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41" r:id="rId2"/>
    <p:sldMasterId id="2147483750" r:id="rId3"/>
    <p:sldMasterId id="2147483771" r:id="rId4"/>
  </p:sldMasterIdLst>
  <p:notesMasterIdLst>
    <p:notesMasterId r:id="rId83"/>
  </p:notesMasterIdLst>
  <p:sldIdLst>
    <p:sldId id="1334" r:id="rId5"/>
    <p:sldId id="1338" r:id="rId6"/>
    <p:sldId id="1339" r:id="rId7"/>
    <p:sldId id="2147376189" r:id="rId8"/>
    <p:sldId id="2146847815" r:id="rId9"/>
    <p:sldId id="2146847816" r:id="rId10"/>
    <p:sldId id="2146847776" r:id="rId11"/>
    <p:sldId id="2146847777" r:id="rId12"/>
    <p:sldId id="2146847778" r:id="rId13"/>
    <p:sldId id="2146847779" r:id="rId14"/>
    <p:sldId id="2146847780" r:id="rId15"/>
    <p:sldId id="2146847782" r:id="rId16"/>
    <p:sldId id="2146847822" r:id="rId17"/>
    <p:sldId id="2146847709" r:id="rId18"/>
    <p:sldId id="2147376199" r:id="rId19"/>
    <p:sldId id="2146847781" r:id="rId20"/>
    <p:sldId id="2146847705" r:id="rId21"/>
    <p:sldId id="2146847702" r:id="rId22"/>
    <p:sldId id="2146847823" r:id="rId23"/>
    <p:sldId id="2147376194" r:id="rId24"/>
    <p:sldId id="2147376197" r:id="rId25"/>
    <p:sldId id="2146847757" r:id="rId26"/>
    <p:sldId id="2146847721" r:id="rId27"/>
    <p:sldId id="2147376195" r:id="rId28"/>
    <p:sldId id="2146847720" r:id="rId29"/>
    <p:sldId id="2147376190" r:id="rId30"/>
    <p:sldId id="2146847789" r:id="rId31"/>
    <p:sldId id="2146847783" r:id="rId32"/>
    <p:sldId id="2146847790" r:id="rId33"/>
    <p:sldId id="2146847796" r:id="rId34"/>
    <p:sldId id="2147376200" r:id="rId35"/>
    <p:sldId id="2147376201" r:id="rId36"/>
    <p:sldId id="4784" r:id="rId37"/>
    <p:sldId id="2146847788" r:id="rId38"/>
    <p:sldId id="2146847794" r:id="rId39"/>
    <p:sldId id="4739" r:id="rId40"/>
    <p:sldId id="2146847792" r:id="rId41"/>
    <p:sldId id="2147376203" r:id="rId42"/>
    <p:sldId id="1330" r:id="rId43"/>
    <p:sldId id="2146847809" r:id="rId44"/>
    <p:sldId id="2146847808" r:id="rId45"/>
    <p:sldId id="2146847810" r:id="rId46"/>
    <p:sldId id="331" r:id="rId47"/>
    <p:sldId id="2146847807" r:id="rId48"/>
    <p:sldId id="2146847814" r:id="rId49"/>
    <p:sldId id="2146847791" r:id="rId50"/>
    <p:sldId id="2146847795" r:id="rId51"/>
    <p:sldId id="4755" r:id="rId52"/>
    <p:sldId id="4754" r:id="rId53"/>
    <p:sldId id="2146847805" r:id="rId54"/>
    <p:sldId id="2147376191" r:id="rId55"/>
    <p:sldId id="2145706516" r:id="rId56"/>
    <p:sldId id="1993219005" r:id="rId57"/>
    <p:sldId id="2145705710" r:id="rId58"/>
    <p:sldId id="2146847811" r:id="rId59"/>
    <p:sldId id="2146847806" r:id="rId60"/>
    <p:sldId id="1993219081" r:id="rId61"/>
    <p:sldId id="2147376192" r:id="rId62"/>
    <p:sldId id="2146847818" r:id="rId63"/>
    <p:sldId id="2146847819" r:id="rId64"/>
    <p:sldId id="2146847820" r:id="rId65"/>
    <p:sldId id="2146847821" r:id="rId66"/>
    <p:sldId id="2146847758" r:id="rId67"/>
    <p:sldId id="2146847765" r:id="rId68"/>
    <p:sldId id="2147376196" r:id="rId69"/>
    <p:sldId id="2145706518" r:id="rId70"/>
    <p:sldId id="2145706519" r:id="rId71"/>
    <p:sldId id="2145706521" r:id="rId72"/>
    <p:sldId id="2145706523" r:id="rId73"/>
    <p:sldId id="2146847813" r:id="rId74"/>
    <p:sldId id="2146847812" r:id="rId75"/>
    <p:sldId id="2145706524" r:id="rId76"/>
    <p:sldId id="2145706525" r:id="rId77"/>
    <p:sldId id="2147376202" r:id="rId78"/>
    <p:sldId id="2145706528" r:id="rId79"/>
    <p:sldId id="2147376198" r:id="rId80"/>
    <p:sldId id="2147376204" r:id="rId81"/>
    <p:sldId id="2146847741" r:id="rId8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A13BA87-ADB6-C048-B76C-366B243E1AE5}">
          <p14:sldIdLst>
            <p14:sldId id="1334"/>
            <p14:sldId id="1338"/>
            <p14:sldId id="1339"/>
            <p14:sldId id="2147376189"/>
            <p14:sldId id="2146847815"/>
            <p14:sldId id="2146847816"/>
            <p14:sldId id="2146847776"/>
            <p14:sldId id="2146847777"/>
            <p14:sldId id="2146847778"/>
            <p14:sldId id="2146847779"/>
            <p14:sldId id="2146847780"/>
            <p14:sldId id="2146847782"/>
            <p14:sldId id="2146847822"/>
            <p14:sldId id="2146847709"/>
            <p14:sldId id="2147376199"/>
            <p14:sldId id="2146847781"/>
            <p14:sldId id="2146847705"/>
            <p14:sldId id="2146847702"/>
            <p14:sldId id="2146847823"/>
            <p14:sldId id="2147376194"/>
            <p14:sldId id="2147376197"/>
            <p14:sldId id="2146847757"/>
            <p14:sldId id="2146847721"/>
            <p14:sldId id="2147376195"/>
            <p14:sldId id="2146847720"/>
            <p14:sldId id="2147376190"/>
            <p14:sldId id="2146847789"/>
            <p14:sldId id="2146847783"/>
            <p14:sldId id="2146847790"/>
            <p14:sldId id="2146847796"/>
            <p14:sldId id="2147376200"/>
            <p14:sldId id="2147376201"/>
            <p14:sldId id="4784"/>
            <p14:sldId id="2146847788"/>
            <p14:sldId id="2146847794"/>
            <p14:sldId id="4739"/>
            <p14:sldId id="2146847792"/>
            <p14:sldId id="2147376203"/>
            <p14:sldId id="1330"/>
            <p14:sldId id="2146847809"/>
            <p14:sldId id="2146847808"/>
            <p14:sldId id="2146847810"/>
            <p14:sldId id="331"/>
            <p14:sldId id="2146847807"/>
            <p14:sldId id="2146847814"/>
            <p14:sldId id="2146847791"/>
            <p14:sldId id="2146847795"/>
            <p14:sldId id="4755"/>
            <p14:sldId id="4754"/>
            <p14:sldId id="2146847805"/>
            <p14:sldId id="2147376191"/>
            <p14:sldId id="2145706516"/>
            <p14:sldId id="1993219005"/>
            <p14:sldId id="2145705710"/>
            <p14:sldId id="2146847811"/>
            <p14:sldId id="2146847806"/>
            <p14:sldId id="1993219081"/>
            <p14:sldId id="2147376192"/>
            <p14:sldId id="2146847818"/>
            <p14:sldId id="2146847819"/>
            <p14:sldId id="2146847820"/>
            <p14:sldId id="2146847821"/>
            <p14:sldId id="2146847758"/>
            <p14:sldId id="2146847765"/>
            <p14:sldId id="2147376196"/>
            <p14:sldId id="2145706518"/>
            <p14:sldId id="2145706519"/>
            <p14:sldId id="2145706521"/>
            <p14:sldId id="2145706523"/>
            <p14:sldId id="2146847813"/>
            <p14:sldId id="2146847812"/>
            <p14:sldId id="2145706524"/>
            <p14:sldId id="2145706525"/>
            <p14:sldId id="2147376202"/>
            <p14:sldId id="2145706528"/>
            <p14:sldId id="2147376198"/>
            <p14:sldId id="2147376204"/>
            <p14:sldId id="2146847741"/>
          </p14:sldIdLst>
        </p14:section>
      </p14:sectionLst>
    </p:ext>
    <p:ext uri="{EFAFB233-063F-42B5-8137-9DF3F51BA10A}">
      <p15:sldGuideLst xmlns:p15="http://schemas.microsoft.com/office/powerpoint/2012/main">
        <p15:guide id="5" orient="horz" pos="3248" userDrawn="1">
          <p15:clr>
            <a:srgbClr val="A4A3A4"/>
          </p15:clr>
        </p15:guide>
        <p15:guide id="8" pos="393" userDrawn="1">
          <p15:clr>
            <a:srgbClr val="A4A3A4"/>
          </p15:clr>
        </p15:guide>
        <p15:guide id="9" pos="76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de Microsoft Office" initials="Office" lastIdx="120" clrIdx="0"/>
  <p:cmAuthor id="1" name="Yannick Darrats" initials="YD" lastIdx="1" clrIdx="1"/>
  <p:cmAuthor id="2" name="charles dufrene" initials="cd" lastIdx="1" clrIdx="2"/>
  <p:cmAuthor id="3" name="anton pozniak" initials="ap" lastIdx="6" clrIdx="3"/>
  <p:cmAuthor id="4" name="francois.raffi@wanadoo.fr" initials="f" lastIdx="4" clrIdx="4">
    <p:extLst>
      <p:ext uri="{19B8F6BF-5375-455C-9EA6-DF929625EA0E}">
        <p15:presenceInfo xmlns:p15="http://schemas.microsoft.com/office/powerpoint/2012/main" userId="fef510a6f748a89b" providerId="Windows Live"/>
      </p:ext>
    </p:extLst>
  </p:cmAuthor>
  <p:cmAuthor id="5" name="Microsoft Office User" initials="MOU" lastIdx="4"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158A8"/>
    <a:srgbClr val="3258A9"/>
    <a:srgbClr val="4F81BD"/>
    <a:srgbClr val="42626A"/>
    <a:srgbClr val="00B0F0"/>
    <a:srgbClr val="0070C0"/>
    <a:srgbClr val="FF9933"/>
    <a:srgbClr val="8064A2"/>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491" autoAdjust="0"/>
    <p:restoredTop sz="96311" autoAdjust="0"/>
  </p:normalViewPr>
  <p:slideViewPr>
    <p:cSldViewPr snapToGrid="0" snapToObjects="1">
      <p:cViewPr varScale="1">
        <p:scale>
          <a:sx n="110" d="100"/>
          <a:sy n="110" d="100"/>
        </p:scale>
        <p:origin x="216" y="96"/>
      </p:cViewPr>
      <p:guideLst>
        <p:guide orient="horz" pos="3248"/>
        <p:guide pos="393"/>
        <p:guide pos="7680"/>
      </p:guideLst>
    </p:cSldViewPr>
  </p:slideViewPr>
  <p:notesTextViewPr>
    <p:cViewPr>
      <p:scale>
        <a:sx n="100" d="100"/>
        <a:sy n="100" d="100"/>
      </p:scale>
      <p:origin x="0" y="0"/>
    </p:cViewPr>
  </p:notesTextViewPr>
  <p:sorterViewPr>
    <p:cViewPr varScale="1">
      <p:scale>
        <a:sx n="107" d="100"/>
        <a:sy n="107" d="100"/>
      </p:scale>
      <p:origin x="0" y="0"/>
    </p:cViewPr>
  </p:sorterViewPr>
  <p:notesViewPr>
    <p:cSldViewPr snapToGrid="0" snapToObjects="1" showGuides="1">
      <p:cViewPr varScale="1">
        <p:scale>
          <a:sx n="67" d="100"/>
          <a:sy n="67" d="100"/>
        </p:scale>
        <p:origin x="27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062-EF49-AC74-C65EAAF01FE8}"/>
                </c:ext>
              </c:extLst>
            </c:dLbl>
            <c:dLbl>
              <c:idx val="1"/>
              <c:tx>
                <c:rich>
                  <a:bodyPr/>
                  <a:lstStyle/>
                  <a:p>
                    <a:r>
                      <a:rPr lang="en-US"/>
                      <a:t>15.5%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062-EF49-AC74-C65EAAF01FE8}"/>
                </c:ext>
              </c:extLst>
            </c:dLbl>
            <c:dLbl>
              <c:idx val="2"/>
              <c:tx>
                <c:rich>
                  <a:bodyPr/>
                  <a:lstStyle/>
                  <a:p>
                    <a:r>
                      <a:rPr lang="en-US"/>
                      <a:t>11.8%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062-EF49-AC74-C65EAAF01F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F81BD"/>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2">
                  <c:v> </c:v>
                </c:pt>
              </c:strCache>
            </c:strRef>
          </c:cat>
          <c:val>
            <c:numRef>
              <c:f>Feuil1!$B$2:$B$4</c:f>
              <c:numCache>
                <c:formatCode>0.00</c:formatCode>
                <c:ptCount val="3"/>
                <c:pt idx="0">
                  <c:v>8.8000000000000007</c:v>
                </c:pt>
                <c:pt idx="1">
                  <c:v>15.5</c:v>
                </c:pt>
                <c:pt idx="2">
                  <c:v>11.8</c:v>
                </c:pt>
              </c:numCache>
            </c:numRef>
          </c:val>
          <c:extLst>
            <c:ext xmlns:c16="http://schemas.microsoft.com/office/drawing/2014/chart" uri="{C3380CC4-5D6E-409C-BE32-E72D297353CC}">
              <c16:uniqueId val="{00000003-8062-EF49-AC74-C65EAAF01FE8}"/>
            </c:ext>
          </c:extLst>
        </c:ser>
        <c:dLbls>
          <c:showLegendKey val="0"/>
          <c:showVal val="0"/>
          <c:showCatName val="0"/>
          <c:showSerName val="0"/>
          <c:showPercent val="0"/>
          <c:showBubbleSize val="0"/>
        </c:dLbls>
        <c:gapWidth val="219"/>
        <c:overlap val="-27"/>
        <c:axId val="1851700367"/>
        <c:axId val="1851690799"/>
      </c:barChart>
      <c:catAx>
        <c:axId val="185170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51690799"/>
        <c:crossesAt val="0"/>
        <c:auto val="1"/>
        <c:lblAlgn val="ctr"/>
        <c:lblOffset val="100"/>
        <c:noMultiLvlLbl val="0"/>
      </c:catAx>
      <c:valAx>
        <c:axId val="1851690799"/>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851700367"/>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dLbl>
              <c:idx val="0"/>
              <c:tx>
                <c:rich>
                  <a:bodyPr/>
                  <a:lstStyle/>
                  <a:p>
                    <a:r>
                      <a:rPr lang="en-US"/>
                      <a:t>34.8%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18-3B4B-8AA5-E04BF8874ABD}"/>
                </c:ext>
              </c:extLst>
            </c:dLbl>
            <c:dLbl>
              <c:idx val="1"/>
              <c:tx>
                <c:rich>
                  <a:bodyPr/>
                  <a:lstStyle/>
                  <a:p>
                    <a:r>
                      <a:rPr lang="en-US"/>
                      <a:t>15.5%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18-3B4B-8AA5-E04BF8874ABD}"/>
                </c:ext>
              </c:extLst>
            </c:dLbl>
            <c:dLbl>
              <c:idx val="2"/>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A18-3B4B-8AA5-E04BF8874ABD}"/>
                </c:ext>
              </c:extLst>
            </c:dLbl>
            <c:dLbl>
              <c:idx val="3"/>
              <c:tx>
                <c:rich>
                  <a:bodyPr/>
                  <a:lstStyle/>
                  <a:p>
                    <a:r>
                      <a:rPr lang="en-US"/>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A18-3B4B-8AA5-E04BF8874ABD}"/>
                </c:ext>
              </c:extLst>
            </c:dLbl>
            <c:dLbl>
              <c:idx val="4"/>
              <c:tx>
                <c:rich>
                  <a:bodyPr/>
                  <a:lstStyle/>
                  <a:p>
                    <a:r>
                      <a:rPr lang="en-US"/>
                      <a:t>15.0%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A18-3B4B-8AA5-E04BF8874A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F81BD"/>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3"/>
                <c:pt idx="2">
                  <c:v> </c:v>
                </c:pt>
              </c:strCache>
            </c:strRef>
          </c:cat>
          <c:val>
            <c:numRef>
              <c:f>Feuil1!$B$2:$B$6</c:f>
              <c:numCache>
                <c:formatCode>0.00</c:formatCode>
                <c:ptCount val="5"/>
                <c:pt idx="0">
                  <c:v>34.799999999999997</c:v>
                </c:pt>
                <c:pt idx="1">
                  <c:v>15.5</c:v>
                </c:pt>
                <c:pt idx="2">
                  <c:v>8</c:v>
                </c:pt>
                <c:pt idx="3" formatCode="General">
                  <c:v>9.3000000000000007</c:v>
                </c:pt>
                <c:pt idx="4" formatCode="General">
                  <c:v>15</c:v>
                </c:pt>
              </c:numCache>
            </c:numRef>
          </c:val>
          <c:extLst>
            <c:ext xmlns:c16="http://schemas.microsoft.com/office/drawing/2014/chart" uri="{C3380CC4-5D6E-409C-BE32-E72D297353CC}">
              <c16:uniqueId val="{00000005-2A18-3B4B-8AA5-E04BF8874ABD}"/>
            </c:ext>
          </c:extLst>
        </c:ser>
        <c:dLbls>
          <c:showLegendKey val="0"/>
          <c:showVal val="0"/>
          <c:showCatName val="0"/>
          <c:showSerName val="0"/>
          <c:showPercent val="0"/>
          <c:showBubbleSize val="0"/>
        </c:dLbls>
        <c:gapWidth val="219"/>
        <c:overlap val="-27"/>
        <c:axId val="1851700367"/>
        <c:axId val="1851690799"/>
      </c:barChart>
      <c:catAx>
        <c:axId val="185170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51690799"/>
        <c:crossesAt val="0"/>
        <c:auto val="1"/>
        <c:lblAlgn val="ctr"/>
        <c:lblOffset val="100"/>
        <c:noMultiLvlLbl val="0"/>
      </c:catAx>
      <c:valAx>
        <c:axId val="1851690799"/>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851700367"/>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AD5C6-9F16-42D6-9ACC-727D121400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E282D3F-9AE2-454C-BBB5-559A347E566C}">
      <dgm:prSet phldrT="[Text]" custT="1"/>
      <dgm:spPr/>
      <dgm:t>
        <a:bodyPr/>
        <a:lstStyle/>
        <a:p>
          <a:r>
            <a:rPr lang="en-US" sz="2800" b="1">
              <a:latin typeface="Calibri" panose="020F0502020204030204" pitchFamily="34" charset="0"/>
            </a:rPr>
            <a:t>Safety Considerations</a:t>
          </a:r>
        </a:p>
      </dgm:t>
    </dgm:pt>
    <dgm:pt modelId="{EA894760-04DF-487D-B185-12FF0BAC43ED}" type="parTrans" cxnId="{6217CE57-5E9A-48D8-BBA0-CD6F06F9F7CC}">
      <dgm:prSet/>
      <dgm:spPr/>
      <dgm:t>
        <a:bodyPr/>
        <a:lstStyle/>
        <a:p>
          <a:endParaRPr lang="en-US">
            <a:latin typeface="Calibri" panose="020F0502020204030204" pitchFamily="34" charset="0"/>
          </a:endParaRPr>
        </a:p>
      </dgm:t>
    </dgm:pt>
    <dgm:pt modelId="{9561114E-0ED4-4B06-8184-7B4DA48A2680}" type="sibTrans" cxnId="{6217CE57-5E9A-48D8-BBA0-CD6F06F9F7CC}">
      <dgm:prSet/>
      <dgm:spPr/>
      <dgm:t>
        <a:bodyPr/>
        <a:lstStyle/>
        <a:p>
          <a:endParaRPr lang="en-US">
            <a:latin typeface="Calibri" panose="020F0502020204030204" pitchFamily="34" charset="0"/>
          </a:endParaRPr>
        </a:p>
      </dgm:t>
    </dgm:pt>
    <dgm:pt modelId="{40F8DBB3-969D-41C8-BA80-7BA84CDAE0D5}">
      <dgm:prSet phldrT="[Text]" custT="1"/>
      <dgm:spPr/>
      <dgm:t>
        <a:bodyPr/>
        <a:lstStyle/>
        <a:p>
          <a:pPr>
            <a:buFont typeface="Wingdings" panose="05000000000000000000" pitchFamily="2" charset="2"/>
            <a:buChar char="§"/>
          </a:pPr>
          <a:r>
            <a:rPr lang="en-US" sz="2000">
              <a:solidFill>
                <a:schemeClr val="tx1"/>
              </a:solidFill>
              <a:latin typeface="Calibri" panose="020F0502020204030204" pitchFamily="34" charset="0"/>
            </a:rPr>
            <a:t>Pregnant women excluded from ART clinical trials</a:t>
          </a:r>
        </a:p>
      </dgm:t>
    </dgm:pt>
    <dgm:pt modelId="{D6FC0CBC-3303-4989-A0B6-C754B8045CA5}" type="parTrans" cxnId="{554EAF35-37A0-41AE-9E97-6A4A8E83B8B8}">
      <dgm:prSet/>
      <dgm:spPr/>
      <dgm:t>
        <a:bodyPr/>
        <a:lstStyle/>
        <a:p>
          <a:endParaRPr lang="en-US">
            <a:latin typeface="Calibri" panose="020F0502020204030204" pitchFamily="34" charset="0"/>
          </a:endParaRPr>
        </a:p>
      </dgm:t>
    </dgm:pt>
    <dgm:pt modelId="{526D1B13-10F7-43C7-A39D-C709918FA883}" type="sibTrans" cxnId="{554EAF35-37A0-41AE-9E97-6A4A8E83B8B8}">
      <dgm:prSet/>
      <dgm:spPr/>
      <dgm:t>
        <a:bodyPr/>
        <a:lstStyle/>
        <a:p>
          <a:endParaRPr lang="en-US">
            <a:latin typeface="Calibri" panose="020F0502020204030204" pitchFamily="34" charset="0"/>
          </a:endParaRPr>
        </a:p>
      </dgm:t>
    </dgm:pt>
    <dgm:pt modelId="{182D2C2D-B706-4485-8FFE-DB8F5D3D74E9}">
      <dgm:prSet phldrT="[Text]" custT="1"/>
      <dgm:spPr/>
      <dgm:t>
        <a:bodyPr/>
        <a:lstStyle/>
        <a:p>
          <a:r>
            <a:rPr lang="en-US" sz="2800" b="1">
              <a:latin typeface="Calibri" panose="020F0502020204030204" pitchFamily="34" charset="0"/>
            </a:rPr>
            <a:t>Efficacy Considerations</a:t>
          </a:r>
          <a:endParaRPr lang="en-US" sz="2800">
            <a:latin typeface="Calibri" panose="020F0502020204030204" pitchFamily="34" charset="0"/>
          </a:endParaRPr>
        </a:p>
      </dgm:t>
    </dgm:pt>
    <dgm:pt modelId="{ACC21825-25E2-4F69-812C-F97DEF32A864}" type="parTrans" cxnId="{79952D30-BFA5-4571-913E-CB1D5749A7F1}">
      <dgm:prSet/>
      <dgm:spPr/>
      <dgm:t>
        <a:bodyPr/>
        <a:lstStyle/>
        <a:p>
          <a:endParaRPr lang="en-US">
            <a:latin typeface="Calibri" panose="020F0502020204030204" pitchFamily="34" charset="0"/>
          </a:endParaRPr>
        </a:p>
      </dgm:t>
    </dgm:pt>
    <dgm:pt modelId="{1A3214F9-4363-45E3-B537-D5BF0A4C57F3}" type="sibTrans" cxnId="{79952D30-BFA5-4571-913E-CB1D5749A7F1}">
      <dgm:prSet/>
      <dgm:spPr/>
      <dgm:t>
        <a:bodyPr/>
        <a:lstStyle/>
        <a:p>
          <a:endParaRPr lang="en-US">
            <a:latin typeface="Calibri" panose="020F0502020204030204" pitchFamily="34" charset="0"/>
          </a:endParaRPr>
        </a:p>
      </dgm:t>
    </dgm:pt>
    <dgm:pt modelId="{14141A1E-D3FE-47E5-8390-4BD556A16DE9}">
      <dgm:prSet phldrT="[Text]" custT="1"/>
      <dgm:spPr/>
      <dgm:t>
        <a:bodyPr/>
        <a:lstStyle/>
        <a:p>
          <a:pPr>
            <a:buFont typeface="Wingdings" panose="05000000000000000000" pitchFamily="2" charset="2"/>
            <a:buChar char="§"/>
          </a:pPr>
          <a:r>
            <a:rPr lang="en-US" sz="2000">
              <a:solidFill>
                <a:schemeClr val="tx1"/>
              </a:solidFill>
              <a:latin typeface="Calibri" panose="020F0502020204030204" pitchFamily="34" charset="0"/>
            </a:rPr>
            <a:t>Some ARVs have lower serum concentrations, particularly in second and third trimester, with risk of loss of viral suppression</a:t>
          </a:r>
        </a:p>
      </dgm:t>
    </dgm:pt>
    <dgm:pt modelId="{FCE82183-DF19-461C-B50D-3371E9CB2690}" type="parTrans" cxnId="{37B9B685-6D78-4426-8A9A-0A1A3730B2A4}">
      <dgm:prSet/>
      <dgm:spPr/>
      <dgm:t>
        <a:bodyPr/>
        <a:lstStyle/>
        <a:p>
          <a:endParaRPr lang="en-US">
            <a:latin typeface="Calibri" panose="020F0502020204030204" pitchFamily="34" charset="0"/>
          </a:endParaRPr>
        </a:p>
      </dgm:t>
    </dgm:pt>
    <dgm:pt modelId="{69099E17-7776-47D1-A87F-296771BF3BF7}" type="sibTrans" cxnId="{37B9B685-6D78-4426-8A9A-0A1A3730B2A4}">
      <dgm:prSet/>
      <dgm:spPr/>
      <dgm:t>
        <a:bodyPr/>
        <a:lstStyle/>
        <a:p>
          <a:endParaRPr lang="en-US">
            <a:latin typeface="Calibri" panose="020F0502020204030204" pitchFamily="34" charset="0"/>
          </a:endParaRPr>
        </a:p>
      </dgm:t>
    </dgm:pt>
    <dgm:pt modelId="{04EA5E80-D2FD-46BA-9827-7A3E81C7D491}">
      <dgm:prSet phldrT="[Text]" custT="1"/>
      <dgm:spPr/>
      <dgm:t>
        <a:bodyPr/>
        <a:lstStyle/>
        <a:p>
          <a:pPr>
            <a:buFont typeface="Wingdings" panose="05000000000000000000" pitchFamily="2" charset="2"/>
            <a:buChar char="§"/>
          </a:pPr>
          <a:r>
            <a:rPr lang="en-US" sz="2000" dirty="0">
              <a:solidFill>
                <a:schemeClr val="tx1"/>
              </a:solidFill>
              <a:latin typeface="Calibri" panose="020F0502020204030204" pitchFamily="34" charset="0"/>
            </a:rPr>
            <a:t>Experience of ART in pregnancy gathered when women become pregnant intentionally or unintentionally</a:t>
          </a:r>
        </a:p>
      </dgm:t>
    </dgm:pt>
    <dgm:pt modelId="{452F30E9-5C4D-418D-9519-0B18F2B1A9D7}" type="parTrans" cxnId="{3BB1D847-61C4-4F34-9077-64CEBD9E65D7}">
      <dgm:prSet/>
      <dgm:spPr/>
      <dgm:t>
        <a:bodyPr/>
        <a:lstStyle/>
        <a:p>
          <a:endParaRPr lang="en-US"/>
        </a:p>
      </dgm:t>
    </dgm:pt>
    <dgm:pt modelId="{7FFF4BE9-97CE-44D1-8DF6-81ACFD0EFA91}" type="sibTrans" cxnId="{3BB1D847-61C4-4F34-9077-64CEBD9E65D7}">
      <dgm:prSet/>
      <dgm:spPr/>
      <dgm:t>
        <a:bodyPr/>
        <a:lstStyle/>
        <a:p>
          <a:endParaRPr lang="en-US"/>
        </a:p>
      </dgm:t>
    </dgm:pt>
    <dgm:pt modelId="{F751A165-C8E8-4D90-A016-7D3C6F121048}">
      <dgm:prSet phldrT="[Text]" custT="1"/>
      <dgm:spPr/>
      <dgm:t>
        <a:bodyPr/>
        <a:lstStyle/>
        <a:p>
          <a:pPr>
            <a:buFont typeface="Wingdings" panose="05000000000000000000" pitchFamily="2" charset="2"/>
            <a:buChar char="§"/>
          </a:pPr>
          <a:r>
            <a:rPr lang="en-US" sz="2000">
              <a:solidFill>
                <a:schemeClr val="tx1"/>
              </a:solidFill>
              <a:latin typeface="Calibri" panose="020F0502020204030204" pitchFamily="34" charset="0"/>
            </a:rPr>
            <a:t>Pregnancy often not recognized until during or after greatest risk of teratogenic effects (6 first weeks)</a:t>
          </a:r>
        </a:p>
      </dgm:t>
    </dgm:pt>
    <dgm:pt modelId="{2703E50A-A933-474B-8628-3EECD401A862}" type="parTrans" cxnId="{2B45C1E7-7F06-444F-92AB-DC746CEEC838}">
      <dgm:prSet/>
      <dgm:spPr/>
      <dgm:t>
        <a:bodyPr/>
        <a:lstStyle/>
        <a:p>
          <a:endParaRPr lang="en-US"/>
        </a:p>
      </dgm:t>
    </dgm:pt>
    <dgm:pt modelId="{9E0614B4-A6F1-4CC4-832C-BBDAC0AB1EE4}" type="sibTrans" cxnId="{2B45C1E7-7F06-444F-92AB-DC746CEEC838}">
      <dgm:prSet/>
      <dgm:spPr/>
      <dgm:t>
        <a:bodyPr/>
        <a:lstStyle/>
        <a:p>
          <a:endParaRPr lang="en-US"/>
        </a:p>
      </dgm:t>
    </dgm:pt>
    <dgm:pt modelId="{16966AAC-C28D-4A0A-8893-E561336FC828}" type="pres">
      <dgm:prSet presAssocID="{52FAD5C6-9F16-42D6-9ACC-727D121400D1}" presName="Name0" presStyleCnt="0">
        <dgm:presLayoutVars>
          <dgm:dir/>
          <dgm:animLvl val="lvl"/>
          <dgm:resizeHandles val="exact"/>
        </dgm:presLayoutVars>
      </dgm:prSet>
      <dgm:spPr/>
    </dgm:pt>
    <dgm:pt modelId="{A5B2AC9C-D32A-4A05-8604-60E80E3868CF}" type="pres">
      <dgm:prSet presAssocID="{5E282D3F-9AE2-454C-BBB5-559A347E566C}" presName="linNode" presStyleCnt="0"/>
      <dgm:spPr/>
    </dgm:pt>
    <dgm:pt modelId="{71E2EBED-F864-4BA6-99C6-6173E52E606F}" type="pres">
      <dgm:prSet presAssocID="{5E282D3F-9AE2-454C-BBB5-559A347E566C}" presName="parentText" presStyleLbl="node1" presStyleIdx="0" presStyleCnt="2" custScaleX="107650" custScaleY="47471">
        <dgm:presLayoutVars>
          <dgm:chMax val="1"/>
          <dgm:bulletEnabled val="1"/>
        </dgm:presLayoutVars>
      </dgm:prSet>
      <dgm:spPr/>
    </dgm:pt>
    <dgm:pt modelId="{31B76CFD-17B7-45E9-8C0B-3C3F564991D8}" type="pres">
      <dgm:prSet presAssocID="{5E282D3F-9AE2-454C-BBB5-559A347E566C}" presName="descendantText" presStyleLbl="alignAccFollowNode1" presStyleIdx="0" presStyleCnt="2" custScaleX="157618" custScaleY="52172">
        <dgm:presLayoutVars>
          <dgm:bulletEnabled val="1"/>
        </dgm:presLayoutVars>
      </dgm:prSet>
      <dgm:spPr/>
    </dgm:pt>
    <dgm:pt modelId="{9FE033BA-448D-4880-9931-66D58DFAE281}" type="pres">
      <dgm:prSet presAssocID="{9561114E-0ED4-4B06-8184-7B4DA48A2680}" presName="sp" presStyleCnt="0"/>
      <dgm:spPr/>
    </dgm:pt>
    <dgm:pt modelId="{69B094FD-0D3B-4E6F-8DFF-97C3B15EB3FE}" type="pres">
      <dgm:prSet presAssocID="{182D2C2D-B706-4485-8FFE-DB8F5D3D74E9}" presName="linNode" presStyleCnt="0"/>
      <dgm:spPr/>
    </dgm:pt>
    <dgm:pt modelId="{6A6E2E3C-A66C-42A9-B3FF-0FB6B4D1C943}" type="pres">
      <dgm:prSet presAssocID="{182D2C2D-B706-4485-8FFE-DB8F5D3D74E9}" presName="parentText" presStyleLbl="node1" presStyleIdx="1" presStyleCnt="2" custScaleX="122148" custScaleY="47895" custLinFactNeighborY="-3099">
        <dgm:presLayoutVars>
          <dgm:chMax val="1"/>
          <dgm:bulletEnabled val="1"/>
        </dgm:presLayoutVars>
      </dgm:prSet>
      <dgm:spPr/>
    </dgm:pt>
    <dgm:pt modelId="{516EC586-DC89-4AFB-AC34-5EDA09B6E62C}" type="pres">
      <dgm:prSet presAssocID="{182D2C2D-B706-4485-8FFE-DB8F5D3D74E9}" presName="descendantText" presStyleLbl="alignAccFollowNode1" presStyleIdx="1" presStyleCnt="2" custScaleX="178817" custScaleY="41825" custLinFactNeighborY="-3872">
        <dgm:presLayoutVars>
          <dgm:bulletEnabled val="1"/>
        </dgm:presLayoutVars>
      </dgm:prSet>
      <dgm:spPr/>
    </dgm:pt>
  </dgm:ptLst>
  <dgm:cxnLst>
    <dgm:cxn modelId="{089B952E-3939-4087-B8FD-047704328509}" type="presOf" srcId="{52FAD5C6-9F16-42D6-9ACC-727D121400D1}" destId="{16966AAC-C28D-4A0A-8893-E561336FC828}" srcOrd="0" destOrd="0" presId="urn:microsoft.com/office/officeart/2005/8/layout/vList5"/>
    <dgm:cxn modelId="{79952D30-BFA5-4571-913E-CB1D5749A7F1}" srcId="{52FAD5C6-9F16-42D6-9ACC-727D121400D1}" destId="{182D2C2D-B706-4485-8FFE-DB8F5D3D74E9}" srcOrd="1" destOrd="0" parTransId="{ACC21825-25E2-4F69-812C-F97DEF32A864}" sibTransId="{1A3214F9-4363-45E3-B537-D5BF0A4C57F3}"/>
    <dgm:cxn modelId="{554EAF35-37A0-41AE-9E97-6A4A8E83B8B8}" srcId="{5E282D3F-9AE2-454C-BBB5-559A347E566C}" destId="{40F8DBB3-969D-41C8-BA80-7BA84CDAE0D5}" srcOrd="0" destOrd="0" parTransId="{D6FC0CBC-3303-4989-A0B6-C754B8045CA5}" sibTransId="{526D1B13-10F7-43C7-A39D-C709918FA883}"/>
    <dgm:cxn modelId="{3BB1D847-61C4-4F34-9077-64CEBD9E65D7}" srcId="{5E282D3F-9AE2-454C-BBB5-559A347E566C}" destId="{04EA5E80-D2FD-46BA-9827-7A3E81C7D491}" srcOrd="1" destOrd="0" parTransId="{452F30E9-5C4D-418D-9519-0B18F2B1A9D7}" sibTransId="{7FFF4BE9-97CE-44D1-8DF6-81ACFD0EFA91}"/>
    <dgm:cxn modelId="{6217CE57-5E9A-48D8-BBA0-CD6F06F9F7CC}" srcId="{52FAD5C6-9F16-42D6-9ACC-727D121400D1}" destId="{5E282D3F-9AE2-454C-BBB5-559A347E566C}" srcOrd="0" destOrd="0" parTransId="{EA894760-04DF-487D-B185-12FF0BAC43ED}" sibTransId="{9561114E-0ED4-4B06-8184-7B4DA48A2680}"/>
    <dgm:cxn modelId="{37B9B685-6D78-4426-8A9A-0A1A3730B2A4}" srcId="{182D2C2D-B706-4485-8FFE-DB8F5D3D74E9}" destId="{14141A1E-D3FE-47E5-8390-4BD556A16DE9}" srcOrd="0" destOrd="0" parTransId="{FCE82183-DF19-461C-B50D-3371E9CB2690}" sibTransId="{69099E17-7776-47D1-A87F-296771BF3BF7}"/>
    <dgm:cxn modelId="{8C2C199A-60A4-46D8-8D90-0995BE399009}" type="presOf" srcId="{40F8DBB3-969D-41C8-BA80-7BA84CDAE0D5}" destId="{31B76CFD-17B7-45E9-8C0B-3C3F564991D8}" srcOrd="0" destOrd="0" presId="urn:microsoft.com/office/officeart/2005/8/layout/vList5"/>
    <dgm:cxn modelId="{BA2776CD-A06A-48D9-BC07-9010747DEADF}" type="presOf" srcId="{5E282D3F-9AE2-454C-BBB5-559A347E566C}" destId="{71E2EBED-F864-4BA6-99C6-6173E52E606F}" srcOrd="0" destOrd="0" presId="urn:microsoft.com/office/officeart/2005/8/layout/vList5"/>
    <dgm:cxn modelId="{0E9F7ACF-B23A-4A44-B7E9-3B32DA380E81}" type="presOf" srcId="{182D2C2D-B706-4485-8FFE-DB8F5D3D74E9}" destId="{6A6E2E3C-A66C-42A9-B3FF-0FB6B4D1C943}" srcOrd="0" destOrd="0" presId="urn:microsoft.com/office/officeart/2005/8/layout/vList5"/>
    <dgm:cxn modelId="{5BE551D2-4D99-4EE8-A7CB-11BD3275F8E1}" type="presOf" srcId="{14141A1E-D3FE-47E5-8390-4BD556A16DE9}" destId="{516EC586-DC89-4AFB-AC34-5EDA09B6E62C}" srcOrd="0" destOrd="0" presId="urn:microsoft.com/office/officeart/2005/8/layout/vList5"/>
    <dgm:cxn modelId="{843D90DA-0453-4326-9A2D-FCD55546A98A}" type="presOf" srcId="{04EA5E80-D2FD-46BA-9827-7A3E81C7D491}" destId="{31B76CFD-17B7-45E9-8C0B-3C3F564991D8}" srcOrd="0" destOrd="1" presId="urn:microsoft.com/office/officeart/2005/8/layout/vList5"/>
    <dgm:cxn modelId="{D9DD53DB-E5CB-4202-8D23-61CB5CB362A8}" type="presOf" srcId="{F751A165-C8E8-4D90-A016-7D3C6F121048}" destId="{31B76CFD-17B7-45E9-8C0B-3C3F564991D8}" srcOrd="0" destOrd="2" presId="urn:microsoft.com/office/officeart/2005/8/layout/vList5"/>
    <dgm:cxn modelId="{2B45C1E7-7F06-444F-92AB-DC746CEEC838}" srcId="{5E282D3F-9AE2-454C-BBB5-559A347E566C}" destId="{F751A165-C8E8-4D90-A016-7D3C6F121048}" srcOrd="2" destOrd="0" parTransId="{2703E50A-A933-474B-8628-3EECD401A862}" sibTransId="{9E0614B4-A6F1-4CC4-832C-BBDAC0AB1EE4}"/>
    <dgm:cxn modelId="{24363BDC-0E98-47E5-B81C-98AE63CC7DCF}" type="presParOf" srcId="{16966AAC-C28D-4A0A-8893-E561336FC828}" destId="{A5B2AC9C-D32A-4A05-8604-60E80E3868CF}" srcOrd="0" destOrd="0" presId="urn:microsoft.com/office/officeart/2005/8/layout/vList5"/>
    <dgm:cxn modelId="{76776578-D8FF-4677-9D2C-0206217E619E}" type="presParOf" srcId="{A5B2AC9C-D32A-4A05-8604-60E80E3868CF}" destId="{71E2EBED-F864-4BA6-99C6-6173E52E606F}" srcOrd="0" destOrd="0" presId="urn:microsoft.com/office/officeart/2005/8/layout/vList5"/>
    <dgm:cxn modelId="{03134ABC-BFFF-4C1D-BC98-C211A4D79957}" type="presParOf" srcId="{A5B2AC9C-D32A-4A05-8604-60E80E3868CF}" destId="{31B76CFD-17B7-45E9-8C0B-3C3F564991D8}" srcOrd="1" destOrd="0" presId="urn:microsoft.com/office/officeart/2005/8/layout/vList5"/>
    <dgm:cxn modelId="{654AC5EA-81C2-41B3-98AE-64425FE347C6}" type="presParOf" srcId="{16966AAC-C28D-4A0A-8893-E561336FC828}" destId="{9FE033BA-448D-4880-9931-66D58DFAE281}" srcOrd="1" destOrd="0" presId="urn:microsoft.com/office/officeart/2005/8/layout/vList5"/>
    <dgm:cxn modelId="{DA8C852A-A6A0-4577-9B31-20D924C43C75}" type="presParOf" srcId="{16966AAC-C28D-4A0A-8893-E561336FC828}" destId="{69B094FD-0D3B-4E6F-8DFF-97C3B15EB3FE}" srcOrd="2" destOrd="0" presId="urn:microsoft.com/office/officeart/2005/8/layout/vList5"/>
    <dgm:cxn modelId="{BDAE5F13-B6EA-4068-BF50-E80C2133332E}" type="presParOf" srcId="{69B094FD-0D3B-4E6F-8DFF-97C3B15EB3FE}" destId="{6A6E2E3C-A66C-42A9-B3FF-0FB6B4D1C943}" srcOrd="0" destOrd="0" presId="urn:microsoft.com/office/officeart/2005/8/layout/vList5"/>
    <dgm:cxn modelId="{AEE24D18-5059-4B98-A64F-D47E0D34DA4C}" type="presParOf" srcId="{69B094FD-0D3B-4E6F-8DFF-97C3B15EB3FE}" destId="{516EC586-DC89-4AFB-AC34-5EDA09B6E6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76CFD-17B7-45E9-8C0B-3C3F564991D8}">
      <dsp:nvSpPr>
        <dsp:cNvPr id="0" name=""/>
        <dsp:cNvSpPr/>
      </dsp:nvSpPr>
      <dsp:spPr>
        <a:xfrm rot="5400000">
          <a:off x="6190524" y="-3065799"/>
          <a:ext cx="1514003" cy="78545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tx1"/>
              </a:solidFill>
              <a:latin typeface="Calibri" panose="020F0502020204030204" pitchFamily="34" charset="0"/>
            </a:rPr>
            <a:t>Pregnant women excluded from ART clinical trials</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1"/>
              </a:solidFill>
              <a:latin typeface="Calibri" panose="020F0502020204030204" pitchFamily="34" charset="0"/>
            </a:rPr>
            <a:t>Experience of ART in pregnancy gathered when women become pregnant intentionally or unintentionally</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tx1"/>
              </a:solidFill>
              <a:latin typeface="Calibri" panose="020F0502020204030204" pitchFamily="34" charset="0"/>
            </a:rPr>
            <a:t>Pregnancy often not recognized until during or after greatest risk of teratogenic effects (6 first weeks)</a:t>
          </a:r>
        </a:p>
      </dsp:txBody>
      <dsp:txXfrm rot="-5400000">
        <a:off x="3020262" y="178371"/>
        <a:ext cx="7780619" cy="1366187"/>
      </dsp:txXfrm>
    </dsp:sp>
    <dsp:sp modelId="{71E2EBED-F864-4BA6-99C6-6173E52E606F}">
      <dsp:nvSpPr>
        <dsp:cNvPr id="0" name=""/>
        <dsp:cNvSpPr/>
      </dsp:nvSpPr>
      <dsp:spPr>
        <a:xfrm>
          <a:off x="2738" y="474"/>
          <a:ext cx="3017524" cy="17219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pitchFamily="34" charset="0"/>
            </a:rPr>
            <a:t>Safety Considerations</a:t>
          </a:r>
        </a:p>
      </dsp:txBody>
      <dsp:txXfrm>
        <a:off x="86798" y="84534"/>
        <a:ext cx="2849404" cy="1553859"/>
      </dsp:txXfrm>
    </dsp:sp>
    <dsp:sp modelId="{516EC586-DC89-4AFB-AC34-5EDA09B6E62C}">
      <dsp:nvSpPr>
        <dsp:cNvPr id="0" name=""/>
        <dsp:cNvSpPr/>
      </dsp:nvSpPr>
      <dsp:spPr>
        <a:xfrm rot="5400000">
          <a:off x="6340044" y="-1266503"/>
          <a:ext cx="1213739" cy="78532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tx1"/>
              </a:solidFill>
              <a:latin typeface="Calibri" panose="020F0502020204030204" pitchFamily="34" charset="0"/>
            </a:rPr>
            <a:t>Some ARVs have lower serum concentrations, particularly in second and third trimester, with risk of loss of viral suppression</a:t>
          </a:r>
        </a:p>
      </dsp:txBody>
      <dsp:txXfrm rot="-5400000">
        <a:off x="3020269" y="2112522"/>
        <a:ext cx="7794039" cy="1095239"/>
      </dsp:txXfrm>
    </dsp:sp>
    <dsp:sp modelId="{6A6E2E3C-A66C-42A9-B3FF-0FB6B4D1C943}">
      <dsp:nvSpPr>
        <dsp:cNvPr id="0" name=""/>
        <dsp:cNvSpPr/>
      </dsp:nvSpPr>
      <dsp:spPr>
        <a:xfrm>
          <a:off x="2738" y="1791411"/>
          <a:ext cx="3017530" cy="1737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panose="020F0502020204030204" pitchFamily="34" charset="0"/>
            </a:rPr>
            <a:t>Efficacy Considerations</a:t>
          </a:r>
          <a:endParaRPr lang="en-US" sz="2800" kern="1200">
            <a:latin typeface="Calibri" panose="020F0502020204030204" pitchFamily="34" charset="0"/>
          </a:endParaRPr>
        </a:p>
      </dsp:txBody>
      <dsp:txXfrm>
        <a:off x="87549" y="1876222"/>
        <a:ext cx="2847908" cy="15677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1212D-1ACA-4140-B238-21A134C77371}" type="datetimeFigureOut">
              <a:rPr lang="fr-FR" smtClean="0"/>
              <a:pPr/>
              <a:t>17/11/2022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A27D-7449-D94F-98A1-EFDA98003643}" type="slidenum">
              <a:rPr lang="fr-FR" smtClean="0"/>
              <a:pPr/>
              <a:t>‹N°›</a:t>
            </a:fld>
            <a:endParaRPr lang="fr-FR"/>
          </a:p>
        </p:txBody>
      </p:sp>
    </p:spTree>
    <p:extLst>
      <p:ext uri="{BB962C8B-B14F-4D97-AF65-F5344CB8AC3E}">
        <p14:creationId xmlns:p14="http://schemas.microsoft.com/office/powerpoint/2010/main" val="137112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1</a:t>
            </a:fld>
            <a:endParaRPr lang="fr-FR"/>
          </a:p>
        </p:txBody>
      </p:sp>
    </p:spTree>
    <p:extLst>
      <p:ext uri="{BB962C8B-B14F-4D97-AF65-F5344CB8AC3E}">
        <p14:creationId xmlns:p14="http://schemas.microsoft.com/office/powerpoint/2010/main" val="3149271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5545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2375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ART, antiretroviral therapy; </a:t>
            </a:r>
            <a:r>
              <a:rPr lang="en-US" sz="1200" i="1" kern="1200">
                <a:solidFill>
                  <a:schemeClr val="tx1"/>
                </a:solidFill>
                <a:effectLst/>
                <a:latin typeface="Arial" charset="0"/>
                <a:ea typeface="+mn-ea"/>
                <a:cs typeface="+mn-cs"/>
              </a:rPr>
              <a:t>DTG, dolutegravir; NTD, neural tube defect.</a:t>
            </a:r>
            <a:endParaRPr lang="en-US" i="1"/>
          </a:p>
          <a:p>
            <a:endParaRPr lang="en-US"/>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52</a:t>
            </a:fld>
            <a:endParaRPr lang="en-US" altLang="en-US"/>
          </a:p>
        </p:txBody>
      </p:sp>
    </p:spTree>
    <p:extLst>
      <p:ext uri="{BB962C8B-B14F-4D97-AF65-F5344CB8AC3E}">
        <p14:creationId xmlns:p14="http://schemas.microsoft.com/office/powerpoint/2010/main" val="132010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ARV, antiretroviral; DTG, dolutegravir; EFV, efavirenz; </a:t>
            </a:r>
            <a:r>
              <a:rPr lang="en-US" sz="1200" i="1" kern="1200">
                <a:solidFill>
                  <a:schemeClr val="tx1"/>
                </a:solidFill>
                <a:effectLst/>
                <a:latin typeface="Arial" charset="0"/>
                <a:ea typeface="+mn-ea"/>
                <a:cs typeface="+mn-cs"/>
              </a:rPr>
              <a:t>NTD, neural tube defect.</a:t>
            </a:r>
            <a:endParaRPr lang="en-US" i="1"/>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53</a:t>
            </a:fld>
            <a:endParaRPr lang="en-US" altLang="en-US"/>
          </a:p>
        </p:txBody>
      </p:sp>
    </p:spTree>
    <p:extLst>
      <p:ext uri="{BB962C8B-B14F-4D97-AF65-F5344CB8AC3E}">
        <p14:creationId xmlns:p14="http://schemas.microsoft.com/office/powerpoint/2010/main" val="125917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a:t>APR, Antiretroviral Pregnancy Registry; ARV, antiretroviral; </a:t>
            </a:r>
            <a:r>
              <a:rPr lang="en-US" sz="800" i="1">
                <a:latin typeface="Arial" panose="020B0604020202020204" pitchFamily="34" charset="0"/>
                <a:cs typeface="Arial" panose="020B0604020202020204" pitchFamily="34" charset="0"/>
              </a:rPr>
              <a:t>DTG, dolutegravir; MACDP, Metropolitan Atlanta Congenital Defects Program; NTD, neural tube defect; TAF, tenofovir alafenamide; TBDR, Texas Birth Defects Registry; TDF, tenofovir disoproxil fumarate.</a:t>
            </a:r>
          </a:p>
          <a:p>
            <a:endParaRPr lang="en-US" sz="8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28BEA-6965-4DB5-BCB5-9BE1A7D18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4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i="1"/>
              <a:t>NTD, neural tube defect; RAL, raltegravir.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i="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i="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i="1"/>
          </a:p>
          <a:p>
            <a:endParaRPr lang="en-US" sz="800" i="1"/>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55</a:t>
            </a:fld>
            <a:endParaRPr lang="en-US" altLang="en-US"/>
          </a:p>
        </p:txBody>
      </p:sp>
    </p:spTree>
    <p:extLst>
      <p:ext uri="{BB962C8B-B14F-4D97-AF65-F5344CB8AC3E}">
        <p14:creationId xmlns:p14="http://schemas.microsoft.com/office/powerpoint/2010/main" val="56012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BIC; bictegravir; CNS, central nervous system; DTG, dolutegravir; </a:t>
            </a:r>
            <a:r>
              <a:rPr lang="en-US" sz="1800" i="1">
                <a:effectLst/>
                <a:latin typeface="Arial" panose="020B0604020202020204" pitchFamily="34" charset="0"/>
                <a:ea typeface="Calibri" panose="020F0502020204030204" pitchFamily="34" charset="0"/>
              </a:rPr>
              <a:t>INSTI, integrase strand transfer inhibitor; </a:t>
            </a:r>
            <a:r>
              <a:rPr lang="en-US" i="1"/>
              <a:t>MACDP, Metropolitan Atlanta Congenital Defects Program; </a:t>
            </a:r>
            <a:r>
              <a:rPr lang="en-US" sz="1200" i="1"/>
              <a:t>NTD, neural tube defect; </a:t>
            </a:r>
            <a:r>
              <a:rPr lang="en-US" i="1"/>
              <a:t>RAL, raltegravir; TBDR, Texas Birth Defects Registry.</a:t>
            </a:r>
            <a:endParaRPr lang="en-US"/>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56</a:t>
            </a:fld>
            <a:endParaRPr lang="en-US" altLang="en-US"/>
          </a:p>
        </p:txBody>
      </p:sp>
    </p:spTree>
    <p:extLst>
      <p:ext uri="{BB962C8B-B14F-4D97-AF65-F5344CB8AC3E}">
        <p14:creationId xmlns:p14="http://schemas.microsoft.com/office/powerpoint/2010/main" val="270558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ART, antiretroviral therapy; DTG, dolutegravir; EFV, efavirenz; TAF, tenofovir alafenamide; TDF, tenofovir disoproxil fumarate.</a:t>
            </a:r>
          </a:p>
          <a:p>
            <a:endParaRPr lang="en-US"/>
          </a:p>
        </p:txBody>
      </p:sp>
      <p:sp>
        <p:nvSpPr>
          <p:cNvPr id="4" name="Slide Number Placeholder 3"/>
          <p:cNvSpPr>
            <a:spLocks noGrp="1"/>
          </p:cNvSpPr>
          <p:nvPr>
            <p:ph type="sldNum" sz="quarter" idx="5"/>
          </p:nvPr>
        </p:nvSpPr>
        <p:spPr/>
        <p:txBody>
          <a:bodyPr/>
          <a:lstStyle/>
          <a:p>
            <a:fld id="{D4B8740C-3848-41F5-BD07-C37ADB1A9B2C}" type="slidenum">
              <a:rPr lang="en-US" smtClean="0"/>
              <a:t>57</a:t>
            </a:fld>
            <a:endParaRPr lang="en-US"/>
          </a:p>
        </p:txBody>
      </p:sp>
    </p:spTree>
    <p:extLst>
      <p:ext uri="{BB962C8B-B14F-4D97-AF65-F5344CB8AC3E}">
        <p14:creationId xmlns:p14="http://schemas.microsoft.com/office/powerpoint/2010/main" val="87401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63</a:t>
            </a:fld>
            <a:endParaRPr lang="fr-FR"/>
          </a:p>
        </p:txBody>
      </p:sp>
    </p:spTree>
    <p:extLst>
      <p:ext uri="{BB962C8B-B14F-4D97-AF65-F5344CB8AC3E}">
        <p14:creationId xmlns:p14="http://schemas.microsoft.com/office/powerpoint/2010/main" val="326494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77</a:t>
            </a:fld>
            <a:endParaRPr lang="fr-FR"/>
          </a:p>
        </p:txBody>
      </p:sp>
    </p:spTree>
    <p:extLst>
      <p:ext uri="{BB962C8B-B14F-4D97-AF65-F5344CB8AC3E}">
        <p14:creationId xmlns:p14="http://schemas.microsoft.com/office/powerpoint/2010/main" val="172963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2</a:t>
            </a:fld>
            <a:endParaRPr lang="fr-FR"/>
          </a:p>
        </p:txBody>
      </p:sp>
    </p:spTree>
    <p:extLst>
      <p:ext uri="{BB962C8B-B14F-4D97-AF65-F5344CB8AC3E}">
        <p14:creationId xmlns:p14="http://schemas.microsoft.com/office/powerpoint/2010/main" val="370673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image des diapositives 9">
            <a:extLst>
              <a:ext uri="{FF2B5EF4-FFF2-40B4-BE49-F238E27FC236}">
                <a16:creationId xmlns:a16="http://schemas.microsoft.com/office/drawing/2014/main" id="{3AAD1561-FC95-4DD2-8589-0843D160112C}"/>
              </a:ext>
            </a:extLst>
          </p:cNvPr>
          <p:cNvSpPr>
            <a:spLocks noGrp="1" noRot="1" noChangeAspect="1"/>
          </p:cNvSpPr>
          <p:nvPr>
            <p:ph type="sldImg"/>
          </p:nvPr>
        </p:nvSpPr>
        <p:spPr/>
      </p:sp>
      <p:sp>
        <p:nvSpPr>
          <p:cNvPr id="11" name="Espace réservé des notes 10">
            <a:extLst>
              <a:ext uri="{FF2B5EF4-FFF2-40B4-BE49-F238E27FC236}">
                <a16:creationId xmlns:a16="http://schemas.microsoft.com/office/drawing/2014/main" id="{4CBA2EC1-62D4-4910-83D5-E0E07485C13E}"/>
              </a:ext>
            </a:extLst>
          </p:cNvPr>
          <p:cNvSpPr>
            <a:spLocks noGrp="1"/>
          </p:cNvSpPr>
          <p:nvPr>
            <p:ph type="body" idx="1"/>
          </p:nvPr>
        </p:nvSpPr>
        <p:spPr/>
        <p:txBody>
          <a:bodyPr/>
          <a:lstStyle/>
          <a:p>
            <a:endParaRPr lang="es-419"/>
          </a:p>
        </p:txBody>
      </p:sp>
    </p:spTree>
    <p:extLst>
      <p:ext uri="{BB962C8B-B14F-4D97-AF65-F5344CB8AC3E}">
        <p14:creationId xmlns:p14="http://schemas.microsoft.com/office/powerpoint/2010/main" val="24189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pPr/>
              <a:t>3</a:t>
            </a:fld>
            <a:endParaRPr lang="fr-FR"/>
          </a:p>
        </p:txBody>
      </p:sp>
    </p:spTree>
    <p:extLst>
      <p:ext uri="{BB962C8B-B14F-4D97-AF65-F5344CB8AC3E}">
        <p14:creationId xmlns:p14="http://schemas.microsoft.com/office/powerpoint/2010/main" val="330000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22</a:t>
            </a:fld>
            <a:endParaRPr lang="fr-FR"/>
          </a:p>
        </p:txBody>
      </p:sp>
    </p:spTree>
    <p:extLst>
      <p:ext uri="{BB962C8B-B14F-4D97-AF65-F5344CB8AC3E}">
        <p14:creationId xmlns:p14="http://schemas.microsoft.com/office/powerpoint/2010/main" val="14435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23</a:t>
            </a:fld>
            <a:endParaRPr lang="fr-FR"/>
          </a:p>
        </p:txBody>
      </p:sp>
    </p:spTree>
    <p:extLst>
      <p:ext uri="{BB962C8B-B14F-4D97-AF65-F5344CB8AC3E}">
        <p14:creationId xmlns:p14="http://schemas.microsoft.com/office/powerpoint/2010/main" val="408225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419"/>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23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DDI, drug–drug interaction.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85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133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F305D68-C05C-40BF-9222-6C49B0566102}"/>
              </a:ext>
            </a:extLst>
          </p:cNvPr>
          <p:cNvSpPr>
            <a:spLocks noGrp="1"/>
          </p:cNvSpPr>
          <p:nvPr>
            <p:ph type="sldNum" sz="quarter" idx="5"/>
          </p:nvPr>
        </p:nvSpPr>
        <p:spPr>
          <a:xfrm>
            <a:off x="3884613" y="8685213"/>
            <a:ext cx="2971800" cy="457200"/>
          </a:xfrm>
        </p:spPr>
        <p:txBody>
          <a:bodyPr/>
          <a:lstStyle/>
          <a:p>
            <a:fld id="{9890A27D-7449-D94F-98A1-EFDA98003643}" type="slidenum">
              <a:rPr lang="fr-FR" smtClean="0"/>
              <a:t>39</a:t>
            </a:fld>
            <a:endParaRPr lang="fr-FR"/>
          </a:p>
        </p:txBody>
      </p:sp>
    </p:spTree>
    <p:extLst>
      <p:ext uri="{BB962C8B-B14F-4D97-AF65-F5344CB8AC3E}">
        <p14:creationId xmlns:p14="http://schemas.microsoft.com/office/powerpoint/2010/main" val="1598172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766681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86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id="{AE3A72E3-C1BB-41C0-975D-BD50CDE816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06"/>
          <a:stretch>
            <a:fillRect/>
          </a:stretch>
        </p:blipFill>
        <p:spPr bwMode="auto">
          <a:xfrm>
            <a:off x="8412163" y="5357813"/>
            <a:ext cx="37766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5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48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87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9915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31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747257F-EDEA-4B19-A521-737D316575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4">
            <a:extLst>
              <a:ext uri="{FF2B5EF4-FFF2-40B4-BE49-F238E27FC236}">
                <a16:creationId xmlns:a16="http://schemas.microsoft.com/office/drawing/2014/main" id="{53B952E1-F648-442B-B7FD-EE18F8DA46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5994400"/>
            <a:ext cx="3686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67077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AE0D20-52C4-48A2-89D4-172F2B1999E4}"/>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55">
            <a:extLst>
              <a:ext uri="{FF2B5EF4-FFF2-40B4-BE49-F238E27FC236}">
                <a16:creationId xmlns:a16="http://schemas.microsoft.com/office/drawing/2014/main" id="{BF36614D-B8F2-481E-A87C-8DAC5BE9301F}"/>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dirty="0"/>
              <a:t>Click to edit Master title style</a:t>
            </a:r>
          </a:p>
        </p:txBody>
      </p:sp>
      <p:pic>
        <p:nvPicPr>
          <p:cNvPr id="21" name="Picture 20">
            <a:extLst>
              <a:ext uri="{FF2B5EF4-FFF2-40B4-BE49-F238E27FC236}">
                <a16:creationId xmlns:a16="http://schemas.microsoft.com/office/drawing/2014/main" id="{BC37FFD4-1B69-49FD-AB11-399DEBA13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3358209"/>
            <a:ext cx="3827419" cy="1247410"/>
          </a:xfrm>
          <a:prstGeom prst="rect">
            <a:avLst/>
          </a:prstGeom>
        </p:spPr>
      </p:pic>
      <p:pic>
        <p:nvPicPr>
          <p:cNvPr id="22" name="Picture 3" descr="CCO_HIV_RGB.jpg">
            <a:extLst>
              <a:ext uri="{FF2B5EF4-FFF2-40B4-BE49-F238E27FC236}">
                <a16:creationId xmlns:a16="http://schemas.microsoft.com/office/drawing/2014/main" id="{43B64CC0-EEA1-49B6-8FEE-32711ACF5385}"/>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8148638" y="5891213"/>
            <a:ext cx="36718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26515A54-8674-49F7-B1B4-23E0F7F8AB6D}"/>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4735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45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D0001-9342-455E-88A6-08ABADA3E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EC06745F-7DB6-4D4F-AFDB-384384B4DF79}"/>
              </a:ext>
            </a:extLst>
          </p:cNvPr>
          <p:cNvCxnSpPr/>
          <p:nvPr userDrawn="1"/>
        </p:nvCxnSpPr>
        <p:spPr>
          <a:xfrm>
            <a:off x="1" y="6589713"/>
            <a:ext cx="12192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41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7" name="Espace réservé du contenu 6"/>
          <p:cNvSpPr>
            <a:spLocks noGrp="1"/>
          </p:cNvSpPr>
          <p:nvPr>
            <p:ph sz="quarter" idx="13"/>
          </p:nvPr>
        </p:nvSpPr>
        <p:spPr>
          <a:xfrm>
            <a:off x="609600" y="1974254"/>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10419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67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580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22131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48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358DEB-BBFD-49BD-91E5-BCABE57F0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3358209"/>
            <a:ext cx="3827419" cy="1247410"/>
          </a:xfrm>
          <a:prstGeom prst="rect">
            <a:avLst/>
          </a:prstGeom>
        </p:spPr>
      </p:pic>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F15D22"/>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4" name="Picture 3" descr="CCO_HIV_RGB.jpg">
            <a:extLst>
              <a:ext uri="{FF2B5EF4-FFF2-40B4-BE49-F238E27FC236}">
                <a16:creationId xmlns:a16="http://schemas.microsoft.com/office/drawing/2014/main" id="{D119244E-D5F0-4D18-8BCF-9ED4E8191058}"/>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8148638" y="5891213"/>
            <a:ext cx="36718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62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2991304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7" name="Espace réservé du contenu 6"/>
          <p:cNvSpPr>
            <a:spLocks noGrp="1"/>
          </p:cNvSpPr>
          <p:nvPr>
            <p:ph sz="quarter" idx="13"/>
          </p:nvPr>
        </p:nvSpPr>
        <p:spPr>
          <a:xfrm>
            <a:off x="609600" y="1619250"/>
            <a:ext cx="109728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6904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28055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Autofit/>
          </a:bodyPr>
          <a:lstStyle>
            <a:lvl1pPr>
              <a:defRPr/>
            </a:lvl1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75846" y="6646663"/>
            <a:ext cx="1011833" cy="211339"/>
          </a:xfrm>
          <a:prstGeom prst="rect">
            <a:avLst/>
          </a:prstGeom>
        </p:spPr>
        <p:txBody>
          <a:bodyPr/>
          <a:lstStyle/>
          <a:p>
            <a:fld id="{E10189AC-4389-4A73-97F5-D7C36531EF56}" type="datetime1">
              <a:rPr lang="en-US" smtClean="0"/>
              <a:t>11/17/2022</a:t>
            </a:fld>
            <a:endParaRPr lang="en-US"/>
          </a:p>
        </p:txBody>
      </p:sp>
      <p:sp>
        <p:nvSpPr>
          <p:cNvPr id="5" name="Footer Placeholder 4"/>
          <p:cNvSpPr>
            <a:spLocks noGrp="1"/>
          </p:cNvSpPr>
          <p:nvPr>
            <p:ph type="ftr" sz="quarter" idx="11"/>
          </p:nvPr>
        </p:nvSpPr>
        <p:spPr>
          <a:xfrm>
            <a:off x="1690187" y="6646663"/>
            <a:ext cx="9353781" cy="211339"/>
          </a:xfrm>
          <a:prstGeom prst="rect">
            <a:avLst/>
          </a:prstGeom>
        </p:spPr>
        <p:txBody>
          <a:bodyPr/>
          <a:lstStyle/>
          <a:p>
            <a:r>
              <a:rPr lang="en-US"/>
              <a:t>Confidential information statement (go to INSERT&gt;&gt;HEADER &amp; FOOTER)</a:t>
            </a:r>
          </a:p>
        </p:txBody>
      </p:sp>
      <p:sp>
        <p:nvSpPr>
          <p:cNvPr id="6" name="Slide Number Placeholder 5"/>
          <p:cNvSpPr>
            <a:spLocks noGrp="1"/>
          </p:cNvSpPr>
          <p:nvPr>
            <p:ph type="sldNum" sz="quarter" idx="12"/>
          </p:nvPr>
        </p:nvSpPr>
        <p:spPr>
          <a:xfrm>
            <a:off x="11446476" y="6646663"/>
            <a:ext cx="469680" cy="211339"/>
          </a:xfrm>
          <a:prstGeom prst="rect">
            <a:avLst/>
          </a:prstGeom>
        </p:spPr>
        <p:txBody>
          <a:bodyPr/>
          <a:lstStyle/>
          <a:p>
            <a:fld id="{4F90343F-D056-4E24-BE3D-A305BDC1A23E}" type="slidenum">
              <a:rPr lang="en-US" smtClean="0"/>
              <a:t>‹N°›</a:t>
            </a:fld>
            <a:endParaRPr lang="en-US"/>
          </a:p>
        </p:txBody>
      </p:sp>
      <p:sp>
        <p:nvSpPr>
          <p:cNvPr id="7" name="Title 6">
            <a:extLst>
              <a:ext uri="{FF2B5EF4-FFF2-40B4-BE49-F238E27FC236}">
                <a16:creationId xmlns:a16="http://schemas.microsoft.com/office/drawing/2014/main" id="{7586B4D5-F585-4327-9BBC-BE18FFDDB4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654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4523858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9059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8466034" cy="1491539"/>
          </a:xfrm>
        </p:spPr>
        <p:txBody>
          <a:bodyPr/>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582729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TX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60C558D-B934-1E48-A274-ADC7814E0020}"/>
              </a:ext>
            </a:extLst>
          </p:cNvPr>
          <p:cNvSpPr>
            <a:spLocks noGrp="1"/>
          </p:cNvSpPr>
          <p:nvPr>
            <p:ph type="title"/>
          </p:nvPr>
        </p:nvSpPr>
        <p:spPr>
          <a:xfrm>
            <a:off x="1172752" y="472904"/>
            <a:ext cx="10515600" cy="396000"/>
          </a:xfrm>
          <a:prstGeom prst="rect">
            <a:avLst/>
          </a:prstGeom>
        </p:spPr>
        <p:txBody>
          <a:bodyPr vert="horz" lIns="0" tIns="0" rIns="0" bIns="0" rtlCol="0" anchor="ctr">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08BD1B54-3DC7-BE44-80C9-09715E68231D}"/>
              </a:ext>
            </a:extLst>
          </p:cNvPr>
          <p:cNvSpPr>
            <a:spLocks noGrp="1"/>
          </p:cNvSpPr>
          <p:nvPr>
            <p:ph type="body" sz="quarter" idx="10"/>
          </p:nvPr>
        </p:nvSpPr>
        <p:spPr>
          <a:xfrm>
            <a:off x="1172633" y="1080000"/>
            <a:ext cx="10800000" cy="486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924041EA-67A6-3F41-A747-E6FD48DEB816}"/>
              </a:ext>
            </a:extLst>
          </p:cNvPr>
          <p:cNvSpPr>
            <a:spLocks noGrp="1"/>
          </p:cNvSpPr>
          <p:nvPr>
            <p:ph type="body" sz="quarter" idx="11" hasCustomPrompt="1"/>
          </p:nvPr>
        </p:nvSpPr>
        <p:spPr>
          <a:xfrm>
            <a:off x="1172633" y="92075"/>
            <a:ext cx="10515600" cy="381000"/>
          </a:xfrm>
        </p:spPr>
        <p:txBody>
          <a:bodyPr/>
          <a:lstStyle>
            <a:lvl1pPr>
              <a:buNone/>
              <a:defRPr sz="2500" b="1" cap="all" baseline="0">
                <a:solidFill>
                  <a:schemeClr val="accent1"/>
                </a:solidFill>
              </a:defRPr>
            </a:lvl1pPr>
          </a:lstStyle>
          <a:p>
            <a:pPr lvl="0"/>
            <a:r>
              <a:rPr lang="fr-FR" dirty="0"/>
              <a:t>Cliquez ici pour ajouter un titre</a:t>
            </a:r>
          </a:p>
        </p:txBody>
      </p:sp>
      <p:sp>
        <p:nvSpPr>
          <p:cNvPr id="6" name="Espace réservé du texte 6">
            <a:extLst>
              <a:ext uri="{FF2B5EF4-FFF2-40B4-BE49-F238E27FC236}">
                <a16:creationId xmlns:a16="http://schemas.microsoft.com/office/drawing/2014/main" id="{E3FB0B25-D500-EE43-8874-105A9804D618}"/>
              </a:ext>
            </a:extLst>
          </p:cNvPr>
          <p:cNvSpPr>
            <a:spLocks noGrp="1"/>
          </p:cNvSpPr>
          <p:nvPr>
            <p:ph type="body" sz="quarter" idx="12" hasCustomPrompt="1"/>
          </p:nvPr>
        </p:nvSpPr>
        <p:spPr>
          <a:xfrm>
            <a:off x="1172634" y="6059489"/>
            <a:ext cx="10799233" cy="433387"/>
          </a:xfrm>
        </p:spPr>
        <p:txBody>
          <a:bodyPr/>
          <a:lstStyle>
            <a:lvl1pPr>
              <a:buFont typeface="Police système Courant"/>
              <a:buChar char="→"/>
              <a:defRPr sz="2400"/>
            </a:lvl1pPr>
            <a:lvl2pPr>
              <a:buNone/>
              <a:defRPr/>
            </a:lvl2pPr>
            <a:lvl3pPr>
              <a:buNone/>
              <a:defRPr/>
            </a:lvl3pPr>
            <a:lvl4pPr>
              <a:buNone/>
              <a:defRPr/>
            </a:lvl4pPr>
            <a:lvl5pPr>
              <a:buNone/>
              <a:defRPr/>
            </a:lvl5pPr>
          </a:lstStyle>
          <a:p>
            <a:pPr lvl="0"/>
            <a:r>
              <a:rPr lang="fr-FR" dirty="0"/>
              <a:t>Conclusion</a:t>
            </a:r>
          </a:p>
        </p:txBody>
      </p:sp>
    </p:spTree>
    <p:extLst>
      <p:ext uri="{BB962C8B-B14F-4D97-AF65-F5344CB8AC3E}">
        <p14:creationId xmlns:p14="http://schemas.microsoft.com/office/powerpoint/2010/main" val="41325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6124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039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096943" y="96819"/>
            <a:ext cx="8485457" cy="1581373"/>
          </a:xfrm>
        </p:spPr>
        <p:txBody>
          <a:bodyPr/>
          <a:lstStyle>
            <a:lvl1pPr algn="l">
              <a:lnSpc>
                <a:spcPts val="3000"/>
              </a:lnSpc>
              <a:defRPr/>
            </a:lvl1pPr>
          </a:lstStyle>
          <a:p>
            <a:r>
              <a:rPr lang="fr-FR" dirty="0"/>
              <a:t>Modifiez le style du titre</a:t>
            </a:r>
          </a:p>
        </p:txBody>
      </p:sp>
      <p:sp>
        <p:nvSpPr>
          <p:cNvPr id="7" name="Espace réservé du contenu 6"/>
          <p:cNvSpPr>
            <a:spLocks noGrp="1"/>
          </p:cNvSpPr>
          <p:nvPr>
            <p:ph sz="quarter" idx="13"/>
          </p:nvPr>
        </p:nvSpPr>
        <p:spPr>
          <a:xfrm>
            <a:off x="609600" y="1741708"/>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91134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_Title Only">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C683A308-5D3A-4CA6-AC20-9C72DA27D845}"/>
              </a:ext>
            </a:extLst>
          </p:cNvPr>
          <p:cNvSpPr>
            <a:spLocks noGrp="1"/>
          </p:cNvSpPr>
          <p:nvPr>
            <p:ph type="sldNum" sz="quarter" idx="4"/>
          </p:nvPr>
        </p:nvSpPr>
        <p:spPr>
          <a:xfrm>
            <a:off x="11736387" y="6519599"/>
            <a:ext cx="455611" cy="336525"/>
          </a:xfrm>
          <a:prstGeom prst="rect">
            <a:avLst/>
          </a:prstGeom>
        </p:spPr>
        <p:txBody>
          <a:bodyPr/>
          <a:lstStyle>
            <a:lvl1pPr algn="r">
              <a:defRPr sz="1200" b="1">
                <a:solidFill>
                  <a:schemeClr val="bg1"/>
                </a:solidFill>
              </a:defRPr>
            </a:lvl1pPr>
          </a:lstStyle>
          <a:p>
            <a:fld id="{724AC3FD-09E3-4FF5-A0F9-A72F20D7F301}" type="slidenum">
              <a:rPr lang="en-GB" smtClean="0">
                <a:solidFill>
                  <a:srgbClr val="FFFFFF"/>
                </a:solidFill>
              </a:rPr>
              <a:pPr/>
              <a:t>‹N°›</a:t>
            </a:fld>
            <a:endParaRPr lang="en-GB">
              <a:solidFill>
                <a:srgbClr val="FFFFFF"/>
              </a:solidFill>
            </a:endParaRPr>
          </a:p>
        </p:txBody>
      </p:sp>
      <p:sp>
        <p:nvSpPr>
          <p:cNvPr id="5" name="Rectangle 2">
            <a:extLst>
              <a:ext uri="{FF2B5EF4-FFF2-40B4-BE49-F238E27FC236}">
                <a16:creationId xmlns:a16="http://schemas.microsoft.com/office/drawing/2014/main" id="{999A2E9C-1C03-427F-9B0F-714F67A738CE}"/>
              </a:ext>
            </a:extLst>
          </p:cNvPr>
          <p:cNvSpPr>
            <a:spLocks noGrp="1" noChangeArrowheads="1"/>
          </p:cNvSpPr>
          <p:nvPr>
            <p:ph type="title"/>
          </p:nvPr>
        </p:nvSpPr>
        <p:spPr bwMode="auto">
          <a:xfrm>
            <a:off x="711199" y="152400"/>
            <a:ext cx="11144251"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6" name="Text Placeholder 2">
            <a:extLst>
              <a:ext uri="{FF2B5EF4-FFF2-40B4-BE49-F238E27FC236}">
                <a16:creationId xmlns:a16="http://schemas.microsoft.com/office/drawing/2014/main" id="{F8ACD967-ED9E-450B-92D9-A1E0D5E0BA78}"/>
              </a:ext>
            </a:extLst>
          </p:cNvPr>
          <p:cNvSpPr>
            <a:spLocks noGrp="1"/>
          </p:cNvSpPr>
          <p:nvPr>
            <p:ph type="body" sz="quarter" idx="18"/>
          </p:nvPr>
        </p:nvSpPr>
        <p:spPr>
          <a:xfrm>
            <a:off x="711962" y="5943600"/>
            <a:ext cx="11143488" cy="304769"/>
          </a:xfrm>
        </p:spPr>
        <p:txBody>
          <a:bodyPr bIns="36000" anchor="b"/>
          <a:lstStyle>
            <a:lvl1pPr marL="0" indent="0" algn="l" rtl="0" eaLnBrk="0" fontAlgn="base" hangingPunct="0">
              <a:lnSpc>
                <a:spcPct val="90000"/>
              </a:lnSpc>
              <a:spcBef>
                <a:spcPct val="0"/>
              </a:spcBef>
              <a:spcAft>
                <a:spcPts val="0"/>
              </a:spcAft>
              <a:buClr>
                <a:srgbClr val="E31836"/>
              </a:buClr>
              <a:buSzPct val="115000"/>
              <a:buFont typeface="Arial" panose="020B0604020202020204" pitchFamily="34" charset="0"/>
              <a:buNone/>
              <a:defRPr lang="en-US" sz="800" kern="0" baseline="0" dirty="0" smtClean="0">
                <a:solidFill>
                  <a:schemeClr val="tx1"/>
                </a:solidFill>
                <a:latin typeface="Arial" panose="020B0604020202020204" pitchFamily="34" charset="0"/>
                <a:ea typeface="+mn-ea"/>
                <a:cs typeface="Arial" panose="020B0604020202020204" pitchFamily="34" charset="0"/>
              </a:defRPr>
            </a:lvl1pPr>
            <a:lvl2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2pPr>
            <a:lvl3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3pPr>
            <a:lvl4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smtClean="0">
                <a:solidFill>
                  <a:schemeClr val="accent2"/>
                </a:solidFill>
                <a:latin typeface="Arial" panose="020B0604020202020204" pitchFamily="34" charset="0"/>
                <a:ea typeface="+mn-ea"/>
                <a:cs typeface="Arial" panose="020B0604020202020204" pitchFamily="34" charset="0"/>
              </a:defRPr>
            </a:lvl4pPr>
            <a:lvl5pPr marL="0" indent="0" algn="l" rtl="0" eaLnBrk="0" fontAlgn="base" hangingPunct="0">
              <a:spcBef>
                <a:spcPct val="0"/>
              </a:spcBef>
              <a:spcAft>
                <a:spcPts val="400"/>
              </a:spcAft>
              <a:buClr>
                <a:srgbClr val="E31836"/>
              </a:buClr>
              <a:buSzPct val="115000"/>
              <a:buFont typeface="Arial" panose="020B0604020202020204" pitchFamily="34" charset="0"/>
              <a:buNone/>
              <a:defRPr lang="en-US" sz="900" kern="0" baseline="0" dirty="0">
                <a:solidFill>
                  <a:schemeClr val="accent2"/>
                </a:solidFill>
                <a:latin typeface="Arial" panose="020B0604020202020204" pitchFamily="34" charset="0"/>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75239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E_Content ">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414528" y="6161088"/>
            <a:ext cx="11362944"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a:t>Edit Master text styles</a:t>
            </a:r>
          </a:p>
        </p:txBody>
      </p:sp>
      <p:sp>
        <p:nvSpPr>
          <p:cNvPr id="2" name="Title 1"/>
          <p:cNvSpPr>
            <a:spLocks noGrp="1"/>
          </p:cNvSpPr>
          <p:nvPr>
            <p:ph type="title"/>
          </p:nvPr>
        </p:nvSpPr>
        <p:spPr>
          <a:xfrm>
            <a:off x="414528" y="384048"/>
            <a:ext cx="11362944" cy="868680"/>
          </a:xfrm>
        </p:spPr>
        <p:txBody>
          <a:bodyPr/>
          <a:lstStyle/>
          <a:p>
            <a:r>
              <a:rPr lang="en-US"/>
              <a:t>Click to edit Master title style</a:t>
            </a:r>
          </a:p>
        </p:txBody>
      </p:sp>
      <p:sp>
        <p:nvSpPr>
          <p:cNvPr id="7" name="Content Placeholder 6"/>
          <p:cNvSpPr>
            <a:spLocks noGrp="1"/>
          </p:cNvSpPr>
          <p:nvPr>
            <p:ph sz="quarter" idx="16"/>
          </p:nvPr>
        </p:nvSpPr>
        <p:spPr>
          <a:xfrm>
            <a:off x="413808" y="1609344"/>
            <a:ext cx="11364384" cy="4495800"/>
          </a:xfrm>
        </p:spPr>
        <p:txBody>
          <a:bodyPr/>
          <a:lstStyle>
            <a:lvl1pPr>
              <a:defRPr>
                <a:solidFill>
                  <a:schemeClr val="tx1"/>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buClr>
                <a:srgbClr val="067A80"/>
              </a:buClr>
              <a:defRPr>
                <a:solidFill>
                  <a:schemeClr val="tx2"/>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844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E_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14528" y="384048"/>
            <a:ext cx="11362944" cy="868680"/>
          </a:xfrm>
        </p:spPr>
        <p:txBody>
          <a:bodyPr/>
          <a:lstStyle/>
          <a:p>
            <a:r>
              <a:rPr lang="en-US"/>
              <a:t>Click to edit Master title style</a:t>
            </a:r>
          </a:p>
        </p:txBody>
      </p:sp>
      <p:sp>
        <p:nvSpPr>
          <p:cNvPr id="9" name="Text Placeholder 2"/>
          <p:cNvSpPr>
            <a:spLocks noGrp="1"/>
          </p:cNvSpPr>
          <p:nvPr>
            <p:ph type="body" sz="quarter" idx="15" hasCustomPrompt="1"/>
          </p:nvPr>
        </p:nvSpPr>
        <p:spPr>
          <a:xfrm>
            <a:off x="414528" y="6161088"/>
            <a:ext cx="11362944"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dirty="0"/>
              <a:t>Click to edit Master text styles</a:t>
            </a:r>
          </a:p>
        </p:txBody>
      </p:sp>
      <p:sp>
        <p:nvSpPr>
          <p:cNvPr id="5" name="Content Placeholder 4"/>
          <p:cNvSpPr>
            <a:spLocks noGrp="1"/>
          </p:cNvSpPr>
          <p:nvPr>
            <p:ph sz="quarter" idx="16"/>
          </p:nvPr>
        </p:nvSpPr>
        <p:spPr>
          <a:xfrm>
            <a:off x="414529" y="1609344"/>
            <a:ext cx="5579872" cy="4495800"/>
          </a:xfrm>
        </p:spPr>
        <p:txBody>
          <a:bodyPr/>
          <a:lstStyle>
            <a:lvl1pPr>
              <a:defRPr>
                <a:solidFill>
                  <a:schemeClr val="tx1"/>
                </a:solidFill>
                <a:latin typeface="+mn-lt"/>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4"/>
          <p:cNvSpPr>
            <a:spLocks noGrp="1"/>
          </p:cNvSpPr>
          <p:nvPr>
            <p:ph sz="quarter" idx="17"/>
          </p:nvPr>
        </p:nvSpPr>
        <p:spPr>
          <a:xfrm>
            <a:off x="6239227" y="1609344"/>
            <a:ext cx="5579872" cy="4495800"/>
          </a:xfrm>
        </p:spPr>
        <p:txBody>
          <a:bodyPr/>
          <a:lstStyle>
            <a:lvl1pPr>
              <a:defRPr>
                <a:solidFill>
                  <a:schemeClr val="tx1"/>
                </a:solidFill>
                <a:latin typeface="+mn-lt"/>
              </a:defRPr>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986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15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6280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E352CE-4A4A-5A42-8E9F-1C013FDDCAC5}" type="datetimeFigureOut">
              <a:rPr lang="it-IT" smtClean="0"/>
              <a:t>17/11/2022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E379FA-05F0-5646-ABF2-D736FC400174}" type="slidenum">
              <a:rPr lang="it-IT" smtClean="0"/>
              <a:t>‹N°›</a:t>
            </a:fld>
            <a:endParaRPr lang="it-IT"/>
          </a:p>
        </p:txBody>
      </p:sp>
    </p:spTree>
    <p:extLst>
      <p:ext uri="{BB962C8B-B14F-4D97-AF65-F5344CB8AC3E}">
        <p14:creationId xmlns:p14="http://schemas.microsoft.com/office/powerpoint/2010/main" val="183977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8A327F4-2797-46E1-A44F-7C69A942833A}"/>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55">
            <a:extLst>
              <a:ext uri="{FF2B5EF4-FFF2-40B4-BE49-F238E27FC236}">
                <a16:creationId xmlns:a16="http://schemas.microsoft.com/office/drawing/2014/main" id="{832F787C-5051-4150-A33E-054098E5F188}"/>
              </a:ext>
            </a:extLst>
          </p:cNvPr>
          <p:cNvSpPr>
            <a:spLocks noGrp="1" noChangeArrowheads="1"/>
          </p:cNvSpPr>
          <p:nvPr>
            <p:ph type="ctrTitle"/>
          </p:nvPr>
        </p:nvSpPr>
        <p:spPr bwMode="invGray">
          <a:xfrm>
            <a:off x="725677" y="409576"/>
            <a:ext cx="11032823" cy="2882265"/>
          </a:xfrm>
        </p:spPr>
        <p:txBody>
          <a:bodyPr/>
          <a:lstStyle>
            <a:lvl1pPr>
              <a:defRPr sz="4000">
                <a:solidFill>
                  <a:schemeClr val="bg2"/>
                </a:solidFill>
              </a:defRPr>
            </a:lvl1pPr>
          </a:lstStyle>
          <a:p>
            <a:r>
              <a:rPr lang="en-US" dirty="0"/>
              <a:t>Click to edit Master title style</a:t>
            </a:r>
          </a:p>
        </p:txBody>
      </p:sp>
      <p:pic>
        <p:nvPicPr>
          <p:cNvPr id="24" name="Picture 17">
            <a:extLst>
              <a:ext uri="{FF2B5EF4-FFF2-40B4-BE49-F238E27FC236}">
                <a16:creationId xmlns:a16="http://schemas.microsoft.com/office/drawing/2014/main" id="{8EF3F186-FFE3-40E3-8FFE-BE1B108301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37A2AFDE-EBFE-4BA7-A085-47B0A52586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5994400"/>
            <a:ext cx="3686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5A878E1-594C-4A54-BA43-EFC86D70F0B8}"/>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8762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99" y="258820"/>
            <a:ext cx="8490167"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2004233"/>
            <a:ext cx="10972800" cy="476901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264393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8" r:id="rId4"/>
    <p:sldLayoutId id="2147483709" r:id="rId5"/>
    <p:sldLayoutId id="2147483739" r:id="rId6"/>
    <p:sldLayoutId id="2147483740" r:id="rId7"/>
    <p:sldLayoutId id="2147483783" r:id="rId8"/>
  </p:sldLayoutIdLst>
  <p:txStyles>
    <p:titleStyle>
      <a:lvl1pPr algn="l" defTabSz="342900" rtl="0" eaLnBrk="1" latinLnBrk="0" hangingPunct="1">
        <a:spcBef>
          <a:spcPct val="0"/>
        </a:spcBef>
        <a:buNone/>
        <a:defRPr sz="3300" b="1" kern="1200">
          <a:solidFill>
            <a:srgbClr val="0070C0"/>
          </a:solidFill>
          <a:latin typeface="+mj-lt"/>
          <a:ea typeface="+mj-ea"/>
          <a:cs typeface="+mj-cs"/>
        </a:defRPr>
      </a:lvl1pPr>
    </p:titleStyle>
    <p:body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34120"/>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84A7AD84-F415-4694-A480-6DD523A1776B}"/>
              </a:ext>
            </a:extLst>
          </p:cNvPr>
          <p:cNvCxnSpPr/>
          <p:nvPr userDrawn="1"/>
        </p:nvCxnSpPr>
        <p:spPr>
          <a:xfrm>
            <a:off x="1" y="6745288"/>
            <a:ext cx="12192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83588"/>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0471"/>
            <a:ext cx="8470698" cy="1481068"/>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790700"/>
            <a:ext cx="10972800" cy="433546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a:extLst>
              <a:ext uri="{FF2B5EF4-FFF2-40B4-BE49-F238E27FC236}">
                <a16:creationId xmlns:a16="http://schemas.microsoft.com/office/drawing/2014/main" id="{2940B4D3-443E-46F7-9DA3-2B1244E61BFD}"/>
              </a:ext>
            </a:extLst>
          </p:cNvPr>
          <p:cNvSpPr/>
          <p:nvPr userDrawn="1"/>
        </p:nvSpPr>
        <p:spPr>
          <a:xfrm>
            <a:off x="9080298" y="10471"/>
            <a:ext cx="3092233" cy="1779268"/>
          </a:xfrm>
          <a:prstGeom prst="rect">
            <a:avLst/>
          </a:prstGeom>
          <a:solidFill>
            <a:srgbClr val="FF6600">
              <a:alpha val="4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lumMod val="50000"/>
                    <a:lumOff val="50000"/>
                  </a:prstClr>
                </a:solidFill>
                <a:effectLst/>
                <a:uLnTx/>
                <a:uFillTx/>
                <a:latin typeface="Arial"/>
                <a:ea typeface="+mn-ea"/>
                <a:cs typeface="+mn-cs"/>
              </a:rPr>
              <a:t>VIDEO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lumMod val="50000"/>
                    <a:lumOff val="50000"/>
                  </a:prstClr>
                </a:solidFill>
                <a:effectLst/>
                <a:uLnTx/>
                <a:uFillTx/>
                <a:latin typeface="Arial"/>
                <a:ea typeface="+mn-ea"/>
                <a:cs typeface="+mn-cs"/>
              </a:rPr>
              <a:t>Please leave this box empty to display the video during the webinar</a:t>
            </a:r>
            <a:endParaRPr kumimoji="0" lang="fr-FR" sz="1100" b="0" i="0" u="none" strike="noStrike" kern="0" cap="none" spc="0" normalizeH="0" baseline="0" noProof="0">
              <a:ln>
                <a:noFill/>
              </a:ln>
              <a:solidFill>
                <a:prstClr val="black">
                  <a:lumMod val="50000"/>
                  <a:lumOff val="50000"/>
                </a:prstClr>
              </a:solidFill>
              <a:effectLst/>
              <a:uLnTx/>
              <a:uFillTx/>
              <a:latin typeface="Arial"/>
              <a:ea typeface="+mn-ea"/>
              <a:cs typeface="+mn-cs"/>
            </a:endParaRPr>
          </a:p>
        </p:txBody>
      </p:sp>
    </p:spTree>
    <p:extLst>
      <p:ext uri="{BB962C8B-B14F-4D97-AF65-F5344CB8AC3E}">
        <p14:creationId xmlns:p14="http://schemas.microsoft.com/office/powerpoint/2010/main" val="547957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342900" rtl="0" eaLnBrk="1" latinLnBrk="0" hangingPunct="1">
        <a:spcBef>
          <a:spcPct val="0"/>
        </a:spcBef>
        <a:buNone/>
        <a:defRPr sz="3300" b="1" kern="1200">
          <a:solidFill>
            <a:srgbClr val="FF6600"/>
          </a:solidFill>
          <a:latin typeface="+mj-lt"/>
          <a:ea typeface="+mj-ea"/>
          <a:cs typeface="+mj-cs"/>
        </a:defRPr>
      </a:lvl1pPr>
    </p:titleStyle>
    <p:body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3004" y="1916832"/>
            <a:ext cx="7772400" cy="1470025"/>
          </a:xfrm>
        </p:spPr>
        <p:txBody>
          <a:bodyPr>
            <a:normAutofit/>
          </a:bodyPr>
          <a:lstStyle/>
          <a:p>
            <a:pPr algn="ctr"/>
            <a:r>
              <a:rPr lang="en-US" sz="4400" dirty="0">
                <a:solidFill>
                  <a:srgbClr val="1E3C91"/>
                </a:solidFill>
              </a:rPr>
              <a:t>Women and HIV</a:t>
            </a:r>
            <a:endParaRPr lang="fr-FR" sz="4400" dirty="0">
              <a:solidFill>
                <a:srgbClr val="1E3C91"/>
              </a:solidFill>
            </a:endParaRPr>
          </a:p>
        </p:txBody>
      </p:sp>
      <p:sp>
        <p:nvSpPr>
          <p:cNvPr id="6" name="Espace réservé du contenu 2">
            <a:extLst>
              <a:ext uri="{FF2B5EF4-FFF2-40B4-BE49-F238E27FC236}">
                <a16:creationId xmlns:a16="http://schemas.microsoft.com/office/drawing/2014/main" id="{718BD84A-0520-4E3C-8771-80ACE3DEBA01}"/>
              </a:ext>
            </a:extLst>
          </p:cNvPr>
          <p:cNvSpPr>
            <a:spLocks noGrp="1"/>
          </p:cNvSpPr>
          <p:nvPr>
            <p:ph type="subTitle" idx="1"/>
          </p:nvPr>
        </p:nvSpPr>
        <p:spPr>
          <a:xfrm>
            <a:off x="3048804" y="3386856"/>
            <a:ext cx="6400800" cy="2405822"/>
          </a:xfrm>
        </p:spPr>
        <p:txBody>
          <a:bodyPr>
            <a:normAutofit fontScale="70000" lnSpcReduction="20000"/>
          </a:bodyPr>
          <a:lstStyle/>
          <a:p>
            <a:r>
              <a:rPr lang="fr-FR" sz="2800" dirty="0">
                <a:solidFill>
                  <a:srgbClr val="FF6600"/>
                </a:solidFill>
              </a:rPr>
              <a:t>14th </a:t>
            </a:r>
            <a:r>
              <a:rPr lang="fr-FR" sz="2800" dirty="0" err="1">
                <a:solidFill>
                  <a:srgbClr val="FF6600"/>
                </a:solidFill>
              </a:rPr>
              <a:t>November</a:t>
            </a:r>
            <a:r>
              <a:rPr lang="fr-FR" sz="2800" dirty="0">
                <a:solidFill>
                  <a:srgbClr val="FF6600"/>
                </a:solidFill>
              </a:rPr>
              <a:t> 2022</a:t>
            </a:r>
            <a:endParaRPr lang="en-US" sz="2800" dirty="0">
              <a:solidFill>
                <a:srgbClr val="FF6600"/>
              </a:solidFill>
            </a:endParaRPr>
          </a:p>
          <a:p>
            <a:endParaRPr lang="fr-FR" b="1" dirty="0">
              <a:solidFill>
                <a:schemeClr val="tx1"/>
              </a:solidFill>
            </a:endParaRPr>
          </a:p>
          <a:p>
            <a:r>
              <a:rPr lang="fr-FR" sz="3000" b="1" dirty="0" err="1">
                <a:solidFill>
                  <a:schemeClr val="tx1"/>
                </a:solidFill>
              </a:rPr>
              <a:t>Faculty</a:t>
            </a:r>
            <a:endParaRPr lang="fr-FR" sz="3000" b="1" dirty="0">
              <a:solidFill>
                <a:schemeClr val="tx1"/>
              </a:solidFill>
            </a:endParaRPr>
          </a:p>
          <a:p>
            <a:pPr marL="0" lvl="1"/>
            <a:r>
              <a:rPr lang="fr-FR" sz="2600" b="1" dirty="0">
                <a:solidFill>
                  <a:schemeClr val="tx1"/>
                </a:solidFill>
              </a:rPr>
              <a:t>Pedro Cahn, Buenos-Aires, Argentina</a:t>
            </a:r>
          </a:p>
          <a:p>
            <a:pPr marL="0" lvl="1"/>
            <a:r>
              <a:rPr lang="fr-FR" sz="2600" b="1" dirty="0">
                <a:solidFill>
                  <a:schemeClr val="tx1"/>
                </a:solidFill>
              </a:rPr>
              <a:t>Anton </a:t>
            </a:r>
            <a:r>
              <a:rPr lang="fr-FR" sz="2600" b="1" dirty="0" err="1">
                <a:solidFill>
                  <a:schemeClr val="tx1"/>
                </a:solidFill>
              </a:rPr>
              <a:t>Pozniak</a:t>
            </a:r>
            <a:r>
              <a:rPr lang="fr-FR" sz="2600" b="1" dirty="0">
                <a:solidFill>
                  <a:schemeClr val="tx1"/>
                </a:solidFill>
              </a:rPr>
              <a:t>, London, UK</a:t>
            </a:r>
          </a:p>
          <a:p>
            <a:pPr marL="0" lvl="1"/>
            <a:r>
              <a:rPr lang="fr-FR" sz="2600" b="1" dirty="0">
                <a:solidFill>
                  <a:schemeClr val="tx1"/>
                </a:solidFill>
              </a:rPr>
              <a:t>François Raffi, Nantes, France</a:t>
            </a:r>
          </a:p>
          <a:p>
            <a:pPr marL="0" lvl="1"/>
            <a:endParaRPr lang="fr-FR" sz="2600" b="1" dirty="0">
              <a:solidFill>
                <a:schemeClr val="tx1"/>
              </a:solidFill>
            </a:endParaRPr>
          </a:p>
          <a:p>
            <a:pPr marL="0" lvl="1"/>
            <a:r>
              <a:rPr lang="fr-FR" sz="2600" b="1" dirty="0">
                <a:solidFill>
                  <a:schemeClr val="tx1"/>
                </a:solidFill>
              </a:rPr>
              <a:t>Guest Editor: Cristina </a:t>
            </a:r>
            <a:r>
              <a:rPr lang="fr-FR" sz="2600" b="1" dirty="0" err="1">
                <a:solidFill>
                  <a:schemeClr val="tx1"/>
                </a:solidFill>
              </a:rPr>
              <a:t>Mussini</a:t>
            </a:r>
            <a:r>
              <a:rPr lang="fr-FR" sz="2600" b="1" dirty="0">
                <a:solidFill>
                  <a:schemeClr val="tx1"/>
                </a:solidFill>
              </a:rPr>
              <a:t>, </a:t>
            </a:r>
            <a:r>
              <a:rPr lang="fr-FR" sz="2600" b="1" dirty="0" err="1">
                <a:solidFill>
                  <a:schemeClr val="tx1"/>
                </a:solidFill>
              </a:rPr>
              <a:t>Modena</a:t>
            </a:r>
            <a:r>
              <a:rPr lang="fr-FR" sz="2600" b="1" dirty="0">
                <a:solidFill>
                  <a:schemeClr val="tx1"/>
                </a:solidFill>
              </a:rPr>
              <a:t>, </a:t>
            </a:r>
            <a:r>
              <a:rPr lang="fr-FR" sz="2600" b="1" dirty="0" err="1">
                <a:solidFill>
                  <a:schemeClr val="tx1"/>
                </a:solidFill>
              </a:rPr>
              <a:t>Italy</a:t>
            </a:r>
            <a:endParaRPr lang="fr-FR" sz="2000" b="1" dirty="0">
              <a:solidFill>
                <a:schemeClr val="tx1"/>
              </a:solidFill>
            </a:endParaRPr>
          </a:p>
        </p:txBody>
      </p:sp>
    </p:spTree>
    <p:extLst>
      <p:ext uri="{BB962C8B-B14F-4D97-AF65-F5344CB8AC3E}">
        <p14:creationId xmlns:p14="http://schemas.microsoft.com/office/powerpoint/2010/main" val="399683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0A78B-75B2-A14D-A575-07E2D9D74CED}"/>
              </a:ext>
            </a:extLst>
          </p:cNvPr>
          <p:cNvSpPr>
            <a:spLocks noGrp="1"/>
          </p:cNvSpPr>
          <p:nvPr>
            <p:ph type="title"/>
          </p:nvPr>
        </p:nvSpPr>
        <p:spPr/>
        <p:txBody>
          <a:bodyPr/>
          <a:lstStyle/>
          <a:p>
            <a:r>
              <a:rPr lang="fr-FR"/>
              <a:t>AIDS = 1° cause of </a:t>
            </a:r>
            <a:r>
              <a:rPr lang="fr-FR" err="1"/>
              <a:t>death</a:t>
            </a:r>
            <a:r>
              <a:rPr lang="fr-FR"/>
              <a:t> in 15-49-year </a:t>
            </a:r>
            <a:r>
              <a:rPr lang="fr-FR" err="1"/>
              <a:t>old</a:t>
            </a:r>
            <a:r>
              <a:rPr lang="fr-FR"/>
              <a:t> </a:t>
            </a:r>
            <a:r>
              <a:rPr lang="fr-FR" err="1"/>
              <a:t>females</a:t>
            </a:r>
            <a:endParaRPr lang="fr-FR"/>
          </a:p>
        </p:txBody>
      </p:sp>
      <p:cxnSp>
        <p:nvCxnSpPr>
          <p:cNvPr id="6" name="Connecteur droit 5">
            <a:extLst>
              <a:ext uri="{FF2B5EF4-FFF2-40B4-BE49-F238E27FC236}">
                <a16:creationId xmlns:a16="http://schemas.microsoft.com/office/drawing/2014/main" id="{971431A5-D44B-1077-B5B0-82C41E3A6BB6}"/>
              </a:ext>
            </a:extLst>
          </p:cNvPr>
          <p:cNvCxnSpPr/>
          <p:nvPr/>
        </p:nvCxnSpPr>
        <p:spPr>
          <a:xfrm>
            <a:off x="2831118" y="2636912"/>
            <a:ext cx="0" cy="28494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id="{F68DD037-E4AD-E693-5FB2-53E5B61CAE81}"/>
              </a:ext>
            </a:extLst>
          </p:cNvPr>
          <p:cNvSpPr txBox="1"/>
          <p:nvPr/>
        </p:nvSpPr>
        <p:spPr>
          <a:xfrm>
            <a:off x="982547" y="1863207"/>
            <a:ext cx="5881034" cy="646331"/>
          </a:xfrm>
          <a:prstGeom prst="rect">
            <a:avLst/>
          </a:prstGeom>
          <a:noFill/>
        </p:spPr>
        <p:txBody>
          <a:bodyPr wrap="none" rtlCol="0">
            <a:spAutoFit/>
          </a:bodyPr>
          <a:lstStyle/>
          <a:p>
            <a:pPr algn="ctr"/>
            <a:r>
              <a:rPr lang="en-US" b="1">
                <a:solidFill>
                  <a:srgbClr val="0070C0"/>
                </a:solidFill>
              </a:rPr>
              <a:t>AIDS-related illnesses are the leading cause of death among</a:t>
            </a:r>
            <a:br>
              <a:rPr lang="en-US" b="1">
                <a:solidFill>
                  <a:srgbClr val="0070C0"/>
                </a:solidFill>
              </a:rPr>
            </a:br>
            <a:r>
              <a:rPr lang="en-US" b="1">
                <a:solidFill>
                  <a:srgbClr val="0070C0"/>
                </a:solidFill>
              </a:rPr>
              <a:t>15-49-year-old females globally (hundred thousands)</a:t>
            </a:r>
            <a:endParaRPr lang="fr-FR" b="1">
              <a:solidFill>
                <a:srgbClr val="0070C0"/>
              </a:solidFill>
            </a:endParaRPr>
          </a:p>
        </p:txBody>
      </p:sp>
      <p:sp>
        <p:nvSpPr>
          <p:cNvPr id="9" name="ZoneTexte 8">
            <a:extLst>
              <a:ext uri="{FF2B5EF4-FFF2-40B4-BE49-F238E27FC236}">
                <a16:creationId xmlns:a16="http://schemas.microsoft.com/office/drawing/2014/main" id="{49B72C71-482B-DADC-79B6-4529A24B2FBF}"/>
              </a:ext>
            </a:extLst>
          </p:cNvPr>
          <p:cNvSpPr txBox="1"/>
          <p:nvPr/>
        </p:nvSpPr>
        <p:spPr>
          <a:xfrm>
            <a:off x="2306370" y="2621300"/>
            <a:ext cx="452368" cy="307777"/>
          </a:xfrm>
          <a:prstGeom prst="rect">
            <a:avLst/>
          </a:prstGeom>
          <a:noFill/>
        </p:spPr>
        <p:txBody>
          <a:bodyPr wrap="none" rtlCol="0">
            <a:spAutoFit/>
          </a:bodyPr>
          <a:lstStyle/>
          <a:p>
            <a:pPr algn="r"/>
            <a:r>
              <a:rPr lang="fr-FR" sz="1400" b="1"/>
              <a:t>HIV</a:t>
            </a:r>
          </a:p>
        </p:txBody>
      </p:sp>
      <p:sp>
        <p:nvSpPr>
          <p:cNvPr id="10" name="ZoneTexte 9">
            <a:extLst>
              <a:ext uri="{FF2B5EF4-FFF2-40B4-BE49-F238E27FC236}">
                <a16:creationId xmlns:a16="http://schemas.microsoft.com/office/drawing/2014/main" id="{95F2B7D8-FD30-FA74-4EC8-59CE2BBD235B}"/>
              </a:ext>
            </a:extLst>
          </p:cNvPr>
          <p:cNvSpPr txBox="1"/>
          <p:nvPr/>
        </p:nvSpPr>
        <p:spPr>
          <a:xfrm>
            <a:off x="5779254" y="2621300"/>
            <a:ext cx="596638" cy="307777"/>
          </a:xfrm>
          <a:prstGeom prst="rect">
            <a:avLst/>
          </a:prstGeom>
          <a:noFill/>
        </p:spPr>
        <p:txBody>
          <a:bodyPr wrap="none" rtlCol="0">
            <a:spAutoFit/>
          </a:bodyPr>
          <a:lstStyle/>
          <a:p>
            <a:r>
              <a:rPr lang="fr-FR" sz="1400" b="1"/>
              <a:t>302,7</a:t>
            </a:r>
          </a:p>
        </p:txBody>
      </p:sp>
      <p:sp>
        <p:nvSpPr>
          <p:cNvPr id="11" name="Rectangle 10">
            <a:extLst>
              <a:ext uri="{FF2B5EF4-FFF2-40B4-BE49-F238E27FC236}">
                <a16:creationId xmlns:a16="http://schemas.microsoft.com/office/drawing/2014/main" id="{E20B4EC3-BB3C-16A3-0404-2AD53D152FC3}"/>
              </a:ext>
            </a:extLst>
          </p:cNvPr>
          <p:cNvSpPr/>
          <p:nvPr/>
        </p:nvSpPr>
        <p:spPr>
          <a:xfrm>
            <a:off x="2831115" y="2673588"/>
            <a:ext cx="2995763"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5CAAEB5-AC3E-268E-90CA-7B1F285DC61D}"/>
              </a:ext>
            </a:extLst>
          </p:cNvPr>
          <p:cNvSpPr txBox="1"/>
          <p:nvPr/>
        </p:nvSpPr>
        <p:spPr>
          <a:xfrm>
            <a:off x="1067185" y="2913465"/>
            <a:ext cx="1691553" cy="307777"/>
          </a:xfrm>
          <a:prstGeom prst="rect">
            <a:avLst/>
          </a:prstGeom>
          <a:noFill/>
        </p:spPr>
        <p:txBody>
          <a:bodyPr wrap="none" rtlCol="0">
            <a:spAutoFit/>
          </a:bodyPr>
          <a:lstStyle/>
          <a:p>
            <a:pPr algn="r"/>
            <a:r>
              <a:rPr lang="fr-FR" sz="1400" b="1" err="1"/>
              <a:t>Maternal</a:t>
            </a:r>
            <a:r>
              <a:rPr lang="fr-FR" sz="1400" b="1"/>
              <a:t> conditions</a:t>
            </a:r>
          </a:p>
        </p:txBody>
      </p:sp>
      <p:sp>
        <p:nvSpPr>
          <p:cNvPr id="13" name="ZoneTexte 12">
            <a:extLst>
              <a:ext uri="{FF2B5EF4-FFF2-40B4-BE49-F238E27FC236}">
                <a16:creationId xmlns:a16="http://schemas.microsoft.com/office/drawing/2014/main" id="{0F9F80EC-9C4D-FD91-84A0-52E9F4578EE2}"/>
              </a:ext>
            </a:extLst>
          </p:cNvPr>
          <p:cNvSpPr txBox="1"/>
          <p:nvPr/>
        </p:nvSpPr>
        <p:spPr>
          <a:xfrm>
            <a:off x="5779254" y="2913465"/>
            <a:ext cx="596638" cy="307777"/>
          </a:xfrm>
          <a:prstGeom prst="rect">
            <a:avLst/>
          </a:prstGeom>
          <a:noFill/>
        </p:spPr>
        <p:txBody>
          <a:bodyPr wrap="none" rtlCol="0">
            <a:spAutoFit/>
          </a:bodyPr>
          <a:lstStyle/>
          <a:p>
            <a:r>
              <a:rPr lang="fr-FR" sz="1400" b="1"/>
              <a:t>298,2</a:t>
            </a:r>
          </a:p>
        </p:txBody>
      </p:sp>
      <p:sp>
        <p:nvSpPr>
          <p:cNvPr id="14" name="Rectangle 13">
            <a:extLst>
              <a:ext uri="{FF2B5EF4-FFF2-40B4-BE49-F238E27FC236}">
                <a16:creationId xmlns:a16="http://schemas.microsoft.com/office/drawing/2014/main" id="{9C89F83A-E92D-C03A-51EC-CA945932C98B}"/>
              </a:ext>
            </a:extLst>
          </p:cNvPr>
          <p:cNvSpPr/>
          <p:nvPr/>
        </p:nvSpPr>
        <p:spPr>
          <a:xfrm>
            <a:off x="2831116" y="2965753"/>
            <a:ext cx="2948138"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17CEC6EF-99DB-4EED-89AF-A57E41036FB9}"/>
              </a:ext>
            </a:extLst>
          </p:cNvPr>
          <p:cNvSpPr txBox="1"/>
          <p:nvPr/>
        </p:nvSpPr>
        <p:spPr>
          <a:xfrm>
            <a:off x="804356" y="3195497"/>
            <a:ext cx="1954382" cy="307777"/>
          </a:xfrm>
          <a:prstGeom prst="rect">
            <a:avLst/>
          </a:prstGeom>
          <a:noFill/>
        </p:spPr>
        <p:txBody>
          <a:bodyPr wrap="none" rtlCol="0">
            <a:spAutoFit/>
          </a:bodyPr>
          <a:lstStyle/>
          <a:p>
            <a:pPr algn="r"/>
            <a:r>
              <a:rPr lang="fr-FR" sz="1400" b="1" err="1"/>
              <a:t>Ischaemic</a:t>
            </a:r>
            <a:r>
              <a:rPr lang="fr-FR" sz="1400" b="1"/>
              <a:t> </a:t>
            </a:r>
            <a:r>
              <a:rPr lang="fr-FR" sz="1400" b="1" err="1"/>
              <a:t>heart</a:t>
            </a:r>
            <a:r>
              <a:rPr lang="fr-FR" sz="1400" b="1"/>
              <a:t> </a:t>
            </a:r>
            <a:r>
              <a:rPr lang="fr-FR" sz="1400" b="1" err="1"/>
              <a:t>disease</a:t>
            </a:r>
            <a:endParaRPr lang="fr-FR" sz="1400" b="1"/>
          </a:p>
        </p:txBody>
      </p:sp>
      <p:sp>
        <p:nvSpPr>
          <p:cNvPr id="16" name="ZoneTexte 15">
            <a:extLst>
              <a:ext uri="{FF2B5EF4-FFF2-40B4-BE49-F238E27FC236}">
                <a16:creationId xmlns:a16="http://schemas.microsoft.com/office/drawing/2014/main" id="{16DEC19A-7CA6-FDEC-887B-91F4C1C74B71}"/>
              </a:ext>
            </a:extLst>
          </p:cNvPr>
          <p:cNvSpPr txBox="1"/>
          <p:nvPr/>
        </p:nvSpPr>
        <p:spPr>
          <a:xfrm>
            <a:off x="4657739" y="3195497"/>
            <a:ext cx="596638" cy="307777"/>
          </a:xfrm>
          <a:prstGeom prst="rect">
            <a:avLst/>
          </a:prstGeom>
          <a:noFill/>
        </p:spPr>
        <p:txBody>
          <a:bodyPr wrap="square" rtlCol="0">
            <a:spAutoFit/>
          </a:bodyPr>
          <a:lstStyle/>
          <a:p>
            <a:r>
              <a:rPr lang="fr-FR" sz="1400" b="1"/>
              <a:t>182,3</a:t>
            </a:r>
          </a:p>
        </p:txBody>
      </p:sp>
      <p:sp>
        <p:nvSpPr>
          <p:cNvPr id="17" name="Rectangle 16">
            <a:extLst>
              <a:ext uri="{FF2B5EF4-FFF2-40B4-BE49-F238E27FC236}">
                <a16:creationId xmlns:a16="http://schemas.microsoft.com/office/drawing/2014/main" id="{5CF24828-7F10-C408-F1D6-1482192E305E}"/>
              </a:ext>
            </a:extLst>
          </p:cNvPr>
          <p:cNvSpPr/>
          <p:nvPr/>
        </p:nvSpPr>
        <p:spPr>
          <a:xfrm>
            <a:off x="2831116" y="3247785"/>
            <a:ext cx="1805138"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C07CBE7-1295-C59D-03BF-0695C4BC9880}"/>
              </a:ext>
            </a:extLst>
          </p:cNvPr>
          <p:cNvSpPr txBox="1"/>
          <p:nvPr/>
        </p:nvSpPr>
        <p:spPr>
          <a:xfrm>
            <a:off x="1849514" y="3477498"/>
            <a:ext cx="909224" cy="307777"/>
          </a:xfrm>
          <a:prstGeom prst="rect">
            <a:avLst/>
          </a:prstGeom>
          <a:noFill/>
        </p:spPr>
        <p:txBody>
          <a:bodyPr wrap="none" rtlCol="0">
            <a:spAutoFit/>
          </a:bodyPr>
          <a:lstStyle/>
          <a:p>
            <a:pPr algn="r"/>
            <a:r>
              <a:rPr lang="fr-FR" sz="1400" b="1"/>
              <a:t>Self-</a:t>
            </a:r>
            <a:r>
              <a:rPr lang="fr-FR" sz="1400" b="1" err="1"/>
              <a:t>harm</a:t>
            </a:r>
            <a:endParaRPr lang="fr-FR" sz="1400" b="1"/>
          </a:p>
        </p:txBody>
      </p:sp>
      <p:sp>
        <p:nvSpPr>
          <p:cNvPr id="19" name="ZoneTexte 18">
            <a:extLst>
              <a:ext uri="{FF2B5EF4-FFF2-40B4-BE49-F238E27FC236}">
                <a16:creationId xmlns:a16="http://schemas.microsoft.com/office/drawing/2014/main" id="{AAB4EFB5-CDB9-9944-CB68-0A1FAF891366}"/>
              </a:ext>
            </a:extLst>
          </p:cNvPr>
          <p:cNvSpPr txBox="1"/>
          <p:nvPr/>
        </p:nvSpPr>
        <p:spPr>
          <a:xfrm>
            <a:off x="4450790" y="3477498"/>
            <a:ext cx="596638" cy="307777"/>
          </a:xfrm>
          <a:prstGeom prst="rect">
            <a:avLst/>
          </a:prstGeom>
          <a:noFill/>
        </p:spPr>
        <p:txBody>
          <a:bodyPr wrap="square" rtlCol="0">
            <a:spAutoFit/>
          </a:bodyPr>
          <a:lstStyle/>
          <a:p>
            <a:r>
              <a:rPr lang="fr-FR" sz="1400" b="1"/>
              <a:t>164,1</a:t>
            </a:r>
          </a:p>
        </p:txBody>
      </p:sp>
      <p:sp>
        <p:nvSpPr>
          <p:cNvPr id="20" name="Rectangle 19">
            <a:extLst>
              <a:ext uri="{FF2B5EF4-FFF2-40B4-BE49-F238E27FC236}">
                <a16:creationId xmlns:a16="http://schemas.microsoft.com/office/drawing/2014/main" id="{582EB066-A8A6-FC32-4496-849385FC74BA}"/>
              </a:ext>
            </a:extLst>
          </p:cNvPr>
          <p:cNvSpPr/>
          <p:nvPr/>
        </p:nvSpPr>
        <p:spPr>
          <a:xfrm>
            <a:off x="2831116" y="3529786"/>
            <a:ext cx="1628926"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3B2EB70D-94B9-BD76-B310-9FE88D4421FD}"/>
              </a:ext>
            </a:extLst>
          </p:cNvPr>
          <p:cNvSpPr txBox="1"/>
          <p:nvPr/>
        </p:nvSpPr>
        <p:spPr>
          <a:xfrm>
            <a:off x="1722043" y="3754308"/>
            <a:ext cx="1036695" cy="307777"/>
          </a:xfrm>
          <a:prstGeom prst="rect">
            <a:avLst/>
          </a:prstGeom>
          <a:noFill/>
        </p:spPr>
        <p:txBody>
          <a:bodyPr wrap="none" rtlCol="0">
            <a:spAutoFit/>
          </a:bodyPr>
          <a:lstStyle/>
          <a:p>
            <a:pPr algn="r"/>
            <a:r>
              <a:rPr lang="fr-FR" sz="1400" b="1"/>
              <a:t>Road </a:t>
            </a:r>
            <a:r>
              <a:rPr lang="fr-FR" sz="1400" b="1" err="1"/>
              <a:t>injury</a:t>
            </a:r>
            <a:endParaRPr lang="fr-FR" sz="1400" b="1"/>
          </a:p>
        </p:txBody>
      </p:sp>
      <p:sp>
        <p:nvSpPr>
          <p:cNvPr id="22" name="ZoneTexte 21">
            <a:extLst>
              <a:ext uri="{FF2B5EF4-FFF2-40B4-BE49-F238E27FC236}">
                <a16:creationId xmlns:a16="http://schemas.microsoft.com/office/drawing/2014/main" id="{875C4EF8-5382-EBBF-3309-7FC350D5CB31}"/>
              </a:ext>
            </a:extLst>
          </p:cNvPr>
          <p:cNvSpPr txBox="1"/>
          <p:nvPr/>
        </p:nvSpPr>
        <p:spPr>
          <a:xfrm>
            <a:off x="4353027" y="3754308"/>
            <a:ext cx="596638" cy="307777"/>
          </a:xfrm>
          <a:prstGeom prst="rect">
            <a:avLst/>
          </a:prstGeom>
          <a:noFill/>
        </p:spPr>
        <p:txBody>
          <a:bodyPr wrap="square" rtlCol="0">
            <a:spAutoFit/>
          </a:bodyPr>
          <a:lstStyle/>
          <a:p>
            <a:r>
              <a:rPr lang="fr-FR" sz="1400" b="1"/>
              <a:t>154,5</a:t>
            </a:r>
          </a:p>
        </p:txBody>
      </p:sp>
      <p:sp>
        <p:nvSpPr>
          <p:cNvPr id="23" name="Rectangle 22">
            <a:extLst>
              <a:ext uri="{FF2B5EF4-FFF2-40B4-BE49-F238E27FC236}">
                <a16:creationId xmlns:a16="http://schemas.microsoft.com/office/drawing/2014/main" id="{00A8D753-85E6-7C7B-1AF6-D013D81D767B}"/>
              </a:ext>
            </a:extLst>
          </p:cNvPr>
          <p:cNvSpPr/>
          <p:nvPr/>
        </p:nvSpPr>
        <p:spPr>
          <a:xfrm>
            <a:off x="2831116" y="3806596"/>
            <a:ext cx="1533675"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06435A60-62E1-8A00-1B9E-79B3E737FDD3}"/>
              </a:ext>
            </a:extLst>
          </p:cNvPr>
          <p:cNvSpPr txBox="1"/>
          <p:nvPr/>
        </p:nvSpPr>
        <p:spPr>
          <a:xfrm>
            <a:off x="1649715" y="4051374"/>
            <a:ext cx="1109023" cy="307777"/>
          </a:xfrm>
          <a:prstGeom prst="rect">
            <a:avLst/>
          </a:prstGeom>
          <a:noFill/>
        </p:spPr>
        <p:txBody>
          <a:bodyPr wrap="none" rtlCol="0">
            <a:spAutoFit/>
          </a:bodyPr>
          <a:lstStyle/>
          <a:p>
            <a:pPr algn="r"/>
            <a:r>
              <a:rPr lang="fr-FR" sz="1400" b="1" err="1"/>
              <a:t>Tuberculosis</a:t>
            </a:r>
            <a:endParaRPr lang="fr-FR" sz="1400" b="1"/>
          </a:p>
        </p:txBody>
      </p:sp>
      <p:sp>
        <p:nvSpPr>
          <p:cNvPr id="25" name="ZoneTexte 24">
            <a:extLst>
              <a:ext uri="{FF2B5EF4-FFF2-40B4-BE49-F238E27FC236}">
                <a16:creationId xmlns:a16="http://schemas.microsoft.com/office/drawing/2014/main" id="{8CE282AB-967D-E2FB-265E-A520909F264A}"/>
              </a:ext>
            </a:extLst>
          </p:cNvPr>
          <p:cNvSpPr txBox="1"/>
          <p:nvPr/>
        </p:nvSpPr>
        <p:spPr>
          <a:xfrm>
            <a:off x="4353027" y="4051374"/>
            <a:ext cx="596638" cy="307777"/>
          </a:xfrm>
          <a:prstGeom prst="rect">
            <a:avLst/>
          </a:prstGeom>
          <a:noFill/>
        </p:spPr>
        <p:txBody>
          <a:bodyPr wrap="square" rtlCol="0">
            <a:spAutoFit/>
          </a:bodyPr>
          <a:lstStyle/>
          <a:p>
            <a:r>
              <a:rPr lang="fr-FR" sz="1400" b="1"/>
              <a:t>152,4</a:t>
            </a:r>
          </a:p>
        </p:txBody>
      </p:sp>
      <p:sp>
        <p:nvSpPr>
          <p:cNvPr id="26" name="Rectangle 25">
            <a:extLst>
              <a:ext uri="{FF2B5EF4-FFF2-40B4-BE49-F238E27FC236}">
                <a16:creationId xmlns:a16="http://schemas.microsoft.com/office/drawing/2014/main" id="{2C46A9DA-7AAD-11E8-1092-1DCA9845AC7C}"/>
              </a:ext>
            </a:extLst>
          </p:cNvPr>
          <p:cNvSpPr/>
          <p:nvPr/>
        </p:nvSpPr>
        <p:spPr>
          <a:xfrm>
            <a:off x="2831117" y="4103662"/>
            <a:ext cx="1509862"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F86792D1-6AB0-3194-D1F8-A305DA807EBF}"/>
              </a:ext>
            </a:extLst>
          </p:cNvPr>
          <p:cNvSpPr txBox="1"/>
          <p:nvPr/>
        </p:nvSpPr>
        <p:spPr>
          <a:xfrm>
            <a:off x="2097082" y="4348440"/>
            <a:ext cx="661656" cy="307777"/>
          </a:xfrm>
          <a:prstGeom prst="rect">
            <a:avLst/>
          </a:prstGeom>
          <a:noFill/>
        </p:spPr>
        <p:txBody>
          <a:bodyPr wrap="none" rtlCol="0">
            <a:spAutoFit/>
          </a:bodyPr>
          <a:lstStyle/>
          <a:p>
            <a:pPr algn="r"/>
            <a:r>
              <a:rPr lang="fr-FR" sz="1400" b="1"/>
              <a:t>Stroke</a:t>
            </a:r>
          </a:p>
        </p:txBody>
      </p:sp>
      <p:sp>
        <p:nvSpPr>
          <p:cNvPr id="28" name="ZoneTexte 27">
            <a:extLst>
              <a:ext uri="{FF2B5EF4-FFF2-40B4-BE49-F238E27FC236}">
                <a16:creationId xmlns:a16="http://schemas.microsoft.com/office/drawing/2014/main" id="{CE858779-D055-F47A-8211-0DE6854AC80B}"/>
              </a:ext>
            </a:extLst>
          </p:cNvPr>
          <p:cNvSpPr txBox="1"/>
          <p:nvPr/>
        </p:nvSpPr>
        <p:spPr>
          <a:xfrm>
            <a:off x="4250492" y="4348440"/>
            <a:ext cx="596638" cy="307777"/>
          </a:xfrm>
          <a:prstGeom prst="rect">
            <a:avLst/>
          </a:prstGeom>
          <a:noFill/>
        </p:spPr>
        <p:txBody>
          <a:bodyPr wrap="square" rtlCol="0">
            <a:spAutoFit/>
          </a:bodyPr>
          <a:lstStyle/>
          <a:p>
            <a:r>
              <a:rPr lang="fr-FR" sz="1400" b="1"/>
              <a:t>143,4</a:t>
            </a:r>
          </a:p>
        </p:txBody>
      </p:sp>
      <p:sp>
        <p:nvSpPr>
          <p:cNvPr id="29" name="Rectangle 28">
            <a:extLst>
              <a:ext uri="{FF2B5EF4-FFF2-40B4-BE49-F238E27FC236}">
                <a16:creationId xmlns:a16="http://schemas.microsoft.com/office/drawing/2014/main" id="{61778A40-D06F-B660-60E8-BE193BC69F5B}"/>
              </a:ext>
            </a:extLst>
          </p:cNvPr>
          <p:cNvSpPr/>
          <p:nvPr/>
        </p:nvSpPr>
        <p:spPr>
          <a:xfrm>
            <a:off x="2831117" y="4400728"/>
            <a:ext cx="1419375"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3449E6BC-10CE-11FB-89A5-BF3724FB59EB}"/>
              </a:ext>
            </a:extLst>
          </p:cNvPr>
          <p:cNvSpPr txBox="1"/>
          <p:nvPr/>
        </p:nvSpPr>
        <p:spPr>
          <a:xfrm>
            <a:off x="1572387" y="4620601"/>
            <a:ext cx="1186351" cy="307777"/>
          </a:xfrm>
          <a:prstGeom prst="rect">
            <a:avLst/>
          </a:prstGeom>
          <a:noFill/>
        </p:spPr>
        <p:txBody>
          <a:bodyPr wrap="none" rtlCol="0">
            <a:spAutoFit/>
          </a:bodyPr>
          <a:lstStyle/>
          <a:p>
            <a:pPr algn="r"/>
            <a:r>
              <a:rPr lang="fr-FR" sz="1400" b="1" err="1"/>
              <a:t>Breast</a:t>
            </a:r>
            <a:r>
              <a:rPr lang="fr-FR" sz="1400" b="1"/>
              <a:t> cancer</a:t>
            </a:r>
          </a:p>
        </p:txBody>
      </p:sp>
      <p:sp>
        <p:nvSpPr>
          <p:cNvPr id="31" name="ZoneTexte 30">
            <a:extLst>
              <a:ext uri="{FF2B5EF4-FFF2-40B4-BE49-F238E27FC236}">
                <a16:creationId xmlns:a16="http://schemas.microsoft.com/office/drawing/2014/main" id="{CC8DAD42-4422-6DDC-36FC-394FD2E70EC4}"/>
              </a:ext>
            </a:extLst>
          </p:cNvPr>
          <p:cNvSpPr txBox="1"/>
          <p:nvPr/>
        </p:nvSpPr>
        <p:spPr>
          <a:xfrm>
            <a:off x="4250492" y="4620601"/>
            <a:ext cx="596638" cy="307777"/>
          </a:xfrm>
          <a:prstGeom prst="rect">
            <a:avLst/>
          </a:prstGeom>
          <a:noFill/>
        </p:spPr>
        <p:txBody>
          <a:bodyPr wrap="square" rtlCol="0">
            <a:spAutoFit/>
          </a:bodyPr>
          <a:lstStyle/>
          <a:p>
            <a:r>
              <a:rPr lang="fr-FR" sz="1400" b="1"/>
              <a:t>140,9</a:t>
            </a:r>
          </a:p>
        </p:txBody>
      </p:sp>
      <p:sp>
        <p:nvSpPr>
          <p:cNvPr id="32" name="Rectangle 31">
            <a:extLst>
              <a:ext uri="{FF2B5EF4-FFF2-40B4-BE49-F238E27FC236}">
                <a16:creationId xmlns:a16="http://schemas.microsoft.com/office/drawing/2014/main" id="{BBC4BEF8-07AD-EB98-B072-BECD45C037E0}"/>
              </a:ext>
            </a:extLst>
          </p:cNvPr>
          <p:cNvSpPr/>
          <p:nvPr/>
        </p:nvSpPr>
        <p:spPr>
          <a:xfrm>
            <a:off x="2831117" y="4672889"/>
            <a:ext cx="1390799"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A35C37D5-1391-A209-8175-0A5AD4EEEDA5}"/>
              </a:ext>
            </a:extLst>
          </p:cNvPr>
          <p:cNvSpPr txBox="1"/>
          <p:nvPr/>
        </p:nvSpPr>
        <p:spPr>
          <a:xfrm>
            <a:off x="1076931" y="4925755"/>
            <a:ext cx="1681807" cy="307777"/>
          </a:xfrm>
          <a:prstGeom prst="rect">
            <a:avLst/>
          </a:prstGeom>
          <a:noFill/>
        </p:spPr>
        <p:txBody>
          <a:bodyPr wrap="none" rtlCol="0">
            <a:spAutoFit/>
          </a:bodyPr>
          <a:lstStyle/>
          <a:p>
            <a:pPr algn="r"/>
            <a:r>
              <a:rPr lang="fr-FR" sz="1400" b="1" err="1"/>
              <a:t>Cirrhosis</a:t>
            </a:r>
            <a:r>
              <a:rPr lang="fr-FR" sz="1400" b="1"/>
              <a:t> of the </a:t>
            </a:r>
            <a:r>
              <a:rPr lang="fr-FR" sz="1400" b="1" err="1"/>
              <a:t>liver</a:t>
            </a:r>
            <a:endParaRPr lang="fr-FR" sz="1400" b="1"/>
          </a:p>
        </p:txBody>
      </p:sp>
      <p:sp>
        <p:nvSpPr>
          <p:cNvPr id="34" name="ZoneTexte 33">
            <a:extLst>
              <a:ext uri="{FF2B5EF4-FFF2-40B4-BE49-F238E27FC236}">
                <a16:creationId xmlns:a16="http://schemas.microsoft.com/office/drawing/2014/main" id="{6FDD3F4F-ED51-6B4A-D8E2-4AD32B5F8ED3}"/>
              </a:ext>
            </a:extLst>
          </p:cNvPr>
          <p:cNvSpPr txBox="1"/>
          <p:nvPr/>
        </p:nvSpPr>
        <p:spPr>
          <a:xfrm>
            <a:off x="3747010" y="4925755"/>
            <a:ext cx="505268" cy="307777"/>
          </a:xfrm>
          <a:prstGeom prst="rect">
            <a:avLst/>
          </a:prstGeom>
          <a:noFill/>
        </p:spPr>
        <p:txBody>
          <a:bodyPr wrap="square" rtlCol="0">
            <a:spAutoFit/>
          </a:bodyPr>
          <a:lstStyle/>
          <a:p>
            <a:r>
              <a:rPr lang="fr-FR" sz="1400" b="1"/>
              <a:t>89,2</a:t>
            </a:r>
          </a:p>
        </p:txBody>
      </p:sp>
      <p:sp>
        <p:nvSpPr>
          <p:cNvPr id="35" name="Rectangle 34">
            <a:extLst>
              <a:ext uri="{FF2B5EF4-FFF2-40B4-BE49-F238E27FC236}">
                <a16:creationId xmlns:a16="http://schemas.microsoft.com/office/drawing/2014/main" id="{C7FA84C7-A555-38E3-7D19-B27E31D835F7}"/>
              </a:ext>
            </a:extLst>
          </p:cNvPr>
          <p:cNvSpPr/>
          <p:nvPr/>
        </p:nvSpPr>
        <p:spPr>
          <a:xfrm>
            <a:off x="2831118" y="4978043"/>
            <a:ext cx="885974"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A850C4E-974B-CA14-D2CA-48B2DBEE6635}"/>
              </a:ext>
            </a:extLst>
          </p:cNvPr>
          <p:cNvSpPr txBox="1"/>
          <p:nvPr/>
        </p:nvSpPr>
        <p:spPr>
          <a:xfrm>
            <a:off x="1107324" y="5190715"/>
            <a:ext cx="1651414" cy="307777"/>
          </a:xfrm>
          <a:prstGeom prst="rect">
            <a:avLst/>
          </a:prstGeom>
          <a:noFill/>
        </p:spPr>
        <p:txBody>
          <a:bodyPr wrap="none" rtlCol="0">
            <a:spAutoFit/>
          </a:bodyPr>
          <a:lstStyle/>
          <a:p>
            <a:pPr algn="r"/>
            <a:r>
              <a:rPr lang="fr-FR" sz="1400" b="1" err="1"/>
              <a:t>Diarrhoeal</a:t>
            </a:r>
            <a:r>
              <a:rPr lang="fr-FR" sz="1400" b="1"/>
              <a:t> </a:t>
            </a:r>
            <a:r>
              <a:rPr lang="fr-FR" sz="1400" b="1" err="1"/>
              <a:t>diseases</a:t>
            </a:r>
            <a:endParaRPr lang="fr-FR" sz="1400" b="1"/>
          </a:p>
        </p:txBody>
      </p:sp>
      <p:sp>
        <p:nvSpPr>
          <p:cNvPr id="37" name="ZoneTexte 36">
            <a:extLst>
              <a:ext uri="{FF2B5EF4-FFF2-40B4-BE49-F238E27FC236}">
                <a16:creationId xmlns:a16="http://schemas.microsoft.com/office/drawing/2014/main" id="{18E17B9E-0143-A0D4-78FC-C23A99A42229}"/>
              </a:ext>
            </a:extLst>
          </p:cNvPr>
          <p:cNvSpPr txBox="1"/>
          <p:nvPr/>
        </p:nvSpPr>
        <p:spPr>
          <a:xfrm>
            <a:off x="3731770" y="5190715"/>
            <a:ext cx="505268" cy="307777"/>
          </a:xfrm>
          <a:prstGeom prst="rect">
            <a:avLst/>
          </a:prstGeom>
          <a:noFill/>
        </p:spPr>
        <p:txBody>
          <a:bodyPr wrap="square" rtlCol="0">
            <a:spAutoFit/>
          </a:bodyPr>
          <a:lstStyle/>
          <a:p>
            <a:r>
              <a:rPr lang="fr-FR" sz="1400" b="1"/>
              <a:t>87,1</a:t>
            </a:r>
          </a:p>
        </p:txBody>
      </p:sp>
      <p:sp>
        <p:nvSpPr>
          <p:cNvPr id="38" name="Rectangle 37">
            <a:extLst>
              <a:ext uri="{FF2B5EF4-FFF2-40B4-BE49-F238E27FC236}">
                <a16:creationId xmlns:a16="http://schemas.microsoft.com/office/drawing/2014/main" id="{993A62E6-D4CE-BB7D-B0ED-4C43AA2694C9}"/>
              </a:ext>
            </a:extLst>
          </p:cNvPr>
          <p:cNvSpPr/>
          <p:nvPr/>
        </p:nvSpPr>
        <p:spPr>
          <a:xfrm>
            <a:off x="2831118" y="5243003"/>
            <a:ext cx="862161" cy="20320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5A65944F-2ED0-8BEE-E19E-B6ED84926B52}"/>
              </a:ext>
            </a:extLst>
          </p:cNvPr>
          <p:cNvSpPr txBox="1"/>
          <p:nvPr/>
        </p:nvSpPr>
        <p:spPr>
          <a:xfrm>
            <a:off x="244486" y="5877272"/>
            <a:ext cx="6502229" cy="461665"/>
          </a:xfrm>
          <a:prstGeom prst="rect">
            <a:avLst/>
          </a:prstGeom>
          <a:noFill/>
        </p:spPr>
        <p:txBody>
          <a:bodyPr wrap="none" rtlCol="0">
            <a:spAutoFit/>
          </a:bodyPr>
          <a:lstStyle/>
          <a:p>
            <a:r>
              <a:rPr lang="en-US" sz="1200" i="1"/>
              <a:t>Source: Global health estimates 2016: deaths by cause, age, sex, by country and by region. 2000-2016</a:t>
            </a:r>
            <a:br>
              <a:rPr lang="en-US" sz="1200" i="1"/>
            </a:br>
            <a:r>
              <a:rPr lang="en-US" sz="1200" i="1"/>
              <a:t>Geneva, World Health Organization; 2018.</a:t>
            </a:r>
            <a:endParaRPr lang="fr-FR" sz="1200" i="1"/>
          </a:p>
        </p:txBody>
      </p:sp>
      <p:sp>
        <p:nvSpPr>
          <p:cNvPr id="40" name="Rectangle 39">
            <a:extLst>
              <a:ext uri="{FF2B5EF4-FFF2-40B4-BE49-F238E27FC236}">
                <a16:creationId xmlns:a16="http://schemas.microsoft.com/office/drawing/2014/main" id="{D033F857-5A63-D7B3-5249-889B056D00DB}"/>
              </a:ext>
            </a:extLst>
          </p:cNvPr>
          <p:cNvSpPr/>
          <p:nvPr/>
        </p:nvSpPr>
        <p:spPr>
          <a:xfrm>
            <a:off x="6980267" y="1988840"/>
            <a:ext cx="2380618" cy="3816424"/>
          </a:xfrm>
          <a:prstGeom prst="rect">
            <a:avLst/>
          </a:prstGeom>
          <a:solidFill>
            <a:srgbClr val="D0D8E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4000" i="0" u="none" strike="noStrike" baseline="0">
                <a:solidFill>
                  <a:srgbClr val="000000"/>
                </a:solidFill>
                <a:latin typeface="Arial" panose="020B0604020202020204" pitchFamily="34" charset="0"/>
              </a:rPr>
              <a:t>21X</a:t>
            </a:r>
          </a:p>
          <a:p>
            <a:pPr marR="3600"/>
            <a:r>
              <a:rPr lang="en-US" sz="1800" b="0" i="0" u="none" strike="noStrike" baseline="0">
                <a:solidFill>
                  <a:srgbClr val="000000"/>
                </a:solidFill>
                <a:latin typeface="Arial" panose="020B0604020202020204" pitchFamily="34" charset="0"/>
              </a:rPr>
              <a:t>HIV INCIDENCE IS 21 TIMES HIGHER AMONG FEMALE SEX WORKERS THAN AMONG</a:t>
            </a:r>
          </a:p>
          <a:p>
            <a:r>
              <a:rPr lang="fr-FR" sz="1800" b="0" i="0" u="none" strike="noStrike" baseline="0">
                <a:solidFill>
                  <a:srgbClr val="000000"/>
                </a:solidFill>
                <a:latin typeface="Arial" panose="020B0604020202020204" pitchFamily="34" charset="0"/>
              </a:rPr>
              <a:t>THE GENERAL POPULATION	</a:t>
            </a:r>
          </a:p>
          <a:p>
            <a:pPr algn="ctr"/>
            <a:endParaRPr lang="fr-FR"/>
          </a:p>
        </p:txBody>
      </p:sp>
      <p:sp>
        <p:nvSpPr>
          <p:cNvPr id="41" name="ZoneTexte 40">
            <a:extLst>
              <a:ext uri="{FF2B5EF4-FFF2-40B4-BE49-F238E27FC236}">
                <a16:creationId xmlns:a16="http://schemas.microsoft.com/office/drawing/2014/main" id="{E0009987-08B8-C738-D20B-253C4D67D3DB}"/>
              </a:ext>
            </a:extLst>
          </p:cNvPr>
          <p:cNvSpPr txBox="1"/>
          <p:nvPr/>
        </p:nvSpPr>
        <p:spPr>
          <a:xfrm>
            <a:off x="6983987" y="5877272"/>
            <a:ext cx="1555875" cy="276999"/>
          </a:xfrm>
          <a:prstGeom prst="rect">
            <a:avLst/>
          </a:prstGeom>
          <a:noFill/>
        </p:spPr>
        <p:txBody>
          <a:bodyPr wrap="none" rtlCol="0">
            <a:spAutoFit/>
          </a:bodyPr>
          <a:lstStyle/>
          <a:p>
            <a:r>
              <a:rPr lang="en-US" sz="1200" i="1"/>
              <a:t>Source: UNAIDS, 2019</a:t>
            </a:r>
            <a:endParaRPr lang="fr-FR" sz="1200" i="1"/>
          </a:p>
        </p:txBody>
      </p:sp>
      <p:sp>
        <p:nvSpPr>
          <p:cNvPr id="42" name="ZoneTexte 41">
            <a:extLst>
              <a:ext uri="{FF2B5EF4-FFF2-40B4-BE49-F238E27FC236}">
                <a16:creationId xmlns:a16="http://schemas.microsoft.com/office/drawing/2014/main" id="{3DC82681-B981-A0BD-6B31-983BB7A9F1A7}"/>
              </a:ext>
            </a:extLst>
          </p:cNvPr>
          <p:cNvSpPr txBox="1"/>
          <p:nvPr/>
        </p:nvSpPr>
        <p:spPr>
          <a:xfrm>
            <a:off x="9475906" y="5877272"/>
            <a:ext cx="2192075" cy="276999"/>
          </a:xfrm>
          <a:prstGeom prst="rect">
            <a:avLst/>
          </a:prstGeom>
          <a:noFill/>
        </p:spPr>
        <p:txBody>
          <a:bodyPr wrap="none" rtlCol="0">
            <a:spAutoFit/>
          </a:bodyPr>
          <a:lstStyle/>
          <a:p>
            <a:r>
              <a:rPr lang="en-US" sz="1200" i="1"/>
              <a:t>Source: UNAIDS, 2019 estimates</a:t>
            </a:r>
            <a:endParaRPr lang="fr-FR" sz="1200" i="1"/>
          </a:p>
        </p:txBody>
      </p:sp>
      <p:sp>
        <p:nvSpPr>
          <p:cNvPr id="43" name="Rectangle 42">
            <a:extLst>
              <a:ext uri="{FF2B5EF4-FFF2-40B4-BE49-F238E27FC236}">
                <a16:creationId xmlns:a16="http://schemas.microsoft.com/office/drawing/2014/main" id="{2B7F3517-1DBB-97A8-EB10-AAD53D25D244}"/>
              </a:ext>
            </a:extLst>
          </p:cNvPr>
          <p:cNvSpPr/>
          <p:nvPr/>
        </p:nvSpPr>
        <p:spPr>
          <a:xfrm>
            <a:off x="9475906" y="1988840"/>
            <a:ext cx="2572424" cy="3816424"/>
          </a:xfrm>
          <a:prstGeom prst="rect">
            <a:avLst/>
          </a:prstGeom>
          <a:solidFill>
            <a:srgbClr val="E9E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0" i="0" u="none" strike="noStrike" baseline="0">
                <a:solidFill>
                  <a:srgbClr val="369132"/>
                </a:solidFill>
                <a:latin typeface="Arial" panose="020B0604020202020204" pitchFamily="34" charset="0"/>
                <a:ea typeface="Tahoma" panose="020B0604030504040204" pitchFamily="34" charset="0"/>
                <a:cs typeface="Arial" panose="020B0604020202020204" pitchFamily="34" charset="0"/>
              </a:rPr>
              <a:t>AROUND</a:t>
            </a:r>
          </a:p>
          <a:p>
            <a:pPr algn="ctr"/>
            <a:r>
              <a:rPr lang="fr-FR" sz="7200" i="0" u="none" strike="noStrike" baseline="0">
                <a:solidFill>
                  <a:srgbClr val="369132"/>
                </a:solidFill>
                <a:latin typeface="Arial" panose="020B0604020202020204" pitchFamily="34" charset="0"/>
                <a:ea typeface="Tahoma" panose="020B0604030504040204" pitchFamily="34" charset="0"/>
                <a:cs typeface="Arial" panose="020B0604020202020204" pitchFamily="34" charset="0"/>
              </a:rPr>
              <a:t>44</a:t>
            </a:r>
          </a:p>
          <a:p>
            <a:pPr algn="ctr"/>
            <a: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t>adolescent girls (10-19 years)</a:t>
            </a:r>
            <a:b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t>died of AIDS-related illnesses</a:t>
            </a:r>
            <a:b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br>
            <a:r>
              <a:rPr lang="en-US" sz="1400" b="0" i="0" u="none" strike="noStrike" baseline="0">
                <a:solidFill>
                  <a:schemeClr val="tx1"/>
                </a:solidFill>
                <a:latin typeface="Arial" panose="020B0604020202020204" pitchFamily="34" charset="0"/>
                <a:ea typeface="Tahoma" panose="020B0604030504040204" pitchFamily="34" charset="0"/>
                <a:cs typeface="Arial" panose="020B0604020202020204" pitchFamily="34" charset="0"/>
              </a:rPr>
              <a:t>every day in 2018.</a:t>
            </a:r>
            <a:endParaRPr lang="fr-FR" sz="140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67B6563-EDB3-DB45-B4DA-1E9CD4731278}"/>
              </a:ext>
            </a:extLst>
          </p:cNvPr>
          <p:cNvSpPr txBox="1"/>
          <p:nvPr/>
        </p:nvSpPr>
        <p:spPr>
          <a:xfrm>
            <a:off x="11667981"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107750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9FD6814-A52B-2444-1D99-C22D20CD483D}"/>
              </a:ext>
            </a:extLst>
          </p:cNvPr>
          <p:cNvSpPr>
            <a:spLocks noGrp="1"/>
          </p:cNvSpPr>
          <p:nvPr>
            <p:ph type="title"/>
          </p:nvPr>
        </p:nvSpPr>
        <p:spPr>
          <a:xfrm>
            <a:off x="381001" y="258820"/>
            <a:ext cx="8718766" cy="1143000"/>
          </a:xfrm>
        </p:spPr>
        <p:txBody>
          <a:bodyPr/>
          <a:lstStyle/>
          <a:p>
            <a:r>
              <a:rPr lang="fr-FR" err="1"/>
              <a:t>Vulnerability</a:t>
            </a:r>
            <a:r>
              <a:rPr lang="fr-FR"/>
              <a:t> of </a:t>
            </a:r>
            <a:r>
              <a:rPr lang="fr-FR" err="1"/>
              <a:t>women</a:t>
            </a:r>
            <a:r>
              <a:rPr lang="fr-FR"/>
              <a:t> in </a:t>
            </a:r>
            <a:r>
              <a:rPr lang="fr-FR" err="1"/>
              <a:t>low-income</a:t>
            </a:r>
            <a:r>
              <a:rPr lang="fr-FR"/>
              <a:t> countries</a:t>
            </a:r>
          </a:p>
        </p:txBody>
      </p:sp>
      <p:sp>
        <p:nvSpPr>
          <p:cNvPr id="4" name="Espace réservé du contenu 3">
            <a:extLst>
              <a:ext uri="{FF2B5EF4-FFF2-40B4-BE49-F238E27FC236}">
                <a16:creationId xmlns:a16="http://schemas.microsoft.com/office/drawing/2014/main" id="{59482EE8-DBA6-330F-C3E5-B5AC869CC3CD}"/>
              </a:ext>
            </a:extLst>
          </p:cNvPr>
          <p:cNvSpPr>
            <a:spLocks noGrp="1"/>
          </p:cNvSpPr>
          <p:nvPr>
            <p:ph sz="quarter" idx="13"/>
          </p:nvPr>
        </p:nvSpPr>
        <p:spPr>
          <a:xfrm>
            <a:off x="609600" y="1772816"/>
            <a:ext cx="11430000" cy="4572000"/>
          </a:xfrm>
        </p:spPr>
        <p:txBody>
          <a:bodyPr>
            <a:normAutofit/>
          </a:bodyPr>
          <a:lstStyle/>
          <a:p>
            <a:r>
              <a:rPr lang="en-US" sz="2800" b="1">
                <a:solidFill>
                  <a:srgbClr val="009900"/>
                </a:solidFill>
              </a:rPr>
              <a:t>7 out </a:t>
            </a:r>
            <a:r>
              <a:rPr lang="en-US"/>
              <a:t>of </a:t>
            </a:r>
            <a:r>
              <a:rPr lang="en-US" sz="2800" b="1">
                <a:solidFill>
                  <a:srgbClr val="009900"/>
                </a:solidFill>
              </a:rPr>
              <a:t>10 women </a:t>
            </a:r>
            <a:r>
              <a:rPr lang="en-US"/>
              <a:t>in conflict setting and in refugee populations are exposed to gender-based and sexual violence.</a:t>
            </a:r>
          </a:p>
          <a:p>
            <a:endParaRPr lang="en-US"/>
          </a:p>
          <a:p>
            <a:r>
              <a:rPr lang="en-US"/>
              <a:t>Women who have experienced violence are </a:t>
            </a:r>
            <a:r>
              <a:rPr lang="en-US" sz="2800" b="1">
                <a:solidFill>
                  <a:srgbClr val="009900"/>
                </a:solidFill>
              </a:rPr>
              <a:t>50%</a:t>
            </a:r>
            <a:r>
              <a:rPr lang="en-US" sz="2800"/>
              <a:t> </a:t>
            </a:r>
            <a:r>
              <a:rPr lang="en-US"/>
              <a:t>more likely to be living with HIV.</a:t>
            </a:r>
          </a:p>
          <a:p>
            <a:endParaRPr lang="en-US"/>
          </a:p>
          <a:p>
            <a:r>
              <a:rPr lang="en-US"/>
              <a:t>Women who have been physically or sexually abused by their partners report higher rates of mental health issues, including depression and anxiety, higher use of alcohol and less control over sexual decision-making.</a:t>
            </a:r>
            <a:endParaRPr lang="fr-FR"/>
          </a:p>
        </p:txBody>
      </p:sp>
      <p:sp>
        <p:nvSpPr>
          <p:cNvPr id="6" name="ZoneTexte 5">
            <a:extLst>
              <a:ext uri="{FF2B5EF4-FFF2-40B4-BE49-F238E27FC236}">
                <a16:creationId xmlns:a16="http://schemas.microsoft.com/office/drawing/2014/main" id="{A0A529AC-F758-32E2-0C44-34DD38440F19}"/>
              </a:ext>
            </a:extLst>
          </p:cNvPr>
          <p:cNvSpPr txBox="1"/>
          <p:nvPr/>
        </p:nvSpPr>
        <p:spPr>
          <a:xfrm>
            <a:off x="890216" y="2646883"/>
            <a:ext cx="5745932" cy="307777"/>
          </a:xfrm>
          <a:prstGeom prst="rect">
            <a:avLst/>
          </a:prstGeom>
          <a:noFill/>
        </p:spPr>
        <p:txBody>
          <a:bodyPr wrap="none" rtlCol="0">
            <a:spAutoFit/>
          </a:bodyPr>
          <a:lstStyle/>
          <a:p>
            <a:r>
              <a:rPr lang="en-US" sz="1400" i="1"/>
              <a:t>www.unwomen.org/en/what-we-do/humanitarian-action/facts-and-figures</a:t>
            </a:r>
            <a:endParaRPr lang="fr-FR" sz="1400" i="1"/>
          </a:p>
        </p:txBody>
      </p:sp>
      <p:sp>
        <p:nvSpPr>
          <p:cNvPr id="7" name="ZoneTexte 6">
            <a:extLst>
              <a:ext uri="{FF2B5EF4-FFF2-40B4-BE49-F238E27FC236}">
                <a16:creationId xmlns:a16="http://schemas.microsoft.com/office/drawing/2014/main" id="{F4F5B268-F2AC-D1AB-B6A7-FD99C0A4074D}"/>
              </a:ext>
            </a:extLst>
          </p:cNvPr>
          <p:cNvSpPr txBox="1"/>
          <p:nvPr/>
        </p:nvSpPr>
        <p:spPr>
          <a:xfrm>
            <a:off x="346649" y="5385018"/>
            <a:ext cx="11955902" cy="276999"/>
          </a:xfrm>
          <a:prstGeom prst="rect">
            <a:avLst/>
          </a:prstGeom>
          <a:noFill/>
        </p:spPr>
        <p:txBody>
          <a:bodyPr wrap="none" rtlCol="0">
            <a:spAutoFit/>
          </a:bodyPr>
          <a:lstStyle/>
          <a:p>
            <a:r>
              <a:rPr lang="en-US" sz="1200" i="1" err="1"/>
              <a:t>Jewkes</a:t>
            </a:r>
            <a:r>
              <a:rPr lang="en-US" sz="1200" i="1"/>
              <a:t>, R. et al (2010). Intimate partner violence, relationship power inequity, and incidence of HIV infection in young women in South Africa: a cohort study. The Lancet 210; 376(9734):41-48</a:t>
            </a:r>
            <a:endParaRPr lang="fr-FR" sz="1200" i="1"/>
          </a:p>
        </p:txBody>
      </p:sp>
      <p:sp>
        <p:nvSpPr>
          <p:cNvPr id="2" name="ZoneTexte 1">
            <a:extLst>
              <a:ext uri="{FF2B5EF4-FFF2-40B4-BE49-F238E27FC236}">
                <a16:creationId xmlns:a16="http://schemas.microsoft.com/office/drawing/2014/main" id="{F66339C7-DB98-9A46-9C02-79CA79574570}"/>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86276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A66CE-A463-6043-A78B-4492FAD2681D}"/>
              </a:ext>
            </a:extLst>
          </p:cNvPr>
          <p:cNvSpPr>
            <a:spLocks noGrp="1"/>
          </p:cNvSpPr>
          <p:nvPr>
            <p:ph type="title"/>
          </p:nvPr>
        </p:nvSpPr>
        <p:spPr/>
        <p:txBody>
          <a:bodyPr/>
          <a:lstStyle/>
          <a:p>
            <a:r>
              <a:rPr lang="fr-FR"/>
              <a:t>PMTCT</a:t>
            </a:r>
          </a:p>
        </p:txBody>
      </p:sp>
      <p:sp>
        <p:nvSpPr>
          <p:cNvPr id="3" name="Espace réservé du contenu 2">
            <a:extLst>
              <a:ext uri="{FF2B5EF4-FFF2-40B4-BE49-F238E27FC236}">
                <a16:creationId xmlns:a16="http://schemas.microsoft.com/office/drawing/2014/main" id="{68893F7B-2B2B-BE45-A42A-D7F9AFB286A2}"/>
              </a:ext>
            </a:extLst>
          </p:cNvPr>
          <p:cNvSpPr>
            <a:spLocks noGrp="1"/>
          </p:cNvSpPr>
          <p:nvPr>
            <p:ph sz="quarter" idx="13"/>
          </p:nvPr>
        </p:nvSpPr>
        <p:spPr/>
        <p:txBody>
          <a:bodyPr/>
          <a:lstStyle/>
          <a:p>
            <a:r>
              <a:rPr lang="en-GB" dirty="0"/>
              <a:t>In 2020, globally, 85% of pregnant women living with HIV had access to ARV to prevent transmission of HIV to their child</a:t>
            </a:r>
          </a:p>
          <a:p>
            <a:r>
              <a:rPr lang="en-GB" dirty="0"/>
              <a:t>Great disparities by LIC regions</a:t>
            </a:r>
          </a:p>
          <a:p>
            <a:pPr lvl="1"/>
            <a:r>
              <a:rPr lang="en-GB" dirty="0"/>
              <a:t>95% in East and Southern Africa</a:t>
            </a:r>
          </a:p>
          <a:p>
            <a:pPr lvl="1"/>
            <a:r>
              <a:rPr lang="en-GB" dirty="0"/>
              <a:t>56% in West and Central Africa</a:t>
            </a:r>
          </a:p>
          <a:p>
            <a:pPr lvl="1"/>
            <a:r>
              <a:rPr lang="en-GB" dirty="0"/>
              <a:t>30% in Middle East and North Africa</a:t>
            </a:r>
          </a:p>
          <a:p>
            <a:pPr lvl="1"/>
            <a:r>
              <a:rPr lang="en-GB" dirty="0"/>
              <a:t>74% in Latin America</a:t>
            </a:r>
          </a:p>
          <a:p>
            <a:pPr lvl="1"/>
            <a:r>
              <a:rPr lang="en-GB" dirty="0"/>
              <a:t>60% in Asia and the Pacific</a:t>
            </a:r>
          </a:p>
          <a:p>
            <a:pPr lvl="1"/>
            <a:endParaRPr lang="en-GB" dirty="0"/>
          </a:p>
        </p:txBody>
      </p:sp>
      <p:sp>
        <p:nvSpPr>
          <p:cNvPr id="4" name="ZoneTexte 3">
            <a:extLst>
              <a:ext uri="{FF2B5EF4-FFF2-40B4-BE49-F238E27FC236}">
                <a16:creationId xmlns:a16="http://schemas.microsoft.com/office/drawing/2014/main" id="{85023A3F-837B-F843-9F43-6DD93AA6A950}"/>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3328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DBFC4-DF62-3B49-8DEF-AE7CB08E01E0}"/>
              </a:ext>
            </a:extLst>
          </p:cNvPr>
          <p:cNvSpPr>
            <a:spLocks noGrp="1"/>
          </p:cNvSpPr>
          <p:nvPr>
            <p:ph type="title"/>
          </p:nvPr>
        </p:nvSpPr>
        <p:spPr/>
        <p:txBody>
          <a:bodyPr/>
          <a:lstStyle/>
          <a:p>
            <a:r>
              <a:rPr lang="fr-FR"/>
              <a:t>Are Western </a:t>
            </a:r>
            <a:r>
              <a:rPr lang="fr-FR" err="1"/>
              <a:t>European</a:t>
            </a:r>
            <a:r>
              <a:rPr lang="fr-FR"/>
              <a:t> countries </a:t>
            </a:r>
            <a:r>
              <a:rPr lang="fr-FR" err="1"/>
              <a:t>doing</a:t>
            </a:r>
            <a:r>
              <a:rPr lang="fr-FR"/>
              <a:t> </a:t>
            </a:r>
            <a:r>
              <a:rPr lang="fr-FR" err="1"/>
              <a:t>better</a:t>
            </a:r>
            <a:r>
              <a:rPr lang="fr-FR"/>
              <a:t> ?</a:t>
            </a:r>
            <a:br>
              <a:rPr lang="fr-FR"/>
            </a:br>
            <a:r>
              <a:rPr lang="fr-FR"/>
              <a:t>PMTCT –UK 2014-2019</a:t>
            </a:r>
          </a:p>
        </p:txBody>
      </p:sp>
      <p:sp>
        <p:nvSpPr>
          <p:cNvPr id="4" name="Espace réservé du contenu 2">
            <a:extLst>
              <a:ext uri="{FF2B5EF4-FFF2-40B4-BE49-F238E27FC236}">
                <a16:creationId xmlns:a16="http://schemas.microsoft.com/office/drawing/2014/main" id="{331765B3-3B85-DB4B-AFF3-DB173BC9C601}"/>
              </a:ext>
            </a:extLst>
          </p:cNvPr>
          <p:cNvSpPr>
            <a:spLocks noGrp="1"/>
          </p:cNvSpPr>
          <p:nvPr>
            <p:ph sz="quarter" idx="13"/>
          </p:nvPr>
        </p:nvSpPr>
        <p:spPr>
          <a:xfrm>
            <a:off x="1054100" y="1739900"/>
            <a:ext cx="8140700" cy="742990"/>
          </a:xfrm>
        </p:spPr>
        <p:txBody>
          <a:bodyPr>
            <a:normAutofit/>
          </a:bodyPr>
          <a:lstStyle/>
          <a:p>
            <a:pPr marL="0" indent="0" algn="ctr">
              <a:buNone/>
            </a:pPr>
            <a:r>
              <a:rPr lang="fr-FR" sz="1800" b="1" dirty="0" err="1">
                <a:solidFill>
                  <a:srgbClr val="0070C0"/>
                </a:solidFill>
              </a:rPr>
              <a:t>Pregnancies</a:t>
            </a:r>
            <a:r>
              <a:rPr lang="fr-FR" sz="1800" b="1" dirty="0">
                <a:solidFill>
                  <a:srgbClr val="0070C0"/>
                </a:solidFill>
              </a:rPr>
              <a:t> </a:t>
            </a:r>
            <a:r>
              <a:rPr lang="fr-FR" sz="1800" b="1" dirty="0" err="1">
                <a:solidFill>
                  <a:srgbClr val="0070C0"/>
                </a:solidFill>
              </a:rPr>
              <a:t>among</a:t>
            </a:r>
            <a:r>
              <a:rPr lang="fr-FR" sz="1800" b="1" dirty="0">
                <a:solidFill>
                  <a:srgbClr val="0070C0"/>
                </a:solidFill>
              </a:rPr>
              <a:t> WOMEN LIVING WITH HIV</a:t>
            </a:r>
          </a:p>
          <a:p>
            <a:pPr marL="0" indent="0" algn="ctr">
              <a:buNone/>
            </a:pPr>
            <a:r>
              <a:rPr lang="fr-FR" sz="1800" b="1" dirty="0">
                <a:solidFill>
                  <a:srgbClr val="0070C0"/>
                </a:solidFill>
              </a:rPr>
              <a:t>Data </a:t>
            </a:r>
            <a:r>
              <a:rPr lang="fr-FR" sz="1800" b="1" dirty="0" err="1">
                <a:solidFill>
                  <a:srgbClr val="0070C0"/>
                </a:solidFill>
              </a:rPr>
              <a:t>from</a:t>
            </a:r>
            <a:r>
              <a:rPr lang="fr-FR" sz="1800" b="1" dirty="0">
                <a:solidFill>
                  <a:srgbClr val="0070C0"/>
                </a:solidFill>
              </a:rPr>
              <a:t> the NHS </a:t>
            </a:r>
            <a:r>
              <a:rPr lang="fr-FR" sz="1800" b="1" dirty="0" err="1">
                <a:solidFill>
                  <a:srgbClr val="0070C0"/>
                </a:solidFill>
              </a:rPr>
              <a:t>integrated</a:t>
            </a:r>
            <a:r>
              <a:rPr lang="fr-FR" sz="1800" b="1" dirty="0">
                <a:solidFill>
                  <a:srgbClr val="0070C0"/>
                </a:solidFill>
              </a:rPr>
              <a:t> Screening </a:t>
            </a:r>
            <a:r>
              <a:rPr lang="fr-FR" sz="1800" b="1" dirty="0" err="1">
                <a:solidFill>
                  <a:srgbClr val="0070C0"/>
                </a:solidFill>
              </a:rPr>
              <a:t>Outcomes</a:t>
            </a:r>
            <a:r>
              <a:rPr lang="fr-FR" sz="1800" b="1" dirty="0">
                <a:solidFill>
                  <a:srgbClr val="0070C0"/>
                </a:solidFill>
              </a:rPr>
              <a:t> Surveillance Service</a:t>
            </a:r>
          </a:p>
        </p:txBody>
      </p:sp>
      <p:graphicFrame>
        <p:nvGraphicFramePr>
          <p:cNvPr id="5" name="Tableau 4">
            <a:extLst>
              <a:ext uri="{FF2B5EF4-FFF2-40B4-BE49-F238E27FC236}">
                <a16:creationId xmlns:a16="http://schemas.microsoft.com/office/drawing/2014/main" id="{F716695E-5B6A-C542-A819-523D4D9EA7F7}"/>
              </a:ext>
            </a:extLst>
          </p:cNvPr>
          <p:cNvGraphicFramePr>
            <a:graphicFrameLocks noGrp="1"/>
          </p:cNvGraphicFramePr>
          <p:nvPr>
            <p:extLst>
              <p:ext uri="{D42A27DB-BD31-4B8C-83A1-F6EECF244321}">
                <p14:modId xmlns:p14="http://schemas.microsoft.com/office/powerpoint/2010/main" val="1173997780"/>
              </p:ext>
            </p:extLst>
          </p:nvPr>
        </p:nvGraphicFramePr>
        <p:xfrm>
          <a:off x="1679796" y="2482890"/>
          <a:ext cx="7360241" cy="4038600"/>
        </p:xfrm>
        <a:graphic>
          <a:graphicData uri="http://schemas.openxmlformats.org/drawingml/2006/table">
            <a:tbl>
              <a:tblPr firstRow="1" bandRow="1">
                <a:tableStyleId>{5C22544A-7EE6-4342-B048-85BDC9FD1C3A}</a:tableStyleId>
              </a:tblPr>
              <a:tblGrid>
                <a:gridCol w="3296241">
                  <a:extLst>
                    <a:ext uri="{9D8B030D-6E8A-4147-A177-3AD203B41FA5}">
                      <a16:colId xmlns:a16="http://schemas.microsoft.com/office/drawing/2014/main" val="3743117514"/>
                    </a:ext>
                  </a:extLst>
                </a:gridCol>
                <a:gridCol w="2032000">
                  <a:extLst>
                    <a:ext uri="{9D8B030D-6E8A-4147-A177-3AD203B41FA5}">
                      <a16:colId xmlns:a16="http://schemas.microsoft.com/office/drawing/2014/main" val="4043240577"/>
                    </a:ext>
                  </a:extLst>
                </a:gridCol>
                <a:gridCol w="2032000">
                  <a:extLst>
                    <a:ext uri="{9D8B030D-6E8A-4147-A177-3AD203B41FA5}">
                      <a16:colId xmlns:a16="http://schemas.microsoft.com/office/drawing/2014/main" val="739525579"/>
                    </a:ext>
                  </a:extLst>
                </a:gridCol>
              </a:tblGrid>
              <a:tr h="259961">
                <a:tc>
                  <a:txBody>
                    <a:bodyPr/>
                    <a:lstStyle/>
                    <a:p>
                      <a:endParaRPr lang="en-GB" sz="1600" noProof="0"/>
                    </a:p>
                  </a:txBody>
                  <a:tcPr/>
                </a:tc>
                <a:tc>
                  <a:txBody>
                    <a:bodyPr/>
                    <a:lstStyle/>
                    <a:p>
                      <a:pPr algn="ctr"/>
                      <a:r>
                        <a:rPr lang="en-GB" sz="1600" noProof="0"/>
                        <a:t>2014-2015</a:t>
                      </a:r>
                    </a:p>
                  </a:txBody>
                  <a:tcPr/>
                </a:tc>
                <a:tc>
                  <a:txBody>
                    <a:bodyPr/>
                    <a:lstStyle/>
                    <a:p>
                      <a:pPr algn="ctr"/>
                      <a:r>
                        <a:rPr lang="en-GB" sz="1600" noProof="0"/>
                        <a:t>2018-2019</a:t>
                      </a:r>
                    </a:p>
                  </a:txBody>
                  <a:tcPr/>
                </a:tc>
                <a:extLst>
                  <a:ext uri="{0D108BD9-81ED-4DB2-BD59-A6C34878D82A}">
                    <a16:rowId xmlns:a16="http://schemas.microsoft.com/office/drawing/2014/main" val="3492526364"/>
                  </a:ext>
                </a:extLst>
              </a:tr>
              <a:tr h="259961">
                <a:tc>
                  <a:txBody>
                    <a:bodyPr/>
                    <a:lstStyle/>
                    <a:p>
                      <a:r>
                        <a:rPr lang="en-GB" sz="1400" noProof="0"/>
                        <a:t>N pregancies in WLHIV</a:t>
                      </a:r>
                    </a:p>
                  </a:txBody>
                  <a:tcPr/>
                </a:tc>
                <a:tc>
                  <a:txBody>
                    <a:bodyPr/>
                    <a:lstStyle/>
                    <a:p>
                      <a:pPr algn="ctr"/>
                      <a:r>
                        <a:rPr lang="en-GB" sz="1400" noProof="0"/>
                        <a:t>≠ 1,100</a:t>
                      </a:r>
                    </a:p>
                  </a:txBody>
                  <a:tcPr/>
                </a:tc>
                <a:tc>
                  <a:txBody>
                    <a:bodyPr/>
                    <a:lstStyle/>
                    <a:p>
                      <a:pPr algn="ctr"/>
                      <a:r>
                        <a:rPr lang="en-GB" sz="1400" noProof="0"/>
                        <a:t>800-900</a:t>
                      </a:r>
                    </a:p>
                  </a:txBody>
                  <a:tcPr/>
                </a:tc>
                <a:extLst>
                  <a:ext uri="{0D108BD9-81ED-4DB2-BD59-A6C34878D82A}">
                    <a16:rowId xmlns:a16="http://schemas.microsoft.com/office/drawing/2014/main" val="702813544"/>
                  </a:ext>
                </a:extLst>
              </a:tr>
              <a:tr h="259961">
                <a:tc>
                  <a:txBody>
                    <a:bodyPr/>
                    <a:lstStyle/>
                    <a:p>
                      <a:r>
                        <a:rPr lang="en-GB" sz="1400" noProof="0"/>
                        <a:t>Maternal age &gt; 40 years</a:t>
                      </a:r>
                    </a:p>
                  </a:txBody>
                  <a:tcPr/>
                </a:tc>
                <a:tc>
                  <a:txBody>
                    <a:bodyPr/>
                    <a:lstStyle/>
                    <a:p>
                      <a:pPr algn="ctr"/>
                      <a:r>
                        <a:rPr lang="en-GB" sz="1400" noProof="0"/>
                        <a:t>12.5%</a:t>
                      </a:r>
                    </a:p>
                  </a:txBody>
                  <a:tcPr/>
                </a:tc>
                <a:tc>
                  <a:txBody>
                    <a:bodyPr/>
                    <a:lstStyle/>
                    <a:p>
                      <a:pPr algn="ctr"/>
                      <a:r>
                        <a:rPr lang="en-GB" sz="1400" noProof="0"/>
                        <a:t>19.1%</a:t>
                      </a:r>
                    </a:p>
                  </a:txBody>
                  <a:tcPr/>
                </a:tc>
                <a:extLst>
                  <a:ext uri="{0D108BD9-81ED-4DB2-BD59-A6C34878D82A}">
                    <a16:rowId xmlns:a16="http://schemas.microsoft.com/office/drawing/2014/main" val="3868700824"/>
                  </a:ext>
                </a:extLst>
              </a:tr>
              <a:tr h="259961">
                <a:tc>
                  <a:txBody>
                    <a:bodyPr/>
                    <a:lstStyle/>
                    <a:p>
                      <a:r>
                        <a:rPr lang="en-GB" sz="1400" noProof="0"/>
                        <a:t>Sub-Saharan Africa born</a:t>
                      </a:r>
                    </a:p>
                  </a:txBody>
                  <a:tcPr/>
                </a:tc>
                <a:tc>
                  <a:txBody>
                    <a:bodyPr/>
                    <a:lstStyle/>
                    <a:p>
                      <a:pPr algn="ctr"/>
                      <a:r>
                        <a:rPr lang="en-GB" sz="1400" noProof="0"/>
                        <a:t>72%</a:t>
                      </a:r>
                    </a:p>
                  </a:txBody>
                  <a:tcPr/>
                </a:tc>
                <a:tc>
                  <a:txBody>
                    <a:bodyPr/>
                    <a:lstStyle/>
                    <a:p>
                      <a:pPr algn="ctr"/>
                      <a:r>
                        <a:rPr lang="en-GB" sz="1400" noProof="0"/>
                        <a:t>64%</a:t>
                      </a:r>
                    </a:p>
                  </a:txBody>
                  <a:tcPr/>
                </a:tc>
                <a:extLst>
                  <a:ext uri="{0D108BD9-81ED-4DB2-BD59-A6C34878D82A}">
                    <a16:rowId xmlns:a16="http://schemas.microsoft.com/office/drawing/2014/main" val="3003368002"/>
                  </a:ext>
                </a:extLst>
              </a:tr>
              <a:tr h="259961">
                <a:tc>
                  <a:txBody>
                    <a:bodyPr/>
                    <a:lstStyle/>
                    <a:p>
                      <a:r>
                        <a:rPr lang="en-GB" sz="1400" noProof="0"/>
                        <a:t>Eastern Europe born</a:t>
                      </a:r>
                    </a:p>
                  </a:txBody>
                  <a:tcPr/>
                </a:tc>
                <a:tc>
                  <a:txBody>
                    <a:bodyPr/>
                    <a:lstStyle/>
                    <a:p>
                      <a:pPr algn="ctr"/>
                      <a:r>
                        <a:rPr lang="en-GB" sz="1400" noProof="0"/>
                        <a:t>4%</a:t>
                      </a:r>
                    </a:p>
                  </a:txBody>
                  <a:tcPr/>
                </a:tc>
                <a:tc>
                  <a:txBody>
                    <a:bodyPr/>
                    <a:lstStyle/>
                    <a:p>
                      <a:pPr algn="ctr"/>
                      <a:r>
                        <a:rPr lang="en-GB" sz="1400" noProof="0"/>
                        <a:t>7%</a:t>
                      </a:r>
                    </a:p>
                  </a:txBody>
                  <a:tcPr/>
                </a:tc>
                <a:extLst>
                  <a:ext uri="{0D108BD9-81ED-4DB2-BD59-A6C34878D82A}">
                    <a16:rowId xmlns:a16="http://schemas.microsoft.com/office/drawing/2014/main" val="3170663288"/>
                  </a:ext>
                </a:extLst>
              </a:tr>
              <a:tr h="259961">
                <a:tc>
                  <a:txBody>
                    <a:bodyPr/>
                    <a:lstStyle/>
                    <a:p>
                      <a:r>
                        <a:rPr lang="en-GB" sz="1400" noProof="0"/>
                        <a:t>UK born</a:t>
                      </a:r>
                    </a:p>
                  </a:txBody>
                  <a:tcPr/>
                </a:tc>
                <a:tc>
                  <a:txBody>
                    <a:bodyPr/>
                    <a:lstStyle/>
                    <a:p>
                      <a:pPr algn="ctr"/>
                      <a:r>
                        <a:rPr lang="en-GB" sz="1400" noProof="0"/>
                        <a:t>16%</a:t>
                      </a:r>
                    </a:p>
                  </a:txBody>
                  <a:tcPr/>
                </a:tc>
                <a:tc>
                  <a:txBody>
                    <a:bodyPr/>
                    <a:lstStyle/>
                    <a:p>
                      <a:pPr algn="ctr"/>
                      <a:r>
                        <a:rPr lang="en-GB" sz="1400" noProof="0"/>
                        <a:t>19%</a:t>
                      </a:r>
                    </a:p>
                  </a:txBody>
                  <a:tcPr/>
                </a:tc>
                <a:extLst>
                  <a:ext uri="{0D108BD9-81ED-4DB2-BD59-A6C34878D82A}">
                    <a16:rowId xmlns:a16="http://schemas.microsoft.com/office/drawing/2014/main" val="1905832905"/>
                  </a:ext>
                </a:extLst>
              </a:tr>
              <a:tr h="259961">
                <a:tc>
                  <a:txBody>
                    <a:bodyPr/>
                    <a:lstStyle/>
                    <a:p>
                      <a:r>
                        <a:rPr lang="en-GB" sz="1400" noProof="0"/>
                        <a:t>Vertically-acquired HIV</a:t>
                      </a:r>
                    </a:p>
                  </a:txBody>
                  <a:tcPr/>
                </a:tc>
                <a:tc>
                  <a:txBody>
                    <a:bodyPr/>
                    <a:lstStyle/>
                    <a:p>
                      <a:pPr algn="ctr"/>
                      <a:r>
                        <a:rPr lang="en-GB" sz="1400" noProof="0"/>
                        <a:t>1.7%</a:t>
                      </a:r>
                    </a:p>
                  </a:txBody>
                  <a:tcPr/>
                </a:tc>
                <a:tc>
                  <a:txBody>
                    <a:bodyPr/>
                    <a:lstStyle/>
                    <a:p>
                      <a:pPr algn="ctr"/>
                      <a:r>
                        <a:rPr lang="en-GB" sz="1400" noProof="0"/>
                        <a:t>3.7%</a:t>
                      </a:r>
                    </a:p>
                  </a:txBody>
                  <a:tcPr/>
                </a:tc>
                <a:extLst>
                  <a:ext uri="{0D108BD9-81ED-4DB2-BD59-A6C34878D82A}">
                    <a16:rowId xmlns:a16="http://schemas.microsoft.com/office/drawing/2014/main" val="2477230973"/>
                  </a:ext>
                </a:extLst>
              </a:tr>
              <a:tr h="226563">
                <a:tc gridSpan="3">
                  <a:txBody>
                    <a:bodyPr/>
                    <a:lstStyle/>
                    <a:p>
                      <a:endParaRPr lang="en-GB" sz="900" noProof="0"/>
                    </a:p>
                  </a:txBody>
                  <a:tcPr/>
                </a:tc>
                <a:tc hMerge="1">
                  <a:txBody>
                    <a:bodyPr/>
                    <a:lstStyle/>
                    <a:p>
                      <a:pPr algn="ctr"/>
                      <a:endParaRPr lang="fr-FR" sz="1400" dirty="0"/>
                    </a:p>
                  </a:txBody>
                  <a:tcPr/>
                </a:tc>
                <a:tc hMerge="1">
                  <a:txBody>
                    <a:bodyPr/>
                    <a:lstStyle/>
                    <a:p>
                      <a:pPr algn="ctr"/>
                      <a:endParaRPr lang="fr-FR" sz="1400" dirty="0"/>
                    </a:p>
                  </a:txBody>
                  <a:tcPr/>
                </a:tc>
                <a:extLst>
                  <a:ext uri="{0D108BD9-81ED-4DB2-BD59-A6C34878D82A}">
                    <a16:rowId xmlns:a16="http://schemas.microsoft.com/office/drawing/2014/main" val="164291690"/>
                  </a:ext>
                </a:extLst>
              </a:tr>
              <a:tr h="259961">
                <a:tc>
                  <a:txBody>
                    <a:bodyPr/>
                    <a:lstStyle/>
                    <a:p>
                      <a:r>
                        <a:rPr lang="en-GB" sz="1400" noProof="0"/>
                        <a:t>Maternal diagnosis before pregnancy</a:t>
                      </a:r>
                    </a:p>
                  </a:txBody>
                  <a:tcPr/>
                </a:tc>
                <a:tc>
                  <a:txBody>
                    <a:bodyPr/>
                    <a:lstStyle/>
                    <a:p>
                      <a:pPr algn="ctr"/>
                      <a:r>
                        <a:rPr lang="en-GB" sz="1400" noProof="0"/>
                        <a:t>86.8%</a:t>
                      </a:r>
                    </a:p>
                  </a:txBody>
                  <a:tcPr/>
                </a:tc>
                <a:tc>
                  <a:txBody>
                    <a:bodyPr/>
                    <a:lstStyle/>
                    <a:p>
                      <a:pPr algn="ctr"/>
                      <a:r>
                        <a:rPr lang="en-GB" sz="1400" noProof="0"/>
                        <a:t>90.6%</a:t>
                      </a:r>
                    </a:p>
                  </a:txBody>
                  <a:tcPr/>
                </a:tc>
                <a:extLst>
                  <a:ext uri="{0D108BD9-81ED-4DB2-BD59-A6C34878D82A}">
                    <a16:rowId xmlns:a16="http://schemas.microsoft.com/office/drawing/2014/main" val="4237593665"/>
                  </a:ext>
                </a:extLst>
              </a:tr>
              <a:tr h="623906">
                <a:tc>
                  <a:txBody>
                    <a:bodyPr/>
                    <a:lstStyle/>
                    <a:p>
                      <a:r>
                        <a:rPr lang="en-GB" sz="1400" noProof="0"/>
                        <a:t>On ART at conception</a:t>
                      </a:r>
                    </a:p>
                    <a:p>
                      <a:r>
                        <a:rPr lang="en-GB" sz="1400" noProof="0"/>
                        <a:t>  - All women</a:t>
                      </a:r>
                    </a:p>
                    <a:p>
                      <a:r>
                        <a:rPr lang="en-GB" sz="1400" noProof="0"/>
                        <a:t>  - Women HIV diagnosed</a:t>
                      </a:r>
                    </a:p>
                  </a:txBody>
                  <a:tcPr/>
                </a:tc>
                <a:tc>
                  <a:txBody>
                    <a:bodyPr/>
                    <a:lstStyle/>
                    <a:p>
                      <a:pPr algn="ctr"/>
                      <a:endParaRPr lang="en-GB" sz="1400" noProof="0"/>
                    </a:p>
                    <a:p>
                      <a:pPr algn="ctr"/>
                      <a:r>
                        <a:rPr lang="en-GB" sz="1400" noProof="0"/>
                        <a:t>67.2%</a:t>
                      </a:r>
                    </a:p>
                    <a:p>
                      <a:pPr algn="ctr"/>
                      <a:r>
                        <a:rPr lang="en-GB" sz="1400" noProof="0"/>
                        <a:t>77.8%</a:t>
                      </a:r>
                    </a:p>
                  </a:txBody>
                  <a:tcPr/>
                </a:tc>
                <a:tc>
                  <a:txBody>
                    <a:bodyPr/>
                    <a:lstStyle/>
                    <a:p>
                      <a:pPr algn="ctr"/>
                      <a:endParaRPr lang="en-GB" sz="1400" noProof="0"/>
                    </a:p>
                    <a:p>
                      <a:pPr algn="ctr"/>
                      <a:r>
                        <a:rPr lang="en-GB" sz="1400" noProof="0"/>
                        <a:t>81.0%</a:t>
                      </a:r>
                    </a:p>
                    <a:p>
                      <a:pPr algn="ctr"/>
                      <a:r>
                        <a:rPr lang="en-GB" sz="1400" noProof="0"/>
                        <a:t>89.6%</a:t>
                      </a:r>
                    </a:p>
                  </a:txBody>
                  <a:tcPr/>
                </a:tc>
                <a:extLst>
                  <a:ext uri="{0D108BD9-81ED-4DB2-BD59-A6C34878D82A}">
                    <a16:rowId xmlns:a16="http://schemas.microsoft.com/office/drawing/2014/main" val="1747819264"/>
                  </a:ext>
                </a:extLst>
              </a:tr>
              <a:tr h="259961">
                <a:tc>
                  <a:txBody>
                    <a:bodyPr/>
                    <a:lstStyle/>
                    <a:p>
                      <a:r>
                        <a:rPr lang="en-GB" sz="1400" noProof="0" dirty="0"/>
                        <a:t>Antenatal CD4 count &gt; 500/mm</a:t>
                      </a:r>
                      <a:r>
                        <a:rPr lang="en-GB" sz="1400" baseline="30000" noProof="0" dirty="0"/>
                        <a:t>3</a:t>
                      </a:r>
                    </a:p>
                  </a:txBody>
                  <a:tcPr/>
                </a:tc>
                <a:tc>
                  <a:txBody>
                    <a:bodyPr/>
                    <a:lstStyle/>
                    <a:p>
                      <a:pPr algn="ctr"/>
                      <a:r>
                        <a:rPr lang="en-GB" sz="1400" noProof="0"/>
                        <a:t>51.2%</a:t>
                      </a:r>
                    </a:p>
                  </a:txBody>
                  <a:tcPr/>
                </a:tc>
                <a:tc>
                  <a:txBody>
                    <a:bodyPr/>
                    <a:lstStyle/>
                    <a:p>
                      <a:pPr algn="ctr"/>
                      <a:r>
                        <a:rPr lang="en-GB" sz="1400" noProof="0"/>
                        <a:t>58.5%</a:t>
                      </a:r>
                    </a:p>
                  </a:txBody>
                  <a:tcPr/>
                </a:tc>
                <a:extLst>
                  <a:ext uri="{0D108BD9-81ED-4DB2-BD59-A6C34878D82A}">
                    <a16:rowId xmlns:a16="http://schemas.microsoft.com/office/drawing/2014/main" val="239340096"/>
                  </a:ext>
                </a:extLst>
              </a:tr>
              <a:tr h="259961">
                <a:tc>
                  <a:txBody>
                    <a:bodyPr/>
                    <a:lstStyle/>
                    <a:p>
                      <a:r>
                        <a:rPr lang="en-GB" sz="1400" noProof="0"/>
                        <a:t>Delivery viral load &lt; 50 c/mL</a:t>
                      </a:r>
                    </a:p>
                  </a:txBody>
                  <a:tcPr/>
                </a:tc>
                <a:tc>
                  <a:txBody>
                    <a:bodyPr/>
                    <a:lstStyle/>
                    <a:p>
                      <a:pPr algn="ctr"/>
                      <a:r>
                        <a:rPr lang="en-GB" sz="1400" noProof="0"/>
                        <a:t>91.3%</a:t>
                      </a:r>
                    </a:p>
                  </a:txBody>
                  <a:tcPr/>
                </a:tc>
                <a:tc>
                  <a:txBody>
                    <a:bodyPr/>
                    <a:lstStyle/>
                    <a:p>
                      <a:pPr algn="ctr"/>
                      <a:r>
                        <a:rPr lang="en-GB" sz="1400" noProof="0" dirty="0"/>
                        <a:t>93.1%</a:t>
                      </a:r>
                    </a:p>
                  </a:txBody>
                  <a:tcPr/>
                </a:tc>
                <a:extLst>
                  <a:ext uri="{0D108BD9-81ED-4DB2-BD59-A6C34878D82A}">
                    <a16:rowId xmlns:a16="http://schemas.microsoft.com/office/drawing/2014/main" val="1787084720"/>
                  </a:ext>
                </a:extLst>
              </a:tr>
            </a:tbl>
          </a:graphicData>
        </a:graphic>
      </p:graphicFrame>
      <p:sp>
        <p:nvSpPr>
          <p:cNvPr id="6" name="ZoneTexte 5">
            <a:extLst>
              <a:ext uri="{FF2B5EF4-FFF2-40B4-BE49-F238E27FC236}">
                <a16:creationId xmlns:a16="http://schemas.microsoft.com/office/drawing/2014/main" id="{5A2DBBDB-0476-6F4C-96CF-F9A205607200}"/>
              </a:ext>
            </a:extLst>
          </p:cNvPr>
          <p:cNvSpPr txBox="1"/>
          <p:nvPr/>
        </p:nvSpPr>
        <p:spPr>
          <a:xfrm>
            <a:off x="9388548" y="6491010"/>
            <a:ext cx="2661947" cy="276999"/>
          </a:xfrm>
          <a:prstGeom prst="rect">
            <a:avLst/>
          </a:prstGeom>
          <a:noFill/>
        </p:spPr>
        <p:txBody>
          <a:bodyPr wrap="none" rtlCol="0">
            <a:spAutoFit/>
          </a:bodyPr>
          <a:lstStyle/>
          <a:p>
            <a:r>
              <a:rPr lang="fr-FR" sz="1200"/>
              <a:t>Peters H. HIV Glasgow 2022, Abs. M046</a:t>
            </a:r>
          </a:p>
        </p:txBody>
      </p:sp>
      <p:sp>
        <p:nvSpPr>
          <p:cNvPr id="7" name="ZoneTexte 6">
            <a:extLst>
              <a:ext uri="{FF2B5EF4-FFF2-40B4-BE49-F238E27FC236}">
                <a16:creationId xmlns:a16="http://schemas.microsoft.com/office/drawing/2014/main" id="{9E4F5BD2-A14B-C947-8663-0A010009C49D}"/>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233018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2822BCB-7001-174C-9A01-16BDCB3BE061}"/>
              </a:ext>
            </a:extLst>
          </p:cNvPr>
          <p:cNvSpPr>
            <a:spLocks noGrp="1"/>
          </p:cNvSpPr>
          <p:nvPr>
            <p:ph type="title"/>
          </p:nvPr>
        </p:nvSpPr>
        <p:spPr>
          <a:xfrm>
            <a:off x="609600" y="258820"/>
            <a:ext cx="8490167" cy="1143000"/>
          </a:xfrm>
        </p:spPr>
        <p:txBody>
          <a:bodyPr/>
          <a:lstStyle/>
          <a:p>
            <a:r>
              <a:rPr lang="fr-FR"/>
              <a:t>HIV Vertical Transmission : UK 2000-2019</a:t>
            </a:r>
          </a:p>
        </p:txBody>
      </p:sp>
      <p:sp>
        <p:nvSpPr>
          <p:cNvPr id="5" name="ZoneTexte 4">
            <a:extLst>
              <a:ext uri="{FF2B5EF4-FFF2-40B4-BE49-F238E27FC236}">
                <a16:creationId xmlns:a16="http://schemas.microsoft.com/office/drawing/2014/main" id="{AB323C33-F2F1-9445-982A-EC943A16250E}"/>
              </a:ext>
            </a:extLst>
          </p:cNvPr>
          <p:cNvSpPr txBox="1"/>
          <p:nvPr/>
        </p:nvSpPr>
        <p:spPr>
          <a:xfrm>
            <a:off x="9388548" y="6491010"/>
            <a:ext cx="2661947" cy="276999"/>
          </a:xfrm>
          <a:prstGeom prst="rect">
            <a:avLst/>
          </a:prstGeom>
          <a:noFill/>
        </p:spPr>
        <p:txBody>
          <a:bodyPr wrap="none" rtlCol="0">
            <a:spAutoFit/>
          </a:bodyPr>
          <a:lstStyle/>
          <a:p>
            <a:r>
              <a:rPr lang="fr-FR" sz="1200"/>
              <a:t>Peters H. HIV Glasgow 2022, Abs. M046</a:t>
            </a:r>
          </a:p>
        </p:txBody>
      </p:sp>
      <p:sp>
        <p:nvSpPr>
          <p:cNvPr id="6" name="ZoneTexte 5">
            <a:extLst>
              <a:ext uri="{FF2B5EF4-FFF2-40B4-BE49-F238E27FC236}">
                <a16:creationId xmlns:a16="http://schemas.microsoft.com/office/drawing/2014/main" id="{B6FEF740-D237-D245-B0C3-31C7660BFFF3}"/>
              </a:ext>
            </a:extLst>
          </p:cNvPr>
          <p:cNvSpPr txBox="1"/>
          <p:nvPr/>
        </p:nvSpPr>
        <p:spPr>
          <a:xfrm>
            <a:off x="2398242" y="1729786"/>
            <a:ext cx="3291927" cy="400110"/>
          </a:xfrm>
          <a:prstGeom prst="rect">
            <a:avLst/>
          </a:prstGeom>
          <a:noFill/>
        </p:spPr>
        <p:txBody>
          <a:bodyPr wrap="none" rtlCol="0">
            <a:spAutoFit/>
          </a:bodyPr>
          <a:lstStyle/>
          <a:p>
            <a:pPr algn="ctr"/>
            <a:r>
              <a:rPr lang="fr-FR" sz="2000" b="1">
                <a:solidFill>
                  <a:srgbClr val="0070C0"/>
                </a:solidFill>
              </a:rPr>
              <a:t>Vertical transmission rate (%)</a:t>
            </a:r>
          </a:p>
        </p:txBody>
      </p:sp>
      <p:grpSp>
        <p:nvGrpSpPr>
          <p:cNvPr id="8" name="Groupe 7">
            <a:extLst>
              <a:ext uri="{FF2B5EF4-FFF2-40B4-BE49-F238E27FC236}">
                <a16:creationId xmlns:a16="http://schemas.microsoft.com/office/drawing/2014/main" id="{C5C5541F-C23D-CB4F-84FB-A26FF1E45311}"/>
              </a:ext>
            </a:extLst>
          </p:cNvPr>
          <p:cNvGrpSpPr/>
          <p:nvPr/>
        </p:nvGrpSpPr>
        <p:grpSpPr>
          <a:xfrm>
            <a:off x="372796" y="2105025"/>
            <a:ext cx="8101279" cy="4310221"/>
            <a:chOff x="1757096" y="2105025"/>
            <a:chExt cx="8101279" cy="4310221"/>
          </a:xfrm>
        </p:grpSpPr>
        <p:sp>
          <p:nvSpPr>
            <p:cNvPr id="9" name="Rectangle 37">
              <a:extLst>
                <a:ext uri="{FF2B5EF4-FFF2-40B4-BE49-F238E27FC236}">
                  <a16:creationId xmlns:a16="http://schemas.microsoft.com/office/drawing/2014/main" id="{0F3914FE-8E9B-BD49-8698-B889B9E28ED5}"/>
                </a:ext>
              </a:extLst>
            </p:cNvPr>
            <p:cNvSpPr>
              <a:spLocks noChangeArrowheads="1"/>
            </p:cNvSpPr>
            <p:nvPr/>
          </p:nvSpPr>
          <p:spPr bwMode="auto">
            <a:xfrm>
              <a:off x="905647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2018-19</a:t>
              </a:r>
              <a:endParaRPr kumimoji="0" lang="fr-FR" altLang="fr-FR" sz="1400" b="0" i="0" u="none" strike="noStrike" cap="none" normalizeH="0" baseline="0">
                <a:ln>
                  <a:noFill/>
                </a:ln>
                <a:solidFill>
                  <a:schemeClr val="tx1"/>
                </a:solidFill>
                <a:effectLst/>
              </a:endParaRPr>
            </a:p>
          </p:txBody>
        </p:sp>
        <p:sp>
          <p:nvSpPr>
            <p:cNvPr id="10" name="Rectangle 38">
              <a:extLst>
                <a:ext uri="{FF2B5EF4-FFF2-40B4-BE49-F238E27FC236}">
                  <a16:creationId xmlns:a16="http://schemas.microsoft.com/office/drawing/2014/main" id="{814A8F9E-99C9-E541-81AA-B7AEA9BC4B68}"/>
                </a:ext>
              </a:extLst>
            </p:cNvPr>
            <p:cNvSpPr>
              <a:spLocks noChangeArrowheads="1"/>
            </p:cNvSpPr>
            <p:nvPr/>
          </p:nvSpPr>
          <p:spPr bwMode="auto">
            <a:xfrm>
              <a:off x="8303997"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2016-17</a:t>
              </a:r>
              <a:endParaRPr kumimoji="0" lang="fr-FR" altLang="fr-FR" sz="1400" b="0" i="0" u="none" strike="noStrike" cap="none" normalizeH="0" baseline="0">
                <a:ln>
                  <a:noFill/>
                </a:ln>
                <a:solidFill>
                  <a:schemeClr val="tx1"/>
                </a:solidFill>
                <a:effectLst/>
              </a:endParaRPr>
            </a:p>
          </p:txBody>
        </p:sp>
        <p:sp>
          <p:nvSpPr>
            <p:cNvPr id="11" name="Rectangle 39">
              <a:extLst>
                <a:ext uri="{FF2B5EF4-FFF2-40B4-BE49-F238E27FC236}">
                  <a16:creationId xmlns:a16="http://schemas.microsoft.com/office/drawing/2014/main" id="{EC40AD21-E92D-F14E-8921-4ED38A0BB9A2}"/>
                </a:ext>
              </a:extLst>
            </p:cNvPr>
            <p:cNvSpPr>
              <a:spLocks noChangeArrowheads="1"/>
            </p:cNvSpPr>
            <p:nvPr/>
          </p:nvSpPr>
          <p:spPr bwMode="auto">
            <a:xfrm>
              <a:off x="7553109"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2014-15</a:t>
              </a:r>
              <a:endParaRPr kumimoji="0" lang="fr-FR" altLang="fr-FR" sz="1400" b="0" i="0" u="none" strike="noStrike" cap="none" normalizeH="0" baseline="0">
                <a:ln>
                  <a:noFill/>
                </a:ln>
                <a:solidFill>
                  <a:schemeClr val="tx1"/>
                </a:solidFill>
                <a:effectLst/>
              </a:endParaRPr>
            </a:p>
          </p:txBody>
        </p:sp>
        <p:sp>
          <p:nvSpPr>
            <p:cNvPr id="12" name="Rectangle 40">
              <a:extLst>
                <a:ext uri="{FF2B5EF4-FFF2-40B4-BE49-F238E27FC236}">
                  <a16:creationId xmlns:a16="http://schemas.microsoft.com/office/drawing/2014/main" id="{D627D128-AF49-C846-AC09-93509291CA97}"/>
                </a:ext>
              </a:extLst>
            </p:cNvPr>
            <p:cNvSpPr>
              <a:spLocks noChangeArrowheads="1"/>
            </p:cNvSpPr>
            <p:nvPr/>
          </p:nvSpPr>
          <p:spPr bwMode="auto">
            <a:xfrm>
              <a:off x="6051334"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2010-11</a:t>
              </a:r>
              <a:endParaRPr kumimoji="0" lang="fr-FR" altLang="fr-FR" sz="1400" b="0" i="0" u="none" strike="noStrike" cap="none" normalizeH="0" baseline="0">
                <a:ln>
                  <a:noFill/>
                </a:ln>
                <a:solidFill>
                  <a:schemeClr val="tx1"/>
                </a:solidFill>
                <a:effectLst/>
              </a:endParaRPr>
            </a:p>
          </p:txBody>
        </p:sp>
        <p:sp>
          <p:nvSpPr>
            <p:cNvPr id="13" name="Rectangle 41">
              <a:extLst>
                <a:ext uri="{FF2B5EF4-FFF2-40B4-BE49-F238E27FC236}">
                  <a16:creationId xmlns:a16="http://schemas.microsoft.com/office/drawing/2014/main" id="{5BFC82E3-96C4-404E-8B70-FC7E57E957D6}"/>
                </a:ext>
              </a:extLst>
            </p:cNvPr>
            <p:cNvSpPr>
              <a:spLocks noChangeArrowheads="1"/>
            </p:cNvSpPr>
            <p:nvPr/>
          </p:nvSpPr>
          <p:spPr bwMode="auto">
            <a:xfrm>
              <a:off x="680222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2012-13</a:t>
              </a:r>
              <a:endParaRPr kumimoji="0" lang="fr-FR" altLang="fr-FR" sz="1400" b="0" i="0" u="none" strike="noStrike" cap="none" normalizeH="0" baseline="0">
                <a:ln>
                  <a:noFill/>
                </a:ln>
                <a:solidFill>
                  <a:schemeClr val="tx1"/>
                </a:solidFill>
                <a:effectLst/>
              </a:endParaRPr>
            </a:p>
          </p:txBody>
        </p:sp>
        <p:sp>
          <p:nvSpPr>
            <p:cNvPr id="14" name="Rectangle 42">
              <a:extLst>
                <a:ext uri="{FF2B5EF4-FFF2-40B4-BE49-F238E27FC236}">
                  <a16:creationId xmlns:a16="http://schemas.microsoft.com/office/drawing/2014/main" id="{DFEE72C7-9292-4749-B77F-5089D5B933FF}"/>
                </a:ext>
              </a:extLst>
            </p:cNvPr>
            <p:cNvSpPr>
              <a:spLocks noChangeArrowheads="1"/>
            </p:cNvSpPr>
            <p:nvPr/>
          </p:nvSpPr>
          <p:spPr bwMode="auto">
            <a:xfrm>
              <a:off x="5298859"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2008-09</a:t>
              </a:r>
              <a:endParaRPr kumimoji="0" lang="fr-FR" altLang="fr-FR" sz="1400" b="0" i="0" u="none" strike="noStrike" cap="none" normalizeH="0" baseline="0">
                <a:ln>
                  <a:noFill/>
                </a:ln>
                <a:solidFill>
                  <a:schemeClr val="tx1"/>
                </a:solidFill>
                <a:effectLst/>
              </a:endParaRPr>
            </a:p>
          </p:txBody>
        </p:sp>
        <p:sp>
          <p:nvSpPr>
            <p:cNvPr id="15" name="Rectangle 43">
              <a:extLst>
                <a:ext uri="{FF2B5EF4-FFF2-40B4-BE49-F238E27FC236}">
                  <a16:creationId xmlns:a16="http://schemas.microsoft.com/office/drawing/2014/main" id="{D3E6C9BA-5E30-FB47-887B-B5C5692B0D82}"/>
                </a:ext>
              </a:extLst>
            </p:cNvPr>
            <p:cNvSpPr>
              <a:spLocks noChangeArrowheads="1"/>
            </p:cNvSpPr>
            <p:nvPr/>
          </p:nvSpPr>
          <p:spPr bwMode="auto">
            <a:xfrm>
              <a:off x="3044609"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2002-03</a:t>
              </a:r>
              <a:endParaRPr kumimoji="0" lang="fr-FR" altLang="fr-FR" sz="1400" b="0" i="0" u="none" strike="noStrike" cap="none" normalizeH="0" baseline="0">
                <a:ln>
                  <a:noFill/>
                </a:ln>
                <a:solidFill>
                  <a:schemeClr val="tx1"/>
                </a:solidFill>
                <a:effectLst/>
              </a:endParaRPr>
            </a:p>
          </p:txBody>
        </p:sp>
        <p:sp>
          <p:nvSpPr>
            <p:cNvPr id="16" name="Rectangle 44">
              <a:extLst>
                <a:ext uri="{FF2B5EF4-FFF2-40B4-BE49-F238E27FC236}">
                  <a16:creationId xmlns:a16="http://schemas.microsoft.com/office/drawing/2014/main" id="{8F8150D4-38EF-A742-9FEA-B98FAD939610}"/>
                </a:ext>
              </a:extLst>
            </p:cNvPr>
            <p:cNvSpPr>
              <a:spLocks noChangeArrowheads="1"/>
            </p:cNvSpPr>
            <p:nvPr/>
          </p:nvSpPr>
          <p:spPr bwMode="auto">
            <a:xfrm>
              <a:off x="454797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2006-07</a:t>
              </a:r>
              <a:endParaRPr kumimoji="0" lang="fr-FR" altLang="fr-FR" sz="1400" b="0" i="0" u="none" strike="noStrike" cap="none" normalizeH="0" baseline="0">
                <a:ln>
                  <a:noFill/>
                </a:ln>
                <a:solidFill>
                  <a:schemeClr val="tx1"/>
                </a:solidFill>
                <a:effectLst/>
              </a:endParaRPr>
            </a:p>
          </p:txBody>
        </p:sp>
        <p:sp>
          <p:nvSpPr>
            <p:cNvPr id="17" name="Rectangle 45">
              <a:extLst>
                <a:ext uri="{FF2B5EF4-FFF2-40B4-BE49-F238E27FC236}">
                  <a16:creationId xmlns:a16="http://schemas.microsoft.com/office/drawing/2014/main" id="{DD668E7F-05CE-6442-8D6B-AA3D3013BC6F}"/>
                </a:ext>
              </a:extLst>
            </p:cNvPr>
            <p:cNvSpPr>
              <a:spLocks noChangeArrowheads="1"/>
            </p:cNvSpPr>
            <p:nvPr/>
          </p:nvSpPr>
          <p:spPr bwMode="auto">
            <a:xfrm>
              <a:off x="3797084"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2004-05</a:t>
              </a:r>
              <a:endParaRPr kumimoji="0" lang="fr-FR" altLang="fr-FR" sz="1400" b="0" i="0" u="none" strike="noStrike" cap="none" normalizeH="0" baseline="0">
                <a:ln>
                  <a:noFill/>
                </a:ln>
                <a:solidFill>
                  <a:schemeClr val="tx1"/>
                </a:solidFill>
                <a:effectLst/>
              </a:endParaRPr>
            </a:p>
          </p:txBody>
        </p:sp>
        <p:sp>
          <p:nvSpPr>
            <p:cNvPr id="18" name="Rectangle 46">
              <a:extLst>
                <a:ext uri="{FF2B5EF4-FFF2-40B4-BE49-F238E27FC236}">
                  <a16:creationId xmlns:a16="http://schemas.microsoft.com/office/drawing/2014/main" id="{B738EC47-E757-9644-9549-27D29C48A35F}"/>
                </a:ext>
              </a:extLst>
            </p:cNvPr>
            <p:cNvSpPr>
              <a:spLocks noChangeArrowheads="1"/>
            </p:cNvSpPr>
            <p:nvPr/>
          </p:nvSpPr>
          <p:spPr bwMode="auto">
            <a:xfrm>
              <a:off x="2293722" y="5865813"/>
              <a:ext cx="602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2000-01</a:t>
              </a:r>
              <a:endParaRPr kumimoji="0" lang="fr-FR" altLang="fr-FR" sz="1400" b="0" i="0" u="none" strike="noStrike" cap="none" normalizeH="0" baseline="0">
                <a:ln>
                  <a:noFill/>
                </a:ln>
                <a:solidFill>
                  <a:schemeClr val="tx1"/>
                </a:solidFill>
                <a:effectLst/>
              </a:endParaRPr>
            </a:p>
          </p:txBody>
        </p:sp>
        <p:sp>
          <p:nvSpPr>
            <p:cNvPr id="19" name="Rectangle 47">
              <a:extLst>
                <a:ext uri="{FF2B5EF4-FFF2-40B4-BE49-F238E27FC236}">
                  <a16:creationId xmlns:a16="http://schemas.microsoft.com/office/drawing/2014/main" id="{3C601117-F8CE-5A44-BD9A-D55B8380608E}"/>
                </a:ext>
              </a:extLst>
            </p:cNvPr>
            <p:cNvSpPr>
              <a:spLocks noChangeArrowheads="1"/>
            </p:cNvSpPr>
            <p:nvPr/>
          </p:nvSpPr>
          <p:spPr bwMode="auto">
            <a:xfrm>
              <a:off x="1757096" y="5600383"/>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0.0%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0" name="Rectangle 48">
              <a:extLst>
                <a:ext uri="{FF2B5EF4-FFF2-40B4-BE49-F238E27FC236}">
                  <a16:creationId xmlns:a16="http://schemas.microsoft.com/office/drawing/2014/main" id="{3EC336E6-5259-3144-A843-672DD2FF86AF}"/>
                </a:ext>
              </a:extLst>
            </p:cNvPr>
            <p:cNvSpPr>
              <a:spLocks noChangeArrowheads="1"/>
            </p:cNvSpPr>
            <p:nvPr/>
          </p:nvSpPr>
          <p:spPr bwMode="auto">
            <a:xfrm>
              <a:off x="1757096" y="5024120"/>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0.5%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1" name="Rectangle 49">
              <a:extLst>
                <a:ext uri="{FF2B5EF4-FFF2-40B4-BE49-F238E27FC236}">
                  <a16:creationId xmlns:a16="http://schemas.microsoft.com/office/drawing/2014/main" id="{C29543B2-FF15-FA47-AAB2-E02FF8864C1E}"/>
                </a:ext>
              </a:extLst>
            </p:cNvPr>
            <p:cNvSpPr>
              <a:spLocks noChangeArrowheads="1"/>
            </p:cNvSpPr>
            <p:nvPr/>
          </p:nvSpPr>
          <p:spPr bwMode="auto">
            <a:xfrm>
              <a:off x="1757096" y="4446270"/>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1.0%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2" name="Rectangle 50">
              <a:extLst>
                <a:ext uri="{FF2B5EF4-FFF2-40B4-BE49-F238E27FC236}">
                  <a16:creationId xmlns:a16="http://schemas.microsoft.com/office/drawing/2014/main" id="{409EFCAA-5C66-CE46-A53C-6F07E9074D19}"/>
                </a:ext>
              </a:extLst>
            </p:cNvPr>
            <p:cNvSpPr>
              <a:spLocks noChangeArrowheads="1"/>
            </p:cNvSpPr>
            <p:nvPr/>
          </p:nvSpPr>
          <p:spPr bwMode="auto">
            <a:xfrm>
              <a:off x="1757096" y="3868420"/>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1.5%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3" name="Rectangle 51">
              <a:extLst>
                <a:ext uri="{FF2B5EF4-FFF2-40B4-BE49-F238E27FC236}">
                  <a16:creationId xmlns:a16="http://schemas.microsoft.com/office/drawing/2014/main" id="{12BD69CF-AA72-3D4C-900D-02C741C2D0BB}"/>
                </a:ext>
              </a:extLst>
            </p:cNvPr>
            <p:cNvSpPr>
              <a:spLocks noChangeArrowheads="1"/>
            </p:cNvSpPr>
            <p:nvPr/>
          </p:nvSpPr>
          <p:spPr bwMode="auto">
            <a:xfrm>
              <a:off x="1757096" y="3292158"/>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4" name="Rectangle 52">
              <a:extLst>
                <a:ext uri="{FF2B5EF4-FFF2-40B4-BE49-F238E27FC236}">
                  <a16:creationId xmlns:a16="http://schemas.microsoft.com/office/drawing/2014/main" id="{63311285-DD6B-614D-BB42-88311E50CF66}"/>
                </a:ext>
              </a:extLst>
            </p:cNvPr>
            <p:cNvSpPr>
              <a:spLocks noChangeArrowheads="1"/>
            </p:cNvSpPr>
            <p:nvPr/>
          </p:nvSpPr>
          <p:spPr bwMode="auto">
            <a:xfrm>
              <a:off x="1757096" y="2714308"/>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2.5%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5" name="Rectangle 53">
              <a:extLst>
                <a:ext uri="{FF2B5EF4-FFF2-40B4-BE49-F238E27FC236}">
                  <a16:creationId xmlns:a16="http://schemas.microsoft.com/office/drawing/2014/main" id="{5D83C905-D62C-5146-8AE4-8989037FA419}"/>
                </a:ext>
              </a:extLst>
            </p:cNvPr>
            <p:cNvSpPr>
              <a:spLocks noChangeArrowheads="1"/>
            </p:cNvSpPr>
            <p:nvPr/>
          </p:nvSpPr>
          <p:spPr bwMode="auto">
            <a:xfrm>
              <a:off x="1757096" y="2136458"/>
              <a:ext cx="355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3.0%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6" name="Rectangle 54">
              <a:extLst>
                <a:ext uri="{FF2B5EF4-FFF2-40B4-BE49-F238E27FC236}">
                  <a16:creationId xmlns:a16="http://schemas.microsoft.com/office/drawing/2014/main" id="{AC359C06-9A14-2643-ACA2-94CF218B09CB}"/>
                </a:ext>
              </a:extLst>
            </p:cNvPr>
            <p:cNvSpPr>
              <a:spLocks noChangeArrowheads="1"/>
            </p:cNvSpPr>
            <p:nvPr/>
          </p:nvSpPr>
          <p:spPr bwMode="auto">
            <a:xfrm>
              <a:off x="5288801" y="6169025"/>
              <a:ext cx="17309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err="1">
                  <a:ln>
                    <a:noFill/>
                  </a:ln>
                  <a:solidFill>
                    <a:srgbClr val="000000"/>
                  </a:solidFill>
                  <a:effectLst/>
                  <a:latin typeface="Calibri" panose="020F0502020204030204" pitchFamily="34" charset="0"/>
                </a:rPr>
                <a:t>Year</a:t>
              </a:r>
              <a:r>
                <a:rPr kumimoji="0" lang="fr-FR" altLang="fr-FR" sz="1600" b="1" i="0" u="none" strike="noStrike" cap="none" normalizeH="0" baseline="0">
                  <a:ln>
                    <a:noFill/>
                  </a:ln>
                  <a:solidFill>
                    <a:srgbClr val="000000"/>
                  </a:solidFill>
                  <a:effectLst/>
                  <a:latin typeface="Calibri" panose="020F0502020204030204" pitchFamily="34" charset="0"/>
                </a:rPr>
                <a:t> of </a:t>
              </a:r>
              <a:r>
                <a:rPr kumimoji="0" lang="fr-FR" altLang="fr-FR" sz="1600" b="1" i="0" u="none" strike="noStrike" cap="none" normalizeH="0" baseline="0" err="1">
                  <a:ln>
                    <a:noFill/>
                  </a:ln>
                  <a:solidFill>
                    <a:srgbClr val="000000"/>
                  </a:solidFill>
                  <a:effectLst/>
                  <a:latin typeface="Calibri" panose="020F0502020204030204" pitchFamily="34" charset="0"/>
                </a:rPr>
                <a:t>infant's</a:t>
              </a:r>
              <a:r>
                <a:rPr kumimoji="0" lang="fr-FR" altLang="fr-FR" sz="1600" b="1" i="0" u="none" strike="noStrike" cap="none" normalizeH="0" baseline="0">
                  <a:ln>
                    <a:noFill/>
                  </a:ln>
                  <a:solidFill>
                    <a:srgbClr val="000000"/>
                  </a:solidFill>
                  <a:effectLst/>
                  <a:latin typeface="Calibri" panose="020F0502020204030204" pitchFamily="34" charset="0"/>
                </a:rPr>
                <a:t> </a:t>
              </a:r>
              <a:r>
                <a:rPr kumimoji="0" lang="fr-FR" altLang="fr-FR" sz="1600" b="1" i="0" u="none" strike="noStrike" cap="none" normalizeH="0" baseline="0" err="1">
                  <a:ln>
                    <a:noFill/>
                  </a:ln>
                  <a:solidFill>
                    <a:srgbClr val="000000"/>
                  </a:solidFill>
                  <a:effectLst/>
                  <a:latin typeface="Calibri" panose="020F0502020204030204" pitchFamily="34" charset="0"/>
                </a:rPr>
                <a:t>birth</a:t>
              </a:r>
              <a:endParaRPr kumimoji="0" lang="fr-FR" altLang="fr-FR" sz="1600" b="0" i="0" u="none" strike="noStrike" cap="none" normalizeH="0" baseline="0">
                <a:ln>
                  <a:noFill/>
                </a:ln>
                <a:solidFill>
                  <a:schemeClr val="tx1"/>
                </a:solidFill>
                <a:effectLst/>
              </a:endParaRPr>
            </a:p>
          </p:txBody>
        </p:sp>
        <p:sp>
          <p:nvSpPr>
            <p:cNvPr id="27" name="Rectangle 55">
              <a:extLst>
                <a:ext uri="{FF2B5EF4-FFF2-40B4-BE49-F238E27FC236}">
                  <a16:creationId xmlns:a16="http://schemas.microsoft.com/office/drawing/2014/main" id="{90E5F976-F1A0-1E4F-8396-8FE609AE27CE}"/>
                </a:ext>
              </a:extLst>
            </p:cNvPr>
            <p:cNvSpPr>
              <a:spLocks noChangeArrowheads="1"/>
            </p:cNvSpPr>
            <p:nvPr/>
          </p:nvSpPr>
          <p:spPr bwMode="auto">
            <a:xfrm>
              <a:off x="9225666" y="509301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0.25%</a:t>
              </a:r>
              <a:endParaRPr kumimoji="0" lang="fr-FR" altLang="fr-FR" sz="1600" b="0" i="0" u="none" strike="noStrike" cap="none" normalizeH="0" baseline="0">
                <a:ln>
                  <a:noFill/>
                </a:ln>
                <a:solidFill>
                  <a:schemeClr val="tx1"/>
                </a:solidFill>
                <a:effectLst/>
              </a:endParaRPr>
            </a:p>
          </p:txBody>
        </p:sp>
        <p:sp>
          <p:nvSpPr>
            <p:cNvPr id="28" name="Rectangle 56">
              <a:extLst>
                <a:ext uri="{FF2B5EF4-FFF2-40B4-BE49-F238E27FC236}">
                  <a16:creationId xmlns:a16="http://schemas.microsoft.com/office/drawing/2014/main" id="{F9618533-D57F-DA4C-96F1-BFD34DA7E475}"/>
                </a:ext>
              </a:extLst>
            </p:cNvPr>
            <p:cNvSpPr>
              <a:spLocks noChangeArrowheads="1"/>
            </p:cNvSpPr>
            <p:nvPr/>
          </p:nvSpPr>
          <p:spPr bwMode="auto">
            <a:xfrm>
              <a:off x="8501766" y="495331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0.37%</a:t>
              </a:r>
              <a:endParaRPr kumimoji="0" lang="fr-FR" altLang="fr-FR" sz="1600" b="0" i="0" u="none" strike="noStrike" cap="none" normalizeH="0" baseline="0">
                <a:ln>
                  <a:noFill/>
                </a:ln>
                <a:solidFill>
                  <a:schemeClr val="tx1"/>
                </a:solidFill>
                <a:effectLst/>
              </a:endParaRPr>
            </a:p>
          </p:txBody>
        </p:sp>
        <p:sp>
          <p:nvSpPr>
            <p:cNvPr id="29" name="Rectangle 57">
              <a:extLst>
                <a:ext uri="{FF2B5EF4-FFF2-40B4-BE49-F238E27FC236}">
                  <a16:creationId xmlns:a16="http://schemas.microsoft.com/office/drawing/2014/main" id="{04EF2BE3-4999-0945-B0AA-51C112719B9A}"/>
                </a:ext>
              </a:extLst>
            </p:cNvPr>
            <p:cNvSpPr>
              <a:spLocks noChangeArrowheads="1"/>
            </p:cNvSpPr>
            <p:nvPr/>
          </p:nvSpPr>
          <p:spPr bwMode="auto">
            <a:xfrm>
              <a:off x="7777866" y="506603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0.27%</a:t>
              </a:r>
              <a:endParaRPr kumimoji="0" lang="fr-FR" altLang="fr-FR" sz="1600" b="0" i="0" u="none" strike="noStrike" cap="none" normalizeH="0" baseline="0">
                <a:ln>
                  <a:noFill/>
                </a:ln>
                <a:solidFill>
                  <a:schemeClr val="tx1"/>
                </a:solidFill>
                <a:effectLst/>
              </a:endParaRPr>
            </a:p>
          </p:txBody>
        </p:sp>
        <p:sp>
          <p:nvSpPr>
            <p:cNvPr id="30" name="Rectangle 58">
              <a:extLst>
                <a:ext uri="{FF2B5EF4-FFF2-40B4-BE49-F238E27FC236}">
                  <a16:creationId xmlns:a16="http://schemas.microsoft.com/office/drawing/2014/main" id="{417808F4-BCF5-B441-BCBB-0A89ABDE18F9}"/>
                </a:ext>
              </a:extLst>
            </p:cNvPr>
            <p:cNvSpPr>
              <a:spLocks noChangeArrowheads="1"/>
            </p:cNvSpPr>
            <p:nvPr/>
          </p:nvSpPr>
          <p:spPr bwMode="auto">
            <a:xfrm>
              <a:off x="7053966" y="506603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0.29%</a:t>
              </a:r>
              <a:endParaRPr kumimoji="0" lang="fr-FR" altLang="fr-FR" sz="1600" b="0" i="0" u="none" strike="noStrike" cap="none" normalizeH="0" baseline="0">
                <a:ln>
                  <a:noFill/>
                </a:ln>
                <a:solidFill>
                  <a:schemeClr val="tx1"/>
                </a:solidFill>
                <a:effectLst/>
              </a:endParaRPr>
            </a:p>
          </p:txBody>
        </p:sp>
        <p:sp>
          <p:nvSpPr>
            <p:cNvPr id="31" name="Rectangle 59">
              <a:extLst>
                <a:ext uri="{FF2B5EF4-FFF2-40B4-BE49-F238E27FC236}">
                  <a16:creationId xmlns:a16="http://schemas.microsoft.com/office/drawing/2014/main" id="{9E029878-7105-A548-951A-89BC5DEA49A5}"/>
                </a:ext>
              </a:extLst>
            </p:cNvPr>
            <p:cNvSpPr>
              <a:spLocks noChangeArrowheads="1"/>
            </p:cNvSpPr>
            <p:nvPr/>
          </p:nvSpPr>
          <p:spPr bwMode="auto">
            <a:xfrm>
              <a:off x="6330066" y="48310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0.48%</a:t>
              </a:r>
              <a:endParaRPr kumimoji="0" lang="fr-FR" altLang="fr-FR" sz="1600" b="0" i="0" u="none" strike="noStrike" cap="none" normalizeH="0" baseline="0">
                <a:ln>
                  <a:noFill/>
                </a:ln>
                <a:solidFill>
                  <a:schemeClr val="tx1"/>
                </a:solidFill>
                <a:effectLst/>
              </a:endParaRPr>
            </a:p>
          </p:txBody>
        </p:sp>
        <p:sp>
          <p:nvSpPr>
            <p:cNvPr id="32" name="Rectangle 60">
              <a:extLst>
                <a:ext uri="{FF2B5EF4-FFF2-40B4-BE49-F238E27FC236}">
                  <a16:creationId xmlns:a16="http://schemas.microsoft.com/office/drawing/2014/main" id="{209C817A-6362-8D42-BF61-2003333447DA}"/>
                </a:ext>
              </a:extLst>
            </p:cNvPr>
            <p:cNvSpPr>
              <a:spLocks noChangeArrowheads="1"/>
            </p:cNvSpPr>
            <p:nvPr/>
          </p:nvSpPr>
          <p:spPr bwMode="auto">
            <a:xfrm>
              <a:off x="5606166" y="460406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0.71%</a:t>
              </a:r>
              <a:endParaRPr kumimoji="0" lang="fr-FR" altLang="fr-FR" sz="1600" b="0" i="0" u="none" strike="noStrike" cap="none" normalizeH="0" baseline="0">
                <a:ln>
                  <a:noFill/>
                </a:ln>
                <a:solidFill>
                  <a:schemeClr val="tx1"/>
                </a:solidFill>
                <a:effectLst/>
              </a:endParaRPr>
            </a:p>
          </p:txBody>
        </p:sp>
        <p:sp>
          <p:nvSpPr>
            <p:cNvPr id="33" name="Rectangle 61">
              <a:extLst>
                <a:ext uri="{FF2B5EF4-FFF2-40B4-BE49-F238E27FC236}">
                  <a16:creationId xmlns:a16="http://schemas.microsoft.com/office/drawing/2014/main" id="{076626F7-4567-794F-ACA3-CD7877835EC0}"/>
                </a:ext>
              </a:extLst>
            </p:cNvPr>
            <p:cNvSpPr>
              <a:spLocks noChangeArrowheads="1"/>
            </p:cNvSpPr>
            <p:nvPr/>
          </p:nvSpPr>
          <p:spPr bwMode="auto">
            <a:xfrm>
              <a:off x="4882266" y="444531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0.80%</a:t>
              </a:r>
              <a:endParaRPr kumimoji="0" lang="fr-FR" altLang="fr-FR" sz="1600" b="0" i="0" u="none" strike="noStrike" cap="none" normalizeH="0" baseline="0">
                <a:ln>
                  <a:noFill/>
                </a:ln>
                <a:solidFill>
                  <a:schemeClr val="tx1"/>
                </a:solidFill>
                <a:effectLst/>
              </a:endParaRPr>
            </a:p>
          </p:txBody>
        </p:sp>
        <p:sp>
          <p:nvSpPr>
            <p:cNvPr id="34" name="Rectangle 62">
              <a:extLst>
                <a:ext uri="{FF2B5EF4-FFF2-40B4-BE49-F238E27FC236}">
                  <a16:creationId xmlns:a16="http://schemas.microsoft.com/office/drawing/2014/main" id="{C7DBF469-D7E5-8547-8E00-237EDDBAB5D8}"/>
                </a:ext>
              </a:extLst>
            </p:cNvPr>
            <p:cNvSpPr>
              <a:spLocks noChangeArrowheads="1"/>
            </p:cNvSpPr>
            <p:nvPr/>
          </p:nvSpPr>
          <p:spPr bwMode="auto">
            <a:xfrm>
              <a:off x="4223453" y="4083864"/>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rPr>
                <a:t>1.24%</a:t>
              </a:r>
              <a:endParaRPr kumimoji="0" lang="fr-FR" altLang="fr-FR" sz="1600" b="0" i="0" u="none" strike="noStrike" cap="none" normalizeH="0" baseline="0" dirty="0">
                <a:ln>
                  <a:noFill/>
                </a:ln>
                <a:solidFill>
                  <a:schemeClr val="tx1"/>
                </a:solidFill>
                <a:effectLst/>
              </a:endParaRPr>
            </a:p>
          </p:txBody>
        </p:sp>
        <p:sp>
          <p:nvSpPr>
            <p:cNvPr id="35" name="Rectangle 63">
              <a:extLst>
                <a:ext uri="{FF2B5EF4-FFF2-40B4-BE49-F238E27FC236}">
                  <a16:creationId xmlns:a16="http://schemas.microsoft.com/office/drawing/2014/main" id="{2AFCF27E-AAAC-3846-861F-06FDAE092C49}"/>
                </a:ext>
              </a:extLst>
            </p:cNvPr>
            <p:cNvSpPr>
              <a:spLocks noChangeArrowheads="1"/>
            </p:cNvSpPr>
            <p:nvPr/>
          </p:nvSpPr>
          <p:spPr bwMode="auto">
            <a:xfrm>
              <a:off x="3396385" y="3562668"/>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rPr>
                <a:t>1.65%</a:t>
              </a:r>
              <a:endParaRPr kumimoji="0" lang="fr-FR" altLang="fr-FR" sz="1600" b="0" i="0" u="none" strike="noStrike" cap="none" normalizeH="0" baseline="0" dirty="0">
                <a:ln>
                  <a:noFill/>
                </a:ln>
                <a:solidFill>
                  <a:schemeClr val="tx1"/>
                </a:solidFill>
                <a:effectLst/>
              </a:endParaRPr>
            </a:p>
          </p:txBody>
        </p:sp>
        <p:sp>
          <p:nvSpPr>
            <p:cNvPr id="36" name="Rectangle 64">
              <a:extLst>
                <a:ext uri="{FF2B5EF4-FFF2-40B4-BE49-F238E27FC236}">
                  <a16:creationId xmlns:a16="http://schemas.microsoft.com/office/drawing/2014/main" id="{BA69FC8E-EC1F-884D-B7FD-31439D52B0E7}"/>
                </a:ext>
              </a:extLst>
            </p:cNvPr>
            <p:cNvSpPr>
              <a:spLocks noChangeArrowheads="1"/>
            </p:cNvSpPr>
            <p:nvPr/>
          </p:nvSpPr>
          <p:spPr bwMode="auto">
            <a:xfrm>
              <a:off x="2708978" y="2245043"/>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2.86%</a:t>
              </a:r>
              <a:endParaRPr kumimoji="0" lang="fr-FR" altLang="fr-FR" sz="1600" b="0" i="0" u="none" strike="noStrike" cap="none" normalizeH="0" baseline="0">
                <a:ln>
                  <a:noFill/>
                </a:ln>
                <a:solidFill>
                  <a:schemeClr val="tx1"/>
                </a:solidFill>
                <a:effectLst/>
              </a:endParaRPr>
            </a:p>
          </p:txBody>
        </p:sp>
        <p:sp>
          <p:nvSpPr>
            <p:cNvPr id="37" name="Freeform 65">
              <a:extLst>
                <a:ext uri="{FF2B5EF4-FFF2-40B4-BE49-F238E27FC236}">
                  <a16:creationId xmlns:a16="http://schemas.microsoft.com/office/drawing/2014/main" id="{04E98FC6-C913-D94E-9829-5772DFF82F07}"/>
                </a:ext>
              </a:extLst>
            </p:cNvPr>
            <p:cNvSpPr>
              <a:spLocks/>
            </p:cNvSpPr>
            <p:nvPr/>
          </p:nvSpPr>
          <p:spPr bwMode="auto">
            <a:xfrm>
              <a:off x="2582863" y="2405063"/>
              <a:ext cx="6781800" cy="3013075"/>
            </a:xfrm>
            <a:custGeom>
              <a:avLst/>
              <a:gdLst>
                <a:gd name="T0" fmla="*/ 0 w 4272"/>
                <a:gd name="T1" fmla="*/ 0 h 1898"/>
                <a:gd name="T2" fmla="*/ 478 w 4272"/>
                <a:gd name="T3" fmla="*/ 887 h 1898"/>
                <a:gd name="T4" fmla="*/ 1040 w 4272"/>
                <a:gd name="T5" fmla="*/ 1235 h 1898"/>
                <a:gd name="T6" fmla="*/ 1429 w 4272"/>
                <a:gd name="T7" fmla="*/ 1500 h 1898"/>
                <a:gd name="T8" fmla="*/ 1905 w 4272"/>
                <a:gd name="T9" fmla="*/ 1562 h 1898"/>
                <a:gd name="T10" fmla="*/ 2384 w 4272"/>
                <a:gd name="T11" fmla="*/ 1736 h 1898"/>
                <a:gd name="T12" fmla="*/ 2839 w 4272"/>
                <a:gd name="T13" fmla="*/ 1868 h 1898"/>
                <a:gd name="T14" fmla="*/ 3326 w 4272"/>
                <a:gd name="T15" fmla="*/ 1878 h 1898"/>
                <a:gd name="T16" fmla="*/ 3793 w 4272"/>
                <a:gd name="T17" fmla="*/ 1810 h 1898"/>
                <a:gd name="T18" fmla="*/ 4272 w 4272"/>
                <a:gd name="T19" fmla="*/ 1898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2" h="1898">
                  <a:moveTo>
                    <a:pt x="0" y="0"/>
                  </a:moveTo>
                  <a:lnTo>
                    <a:pt x="478" y="887"/>
                  </a:lnTo>
                  <a:lnTo>
                    <a:pt x="1040" y="1235"/>
                  </a:lnTo>
                  <a:lnTo>
                    <a:pt x="1429" y="1500"/>
                  </a:lnTo>
                  <a:lnTo>
                    <a:pt x="1905" y="1562"/>
                  </a:lnTo>
                  <a:lnTo>
                    <a:pt x="2384" y="1736"/>
                  </a:lnTo>
                  <a:lnTo>
                    <a:pt x="2839" y="1868"/>
                  </a:lnTo>
                  <a:lnTo>
                    <a:pt x="3326" y="1878"/>
                  </a:lnTo>
                  <a:lnTo>
                    <a:pt x="3793" y="1810"/>
                  </a:lnTo>
                  <a:lnTo>
                    <a:pt x="4272" y="1898"/>
                  </a:lnTo>
                </a:path>
              </a:pathLst>
            </a:custGeom>
            <a:noFill/>
            <a:ln w="38100">
              <a:solidFill>
                <a:srgbClr val="00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8" name="Groupe 37">
              <a:extLst>
                <a:ext uri="{FF2B5EF4-FFF2-40B4-BE49-F238E27FC236}">
                  <a16:creationId xmlns:a16="http://schemas.microsoft.com/office/drawing/2014/main" id="{B6EC190E-77BB-254C-8966-4604AB2B22BD}"/>
                </a:ext>
              </a:extLst>
            </p:cNvPr>
            <p:cNvGrpSpPr/>
            <p:nvPr/>
          </p:nvGrpSpPr>
          <p:grpSpPr>
            <a:xfrm>
              <a:off x="2160586" y="2105025"/>
              <a:ext cx="7697789" cy="3687763"/>
              <a:chOff x="2160586" y="2105025"/>
              <a:chExt cx="7697789" cy="3687763"/>
            </a:xfrm>
          </p:grpSpPr>
          <p:sp>
            <p:nvSpPr>
              <p:cNvPr id="40" name="Line 5">
                <a:extLst>
                  <a:ext uri="{FF2B5EF4-FFF2-40B4-BE49-F238E27FC236}">
                    <a16:creationId xmlns:a16="http://schemas.microsoft.com/office/drawing/2014/main" id="{44E68A41-2B2B-264E-A2DF-1D47717F19E6}"/>
                  </a:ext>
                </a:extLst>
              </p:cNvPr>
              <p:cNvSpPr>
                <a:spLocks noChangeShapeType="1"/>
              </p:cNvSpPr>
              <p:nvPr/>
            </p:nvSpPr>
            <p:spPr bwMode="auto">
              <a:xfrm flipV="1">
                <a:off x="8602663"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6">
                <a:extLst>
                  <a:ext uri="{FF2B5EF4-FFF2-40B4-BE49-F238E27FC236}">
                    <a16:creationId xmlns:a16="http://schemas.microsoft.com/office/drawing/2014/main" id="{2588EE78-622C-F341-87B5-E9FF4C0EF666}"/>
                  </a:ext>
                </a:extLst>
              </p:cNvPr>
              <p:cNvSpPr>
                <a:spLocks noChangeShapeType="1"/>
              </p:cNvSpPr>
              <p:nvPr/>
            </p:nvSpPr>
            <p:spPr bwMode="auto">
              <a:xfrm flipV="1">
                <a:off x="935355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8">
                <a:extLst>
                  <a:ext uri="{FF2B5EF4-FFF2-40B4-BE49-F238E27FC236}">
                    <a16:creationId xmlns:a16="http://schemas.microsoft.com/office/drawing/2014/main" id="{79386C52-D4CB-3B4B-A2AD-873A8CF9F887}"/>
                  </a:ext>
                </a:extLst>
              </p:cNvPr>
              <p:cNvSpPr>
                <a:spLocks noChangeShapeType="1"/>
              </p:cNvSpPr>
              <p:nvPr/>
            </p:nvSpPr>
            <p:spPr bwMode="auto">
              <a:xfrm flipV="1">
                <a:off x="709930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9">
                <a:extLst>
                  <a:ext uri="{FF2B5EF4-FFF2-40B4-BE49-F238E27FC236}">
                    <a16:creationId xmlns:a16="http://schemas.microsoft.com/office/drawing/2014/main" id="{96B2C755-1792-0243-AB66-DBD0E53B8AB5}"/>
                  </a:ext>
                </a:extLst>
              </p:cNvPr>
              <p:cNvSpPr>
                <a:spLocks noChangeShapeType="1"/>
              </p:cNvSpPr>
              <p:nvPr/>
            </p:nvSpPr>
            <p:spPr bwMode="auto">
              <a:xfrm flipV="1">
                <a:off x="7851775"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0">
                <a:extLst>
                  <a:ext uri="{FF2B5EF4-FFF2-40B4-BE49-F238E27FC236}">
                    <a16:creationId xmlns:a16="http://schemas.microsoft.com/office/drawing/2014/main" id="{6FD87EB6-9977-3C43-91B1-F6E5477436A0}"/>
                  </a:ext>
                </a:extLst>
              </p:cNvPr>
              <p:cNvSpPr>
                <a:spLocks noChangeShapeType="1"/>
              </p:cNvSpPr>
              <p:nvPr/>
            </p:nvSpPr>
            <p:spPr bwMode="auto">
              <a:xfrm flipH="1">
                <a:off x="2160588" y="2243138"/>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1">
                <a:extLst>
                  <a:ext uri="{FF2B5EF4-FFF2-40B4-BE49-F238E27FC236}">
                    <a16:creationId xmlns:a16="http://schemas.microsoft.com/office/drawing/2014/main" id="{A34721BE-E607-7849-B8C8-9952D5B1D7FE}"/>
                  </a:ext>
                </a:extLst>
              </p:cNvPr>
              <p:cNvSpPr>
                <a:spLocks noChangeShapeType="1"/>
              </p:cNvSpPr>
              <p:nvPr/>
            </p:nvSpPr>
            <p:spPr bwMode="auto">
              <a:xfrm flipV="1">
                <a:off x="2254250" y="2105025"/>
                <a:ext cx="0" cy="138113"/>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2">
                <a:extLst>
                  <a:ext uri="{FF2B5EF4-FFF2-40B4-BE49-F238E27FC236}">
                    <a16:creationId xmlns:a16="http://schemas.microsoft.com/office/drawing/2014/main" id="{35B68F42-FB86-7049-998D-0478A48D2C13}"/>
                  </a:ext>
                </a:extLst>
              </p:cNvPr>
              <p:cNvSpPr>
                <a:spLocks noChangeShapeType="1"/>
              </p:cNvSpPr>
              <p:nvPr/>
            </p:nvSpPr>
            <p:spPr bwMode="auto">
              <a:xfrm flipH="1">
                <a:off x="2160588" y="2820988"/>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3">
                <a:extLst>
                  <a:ext uri="{FF2B5EF4-FFF2-40B4-BE49-F238E27FC236}">
                    <a16:creationId xmlns:a16="http://schemas.microsoft.com/office/drawing/2014/main" id="{3B250D50-7295-B34E-82DA-220EFF255CE1}"/>
                  </a:ext>
                </a:extLst>
              </p:cNvPr>
              <p:cNvSpPr>
                <a:spLocks noChangeShapeType="1"/>
              </p:cNvSpPr>
              <p:nvPr/>
            </p:nvSpPr>
            <p:spPr bwMode="auto">
              <a:xfrm flipV="1">
                <a:off x="2254250" y="2820988"/>
                <a:ext cx="0" cy="576263"/>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4">
                <a:extLst>
                  <a:ext uri="{FF2B5EF4-FFF2-40B4-BE49-F238E27FC236}">
                    <a16:creationId xmlns:a16="http://schemas.microsoft.com/office/drawing/2014/main" id="{4856818E-2013-5245-8A4A-65B34A811CA8}"/>
                  </a:ext>
                </a:extLst>
              </p:cNvPr>
              <p:cNvSpPr>
                <a:spLocks noChangeShapeType="1"/>
              </p:cNvSpPr>
              <p:nvPr/>
            </p:nvSpPr>
            <p:spPr bwMode="auto">
              <a:xfrm flipH="1">
                <a:off x="2160588" y="3397250"/>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5">
                <a:extLst>
                  <a:ext uri="{FF2B5EF4-FFF2-40B4-BE49-F238E27FC236}">
                    <a16:creationId xmlns:a16="http://schemas.microsoft.com/office/drawing/2014/main" id="{071EB49D-C9C9-6C43-B503-5E180EE496CB}"/>
                  </a:ext>
                </a:extLst>
              </p:cNvPr>
              <p:cNvSpPr>
                <a:spLocks noChangeShapeType="1"/>
              </p:cNvSpPr>
              <p:nvPr/>
            </p:nvSpPr>
            <p:spPr bwMode="auto">
              <a:xfrm flipH="1">
                <a:off x="2160588" y="3975100"/>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6">
                <a:extLst>
                  <a:ext uri="{FF2B5EF4-FFF2-40B4-BE49-F238E27FC236}">
                    <a16:creationId xmlns:a16="http://schemas.microsoft.com/office/drawing/2014/main" id="{54AA44C7-766D-DB4B-816B-16ACB5577C47}"/>
                  </a:ext>
                </a:extLst>
              </p:cNvPr>
              <p:cNvSpPr>
                <a:spLocks noChangeShapeType="1"/>
              </p:cNvSpPr>
              <p:nvPr/>
            </p:nvSpPr>
            <p:spPr bwMode="auto">
              <a:xfrm flipV="1">
                <a:off x="2254250" y="3397250"/>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17">
                <a:extLst>
                  <a:ext uri="{FF2B5EF4-FFF2-40B4-BE49-F238E27FC236}">
                    <a16:creationId xmlns:a16="http://schemas.microsoft.com/office/drawing/2014/main" id="{A24981D7-6ECA-C143-8C2C-CFF99406E37B}"/>
                  </a:ext>
                </a:extLst>
              </p:cNvPr>
              <p:cNvSpPr>
                <a:spLocks noChangeShapeType="1"/>
              </p:cNvSpPr>
              <p:nvPr/>
            </p:nvSpPr>
            <p:spPr bwMode="auto">
              <a:xfrm flipV="1">
                <a:off x="2254250" y="2243138"/>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18">
                <a:extLst>
                  <a:ext uri="{FF2B5EF4-FFF2-40B4-BE49-F238E27FC236}">
                    <a16:creationId xmlns:a16="http://schemas.microsoft.com/office/drawing/2014/main" id="{E0AF8ED3-0525-F84A-99E0-FFE90F6EBB05}"/>
                  </a:ext>
                </a:extLst>
              </p:cNvPr>
              <p:cNvSpPr>
                <a:spLocks noChangeShapeType="1"/>
              </p:cNvSpPr>
              <p:nvPr/>
            </p:nvSpPr>
            <p:spPr bwMode="auto">
              <a:xfrm flipH="1">
                <a:off x="2160588" y="4552950"/>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9">
                <a:extLst>
                  <a:ext uri="{FF2B5EF4-FFF2-40B4-BE49-F238E27FC236}">
                    <a16:creationId xmlns:a16="http://schemas.microsoft.com/office/drawing/2014/main" id="{809655ED-6007-3B42-9EF0-62E92EA2A982}"/>
                  </a:ext>
                </a:extLst>
              </p:cNvPr>
              <p:cNvSpPr>
                <a:spLocks noChangeShapeType="1"/>
              </p:cNvSpPr>
              <p:nvPr/>
            </p:nvSpPr>
            <p:spPr bwMode="auto">
              <a:xfrm flipV="1">
                <a:off x="2254250" y="4552950"/>
                <a:ext cx="0" cy="576263"/>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20">
                <a:extLst>
                  <a:ext uri="{FF2B5EF4-FFF2-40B4-BE49-F238E27FC236}">
                    <a16:creationId xmlns:a16="http://schemas.microsoft.com/office/drawing/2014/main" id="{5D100A4B-1344-7B47-BC77-0253D6F77774}"/>
                  </a:ext>
                </a:extLst>
              </p:cNvPr>
              <p:cNvSpPr>
                <a:spLocks noChangeShapeType="1"/>
              </p:cNvSpPr>
              <p:nvPr/>
            </p:nvSpPr>
            <p:spPr bwMode="auto">
              <a:xfrm flipH="1">
                <a:off x="2160588" y="5129213"/>
                <a:ext cx="93663"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21">
                <a:extLst>
                  <a:ext uri="{FF2B5EF4-FFF2-40B4-BE49-F238E27FC236}">
                    <a16:creationId xmlns:a16="http://schemas.microsoft.com/office/drawing/2014/main" id="{FD109AE6-4EAD-9042-A579-25F64C0CA65E}"/>
                  </a:ext>
                </a:extLst>
              </p:cNvPr>
              <p:cNvSpPr>
                <a:spLocks noChangeShapeType="1"/>
              </p:cNvSpPr>
              <p:nvPr/>
            </p:nvSpPr>
            <p:spPr bwMode="auto">
              <a:xfrm flipH="1">
                <a:off x="2160586" y="5707063"/>
                <a:ext cx="7697789" cy="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23">
                <a:extLst>
                  <a:ext uri="{FF2B5EF4-FFF2-40B4-BE49-F238E27FC236}">
                    <a16:creationId xmlns:a16="http://schemas.microsoft.com/office/drawing/2014/main" id="{BC9B6EF8-995A-8F47-BF56-4C736B78F0D8}"/>
                  </a:ext>
                </a:extLst>
              </p:cNvPr>
              <p:cNvSpPr>
                <a:spLocks noChangeShapeType="1"/>
              </p:cNvSpPr>
              <p:nvPr/>
            </p:nvSpPr>
            <p:spPr bwMode="auto">
              <a:xfrm flipV="1">
                <a:off x="259080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24">
                <a:extLst>
                  <a:ext uri="{FF2B5EF4-FFF2-40B4-BE49-F238E27FC236}">
                    <a16:creationId xmlns:a16="http://schemas.microsoft.com/office/drawing/2014/main" id="{0010D6F8-D2A8-BD47-AF87-D31878C2CE80}"/>
                  </a:ext>
                </a:extLst>
              </p:cNvPr>
              <p:cNvSpPr>
                <a:spLocks noChangeShapeType="1"/>
              </p:cNvSpPr>
              <p:nvPr/>
            </p:nvSpPr>
            <p:spPr bwMode="auto">
              <a:xfrm flipV="1">
                <a:off x="3343275"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5">
                <a:extLst>
                  <a:ext uri="{FF2B5EF4-FFF2-40B4-BE49-F238E27FC236}">
                    <a16:creationId xmlns:a16="http://schemas.microsoft.com/office/drawing/2014/main" id="{0FE7A72F-9DEC-2A45-9954-10AC91A91E63}"/>
                  </a:ext>
                </a:extLst>
              </p:cNvPr>
              <p:cNvSpPr>
                <a:spLocks noChangeShapeType="1"/>
              </p:cNvSpPr>
              <p:nvPr/>
            </p:nvSpPr>
            <p:spPr bwMode="auto">
              <a:xfrm flipV="1">
                <a:off x="2254250" y="5129213"/>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27">
                <a:extLst>
                  <a:ext uri="{FF2B5EF4-FFF2-40B4-BE49-F238E27FC236}">
                    <a16:creationId xmlns:a16="http://schemas.microsoft.com/office/drawing/2014/main" id="{7DB89FE8-7631-2345-B024-F8585B739626}"/>
                  </a:ext>
                </a:extLst>
              </p:cNvPr>
              <p:cNvSpPr>
                <a:spLocks noChangeShapeType="1"/>
              </p:cNvSpPr>
              <p:nvPr/>
            </p:nvSpPr>
            <p:spPr bwMode="auto">
              <a:xfrm flipV="1">
                <a:off x="5597525"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28">
                <a:extLst>
                  <a:ext uri="{FF2B5EF4-FFF2-40B4-BE49-F238E27FC236}">
                    <a16:creationId xmlns:a16="http://schemas.microsoft.com/office/drawing/2014/main" id="{B4B98E1A-809B-6342-9CC5-658E92CE8D26}"/>
                  </a:ext>
                </a:extLst>
              </p:cNvPr>
              <p:cNvSpPr>
                <a:spLocks noChangeShapeType="1"/>
              </p:cNvSpPr>
              <p:nvPr/>
            </p:nvSpPr>
            <p:spPr bwMode="auto">
              <a:xfrm flipV="1">
                <a:off x="6348413"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0">
                <a:extLst>
                  <a:ext uri="{FF2B5EF4-FFF2-40B4-BE49-F238E27FC236}">
                    <a16:creationId xmlns:a16="http://schemas.microsoft.com/office/drawing/2014/main" id="{AE50C2B1-5B5C-DD4D-9947-237F2F445C43}"/>
                  </a:ext>
                </a:extLst>
              </p:cNvPr>
              <p:cNvSpPr>
                <a:spLocks noChangeShapeType="1"/>
              </p:cNvSpPr>
              <p:nvPr/>
            </p:nvSpPr>
            <p:spPr bwMode="auto">
              <a:xfrm flipV="1">
                <a:off x="4094163"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31">
                <a:extLst>
                  <a:ext uri="{FF2B5EF4-FFF2-40B4-BE49-F238E27FC236}">
                    <a16:creationId xmlns:a16="http://schemas.microsoft.com/office/drawing/2014/main" id="{FA683514-9912-ED42-B76D-39048CF7730E}"/>
                  </a:ext>
                </a:extLst>
              </p:cNvPr>
              <p:cNvSpPr>
                <a:spLocks noChangeShapeType="1"/>
              </p:cNvSpPr>
              <p:nvPr/>
            </p:nvSpPr>
            <p:spPr bwMode="auto">
              <a:xfrm flipV="1">
                <a:off x="4845050" y="5708650"/>
                <a:ext cx="0" cy="84138"/>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34">
                <a:extLst>
                  <a:ext uri="{FF2B5EF4-FFF2-40B4-BE49-F238E27FC236}">
                    <a16:creationId xmlns:a16="http://schemas.microsoft.com/office/drawing/2014/main" id="{016C8236-4E69-B844-B034-3457E0CE13C7}"/>
                  </a:ext>
                </a:extLst>
              </p:cNvPr>
              <p:cNvSpPr>
                <a:spLocks noChangeShapeType="1"/>
              </p:cNvSpPr>
              <p:nvPr/>
            </p:nvSpPr>
            <p:spPr bwMode="auto">
              <a:xfrm flipV="1">
                <a:off x="2254250" y="3975100"/>
                <a:ext cx="0" cy="577850"/>
              </a:xfrm>
              <a:prstGeom prst="line">
                <a:avLst/>
              </a:prstGeom>
              <a:noFill/>
              <a:ln w="9525">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64" name="Espace réservé du contenu 2">
            <a:extLst>
              <a:ext uri="{FF2B5EF4-FFF2-40B4-BE49-F238E27FC236}">
                <a16:creationId xmlns:a16="http://schemas.microsoft.com/office/drawing/2014/main" id="{535DC366-A9B8-DB40-A8C0-54168FE73917}"/>
              </a:ext>
            </a:extLst>
          </p:cNvPr>
          <p:cNvSpPr>
            <a:spLocks noGrp="1"/>
          </p:cNvSpPr>
          <p:nvPr>
            <p:ph sz="quarter" idx="13"/>
          </p:nvPr>
        </p:nvSpPr>
        <p:spPr>
          <a:xfrm>
            <a:off x="8216918" y="3223708"/>
            <a:ext cx="3857589" cy="2760719"/>
          </a:xfrm>
        </p:spPr>
        <p:txBody>
          <a:bodyPr>
            <a:normAutofit/>
          </a:bodyPr>
          <a:lstStyle/>
          <a:p>
            <a:r>
              <a:rPr lang="en-GB" sz="1800"/>
              <a:t>Reported vertical transmissions</a:t>
            </a:r>
          </a:p>
          <a:p>
            <a:pPr lvl="1"/>
            <a:r>
              <a:rPr lang="en-GB" sz="1600"/>
              <a:t>Late diagnosis in many children</a:t>
            </a:r>
          </a:p>
          <a:p>
            <a:pPr lvl="1"/>
            <a:r>
              <a:rPr lang="en-GB" sz="1600"/>
              <a:t>&gt; 90% mothers born outside the UK</a:t>
            </a:r>
          </a:p>
          <a:p>
            <a:pPr lvl="1"/>
            <a:r>
              <a:rPr lang="en-GB" sz="1600"/>
              <a:t>Half mothers diagnosed post-pregnancy</a:t>
            </a:r>
          </a:p>
          <a:p>
            <a:pPr lvl="1"/>
            <a:r>
              <a:rPr lang="en-GB" sz="1600"/>
              <a:t>Adherence, social and/or psychological issues identified in the majority of mothers</a:t>
            </a:r>
          </a:p>
        </p:txBody>
      </p:sp>
      <p:sp>
        <p:nvSpPr>
          <p:cNvPr id="65" name="ZoneTexte 64">
            <a:extLst>
              <a:ext uri="{FF2B5EF4-FFF2-40B4-BE49-F238E27FC236}">
                <a16:creationId xmlns:a16="http://schemas.microsoft.com/office/drawing/2014/main" id="{1173C962-5BCC-8349-A9A6-255EAB148053}"/>
              </a:ext>
            </a:extLst>
          </p:cNvPr>
          <p:cNvSpPr txBox="1"/>
          <p:nvPr/>
        </p:nvSpPr>
        <p:spPr>
          <a:xfrm>
            <a:off x="11305732" y="74154"/>
            <a:ext cx="436338" cy="369332"/>
          </a:xfrm>
          <a:prstGeom prst="rect">
            <a:avLst/>
          </a:prstGeom>
          <a:noFill/>
        </p:spPr>
        <p:txBody>
          <a:bodyPr wrap="none" rtlCol="0">
            <a:spAutoFit/>
          </a:bodyPr>
          <a:lstStyle/>
          <a:p>
            <a:r>
              <a:rPr lang="fr-FR"/>
              <a:t>AP</a:t>
            </a:r>
          </a:p>
        </p:txBody>
      </p:sp>
      <p:sp>
        <p:nvSpPr>
          <p:cNvPr id="2" name="Ellipse 1">
            <a:extLst>
              <a:ext uri="{FF2B5EF4-FFF2-40B4-BE49-F238E27FC236}">
                <a16:creationId xmlns:a16="http://schemas.microsoft.com/office/drawing/2014/main" id="{D7BD819A-698E-2442-D28C-EAEE086BBC6F}"/>
              </a:ext>
            </a:extLst>
          </p:cNvPr>
          <p:cNvSpPr/>
          <p:nvPr/>
        </p:nvSpPr>
        <p:spPr bwMode="auto">
          <a:xfrm>
            <a:off x="1137645" y="2351902"/>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 name="Ellipse 2">
            <a:extLst>
              <a:ext uri="{FF2B5EF4-FFF2-40B4-BE49-F238E27FC236}">
                <a16:creationId xmlns:a16="http://schemas.microsoft.com/office/drawing/2014/main" id="{D96818D5-FB6C-4CC2-A31D-1B2D94AD0E03}"/>
              </a:ext>
            </a:extLst>
          </p:cNvPr>
          <p:cNvSpPr/>
          <p:nvPr/>
        </p:nvSpPr>
        <p:spPr bwMode="auto">
          <a:xfrm>
            <a:off x="1908332" y="3774114"/>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7" name="Ellipse 6">
            <a:extLst>
              <a:ext uri="{FF2B5EF4-FFF2-40B4-BE49-F238E27FC236}">
                <a16:creationId xmlns:a16="http://schemas.microsoft.com/office/drawing/2014/main" id="{D3CA0518-931D-AC4D-B1B4-8C4715DA550A}"/>
              </a:ext>
            </a:extLst>
          </p:cNvPr>
          <p:cNvSpPr/>
          <p:nvPr/>
        </p:nvSpPr>
        <p:spPr bwMode="auto">
          <a:xfrm>
            <a:off x="3408873" y="4727327"/>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39" name="Ellipse 38">
            <a:extLst>
              <a:ext uri="{FF2B5EF4-FFF2-40B4-BE49-F238E27FC236}">
                <a16:creationId xmlns:a16="http://schemas.microsoft.com/office/drawing/2014/main" id="{121839DD-9420-8FEF-18F8-65F6C2DFCBB9}"/>
              </a:ext>
            </a:extLst>
          </p:cNvPr>
          <p:cNvSpPr/>
          <p:nvPr/>
        </p:nvSpPr>
        <p:spPr bwMode="auto">
          <a:xfrm>
            <a:off x="4175215" y="4849565"/>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6" name="Ellipse 65">
            <a:extLst>
              <a:ext uri="{FF2B5EF4-FFF2-40B4-BE49-F238E27FC236}">
                <a16:creationId xmlns:a16="http://schemas.microsoft.com/office/drawing/2014/main" id="{BF6E1B00-35DB-13BF-85A8-D65DADB62E9C}"/>
              </a:ext>
            </a:extLst>
          </p:cNvPr>
          <p:cNvSpPr/>
          <p:nvPr/>
        </p:nvSpPr>
        <p:spPr bwMode="auto">
          <a:xfrm>
            <a:off x="5663123" y="5323364"/>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7" name="Ellipse 66">
            <a:extLst>
              <a:ext uri="{FF2B5EF4-FFF2-40B4-BE49-F238E27FC236}">
                <a16:creationId xmlns:a16="http://schemas.microsoft.com/office/drawing/2014/main" id="{B5C2DE7D-C587-33DF-969D-25EB5C7D8787}"/>
              </a:ext>
            </a:extLst>
          </p:cNvPr>
          <p:cNvSpPr/>
          <p:nvPr/>
        </p:nvSpPr>
        <p:spPr bwMode="auto">
          <a:xfrm>
            <a:off x="4912236" y="5095786"/>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8" name="Ellipse 67">
            <a:extLst>
              <a:ext uri="{FF2B5EF4-FFF2-40B4-BE49-F238E27FC236}">
                <a16:creationId xmlns:a16="http://schemas.microsoft.com/office/drawing/2014/main" id="{C148A32F-495B-218B-3B8B-8124D610508C}"/>
              </a:ext>
            </a:extLst>
          </p:cNvPr>
          <p:cNvSpPr/>
          <p:nvPr/>
        </p:nvSpPr>
        <p:spPr bwMode="auto">
          <a:xfrm>
            <a:off x="6415598" y="5339239"/>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69" name="Ellipse 68">
            <a:extLst>
              <a:ext uri="{FF2B5EF4-FFF2-40B4-BE49-F238E27FC236}">
                <a16:creationId xmlns:a16="http://schemas.microsoft.com/office/drawing/2014/main" id="{371AF70F-F9E6-0589-D404-C533B5EEC9FB}"/>
              </a:ext>
            </a:extLst>
          </p:cNvPr>
          <p:cNvSpPr/>
          <p:nvPr/>
        </p:nvSpPr>
        <p:spPr bwMode="auto">
          <a:xfrm>
            <a:off x="7166486" y="5219611"/>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70" name="Ellipse 69">
            <a:extLst>
              <a:ext uri="{FF2B5EF4-FFF2-40B4-BE49-F238E27FC236}">
                <a16:creationId xmlns:a16="http://schemas.microsoft.com/office/drawing/2014/main" id="{370AF177-43D7-DF45-C9E5-F42C7DC04620}"/>
              </a:ext>
            </a:extLst>
          </p:cNvPr>
          <p:cNvSpPr/>
          <p:nvPr/>
        </p:nvSpPr>
        <p:spPr bwMode="auto">
          <a:xfrm>
            <a:off x="7911508" y="5366261"/>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
        <p:nvSpPr>
          <p:cNvPr id="71" name="Ellipse 70">
            <a:extLst>
              <a:ext uri="{FF2B5EF4-FFF2-40B4-BE49-F238E27FC236}">
                <a16:creationId xmlns:a16="http://schemas.microsoft.com/office/drawing/2014/main" id="{8DF7CFBB-95B1-E9FC-20F3-C425152B8345}"/>
              </a:ext>
            </a:extLst>
          </p:cNvPr>
          <p:cNvSpPr/>
          <p:nvPr/>
        </p:nvSpPr>
        <p:spPr bwMode="auto">
          <a:xfrm>
            <a:off x="2709863" y="4251236"/>
            <a:ext cx="103753" cy="103753"/>
          </a:xfrm>
          <a:prstGeom prst="ellipse">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96891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659D27-11D2-9848-A23D-2E40C29032CE}"/>
              </a:ext>
            </a:extLst>
          </p:cNvPr>
          <p:cNvSpPr txBox="1"/>
          <p:nvPr/>
        </p:nvSpPr>
        <p:spPr>
          <a:xfrm>
            <a:off x="6711386" y="6419483"/>
            <a:ext cx="5480614" cy="276999"/>
          </a:xfrm>
          <a:prstGeom prst="rect">
            <a:avLst/>
          </a:prstGeom>
          <a:noFill/>
        </p:spPr>
        <p:txBody>
          <a:bodyPr wrap="square">
            <a:spAutoFit/>
          </a:bodyPr>
          <a:lstStyle/>
          <a:p>
            <a:pPr algn="l"/>
            <a:r>
              <a:rPr lang="fr-FR" sz="1200" b="0" i="0" u="none" strike="noStrike">
                <a:solidFill>
                  <a:srgbClr val="5B616B"/>
                </a:solidFill>
                <a:effectLst/>
                <a:latin typeface="BlinkMacSystemFont"/>
              </a:rPr>
              <a:t>Clin Infect Dis</a:t>
            </a:r>
            <a:r>
              <a:rPr lang="fr-FR" sz="1200" b="0" i="0" u="none" strike="noStrike">
                <a:solidFill>
                  <a:srgbClr val="0071BC"/>
                </a:solidFill>
                <a:effectLst/>
                <a:latin typeface="BlinkMacSystemFont"/>
              </a:rPr>
              <a:t> </a:t>
            </a:r>
            <a:r>
              <a:rPr lang="fr-FR" sz="1200" b="0" i="0" u="none" strike="noStrike">
                <a:solidFill>
                  <a:srgbClr val="5B616B"/>
                </a:solidFill>
                <a:effectLst/>
                <a:latin typeface="BlinkMacSystemFont"/>
              </a:rPr>
              <a:t>2022 </a:t>
            </a:r>
            <a:r>
              <a:rPr lang="fr-FR" sz="1200" b="0" i="0" u="none" strike="noStrike" err="1">
                <a:solidFill>
                  <a:srgbClr val="5B616B"/>
                </a:solidFill>
                <a:effectLst/>
                <a:latin typeface="BlinkMacSystemFont"/>
              </a:rPr>
              <a:t>Aug</a:t>
            </a:r>
            <a:r>
              <a:rPr lang="fr-FR" sz="1200" b="0" i="0" u="none" strike="noStrike">
                <a:solidFill>
                  <a:srgbClr val="5B616B"/>
                </a:solidFill>
                <a:effectLst/>
                <a:latin typeface="BlinkMacSystemFont"/>
              </a:rPr>
              <a:t> 29;ciac703. </a:t>
            </a:r>
            <a:r>
              <a:rPr lang="fr-FR" sz="1200" b="0" i="0" u="none" strike="noStrike">
                <a:solidFill>
                  <a:srgbClr val="212121"/>
                </a:solidFill>
                <a:effectLst/>
                <a:latin typeface="BlinkMacSystemFont"/>
              </a:rPr>
              <a:t> </a:t>
            </a:r>
            <a:r>
              <a:rPr lang="fr-FR" sz="1200" b="0" i="0" u="none" strike="noStrike" err="1">
                <a:solidFill>
                  <a:srgbClr val="5B616B"/>
                </a:solidFill>
                <a:effectLst/>
                <a:latin typeface="BlinkMacSystemFont"/>
              </a:rPr>
              <a:t>doi</a:t>
            </a:r>
            <a:r>
              <a:rPr lang="fr-FR" sz="1200" b="0" i="0" u="none" strike="noStrike">
                <a:solidFill>
                  <a:srgbClr val="5B616B"/>
                </a:solidFill>
                <a:effectLst/>
                <a:latin typeface="BlinkMacSystemFont"/>
              </a:rPr>
              <a:t>: 10.1093/cid/ciac703.</a:t>
            </a:r>
            <a:r>
              <a:rPr lang="fr-FR" sz="1200" b="0" i="0" u="none" strike="noStrike">
                <a:solidFill>
                  <a:srgbClr val="212121"/>
                </a:solidFill>
                <a:effectLst/>
                <a:latin typeface="BlinkMacSystemFont"/>
              </a:rPr>
              <a:t> </a:t>
            </a:r>
            <a:r>
              <a:rPr lang="fr-FR" sz="1200" b="0" i="0" u="none" strike="noStrike">
                <a:solidFill>
                  <a:srgbClr val="5B616B"/>
                </a:solidFill>
                <a:effectLst/>
                <a:latin typeface="BlinkMacSystemFont"/>
              </a:rPr>
              <a:t>Online </a:t>
            </a:r>
            <a:r>
              <a:rPr lang="fr-FR" sz="1200" b="0" i="0" u="none" strike="noStrike" err="1">
                <a:solidFill>
                  <a:srgbClr val="5B616B"/>
                </a:solidFill>
                <a:effectLst/>
                <a:latin typeface="BlinkMacSystemFont"/>
              </a:rPr>
              <a:t>ahead</a:t>
            </a:r>
            <a:r>
              <a:rPr lang="fr-FR" sz="1200" b="0" i="0" u="none" strike="noStrike">
                <a:solidFill>
                  <a:srgbClr val="5B616B"/>
                </a:solidFill>
                <a:effectLst/>
                <a:latin typeface="BlinkMacSystemFont"/>
              </a:rPr>
              <a:t> of </a:t>
            </a:r>
            <a:r>
              <a:rPr lang="fr-FR" sz="1200" b="0" i="0" u="none" strike="noStrike" err="1">
                <a:solidFill>
                  <a:srgbClr val="5B616B"/>
                </a:solidFill>
                <a:effectLst/>
                <a:latin typeface="BlinkMacSystemFont"/>
              </a:rPr>
              <a:t>print</a:t>
            </a:r>
            <a:r>
              <a:rPr lang="fr-FR" sz="1200" b="0" i="0" u="none" strike="noStrike">
                <a:solidFill>
                  <a:srgbClr val="5B616B"/>
                </a:solidFill>
                <a:effectLst/>
                <a:latin typeface="BlinkMacSystemFont"/>
              </a:rPr>
              <a:t>.</a:t>
            </a:r>
            <a:endParaRPr lang="fr-FR" sz="1200"/>
          </a:p>
        </p:txBody>
      </p:sp>
      <p:pic>
        <p:nvPicPr>
          <p:cNvPr id="8" name="Image 7">
            <a:extLst>
              <a:ext uri="{FF2B5EF4-FFF2-40B4-BE49-F238E27FC236}">
                <a16:creationId xmlns:a16="http://schemas.microsoft.com/office/drawing/2014/main" id="{09B27254-EFF3-DA4C-B8BA-3BC4805BFE59}"/>
              </a:ext>
            </a:extLst>
          </p:cNvPr>
          <p:cNvPicPr>
            <a:picLocks noChangeAspect="1"/>
          </p:cNvPicPr>
          <p:nvPr/>
        </p:nvPicPr>
        <p:blipFill>
          <a:blip r:embed="rId2"/>
          <a:stretch>
            <a:fillRect/>
          </a:stretch>
        </p:blipFill>
        <p:spPr>
          <a:xfrm>
            <a:off x="277792" y="126817"/>
            <a:ext cx="8719095" cy="2106448"/>
          </a:xfrm>
          <a:prstGeom prst="rect">
            <a:avLst/>
          </a:prstGeom>
        </p:spPr>
      </p:pic>
      <p:sp>
        <p:nvSpPr>
          <p:cNvPr id="5" name="ZoneTexte 4">
            <a:extLst>
              <a:ext uri="{FF2B5EF4-FFF2-40B4-BE49-F238E27FC236}">
                <a16:creationId xmlns:a16="http://schemas.microsoft.com/office/drawing/2014/main" id="{156E0008-B1A9-1244-A34E-53E4B080171F}"/>
              </a:ext>
            </a:extLst>
          </p:cNvPr>
          <p:cNvSpPr txBox="1"/>
          <p:nvPr/>
        </p:nvSpPr>
        <p:spPr>
          <a:xfrm>
            <a:off x="11305732" y="74154"/>
            <a:ext cx="415498" cy="369332"/>
          </a:xfrm>
          <a:prstGeom prst="rect">
            <a:avLst/>
          </a:prstGeom>
          <a:noFill/>
        </p:spPr>
        <p:txBody>
          <a:bodyPr wrap="none" rtlCol="0">
            <a:spAutoFit/>
          </a:bodyPr>
          <a:lstStyle/>
          <a:p>
            <a:r>
              <a:rPr lang="fr-FR"/>
              <a:t>FR</a:t>
            </a:r>
          </a:p>
        </p:txBody>
      </p:sp>
      <p:sp>
        <p:nvSpPr>
          <p:cNvPr id="3" name="ZoneTexte 2">
            <a:extLst>
              <a:ext uri="{FF2B5EF4-FFF2-40B4-BE49-F238E27FC236}">
                <a16:creationId xmlns:a16="http://schemas.microsoft.com/office/drawing/2014/main" id="{EE966B1A-DA76-5C8B-2893-3627E7D9500C}"/>
              </a:ext>
            </a:extLst>
          </p:cNvPr>
          <p:cNvSpPr txBox="1"/>
          <p:nvPr/>
        </p:nvSpPr>
        <p:spPr>
          <a:xfrm>
            <a:off x="2074963" y="2567253"/>
            <a:ext cx="8042073" cy="707886"/>
          </a:xfrm>
          <a:prstGeom prst="rect">
            <a:avLst/>
          </a:prstGeom>
          <a:noFill/>
        </p:spPr>
        <p:txBody>
          <a:bodyPr wrap="none" rtlCol="0">
            <a:spAutoFit/>
          </a:bodyPr>
          <a:lstStyle>
            <a:defPPr>
              <a:defRPr lang="fr-FR"/>
            </a:defPPr>
            <a:lvl1pPr>
              <a:defRPr sz="2000" b="1">
                <a:solidFill>
                  <a:srgbClr val="0070C0"/>
                </a:solidFill>
              </a:defRPr>
            </a:lvl1pPr>
          </a:lstStyle>
          <a:p>
            <a:pPr algn="ctr"/>
            <a:r>
              <a:rPr lang="fr-FR" dirty="0"/>
              <a:t> HIV-1 </a:t>
            </a:r>
            <a:r>
              <a:rPr lang="fr-FR" dirty="0" err="1"/>
              <a:t>Perinatal</a:t>
            </a:r>
            <a:r>
              <a:rPr lang="fr-FR" dirty="0"/>
              <a:t> Transmission Rates </a:t>
            </a:r>
            <a:r>
              <a:rPr lang="fr-FR" dirty="0" err="1"/>
              <a:t>Among</a:t>
            </a:r>
            <a:r>
              <a:rPr lang="fr-FR" dirty="0"/>
              <a:t> </a:t>
            </a:r>
            <a:r>
              <a:rPr lang="fr-FR" dirty="0" err="1"/>
              <a:t>Women</a:t>
            </a:r>
            <a:r>
              <a:rPr lang="fr-FR" dirty="0"/>
              <a:t> on ART at Conception </a:t>
            </a:r>
          </a:p>
          <a:p>
            <a:pPr algn="ctr"/>
            <a:r>
              <a:rPr lang="fr-FR" dirty="0" err="1"/>
              <a:t>According</a:t>
            </a:r>
            <a:r>
              <a:rPr lang="fr-FR" dirty="0"/>
              <a:t> to Time </a:t>
            </a:r>
            <a:r>
              <a:rPr lang="fr-FR" dirty="0" err="1"/>
              <a:t>Period</a:t>
            </a:r>
            <a:r>
              <a:rPr lang="fr-FR" dirty="0"/>
              <a:t> and Plasma Viral </a:t>
            </a:r>
            <a:r>
              <a:rPr lang="fr-FR" dirty="0" err="1"/>
              <a:t>Load</a:t>
            </a:r>
            <a:r>
              <a:rPr lang="fr-FR" dirty="0"/>
              <a:t> at Delivery </a:t>
            </a:r>
          </a:p>
        </p:txBody>
      </p:sp>
      <p:graphicFrame>
        <p:nvGraphicFramePr>
          <p:cNvPr id="6" name="Tableau 6">
            <a:extLst>
              <a:ext uri="{FF2B5EF4-FFF2-40B4-BE49-F238E27FC236}">
                <a16:creationId xmlns:a16="http://schemas.microsoft.com/office/drawing/2014/main" id="{0030C699-BEAB-FDB5-289C-6C548977DAC0}"/>
              </a:ext>
            </a:extLst>
          </p:cNvPr>
          <p:cNvGraphicFramePr>
            <a:graphicFrameLocks noGrp="1"/>
          </p:cNvGraphicFramePr>
          <p:nvPr>
            <p:extLst>
              <p:ext uri="{D42A27DB-BD31-4B8C-83A1-F6EECF244321}">
                <p14:modId xmlns:p14="http://schemas.microsoft.com/office/powerpoint/2010/main" val="4205832829"/>
              </p:ext>
            </p:extLst>
          </p:nvPr>
        </p:nvGraphicFramePr>
        <p:xfrm>
          <a:off x="277792" y="3421371"/>
          <a:ext cx="11662830" cy="2617686"/>
        </p:xfrm>
        <a:graphic>
          <a:graphicData uri="http://schemas.openxmlformats.org/drawingml/2006/table">
            <a:tbl>
              <a:tblPr firstRow="1" bandRow="1">
                <a:tableStyleId>{5C22544A-7EE6-4342-B048-85BDC9FD1C3A}</a:tableStyleId>
              </a:tblPr>
              <a:tblGrid>
                <a:gridCol w="2425215">
                  <a:extLst>
                    <a:ext uri="{9D8B030D-6E8A-4147-A177-3AD203B41FA5}">
                      <a16:colId xmlns:a16="http://schemas.microsoft.com/office/drawing/2014/main" val="3445358453"/>
                    </a:ext>
                  </a:extLst>
                </a:gridCol>
                <a:gridCol w="1266092">
                  <a:extLst>
                    <a:ext uri="{9D8B030D-6E8A-4147-A177-3AD203B41FA5}">
                      <a16:colId xmlns:a16="http://schemas.microsoft.com/office/drawing/2014/main" val="1096651840"/>
                    </a:ext>
                  </a:extLst>
                </a:gridCol>
                <a:gridCol w="813916">
                  <a:extLst>
                    <a:ext uri="{9D8B030D-6E8A-4147-A177-3AD203B41FA5}">
                      <a16:colId xmlns:a16="http://schemas.microsoft.com/office/drawing/2014/main" val="2791706576"/>
                    </a:ext>
                  </a:extLst>
                </a:gridCol>
                <a:gridCol w="1286189">
                  <a:extLst>
                    <a:ext uri="{9D8B030D-6E8A-4147-A177-3AD203B41FA5}">
                      <a16:colId xmlns:a16="http://schemas.microsoft.com/office/drawing/2014/main" val="3053154966"/>
                    </a:ext>
                  </a:extLst>
                </a:gridCol>
                <a:gridCol w="844210">
                  <a:extLst>
                    <a:ext uri="{9D8B030D-6E8A-4147-A177-3AD203B41FA5}">
                      <a16:colId xmlns:a16="http://schemas.microsoft.com/office/drawing/2014/main" val="3257925946"/>
                    </a:ext>
                  </a:extLst>
                </a:gridCol>
                <a:gridCol w="1309482">
                  <a:extLst>
                    <a:ext uri="{9D8B030D-6E8A-4147-A177-3AD203B41FA5}">
                      <a16:colId xmlns:a16="http://schemas.microsoft.com/office/drawing/2014/main" val="844991973"/>
                    </a:ext>
                  </a:extLst>
                </a:gridCol>
                <a:gridCol w="888040">
                  <a:extLst>
                    <a:ext uri="{9D8B030D-6E8A-4147-A177-3AD203B41FA5}">
                      <a16:colId xmlns:a16="http://schemas.microsoft.com/office/drawing/2014/main" val="3500152601"/>
                    </a:ext>
                  </a:extLst>
                </a:gridCol>
                <a:gridCol w="526803">
                  <a:extLst>
                    <a:ext uri="{9D8B030D-6E8A-4147-A177-3AD203B41FA5}">
                      <a16:colId xmlns:a16="http://schemas.microsoft.com/office/drawing/2014/main" val="913255631"/>
                    </a:ext>
                  </a:extLst>
                </a:gridCol>
                <a:gridCol w="1384740">
                  <a:extLst>
                    <a:ext uri="{9D8B030D-6E8A-4147-A177-3AD203B41FA5}">
                      <a16:colId xmlns:a16="http://schemas.microsoft.com/office/drawing/2014/main" val="1881515592"/>
                    </a:ext>
                  </a:extLst>
                </a:gridCol>
                <a:gridCol w="918143">
                  <a:extLst>
                    <a:ext uri="{9D8B030D-6E8A-4147-A177-3AD203B41FA5}">
                      <a16:colId xmlns:a16="http://schemas.microsoft.com/office/drawing/2014/main" val="1917502734"/>
                    </a:ext>
                  </a:extLst>
                </a:gridCol>
              </a:tblGrid>
              <a:tr h="884852">
                <a:tc>
                  <a:txBody>
                    <a:bodyPr/>
                    <a:lstStyle/>
                    <a:p>
                      <a:endParaRPr lang="fr-FR" sz="1400"/>
                    </a:p>
                  </a:txBody>
                  <a:tcPr/>
                </a:tc>
                <a:tc gridSpan="2">
                  <a:txBody>
                    <a:bodyPr/>
                    <a:lstStyle/>
                    <a:p>
                      <a:pPr algn="ctr"/>
                      <a:r>
                        <a:rPr lang="en-US" sz="1400" dirty="0"/>
                        <a:t>2000-2005 </a:t>
                      </a:r>
                    </a:p>
                    <a:p>
                      <a:pPr algn="ctr"/>
                      <a:r>
                        <a:rPr lang="en-US" sz="1400" dirty="0"/>
                        <a:t>N=1314 </a:t>
                      </a:r>
                    </a:p>
                    <a:p>
                      <a:pPr algn="ctr"/>
                      <a:r>
                        <a:rPr lang="en-US" sz="1400" dirty="0"/>
                        <a:t>Transmission Rate </a:t>
                      </a:r>
                      <a:endParaRPr lang="fr-FR" sz="1400" dirty="0"/>
                    </a:p>
                  </a:txBody>
                  <a:tcPr/>
                </a:tc>
                <a:tc hMerge="1">
                  <a:txBody>
                    <a:bodyPr/>
                    <a:lstStyle/>
                    <a:p>
                      <a:endParaRPr lang="fr-FR" dirty="0"/>
                    </a:p>
                  </a:txBody>
                  <a:tcPr/>
                </a:tc>
                <a:tc gridSpan="2">
                  <a:txBody>
                    <a:bodyPr/>
                    <a:lstStyle/>
                    <a:p>
                      <a:pPr algn="ctr"/>
                      <a:r>
                        <a:rPr lang="en-US" sz="1400" dirty="0"/>
                        <a:t>2006-2010 </a:t>
                      </a:r>
                    </a:p>
                    <a:p>
                      <a:pPr algn="ctr"/>
                      <a:r>
                        <a:rPr lang="en-US" sz="1400" dirty="0"/>
                        <a:t>N =1967 </a:t>
                      </a:r>
                    </a:p>
                    <a:p>
                      <a:pPr algn="ctr"/>
                      <a:r>
                        <a:rPr lang="en-US" sz="1400" dirty="0"/>
                        <a:t>Transmission Rate </a:t>
                      </a:r>
                      <a:endParaRPr lang="fr-FR" sz="1400" dirty="0"/>
                    </a:p>
                  </a:txBody>
                  <a:tcPr/>
                </a:tc>
                <a:tc hMerge="1">
                  <a:txBody>
                    <a:bodyPr/>
                    <a:lstStyle/>
                    <a:p>
                      <a:endParaRPr lang="fr-FR" dirty="0"/>
                    </a:p>
                  </a:txBody>
                  <a:tcPr/>
                </a:tc>
                <a:tc gridSpan="3">
                  <a:txBody>
                    <a:bodyPr/>
                    <a:lstStyle/>
                    <a:p>
                      <a:pPr algn="ctr"/>
                      <a:r>
                        <a:rPr lang="en-US" sz="1400" dirty="0"/>
                        <a:t>2011-2017 </a:t>
                      </a:r>
                    </a:p>
                    <a:p>
                      <a:pPr algn="ctr"/>
                      <a:r>
                        <a:rPr lang="en-US" sz="1400" dirty="0"/>
                        <a:t>N = 3035 </a:t>
                      </a:r>
                    </a:p>
                    <a:p>
                      <a:pPr algn="ctr"/>
                      <a:r>
                        <a:rPr lang="en-US" sz="1400" dirty="0"/>
                        <a:t>Transmission Rate </a:t>
                      </a:r>
                      <a:endParaRPr lang="fr-FR" sz="1400" dirty="0"/>
                    </a:p>
                  </a:txBody>
                  <a:tcPr/>
                </a:tc>
                <a:tc hMerge="1">
                  <a:txBody>
                    <a:bodyPr/>
                    <a:lstStyle/>
                    <a:p>
                      <a:endParaRPr lang="fr-FR" dirty="0"/>
                    </a:p>
                  </a:txBody>
                  <a:tcPr/>
                </a:tc>
                <a:tc hMerge="1">
                  <a:txBody>
                    <a:bodyPr/>
                    <a:lstStyle/>
                    <a:p>
                      <a:endParaRPr lang="fr-FR" dirty="0"/>
                    </a:p>
                  </a:txBody>
                  <a:tcPr/>
                </a:tc>
                <a:tc gridSpan="2">
                  <a:txBody>
                    <a:bodyPr/>
                    <a:lstStyle/>
                    <a:p>
                      <a:pPr algn="ctr"/>
                      <a:r>
                        <a:rPr lang="en-US" sz="1400" dirty="0"/>
                        <a:t>All Time Periods </a:t>
                      </a:r>
                    </a:p>
                    <a:p>
                      <a:pPr algn="ctr"/>
                      <a:r>
                        <a:rPr lang="en-US" sz="1400" dirty="0"/>
                        <a:t>N=6316 </a:t>
                      </a:r>
                    </a:p>
                    <a:p>
                      <a:pPr algn="ctr"/>
                      <a:r>
                        <a:rPr lang="en-US" sz="1400" dirty="0"/>
                        <a:t>Transmission Rate</a:t>
                      </a:r>
                      <a:endParaRPr lang="fr-FR" sz="1400" dirty="0"/>
                    </a:p>
                  </a:txBody>
                  <a:tcPr/>
                </a:tc>
                <a:tc hMerge="1">
                  <a:txBody>
                    <a:bodyPr/>
                    <a:lstStyle/>
                    <a:p>
                      <a:endParaRPr lang="fr-FR" dirty="0"/>
                    </a:p>
                  </a:txBody>
                  <a:tcPr/>
                </a:tc>
                <a:extLst>
                  <a:ext uri="{0D108BD9-81ED-4DB2-BD59-A6C34878D82A}">
                    <a16:rowId xmlns:a16="http://schemas.microsoft.com/office/drawing/2014/main" val="1185079958"/>
                  </a:ext>
                </a:extLst>
              </a:tr>
              <a:tr h="626770">
                <a:tc>
                  <a:txBody>
                    <a:bodyPr/>
                    <a:lstStyle/>
                    <a:p>
                      <a:r>
                        <a:rPr lang="en-US" sz="1400" b="0" dirty="0">
                          <a:solidFill>
                            <a:schemeClr val="bg1"/>
                          </a:solidFill>
                        </a:rPr>
                        <a:t>Plasma Viral Load </a:t>
                      </a:r>
                      <a:br>
                        <a:rPr lang="en-US" sz="1400" b="0" dirty="0">
                          <a:solidFill>
                            <a:schemeClr val="bg1"/>
                          </a:solidFill>
                        </a:rPr>
                      </a:br>
                      <a:r>
                        <a:rPr lang="en-US" sz="1400" b="0" dirty="0">
                          <a:solidFill>
                            <a:schemeClr val="bg1"/>
                          </a:solidFill>
                        </a:rPr>
                        <a:t>Near Delivery (copies/mL)</a:t>
                      </a:r>
                      <a:endParaRPr lang="fr-FR" sz="1400" b="0" dirty="0">
                        <a:solidFill>
                          <a:schemeClr val="bg1"/>
                        </a:solidFill>
                      </a:endParaRP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tc>
                  <a:txBody>
                    <a:bodyPr/>
                    <a:lstStyle/>
                    <a:p>
                      <a:pPr algn="ctr"/>
                      <a:r>
                        <a:rPr lang="fr-FR" sz="1400" b="0" dirty="0">
                          <a:solidFill>
                            <a:schemeClr val="bg1"/>
                          </a:solidFill>
                        </a:rPr>
                        <a:t>P</a:t>
                      </a:r>
                    </a:p>
                  </a:txBody>
                  <a:tcPr>
                    <a:solidFill>
                      <a:srgbClr val="4F81BD"/>
                    </a:solidFill>
                  </a:tcPr>
                </a:tc>
                <a:tc>
                  <a:txBody>
                    <a:bodyPr/>
                    <a:lstStyle/>
                    <a:p>
                      <a:pPr algn="ctr"/>
                      <a:r>
                        <a:rPr lang="fr-FR" sz="1400" b="0" dirty="0">
                          <a:solidFill>
                            <a:schemeClr val="bg1"/>
                          </a:solidFill>
                        </a:rPr>
                        <a:t> % (95% CI)</a:t>
                      </a:r>
                    </a:p>
                  </a:txBody>
                  <a:tcPr>
                    <a:solidFill>
                      <a:srgbClr val="4F81BD"/>
                    </a:solidFill>
                  </a:tcPr>
                </a:tc>
                <a:tc>
                  <a:txBody>
                    <a:bodyPr/>
                    <a:lstStyle/>
                    <a:p>
                      <a:pPr algn="ctr"/>
                      <a:r>
                        <a:rPr lang="fr-FR" sz="1400" b="0" dirty="0">
                          <a:solidFill>
                            <a:schemeClr val="bg1"/>
                          </a:solidFill>
                        </a:rPr>
                        <a:t>n/N</a:t>
                      </a:r>
                    </a:p>
                  </a:txBody>
                  <a:tcPr>
                    <a:solidFill>
                      <a:srgbClr val="4F81BD"/>
                    </a:solidFill>
                  </a:tcPr>
                </a:tc>
                <a:extLst>
                  <a:ext uri="{0D108BD9-81ED-4DB2-BD59-A6C34878D82A}">
                    <a16:rowId xmlns:a16="http://schemas.microsoft.com/office/drawing/2014/main" val="1696900051"/>
                  </a:ext>
                </a:extLst>
              </a:tr>
              <a:tr h="368688">
                <a:tc>
                  <a:txBody>
                    <a:bodyPr/>
                    <a:lstStyle/>
                    <a:p>
                      <a:r>
                        <a:rPr lang="en-US" sz="1400" dirty="0"/>
                        <a:t>&lt;50 or &lt; limit of quantification</a:t>
                      </a:r>
                      <a:endParaRPr lang="fr-FR" sz="1400" dirty="0"/>
                    </a:p>
                  </a:txBody>
                  <a:tcPr/>
                </a:tc>
                <a:tc>
                  <a:txBody>
                    <a:bodyPr/>
                    <a:lstStyle/>
                    <a:p>
                      <a:pPr algn="ctr"/>
                      <a:r>
                        <a:rPr lang="fr-FR" sz="1400" dirty="0"/>
                        <a:t> 0.00 (.00-.40) </a:t>
                      </a:r>
                    </a:p>
                  </a:txBody>
                  <a:tcPr/>
                </a:tc>
                <a:tc>
                  <a:txBody>
                    <a:bodyPr/>
                    <a:lstStyle/>
                    <a:p>
                      <a:pPr algn="ctr"/>
                      <a:r>
                        <a:rPr lang="fr-FR" sz="1400" dirty="0"/>
                        <a:t>(0/921)</a:t>
                      </a:r>
                    </a:p>
                  </a:txBody>
                  <a:tcPr/>
                </a:tc>
                <a:tc>
                  <a:txBody>
                    <a:bodyPr/>
                    <a:lstStyle/>
                    <a:p>
                      <a:pPr algn="ctr"/>
                      <a:r>
                        <a:rPr lang="fr-FR" sz="1400" dirty="0"/>
                        <a:t> 0.00 (.0-.21)</a:t>
                      </a:r>
                    </a:p>
                  </a:txBody>
                  <a:tcPr/>
                </a:tc>
                <a:tc>
                  <a:txBody>
                    <a:bodyPr/>
                    <a:lstStyle/>
                    <a:p>
                      <a:pPr algn="ctr"/>
                      <a:r>
                        <a:rPr lang="fr-FR" sz="1400" dirty="0"/>
                        <a:t>(0/1750)</a:t>
                      </a:r>
                    </a:p>
                  </a:txBody>
                  <a:tcPr/>
                </a:tc>
                <a:tc>
                  <a:txBody>
                    <a:bodyPr/>
                    <a:lstStyle/>
                    <a:p>
                      <a:pPr algn="ctr"/>
                      <a:r>
                        <a:rPr lang="fr-FR" sz="1400" dirty="0"/>
                        <a:t> 0.00 (.00-.13)</a:t>
                      </a:r>
                    </a:p>
                  </a:txBody>
                  <a:tcPr/>
                </a:tc>
                <a:tc>
                  <a:txBody>
                    <a:bodyPr/>
                    <a:lstStyle/>
                    <a:p>
                      <a:pPr algn="ctr"/>
                      <a:r>
                        <a:rPr lang="fr-FR" sz="1400" dirty="0"/>
                        <a:t> (0/2811)</a:t>
                      </a:r>
                    </a:p>
                  </a:txBody>
                  <a:tcPr/>
                </a:tc>
                <a:tc>
                  <a:txBody>
                    <a:bodyPr/>
                    <a:lstStyle/>
                    <a:p>
                      <a:pPr algn="ctr"/>
                      <a:r>
                        <a:rPr lang="fr-FR" sz="1400" dirty="0"/>
                        <a:t>NS</a:t>
                      </a:r>
                    </a:p>
                  </a:txBody>
                  <a:tcPr/>
                </a:tc>
                <a:tc>
                  <a:txBody>
                    <a:bodyPr/>
                    <a:lstStyle/>
                    <a:p>
                      <a:pPr algn="ctr"/>
                      <a:r>
                        <a:rPr lang="fr-FR" sz="1400" dirty="0"/>
                        <a:t>0.00 (.00-.07)</a:t>
                      </a:r>
                    </a:p>
                  </a:txBody>
                  <a:tcPr/>
                </a:tc>
                <a:tc>
                  <a:txBody>
                    <a:bodyPr/>
                    <a:lstStyle/>
                    <a:p>
                      <a:pPr algn="ctr"/>
                      <a:r>
                        <a:rPr lang="fr-FR" sz="1400" dirty="0"/>
                        <a:t>(0/5482)</a:t>
                      </a:r>
                    </a:p>
                  </a:txBody>
                  <a:tcPr/>
                </a:tc>
                <a:extLst>
                  <a:ext uri="{0D108BD9-81ED-4DB2-BD59-A6C34878D82A}">
                    <a16:rowId xmlns:a16="http://schemas.microsoft.com/office/drawing/2014/main" val="150354071"/>
                  </a:ext>
                </a:extLst>
              </a:tr>
              <a:tr h="368688">
                <a:tc>
                  <a:txBody>
                    <a:bodyPr/>
                    <a:lstStyle/>
                    <a:p>
                      <a:r>
                        <a:rPr lang="fr-FR" sz="1400" dirty="0"/>
                        <a:t>50-399</a:t>
                      </a:r>
                    </a:p>
                  </a:txBody>
                  <a:tcPr/>
                </a:tc>
                <a:tc>
                  <a:txBody>
                    <a:bodyPr/>
                    <a:lstStyle/>
                    <a:p>
                      <a:pPr algn="ctr"/>
                      <a:r>
                        <a:rPr lang="fr-FR" sz="1400" dirty="0"/>
                        <a:t>0.00 (.00-2.25) </a:t>
                      </a:r>
                    </a:p>
                  </a:txBody>
                  <a:tcPr/>
                </a:tc>
                <a:tc>
                  <a:txBody>
                    <a:bodyPr/>
                    <a:lstStyle/>
                    <a:p>
                      <a:pPr algn="ctr"/>
                      <a:r>
                        <a:rPr lang="fr-FR" sz="1400" dirty="0"/>
                        <a:t>(0/162) </a:t>
                      </a:r>
                    </a:p>
                  </a:txBody>
                  <a:tcPr/>
                </a:tc>
                <a:tc>
                  <a:txBody>
                    <a:bodyPr/>
                    <a:lstStyle/>
                    <a:p>
                      <a:pPr algn="ctr"/>
                      <a:r>
                        <a:rPr lang="fr-FR" sz="1400" dirty="0"/>
                        <a:t>0.59 (.01-3.25) </a:t>
                      </a:r>
                    </a:p>
                  </a:txBody>
                  <a:tcPr/>
                </a:tc>
                <a:tc>
                  <a:txBody>
                    <a:bodyPr/>
                    <a:lstStyle/>
                    <a:p>
                      <a:pPr algn="ctr"/>
                      <a:r>
                        <a:rPr lang="fr-FR" sz="1400" dirty="0"/>
                        <a:t>(1/169) </a:t>
                      </a:r>
                    </a:p>
                  </a:txBody>
                  <a:tcPr/>
                </a:tc>
                <a:tc>
                  <a:txBody>
                    <a:bodyPr/>
                    <a:lstStyle/>
                    <a:p>
                      <a:pPr algn="ctr"/>
                      <a:r>
                        <a:rPr lang="fr-FR" sz="1400" dirty="0"/>
                        <a:t>0.00 (.00-2.11) </a:t>
                      </a:r>
                    </a:p>
                  </a:txBody>
                  <a:tcPr/>
                </a:tc>
                <a:tc>
                  <a:txBody>
                    <a:bodyPr/>
                    <a:lstStyle/>
                    <a:p>
                      <a:pPr algn="ctr"/>
                      <a:r>
                        <a:rPr lang="fr-FR" sz="1400" dirty="0"/>
                        <a:t>(0/173) </a:t>
                      </a:r>
                    </a:p>
                  </a:txBody>
                  <a:tcPr/>
                </a:tc>
                <a:tc>
                  <a:txBody>
                    <a:bodyPr/>
                    <a:lstStyle/>
                    <a:p>
                      <a:pPr algn="ctr"/>
                      <a:r>
                        <a:rPr lang="fr-FR" sz="1400" dirty="0"/>
                        <a:t>NS</a:t>
                      </a:r>
                    </a:p>
                  </a:txBody>
                  <a:tcPr/>
                </a:tc>
                <a:tc>
                  <a:txBody>
                    <a:bodyPr/>
                    <a:lstStyle/>
                    <a:p>
                      <a:pPr algn="ctr"/>
                      <a:r>
                        <a:rPr lang="fr-FR" sz="1400" dirty="0"/>
                        <a:t>0.20 (.01-1.10) </a:t>
                      </a:r>
                    </a:p>
                  </a:txBody>
                  <a:tcPr/>
                </a:tc>
                <a:tc>
                  <a:txBody>
                    <a:bodyPr/>
                    <a:lstStyle/>
                    <a:p>
                      <a:pPr algn="ctr"/>
                      <a:r>
                        <a:rPr lang="fr-FR" sz="1400" dirty="0"/>
                        <a:t>(1/504) </a:t>
                      </a:r>
                    </a:p>
                  </a:txBody>
                  <a:tcPr/>
                </a:tc>
                <a:extLst>
                  <a:ext uri="{0D108BD9-81ED-4DB2-BD59-A6C34878D82A}">
                    <a16:rowId xmlns:a16="http://schemas.microsoft.com/office/drawing/2014/main" val="894681290"/>
                  </a:ext>
                </a:extLst>
              </a:tr>
              <a:tr h="368688">
                <a:tc>
                  <a:txBody>
                    <a:bodyPr/>
                    <a:lstStyle/>
                    <a:p>
                      <a:r>
                        <a:rPr lang="fr-FR" sz="1400" u="sng" dirty="0"/>
                        <a:t>&gt;</a:t>
                      </a:r>
                      <a:r>
                        <a:rPr lang="fr-FR" sz="1400" dirty="0"/>
                        <a:t>400 </a:t>
                      </a:r>
                    </a:p>
                  </a:txBody>
                  <a:tcPr/>
                </a:tc>
                <a:tc>
                  <a:txBody>
                    <a:bodyPr/>
                    <a:lstStyle/>
                    <a:p>
                      <a:pPr algn="ctr"/>
                      <a:r>
                        <a:rPr lang="fr-FR" sz="1400" dirty="0"/>
                        <a:t>2.60 (.96-5.57) </a:t>
                      </a:r>
                    </a:p>
                  </a:txBody>
                  <a:tcPr/>
                </a:tc>
                <a:tc>
                  <a:txBody>
                    <a:bodyPr/>
                    <a:lstStyle/>
                    <a:p>
                      <a:pPr algn="ctr"/>
                      <a:r>
                        <a:rPr lang="fr-FR" sz="1400" dirty="0"/>
                        <a:t>(6/231) </a:t>
                      </a:r>
                    </a:p>
                  </a:txBody>
                  <a:tcPr/>
                </a:tc>
                <a:tc>
                  <a:txBody>
                    <a:bodyPr/>
                    <a:lstStyle/>
                    <a:p>
                      <a:pPr algn="ctr"/>
                      <a:r>
                        <a:rPr lang="fr-FR" sz="1400" dirty="0"/>
                        <a:t>2.08 (.05-11.1) </a:t>
                      </a:r>
                    </a:p>
                  </a:txBody>
                  <a:tcPr/>
                </a:tc>
                <a:tc>
                  <a:txBody>
                    <a:bodyPr/>
                    <a:lstStyle/>
                    <a:p>
                      <a:pPr algn="ctr"/>
                      <a:r>
                        <a:rPr lang="fr-FR" sz="1400" dirty="0"/>
                        <a:t>(1/48) </a:t>
                      </a:r>
                    </a:p>
                  </a:txBody>
                  <a:tcPr/>
                </a:tc>
                <a:tc>
                  <a:txBody>
                    <a:bodyPr/>
                    <a:lstStyle/>
                    <a:p>
                      <a:pPr algn="ctr"/>
                      <a:r>
                        <a:rPr lang="fr-FR" sz="1400" dirty="0"/>
                        <a:t>1.96 (.05-10.4) </a:t>
                      </a:r>
                    </a:p>
                  </a:txBody>
                  <a:tcPr/>
                </a:tc>
                <a:tc>
                  <a:txBody>
                    <a:bodyPr/>
                    <a:lstStyle/>
                    <a:p>
                      <a:pPr algn="ctr"/>
                      <a:r>
                        <a:rPr lang="fr-FR" sz="1400" dirty="0"/>
                        <a:t>(1/51) </a:t>
                      </a:r>
                    </a:p>
                  </a:txBody>
                  <a:tcPr/>
                </a:tc>
                <a:tc>
                  <a:txBody>
                    <a:bodyPr/>
                    <a:lstStyle/>
                    <a:p>
                      <a:pPr algn="ctr"/>
                      <a:r>
                        <a:rPr lang="fr-FR" sz="1400" dirty="0"/>
                        <a:t>NS</a:t>
                      </a:r>
                    </a:p>
                  </a:txBody>
                  <a:tcPr/>
                </a:tc>
                <a:tc>
                  <a:txBody>
                    <a:bodyPr/>
                    <a:lstStyle/>
                    <a:p>
                      <a:pPr algn="ctr"/>
                      <a:r>
                        <a:rPr lang="fr-FR" sz="1400" dirty="0"/>
                        <a:t>2.42 (1.05-4.72)</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dirty="0"/>
                        <a:t> (8/330) </a:t>
                      </a:r>
                    </a:p>
                  </a:txBody>
                  <a:tcPr/>
                </a:tc>
                <a:extLst>
                  <a:ext uri="{0D108BD9-81ED-4DB2-BD59-A6C34878D82A}">
                    <a16:rowId xmlns:a16="http://schemas.microsoft.com/office/drawing/2014/main" val="2440461681"/>
                  </a:ext>
                </a:extLst>
              </a:tr>
            </a:tbl>
          </a:graphicData>
        </a:graphic>
      </p:graphicFrame>
    </p:spTree>
    <p:extLst>
      <p:ext uri="{BB962C8B-B14F-4D97-AF65-F5344CB8AC3E}">
        <p14:creationId xmlns:p14="http://schemas.microsoft.com/office/powerpoint/2010/main" val="8240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935A2AF-E9DB-10B7-587D-BC3990F8D839}"/>
              </a:ext>
            </a:extLst>
          </p:cNvPr>
          <p:cNvSpPr>
            <a:spLocks noGrp="1"/>
          </p:cNvSpPr>
          <p:nvPr>
            <p:ph type="title"/>
          </p:nvPr>
        </p:nvSpPr>
        <p:spPr/>
        <p:txBody>
          <a:bodyPr>
            <a:noAutofit/>
          </a:bodyPr>
          <a:lstStyle/>
          <a:p>
            <a:r>
              <a:rPr lang="en-US" sz="2800"/>
              <a:t>HIV TESTING AND TREATMENT CASCADE,</a:t>
            </a:r>
            <a:br>
              <a:rPr lang="en-US" sz="2800"/>
            </a:br>
            <a:r>
              <a:rPr lang="en-US" sz="2800"/>
              <a:t>WOMEN (AGED 15+ YEARS) COMPARED TO</a:t>
            </a:r>
            <a:br>
              <a:rPr lang="en-US" sz="2800"/>
            </a:br>
            <a:r>
              <a:rPr lang="en-US" sz="2800"/>
              <a:t>MEN (AGED 15+ YEARS), GLOBAL, 2020</a:t>
            </a:r>
            <a:endParaRPr lang="fr-FR" sz="2800"/>
          </a:p>
        </p:txBody>
      </p:sp>
      <p:sp>
        <p:nvSpPr>
          <p:cNvPr id="7" name="ZoneTexte 6">
            <a:extLst>
              <a:ext uri="{FF2B5EF4-FFF2-40B4-BE49-F238E27FC236}">
                <a16:creationId xmlns:a16="http://schemas.microsoft.com/office/drawing/2014/main" id="{1C4A4662-0C38-442B-C98E-595431BC66A1}"/>
              </a:ext>
            </a:extLst>
          </p:cNvPr>
          <p:cNvSpPr txBox="1"/>
          <p:nvPr/>
        </p:nvSpPr>
        <p:spPr>
          <a:xfrm>
            <a:off x="10144097" y="6482779"/>
            <a:ext cx="2052165" cy="276999"/>
          </a:xfrm>
          <a:prstGeom prst="rect">
            <a:avLst/>
          </a:prstGeom>
          <a:noFill/>
        </p:spPr>
        <p:txBody>
          <a:bodyPr wrap="none" rtlCol="0">
            <a:spAutoFit/>
          </a:bodyPr>
          <a:lstStyle/>
          <a:p>
            <a:pPr algn="r"/>
            <a:r>
              <a:rPr lang="fr-FR" sz="1200" i="1"/>
              <a:t>UNAIDS, </a:t>
            </a:r>
            <a:r>
              <a:rPr lang="fr-FR" sz="1200" i="1" err="1"/>
              <a:t>special</a:t>
            </a:r>
            <a:r>
              <a:rPr lang="fr-FR" sz="1200" i="1"/>
              <a:t> </a:t>
            </a:r>
            <a:r>
              <a:rPr lang="fr-FR" sz="1200" i="1" err="1"/>
              <a:t>analysis</a:t>
            </a:r>
            <a:r>
              <a:rPr lang="fr-FR" sz="1200" i="1"/>
              <a:t> 2021</a:t>
            </a:r>
          </a:p>
        </p:txBody>
      </p:sp>
      <p:grpSp>
        <p:nvGrpSpPr>
          <p:cNvPr id="31" name="Groupe 30">
            <a:extLst>
              <a:ext uri="{FF2B5EF4-FFF2-40B4-BE49-F238E27FC236}">
                <a16:creationId xmlns:a16="http://schemas.microsoft.com/office/drawing/2014/main" id="{061DDA58-EC06-8BC8-F4A1-B8EDB2475FDB}"/>
              </a:ext>
            </a:extLst>
          </p:cNvPr>
          <p:cNvGrpSpPr/>
          <p:nvPr/>
        </p:nvGrpSpPr>
        <p:grpSpPr>
          <a:xfrm>
            <a:off x="925782" y="4776964"/>
            <a:ext cx="290882" cy="257369"/>
            <a:chOff x="1812488" y="4747278"/>
            <a:chExt cx="290882" cy="257369"/>
          </a:xfrm>
        </p:grpSpPr>
        <p:sp>
          <p:nvSpPr>
            <p:cNvPr id="32" name="Line 7">
              <a:extLst>
                <a:ext uri="{FF2B5EF4-FFF2-40B4-BE49-F238E27FC236}">
                  <a16:creationId xmlns:a16="http://schemas.microsoft.com/office/drawing/2014/main" id="{D1AEEADE-55C7-A753-8A18-F4827F530AF1}"/>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3" name="Rectangle 38">
              <a:extLst>
                <a:ext uri="{FF2B5EF4-FFF2-40B4-BE49-F238E27FC236}">
                  <a16:creationId xmlns:a16="http://schemas.microsoft.com/office/drawing/2014/main" id="{56B2B8A6-D494-3E05-B67A-1E7FE56B5C9A}"/>
                </a:ext>
              </a:extLst>
            </p:cNvPr>
            <p:cNvSpPr>
              <a:spLocks noChangeArrowheads="1"/>
            </p:cNvSpPr>
            <p:nvPr/>
          </p:nvSpPr>
          <p:spPr bwMode="auto">
            <a:xfrm>
              <a:off x="1812488" y="4747278"/>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34" name="Groupe 33">
            <a:extLst>
              <a:ext uri="{FF2B5EF4-FFF2-40B4-BE49-F238E27FC236}">
                <a16:creationId xmlns:a16="http://schemas.microsoft.com/office/drawing/2014/main" id="{1F0C5ED1-28A7-E0E4-6D28-584D1BC6E588}"/>
              </a:ext>
            </a:extLst>
          </p:cNvPr>
          <p:cNvGrpSpPr/>
          <p:nvPr/>
        </p:nvGrpSpPr>
        <p:grpSpPr>
          <a:xfrm>
            <a:off x="922606" y="4467782"/>
            <a:ext cx="294058" cy="257369"/>
            <a:chOff x="1809312" y="4118434"/>
            <a:chExt cx="294058" cy="257369"/>
          </a:xfrm>
        </p:grpSpPr>
        <p:sp>
          <p:nvSpPr>
            <p:cNvPr id="35" name="Line 9">
              <a:extLst>
                <a:ext uri="{FF2B5EF4-FFF2-40B4-BE49-F238E27FC236}">
                  <a16:creationId xmlns:a16="http://schemas.microsoft.com/office/drawing/2014/main" id="{38AB04E6-8D72-1F89-47AA-0E363259793C}"/>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6" name="Rectangle 40">
              <a:extLst>
                <a:ext uri="{FF2B5EF4-FFF2-40B4-BE49-F238E27FC236}">
                  <a16:creationId xmlns:a16="http://schemas.microsoft.com/office/drawing/2014/main" id="{93CF5D15-B61F-5E62-2D94-122D0EF58A40}"/>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a:t>
              </a:r>
            </a:p>
          </p:txBody>
        </p:sp>
      </p:grpSp>
      <p:grpSp>
        <p:nvGrpSpPr>
          <p:cNvPr id="37" name="Groupe 36">
            <a:extLst>
              <a:ext uri="{FF2B5EF4-FFF2-40B4-BE49-F238E27FC236}">
                <a16:creationId xmlns:a16="http://schemas.microsoft.com/office/drawing/2014/main" id="{EEC5EA5D-E11E-9EFF-F03E-6C9F41EA1096}"/>
              </a:ext>
            </a:extLst>
          </p:cNvPr>
          <p:cNvGrpSpPr/>
          <p:nvPr/>
        </p:nvGrpSpPr>
        <p:grpSpPr>
          <a:xfrm>
            <a:off x="844059" y="3560496"/>
            <a:ext cx="372605" cy="257369"/>
            <a:chOff x="1730765" y="3480259"/>
            <a:chExt cx="372605" cy="257369"/>
          </a:xfrm>
        </p:grpSpPr>
        <p:sp>
          <p:nvSpPr>
            <p:cNvPr id="38" name="Line 11">
              <a:extLst>
                <a:ext uri="{FF2B5EF4-FFF2-40B4-BE49-F238E27FC236}">
                  <a16:creationId xmlns:a16="http://schemas.microsoft.com/office/drawing/2014/main" id="{EBC674A9-C392-0644-AF85-FAA942DB54E4}"/>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9" name="Rectangle 42">
              <a:extLst>
                <a:ext uri="{FF2B5EF4-FFF2-40B4-BE49-F238E27FC236}">
                  <a16:creationId xmlns:a16="http://schemas.microsoft.com/office/drawing/2014/main" id="{7505F10E-55CB-E66E-01D8-F359C7DB57A2}"/>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40" name="Groupe 39">
            <a:extLst>
              <a:ext uri="{FF2B5EF4-FFF2-40B4-BE49-F238E27FC236}">
                <a16:creationId xmlns:a16="http://schemas.microsoft.com/office/drawing/2014/main" id="{967842EC-B8D8-3401-C668-F964BCB7BD4A}"/>
              </a:ext>
            </a:extLst>
          </p:cNvPr>
          <p:cNvGrpSpPr/>
          <p:nvPr/>
        </p:nvGrpSpPr>
        <p:grpSpPr>
          <a:xfrm>
            <a:off x="844059" y="2875327"/>
            <a:ext cx="372605" cy="257369"/>
            <a:chOff x="1730765" y="2832559"/>
            <a:chExt cx="372605" cy="257369"/>
          </a:xfrm>
        </p:grpSpPr>
        <p:sp>
          <p:nvSpPr>
            <p:cNvPr id="41" name="Line 13">
              <a:extLst>
                <a:ext uri="{FF2B5EF4-FFF2-40B4-BE49-F238E27FC236}">
                  <a16:creationId xmlns:a16="http://schemas.microsoft.com/office/drawing/2014/main" id="{B78604C9-912C-BC15-3A5B-50C0B7F0251B}"/>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2" name="Rectangle 44">
              <a:extLst>
                <a:ext uri="{FF2B5EF4-FFF2-40B4-BE49-F238E27FC236}">
                  <a16:creationId xmlns:a16="http://schemas.microsoft.com/office/drawing/2014/main" id="{8C6B7661-F2BB-2A33-A6EB-91B57B0452C4}"/>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16</a:t>
              </a:r>
            </a:p>
          </p:txBody>
        </p:sp>
      </p:grpSp>
      <p:grpSp>
        <p:nvGrpSpPr>
          <p:cNvPr id="43" name="Groupe 42">
            <a:extLst>
              <a:ext uri="{FF2B5EF4-FFF2-40B4-BE49-F238E27FC236}">
                <a16:creationId xmlns:a16="http://schemas.microsoft.com/office/drawing/2014/main" id="{FEBB8886-E43E-6573-708F-5398C6A78B52}"/>
              </a:ext>
            </a:extLst>
          </p:cNvPr>
          <p:cNvGrpSpPr/>
          <p:nvPr/>
        </p:nvGrpSpPr>
        <p:grpSpPr>
          <a:xfrm>
            <a:off x="844059" y="2423748"/>
            <a:ext cx="372605" cy="257369"/>
            <a:chOff x="1730765" y="2194384"/>
            <a:chExt cx="372605" cy="257369"/>
          </a:xfrm>
        </p:grpSpPr>
        <p:sp>
          <p:nvSpPr>
            <p:cNvPr id="44" name="Line 15">
              <a:extLst>
                <a:ext uri="{FF2B5EF4-FFF2-40B4-BE49-F238E27FC236}">
                  <a16:creationId xmlns:a16="http://schemas.microsoft.com/office/drawing/2014/main" id="{0A29690E-88AB-8540-8108-2CB56A116F32}"/>
                </a:ext>
              </a:extLst>
            </p:cNvPr>
            <p:cNvSpPr>
              <a:spLocks noChangeShapeType="1"/>
            </p:cNvSpPr>
            <p:nvPr/>
          </p:nvSpPr>
          <p:spPr bwMode="auto">
            <a:xfrm>
              <a:off x="2027303" y="233853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5" name="Rectangle 46">
              <a:extLst>
                <a:ext uri="{FF2B5EF4-FFF2-40B4-BE49-F238E27FC236}">
                  <a16:creationId xmlns:a16="http://schemas.microsoft.com/office/drawing/2014/main" id="{99692AA4-D8E1-B2FA-50CD-C14DDE51C8F2}"/>
                </a:ext>
              </a:extLst>
            </p:cNvPr>
            <p:cNvSpPr>
              <a:spLocks noChangeArrowheads="1"/>
            </p:cNvSpPr>
            <p:nvPr/>
          </p:nvSpPr>
          <p:spPr bwMode="auto">
            <a:xfrm>
              <a:off x="1730765" y="2194384"/>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sp>
        <p:nvSpPr>
          <p:cNvPr id="50" name="Line 19">
            <a:extLst>
              <a:ext uri="{FF2B5EF4-FFF2-40B4-BE49-F238E27FC236}">
                <a16:creationId xmlns:a16="http://schemas.microsoft.com/office/drawing/2014/main" id="{846F8DB5-D8EC-FE98-9076-D985F3195E58}"/>
              </a:ext>
            </a:extLst>
          </p:cNvPr>
          <p:cNvSpPr>
            <a:spLocks noChangeShapeType="1"/>
          </p:cNvSpPr>
          <p:nvPr/>
        </p:nvSpPr>
        <p:spPr bwMode="auto">
          <a:xfrm flipV="1">
            <a:off x="1221493" y="4912751"/>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1" name="Rectangle 49">
            <a:extLst>
              <a:ext uri="{FF2B5EF4-FFF2-40B4-BE49-F238E27FC236}">
                <a16:creationId xmlns:a16="http://schemas.microsoft.com/office/drawing/2014/main" id="{CCC556A3-B9D5-0FE7-D5DC-7964EDF51E05}"/>
              </a:ext>
            </a:extLst>
          </p:cNvPr>
          <p:cNvSpPr>
            <a:spLocks noChangeArrowheads="1"/>
          </p:cNvSpPr>
          <p:nvPr/>
        </p:nvSpPr>
        <p:spPr bwMode="auto">
          <a:xfrm>
            <a:off x="1304784"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know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their</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status</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2" name="Rectangle 69">
            <a:extLst>
              <a:ext uri="{FF2B5EF4-FFF2-40B4-BE49-F238E27FC236}">
                <a16:creationId xmlns:a16="http://schemas.microsoft.com/office/drawing/2014/main" id="{8C213FE4-A02C-EB0A-7C7E-4BD1913483C8}"/>
              </a:ext>
            </a:extLst>
          </p:cNvPr>
          <p:cNvSpPr>
            <a:spLocks noChangeArrowheads="1"/>
          </p:cNvSpPr>
          <p:nvPr/>
        </p:nvSpPr>
        <p:spPr bwMode="auto">
          <a:xfrm rot="-5400000">
            <a:off x="-455602" y="3560495"/>
            <a:ext cx="1858769"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1200" b="1" err="1">
                <a:solidFill>
                  <a:srgbClr val="000000"/>
                </a:solidFill>
                <a:ea typeface="Roboto Condensed" panose="02000000000000000000" pitchFamily="2" charset="0"/>
                <a:cs typeface="Calibri" panose="020F0502020204030204" pitchFamily="34" charset="0"/>
              </a:rPr>
              <a:t>Number</a:t>
            </a:r>
            <a:r>
              <a:rPr lang="fr-FR" altLang="fr-FR" sz="1200" b="1">
                <a:solidFill>
                  <a:srgbClr val="000000"/>
                </a:solidFill>
                <a:ea typeface="Roboto Condensed" panose="02000000000000000000" pitchFamily="2" charset="0"/>
                <a:cs typeface="Calibri" panose="020F0502020204030204" pitchFamily="34" charset="0"/>
              </a:rPr>
              <a:t> of </a:t>
            </a:r>
            <a:r>
              <a:rPr lang="fr-FR" altLang="fr-FR" sz="1200" b="1" err="1">
                <a:solidFill>
                  <a:srgbClr val="000000"/>
                </a:solidFill>
                <a:ea typeface="Roboto Condensed" panose="02000000000000000000" pitchFamily="2" charset="0"/>
                <a:cs typeface="Calibri" panose="020F0502020204030204" pitchFamily="34" charset="0"/>
              </a:rPr>
              <a:t>women</a:t>
            </a:r>
            <a:r>
              <a:rPr lang="fr-FR" altLang="fr-FR" sz="1200" b="1">
                <a:solidFill>
                  <a:srgbClr val="000000"/>
                </a:solidFill>
                <a:ea typeface="Roboto Condensed" panose="02000000000000000000" pitchFamily="2" charset="0"/>
                <a:cs typeface="Calibri" panose="020F0502020204030204" pitchFamily="34" charset="0"/>
              </a:rPr>
              <a:t> (million)</a:t>
            </a:r>
          </a:p>
        </p:txBody>
      </p:sp>
      <p:sp>
        <p:nvSpPr>
          <p:cNvPr id="53" name="Forme libre : forme 52">
            <a:extLst>
              <a:ext uri="{FF2B5EF4-FFF2-40B4-BE49-F238E27FC236}">
                <a16:creationId xmlns:a16="http://schemas.microsoft.com/office/drawing/2014/main" id="{4C3BE4C2-171E-91A3-EF41-E29B34DB7C94}"/>
              </a:ext>
            </a:extLst>
          </p:cNvPr>
          <p:cNvSpPr/>
          <p:nvPr/>
        </p:nvSpPr>
        <p:spPr bwMode="auto">
          <a:xfrm>
            <a:off x="1221177" y="2555082"/>
            <a:ext cx="4587287" cy="2354262"/>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54" name="Groupe 53">
            <a:extLst>
              <a:ext uri="{FF2B5EF4-FFF2-40B4-BE49-F238E27FC236}">
                <a16:creationId xmlns:a16="http://schemas.microsoft.com/office/drawing/2014/main" id="{9F2ED920-2A70-8F44-CFEB-BDB7E56A4BA8}"/>
              </a:ext>
            </a:extLst>
          </p:cNvPr>
          <p:cNvGrpSpPr/>
          <p:nvPr/>
        </p:nvGrpSpPr>
        <p:grpSpPr>
          <a:xfrm>
            <a:off x="922606" y="4237175"/>
            <a:ext cx="294058" cy="257369"/>
            <a:chOff x="1809312" y="4118434"/>
            <a:chExt cx="294058" cy="257369"/>
          </a:xfrm>
        </p:grpSpPr>
        <p:sp>
          <p:nvSpPr>
            <p:cNvPr id="55" name="Line 9">
              <a:extLst>
                <a:ext uri="{FF2B5EF4-FFF2-40B4-BE49-F238E27FC236}">
                  <a16:creationId xmlns:a16="http://schemas.microsoft.com/office/drawing/2014/main" id="{EE9681F3-F265-C7C3-9394-03685BF59E8B}"/>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6" name="Rectangle 40">
              <a:extLst>
                <a:ext uri="{FF2B5EF4-FFF2-40B4-BE49-F238E27FC236}">
                  <a16:creationId xmlns:a16="http://schemas.microsoft.com/office/drawing/2014/main" id="{19C97B68-9ECA-CB98-04BD-8BE5626C9BCE}"/>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a:t>
              </a:r>
            </a:p>
          </p:txBody>
        </p:sp>
      </p:grpSp>
      <p:grpSp>
        <p:nvGrpSpPr>
          <p:cNvPr id="57" name="Groupe 56">
            <a:extLst>
              <a:ext uri="{FF2B5EF4-FFF2-40B4-BE49-F238E27FC236}">
                <a16:creationId xmlns:a16="http://schemas.microsoft.com/office/drawing/2014/main" id="{9AC8BADA-1AB6-ED46-A175-DCCEEFCBF278}"/>
              </a:ext>
            </a:extLst>
          </p:cNvPr>
          <p:cNvGrpSpPr/>
          <p:nvPr/>
        </p:nvGrpSpPr>
        <p:grpSpPr>
          <a:xfrm>
            <a:off x="922606" y="4014367"/>
            <a:ext cx="294058" cy="257369"/>
            <a:chOff x="1809312" y="4118434"/>
            <a:chExt cx="294058" cy="257369"/>
          </a:xfrm>
        </p:grpSpPr>
        <p:sp>
          <p:nvSpPr>
            <p:cNvPr id="58" name="Line 9">
              <a:extLst>
                <a:ext uri="{FF2B5EF4-FFF2-40B4-BE49-F238E27FC236}">
                  <a16:creationId xmlns:a16="http://schemas.microsoft.com/office/drawing/2014/main" id="{824FF0D7-8461-CC09-A368-7F268469246F}"/>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9" name="Rectangle 40">
              <a:extLst>
                <a:ext uri="{FF2B5EF4-FFF2-40B4-BE49-F238E27FC236}">
                  <a16:creationId xmlns:a16="http://schemas.microsoft.com/office/drawing/2014/main" id="{013227C1-6DCA-6E45-18B3-0BBB484A4378}"/>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a:t>
              </a:r>
            </a:p>
          </p:txBody>
        </p:sp>
      </p:grpSp>
      <p:grpSp>
        <p:nvGrpSpPr>
          <p:cNvPr id="60" name="Groupe 59">
            <a:extLst>
              <a:ext uri="{FF2B5EF4-FFF2-40B4-BE49-F238E27FC236}">
                <a16:creationId xmlns:a16="http://schemas.microsoft.com/office/drawing/2014/main" id="{73FAC6EC-2FE2-8E04-1D75-4A2E849A0E93}"/>
              </a:ext>
            </a:extLst>
          </p:cNvPr>
          <p:cNvGrpSpPr/>
          <p:nvPr/>
        </p:nvGrpSpPr>
        <p:grpSpPr>
          <a:xfrm>
            <a:off x="922606" y="3784955"/>
            <a:ext cx="294058" cy="257369"/>
            <a:chOff x="1809312" y="4118434"/>
            <a:chExt cx="294058" cy="257369"/>
          </a:xfrm>
        </p:grpSpPr>
        <p:sp>
          <p:nvSpPr>
            <p:cNvPr id="61" name="Line 9">
              <a:extLst>
                <a:ext uri="{FF2B5EF4-FFF2-40B4-BE49-F238E27FC236}">
                  <a16:creationId xmlns:a16="http://schemas.microsoft.com/office/drawing/2014/main" id="{D0C8E1A8-06AF-5167-B96D-F848D2F7388F}"/>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2" name="Rectangle 40">
              <a:extLst>
                <a:ext uri="{FF2B5EF4-FFF2-40B4-BE49-F238E27FC236}">
                  <a16:creationId xmlns:a16="http://schemas.microsoft.com/office/drawing/2014/main" id="{8EC3EA93-0543-792D-6551-72C3030EFC6D}"/>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a:t>
              </a:r>
            </a:p>
          </p:txBody>
        </p:sp>
      </p:grpSp>
      <p:grpSp>
        <p:nvGrpSpPr>
          <p:cNvPr id="63" name="Groupe 62">
            <a:extLst>
              <a:ext uri="{FF2B5EF4-FFF2-40B4-BE49-F238E27FC236}">
                <a16:creationId xmlns:a16="http://schemas.microsoft.com/office/drawing/2014/main" id="{D9467D8C-CFEF-7278-6EBB-B4463AE00C09}"/>
              </a:ext>
            </a:extLst>
          </p:cNvPr>
          <p:cNvGrpSpPr/>
          <p:nvPr/>
        </p:nvGrpSpPr>
        <p:grpSpPr>
          <a:xfrm>
            <a:off x="844059" y="3333111"/>
            <a:ext cx="372605" cy="257369"/>
            <a:chOff x="1730765" y="3480259"/>
            <a:chExt cx="372605" cy="257369"/>
          </a:xfrm>
        </p:grpSpPr>
        <p:sp>
          <p:nvSpPr>
            <p:cNvPr id="64" name="Line 11">
              <a:extLst>
                <a:ext uri="{FF2B5EF4-FFF2-40B4-BE49-F238E27FC236}">
                  <a16:creationId xmlns:a16="http://schemas.microsoft.com/office/drawing/2014/main" id="{BEB3C89D-4AFD-DB2F-7A81-9DF5FDD68F39}"/>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5" name="Rectangle 42">
              <a:extLst>
                <a:ext uri="{FF2B5EF4-FFF2-40B4-BE49-F238E27FC236}">
                  <a16:creationId xmlns:a16="http://schemas.microsoft.com/office/drawing/2014/main" id="{FFE38E1D-2412-AE15-C3BF-36EB7DE2524A}"/>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12</a:t>
              </a:r>
            </a:p>
          </p:txBody>
        </p:sp>
      </p:grpSp>
      <p:grpSp>
        <p:nvGrpSpPr>
          <p:cNvPr id="66" name="Groupe 65">
            <a:extLst>
              <a:ext uri="{FF2B5EF4-FFF2-40B4-BE49-F238E27FC236}">
                <a16:creationId xmlns:a16="http://schemas.microsoft.com/office/drawing/2014/main" id="{33217EAC-5EB9-D755-977C-3E956D0001DB}"/>
              </a:ext>
            </a:extLst>
          </p:cNvPr>
          <p:cNvGrpSpPr/>
          <p:nvPr/>
        </p:nvGrpSpPr>
        <p:grpSpPr>
          <a:xfrm>
            <a:off x="844059" y="3104608"/>
            <a:ext cx="372605" cy="257369"/>
            <a:chOff x="1730765" y="3480259"/>
            <a:chExt cx="372605" cy="257369"/>
          </a:xfrm>
        </p:grpSpPr>
        <p:sp>
          <p:nvSpPr>
            <p:cNvPr id="67" name="Line 11">
              <a:extLst>
                <a:ext uri="{FF2B5EF4-FFF2-40B4-BE49-F238E27FC236}">
                  <a16:creationId xmlns:a16="http://schemas.microsoft.com/office/drawing/2014/main" id="{754D5ACD-4FE1-02C0-6E48-1A2FEF56FD66}"/>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8" name="Rectangle 42">
              <a:extLst>
                <a:ext uri="{FF2B5EF4-FFF2-40B4-BE49-F238E27FC236}">
                  <a16:creationId xmlns:a16="http://schemas.microsoft.com/office/drawing/2014/main" id="{1E785806-D2CB-F013-07AE-22B166F66B56}"/>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14</a:t>
              </a:r>
            </a:p>
          </p:txBody>
        </p:sp>
      </p:grpSp>
      <p:grpSp>
        <p:nvGrpSpPr>
          <p:cNvPr id="69" name="Groupe 68">
            <a:extLst>
              <a:ext uri="{FF2B5EF4-FFF2-40B4-BE49-F238E27FC236}">
                <a16:creationId xmlns:a16="http://schemas.microsoft.com/office/drawing/2014/main" id="{A2534303-9EDF-D8FC-9BDE-59D3A0A371C8}"/>
              </a:ext>
            </a:extLst>
          </p:cNvPr>
          <p:cNvGrpSpPr/>
          <p:nvPr/>
        </p:nvGrpSpPr>
        <p:grpSpPr>
          <a:xfrm>
            <a:off x="844059" y="2645740"/>
            <a:ext cx="372605" cy="257369"/>
            <a:chOff x="1730765" y="2832559"/>
            <a:chExt cx="372605" cy="257369"/>
          </a:xfrm>
        </p:grpSpPr>
        <p:sp>
          <p:nvSpPr>
            <p:cNvPr id="70" name="Line 13">
              <a:extLst>
                <a:ext uri="{FF2B5EF4-FFF2-40B4-BE49-F238E27FC236}">
                  <a16:creationId xmlns:a16="http://schemas.microsoft.com/office/drawing/2014/main" id="{853F76E6-BC1D-C973-1A0A-E89B017772F6}"/>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1" name="Rectangle 44">
              <a:extLst>
                <a:ext uri="{FF2B5EF4-FFF2-40B4-BE49-F238E27FC236}">
                  <a16:creationId xmlns:a16="http://schemas.microsoft.com/office/drawing/2014/main" id="{155886DC-0E3E-761B-82D8-8FF86376B99B}"/>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18</a:t>
              </a:r>
            </a:p>
          </p:txBody>
        </p:sp>
      </p:grpSp>
      <p:sp>
        <p:nvSpPr>
          <p:cNvPr id="74" name="Rectangle 49">
            <a:extLst>
              <a:ext uri="{FF2B5EF4-FFF2-40B4-BE49-F238E27FC236}">
                <a16:creationId xmlns:a16="http://schemas.microsoft.com/office/drawing/2014/main" id="{124F73C3-7F93-AFA8-4709-F56647580B97}"/>
              </a:ext>
            </a:extLst>
          </p:cNvPr>
          <p:cNvSpPr>
            <a:spLocks noChangeArrowheads="1"/>
          </p:cNvSpPr>
          <p:nvPr/>
        </p:nvSpPr>
        <p:spPr bwMode="auto">
          <a:xfrm>
            <a:off x="2750216"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on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treatment</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5" name="Rectangle 49">
            <a:extLst>
              <a:ext uri="{FF2B5EF4-FFF2-40B4-BE49-F238E27FC236}">
                <a16:creationId xmlns:a16="http://schemas.microsoft.com/office/drawing/2014/main" id="{76B96E35-D0AE-714F-4FAF-6DB67E0B6D18}"/>
              </a:ext>
            </a:extLst>
          </p:cNvPr>
          <p:cNvSpPr>
            <a:spLocks noChangeArrowheads="1"/>
          </p:cNvSpPr>
          <p:nvPr/>
        </p:nvSpPr>
        <p:spPr bwMode="auto">
          <a:xfrm>
            <a:off x="4309948" y="4912751"/>
            <a:ext cx="1380754"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virally</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suppressed</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6" name="Rectangle 49">
            <a:extLst>
              <a:ext uri="{FF2B5EF4-FFF2-40B4-BE49-F238E27FC236}">
                <a16:creationId xmlns:a16="http://schemas.microsoft.com/office/drawing/2014/main" id="{A59883D2-C69F-7FCD-D385-0B5F3C16CB9B}"/>
              </a:ext>
            </a:extLst>
          </p:cNvPr>
          <p:cNvSpPr>
            <a:spLocks noChangeArrowheads="1"/>
          </p:cNvSpPr>
          <p:nvPr/>
        </p:nvSpPr>
        <p:spPr bwMode="auto">
          <a:xfrm>
            <a:off x="2229516" y="2733486"/>
            <a:ext cx="705890"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90:</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390 000</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7" name="Rectangle 49">
            <a:extLst>
              <a:ext uri="{FF2B5EF4-FFF2-40B4-BE49-F238E27FC236}">
                <a16:creationId xmlns:a16="http://schemas.microsoft.com/office/drawing/2014/main" id="{A2B89D27-B3E4-97B0-CB98-696C0AC241CF}"/>
              </a:ext>
            </a:extLst>
          </p:cNvPr>
          <p:cNvSpPr>
            <a:spLocks noChangeArrowheads="1"/>
          </p:cNvSpPr>
          <p:nvPr/>
        </p:nvSpPr>
        <p:spPr bwMode="auto">
          <a:xfrm>
            <a:off x="3602235" y="2957251"/>
            <a:ext cx="737950" cy="8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and</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second 90s: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370 000</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0" name="Rectangle 49">
            <a:extLst>
              <a:ext uri="{FF2B5EF4-FFF2-40B4-BE49-F238E27FC236}">
                <a16:creationId xmlns:a16="http://schemas.microsoft.com/office/drawing/2014/main" id="{FB93519B-84CD-D304-7A63-D17DA3238486}"/>
              </a:ext>
            </a:extLst>
          </p:cNvPr>
          <p:cNvSpPr>
            <a:spLocks noChangeArrowheads="1"/>
          </p:cNvSpPr>
          <p:nvPr/>
        </p:nvSpPr>
        <p:spPr bwMode="auto">
          <a:xfrm>
            <a:off x="5143010" y="3188255"/>
            <a:ext cx="757186"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 the</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three 90s: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240 000</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1" name="Rectangle 49">
            <a:extLst>
              <a:ext uri="{FF2B5EF4-FFF2-40B4-BE49-F238E27FC236}">
                <a16:creationId xmlns:a16="http://schemas.microsoft.com/office/drawing/2014/main" id="{E77E27A5-9EF2-FE36-294F-D627F464A07D}"/>
              </a:ext>
            </a:extLst>
          </p:cNvPr>
          <p:cNvSpPr>
            <a:spLocks noChangeArrowheads="1"/>
          </p:cNvSpPr>
          <p:nvPr/>
        </p:nvSpPr>
        <p:spPr bwMode="auto">
          <a:xfrm>
            <a:off x="2229516" y="3915092"/>
            <a:ext cx="717110"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88%</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[71—&gt;98%]</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2" name="Rectangle 49">
            <a:extLst>
              <a:ext uri="{FF2B5EF4-FFF2-40B4-BE49-F238E27FC236}">
                <a16:creationId xmlns:a16="http://schemas.microsoft.com/office/drawing/2014/main" id="{F50FD89B-EB08-C893-A17D-2282BA70F1F5}"/>
              </a:ext>
            </a:extLst>
          </p:cNvPr>
          <p:cNvSpPr>
            <a:spLocks noChangeArrowheads="1"/>
          </p:cNvSpPr>
          <p:nvPr/>
        </p:nvSpPr>
        <p:spPr bwMode="auto">
          <a:xfrm>
            <a:off x="3623075" y="3915092"/>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79%</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[61—95%]</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3" name="Rectangle 49">
            <a:extLst>
              <a:ext uri="{FF2B5EF4-FFF2-40B4-BE49-F238E27FC236}">
                <a16:creationId xmlns:a16="http://schemas.microsoft.com/office/drawing/2014/main" id="{547A6A2B-171D-F565-C8D0-F2AE2B7812EE}"/>
              </a:ext>
            </a:extLst>
          </p:cNvPr>
          <p:cNvSpPr>
            <a:spLocks noChangeArrowheads="1"/>
          </p:cNvSpPr>
          <p:nvPr/>
        </p:nvSpPr>
        <p:spPr bwMode="auto">
          <a:xfrm>
            <a:off x="5158680" y="3915092"/>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72%</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[58—86%]</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4" name="Rectangle 83">
            <a:extLst>
              <a:ext uri="{FF2B5EF4-FFF2-40B4-BE49-F238E27FC236}">
                <a16:creationId xmlns:a16="http://schemas.microsoft.com/office/drawing/2014/main" id="{06909FDA-766F-49BD-C1B8-B762FD4B428B}"/>
              </a:ext>
            </a:extLst>
          </p:cNvPr>
          <p:cNvSpPr/>
          <p:nvPr/>
        </p:nvSpPr>
        <p:spPr>
          <a:xfrm>
            <a:off x="1852407" y="2962274"/>
            <a:ext cx="341517" cy="194730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205C59CE-4078-22FE-C9FB-C2D65944579D}"/>
              </a:ext>
            </a:extLst>
          </p:cNvPr>
          <p:cNvSpPr/>
          <p:nvPr/>
        </p:nvSpPr>
        <p:spPr>
          <a:xfrm>
            <a:off x="1852407" y="2910346"/>
            <a:ext cx="341517" cy="5246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C8D61F7C-FD99-D578-CEAA-D58EF9762593}"/>
              </a:ext>
            </a:extLst>
          </p:cNvPr>
          <p:cNvSpPr/>
          <p:nvPr/>
        </p:nvSpPr>
        <p:spPr>
          <a:xfrm>
            <a:off x="1852407" y="2700984"/>
            <a:ext cx="341517" cy="21128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a16="http://schemas.microsoft.com/office/drawing/2014/main" id="{D227140A-A204-4529-F6AC-55AE40D1C2D5}"/>
              </a:ext>
            </a:extLst>
          </p:cNvPr>
          <p:cNvSpPr/>
          <p:nvPr/>
        </p:nvSpPr>
        <p:spPr>
          <a:xfrm>
            <a:off x="3216752" y="3159125"/>
            <a:ext cx="341517" cy="17504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8" name="Rectangle 87">
            <a:extLst>
              <a:ext uri="{FF2B5EF4-FFF2-40B4-BE49-F238E27FC236}">
                <a16:creationId xmlns:a16="http://schemas.microsoft.com/office/drawing/2014/main" id="{40468861-CB6B-7D0B-5CEA-DE8A63873145}"/>
              </a:ext>
            </a:extLst>
          </p:cNvPr>
          <p:cNvSpPr/>
          <p:nvPr/>
        </p:nvSpPr>
        <p:spPr>
          <a:xfrm>
            <a:off x="3216752" y="3105150"/>
            <a:ext cx="341517" cy="539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a16="http://schemas.microsoft.com/office/drawing/2014/main" id="{46CCFFEE-6B39-FF85-60F2-CF9671DC65E9}"/>
              </a:ext>
            </a:extLst>
          </p:cNvPr>
          <p:cNvSpPr/>
          <p:nvPr/>
        </p:nvSpPr>
        <p:spPr>
          <a:xfrm>
            <a:off x="3216752" y="2704159"/>
            <a:ext cx="341517" cy="40362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3443ADCB-E166-FF00-BAD3-786B1CED1001}"/>
              </a:ext>
            </a:extLst>
          </p:cNvPr>
          <p:cNvSpPr/>
          <p:nvPr/>
        </p:nvSpPr>
        <p:spPr>
          <a:xfrm>
            <a:off x="4771125" y="3333750"/>
            <a:ext cx="341517" cy="157582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1" name="Rectangle 90">
            <a:extLst>
              <a:ext uri="{FF2B5EF4-FFF2-40B4-BE49-F238E27FC236}">
                <a16:creationId xmlns:a16="http://schemas.microsoft.com/office/drawing/2014/main" id="{F656715C-FCDD-6B2C-EF18-ABB02FACE713}"/>
              </a:ext>
            </a:extLst>
          </p:cNvPr>
          <p:cNvSpPr/>
          <p:nvPr/>
        </p:nvSpPr>
        <p:spPr>
          <a:xfrm>
            <a:off x="4771125" y="3282950"/>
            <a:ext cx="341517" cy="508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a16="http://schemas.microsoft.com/office/drawing/2014/main" id="{31ED0579-0F75-04AD-B8BF-53F1B64635D5}"/>
              </a:ext>
            </a:extLst>
          </p:cNvPr>
          <p:cNvSpPr/>
          <p:nvPr/>
        </p:nvSpPr>
        <p:spPr>
          <a:xfrm>
            <a:off x="4771125" y="2700984"/>
            <a:ext cx="341517" cy="58196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4" name="Groupe 93">
            <a:extLst>
              <a:ext uri="{FF2B5EF4-FFF2-40B4-BE49-F238E27FC236}">
                <a16:creationId xmlns:a16="http://schemas.microsoft.com/office/drawing/2014/main" id="{7F22BAC4-C07E-CF4B-DDDC-75EEB2C00B13}"/>
              </a:ext>
            </a:extLst>
          </p:cNvPr>
          <p:cNvGrpSpPr/>
          <p:nvPr/>
        </p:nvGrpSpPr>
        <p:grpSpPr>
          <a:xfrm>
            <a:off x="6939130" y="4776964"/>
            <a:ext cx="290882" cy="257369"/>
            <a:chOff x="1812488" y="4747278"/>
            <a:chExt cx="290882" cy="257369"/>
          </a:xfrm>
        </p:grpSpPr>
        <p:sp>
          <p:nvSpPr>
            <p:cNvPr id="95" name="Line 7">
              <a:extLst>
                <a:ext uri="{FF2B5EF4-FFF2-40B4-BE49-F238E27FC236}">
                  <a16:creationId xmlns:a16="http://schemas.microsoft.com/office/drawing/2014/main" id="{43500392-59F6-7878-1EB9-BDE8FCB74B6D}"/>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96" name="Rectangle 38">
              <a:extLst>
                <a:ext uri="{FF2B5EF4-FFF2-40B4-BE49-F238E27FC236}">
                  <a16:creationId xmlns:a16="http://schemas.microsoft.com/office/drawing/2014/main" id="{A05658A1-D721-6066-E242-A7A2BF7038A3}"/>
                </a:ext>
              </a:extLst>
            </p:cNvPr>
            <p:cNvSpPr>
              <a:spLocks noChangeArrowheads="1"/>
            </p:cNvSpPr>
            <p:nvPr/>
          </p:nvSpPr>
          <p:spPr bwMode="auto">
            <a:xfrm>
              <a:off x="1812488" y="4747278"/>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97" name="Groupe 96">
            <a:extLst>
              <a:ext uri="{FF2B5EF4-FFF2-40B4-BE49-F238E27FC236}">
                <a16:creationId xmlns:a16="http://schemas.microsoft.com/office/drawing/2014/main" id="{86F97E5A-F04E-6FE3-D49A-942FEA4C5781}"/>
              </a:ext>
            </a:extLst>
          </p:cNvPr>
          <p:cNvGrpSpPr/>
          <p:nvPr/>
        </p:nvGrpSpPr>
        <p:grpSpPr>
          <a:xfrm>
            <a:off x="6935954" y="4475402"/>
            <a:ext cx="294058" cy="257369"/>
            <a:chOff x="1809312" y="4118434"/>
            <a:chExt cx="294058" cy="257369"/>
          </a:xfrm>
        </p:grpSpPr>
        <p:sp>
          <p:nvSpPr>
            <p:cNvPr id="98" name="Line 9">
              <a:extLst>
                <a:ext uri="{FF2B5EF4-FFF2-40B4-BE49-F238E27FC236}">
                  <a16:creationId xmlns:a16="http://schemas.microsoft.com/office/drawing/2014/main" id="{96836329-C751-E6C9-5BF6-7DA30EBDDAAF}"/>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99" name="Rectangle 40">
              <a:extLst>
                <a:ext uri="{FF2B5EF4-FFF2-40B4-BE49-F238E27FC236}">
                  <a16:creationId xmlns:a16="http://schemas.microsoft.com/office/drawing/2014/main" id="{5966F4C7-4CE6-BDED-9C14-50A7D3156418}"/>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a:t>
              </a:r>
            </a:p>
          </p:txBody>
        </p:sp>
      </p:grpSp>
      <p:grpSp>
        <p:nvGrpSpPr>
          <p:cNvPr id="100" name="Groupe 99">
            <a:extLst>
              <a:ext uri="{FF2B5EF4-FFF2-40B4-BE49-F238E27FC236}">
                <a16:creationId xmlns:a16="http://schemas.microsoft.com/office/drawing/2014/main" id="{FB44B5B8-865D-DCA8-1FB2-13DAA249A717}"/>
              </a:ext>
            </a:extLst>
          </p:cNvPr>
          <p:cNvGrpSpPr/>
          <p:nvPr/>
        </p:nvGrpSpPr>
        <p:grpSpPr>
          <a:xfrm>
            <a:off x="6857407" y="3465320"/>
            <a:ext cx="372605" cy="257369"/>
            <a:chOff x="1730765" y="3480259"/>
            <a:chExt cx="372605" cy="257369"/>
          </a:xfrm>
        </p:grpSpPr>
        <p:sp>
          <p:nvSpPr>
            <p:cNvPr id="101" name="Line 11">
              <a:extLst>
                <a:ext uri="{FF2B5EF4-FFF2-40B4-BE49-F238E27FC236}">
                  <a16:creationId xmlns:a16="http://schemas.microsoft.com/office/drawing/2014/main" id="{B563F413-457E-56C7-9BCF-D2E89730FD5E}"/>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02" name="Rectangle 42">
              <a:extLst>
                <a:ext uri="{FF2B5EF4-FFF2-40B4-BE49-F238E27FC236}">
                  <a16:creationId xmlns:a16="http://schemas.microsoft.com/office/drawing/2014/main" id="{781F784B-DE1B-AD5B-B693-1FA05C76DD74}"/>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103" name="Groupe 102">
            <a:extLst>
              <a:ext uri="{FF2B5EF4-FFF2-40B4-BE49-F238E27FC236}">
                <a16:creationId xmlns:a16="http://schemas.microsoft.com/office/drawing/2014/main" id="{E20B9E9A-E932-6B6B-33FB-D3B765255C0E}"/>
              </a:ext>
            </a:extLst>
          </p:cNvPr>
          <p:cNvGrpSpPr/>
          <p:nvPr/>
        </p:nvGrpSpPr>
        <p:grpSpPr>
          <a:xfrm>
            <a:off x="6857407" y="2707760"/>
            <a:ext cx="372605" cy="257369"/>
            <a:chOff x="1730765" y="2832559"/>
            <a:chExt cx="372605" cy="257369"/>
          </a:xfrm>
        </p:grpSpPr>
        <p:sp>
          <p:nvSpPr>
            <p:cNvPr id="104" name="Line 13">
              <a:extLst>
                <a:ext uri="{FF2B5EF4-FFF2-40B4-BE49-F238E27FC236}">
                  <a16:creationId xmlns:a16="http://schemas.microsoft.com/office/drawing/2014/main" id="{E65BE3B4-BD30-5A83-C7A4-E1C09FA259FE}"/>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05" name="Rectangle 44">
              <a:extLst>
                <a:ext uri="{FF2B5EF4-FFF2-40B4-BE49-F238E27FC236}">
                  <a16:creationId xmlns:a16="http://schemas.microsoft.com/office/drawing/2014/main" id="{F37D9407-51DB-26E6-0AF8-A3FDC19D06C0}"/>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16</a:t>
              </a:r>
            </a:p>
          </p:txBody>
        </p:sp>
      </p:grpSp>
      <p:sp>
        <p:nvSpPr>
          <p:cNvPr id="109" name="Line 19">
            <a:extLst>
              <a:ext uri="{FF2B5EF4-FFF2-40B4-BE49-F238E27FC236}">
                <a16:creationId xmlns:a16="http://schemas.microsoft.com/office/drawing/2014/main" id="{9CE53285-9446-455F-8FFE-2C89D0F1121B}"/>
              </a:ext>
            </a:extLst>
          </p:cNvPr>
          <p:cNvSpPr>
            <a:spLocks noChangeShapeType="1"/>
          </p:cNvSpPr>
          <p:nvPr/>
        </p:nvSpPr>
        <p:spPr bwMode="auto">
          <a:xfrm flipV="1">
            <a:off x="7234841" y="4912751"/>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0" name="Rectangle 49">
            <a:extLst>
              <a:ext uri="{FF2B5EF4-FFF2-40B4-BE49-F238E27FC236}">
                <a16:creationId xmlns:a16="http://schemas.microsoft.com/office/drawing/2014/main" id="{94BD4442-53A7-5215-2E28-E1C89396E235}"/>
              </a:ext>
            </a:extLst>
          </p:cNvPr>
          <p:cNvSpPr>
            <a:spLocks noChangeArrowheads="1"/>
          </p:cNvSpPr>
          <p:nvPr/>
        </p:nvSpPr>
        <p:spPr bwMode="auto">
          <a:xfrm>
            <a:off x="7318132"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Men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know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their</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status</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1" name="Rectangle 69">
            <a:extLst>
              <a:ext uri="{FF2B5EF4-FFF2-40B4-BE49-F238E27FC236}">
                <a16:creationId xmlns:a16="http://schemas.microsoft.com/office/drawing/2014/main" id="{75D689E6-616A-29F6-FD2E-C579E04FE178}"/>
              </a:ext>
            </a:extLst>
          </p:cNvPr>
          <p:cNvSpPr>
            <a:spLocks noChangeArrowheads="1"/>
          </p:cNvSpPr>
          <p:nvPr/>
        </p:nvSpPr>
        <p:spPr bwMode="auto">
          <a:xfrm rot="-5400000">
            <a:off x="5656491" y="3568115"/>
            <a:ext cx="1661279"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1200" b="1" err="1">
                <a:solidFill>
                  <a:srgbClr val="000000"/>
                </a:solidFill>
                <a:ea typeface="Roboto Condensed" panose="02000000000000000000" pitchFamily="2" charset="0"/>
                <a:cs typeface="Calibri" panose="020F0502020204030204" pitchFamily="34" charset="0"/>
              </a:rPr>
              <a:t>Number</a:t>
            </a:r>
            <a:r>
              <a:rPr lang="fr-FR" altLang="fr-FR" sz="1200" b="1">
                <a:solidFill>
                  <a:srgbClr val="000000"/>
                </a:solidFill>
                <a:ea typeface="Roboto Condensed" panose="02000000000000000000" pitchFamily="2" charset="0"/>
                <a:cs typeface="Calibri" panose="020F0502020204030204" pitchFamily="34" charset="0"/>
              </a:rPr>
              <a:t> of men (million)</a:t>
            </a:r>
          </a:p>
        </p:txBody>
      </p:sp>
      <p:sp>
        <p:nvSpPr>
          <p:cNvPr id="112" name="Forme libre : forme 111">
            <a:extLst>
              <a:ext uri="{FF2B5EF4-FFF2-40B4-BE49-F238E27FC236}">
                <a16:creationId xmlns:a16="http://schemas.microsoft.com/office/drawing/2014/main" id="{DB60965E-99BB-B6E1-31F7-0AA99040F211}"/>
              </a:ext>
            </a:extLst>
          </p:cNvPr>
          <p:cNvSpPr/>
          <p:nvPr/>
        </p:nvSpPr>
        <p:spPr bwMode="auto">
          <a:xfrm>
            <a:off x="7234525" y="2555082"/>
            <a:ext cx="4587287" cy="2354262"/>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13" name="Groupe 112">
            <a:extLst>
              <a:ext uri="{FF2B5EF4-FFF2-40B4-BE49-F238E27FC236}">
                <a16:creationId xmlns:a16="http://schemas.microsoft.com/office/drawing/2014/main" id="{16B11F4B-5920-2C88-285C-DE2BF1D4473E}"/>
              </a:ext>
            </a:extLst>
          </p:cNvPr>
          <p:cNvGrpSpPr/>
          <p:nvPr/>
        </p:nvGrpSpPr>
        <p:grpSpPr>
          <a:xfrm>
            <a:off x="6935954" y="4222880"/>
            <a:ext cx="294058" cy="257369"/>
            <a:chOff x="1809312" y="4118434"/>
            <a:chExt cx="294058" cy="257369"/>
          </a:xfrm>
        </p:grpSpPr>
        <p:sp>
          <p:nvSpPr>
            <p:cNvPr id="114" name="Line 9">
              <a:extLst>
                <a:ext uri="{FF2B5EF4-FFF2-40B4-BE49-F238E27FC236}">
                  <a16:creationId xmlns:a16="http://schemas.microsoft.com/office/drawing/2014/main" id="{6A01DC09-A20A-867C-C29D-35954DEA1AB5}"/>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5" name="Rectangle 40">
              <a:extLst>
                <a:ext uri="{FF2B5EF4-FFF2-40B4-BE49-F238E27FC236}">
                  <a16:creationId xmlns:a16="http://schemas.microsoft.com/office/drawing/2014/main" id="{C3C939A1-1DD0-DE1E-069E-6CA580FADAE7}"/>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a:t>
              </a:r>
            </a:p>
          </p:txBody>
        </p:sp>
      </p:grpSp>
      <p:grpSp>
        <p:nvGrpSpPr>
          <p:cNvPr id="116" name="Groupe 115">
            <a:extLst>
              <a:ext uri="{FF2B5EF4-FFF2-40B4-BE49-F238E27FC236}">
                <a16:creationId xmlns:a16="http://schemas.microsoft.com/office/drawing/2014/main" id="{D11B3344-F6D9-5D9A-F9F4-4BFAE883A1BD}"/>
              </a:ext>
            </a:extLst>
          </p:cNvPr>
          <p:cNvGrpSpPr/>
          <p:nvPr/>
        </p:nvGrpSpPr>
        <p:grpSpPr>
          <a:xfrm>
            <a:off x="6935954" y="3970360"/>
            <a:ext cx="294058" cy="257369"/>
            <a:chOff x="1809312" y="4118434"/>
            <a:chExt cx="294058" cy="257369"/>
          </a:xfrm>
        </p:grpSpPr>
        <p:sp>
          <p:nvSpPr>
            <p:cNvPr id="117" name="Line 9">
              <a:extLst>
                <a:ext uri="{FF2B5EF4-FFF2-40B4-BE49-F238E27FC236}">
                  <a16:creationId xmlns:a16="http://schemas.microsoft.com/office/drawing/2014/main" id="{A632CD3B-1F36-6882-9B3A-13E9DD2E47F3}"/>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8" name="Rectangle 40">
              <a:extLst>
                <a:ext uri="{FF2B5EF4-FFF2-40B4-BE49-F238E27FC236}">
                  <a16:creationId xmlns:a16="http://schemas.microsoft.com/office/drawing/2014/main" id="{25DE6990-DA2E-E189-A854-FE6B17F86577}"/>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a:t>
              </a:r>
            </a:p>
          </p:txBody>
        </p:sp>
      </p:grpSp>
      <p:grpSp>
        <p:nvGrpSpPr>
          <p:cNvPr id="119" name="Groupe 118">
            <a:extLst>
              <a:ext uri="{FF2B5EF4-FFF2-40B4-BE49-F238E27FC236}">
                <a16:creationId xmlns:a16="http://schemas.microsoft.com/office/drawing/2014/main" id="{D0CAE9D6-D405-0D5D-A470-84A9DABBC887}"/>
              </a:ext>
            </a:extLst>
          </p:cNvPr>
          <p:cNvGrpSpPr/>
          <p:nvPr/>
        </p:nvGrpSpPr>
        <p:grpSpPr>
          <a:xfrm>
            <a:off x="6935954" y="3717840"/>
            <a:ext cx="294058" cy="257369"/>
            <a:chOff x="1809312" y="4118434"/>
            <a:chExt cx="294058" cy="257369"/>
          </a:xfrm>
        </p:grpSpPr>
        <p:sp>
          <p:nvSpPr>
            <p:cNvPr id="120" name="Line 9">
              <a:extLst>
                <a:ext uri="{FF2B5EF4-FFF2-40B4-BE49-F238E27FC236}">
                  <a16:creationId xmlns:a16="http://schemas.microsoft.com/office/drawing/2014/main" id="{0745CD7F-17DB-CD21-8E2D-00A5F62F28D7}"/>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1" name="Rectangle 40">
              <a:extLst>
                <a:ext uri="{FF2B5EF4-FFF2-40B4-BE49-F238E27FC236}">
                  <a16:creationId xmlns:a16="http://schemas.microsoft.com/office/drawing/2014/main" id="{228D089F-3D1A-7CFA-CC11-508A1427656A}"/>
                </a:ext>
              </a:extLst>
            </p:cNvPr>
            <p:cNvSpPr>
              <a:spLocks noChangeArrowheads="1"/>
            </p:cNvSpPr>
            <p:nvPr/>
          </p:nvSpPr>
          <p:spPr bwMode="auto">
            <a:xfrm>
              <a:off x="1809312" y="4118434"/>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a:t>
              </a:r>
            </a:p>
          </p:txBody>
        </p:sp>
      </p:grpSp>
      <p:grpSp>
        <p:nvGrpSpPr>
          <p:cNvPr id="122" name="Groupe 121">
            <a:extLst>
              <a:ext uri="{FF2B5EF4-FFF2-40B4-BE49-F238E27FC236}">
                <a16:creationId xmlns:a16="http://schemas.microsoft.com/office/drawing/2014/main" id="{944DC781-717F-CABC-BDAB-B6A276574A9A}"/>
              </a:ext>
            </a:extLst>
          </p:cNvPr>
          <p:cNvGrpSpPr/>
          <p:nvPr/>
        </p:nvGrpSpPr>
        <p:grpSpPr>
          <a:xfrm>
            <a:off x="6857407" y="3212800"/>
            <a:ext cx="372605" cy="257369"/>
            <a:chOff x="1730765" y="3480259"/>
            <a:chExt cx="372605" cy="257369"/>
          </a:xfrm>
        </p:grpSpPr>
        <p:sp>
          <p:nvSpPr>
            <p:cNvPr id="123" name="Line 11">
              <a:extLst>
                <a:ext uri="{FF2B5EF4-FFF2-40B4-BE49-F238E27FC236}">
                  <a16:creationId xmlns:a16="http://schemas.microsoft.com/office/drawing/2014/main" id="{E93335D5-91D3-E719-BCE3-F7E59FEF96B7}"/>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4" name="Rectangle 42">
              <a:extLst>
                <a:ext uri="{FF2B5EF4-FFF2-40B4-BE49-F238E27FC236}">
                  <a16:creationId xmlns:a16="http://schemas.microsoft.com/office/drawing/2014/main" id="{7DF310E9-BD55-8625-0A29-C7A9F4D9D96F}"/>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12</a:t>
              </a:r>
            </a:p>
          </p:txBody>
        </p:sp>
      </p:grpSp>
      <p:grpSp>
        <p:nvGrpSpPr>
          <p:cNvPr id="125" name="Groupe 124">
            <a:extLst>
              <a:ext uri="{FF2B5EF4-FFF2-40B4-BE49-F238E27FC236}">
                <a16:creationId xmlns:a16="http://schemas.microsoft.com/office/drawing/2014/main" id="{4E8A7754-7D60-FDDD-5736-C3196BAF02B7}"/>
              </a:ext>
            </a:extLst>
          </p:cNvPr>
          <p:cNvGrpSpPr/>
          <p:nvPr/>
        </p:nvGrpSpPr>
        <p:grpSpPr>
          <a:xfrm>
            <a:off x="6857407" y="2960280"/>
            <a:ext cx="372605" cy="257369"/>
            <a:chOff x="1730765" y="3480259"/>
            <a:chExt cx="372605" cy="257369"/>
          </a:xfrm>
        </p:grpSpPr>
        <p:sp>
          <p:nvSpPr>
            <p:cNvPr id="126" name="Line 11">
              <a:extLst>
                <a:ext uri="{FF2B5EF4-FFF2-40B4-BE49-F238E27FC236}">
                  <a16:creationId xmlns:a16="http://schemas.microsoft.com/office/drawing/2014/main" id="{2C6CD1BB-91FC-515A-B161-35C1DE635D4B}"/>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7" name="Rectangle 42">
              <a:extLst>
                <a:ext uri="{FF2B5EF4-FFF2-40B4-BE49-F238E27FC236}">
                  <a16:creationId xmlns:a16="http://schemas.microsoft.com/office/drawing/2014/main" id="{414A0444-1A56-88ED-1A88-49830800B807}"/>
                </a:ext>
              </a:extLst>
            </p:cNvPr>
            <p:cNvSpPr>
              <a:spLocks noChangeArrowheads="1"/>
            </p:cNvSpPr>
            <p:nvPr/>
          </p:nvSpPr>
          <p:spPr bwMode="auto">
            <a:xfrm>
              <a:off x="1730765" y="34802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14</a:t>
              </a:r>
            </a:p>
          </p:txBody>
        </p:sp>
      </p:grpSp>
      <p:grpSp>
        <p:nvGrpSpPr>
          <p:cNvPr id="128" name="Groupe 127">
            <a:extLst>
              <a:ext uri="{FF2B5EF4-FFF2-40B4-BE49-F238E27FC236}">
                <a16:creationId xmlns:a16="http://schemas.microsoft.com/office/drawing/2014/main" id="{A7EE5646-326F-C26D-501D-5704BD0F9F81}"/>
              </a:ext>
            </a:extLst>
          </p:cNvPr>
          <p:cNvGrpSpPr/>
          <p:nvPr/>
        </p:nvGrpSpPr>
        <p:grpSpPr>
          <a:xfrm>
            <a:off x="6857407" y="2455240"/>
            <a:ext cx="372605" cy="257369"/>
            <a:chOff x="1730765" y="2832559"/>
            <a:chExt cx="372605" cy="257369"/>
          </a:xfrm>
        </p:grpSpPr>
        <p:sp>
          <p:nvSpPr>
            <p:cNvPr id="129" name="Line 13">
              <a:extLst>
                <a:ext uri="{FF2B5EF4-FFF2-40B4-BE49-F238E27FC236}">
                  <a16:creationId xmlns:a16="http://schemas.microsoft.com/office/drawing/2014/main" id="{E365FDD1-6698-AA52-1300-BF25E92AFF94}"/>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0" name="Rectangle 44">
              <a:extLst>
                <a:ext uri="{FF2B5EF4-FFF2-40B4-BE49-F238E27FC236}">
                  <a16:creationId xmlns:a16="http://schemas.microsoft.com/office/drawing/2014/main" id="{CFCF4E7D-00A6-9318-3DAE-1D5CCC73F277}"/>
                </a:ext>
              </a:extLst>
            </p:cNvPr>
            <p:cNvSpPr>
              <a:spLocks noChangeArrowheads="1"/>
            </p:cNvSpPr>
            <p:nvPr/>
          </p:nvSpPr>
          <p:spPr bwMode="auto">
            <a:xfrm>
              <a:off x="1730765" y="2832559"/>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18</a:t>
              </a:r>
            </a:p>
          </p:txBody>
        </p:sp>
      </p:grpSp>
      <p:sp>
        <p:nvSpPr>
          <p:cNvPr id="131" name="Rectangle 49">
            <a:extLst>
              <a:ext uri="{FF2B5EF4-FFF2-40B4-BE49-F238E27FC236}">
                <a16:creationId xmlns:a16="http://schemas.microsoft.com/office/drawing/2014/main" id="{43C42DE5-2D40-E0EC-469A-57B75935ADFE}"/>
              </a:ext>
            </a:extLst>
          </p:cNvPr>
          <p:cNvSpPr>
            <a:spLocks noChangeArrowheads="1"/>
          </p:cNvSpPr>
          <p:nvPr/>
        </p:nvSpPr>
        <p:spPr bwMode="auto">
          <a:xfrm>
            <a:off x="8763564" y="4912751"/>
            <a:ext cx="1380754"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Men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on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treatment</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2" name="Rectangle 49">
            <a:extLst>
              <a:ext uri="{FF2B5EF4-FFF2-40B4-BE49-F238E27FC236}">
                <a16:creationId xmlns:a16="http://schemas.microsoft.com/office/drawing/2014/main" id="{9AFCCB9F-3EF7-63CE-8255-23650DC5E67F}"/>
              </a:ext>
            </a:extLst>
          </p:cNvPr>
          <p:cNvSpPr>
            <a:spLocks noChangeArrowheads="1"/>
          </p:cNvSpPr>
          <p:nvPr/>
        </p:nvSpPr>
        <p:spPr bwMode="auto">
          <a:xfrm>
            <a:off x="10418675" y="4912751"/>
            <a:ext cx="1189996"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Men living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with</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HIV</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who</a:t>
            </a:r>
            <a: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are </a:t>
            </a: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virally</a:t>
            </a:r>
            <a:br>
              <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fr-FR" altLang="fr-FR" sz="1100" b="0"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suppressed</a:t>
            </a:r>
            <a:endParaRPr kumimoji="0" lang="fr-FR" altLang="fr-FR" sz="11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3" name="Rectangle 49">
            <a:extLst>
              <a:ext uri="{FF2B5EF4-FFF2-40B4-BE49-F238E27FC236}">
                <a16:creationId xmlns:a16="http://schemas.microsoft.com/office/drawing/2014/main" id="{8E2AD710-1D3B-7329-C9D8-4C8E50D57B3A}"/>
              </a:ext>
            </a:extLst>
          </p:cNvPr>
          <p:cNvSpPr>
            <a:spLocks noChangeArrowheads="1"/>
          </p:cNvSpPr>
          <p:nvPr/>
        </p:nvSpPr>
        <p:spPr bwMode="auto">
          <a:xfrm>
            <a:off x="8242864" y="2733486"/>
            <a:ext cx="736346"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90: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1.4 million</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4" name="Rectangle 49">
            <a:extLst>
              <a:ext uri="{FF2B5EF4-FFF2-40B4-BE49-F238E27FC236}">
                <a16:creationId xmlns:a16="http://schemas.microsoft.com/office/drawing/2014/main" id="{37603669-32CE-C839-FC92-F20DAF8B3D5E}"/>
              </a:ext>
            </a:extLst>
          </p:cNvPr>
          <p:cNvSpPr>
            <a:spLocks noChangeArrowheads="1"/>
          </p:cNvSpPr>
          <p:nvPr/>
        </p:nvSpPr>
        <p:spPr bwMode="auto">
          <a:xfrm>
            <a:off x="9615583" y="2957251"/>
            <a:ext cx="749170" cy="8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first and</a:t>
            </a:r>
            <a:b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b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second 90s: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2.2 million</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5" name="Rectangle 49">
            <a:extLst>
              <a:ext uri="{FF2B5EF4-FFF2-40B4-BE49-F238E27FC236}">
                <a16:creationId xmlns:a16="http://schemas.microsoft.com/office/drawing/2014/main" id="{30B97A0E-F1EF-F05D-1B7D-09C9BD9C69A9}"/>
              </a:ext>
            </a:extLst>
          </p:cNvPr>
          <p:cNvSpPr>
            <a:spLocks noChangeArrowheads="1"/>
          </p:cNvSpPr>
          <p:nvPr/>
        </p:nvSpPr>
        <p:spPr bwMode="auto">
          <a:xfrm>
            <a:off x="11156358" y="3188255"/>
            <a:ext cx="838939"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Gap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reaching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the three 90s:</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1.9 million</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6" name="Rectangle 49">
            <a:extLst>
              <a:ext uri="{FF2B5EF4-FFF2-40B4-BE49-F238E27FC236}">
                <a16:creationId xmlns:a16="http://schemas.microsoft.com/office/drawing/2014/main" id="{63D4C7C7-C15E-6E54-F98D-6D3935597434}"/>
              </a:ext>
            </a:extLst>
          </p:cNvPr>
          <p:cNvSpPr>
            <a:spLocks noChangeArrowheads="1"/>
          </p:cNvSpPr>
          <p:nvPr/>
        </p:nvSpPr>
        <p:spPr bwMode="auto">
          <a:xfrm>
            <a:off x="8242864" y="4111385"/>
            <a:ext cx="717110"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82%</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[65—&gt;98%]</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7" name="Rectangle 49">
            <a:extLst>
              <a:ext uri="{FF2B5EF4-FFF2-40B4-BE49-F238E27FC236}">
                <a16:creationId xmlns:a16="http://schemas.microsoft.com/office/drawing/2014/main" id="{E2159DFB-5214-F53D-46E4-6DC29828EEBF}"/>
              </a:ext>
            </a:extLst>
          </p:cNvPr>
          <p:cNvSpPr>
            <a:spLocks noChangeArrowheads="1"/>
          </p:cNvSpPr>
          <p:nvPr/>
        </p:nvSpPr>
        <p:spPr bwMode="auto">
          <a:xfrm>
            <a:off x="9636423" y="4111385"/>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68%</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[54—82%]</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8" name="Rectangle 49">
            <a:extLst>
              <a:ext uri="{FF2B5EF4-FFF2-40B4-BE49-F238E27FC236}">
                <a16:creationId xmlns:a16="http://schemas.microsoft.com/office/drawing/2014/main" id="{F405F885-EA1E-92AC-A9C1-62A4F674E425}"/>
              </a:ext>
            </a:extLst>
          </p:cNvPr>
          <p:cNvSpPr>
            <a:spLocks noChangeArrowheads="1"/>
          </p:cNvSpPr>
          <p:nvPr/>
        </p:nvSpPr>
        <p:spPr bwMode="auto">
          <a:xfrm>
            <a:off x="11172028" y="4111385"/>
            <a:ext cx="649784" cy="5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b="1" i="0" u="none" strike="noStrike" kern="0" cap="none" spc="0" normalizeH="0" baseline="0" noProof="0">
                <a:ln>
                  <a:noFill/>
                </a:ln>
                <a:solidFill>
                  <a:srgbClr val="C00000"/>
                </a:solidFill>
                <a:effectLst/>
                <a:uLnTx/>
                <a:uFillTx/>
                <a:ea typeface="Roboto Condensed" panose="02000000000000000000" pitchFamily="2" charset="0"/>
                <a:cs typeface="Calibri" panose="020F0502020204030204" pitchFamily="34" charset="0"/>
              </a:rPr>
              <a:t>62%</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[49—75%]</a:t>
            </a:r>
            <a:endParaRPr kumimoji="0" lang="fr-FR" alt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9" name="Rectangle 138">
            <a:extLst>
              <a:ext uri="{FF2B5EF4-FFF2-40B4-BE49-F238E27FC236}">
                <a16:creationId xmlns:a16="http://schemas.microsoft.com/office/drawing/2014/main" id="{689AFDCC-FEB3-94C4-626D-CA68BE7F4A16}"/>
              </a:ext>
            </a:extLst>
          </p:cNvPr>
          <p:cNvSpPr/>
          <p:nvPr/>
        </p:nvSpPr>
        <p:spPr>
          <a:xfrm>
            <a:off x="7865755" y="3095625"/>
            <a:ext cx="341517" cy="18139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0" name="Rectangle 139">
            <a:extLst>
              <a:ext uri="{FF2B5EF4-FFF2-40B4-BE49-F238E27FC236}">
                <a16:creationId xmlns:a16="http://schemas.microsoft.com/office/drawing/2014/main" id="{C01D5594-4422-2A79-1EAC-7C07B1614785}"/>
              </a:ext>
            </a:extLst>
          </p:cNvPr>
          <p:cNvSpPr/>
          <p:nvPr/>
        </p:nvSpPr>
        <p:spPr>
          <a:xfrm>
            <a:off x="7865755" y="2917826"/>
            <a:ext cx="341517" cy="18547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1" name="Rectangle 140">
            <a:extLst>
              <a:ext uri="{FF2B5EF4-FFF2-40B4-BE49-F238E27FC236}">
                <a16:creationId xmlns:a16="http://schemas.microsoft.com/office/drawing/2014/main" id="{E58030B7-8342-14E7-8A5F-E76C115994AB}"/>
              </a:ext>
            </a:extLst>
          </p:cNvPr>
          <p:cNvSpPr/>
          <p:nvPr/>
        </p:nvSpPr>
        <p:spPr>
          <a:xfrm>
            <a:off x="7865755" y="2700984"/>
            <a:ext cx="341517" cy="21684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2" name="Rectangle 141">
            <a:extLst>
              <a:ext uri="{FF2B5EF4-FFF2-40B4-BE49-F238E27FC236}">
                <a16:creationId xmlns:a16="http://schemas.microsoft.com/office/drawing/2014/main" id="{171EDB2C-EE67-0E4F-1037-7546FA5DC44A}"/>
              </a:ext>
            </a:extLst>
          </p:cNvPr>
          <p:cNvSpPr/>
          <p:nvPr/>
        </p:nvSpPr>
        <p:spPr>
          <a:xfrm>
            <a:off x="9230100" y="3397249"/>
            <a:ext cx="341517" cy="151232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3" name="Rectangle 142">
            <a:extLst>
              <a:ext uri="{FF2B5EF4-FFF2-40B4-BE49-F238E27FC236}">
                <a16:creationId xmlns:a16="http://schemas.microsoft.com/office/drawing/2014/main" id="{BE779722-199D-B0B7-306E-402C17FE9C96}"/>
              </a:ext>
            </a:extLst>
          </p:cNvPr>
          <p:cNvSpPr/>
          <p:nvPr/>
        </p:nvSpPr>
        <p:spPr>
          <a:xfrm>
            <a:off x="9230100" y="3124200"/>
            <a:ext cx="341517" cy="27305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4" name="Rectangle 143">
            <a:extLst>
              <a:ext uri="{FF2B5EF4-FFF2-40B4-BE49-F238E27FC236}">
                <a16:creationId xmlns:a16="http://schemas.microsoft.com/office/drawing/2014/main" id="{B527A683-6618-59F6-0ECF-833BF5C35DC2}"/>
              </a:ext>
            </a:extLst>
          </p:cNvPr>
          <p:cNvSpPr/>
          <p:nvPr/>
        </p:nvSpPr>
        <p:spPr>
          <a:xfrm>
            <a:off x="9230100" y="2697808"/>
            <a:ext cx="341517" cy="4263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B7A7CF92-D0BC-167C-E82B-D8954703E46F}"/>
              </a:ext>
            </a:extLst>
          </p:cNvPr>
          <p:cNvSpPr/>
          <p:nvPr/>
        </p:nvSpPr>
        <p:spPr>
          <a:xfrm>
            <a:off x="10784473" y="3530600"/>
            <a:ext cx="341517" cy="13789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6" name="Rectangle 145">
            <a:extLst>
              <a:ext uri="{FF2B5EF4-FFF2-40B4-BE49-F238E27FC236}">
                <a16:creationId xmlns:a16="http://schemas.microsoft.com/office/drawing/2014/main" id="{5073E4C0-AD0A-55D3-A30E-C8F057DAE194}"/>
              </a:ext>
            </a:extLst>
          </p:cNvPr>
          <p:cNvSpPr/>
          <p:nvPr/>
        </p:nvSpPr>
        <p:spPr>
          <a:xfrm>
            <a:off x="10784473" y="3298825"/>
            <a:ext cx="341517" cy="2317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7" name="Rectangle 146">
            <a:extLst>
              <a:ext uri="{FF2B5EF4-FFF2-40B4-BE49-F238E27FC236}">
                <a16:creationId xmlns:a16="http://schemas.microsoft.com/office/drawing/2014/main" id="{C060E111-62E5-85FF-99EB-A95B9C110108}"/>
              </a:ext>
            </a:extLst>
          </p:cNvPr>
          <p:cNvSpPr/>
          <p:nvPr/>
        </p:nvSpPr>
        <p:spPr>
          <a:xfrm>
            <a:off x="10784473" y="2700984"/>
            <a:ext cx="341517" cy="59784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7419B5A-BF20-E040-B601-27A169D1846A}"/>
              </a:ext>
            </a:extLst>
          </p:cNvPr>
          <p:cNvSpPr txBox="1"/>
          <p:nvPr/>
        </p:nvSpPr>
        <p:spPr>
          <a:xfrm>
            <a:off x="2978218" y="1825386"/>
            <a:ext cx="1104854" cy="400110"/>
          </a:xfrm>
          <a:prstGeom prst="rect">
            <a:avLst/>
          </a:prstGeom>
          <a:noFill/>
        </p:spPr>
        <p:txBody>
          <a:bodyPr wrap="none" rtlCol="0">
            <a:spAutoFit/>
          </a:bodyPr>
          <a:lstStyle/>
          <a:p>
            <a:r>
              <a:rPr lang="fr-FR" sz="2000" b="1" dirty="0">
                <a:solidFill>
                  <a:srgbClr val="0070C0"/>
                </a:solidFill>
              </a:rPr>
              <a:t>WOMEN</a:t>
            </a:r>
          </a:p>
        </p:txBody>
      </p:sp>
      <p:sp>
        <p:nvSpPr>
          <p:cNvPr id="148" name="ZoneTexte 147">
            <a:extLst>
              <a:ext uri="{FF2B5EF4-FFF2-40B4-BE49-F238E27FC236}">
                <a16:creationId xmlns:a16="http://schemas.microsoft.com/office/drawing/2014/main" id="{E977D400-AB5D-D54D-ADED-7FFC562CC5AA}"/>
              </a:ext>
            </a:extLst>
          </p:cNvPr>
          <p:cNvSpPr txBox="1"/>
          <p:nvPr/>
        </p:nvSpPr>
        <p:spPr>
          <a:xfrm>
            <a:off x="9107254" y="1767952"/>
            <a:ext cx="702436" cy="400110"/>
          </a:xfrm>
          <a:prstGeom prst="rect">
            <a:avLst/>
          </a:prstGeom>
          <a:noFill/>
        </p:spPr>
        <p:txBody>
          <a:bodyPr wrap="none" rtlCol="0">
            <a:spAutoFit/>
          </a:bodyPr>
          <a:lstStyle/>
          <a:p>
            <a:r>
              <a:rPr lang="fr-FR" sz="2000" b="1">
                <a:solidFill>
                  <a:srgbClr val="0070C0"/>
                </a:solidFill>
              </a:rPr>
              <a:t>MEN</a:t>
            </a:r>
          </a:p>
        </p:txBody>
      </p:sp>
      <p:sp>
        <p:nvSpPr>
          <p:cNvPr id="149" name="ZoneTexte 148">
            <a:extLst>
              <a:ext uri="{FF2B5EF4-FFF2-40B4-BE49-F238E27FC236}">
                <a16:creationId xmlns:a16="http://schemas.microsoft.com/office/drawing/2014/main" id="{2AEEEB00-B81C-7F4D-A211-BC18CF358B75}"/>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2088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F7A10FD0-6D32-C84C-A15D-27BD982F9FB5}"/>
              </a:ext>
            </a:extLst>
          </p:cNvPr>
          <p:cNvSpPr>
            <a:spLocks noGrp="1"/>
          </p:cNvSpPr>
          <p:nvPr>
            <p:ph type="title"/>
          </p:nvPr>
        </p:nvSpPr>
        <p:spPr>
          <a:xfrm>
            <a:off x="609601" y="243580"/>
            <a:ext cx="8013290" cy="1143000"/>
          </a:xfrm>
        </p:spPr>
        <p:txBody>
          <a:bodyPr>
            <a:normAutofit fontScale="90000"/>
          </a:bodyPr>
          <a:lstStyle/>
          <a:p>
            <a:pPr algn="ctr"/>
            <a:r>
              <a:rPr lang="fr-FR"/>
              <a:t>COCOVIH : </a:t>
            </a:r>
            <a:r>
              <a:rPr lang="fr-FR" sz="3600" b="1">
                <a:solidFill>
                  <a:srgbClr val="0070C0"/>
                </a:solidFill>
              </a:rPr>
              <a:t>Proportion of </a:t>
            </a:r>
            <a:r>
              <a:rPr lang="fr-FR" sz="3600" b="1" err="1">
                <a:solidFill>
                  <a:srgbClr val="0070C0"/>
                </a:solidFill>
              </a:rPr>
              <a:t>untreated</a:t>
            </a:r>
            <a:r>
              <a:rPr lang="fr-FR" sz="3600" b="1">
                <a:solidFill>
                  <a:srgbClr val="0070C0"/>
                </a:solidFill>
              </a:rPr>
              <a:t> </a:t>
            </a:r>
            <a:r>
              <a:rPr lang="fr-FR" sz="3600" b="1" err="1">
                <a:solidFill>
                  <a:srgbClr val="0070C0"/>
                </a:solidFill>
              </a:rPr>
              <a:t>Persons</a:t>
            </a:r>
            <a:r>
              <a:rPr lang="fr-FR" sz="3600" b="1">
                <a:solidFill>
                  <a:srgbClr val="0070C0"/>
                </a:solidFill>
              </a:rPr>
              <a:t> living </a:t>
            </a:r>
            <a:r>
              <a:rPr lang="fr-FR" sz="3600" b="1" err="1">
                <a:solidFill>
                  <a:srgbClr val="0070C0"/>
                </a:solidFill>
              </a:rPr>
              <a:t>with</a:t>
            </a:r>
            <a:r>
              <a:rPr lang="fr-FR" sz="3600" b="1">
                <a:solidFill>
                  <a:srgbClr val="0070C0"/>
                </a:solidFill>
              </a:rPr>
              <a:t> HI</a:t>
            </a:r>
            <a:r>
              <a:rPr lang="fr-FR" sz="3600"/>
              <a:t>V</a:t>
            </a:r>
            <a:r>
              <a:rPr lang="fr-FR" sz="3600" b="1">
                <a:solidFill>
                  <a:srgbClr val="0070C0"/>
                </a:solidFill>
              </a:rPr>
              <a:t> in 2019 - FRANCE</a:t>
            </a:r>
            <a:br>
              <a:rPr lang="fr-FR" sz="3600" b="1">
                <a:solidFill>
                  <a:srgbClr val="0070C0"/>
                </a:solidFill>
              </a:rPr>
            </a:br>
            <a:endParaRPr lang="fr-FR"/>
          </a:p>
        </p:txBody>
      </p:sp>
      <p:sp>
        <p:nvSpPr>
          <p:cNvPr id="7" name="ZoneTexte 6">
            <a:extLst>
              <a:ext uri="{FF2B5EF4-FFF2-40B4-BE49-F238E27FC236}">
                <a16:creationId xmlns:a16="http://schemas.microsoft.com/office/drawing/2014/main" id="{D47E8E3E-1C37-6843-985C-83898AE5948C}"/>
              </a:ext>
            </a:extLst>
          </p:cNvPr>
          <p:cNvSpPr txBox="1"/>
          <p:nvPr/>
        </p:nvSpPr>
        <p:spPr>
          <a:xfrm>
            <a:off x="8855927" y="6407754"/>
            <a:ext cx="3318986" cy="276999"/>
          </a:xfrm>
          <a:prstGeom prst="rect">
            <a:avLst/>
          </a:prstGeom>
          <a:noFill/>
        </p:spPr>
        <p:txBody>
          <a:bodyPr wrap="none" rtlCol="0">
            <a:spAutoFit/>
          </a:bodyPr>
          <a:lstStyle/>
          <a:p>
            <a:r>
              <a:rPr lang="fr-FR" sz="1200" err="1"/>
              <a:t>Prevoteau</a:t>
            </a:r>
            <a:r>
              <a:rPr lang="fr-FR" sz="1200"/>
              <a:t> du Clary F. HIV Glasgow 2022, Abs. O33</a:t>
            </a:r>
          </a:p>
        </p:txBody>
      </p:sp>
      <p:graphicFrame>
        <p:nvGraphicFramePr>
          <p:cNvPr id="9" name="Graphique 8">
            <a:extLst>
              <a:ext uri="{FF2B5EF4-FFF2-40B4-BE49-F238E27FC236}">
                <a16:creationId xmlns:a16="http://schemas.microsoft.com/office/drawing/2014/main" id="{3379A702-5C8C-804E-BC03-DD4059D84B5F}"/>
              </a:ext>
            </a:extLst>
          </p:cNvPr>
          <p:cNvGraphicFramePr/>
          <p:nvPr>
            <p:extLst>
              <p:ext uri="{D42A27DB-BD31-4B8C-83A1-F6EECF244321}">
                <p14:modId xmlns:p14="http://schemas.microsoft.com/office/powerpoint/2010/main" val="2217463276"/>
              </p:ext>
            </p:extLst>
          </p:nvPr>
        </p:nvGraphicFramePr>
        <p:xfrm>
          <a:off x="929640" y="2319019"/>
          <a:ext cx="4418329" cy="2945553"/>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717E6058-CB4B-CE4E-B292-62A4F0E35266}"/>
              </a:ext>
            </a:extLst>
          </p:cNvPr>
          <p:cNvSpPr txBox="1"/>
          <p:nvPr/>
        </p:nvSpPr>
        <p:spPr>
          <a:xfrm>
            <a:off x="1695411" y="4978400"/>
            <a:ext cx="5277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Men</a:t>
            </a:r>
          </a:p>
        </p:txBody>
      </p:sp>
      <p:sp>
        <p:nvSpPr>
          <p:cNvPr id="11" name="ZoneTexte 10">
            <a:extLst>
              <a:ext uri="{FF2B5EF4-FFF2-40B4-BE49-F238E27FC236}">
                <a16:creationId xmlns:a16="http://schemas.microsoft.com/office/drawing/2014/main" id="{92BE0279-C2DF-F544-8556-FCB54CE480EE}"/>
              </a:ext>
            </a:extLst>
          </p:cNvPr>
          <p:cNvSpPr txBox="1"/>
          <p:nvPr/>
        </p:nvSpPr>
        <p:spPr>
          <a:xfrm>
            <a:off x="2883393" y="4978400"/>
            <a:ext cx="76918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err="1">
                <a:ln>
                  <a:noFill/>
                </a:ln>
                <a:solidFill>
                  <a:prstClr val="black"/>
                </a:solidFill>
                <a:effectLst/>
                <a:uLnTx/>
                <a:uFillTx/>
                <a:latin typeface="Calibri"/>
                <a:ea typeface="+mn-ea"/>
                <a:cs typeface="+mn-cs"/>
              </a:rPr>
              <a:t>Women</a:t>
            </a:r>
            <a:endParaRPr kumimoji="0" lang="fr-FR" sz="1400" b="1" i="0" u="none" strike="noStrike" kern="1200" cap="none" spc="0" normalizeH="0" baseline="0" noProof="0">
              <a:ln>
                <a:noFill/>
              </a:ln>
              <a:solidFill>
                <a:prstClr val="black"/>
              </a:solidFill>
              <a:effectLst/>
              <a:uLnTx/>
              <a:uFillTx/>
              <a:latin typeface="Calibri"/>
              <a:ea typeface="+mn-ea"/>
              <a:cs typeface="+mn-cs"/>
            </a:endParaRPr>
          </a:p>
        </p:txBody>
      </p:sp>
      <p:sp>
        <p:nvSpPr>
          <p:cNvPr id="12" name="ZoneTexte 11">
            <a:extLst>
              <a:ext uri="{FF2B5EF4-FFF2-40B4-BE49-F238E27FC236}">
                <a16:creationId xmlns:a16="http://schemas.microsoft.com/office/drawing/2014/main" id="{C01F37C7-BDC3-8348-AE6B-87324558FCB3}"/>
              </a:ext>
            </a:extLst>
          </p:cNvPr>
          <p:cNvSpPr txBox="1"/>
          <p:nvPr/>
        </p:nvSpPr>
        <p:spPr>
          <a:xfrm>
            <a:off x="4210270" y="4978400"/>
            <a:ext cx="7176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err="1">
                <a:ln>
                  <a:noFill/>
                </a:ln>
                <a:solidFill>
                  <a:prstClr val="black"/>
                </a:solidFill>
                <a:effectLst/>
                <a:uLnTx/>
                <a:uFillTx/>
                <a:latin typeface="Calibri"/>
                <a:ea typeface="+mn-ea"/>
                <a:cs typeface="+mn-cs"/>
              </a:rPr>
              <a:t>Overall</a:t>
            </a:r>
            <a:endParaRPr kumimoji="0" lang="fr-FR" sz="1400" b="1" i="0" u="none" strike="noStrike" kern="1200" cap="none" spc="0" normalizeH="0" baseline="0" noProof="0">
              <a:ln>
                <a:noFill/>
              </a:ln>
              <a:solidFill>
                <a:prstClr val="black"/>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DF648F52-102A-B244-8A45-2D22BE91A077}"/>
              </a:ext>
            </a:extLst>
          </p:cNvPr>
          <p:cNvSpPr txBox="1"/>
          <p:nvPr/>
        </p:nvSpPr>
        <p:spPr>
          <a:xfrm>
            <a:off x="1465379" y="3095667"/>
            <a:ext cx="98777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N=102,464</a:t>
            </a:r>
          </a:p>
        </p:txBody>
      </p:sp>
      <p:sp>
        <p:nvSpPr>
          <p:cNvPr id="14" name="ZoneTexte 13">
            <a:extLst>
              <a:ext uri="{FF2B5EF4-FFF2-40B4-BE49-F238E27FC236}">
                <a16:creationId xmlns:a16="http://schemas.microsoft.com/office/drawing/2014/main" id="{62DEC39C-F252-9D4F-9DFC-86536F3E7D67}"/>
              </a:ext>
            </a:extLst>
          </p:cNvPr>
          <p:cNvSpPr txBox="1"/>
          <p:nvPr/>
        </p:nvSpPr>
        <p:spPr>
          <a:xfrm>
            <a:off x="4018079" y="2661327"/>
            <a:ext cx="98777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N=157,337</a:t>
            </a:r>
          </a:p>
        </p:txBody>
      </p:sp>
      <p:sp>
        <p:nvSpPr>
          <p:cNvPr id="15" name="ZoneTexte 14">
            <a:extLst>
              <a:ext uri="{FF2B5EF4-FFF2-40B4-BE49-F238E27FC236}">
                <a16:creationId xmlns:a16="http://schemas.microsoft.com/office/drawing/2014/main" id="{395D6DB8-EF15-4A40-828C-A9ABC51A4A61}"/>
              </a:ext>
            </a:extLst>
          </p:cNvPr>
          <p:cNvSpPr txBox="1"/>
          <p:nvPr/>
        </p:nvSpPr>
        <p:spPr>
          <a:xfrm>
            <a:off x="2819786" y="2143525"/>
            <a:ext cx="89639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N=54,873</a:t>
            </a:r>
          </a:p>
        </p:txBody>
      </p:sp>
      <p:sp>
        <p:nvSpPr>
          <p:cNvPr id="16" name="ZoneTexte 15">
            <a:extLst>
              <a:ext uri="{FF2B5EF4-FFF2-40B4-BE49-F238E27FC236}">
                <a16:creationId xmlns:a16="http://schemas.microsoft.com/office/drawing/2014/main" id="{3814DE20-EEF5-574E-91C2-7A22967FEA8B}"/>
              </a:ext>
            </a:extLst>
          </p:cNvPr>
          <p:cNvSpPr txBox="1"/>
          <p:nvPr/>
        </p:nvSpPr>
        <p:spPr>
          <a:xfrm>
            <a:off x="997089" y="2077384"/>
            <a:ext cx="3161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a:t>
            </a:r>
          </a:p>
        </p:txBody>
      </p:sp>
      <p:graphicFrame>
        <p:nvGraphicFramePr>
          <p:cNvPr id="17" name="Graphique 16">
            <a:extLst>
              <a:ext uri="{FF2B5EF4-FFF2-40B4-BE49-F238E27FC236}">
                <a16:creationId xmlns:a16="http://schemas.microsoft.com/office/drawing/2014/main" id="{DA3D9DF7-583B-4747-96EC-6DF019027454}"/>
              </a:ext>
            </a:extLst>
          </p:cNvPr>
          <p:cNvGraphicFramePr/>
          <p:nvPr>
            <p:extLst>
              <p:ext uri="{D42A27DB-BD31-4B8C-83A1-F6EECF244321}">
                <p14:modId xmlns:p14="http://schemas.microsoft.com/office/powerpoint/2010/main" val="1175382856"/>
              </p:ext>
            </p:extLst>
          </p:nvPr>
        </p:nvGraphicFramePr>
        <p:xfrm>
          <a:off x="6425363" y="2319019"/>
          <a:ext cx="4418329" cy="2945553"/>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17">
            <a:extLst>
              <a:ext uri="{FF2B5EF4-FFF2-40B4-BE49-F238E27FC236}">
                <a16:creationId xmlns:a16="http://schemas.microsoft.com/office/drawing/2014/main" id="{A0E14F7E-C59E-174C-B3B6-1B9AF8A07FF2}"/>
              </a:ext>
            </a:extLst>
          </p:cNvPr>
          <p:cNvSpPr txBox="1"/>
          <p:nvPr/>
        </p:nvSpPr>
        <p:spPr>
          <a:xfrm>
            <a:off x="7583705" y="3268130"/>
            <a:ext cx="7954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N=47,606</a:t>
            </a:r>
          </a:p>
        </p:txBody>
      </p:sp>
      <p:sp>
        <p:nvSpPr>
          <p:cNvPr id="19" name="ZoneTexte 18">
            <a:extLst>
              <a:ext uri="{FF2B5EF4-FFF2-40B4-BE49-F238E27FC236}">
                <a16:creationId xmlns:a16="http://schemas.microsoft.com/office/drawing/2014/main" id="{999D2FEE-DF19-8542-AACC-18606A7D068C}"/>
              </a:ext>
            </a:extLst>
          </p:cNvPr>
          <p:cNvSpPr txBox="1"/>
          <p:nvPr/>
        </p:nvSpPr>
        <p:spPr>
          <a:xfrm>
            <a:off x="9947987" y="3270424"/>
            <a:ext cx="71686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N=4,083</a:t>
            </a:r>
          </a:p>
        </p:txBody>
      </p:sp>
      <p:sp>
        <p:nvSpPr>
          <p:cNvPr id="20" name="ZoneTexte 19">
            <a:extLst>
              <a:ext uri="{FF2B5EF4-FFF2-40B4-BE49-F238E27FC236}">
                <a16:creationId xmlns:a16="http://schemas.microsoft.com/office/drawing/2014/main" id="{324D0075-6293-2446-B531-44CF79284454}"/>
              </a:ext>
            </a:extLst>
          </p:cNvPr>
          <p:cNvSpPr txBox="1"/>
          <p:nvPr/>
        </p:nvSpPr>
        <p:spPr>
          <a:xfrm>
            <a:off x="6492812" y="2077384"/>
            <a:ext cx="3161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a:ea typeface="+mn-ea"/>
                <a:cs typeface="+mn-cs"/>
              </a:rPr>
              <a:t>%</a:t>
            </a:r>
          </a:p>
        </p:txBody>
      </p:sp>
      <p:sp>
        <p:nvSpPr>
          <p:cNvPr id="21" name="ZoneTexte 20">
            <a:extLst>
              <a:ext uri="{FF2B5EF4-FFF2-40B4-BE49-F238E27FC236}">
                <a16:creationId xmlns:a16="http://schemas.microsoft.com/office/drawing/2014/main" id="{6CF7005E-753F-B646-9FF0-9F202DCA639C}"/>
              </a:ext>
            </a:extLst>
          </p:cNvPr>
          <p:cNvSpPr txBox="1"/>
          <p:nvPr/>
        </p:nvSpPr>
        <p:spPr>
          <a:xfrm>
            <a:off x="9153111" y="3650558"/>
            <a:ext cx="7954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N=14,264</a:t>
            </a:r>
          </a:p>
        </p:txBody>
      </p:sp>
      <p:sp>
        <p:nvSpPr>
          <p:cNvPr id="22" name="ZoneTexte 21">
            <a:extLst>
              <a:ext uri="{FF2B5EF4-FFF2-40B4-BE49-F238E27FC236}">
                <a16:creationId xmlns:a16="http://schemas.microsoft.com/office/drawing/2014/main" id="{78C86C04-A470-A642-8800-538C4F432B80}"/>
              </a:ext>
            </a:extLst>
          </p:cNvPr>
          <p:cNvSpPr txBox="1"/>
          <p:nvPr/>
        </p:nvSpPr>
        <p:spPr>
          <a:xfrm>
            <a:off x="8336283" y="3662823"/>
            <a:ext cx="7954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N=87,902</a:t>
            </a:r>
          </a:p>
        </p:txBody>
      </p:sp>
      <p:sp>
        <p:nvSpPr>
          <p:cNvPr id="23" name="ZoneTexte 22">
            <a:extLst>
              <a:ext uri="{FF2B5EF4-FFF2-40B4-BE49-F238E27FC236}">
                <a16:creationId xmlns:a16="http://schemas.microsoft.com/office/drawing/2014/main" id="{36AC4359-9A5F-C044-ABCF-DC7EDBB5D118}"/>
              </a:ext>
            </a:extLst>
          </p:cNvPr>
          <p:cNvSpPr txBox="1"/>
          <p:nvPr/>
        </p:nvSpPr>
        <p:spPr>
          <a:xfrm>
            <a:off x="6832702" y="2186085"/>
            <a:ext cx="71686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N=3,482</a:t>
            </a:r>
          </a:p>
        </p:txBody>
      </p:sp>
      <p:sp>
        <p:nvSpPr>
          <p:cNvPr id="24" name="ZoneTexte 23">
            <a:extLst>
              <a:ext uri="{FF2B5EF4-FFF2-40B4-BE49-F238E27FC236}">
                <a16:creationId xmlns:a16="http://schemas.microsoft.com/office/drawing/2014/main" id="{3EE8F04A-1211-094D-A1F9-EBDC2AB7AFF8}"/>
              </a:ext>
            </a:extLst>
          </p:cNvPr>
          <p:cNvSpPr txBox="1"/>
          <p:nvPr/>
        </p:nvSpPr>
        <p:spPr>
          <a:xfrm>
            <a:off x="6873868"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[18-25[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5" name="ZoneTexte 24">
            <a:extLst>
              <a:ext uri="{FF2B5EF4-FFF2-40B4-BE49-F238E27FC236}">
                <a16:creationId xmlns:a16="http://schemas.microsoft.com/office/drawing/2014/main" id="{B98C42B8-05B2-DB4A-AE92-4F3ACED12ACC}"/>
              </a:ext>
            </a:extLst>
          </p:cNvPr>
          <p:cNvSpPr txBox="1"/>
          <p:nvPr/>
        </p:nvSpPr>
        <p:spPr>
          <a:xfrm>
            <a:off x="7646764"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[25-45[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6" name="ZoneTexte 25">
            <a:extLst>
              <a:ext uri="{FF2B5EF4-FFF2-40B4-BE49-F238E27FC236}">
                <a16:creationId xmlns:a16="http://schemas.microsoft.com/office/drawing/2014/main" id="{784FBEA9-8047-C94A-9FF3-5D79F80C26A7}"/>
              </a:ext>
            </a:extLst>
          </p:cNvPr>
          <p:cNvSpPr txBox="1"/>
          <p:nvPr/>
        </p:nvSpPr>
        <p:spPr>
          <a:xfrm>
            <a:off x="8429032"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[45-65[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7" name="ZoneTexte 26">
            <a:extLst>
              <a:ext uri="{FF2B5EF4-FFF2-40B4-BE49-F238E27FC236}">
                <a16:creationId xmlns:a16="http://schemas.microsoft.com/office/drawing/2014/main" id="{0731FF54-FA9F-AF4A-9FB8-812A4C0BA66A}"/>
              </a:ext>
            </a:extLst>
          </p:cNvPr>
          <p:cNvSpPr txBox="1"/>
          <p:nvPr/>
        </p:nvSpPr>
        <p:spPr>
          <a:xfrm>
            <a:off x="9210435" y="4920103"/>
            <a:ext cx="6447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[65-75[</a:t>
            </a:r>
            <a:br>
              <a:rPr kumimoji="0" lang="fr-FR" sz="1200" b="1" i="0" u="none" strike="noStrike" kern="1200" cap="none" spc="0" normalizeH="0" baseline="0" noProof="0">
                <a:ln>
                  <a:noFill/>
                </a:ln>
                <a:solidFill>
                  <a:prstClr val="black"/>
                </a:solidFill>
                <a:effectLst/>
                <a:uLnTx/>
                <a:uFillTx/>
                <a:latin typeface="Calibri"/>
                <a:ea typeface="+mn-ea"/>
                <a:cs typeface="+mn-cs"/>
              </a:rPr>
            </a:b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F034EB8F-4518-4142-9509-1576DDD64A2E}"/>
              </a:ext>
            </a:extLst>
          </p:cNvPr>
          <p:cNvSpPr txBox="1"/>
          <p:nvPr/>
        </p:nvSpPr>
        <p:spPr>
          <a:xfrm>
            <a:off x="10031268" y="4920103"/>
            <a:ext cx="55617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 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a:ea typeface="+mn-ea"/>
                <a:cs typeface="+mn-cs"/>
              </a:rPr>
              <a:t> </a:t>
            </a:r>
            <a:r>
              <a:rPr kumimoji="0" lang="fr-FR" sz="1200" b="1" i="0" u="none" strike="noStrike" kern="1200" cap="none" spc="0" normalizeH="0" baseline="0" noProof="0" err="1">
                <a:ln>
                  <a:noFill/>
                </a:ln>
                <a:solidFill>
                  <a:prstClr val="black"/>
                </a:solidFill>
                <a:effectLst/>
                <a:uLnTx/>
                <a:uFillTx/>
                <a:latin typeface="Calibri"/>
                <a:ea typeface="+mn-ea"/>
                <a:cs typeface="+mn-cs"/>
              </a:rPr>
              <a:t>years</a:t>
            </a:r>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0C48B3D3-6807-BE4B-90D9-F5F99E6B501D}"/>
              </a:ext>
            </a:extLst>
          </p:cNvPr>
          <p:cNvSpPr txBox="1"/>
          <p:nvPr/>
        </p:nvSpPr>
        <p:spPr>
          <a:xfrm>
            <a:off x="2891809" y="1726436"/>
            <a:ext cx="1140120" cy="369332"/>
          </a:xfrm>
          <a:prstGeom prst="rect">
            <a:avLst/>
          </a:prstGeom>
          <a:noFill/>
        </p:spPr>
        <p:txBody>
          <a:bodyPr wrap="none" rtlCol="0">
            <a:spAutoFit/>
          </a:bodyPr>
          <a:lstStyle/>
          <a:p>
            <a:r>
              <a:rPr lang="fr-FR" b="1">
                <a:solidFill>
                  <a:srgbClr val="0070C0"/>
                </a:solidFill>
              </a:rPr>
              <a:t>By </a:t>
            </a:r>
            <a:r>
              <a:rPr lang="fr-FR" b="1" err="1">
                <a:solidFill>
                  <a:srgbClr val="0070C0"/>
                </a:solidFill>
              </a:rPr>
              <a:t>gender</a:t>
            </a:r>
            <a:endParaRPr lang="fr-FR" b="1">
              <a:solidFill>
                <a:srgbClr val="0070C0"/>
              </a:solidFill>
            </a:endParaRPr>
          </a:p>
        </p:txBody>
      </p:sp>
      <p:sp>
        <p:nvSpPr>
          <p:cNvPr id="29" name="ZoneTexte 28">
            <a:extLst>
              <a:ext uri="{FF2B5EF4-FFF2-40B4-BE49-F238E27FC236}">
                <a16:creationId xmlns:a16="http://schemas.microsoft.com/office/drawing/2014/main" id="{83D585DF-5048-EA4F-A8A2-84C7A39CADD8}"/>
              </a:ext>
            </a:extLst>
          </p:cNvPr>
          <p:cNvSpPr txBox="1"/>
          <p:nvPr/>
        </p:nvSpPr>
        <p:spPr>
          <a:xfrm>
            <a:off x="8084165" y="1726436"/>
            <a:ext cx="809902" cy="369332"/>
          </a:xfrm>
          <a:prstGeom prst="rect">
            <a:avLst/>
          </a:prstGeom>
          <a:noFill/>
        </p:spPr>
        <p:txBody>
          <a:bodyPr wrap="none" rtlCol="0">
            <a:spAutoFit/>
          </a:bodyPr>
          <a:lstStyle/>
          <a:p>
            <a:r>
              <a:rPr lang="fr-FR" b="1">
                <a:solidFill>
                  <a:srgbClr val="0070C0"/>
                </a:solidFill>
              </a:rPr>
              <a:t>By </a:t>
            </a:r>
            <a:r>
              <a:rPr lang="fr-FR" b="1" err="1">
                <a:solidFill>
                  <a:srgbClr val="0070C0"/>
                </a:solidFill>
              </a:rPr>
              <a:t>age</a:t>
            </a:r>
            <a:endParaRPr lang="fr-FR" b="1">
              <a:solidFill>
                <a:srgbClr val="0070C0"/>
              </a:solidFill>
            </a:endParaRPr>
          </a:p>
        </p:txBody>
      </p:sp>
      <p:sp>
        <p:nvSpPr>
          <p:cNvPr id="30" name="ZoneTexte 29">
            <a:extLst>
              <a:ext uri="{FF2B5EF4-FFF2-40B4-BE49-F238E27FC236}">
                <a16:creationId xmlns:a16="http://schemas.microsoft.com/office/drawing/2014/main" id="{13899C34-0DA5-D04F-BD2B-CE1933AD5073}"/>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52963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E6775471-58AA-8C45-B202-CA79136F99AA}"/>
              </a:ext>
            </a:extLst>
          </p:cNvPr>
          <p:cNvSpPr>
            <a:spLocks noGrp="1"/>
          </p:cNvSpPr>
          <p:nvPr>
            <p:ph type="title"/>
          </p:nvPr>
        </p:nvSpPr>
        <p:spPr>
          <a:xfrm>
            <a:off x="-3932" y="54016"/>
            <a:ext cx="9333793" cy="1143000"/>
          </a:xfrm>
        </p:spPr>
        <p:txBody>
          <a:bodyPr>
            <a:normAutofit/>
          </a:bodyPr>
          <a:lstStyle/>
          <a:p>
            <a:r>
              <a:rPr lang="fr-FR" sz="2900"/>
              <a:t>COCOVIH : </a:t>
            </a:r>
            <a:r>
              <a:rPr lang="fr-FR" sz="2900" err="1"/>
              <a:t>Overall</a:t>
            </a:r>
            <a:r>
              <a:rPr lang="fr-FR" sz="2900"/>
              <a:t> </a:t>
            </a:r>
            <a:r>
              <a:rPr lang="fr-FR" sz="2900" err="1"/>
              <a:t>mortality</a:t>
            </a:r>
            <a:r>
              <a:rPr lang="fr-FR" sz="2900"/>
              <a:t> and impact of </a:t>
            </a:r>
            <a:r>
              <a:rPr lang="fr-FR" sz="2900" err="1"/>
              <a:t>comorbidities</a:t>
            </a:r>
            <a:r>
              <a:rPr lang="fr-FR" sz="2900"/>
              <a:t> and </a:t>
            </a:r>
            <a:r>
              <a:rPr lang="fr-FR" sz="2900" err="1"/>
              <a:t>gender</a:t>
            </a:r>
            <a:r>
              <a:rPr lang="fr-FR" sz="2900"/>
              <a:t> in Patients Living </a:t>
            </a:r>
            <a:r>
              <a:rPr lang="fr-FR" sz="2900" err="1"/>
              <a:t>with</a:t>
            </a:r>
            <a:r>
              <a:rPr lang="fr-FR" sz="2900"/>
              <a:t> HIV in France</a:t>
            </a:r>
          </a:p>
        </p:txBody>
      </p:sp>
      <p:sp>
        <p:nvSpPr>
          <p:cNvPr id="8" name="ZoneTexte 7">
            <a:extLst>
              <a:ext uri="{FF2B5EF4-FFF2-40B4-BE49-F238E27FC236}">
                <a16:creationId xmlns:a16="http://schemas.microsoft.com/office/drawing/2014/main" id="{D4DF0F2F-D57E-1E41-B9C2-50B1B99E3A0C}"/>
              </a:ext>
            </a:extLst>
          </p:cNvPr>
          <p:cNvSpPr txBox="1"/>
          <p:nvPr/>
        </p:nvSpPr>
        <p:spPr>
          <a:xfrm>
            <a:off x="8855927" y="6407754"/>
            <a:ext cx="3318986" cy="276999"/>
          </a:xfrm>
          <a:prstGeom prst="rect">
            <a:avLst/>
          </a:prstGeom>
          <a:noFill/>
        </p:spPr>
        <p:txBody>
          <a:bodyPr wrap="none" rtlCol="0">
            <a:spAutoFit/>
          </a:bodyPr>
          <a:lstStyle/>
          <a:p>
            <a:r>
              <a:rPr lang="fr-FR" sz="1200" err="1"/>
              <a:t>Prevoteau</a:t>
            </a:r>
            <a:r>
              <a:rPr lang="fr-FR" sz="1200"/>
              <a:t> du Clary F. HIV Glasgow 2022, Abs. O33</a:t>
            </a:r>
          </a:p>
        </p:txBody>
      </p:sp>
      <p:sp>
        <p:nvSpPr>
          <p:cNvPr id="9" name="ZoneTexte 8">
            <a:extLst>
              <a:ext uri="{FF2B5EF4-FFF2-40B4-BE49-F238E27FC236}">
                <a16:creationId xmlns:a16="http://schemas.microsoft.com/office/drawing/2014/main" id="{36554572-FAC4-5C48-BCA9-6464A04F958E}"/>
              </a:ext>
            </a:extLst>
          </p:cNvPr>
          <p:cNvSpPr txBox="1"/>
          <p:nvPr/>
        </p:nvSpPr>
        <p:spPr>
          <a:xfrm>
            <a:off x="813962" y="2148453"/>
            <a:ext cx="10004919" cy="400110"/>
          </a:xfrm>
          <a:prstGeom prst="rect">
            <a:avLst/>
          </a:prstGeom>
          <a:noFill/>
        </p:spPr>
        <p:txBody>
          <a:bodyPr wrap="none" rtlCol="0">
            <a:spAutoFit/>
          </a:bodyPr>
          <a:lstStyle/>
          <a:p>
            <a:pPr algn="ctr"/>
            <a:r>
              <a:rPr lang="fr-FR" sz="2000" b="1" err="1">
                <a:solidFill>
                  <a:srgbClr val="0070C0"/>
                </a:solidFill>
              </a:rPr>
              <a:t>Excess</a:t>
            </a:r>
            <a:r>
              <a:rPr lang="fr-FR" sz="2000" b="1">
                <a:solidFill>
                  <a:srgbClr val="0070C0"/>
                </a:solidFill>
              </a:rPr>
              <a:t> </a:t>
            </a:r>
            <a:r>
              <a:rPr lang="fr-FR" sz="2000" b="1" err="1">
                <a:solidFill>
                  <a:srgbClr val="0070C0"/>
                </a:solidFill>
              </a:rPr>
              <a:t>mortality</a:t>
            </a:r>
            <a:r>
              <a:rPr lang="fr-FR" sz="2000" b="1">
                <a:solidFill>
                  <a:srgbClr val="0070C0"/>
                </a:solidFill>
              </a:rPr>
              <a:t> in PERSONS LIVING WITH HIV : impact of </a:t>
            </a:r>
            <a:r>
              <a:rPr lang="fr-FR" sz="2000" b="1" err="1">
                <a:solidFill>
                  <a:srgbClr val="0070C0"/>
                </a:solidFill>
              </a:rPr>
              <a:t>Comorbidities</a:t>
            </a:r>
            <a:r>
              <a:rPr lang="fr-FR" sz="2000" b="1">
                <a:solidFill>
                  <a:srgbClr val="0070C0"/>
                </a:solidFill>
              </a:rPr>
              <a:t> </a:t>
            </a:r>
            <a:r>
              <a:rPr lang="fr-FR" sz="2000" b="1" err="1">
                <a:solidFill>
                  <a:srgbClr val="0070C0"/>
                </a:solidFill>
              </a:rPr>
              <a:t>according</a:t>
            </a:r>
            <a:r>
              <a:rPr lang="fr-FR" sz="2000" b="1">
                <a:solidFill>
                  <a:srgbClr val="0070C0"/>
                </a:solidFill>
              </a:rPr>
              <a:t> to </a:t>
            </a:r>
            <a:r>
              <a:rPr lang="fr-FR" sz="2000" b="1" err="1">
                <a:solidFill>
                  <a:srgbClr val="0070C0"/>
                </a:solidFill>
              </a:rPr>
              <a:t>gender</a:t>
            </a:r>
            <a:endParaRPr lang="fr-FR" sz="2000" b="1">
              <a:solidFill>
                <a:srgbClr val="0070C0"/>
              </a:solidFill>
            </a:endParaRPr>
          </a:p>
        </p:txBody>
      </p:sp>
      <p:sp>
        <p:nvSpPr>
          <p:cNvPr id="16" name="ZoneTexte 15">
            <a:extLst>
              <a:ext uri="{FF2B5EF4-FFF2-40B4-BE49-F238E27FC236}">
                <a16:creationId xmlns:a16="http://schemas.microsoft.com/office/drawing/2014/main" id="{6517761E-A41F-9449-A488-B8AE8FA0C9F4}"/>
              </a:ext>
            </a:extLst>
          </p:cNvPr>
          <p:cNvSpPr txBox="1"/>
          <p:nvPr/>
        </p:nvSpPr>
        <p:spPr>
          <a:xfrm>
            <a:off x="801073" y="2473028"/>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3.5 -</a:t>
            </a:r>
          </a:p>
        </p:txBody>
      </p:sp>
      <p:sp>
        <p:nvSpPr>
          <p:cNvPr id="29" name="ZoneTexte 28">
            <a:extLst>
              <a:ext uri="{FF2B5EF4-FFF2-40B4-BE49-F238E27FC236}">
                <a16:creationId xmlns:a16="http://schemas.microsoft.com/office/drawing/2014/main" id="{E28C8CFE-EF5E-2E4C-ADEC-BBC06E1EF5D9}"/>
              </a:ext>
            </a:extLst>
          </p:cNvPr>
          <p:cNvSpPr txBox="1"/>
          <p:nvPr/>
        </p:nvSpPr>
        <p:spPr>
          <a:xfrm rot="18748814">
            <a:off x="516386" y="5335770"/>
            <a:ext cx="102553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Unadjusted</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0" name="ZoneTexte 29">
            <a:extLst>
              <a:ext uri="{FF2B5EF4-FFF2-40B4-BE49-F238E27FC236}">
                <a16:creationId xmlns:a16="http://schemas.microsoft.com/office/drawing/2014/main" id="{B42B5F41-B817-9A45-BB92-B6901B2A8662}"/>
              </a:ext>
            </a:extLst>
          </p:cNvPr>
          <p:cNvSpPr txBox="1"/>
          <p:nvPr/>
        </p:nvSpPr>
        <p:spPr>
          <a:xfrm rot="18748814">
            <a:off x="469252" y="5548868"/>
            <a:ext cx="155452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D26048C9-068C-AA41-9034-D7165D8CE8C0}"/>
              </a:ext>
            </a:extLst>
          </p:cNvPr>
          <p:cNvSpPr txBox="1"/>
          <p:nvPr/>
        </p:nvSpPr>
        <p:spPr>
          <a:xfrm rot="18748814">
            <a:off x="1329567" y="5312120"/>
            <a:ext cx="97808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C</a:t>
            </a:r>
          </a:p>
        </p:txBody>
      </p:sp>
      <p:sp>
        <p:nvSpPr>
          <p:cNvPr id="32" name="ZoneTexte 31">
            <a:extLst>
              <a:ext uri="{FF2B5EF4-FFF2-40B4-BE49-F238E27FC236}">
                <a16:creationId xmlns:a16="http://schemas.microsoft.com/office/drawing/2014/main" id="{930064AB-D81E-6440-8B85-03C1480FC499}"/>
              </a:ext>
            </a:extLst>
          </p:cNvPr>
          <p:cNvSpPr txBox="1"/>
          <p:nvPr/>
        </p:nvSpPr>
        <p:spPr>
          <a:xfrm rot="18748814">
            <a:off x="1099412" y="5610758"/>
            <a:ext cx="167430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Psychiatric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disorders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F044A8F6-1D6E-7D4B-B846-35E8E2854A38}"/>
              </a:ext>
            </a:extLst>
          </p:cNvPr>
          <p:cNvSpPr txBox="1"/>
          <p:nvPr/>
        </p:nvSpPr>
        <p:spPr>
          <a:xfrm rot="18748814">
            <a:off x="1387623" y="5699645"/>
            <a:ext cx="190789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Ischemic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heart</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4" name="ZoneTexte 33">
            <a:extLst>
              <a:ext uri="{FF2B5EF4-FFF2-40B4-BE49-F238E27FC236}">
                <a16:creationId xmlns:a16="http://schemas.microsoft.com/office/drawing/2014/main" id="{3A86A462-6FC8-704D-B51E-EE3003B54549}"/>
              </a:ext>
            </a:extLst>
          </p:cNvPr>
          <p:cNvSpPr txBox="1"/>
          <p:nvPr/>
        </p:nvSpPr>
        <p:spPr>
          <a:xfrm rot="18748814">
            <a:off x="2608532" y="5299791"/>
            <a:ext cx="97969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B</a:t>
            </a:r>
          </a:p>
        </p:txBody>
      </p:sp>
      <p:sp>
        <p:nvSpPr>
          <p:cNvPr id="35" name="ZoneTexte 34">
            <a:extLst>
              <a:ext uri="{FF2B5EF4-FFF2-40B4-BE49-F238E27FC236}">
                <a16:creationId xmlns:a16="http://schemas.microsoft.com/office/drawing/2014/main" id="{C4ECD3B9-EDAD-CE47-B9E7-F71956603B11}"/>
              </a:ext>
            </a:extLst>
          </p:cNvPr>
          <p:cNvSpPr txBox="1"/>
          <p:nvPr/>
        </p:nvSpPr>
        <p:spPr>
          <a:xfrm rot="18748814">
            <a:off x="2088195" y="5767293"/>
            <a:ext cx="200061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Peripheral</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artery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6" name="ZoneTexte 35">
            <a:extLst>
              <a:ext uri="{FF2B5EF4-FFF2-40B4-BE49-F238E27FC236}">
                <a16:creationId xmlns:a16="http://schemas.microsoft.com/office/drawing/2014/main" id="{5A8B42F0-A195-BD42-BF69-32D478CE02AD}"/>
              </a:ext>
            </a:extLst>
          </p:cNvPr>
          <p:cNvSpPr txBox="1"/>
          <p:nvPr/>
        </p:nvSpPr>
        <p:spPr>
          <a:xfrm rot="18748814">
            <a:off x="3612574" y="5175854"/>
            <a:ext cx="64729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Stroke</a:t>
            </a:r>
          </a:p>
        </p:txBody>
      </p:sp>
      <p:sp>
        <p:nvSpPr>
          <p:cNvPr id="37" name="ZoneTexte 36">
            <a:extLst>
              <a:ext uri="{FF2B5EF4-FFF2-40B4-BE49-F238E27FC236}">
                <a16:creationId xmlns:a16="http://schemas.microsoft.com/office/drawing/2014/main" id="{25E35387-20B2-894A-BA57-BBFF379A3881}"/>
              </a:ext>
            </a:extLst>
          </p:cNvPr>
          <p:cNvSpPr txBox="1"/>
          <p:nvPr/>
        </p:nvSpPr>
        <p:spPr>
          <a:xfrm rot="18748814">
            <a:off x="2854238" y="5756182"/>
            <a:ext cx="201132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Thrombo-mebolic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events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8" name="ZoneTexte 37">
            <a:extLst>
              <a:ext uri="{FF2B5EF4-FFF2-40B4-BE49-F238E27FC236}">
                <a16:creationId xmlns:a16="http://schemas.microsoft.com/office/drawing/2014/main" id="{69546AF7-693C-6842-9C53-D909F944750F}"/>
              </a:ext>
            </a:extLst>
          </p:cNvPr>
          <p:cNvSpPr txBox="1"/>
          <p:nvPr/>
        </p:nvSpPr>
        <p:spPr>
          <a:xfrm rot="18748814">
            <a:off x="3896478" y="5434607"/>
            <a:ext cx="126233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Kidney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39" name="ZoneTexte 38">
            <a:extLst>
              <a:ext uri="{FF2B5EF4-FFF2-40B4-BE49-F238E27FC236}">
                <a16:creationId xmlns:a16="http://schemas.microsoft.com/office/drawing/2014/main" id="{C5572B6D-0989-D742-A9E2-AD93C5B07AD1}"/>
              </a:ext>
            </a:extLst>
          </p:cNvPr>
          <p:cNvSpPr txBox="1"/>
          <p:nvPr/>
        </p:nvSpPr>
        <p:spPr>
          <a:xfrm rot="18748814">
            <a:off x="4757297" y="5172710"/>
            <a:ext cx="68961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Cancer</a:t>
            </a:r>
          </a:p>
        </p:txBody>
      </p:sp>
      <p:sp>
        <p:nvSpPr>
          <p:cNvPr id="53" name="ZoneTexte 52">
            <a:extLst>
              <a:ext uri="{FF2B5EF4-FFF2-40B4-BE49-F238E27FC236}">
                <a16:creationId xmlns:a16="http://schemas.microsoft.com/office/drawing/2014/main" id="{F0E7561D-1ABC-F848-81FE-F11800D8EB90}"/>
              </a:ext>
            </a:extLst>
          </p:cNvPr>
          <p:cNvSpPr txBox="1"/>
          <p:nvPr/>
        </p:nvSpPr>
        <p:spPr>
          <a:xfrm rot="18748814">
            <a:off x="5754105" y="5315282"/>
            <a:ext cx="102553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Unadjusted</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4" name="ZoneTexte 53">
            <a:extLst>
              <a:ext uri="{FF2B5EF4-FFF2-40B4-BE49-F238E27FC236}">
                <a16:creationId xmlns:a16="http://schemas.microsoft.com/office/drawing/2014/main" id="{2A386784-0D93-8A44-B492-F8E501B66947}"/>
              </a:ext>
            </a:extLst>
          </p:cNvPr>
          <p:cNvSpPr txBox="1"/>
          <p:nvPr/>
        </p:nvSpPr>
        <p:spPr>
          <a:xfrm rot="18748814">
            <a:off x="5717604" y="5543838"/>
            <a:ext cx="155452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5" name="ZoneTexte 54">
            <a:extLst>
              <a:ext uri="{FF2B5EF4-FFF2-40B4-BE49-F238E27FC236}">
                <a16:creationId xmlns:a16="http://schemas.microsoft.com/office/drawing/2014/main" id="{CB4EC697-87C6-0E42-BC7D-B8D216101EB4}"/>
              </a:ext>
            </a:extLst>
          </p:cNvPr>
          <p:cNvSpPr txBox="1"/>
          <p:nvPr/>
        </p:nvSpPr>
        <p:spPr>
          <a:xfrm rot="18748814">
            <a:off x="6620450" y="5295436"/>
            <a:ext cx="97808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C</a:t>
            </a:r>
          </a:p>
        </p:txBody>
      </p:sp>
      <p:sp>
        <p:nvSpPr>
          <p:cNvPr id="56" name="ZoneTexte 55">
            <a:extLst>
              <a:ext uri="{FF2B5EF4-FFF2-40B4-BE49-F238E27FC236}">
                <a16:creationId xmlns:a16="http://schemas.microsoft.com/office/drawing/2014/main" id="{807A36E5-F54C-5A44-A1D8-6F0A37940294}"/>
              </a:ext>
            </a:extLst>
          </p:cNvPr>
          <p:cNvSpPr txBox="1"/>
          <p:nvPr/>
        </p:nvSpPr>
        <p:spPr>
          <a:xfrm rot="18748814">
            <a:off x="9210890" y="5594075"/>
            <a:ext cx="167430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Psychiatric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disorders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7" name="ZoneTexte 56">
            <a:extLst>
              <a:ext uri="{FF2B5EF4-FFF2-40B4-BE49-F238E27FC236}">
                <a16:creationId xmlns:a16="http://schemas.microsoft.com/office/drawing/2014/main" id="{7728D1C5-DA6C-5743-BDF1-A0B1B0AFDD39}"/>
              </a:ext>
            </a:extLst>
          </p:cNvPr>
          <p:cNvSpPr txBox="1"/>
          <p:nvPr/>
        </p:nvSpPr>
        <p:spPr>
          <a:xfrm rot="18748814">
            <a:off x="7912214" y="5616100"/>
            <a:ext cx="172425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Ischemic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cardiopathy</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58" name="ZoneTexte 57">
            <a:extLst>
              <a:ext uri="{FF2B5EF4-FFF2-40B4-BE49-F238E27FC236}">
                <a16:creationId xmlns:a16="http://schemas.microsoft.com/office/drawing/2014/main" id="{E9292476-9C28-E844-84EA-0F0CA2548D36}"/>
              </a:ext>
            </a:extLst>
          </p:cNvPr>
          <p:cNvSpPr txBox="1"/>
          <p:nvPr/>
        </p:nvSpPr>
        <p:spPr>
          <a:xfrm rot="18748814">
            <a:off x="7867512" y="5296238"/>
            <a:ext cx="97969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Hepatitis</a:t>
            </a:r>
            <a:r>
              <a:rPr kumimoji="0" lang="fr-FR" sz="1400" b="0" i="0" u="none" strike="noStrike" kern="1200" cap="none" spc="0" normalizeH="0" baseline="0" noProof="0">
                <a:ln>
                  <a:noFill/>
                </a:ln>
                <a:solidFill>
                  <a:prstClr val="black"/>
                </a:solidFill>
                <a:effectLst/>
                <a:uLnTx/>
                <a:uFillTx/>
                <a:latin typeface="Calibri"/>
                <a:ea typeface="+mn-ea"/>
                <a:cs typeface="+mn-cs"/>
              </a:rPr>
              <a:t> B</a:t>
            </a:r>
          </a:p>
        </p:txBody>
      </p:sp>
      <p:sp>
        <p:nvSpPr>
          <p:cNvPr id="59" name="ZoneTexte 58">
            <a:extLst>
              <a:ext uri="{FF2B5EF4-FFF2-40B4-BE49-F238E27FC236}">
                <a16:creationId xmlns:a16="http://schemas.microsoft.com/office/drawing/2014/main" id="{0F25F391-0A14-AF4F-B3BE-002E532DD120}"/>
              </a:ext>
            </a:extLst>
          </p:cNvPr>
          <p:cNvSpPr txBox="1"/>
          <p:nvPr/>
        </p:nvSpPr>
        <p:spPr>
          <a:xfrm rot="18748814">
            <a:off x="7960509" y="5762263"/>
            <a:ext cx="207114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Peripheral</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artery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0" name="ZoneTexte 59">
            <a:extLst>
              <a:ext uri="{FF2B5EF4-FFF2-40B4-BE49-F238E27FC236}">
                <a16:creationId xmlns:a16="http://schemas.microsoft.com/office/drawing/2014/main" id="{182A5A7E-DD39-A34F-BC8E-F83D6099AFA2}"/>
              </a:ext>
            </a:extLst>
          </p:cNvPr>
          <p:cNvSpPr txBox="1"/>
          <p:nvPr/>
        </p:nvSpPr>
        <p:spPr>
          <a:xfrm rot="18748814">
            <a:off x="9625505" y="5251063"/>
            <a:ext cx="64729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Stroke</a:t>
            </a:r>
          </a:p>
        </p:txBody>
      </p:sp>
      <p:sp>
        <p:nvSpPr>
          <p:cNvPr id="61" name="ZoneTexte 60">
            <a:extLst>
              <a:ext uri="{FF2B5EF4-FFF2-40B4-BE49-F238E27FC236}">
                <a16:creationId xmlns:a16="http://schemas.microsoft.com/office/drawing/2014/main" id="{C14FCFE0-4993-1F41-BCF7-AB6DB63DEFCC}"/>
              </a:ext>
            </a:extLst>
          </p:cNvPr>
          <p:cNvSpPr txBox="1"/>
          <p:nvPr/>
        </p:nvSpPr>
        <p:spPr>
          <a:xfrm rot="18748814">
            <a:off x="6105908" y="5739500"/>
            <a:ext cx="201132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Thrombo-mebolic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events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2" name="ZoneTexte 61">
            <a:extLst>
              <a:ext uri="{FF2B5EF4-FFF2-40B4-BE49-F238E27FC236}">
                <a16:creationId xmlns:a16="http://schemas.microsoft.com/office/drawing/2014/main" id="{FAE99499-D28C-8042-8898-E04FB6E568BD}"/>
              </a:ext>
            </a:extLst>
          </p:cNvPr>
          <p:cNvSpPr txBox="1"/>
          <p:nvPr/>
        </p:nvSpPr>
        <p:spPr>
          <a:xfrm rot="18748814">
            <a:off x="7129820" y="5447946"/>
            <a:ext cx="133286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Kidney</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3" name="ZoneTexte 62">
            <a:extLst>
              <a:ext uri="{FF2B5EF4-FFF2-40B4-BE49-F238E27FC236}">
                <a16:creationId xmlns:a16="http://schemas.microsoft.com/office/drawing/2014/main" id="{0FCB708F-8071-8245-BDD0-CD675E625650}"/>
              </a:ext>
            </a:extLst>
          </p:cNvPr>
          <p:cNvSpPr txBox="1"/>
          <p:nvPr/>
        </p:nvSpPr>
        <p:spPr>
          <a:xfrm rot="18748814">
            <a:off x="10518299" y="5172710"/>
            <a:ext cx="68961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a:ea typeface="+mn-ea"/>
                <a:cs typeface="+mn-cs"/>
              </a:rPr>
              <a:t>Cancer</a:t>
            </a:r>
          </a:p>
        </p:txBody>
      </p:sp>
      <p:grpSp>
        <p:nvGrpSpPr>
          <p:cNvPr id="3" name="Groupe 2">
            <a:extLst>
              <a:ext uri="{FF2B5EF4-FFF2-40B4-BE49-F238E27FC236}">
                <a16:creationId xmlns:a16="http://schemas.microsoft.com/office/drawing/2014/main" id="{CDCDF84C-03B3-0847-8FB7-8C04F62A3242}"/>
              </a:ext>
            </a:extLst>
          </p:cNvPr>
          <p:cNvGrpSpPr/>
          <p:nvPr/>
        </p:nvGrpSpPr>
        <p:grpSpPr>
          <a:xfrm>
            <a:off x="5846935" y="2590360"/>
            <a:ext cx="5264179" cy="2570355"/>
            <a:chOff x="5846935" y="1812628"/>
            <a:chExt cx="5264179" cy="3348088"/>
          </a:xfrm>
        </p:grpSpPr>
        <p:sp>
          <p:nvSpPr>
            <p:cNvPr id="42" name="Forme libre : forme 40">
              <a:extLst>
                <a:ext uri="{FF2B5EF4-FFF2-40B4-BE49-F238E27FC236}">
                  <a16:creationId xmlns:a16="http://schemas.microsoft.com/office/drawing/2014/main" id="{DEE6CEA0-96E9-834E-B0AA-189AB495298E}"/>
                </a:ext>
              </a:extLst>
            </p:cNvPr>
            <p:cNvSpPr/>
            <p:nvPr/>
          </p:nvSpPr>
          <p:spPr>
            <a:xfrm>
              <a:off x="6377882" y="1957638"/>
              <a:ext cx="4714652" cy="3081512"/>
            </a:xfrm>
            <a:custGeom>
              <a:avLst/>
              <a:gdLst>
                <a:gd name="connsiteX0" fmla="*/ 0 w 3393440"/>
                <a:gd name="connsiteY0" fmla="*/ 0 h 2214880"/>
                <a:gd name="connsiteX1" fmla="*/ 0 w 3393440"/>
                <a:gd name="connsiteY1" fmla="*/ 2214880 h 2214880"/>
                <a:gd name="connsiteX2" fmla="*/ 3393440 w 3393440"/>
                <a:gd name="connsiteY2" fmla="*/ 2214880 h 2214880"/>
              </a:gdLst>
              <a:ahLst/>
              <a:cxnLst>
                <a:cxn ang="0">
                  <a:pos x="connsiteX0" y="connsiteY0"/>
                </a:cxn>
                <a:cxn ang="0">
                  <a:pos x="connsiteX1" y="connsiteY1"/>
                </a:cxn>
                <a:cxn ang="0">
                  <a:pos x="connsiteX2" y="connsiteY2"/>
                </a:cxn>
              </a:cxnLst>
              <a:rect l="l" t="t" r="r" b="b"/>
              <a:pathLst>
                <a:path w="3393440" h="2214880">
                  <a:moveTo>
                    <a:pt x="0" y="0"/>
                  </a:moveTo>
                  <a:lnTo>
                    <a:pt x="0" y="2214880"/>
                  </a:lnTo>
                  <a:lnTo>
                    <a:pt x="3393440" y="2214880"/>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id="{9A57AE03-56FF-7748-9156-E93913AAA8A8}"/>
                </a:ext>
              </a:extLst>
            </p:cNvPr>
            <p:cNvSpPr txBox="1"/>
            <p:nvPr/>
          </p:nvSpPr>
          <p:spPr>
            <a:xfrm>
              <a:off x="5846935" y="4119265"/>
              <a:ext cx="6190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0.875 -</a:t>
              </a:r>
            </a:p>
          </p:txBody>
        </p:sp>
        <p:sp>
          <p:nvSpPr>
            <p:cNvPr id="44" name="ZoneTexte 43">
              <a:extLst>
                <a:ext uri="{FF2B5EF4-FFF2-40B4-BE49-F238E27FC236}">
                  <a16:creationId xmlns:a16="http://schemas.microsoft.com/office/drawing/2014/main" id="{D807569C-0CBF-A341-A66C-54A85B1E59BA}"/>
                </a:ext>
              </a:extLst>
            </p:cNvPr>
            <p:cNvSpPr txBox="1"/>
            <p:nvPr/>
          </p:nvSpPr>
          <p:spPr>
            <a:xfrm>
              <a:off x="5925481" y="3354813"/>
              <a:ext cx="54053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1.75 -</a:t>
              </a:r>
            </a:p>
          </p:txBody>
        </p:sp>
        <p:sp>
          <p:nvSpPr>
            <p:cNvPr id="45" name="ZoneTexte 44">
              <a:extLst>
                <a:ext uri="{FF2B5EF4-FFF2-40B4-BE49-F238E27FC236}">
                  <a16:creationId xmlns:a16="http://schemas.microsoft.com/office/drawing/2014/main" id="{A9D80C8D-C112-8D41-8F21-41B065E53CDF}"/>
                </a:ext>
              </a:extLst>
            </p:cNvPr>
            <p:cNvSpPr txBox="1"/>
            <p:nvPr/>
          </p:nvSpPr>
          <p:spPr>
            <a:xfrm>
              <a:off x="6004029" y="4883717"/>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0.0 -</a:t>
              </a:r>
            </a:p>
          </p:txBody>
        </p:sp>
        <p:sp>
          <p:nvSpPr>
            <p:cNvPr id="46" name="ZoneTexte 45">
              <a:extLst>
                <a:ext uri="{FF2B5EF4-FFF2-40B4-BE49-F238E27FC236}">
                  <a16:creationId xmlns:a16="http://schemas.microsoft.com/office/drawing/2014/main" id="{5C574F28-7F61-CD4D-8D23-6F9D5CF24D41}"/>
                </a:ext>
              </a:extLst>
            </p:cNvPr>
            <p:cNvSpPr txBox="1"/>
            <p:nvPr/>
          </p:nvSpPr>
          <p:spPr>
            <a:xfrm>
              <a:off x="6711569" y="4830521"/>
              <a:ext cx="34496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GG</a:t>
              </a:r>
            </a:p>
          </p:txBody>
        </p:sp>
        <p:sp>
          <p:nvSpPr>
            <p:cNvPr id="47" name="ZoneTexte 46">
              <a:extLst>
                <a:ext uri="{FF2B5EF4-FFF2-40B4-BE49-F238E27FC236}">
                  <a16:creationId xmlns:a16="http://schemas.microsoft.com/office/drawing/2014/main" id="{78BC89CC-D310-0E45-A587-9B5F1DCD2AF1}"/>
                </a:ext>
              </a:extLst>
            </p:cNvPr>
            <p:cNvSpPr txBox="1"/>
            <p:nvPr/>
          </p:nvSpPr>
          <p:spPr>
            <a:xfrm>
              <a:off x="7286701" y="4830521"/>
              <a:ext cx="55175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AA/AG</a:t>
              </a:r>
            </a:p>
          </p:txBody>
        </p:sp>
        <p:sp>
          <p:nvSpPr>
            <p:cNvPr id="48" name="ZoneTexte 47">
              <a:extLst>
                <a:ext uri="{FF2B5EF4-FFF2-40B4-BE49-F238E27FC236}">
                  <a16:creationId xmlns:a16="http://schemas.microsoft.com/office/drawing/2014/main" id="{5C6CD716-4392-BF49-AF6F-D5D95D4AFB0D}"/>
                </a:ext>
              </a:extLst>
            </p:cNvPr>
            <p:cNvSpPr txBox="1"/>
            <p:nvPr/>
          </p:nvSpPr>
          <p:spPr>
            <a:xfrm>
              <a:off x="5846935" y="2590361"/>
              <a:ext cx="6190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2.625 -</a:t>
              </a:r>
            </a:p>
          </p:txBody>
        </p:sp>
        <p:sp>
          <p:nvSpPr>
            <p:cNvPr id="49" name="ZoneTexte 48">
              <a:extLst>
                <a:ext uri="{FF2B5EF4-FFF2-40B4-BE49-F238E27FC236}">
                  <a16:creationId xmlns:a16="http://schemas.microsoft.com/office/drawing/2014/main" id="{250CCD8B-2999-1B42-9C15-BC251E8162E1}"/>
                </a:ext>
              </a:extLst>
            </p:cNvPr>
            <p:cNvSpPr txBox="1"/>
            <p:nvPr/>
          </p:nvSpPr>
          <p:spPr>
            <a:xfrm>
              <a:off x="6004029" y="1812628"/>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3.5 -</a:t>
              </a:r>
            </a:p>
          </p:txBody>
        </p:sp>
        <p:sp>
          <p:nvSpPr>
            <p:cNvPr id="50" name="ZoneTexte 49">
              <a:extLst>
                <a:ext uri="{FF2B5EF4-FFF2-40B4-BE49-F238E27FC236}">
                  <a16:creationId xmlns:a16="http://schemas.microsoft.com/office/drawing/2014/main" id="{37449BA9-9598-5C42-9EDB-C0F022BC34E7}"/>
                </a:ext>
              </a:extLst>
            </p:cNvPr>
            <p:cNvSpPr txBox="1"/>
            <p:nvPr/>
          </p:nvSpPr>
          <p:spPr>
            <a:xfrm>
              <a:off x="6321609" y="2177313"/>
              <a:ext cx="458780" cy="36081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0000"/>
                  </a:solidFill>
                  <a:effectLst/>
                  <a:uLnTx/>
                  <a:uFillTx/>
                  <a:latin typeface="Calibri"/>
                  <a:ea typeface="+mn-ea"/>
                  <a:cs typeface="+mn-cs"/>
                </a:rPr>
                <a:t>2.97</a:t>
              </a:r>
            </a:p>
          </p:txBody>
        </p:sp>
        <p:sp>
          <p:nvSpPr>
            <p:cNvPr id="51" name="ZoneTexte 50">
              <a:extLst>
                <a:ext uri="{FF2B5EF4-FFF2-40B4-BE49-F238E27FC236}">
                  <a16:creationId xmlns:a16="http://schemas.microsoft.com/office/drawing/2014/main" id="{86E64FB4-36FF-DB47-BE28-78E8DFF6A136}"/>
                </a:ext>
              </a:extLst>
            </p:cNvPr>
            <p:cNvSpPr txBox="1"/>
            <p:nvPr/>
          </p:nvSpPr>
          <p:spPr>
            <a:xfrm>
              <a:off x="6827921" y="2912698"/>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2.06</a:t>
              </a:r>
            </a:p>
          </p:txBody>
        </p:sp>
        <p:sp>
          <p:nvSpPr>
            <p:cNvPr id="52" name="ZoneTexte 51">
              <a:extLst>
                <a:ext uri="{FF2B5EF4-FFF2-40B4-BE49-F238E27FC236}">
                  <a16:creationId xmlns:a16="http://schemas.microsoft.com/office/drawing/2014/main" id="{0AAA9623-9AFC-694E-A5EF-2DF590692E46}"/>
                </a:ext>
              </a:extLst>
            </p:cNvPr>
            <p:cNvSpPr txBox="1"/>
            <p:nvPr/>
          </p:nvSpPr>
          <p:spPr>
            <a:xfrm>
              <a:off x="7724886" y="4332281"/>
              <a:ext cx="271305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Adjustment</a:t>
              </a:r>
              <a:r>
                <a:rPr kumimoji="0" lang="fr-FR" sz="1400" b="0" i="0" u="none" strike="noStrike" kern="1200" cap="none" spc="0" normalizeH="0" baseline="0" noProof="0">
                  <a:ln>
                    <a:noFill/>
                  </a:ln>
                  <a:solidFill>
                    <a:prstClr val="black"/>
                  </a:solidFill>
                  <a:effectLst/>
                  <a:uLnTx/>
                  <a:uFillTx/>
                  <a:latin typeface="Calibri"/>
                  <a:ea typeface="+mn-ea"/>
                  <a:cs typeface="+mn-cs"/>
                </a:rPr>
                <a:t> on </a:t>
              </a: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r>
                <a:rPr kumimoji="0" lang="fr-FR" sz="1400" b="0" i="0" u="none" strike="noStrike" kern="1200" cap="none" spc="0" normalizeH="0" baseline="0" noProof="0">
                  <a:ln>
                    <a:noFill/>
                  </a:ln>
                  <a:solidFill>
                    <a:prstClr val="black"/>
                  </a:solidFill>
                  <a:effectLst/>
                  <a:uLnTx/>
                  <a:uFillTx/>
                  <a:latin typeface="Calibri"/>
                  <a:ea typeface="+mn-ea"/>
                  <a:cs typeface="+mn-cs"/>
                </a:rPr>
                <a:t> </a:t>
              </a:r>
              <a:br>
                <a:rPr kumimoji="0" lang="fr-FR" sz="1400" b="0" i="0" u="none" strike="noStrike" kern="1200" cap="none" spc="0" normalizeH="0" baseline="0" noProof="0">
                  <a:ln>
                    <a:noFill/>
                  </a:ln>
                  <a:solidFill>
                    <a:prstClr val="black"/>
                  </a:solidFill>
                  <a:effectLst/>
                  <a:uLnTx/>
                  <a:uFillTx/>
                  <a:latin typeface="Calibri"/>
                  <a:ea typeface="+mn-ea"/>
                  <a:cs typeface="+mn-cs"/>
                </a:rPr>
              </a:br>
              <a:r>
                <a:rPr kumimoji="0" lang="fr-FR" sz="1400" b="0" i="0" u="none" strike="noStrike" kern="1200" cap="none" spc="0" normalizeH="0" baseline="0" noProof="0">
                  <a:ln>
                    <a:noFill/>
                  </a:ln>
                  <a:solidFill>
                    <a:prstClr val="black"/>
                  </a:solidFill>
                  <a:effectLst/>
                  <a:uLnTx/>
                  <a:uFillTx/>
                  <a:latin typeface="Calibri"/>
                  <a:ea typeface="+mn-ea"/>
                  <a:cs typeface="+mn-cs"/>
                </a:rPr>
                <a:t>leads to a 46.1% </a:t>
              </a:r>
              <a:r>
                <a:rPr kumimoji="0" lang="fr-FR" sz="1400" b="0" i="0" u="none" strike="noStrike" kern="1200" cap="none" spc="0" normalizeH="0" baseline="0" noProof="0" err="1">
                  <a:ln>
                    <a:noFill/>
                  </a:ln>
                  <a:solidFill>
                    <a:prstClr val="black"/>
                  </a:solidFill>
                  <a:effectLst/>
                  <a:uLnTx/>
                  <a:uFillTx/>
                  <a:latin typeface="Calibri"/>
                  <a:ea typeface="+mn-ea"/>
                  <a:cs typeface="+mn-cs"/>
                </a:rPr>
                <a:t>decrease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4" name="ZoneTexte 63">
              <a:extLst>
                <a:ext uri="{FF2B5EF4-FFF2-40B4-BE49-F238E27FC236}">
                  <a16:creationId xmlns:a16="http://schemas.microsoft.com/office/drawing/2014/main" id="{CA30E6A2-2689-E74B-856C-6984EAC9376A}"/>
                </a:ext>
              </a:extLst>
            </p:cNvPr>
            <p:cNvSpPr txBox="1"/>
            <p:nvPr/>
          </p:nvSpPr>
          <p:spPr>
            <a:xfrm>
              <a:off x="8025413" y="1952857"/>
              <a:ext cx="93544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err="1">
                  <a:ln>
                    <a:noFill/>
                  </a:ln>
                  <a:solidFill>
                    <a:srgbClr val="0070C0"/>
                  </a:solidFill>
                  <a:effectLst/>
                  <a:uLnTx/>
                  <a:uFillTx/>
                  <a:latin typeface="Calibri"/>
                  <a:ea typeface="+mn-ea"/>
                  <a:cs typeface="+mn-cs"/>
                </a:rPr>
                <a:t>Women</a:t>
              </a:r>
              <a:endParaRPr kumimoji="0" lang="fr-FR" sz="1800" b="1" i="0" u="none" strike="noStrike" kern="1200" cap="none" spc="0" normalizeH="0" baseline="0" noProof="0">
                <a:ln>
                  <a:noFill/>
                </a:ln>
                <a:solidFill>
                  <a:srgbClr val="0070C0"/>
                </a:solidFill>
                <a:effectLst/>
                <a:uLnTx/>
                <a:uFillTx/>
                <a:latin typeface="Calibri"/>
                <a:ea typeface="+mn-ea"/>
                <a:cs typeface="+mn-cs"/>
              </a:endParaRPr>
            </a:p>
          </p:txBody>
        </p:sp>
        <p:sp>
          <p:nvSpPr>
            <p:cNvPr id="65" name="Forme libre : forme 73">
              <a:extLst>
                <a:ext uri="{FF2B5EF4-FFF2-40B4-BE49-F238E27FC236}">
                  <a16:creationId xmlns:a16="http://schemas.microsoft.com/office/drawing/2014/main" id="{0A7122B8-3BE9-E348-BE77-A4D26E4A0880}"/>
                </a:ext>
              </a:extLst>
            </p:cNvPr>
            <p:cNvSpPr/>
            <p:nvPr/>
          </p:nvSpPr>
          <p:spPr>
            <a:xfrm>
              <a:off x="6566003" y="2465638"/>
              <a:ext cx="4326467" cy="1075267"/>
            </a:xfrm>
            <a:custGeom>
              <a:avLst/>
              <a:gdLst>
                <a:gd name="connsiteX0" fmla="*/ 0 w 4326467"/>
                <a:gd name="connsiteY0" fmla="*/ 0 h 1075267"/>
                <a:gd name="connsiteX1" fmla="*/ 389467 w 4326467"/>
                <a:gd name="connsiteY1" fmla="*/ 770467 h 1075267"/>
                <a:gd name="connsiteX2" fmla="*/ 800100 w 4326467"/>
                <a:gd name="connsiteY2" fmla="*/ 1062567 h 1075267"/>
                <a:gd name="connsiteX3" fmla="*/ 1181100 w 4326467"/>
                <a:gd name="connsiteY3" fmla="*/ 1066800 h 1075267"/>
                <a:gd name="connsiteX4" fmla="*/ 1566334 w 4326467"/>
                <a:gd name="connsiteY4" fmla="*/ 1058333 h 1075267"/>
                <a:gd name="connsiteX5" fmla="*/ 1981200 w 4326467"/>
                <a:gd name="connsiteY5" fmla="*/ 1075267 h 1075267"/>
                <a:gd name="connsiteX6" fmla="*/ 2366434 w 4326467"/>
                <a:gd name="connsiteY6" fmla="*/ 1062567 h 1075267"/>
                <a:gd name="connsiteX7" fmla="*/ 2751667 w 4326467"/>
                <a:gd name="connsiteY7" fmla="*/ 1066800 h 1075267"/>
                <a:gd name="connsiteX8" fmla="*/ 3141134 w 4326467"/>
                <a:gd name="connsiteY8" fmla="*/ 1054100 h 1075267"/>
                <a:gd name="connsiteX9" fmla="*/ 3543300 w 4326467"/>
                <a:gd name="connsiteY9" fmla="*/ 1045633 h 1075267"/>
                <a:gd name="connsiteX10" fmla="*/ 3941234 w 4326467"/>
                <a:gd name="connsiteY10" fmla="*/ 1037167 h 1075267"/>
                <a:gd name="connsiteX11" fmla="*/ 4326467 w 4326467"/>
                <a:gd name="connsiteY11" fmla="*/ 1016000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6467" h="1075267">
                  <a:moveTo>
                    <a:pt x="0" y="0"/>
                  </a:moveTo>
                  <a:lnTo>
                    <a:pt x="389467" y="770467"/>
                  </a:lnTo>
                  <a:lnTo>
                    <a:pt x="800100" y="1062567"/>
                  </a:lnTo>
                  <a:lnTo>
                    <a:pt x="1181100" y="1066800"/>
                  </a:lnTo>
                  <a:lnTo>
                    <a:pt x="1566334" y="1058333"/>
                  </a:lnTo>
                  <a:lnTo>
                    <a:pt x="1981200" y="1075267"/>
                  </a:lnTo>
                  <a:lnTo>
                    <a:pt x="2366434" y="1062567"/>
                  </a:lnTo>
                  <a:lnTo>
                    <a:pt x="2751667" y="1066800"/>
                  </a:lnTo>
                  <a:lnTo>
                    <a:pt x="3141134" y="1054100"/>
                  </a:lnTo>
                  <a:lnTo>
                    <a:pt x="3543300" y="1045633"/>
                  </a:lnTo>
                  <a:lnTo>
                    <a:pt x="3941234" y="1037167"/>
                  </a:lnTo>
                  <a:lnTo>
                    <a:pt x="4326467" y="1016000"/>
                  </a:ln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ZoneTexte 65">
              <a:extLst>
                <a:ext uri="{FF2B5EF4-FFF2-40B4-BE49-F238E27FC236}">
                  <a16:creationId xmlns:a16="http://schemas.microsoft.com/office/drawing/2014/main" id="{BD6F9110-53CF-D243-823F-DB0C44BCCE00}"/>
                </a:ext>
              </a:extLst>
            </p:cNvPr>
            <p:cNvSpPr txBox="1"/>
            <p:nvPr/>
          </p:nvSpPr>
          <p:spPr>
            <a:xfrm>
              <a:off x="7148377"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67" name="ZoneTexte 66">
              <a:extLst>
                <a:ext uri="{FF2B5EF4-FFF2-40B4-BE49-F238E27FC236}">
                  <a16:creationId xmlns:a16="http://schemas.microsoft.com/office/drawing/2014/main" id="{68055687-D72A-2D47-BA96-34695E5DDB10}"/>
                </a:ext>
              </a:extLst>
            </p:cNvPr>
            <p:cNvSpPr txBox="1"/>
            <p:nvPr/>
          </p:nvSpPr>
          <p:spPr>
            <a:xfrm>
              <a:off x="7529690"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68" name="ZoneTexte 67">
              <a:extLst>
                <a:ext uri="{FF2B5EF4-FFF2-40B4-BE49-F238E27FC236}">
                  <a16:creationId xmlns:a16="http://schemas.microsoft.com/office/drawing/2014/main" id="{D5003F0B-426B-0B4F-BF3D-0CE2E91B6847}"/>
                </a:ext>
              </a:extLst>
            </p:cNvPr>
            <p:cNvSpPr txBox="1"/>
            <p:nvPr/>
          </p:nvSpPr>
          <p:spPr>
            <a:xfrm>
              <a:off x="7934695"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69" name="ZoneTexte 68">
              <a:extLst>
                <a:ext uri="{FF2B5EF4-FFF2-40B4-BE49-F238E27FC236}">
                  <a16:creationId xmlns:a16="http://schemas.microsoft.com/office/drawing/2014/main" id="{F095D89C-9876-D841-990C-10C305637CBC}"/>
                </a:ext>
              </a:extLst>
            </p:cNvPr>
            <p:cNvSpPr txBox="1"/>
            <p:nvPr/>
          </p:nvSpPr>
          <p:spPr>
            <a:xfrm>
              <a:off x="8297486"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70" name="ZoneTexte 69">
              <a:extLst>
                <a:ext uri="{FF2B5EF4-FFF2-40B4-BE49-F238E27FC236}">
                  <a16:creationId xmlns:a16="http://schemas.microsoft.com/office/drawing/2014/main" id="{7AA726EE-9AC3-8041-89B6-9B9351B56155}"/>
                </a:ext>
              </a:extLst>
            </p:cNvPr>
            <p:cNvSpPr txBox="1"/>
            <p:nvPr/>
          </p:nvSpPr>
          <p:spPr>
            <a:xfrm>
              <a:off x="8713522"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71" name="ZoneTexte 70">
              <a:extLst>
                <a:ext uri="{FF2B5EF4-FFF2-40B4-BE49-F238E27FC236}">
                  <a16:creationId xmlns:a16="http://schemas.microsoft.com/office/drawing/2014/main" id="{70EEE54E-23BD-6149-BCE9-F58F7CBE3DA2}"/>
                </a:ext>
              </a:extLst>
            </p:cNvPr>
            <p:cNvSpPr txBox="1"/>
            <p:nvPr/>
          </p:nvSpPr>
          <p:spPr>
            <a:xfrm>
              <a:off x="9075894" y="324594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1.73</a:t>
              </a:r>
            </a:p>
          </p:txBody>
        </p:sp>
        <p:sp>
          <p:nvSpPr>
            <p:cNvPr id="72" name="ZoneTexte 71">
              <a:extLst>
                <a:ext uri="{FF2B5EF4-FFF2-40B4-BE49-F238E27FC236}">
                  <a16:creationId xmlns:a16="http://schemas.microsoft.com/office/drawing/2014/main" id="{E8C6F119-0F90-4744-9B8C-0E1DA847CB04}"/>
                </a:ext>
              </a:extLst>
            </p:cNvPr>
            <p:cNvSpPr txBox="1"/>
            <p:nvPr/>
          </p:nvSpPr>
          <p:spPr>
            <a:xfrm>
              <a:off x="9472999" y="3227982"/>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1.74</a:t>
              </a:r>
            </a:p>
          </p:txBody>
        </p:sp>
        <p:sp>
          <p:nvSpPr>
            <p:cNvPr id="73" name="ZoneTexte 72">
              <a:extLst>
                <a:ext uri="{FF2B5EF4-FFF2-40B4-BE49-F238E27FC236}">
                  <a16:creationId xmlns:a16="http://schemas.microsoft.com/office/drawing/2014/main" id="{15C76835-E1AA-4144-9233-23E900763DA7}"/>
                </a:ext>
              </a:extLst>
            </p:cNvPr>
            <p:cNvSpPr txBox="1"/>
            <p:nvPr/>
          </p:nvSpPr>
          <p:spPr>
            <a:xfrm>
              <a:off x="9870104" y="323193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1.74</a:t>
              </a:r>
            </a:p>
          </p:txBody>
        </p:sp>
        <p:sp>
          <p:nvSpPr>
            <p:cNvPr id="74" name="ZoneTexte 73">
              <a:extLst>
                <a:ext uri="{FF2B5EF4-FFF2-40B4-BE49-F238E27FC236}">
                  <a16:creationId xmlns:a16="http://schemas.microsoft.com/office/drawing/2014/main" id="{37CAB08D-FFD7-524D-A56A-7ACCF24E23BA}"/>
                </a:ext>
              </a:extLst>
            </p:cNvPr>
            <p:cNvSpPr txBox="1"/>
            <p:nvPr/>
          </p:nvSpPr>
          <p:spPr>
            <a:xfrm>
              <a:off x="10277545" y="3208464"/>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1.75</a:t>
              </a:r>
            </a:p>
          </p:txBody>
        </p:sp>
        <p:sp>
          <p:nvSpPr>
            <p:cNvPr id="75" name="ZoneTexte 74">
              <a:extLst>
                <a:ext uri="{FF2B5EF4-FFF2-40B4-BE49-F238E27FC236}">
                  <a16:creationId xmlns:a16="http://schemas.microsoft.com/office/drawing/2014/main" id="{F1F79C09-1AAA-6644-AC82-E5845C17DBB0}"/>
                </a:ext>
              </a:extLst>
            </p:cNvPr>
            <p:cNvSpPr txBox="1"/>
            <p:nvPr/>
          </p:nvSpPr>
          <p:spPr>
            <a:xfrm>
              <a:off x="10652334" y="3210423"/>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1.78</a:t>
              </a:r>
            </a:p>
          </p:txBody>
        </p:sp>
      </p:grpSp>
      <p:sp>
        <p:nvSpPr>
          <p:cNvPr id="76" name="ZoneTexte 75">
            <a:extLst>
              <a:ext uri="{FF2B5EF4-FFF2-40B4-BE49-F238E27FC236}">
                <a16:creationId xmlns:a16="http://schemas.microsoft.com/office/drawing/2014/main" id="{197560E8-FA69-1F45-9DBD-7EAF2BAEA56E}"/>
              </a:ext>
            </a:extLst>
          </p:cNvPr>
          <p:cNvSpPr txBox="1"/>
          <p:nvPr/>
        </p:nvSpPr>
        <p:spPr>
          <a:xfrm rot="18748814">
            <a:off x="7661724" y="5593579"/>
            <a:ext cx="150778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err="1">
                <a:solidFill>
                  <a:prstClr val="black"/>
                </a:solidFill>
                <a:latin typeface="Calibri"/>
              </a:rPr>
              <a:t>Obstetric</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e 1">
            <a:extLst>
              <a:ext uri="{FF2B5EF4-FFF2-40B4-BE49-F238E27FC236}">
                <a16:creationId xmlns:a16="http://schemas.microsoft.com/office/drawing/2014/main" id="{2DB22FEC-82C7-954A-85D0-68DA19E7DBC0}"/>
              </a:ext>
            </a:extLst>
          </p:cNvPr>
          <p:cNvGrpSpPr/>
          <p:nvPr/>
        </p:nvGrpSpPr>
        <p:grpSpPr>
          <a:xfrm>
            <a:off x="324219" y="2590360"/>
            <a:ext cx="5142237" cy="2570356"/>
            <a:chOff x="324219" y="1952857"/>
            <a:chExt cx="5142237" cy="3207859"/>
          </a:xfrm>
        </p:grpSpPr>
        <p:sp>
          <p:nvSpPr>
            <p:cNvPr id="6" name="Forme libre : forme 2">
              <a:extLst>
                <a:ext uri="{FF2B5EF4-FFF2-40B4-BE49-F238E27FC236}">
                  <a16:creationId xmlns:a16="http://schemas.microsoft.com/office/drawing/2014/main" id="{DE5BE1FA-09AF-B344-B752-5737E2426166}"/>
                </a:ext>
              </a:extLst>
            </p:cNvPr>
            <p:cNvSpPr/>
            <p:nvPr/>
          </p:nvSpPr>
          <p:spPr>
            <a:xfrm>
              <a:off x="1167386" y="1957638"/>
              <a:ext cx="4280914" cy="3081512"/>
            </a:xfrm>
            <a:custGeom>
              <a:avLst/>
              <a:gdLst>
                <a:gd name="connsiteX0" fmla="*/ 0 w 3393440"/>
                <a:gd name="connsiteY0" fmla="*/ 0 h 2214880"/>
                <a:gd name="connsiteX1" fmla="*/ 0 w 3393440"/>
                <a:gd name="connsiteY1" fmla="*/ 2214880 h 2214880"/>
                <a:gd name="connsiteX2" fmla="*/ 3393440 w 3393440"/>
                <a:gd name="connsiteY2" fmla="*/ 2214880 h 2214880"/>
              </a:gdLst>
              <a:ahLst/>
              <a:cxnLst>
                <a:cxn ang="0">
                  <a:pos x="connsiteX0" y="connsiteY0"/>
                </a:cxn>
                <a:cxn ang="0">
                  <a:pos x="connsiteX1" y="connsiteY1"/>
                </a:cxn>
                <a:cxn ang="0">
                  <a:pos x="connsiteX2" y="connsiteY2"/>
                </a:cxn>
              </a:cxnLst>
              <a:rect l="l" t="t" r="r" b="b"/>
              <a:pathLst>
                <a:path w="3393440" h="2214880">
                  <a:moveTo>
                    <a:pt x="0" y="0"/>
                  </a:moveTo>
                  <a:lnTo>
                    <a:pt x="0" y="2214880"/>
                  </a:lnTo>
                  <a:lnTo>
                    <a:pt x="3393440" y="2214880"/>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C0826A1D-37E4-464D-98D2-5322F0D7A38A}"/>
                </a:ext>
              </a:extLst>
            </p:cNvPr>
            <p:cNvSpPr txBox="1"/>
            <p:nvPr/>
          </p:nvSpPr>
          <p:spPr>
            <a:xfrm>
              <a:off x="801073" y="4119265"/>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0.9 -</a:t>
              </a:r>
            </a:p>
          </p:txBody>
        </p:sp>
        <p:sp>
          <p:nvSpPr>
            <p:cNvPr id="11" name="ZoneTexte 10">
              <a:extLst>
                <a:ext uri="{FF2B5EF4-FFF2-40B4-BE49-F238E27FC236}">
                  <a16:creationId xmlns:a16="http://schemas.microsoft.com/office/drawing/2014/main" id="{BEB80140-238F-B84F-89E5-258568F2FF01}"/>
                </a:ext>
              </a:extLst>
            </p:cNvPr>
            <p:cNvSpPr txBox="1"/>
            <p:nvPr/>
          </p:nvSpPr>
          <p:spPr>
            <a:xfrm>
              <a:off x="801073" y="3354813"/>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1.8 -</a:t>
              </a:r>
            </a:p>
          </p:txBody>
        </p:sp>
        <p:sp>
          <p:nvSpPr>
            <p:cNvPr id="12" name="ZoneTexte 11">
              <a:extLst>
                <a:ext uri="{FF2B5EF4-FFF2-40B4-BE49-F238E27FC236}">
                  <a16:creationId xmlns:a16="http://schemas.microsoft.com/office/drawing/2014/main" id="{F3AA6D84-3EB6-B149-8F53-0830F1961BFA}"/>
                </a:ext>
              </a:extLst>
            </p:cNvPr>
            <p:cNvSpPr txBox="1"/>
            <p:nvPr/>
          </p:nvSpPr>
          <p:spPr>
            <a:xfrm>
              <a:off x="801073" y="4883717"/>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0.0 -</a:t>
              </a:r>
            </a:p>
          </p:txBody>
        </p:sp>
        <p:sp>
          <p:nvSpPr>
            <p:cNvPr id="13" name="ZoneTexte 12">
              <a:extLst>
                <a:ext uri="{FF2B5EF4-FFF2-40B4-BE49-F238E27FC236}">
                  <a16:creationId xmlns:a16="http://schemas.microsoft.com/office/drawing/2014/main" id="{F3A9CC79-AB82-2C4A-8DA7-2FB702AB6CD9}"/>
                </a:ext>
              </a:extLst>
            </p:cNvPr>
            <p:cNvSpPr txBox="1"/>
            <p:nvPr/>
          </p:nvSpPr>
          <p:spPr>
            <a:xfrm>
              <a:off x="1463218" y="4830521"/>
              <a:ext cx="34496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GG</a:t>
              </a:r>
            </a:p>
          </p:txBody>
        </p:sp>
        <p:sp>
          <p:nvSpPr>
            <p:cNvPr id="14" name="ZoneTexte 13">
              <a:extLst>
                <a:ext uri="{FF2B5EF4-FFF2-40B4-BE49-F238E27FC236}">
                  <a16:creationId xmlns:a16="http://schemas.microsoft.com/office/drawing/2014/main" id="{EA75E890-0909-9A4C-90A0-FB010671F40C}"/>
                </a:ext>
              </a:extLst>
            </p:cNvPr>
            <p:cNvSpPr txBox="1"/>
            <p:nvPr/>
          </p:nvSpPr>
          <p:spPr>
            <a:xfrm>
              <a:off x="2038350" y="4830521"/>
              <a:ext cx="55175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prstClr val="white"/>
                  </a:solidFill>
                  <a:effectLst/>
                  <a:uLnTx/>
                  <a:uFillTx/>
                  <a:latin typeface="Calibri"/>
                  <a:ea typeface="+mn-ea"/>
                  <a:cs typeface="+mn-cs"/>
                </a:rPr>
                <a:t>AA/AG</a:t>
              </a:r>
            </a:p>
          </p:txBody>
        </p:sp>
        <p:sp>
          <p:nvSpPr>
            <p:cNvPr id="15" name="ZoneTexte 14">
              <a:extLst>
                <a:ext uri="{FF2B5EF4-FFF2-40B4-BE49-F238E27FC236}">
                  <a16:creationId xmlns:a16="http://schemas.microsoft.com/office/drawing/2014/main" id="{6799EF92-C15A-9B4A-923F-DC860A3FDCCD}"/>
                </a:ext>
              </a:extLst>
            </p:cNvPr>
            <p:cNvSpPr txBox="1"/>
            <p:nvPr/>
          </p:nvSpPr>
          <p:spPr>
            <a:xfrm>
              <a:off x="801073" y="2590361"/>
              <a:ext cx="46198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2.6 -</a:t>
              </a:r>
            </a:p>
          </p:txBody>
        </p:sp>
        <p:sp>
          <p:nvSpPr>
            <p:cNvPr id="17" name="ZoneTexte 16">
              <a:extLst>
                <a:ext uri="{FF2B5EF4-FFF2-40B4-BE49-F238E27FC236}">
                  <a16:creationId xmlns:a16="http://schemas.microsoft.com/office/drawing/2014/main" id="{B84AED19-14AC-9946-BA88-0724EA09A5DF}"/>
                </a:ext>
              </a:extLst>
            </p:cNvPr>
            <p:cNvSpPr txBox="1"/>
            <p:nvPr/>
          </p:nvSpPr>
          <p:spPr>
            <a:xfrm>
              <a:off x="1121617" y="3040222"/>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1.96</a:t>
              </a:r>
            </a:p>
          </p:txBody>
        </p:sp>
        <p:sp>
          <p:nvSpPr>
            <p:cNvPr id="18" name="ZoneTexte 17">
              <a:extLst>
                <a:ext uri="{FF2B5EF4-FFF2-40B4-BE49-F238E27FC236}">
                  <a16:creationId xmlns:a16="http://schemas.microsoft.com/office/drawing/2014/main" id="{427A116D-76D2-FC4E-94DB-FAED9DBDE51B}"/>
                </a:ext>
              </a:extLst>
            </p:cNvPr>
            <p:cNvSpPr txBox="1"/>
            <p:nvPr/>
          </p:nvSpPr>
          <p:spPr>
            <a:xfrm>
              <a:off x="1580397" y="3441243"/>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1.48</a:t>
              </a:r>
            </a:p>
          </p:txBody>
        </p:sp>
        <p:sp>
          <p:nvSpPr>
            <p:cNvPr id="19" name="ZoneTexte 18">
              <a:extLst>
                <a:ext uri="{FF2B5EF4-FFF2-40B4-BE49-F238E27FC236}">
                  <a16:creationId xmlns:a16="http://schemas.microsoft.com/office/drawing/2014/main" id="{7AB6D817-BD71-8C43-A965-3847A49644DA}"/>
                </a:ext>
              </a:extLst>
            </p:cNvPr>
            <p:cNvSpPr txBox="1"/>
            <p:nvPr/>
          </p:nvSpPr>
          <p:spPr>
            <a:xfrm>
              <a:off x="1894396" y="3578897"/>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1.32</a:t>
              </a:r>
            </a:p>
          </p:txBody>
        </p:sp>
        <p:sp>
          <p:nvSpPr>
            <p:cNvPr id="20" name="ZoneTexte 19">
              <a:extLst>
                <a:ext uri="{FF2B5EF4-FFF2-40B4-BE49-F238E27FC236}">
                  <a16:creationId xmlns:a16="http://schemas.microsoft.com/office/drawing/2014/main" id="{AF41871F-8140-A440-91FB-BC8565EC750E}"/>
                </a:ext>
              </a:extLst>
            </p:cNvPr>
            <p:cNvSpPr txBox="1"/>
            <p:nvPr/>
          </p:nvSpPr>
          <p:spPr>
            <a:xfrm>
              <a:off x="2271932"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1.26</a:t>
              </a:r>
            </a:p>
          </p:txBody>
        </p:sp>
        <p:sp>
          <p:nvSpPr>
            <p:cNvPr id="21" name="ZoneTexte 20">
              <a:extLst>
                <a:ext uri="{FF2B5EF4-FFF2-40B4-BE49-F238E27FC236}">
                  <a16:creationId xmlns:a16="http://schemas.microsoft.com/office/drawing/2014/main" id="{D632E0E4-824A-5248-A15E-47E5AF507080}"/>
                </a:ext>
              </a:extLst>
            </p:cNvPr>
            <p:cNvSpPr txBox="1"/>
            <p:nvPr/>
          </p:nvSpPr>
          <p:spPr>
            <a:xfrm>
              <a:off x="2702650"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1.25</a:t>
              </a:r>
            </a:p>
          </p:txBody>
        </p:sp>
        <p:sp>
          <p:nvSpPr>
            <p:cNvPr id="22" name="ZoneTexte 21">
              <a:extLst>
                <a:ext uri="{FF2B5EF4-FFF2-40B4-BE49-F238E27FC236}">
                  <a16:creationId xmlns:a16="http://schemas.microsoft.com/office/drawing/2014/main" id="{BF52FB8E-4062-D949-82D4-065F9F27CE82}"/>
                </a:ext>
              </a:extLst>
            </p:cNvPr>
            <p:cNvSpPr txBox="1"/>
            <p:nvPr/>
          </p:nvSpPr>
          <p:spPr>
            <a:xfrm>
              <a:off x="3078453"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3" name="ZoneTexte 22">
              <a:extLst>
                <a:ext uri="{FF2B5EF4-FFF2-40B4-BE49-F238E27FC236}">
                  <a16:creationId xmlns:a16="http://schemas.microsoft.com/office/drawing/2014/main" id="{4B181960-98FC-B047-8858-FE2D11A4FF59}"/>
                </a:ext>
              </a:extLst>
            </p:cNvPr>
            <p:cNvSpPr txBox="1"/>
            <p:nvPr/>
          </p:nvSpPr>
          <p:spPr>
            <a:xfrm>
              <a:off x="3466022"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4" name="ZoneTexte 23">
              <a:extLst>
                <a:ext uri="{FF2B5EF4-FFF2-40B4-BE49-F238E27FC236}">
                  <a16:creationId xmlns:a16="http://schemas.microsoft.com/office/drawing/2014/main" id="{D84AF20E-A1A0-C043-A939-5E30E18D2484}"/>
                </a:ext>
              </a:extLst>
            </p:cNvPr>
            <p:cNvSpPr txBox="1"/>
            <p:nvPr/>
          </p:nvSpPr>
          <p:spPr>
            <a:xfrm>
              <a:off x="3840202"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5" name="ZoneTexte 24">
              <a:extLst>
                <a:ext uri="{FF2B5EF4-FFF2-40B4-BE49-F238E27FC236}">
                  <a16:creationId xmlns:a16="http://schemas.microsoft.com/office/drawing/2014/main" id="{904DEAEF-AE5A-3742-BDE3-18A73C21A19E}"/>
                </a:ext>
              </a:extLst>
            </p:cNvPr>
            <p:cNvSpPr txBox="1"/>
            <p:nvPr/>
          </p:nvSpPr>
          <p:spPr>
            <a:xfrm>
              <a:off x="4227771"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6" name="ZoneTexte 25">
              <a:extLst>
                <a:ext uri="{FF2B5EF4-FFF2-40B4-BE49-F238E27FC236}">
                  <a16:creationId xmlns:a16="http://schemas.microsoft.com/office/drawing/2014/main" id="{E6210F77-BA08-FD47-90C6-64F14312542D}"/>
                </a:ext>
              </a:extLst>
            </p:cNvPr>
            <p:cNvSpPr txBox="1"/>
            <p:nvPr/>
          </p:nvSpPr>
          <p:spPr>
            <a:xfrm>
              <a:off x="4618169" y="3639680"/>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1.24</a:t>
              </a:r>
            </a:p>
          </p:txBody>
        </p:sp>
        <p:sp>
          <p:nvSpPr>
            <p:cNvPr id="27" name="ZoneTexte 26">
              <a:extLst>
                <a:ext uri="{FF2B5EF4-FFF2-40B4-BE49-F238E27FC236}">
                  <a16:creationId xmlns:a16="http://schemas.microsoft.com/office/drawing/2014/main" id="{5FA163A8-34B9-2F4C-AD1B-8F2438F348AB}"/>
                </a:ext>
              </a:extLst>
            </p:cNvPr>
            <p:cNvSpPr txBox="1"/>
            <p:nvPr/>
          </p:nvSpPr>
          <p:spPr>
            <a:xfrm>
              <a:off x="5007676" y="3633987"/>
              <a:ext cx="45878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1.27</a:t>
              </a:r>
            </a:p>
          </p:txBody>
        </p:sp>
        <p:sp>
          <p:nvSpPr>
            <p:cNvPr id="28" name="ZoneTexte 27">
              <a:extLst>
                <a:ext uri="{FF2B5EF4-FFF2-40B4-BE49-F238E27FC236}">
                  <a16:creationId xmlns:a16="http://schemas.microsoft.com/office/drawing/2014/main" id="{6BFA41A9-986B-C649-94BC-326BD4AF90F4}"/>
                </a:ext>
              </a:extLst>
            </p:cNvPr>
            <p:cNvSpPr txBox="1"/>
            <p:nvPr/>
          </p:nvSpPr>
          <p:spPr>
            <a:xfrm>
              <a:off x="1640595" y="4332281"/>
              <a:ext cx="271305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prstClr val="black"/>
                  </a:solidFill>
                  <a:effectLst/>
                  <a:uLnTx/>
                  <a:uFillTx/>
                  <a:latin typeface="Calibri"/>
                  <a:ea typeface="+mn-ea"/>
                  <a:cs typeface="+mn-cs"/>
                </a:rPr>
                <a:t>Adjustment</a:t>
              </a:r>
              <a:r>
                <a:rPr kumimoji="0" lang="fr-FR" sz="1400" b="0" i="0" u="none" strike="noStrike" kern="1200" cap="none" spc="0" normalizeH="0" baseline="0" noProof="0">
                  <a:ln>
                    <a:noFill/>
                  </a:ln>
                  <a:solidFill>
                    <a:prstClr val="black"/>
                  </a:solidFill>
                  <a:effectLst/>
                  <a:uLnTx/>
                  <a:uFillTx/>
                  <a:latin typeface="Calibri"/>
                  <a:ea typeface="+mn-ea"/>
                  <a:cs typeface="+mn-cs"/>
                </a:rPr>
                <a:t> on </a:t>
              </a:r>
              <a:r>
                <a:rPr kumimoji="0" lang="fr-FR" sz="1400" b="0" i="0" u="none" strike="noStrike" kern="1200" cap="none" spc="0" normalizeH="0" baseline="0" noProof="0" err="1">
                  <a:ln>
                    <a:noFill/>
                  </a:ln>
                  <a:solidFill>
                    <a:prstClr val="black"/>
                  </a:solidFill>
                  <a:effectLst/>
                  <a:uLnTx/>
                  <a:uFillTx/>
                  <a:latin typeface="Calibri"/>
                  <a:ea typeface="+mn-ea"/>
                  <a:cs typeface="+mn-cs"/>
                </a:rPr>
                <a:t>infectious</a:t>
              </a:r>
              <a:r>
                <a:rPr kumimoji="0" lang="fr-FR" sz="1400" b="0" i="0" u="none" strike="noStrike" kern="1200" cap="none" spc="0" normalizeH="0" baseline="0" noProof="0">
                  <a:ln>
                    <a:noFill/>
                  </a:ln>
                  <a:solidFill>
                    <a:prstClr val="black"/>
                  </a:solidFill>
                  <a:effectLst/>
                  <a:uLnTx/>
                  <a:uFillTx/>
                  <a:latin typeface="Calibri"/>
                  <a:ea typeface="+mn-ea"/>
                  <a:cs typeface="+mn-cs"/>
                </a:rPr>
                <a:t> </a:t>
              </a:r>
              <a:r>
                <a:rPr kumimoji="0" lang="fr-FR" sz="1400" b="0" i="0" u="none" strike="noStrike" kern="1200" cap="none" spc="0" normalizeH="0" baseline="0" noProof="0" err="1">
                  <a:ln>
                    <a:noFill/>
                  </a:ln>
                  <a:solidFill>
                    <a:prstClr val="black"/>
                  </a:solidFill>
                  <a:effectLst/>
                  <a:uLnTx/>
                  <a:uFillTx/>
                  <a:latin typeface="Calibri"/>
                  <a:ea typeface="+mn-ea"/>
                  <a:cs typeface="+mn-cs"/>
                </a:rPr>
                <a:t>diseases</a:t>
              </a:r>
              <a:r>
                <a:rPr kumimoji="0" lang="fr-FR" sz="1400" b="0" i="0" u="none" strike="noStrike" kern="1200" cap="none" spc="0" normalizeH="0" baseline="0" noProof="0">
                  <a:ln>
                    <a:noFill/>
                  </a:ln>
                  <a:solidFill>
                    <a:prstClr val="black"/>
                  </a:solidFill>
                  <a:effectLst/>
                  <a:uLnTx/>
                  <a:uFillTx/>
                  <a:latin typeface="Calibri"/>
                  <a:ea typeface="+mn-ea"/>
                  <a:cs typeface="+mn-cs"/>
                </a:rPr>
                <a:t> </a:t>
              </a:r>
              <a:br>
                <a:rPr kumimoji="0" lang="fr-FR" sz="1400" b="0" i="0" u="none" strike="noStrike" kern="1200" cap="none" spc="0" normalizeH="0" baseline="0" noProof="0">
                  <a:ln>
                    <a:noFill/>
                  </a:ln>
                  <a:solidFill>
                    <a:prstClr val="black"/>
                  </a:solidFill>
                  <a:effectLst/>
                  <a:uLnTx/>
                  <a:uFillTx/>
                  <a:latin typeface="Calibri"/>
                  <a:ea typeface="+mn-ea"/>
                  <a:cs typeface="+mn-cs"/>
                </a:rPr>
              </a:br>
              <a:r>
                <a:rPr kumimoji="0" lang="fr-FR" sz="1400" b="0" i="0" u="none" strike="noStrike" kern="1200" cap="none" spc="0" normalizeH="0" baseline="0" noProof="0">
                  <a:ln>
                    <a:noFill/>
                  </a:ln>
                  <a:solidFill>
                    <a:prstClr val="black"/>
                  </a:solidFill>
                  <a:effectLst/>
                  <a:uLnTx/>
                  <a:uFillTx/>
                  <a:latin typeface="Calibri"/>
                  <a:ea typeface="+mn-ea"/>
                  <a:cs typeface="+mn-cs"/>
                </a:rPr>
                <a:t>leads to a 49.6% </a:t>
              </a:r>
              <a:r>
                <a:rPr kumimoji="0" lang="fr-FR" sz="1400" b="0" i="0" u="none" strike="noStrike" kern="1200" cap="none" spc="0" normalizeH="0" baseline="0" noProof="0" err="1">
                  <a:ln>
                    <a:noFill/>
                  </a:ln>
                  <a:solidFill>
                    <a:prstClr val="black"/>
                  </a:solidFill>
                  <a:effectLst/>
                  <a:uLnTx/>
                  <a:uFillTx/>
                  <a:latin typeface="Calibri"/>
                  <a:ea typeface="+mn-ea"/>
                  <a:cs typeface="+mn-cs"/>
                </a:rPr>
                <a:t>decrease</a:t>
              </a:r>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40" name="ZoneTexte 39">
              <a:extLst>
                <a:ext uri="{FF2B5EF4-FFF2-40B4-BE49-F238E27FC236}">
                  <a16:creationId xmlns:a16="http://schemas.microsoft.com/office/drawing/2014/main" id="{70659E4F-F47E-644C-8D1C-CF8B952A31BE}"/>
                </a:ext>
              </a:extLst>
            </p:cNvPr>
            <p:cNvSpPr txBox="1"/>
            <p:nvPr/>
          </p:nvSpPr>
          <p:spPr>
            <a:xfrm>
              <a:off x="2932040" y="1952857"/>
              <a:ext cx="62549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70C0"/>
                  </a:solidFill>
                  <a:effectLst/>
                  <a:uLnTx/>
                  <a:uFillTx/>
                  <a:latin typeface="Calibri"/>
                  <a:ea typeface="+mn-ea"/>
                  <a:cs typeface="+mn-cs"/>
                </a:rPr>
                <a:t>Men</a:t>
              </a:r>
            </a:p>
          </p:txBody>
        </p:sp>
        <p:sp>
          <p:nvSpPr>
            <p:cNvPr id="41" name="Forme libre : forme 39">
              <a:extLst>
                <a:ext uri="{FF2B5EF4-FFF2-40B4-BE49-F238E27FC236}">
                  <a16:creationId xmlns:a16="http://schemas.microsoft.com/office/drawing/2014/main" id="{8F8E1857-F730-7F4F-AE45-AA40A1795A62}"/>
                </a:ext>
              </a:extLst>
            </p:cNvPr>
            <p:cNvSpPr/>
            <p:nvPr/>
          </p:nvSpPr>
          <p:spPr>
            <a:xfrm>
              <a:off x="1357023" y="3310906"/>
              <a:ext cx="3880236" cy="636104"/>
            </a:xfrm>
            <a:custGeom>
              <a:avLst/>
              <a:gdLst>
                <a:gd name="connsiteX0" fmla="*/ 0 w 3880236"/>
                <a:gd name="connsiteY0" fmla="*/ 0 h 636104"/>
                <a:gd name="connsiteX1" fmla="*/ 381662 w 3880236"/>
                <a:gd name="connsiteY1" fmla="*/ 416118 h 636104"/>
                <a:gd name="connsiteX2" fmla="*/ 779227 w 3880236"/>
                <a:gd name="connsiteY2" fmla="*/ 553941 h 636104"/>
                <a:gd name="connsiteX3" fmla="*/ 1166191 w 3880236"/>
                <a:gd name="connsiteY3" fmla="*/ 609600 h 636104"/>
                <a:gd name="connsiteX4" fmla="*/ 1539902 w 3880236"/>
                <a:gd name="connsiteY4" fmla="*/ 614901 h 636104"/>
                <a:gd name="connsiteX5" fmla="*/ 1937467 w 3880236"/>
                <a:gd name="connsiteY5" fmla="*/ 620202 h 636104"/>
                <a:gd name="connsiteX6" fmla="*/ 2332382 w 3880236"/>
                <a:gd name="connsiteY6" fmla="*/ 633454 h 636104"/>
                <a:gd name="connsiteX7" fmla="*/ 2716695 w 3880236"/>
                <a:gd name="connsiteY7" fmla="*/ 636104 h 636104"/>
                <a:gd name="connsiteX8" fmla="*/ 3103659 w 3880236"/>
                <a:gd name="connsiteY8" fmla="*/ 633454 h 636104"/>
                <a:gd name="connsiteX9" fmla="*/ 3501224 w 3880236"/>
                <a:gd name="connsiteY9" fmla="*/ 625502 h 636104"/>
                <a:gd name="connsiteX10" fmla="*/ 3880236 w 3880236"/>
                <a:gd name="connsiteY10" fmla="*/ 609600 h 6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0236" h="636104">
                  <a:moveTo>
                    <a:pt x="0" y="0"/>
                  </a:moveTo>
                  <a:lnTo>
                    <a:pt x="381662" y="416118"/>
                  </a:lnTo>
                  <a:lnTo>
                    <a:pt x="779227" y="553941"/>
                  </a:lnTo>
                  <a:lnTo>
                    <a:pt x="1166191" y="609600"/>
                  </a:lnTo>
                  <a:lnTo>
                    <a:pt x="1539902" y="614901"/>
                  </a:lnTo>
                  <a:lnTo>
                    <a:pt x="1937467" y="620202"/>
                  </a:lnTo>
                  <a:lnTo>
                    <a:pt x="2332382" y="633454"/>
                  </a:lnTo>
                  <a:lnTo>
                    <a:pt x="2716695" y="636104"/>
                  </a:lnTo>
                  <a:lnTo>
                    <a:pt x="3103659" y="633454"/>
                  </a:lnTo>
                  <a:lnTo>
                    <a:pt x="3501224" y="625502"/>
                  </a:lnTo>
                  <a:lnTo>
                    <a:pt x="3880236" y="609600"/>
                  </a:ln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ZoneTexte 76">
              <a:extLst>
                <a:ext uri="{FF2B5EF4-FFF2-40B4-BE49-F238E27FC236}">
                  <a16:creationId xmlns:a16="http://schemas.microsoft.com/office/drawing/2014/main" id="{30643375-C321-1247-9F83-05E5BEB84CA0}"/>
                </a:ext>
              </a:extLst>
            </p:cNvPr>
            <p:cNvSpPr txBox="1"/>
            <p:nvPr/>
          </p:nvSpPr>
          <p:spPr>
            <a:xfrm>
              <a:off x="324219" y="3308646"/>
              <a:ext cx="453970" cy="369332"/>
            </a:xfrm>
            <a:prstGeom prst="rect">
              <a:avLst/>
            </a:prstGeom>
            <a:noFill/>
          </p:spPr>
          <p:txBody>
            <a:bodyPr wrap="none" rtlCol="0">
              <a:spAutoFit/>
            </a:bodyPr>
            <a:lstStyle/>
            <a:p>
              <a:r>
                <a:rPr lang="fr-FR"/>
                <a:t>HR</a:t>
              </a:r>
            </a:p>
          </p:txBody>
        </p:sp>
      </p:grpSp>
      <p:sp>
        <p:nvSpPr>
          <p:cNvPr id="78" name="ZoneTexte 77">
            <a:extLst>
              <a:ext uri="{FF2B5EF4-FFF2-40B4-BE49-F238E27FC236}">
                <a16:creationId xmlns:a16="http://schemas.microsoft.com/office/drawing/2014/main" id="{95BF39CA-93E7-A044-90AD-283D5C3F0018}"/>
              </a:ext>
            </a:extLst>
          </p:cNvPr>
          <p:cNvSpPr txBox="1"/>
          <p:nvPr/>
        </p:nvSpPr>
        <p:spPr>
          <a:xfrm>
            <a:off x="5554859" y="3197476"/>
            <a:ext cx="453970" cy="369332"/>
          </a:xfrm>
          <a:prstGeom prst="rect">
            <a:avLst/>
          </a:prstGeom>
          <a:noFill/>
        </p:spPr>
        <p:txBody>
          <a:bodyPr wrap="none" rtlCol="0">
            <a:spAutoFit/>
          </a:bodyPr>
          <a:lstStyle/>
          <a:p>
            <a:r>
              <a:rPr lang="fr-FR"/>
              <a:t>HR</a:t>
            </a:r>
          </a:p>
        </p:txBody>
      </p:sp>
      <p:sp>
        <p:nvSpPr>
          <p:cNvPr id="79" name="ZoneTexte 78">
            <a:extLst>
              <a:ext uri="{FF2B5EF4-FFF2-40B4-BE49-F238E27FC236}">
                <a16:creationId xmlns:a16="http://schemas.microsoft.com/office/drawing/2014/main" id="{BB1E3915-66B8-8B47-BBA4-9A7EA817985A}"/>
              </a:ext>
            </a:extLst>
          </p:cNvPr>
          <p:cNvSpPr txBox="1"/>
          <p:nvPr/>
        </p:nvSpPr>
        <p:spPr>
          <a:xfrm>
            <a:off x="247076" y="1091682"/>
            <a:ext cx="8925226" cy="1077218"/>
          </a:xfrm>
          <a:prstGeom prst="rect">
            <a:avLst/>
          </a:prstGeom>
          <a:noFill/>
        </p:spPr>
        <p:txBody>
          <a:bodyPr wrap="square">
            <a:spAutoFit/>
          </a:bodyPr>
          <a:lstStyle/>
          <a:p>
            <a:r>
              <a:rPr lang="en-GB" sz="1600"/>
              <a:t>French observational study. SNDS = anonymized claim and hospitalization database of whole French population</a:t>
            </a:r>
          </a:p>
          <a:p>
            <a:r>
              <a:rPr lang="en-GB" sz="1600"/>
              <a:t>Comparison of mortality of Persons Living with HIV included between 2006 and 2019 and of age-and gender-matched non HIV control group</a:t>
            </a:r>
          </a:p>
        </p:txBody>
      </p:sp>
      <p:sp>
        <p:nvSpPr>
          <p:cNvPr id="80" name="ZoneTexte 79">
            <a:extLst>
              <a:ext uri="{FF2B5EF4-FFF2-40B4-BE49-F238E27FC236}">
                <a16:creationId xmlns:a16="http://schemas.microsoft.com/office/drawing/2014/main" id="{1C44F30D-9877-6B44-8672-BF94C4BC1E15}"/>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84127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DBFC4-DF62-3B49-8DEF-AE7CB08E01E0}"/>
              </a:ext>
            </a:extLst>
          </p:cNvPr>
          <p:cNvSpPr>
            <a:spLocks noGrp="1"/>
          </p:cNvSpPr>
          <p:nvPr>
            <p:ph type="title"/>
          </p:nvPr>
        </p:nvSpPr>
        <p:spPr/>
        <p:txBody>
          <a:bodyPr>
            <a:normAutofit fontScale="90000"/>
          </a:bodyPr>
          <a:lstStyle/>
          <a:p>
            <a:r>
              <a:rPr lang="fr-FR" dirty="0" err="1"/>
              <a:t>Excess</a:t>
            </a:r>
            <a:r>
              <a:rPr lang="fr-FR" dirty="0"/>
              <a:t> HR </a:t>
            </a:r>
            <a:r>
              <a:rPr lang="fr-FR" dirty="0" err="1"/>
              <a:t>mortality</a:t>
            </a:r>
            <a:r>
              <a:rPr lang="fr-FR" dirty="0"/>
              <a:t> in HIV </a:t>
            </a:r>
            <a:r>
              <a:rPr lang="fr-FR" dirty="0" err="1"/>
              <a:t>Women</a:t>
            </a:r>
            <a:r>
              <a:rPr lang="fr-FR" dirty="0"/>
              <a:t> </a:t>
            </a:r>
            <a:r>
              <a:rPr lang="fr-FR" dirty="0" err="1"/>
              <a:t>than</a:t>
            </a:r>
            <a:r>
              <a:rPr lang="fr-FR" dirty="0"/>
              <a:t> in Men </a:t>
            </a:r>
            <a:r>
              <a:rPr lang="fr-FR" dirty="0" err="1"/>
              <a:t>compared</a:t>
            </a:r>
            <a:r>
              <a:rPr lang="fr-FR" dirty="0"/>
              <a:t> to </a:t>
            </a:r>
            <a:r>
              <a:rPr lang="fr-FR" dirty="0" err="1"/>
              <a:t>gender</a:t>
            </a:r>
            <a:r>
              <a:rPr lang="fr-FR" dirty="0"/>
              <a:t> and </a:t>
            </a:r>
            <a:r>
              <a:rPr lang="fr-FR" dirty="0" err="1"/>
              <a:t>age-matched</a:t>
            </a:r>
            <a:r>
              <a:rPr lang="fr-FR" dirty="0"/>
              <a:t> </a:t>
            </a:r>
            <a:r>
              <a:rPr lang="fr-FR" dirty="0" err="1"/>
              <a:t>general</a:t>
            </a:r>
            <a:r>
              <a:rPr lang="fr-FR" dirty="0"/>
              <a:t> population</a:t>
            </a:r>
          </a:p>
        </p:txBody>
      </p:sp>
      <p:sp>
        <p:nvSpPr>
          <p:cNvPr id="3" name="Espace réservé du contenu 2">
            <a:extLst>
              <a:ext uri="{FF2B5EF4-FFF2-40B4-BE49-F238E27FC236}">
                <a16:creationId xmlns:a16="http://schemas.microsoft.com/office/drawing/2014/main" id="{574FE870-EB8A-904C-862D-B989EE1ADD7E}"/>
              </a:ext>
            </a:extLst>
          </p:cNvPr>
          <p:cNvSpPr>
            <a:spLocks noGrp="1"/>
          </p:cNvSpPr>
          <p:nvPr>
            <p:ph sz="quarter" idx="13"/>
          </p:nvPr>
        </p:nvSpPr>
        <p:spPr/>
        <p:txBody>
          <a:bodyPr/>
          <a:lstStyle/>
          <a:p>
            <a:r>
              <a:rPr lang="en-GB"/>
              <a:t>Already described in previous studies (Spain, UK, Canada, Japan)</a:t>
            </a:r>
          </a:p>
          <a:p>
            <a:pPr lvl="1"/>
            <a:r>
              <a:rPr lang="en-GB"/>
              <a:t>Higher and earlier prevalence of comorbidities</a:t>
            </a:r>
          </a:p>
          <a:p>
            <a:pPr lvl="1"/>
            <a:r>
              <a:rPr lang="en-GB"/>
              <a:t>Linkage to care less than in men</a:t>
            </a:r>
          </a:p>
          <a:p>
            <a:pPr lvl="1"/>
            <a:r>
              <a:rPr lang="en-GB"/>
              <a:t>Socio-economic status</a:t>
            </a:r>
          </a:p>
          <a:p>
            <a:pPr lvl="1"/>
            <a:r>
              <a:rPr lang="en-GB"/>
              <a:t>Migration-associated problems</a:t>
            </a:r>
          </a:p>
          <a:p>
            <a:pPr lvl="1">
              <a:buFontTx/>
              <a:buChar char="-"/>
            </a:pPr>
            <a:r>
              <a:rPr lang="en-GB"/>
              <a:t>Stigma isolation</a:t>
            </a:r>
          </a:p>
          <a:p>
            <a:pPr lvl="1">
              <a:buFontTx/>
              <a:buChar char="-"/>
            </a:pPr>
            <a:r>
              <a:rPr lang="en-GB"/>
              <a:t>Impact on HIV Cascade</a:t>
            </a:r>
          </a:p>
          <a:p>
            <a:pPr lvl="1">
              <a:buFontTx/>
              <a:buChar char="-"/>
            </a:pPr>
            <a:endParaRPr lang="en-GB"/>
          </a:p>
          <a:p>
            <a:pPr>
              <a:buFontTx/>
              <a:buChar char="-"/>
            </a:pPr>
            <a:r>
              <a:rPr lang="en-GB"/>
              <a:t>WAVE EACS Initiative</a:t>
            </a:r>
          </a:p>
          <a:p>
            <a:pPr lvl="1"/>
            <a:endParaRPr lang="en-GB"/>
          </a:p>
        </p:txBody>
      </p:sp>
      <p:sp>
        <p:nvSpPr>
          <p:cNvPr id="4" name="ZoneTexte 3">
            <a:extLst>
              <a:ext uri="{FF2B5EF4-FFF2-40B4-BE49-F238E27FC236}">
                <a16:creationId xmlns:a16="http://schemas.microsoft.com/office/drawing/2014/main" id="{8A467AC8-E302-1242-8D8E-3C5D882D4189}"/>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71202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sz="quarter" idx="13"/>
          </p:nvPr>
        </p:nvSpPr>
        <p:spPr>
          <a:xfrm>
            <a:off x="609600" y="2495774"/>
            <a:ext cx="10972800" cy="3695476"/>
          </a:xfrm>
        </p:spPr>
        <p:txBody>
          <a:bodyPr>
            <a:normAutofit/>
          </a:bodyPr>
          <a:lstStyle/>
          <a:p>
            <a:r>
              <a:rPr lang="en-US" sz="2800"/>
              <a:t>This presentation is made in complete editorial freedom </a:t>
            </a:r>
          </a:p>
          <a:p>
            <a:endParaRPr lang="en-US" sz="2800"/>
          </a:p>
          <a:p>
            <a:r>
              <a:rPr lang="en-US" sz="2800"/>
              <a:t>Thanks to </a:t>
            </a:r>
            <a:r>
              <a:rPr lang="en-US" sz="2800" err="1"/>
              <a:t>ViiV</a:t>
            </a:r>
            <a:r>
              <a:rPr lang="en-US" sz="2800"/>
              <a:t> Healthcare for their institutional support</a:t>
            </a:r>
          </a:p>
          <a:p>
            <a:endParaRPr lang="en-US" sz="2800"/>
          </a:p>
        </p:txBody>
      </p:sp>
      <p:sp>
        <p:nvSpPr>
          <p:cNvPr id="4" name="Rectangle 3">
            <a:extLst>
              <a:ext uri="{FF2B5EF4-FFF2-40B4-BE49-F238E27FC236}">
                <a16:creationId xmlns:a16="http://schemas.microsoft.com/office/drawing/2014/main" id="{BFC89DDE-DFA9-50CC-A445-7900B87F3E4E}"/>
              </a:ext>
            </a:extLst>
          </p:cNvPr>
          <p:cNvSpPr/>
          <p:nvPr/>
        </p:nvSpPr>
        <p:spPr>
          <a:xfrm>
            <a:off x="9099767" y="11432"/>
            <a:ext cx="3092233" cy="1779268"/>
          </a:xfrm>
          <a:prstGeom prst="rect">
            <a:avLst/>
          </a:prstGeom>
          <a:solidFill>
            <a:schemeClr val="accent6">
              <a:alpha val="80000"/>
            </a:schemeClr>
          </a:solidFill>
          <a:ln w="9525" cap="flat" cmpd="sng" algn="ctr">
            <a:noFill/>
            <a:prstDash val="solid"/>
          </a:ln>
          <a:effectLst/>
        </p:spPr>
        <p:txBody>
          <a:bodyPr rtlCol="0" anchor="ct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chemeClr val="bg1"/>
                </a:solidFill>
                <a:effectLst/>
                <a:uLnTx/>
                <a:uFillTx/>
                <a:latin typeface="Arial"/>
                <a:ea typeface="+mn-ea"/>
                <a:cs typeface="+mn-cs"/>
              </a:rPr>
              <a:t>VIDEO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chemeClr val="bg1"/>
                </a:solidFill>
                <a:effectLst/>
                <a:uLnTx/>
                <a:uFillTx/>
                <a:latin typeface="Arial"/>
                <a:ea typeface="+mn-ea"/>
                <a:cs typeface="+mn-cs"/>
              </a:rPr>
              <a:t>Please leave this box empty to display the video during the webinar</a:t>
            </a:r>
            <a:endParaRPr kumimoji="0" lang="fr-FR" sz="1100" b="0" i="0" u="none" strike="noStrike" kern="0" cap="none" spc="0" normalizeH="0" baseline="0" noProof="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365805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48A25-F840-F257-A5AA-2BB0FD3277E1}"/>
              </a:ext>
            </a:extLst>
          </p:cNvPr>
          <p:cNvSpPr>
            <a:spLocks noGrp="1"/>
          </p:cNvSpPr>
          <p:nvPr>
            <p:ph type="title"/>
          </p:nvPr>
        </p:nvSpPr>
        <p:spPr>
          <a:xfrm>
            <a:off x="993421" y="2857500"/>
            <a:ext cx="8490167" cy="1143000"/>
          </a:xfrm>
        </p:spPr>
        <p:txBody>
          <a:bodyPr/>
          <a:lstStyle/>
          <a:p>
            <a:r>
              <a:rPr lang="it-IT"/>
              <a:t>PREVENTION IN WOMEN</a:t>
            </a:r>
          </a:p>
        </p:txBody>
      </p:sp>
      <p:sp>
        <p:nvSpPr>
          <p:cNvPr id="3" name="Segnaposto contenuto 2">
            <a:extLst>
              <a:ext uri="{FF2B5EF4-FFF2-40B4-BE49-F238E27FC236}">
                <a16:creationId xmlns:a16="http://schemas.microsoft.com/office/drawing/2014/main" id="{3F9E10F8-4F90-FA89-6227-81BCDB0B3F27}"/>
              </a:ext>
            </a:extLst>
          </p:cNvPr>
          <p:cNvSpPr>
            <a:spLocks noGrp="1"/>
          </p:cNvSpPr>
          <p:nvPr>
            <p:ph sz="quarter" idx="13"/>
          </p:nvPr>
        </p:nvSpPr>
        <p:spPr/>
        <p:txBody>
          <a:bodyPr/>
          <a:lstStyle/>
          <a:p>
            <a:endParaRPr lang="it-IT"/>
          </a:p>
        </p:txBody>
      </p:sp>
      <p:sp>
        <p:nvSpPr>
          <p:cNvPr id="4" name="ZoneTexte 3">
            <a:extLst>
              <a:ext uri="{FF2B5EF4-FFF2-40B4-BE49-F238E27FC236}">
                <a16:creationId xmlns:a16="http://schemas.microsoft.com/office/drawing/2014/main" id="{357F3687-9266-A446-9E0C-05F9CE4FCA1C}"/>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2191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C9621FE-A5D1-2042-96FC-FAD878537304}"/>
              </a:ext>
            </a:extLst>
          </p:cNvPr>
          <p:cNvPicPr>
            <a:picLocks noGrp="1" noChangeAspect="1"/>
          </p:cNvPicPr>
          <p:nvPr>
            <p:ph sz="quarter" idx="13"/>
          </p:nvPr>
        </p:nvPicPr>
        <p:blipFill>
          <a:blip r:embed="rId2"/>
          <a:stretch>
            <a:fillRect/>
          </a:stretch>
        </p:blipFill>
        <p:spPr>
          <a:xfrm>
            <a:off x="0" y="0"/>
            <a:ext cx="6225407" cy="2146271"/>
          </a:xfrm>
        </p:spPr>
      </p:pic>
      <p:pic>
        <p:nvPicPr>
          <p:cNvPr id="11" name="Image 10">
            <a:extLst>
              <a:ext uri="{FF2B5EF4-FFF2-40B4-BE49-F238E27FC236}">
                <a16:creationId xmlns:a16="http://schemas.microsoft.com/office/drawing/2014/main" id="{EEA44C76-C9BD-2D46-A734-EB065FF96673}"/>
              </a:ext>
            </a:extLst>
          </p:cNvPr>
          <p:cNvPicPr>
            <a:picLocks noChangeAspect="1"/>
          </p:cNvPicPr>
          <p:nvPr/>
        </p:nvPicPr>
        <p:blipFill>
          <a:blip r:embed="rId3"/>
          <a:stretch>
            <a:fillRect/>
          </a:stretch>
        </p:blipFill>
        <p:spPr>
          <a:xfrm>
            <a:off x="6031160" y="2084529"/>
            <a:ext cx="6160840" cy="923330"/>
          </a:xfrm>
          <a:prstGeom prst="rect">
            <a:avLst/>
          </a:prstGeom>
        </p:spPr>
      </p:pic>
      <p:sp>
        <p:nvSpPr>
          <p:cNvPr id="12" name="ZoneTexte 11">
            <a:extLst>
              <a:ext uri="{FF2B5EF4-FFF2-40B4-BE49-F238E27FC236}">
                <a16:creationId xmlns:a16="http://schemas.microsoft.com/office/drawing/2014/main" id="{CDA99405-1326-A04B-BBD6-CF99A6E62FBA}"/>
              </a:ext>
            </a:extLst>
          </p:cNvPr>
          <p:cNvSpPr txBox="1"/>
          <p:nvPr/>
        </p:nvSpPr>
        <p:spPr>
          <a:xfrm>
            <a:off x="102431" y="1912423"/>
            <a:ext cx="879472" cy="276999"/>
          </a:xfrm>
          <a:prstGeom prst="rect">
            <a:avLst/>
          </a:prstGeom>
          <a:noFill/>
        </p:spPr>
        <p:txBody>
          <a:bodyPr wrap="none" rtlCol="0">
            <a:spAutoFit/>
          </a:bodyPr>
          <a:lstStyle/>
          <a:p>
            <a:r>
              <a:rPr lang="fr-FR" sz="1200" err="1"/>
              <a:t>Baeten</a:t>
            </a:r>
            <a:r>
              <a:rPr lang="fr-FR" sz="1200"/>
              <a:t> JM.</a:t>
            </a:r>
          </a:p>
        </p:txBody>
      </p:sp>
      <p:sp>
        <p:nvSpPr>
          <p:cNvPr id="13" name="ZoneTexte 12">
            <a:extLst>
              <a:ext uri="{FF2B5EF4-FFF2-40B4-BE49-F238E27FC236}">
                <a16:creationId xmlns:a16="http://schemas.microsoft.com/office/drawing/2014/main" id="{76AF97BF-FCFE-BB4A-B356-26F4991087D1}"/>
              </a:ext>
            </a:extLst>
          </p:cNvPr>
          <p:cNvSpPr txBox="1"/>
          <p:nvPr/>
        </p:nvSpPr>
        <p:spPr>
          <a:xfrm>
            <a:off x="350453" y="2292565"/>
            <a:ext cx="4150752" cy="923330"/>
          </a:xfrm>
          <a:prstGeom prst="rect">
            <a:avLst/>
          </a:prstGeom>
          <a:noFill/>
        </p:spPr>
        <p:txBody>
          <a:bodyPr wrap="none" rtlCol="0">
            <a:spAutoFit/>
          </a:bodyPr>
          <a:lstStyle/>
          <a:p>
            <a:r>
              <a:rPr lang="en-GB"/>
              <a:t>Phase 3,  double-blind, placebo-controlled</a:t>
            </a:r>
          </a:p>
          <a:p>
            <a:r>
              <a:rPr lang="en-GB"/>
              <a:t>Dapivirine 25 mg ring/month</a:t>
            </a:r>
          </a:p>
          <a:p>
            <a:r>
              <a:rPr lang="en-GB"/>
              <a:t>2629 women </a:t>
            </a:r>
          </a:p>
        </p:txBody>
      </p:sp>
      <p:sp>
        <p:nvSpPr>
          <p:cNvPr id="14" name="ZoneTexte 13">
            <a:extLst>
              <a:ext uri="{FF2B5EF4-FFF2-40B4-BE49-F238E27FC236}">
                <a16:creationId xmlns:a16="http://schemas.microsoft.com/office/drawing/2014/main" id="{37BD3959-6ABB-5A41-8ADD-169339596372}"/>
              </a:ext>
            </a:extLst>
          </p:cNvPr>
          <p:cNvSpPr txBox="1"/>
          <p:nvPr/>
        </p:nvSpPr>
        <p:spPr>
          <a:xfrm>
            <a:off x="2617403" y="5249636"/>
            <a:ext cx="3673250" cy="646331"/>
          </a:xfrm>
          <a:prstGeom prst="rect">
            <a:avLst/>
          </a:prstGeom>
          <a:noFill/>
        </p:spPr>
        <p:txBody>
          <a:bodyPr wrap="none" rtlCol="0">
            <a:spAutoFit/>
          </a:bodyPr>
          <a:lstStyle/>
          <a:p>
            <a:r>
              <a:rPr lang="fr-FR" dirty="0"/>
              <a:t>Reduction of 27% in HIV incidence</a:t>
            </a:r>
          </a:p>
          <a:p>
            <a:r>
              <a:rPr lang="fr-FR" dirty="0"/>
              <a:t>(</a:t>
            </a:r>
            <a:r>
              <a:rPr lang="fr-FR" dirty="0" err="1"/>
              <a:t>efficacy</a:t>
            </a:r>
            <a:r>
              <a:rPr lang="fr-FR" dirty="0"/>
              <a:t> </a:t>
            </a:r>
            <a:r>
              <a:rPr lang="fr-FR" dirty="0" err="1"/>
              <a:t>correlated</a:t>
            </a:r>
            <a:r>
              <a:rPr lang="fr-FR" dirty="0"/>
              <a:t> </a:t>
            </a:r>
            <a:r>
              <a:rPr lang="fr-FR" dirty="0" err="1"/>
              <a:t>with</a:t>
            </a:r>
            <a:r>
              <a:rPr lang="fr-FR" dirty="0"/>
              <a:t> </a:t>
            </a:r>
            <a:r>
              <a:rPr lang="fr-FR" dirty="0" err="1"/>
              <a:t>adherence</a:t>
            </a:r>
            <a:r>
              <a:rPr lang="fr-FR" dirty="0"/>
              <a:t>)</a:t>
            </a:r>
          </a:p>
        </p:txBody>
      </p:sp>
      <p:sp>
        <p:nvSpPr>
          <p:cNvPr id="15" name="ZoneTexte 14">
            <a:extLst>
              <a:ext uri="{FF2B5EF4-FFF2-40B4-BE49-F238E27FC236}">
                <a16:creationId xmlns:a16="http://schemas.microsoft.com/office/drawing/2014/main" id="{C8421493-3657-0845-9EC1-89B911C07EB8}"/>
              </a:ext>
            </a:extLst>
          </p:cNvPr>
          <p:cNvSpPr txBox="1"/>
          <p:nvPr/>
        </p:nvSpPr>
        <p:spPr>
          <a:xfrm>
            <a:off x="6368713" y="3336105"/>
            <a:ext cx="5485733" cy="1477328"/>
          </a:xfrm>
          <a:prstGeom prst="rect">
            <a:avLst/>
          </a:prstGeom>
          <a:noFill/>
        </p:spPr>
        <p:txBody>
          <a:bodyPr wrap="none" rtlCol="0">
            <a:spAutoFit/>
          </a:bodyPr>
          <a:lstStyle/>
          <a:p>
            <a:r>
              <a:rPr lang="fr-FR" dirty="0"/>
              <a:t>Phase 3B,  double-blind, placebo-</a:t>
            </a:r>
            <a:r>
              <a:rPr lang="fr-FR" dirty="0" err="1"/>
              <a:t>controlled</a:t>
            </a:r>
            <a:endParaRPr lang="fr-FR" dirty="0"/>
          </a:p>
          <a:p>
            <a:r>
              <a:rPr lang="fr-FR" dirty="0" err="1"/>
              <a:t>Dapivirine</a:t>
            </a:r>
            <a:r>
              <a:rPr lang="fr-FR" dirty="0"/>
              <a:t> 25 mg ring/</a:t>
            </a:r>
            <a:r>
              <a:rPr lang="fr-FR" dirty="0" err="1"/>
              <a:t>month</a:t>
            </a:r>
            <a:endParaRPr lang="fr-FR" dirty="0"/>
          </a:p>
          <a:p>
            <a:r>
              <a:rPr lang="fr-FR" dirty="0"/>
              <a:t>1342 </a:t>
            </a:r>
            <a:r>
              <a:rPr lang="fr-FR" dirty="0" err="1"/>
              <a:t>women</a:t>
            </a:r>
            <a:r>
              <a:rPr lang="fr-FR" dirty="0"/>
              <a:t> </a:t>
            </a:r>
          </a:p>
          <a:p>
            <a:endParaRPr lang="fr-FR" dirty="0"/>
          </a:p>
          <a:p>
            <a:r>
              <a:rPr lang="fr-FR" dirty="0"/>
              <a:t>AT M12: HIV incidence </a:t>
            </a:r>
            <a:r>
              <a:rPr lang="fr-FR" dirty="0" err="1"/>
              <a:t>reduced</a:t>
            </a:r>
            <a:r>
              <a:rPr lang="fr-FR" dirty="0"/>
              <a:t> by 39% vs </a:t>
            </a:r>
            <a:r>
              <a:rPr lang="fr-FR" dirty="0" err="1"/>
              <a:t>expected</a:t>
            </a:r>
            <a:r>
              <a:rPr lang="fr-FR" dirty="0"/>
              <a:t> rate</a:t>
            </a:r>
          </a:p>
        </p:txBody>
      </p:sp>
      <p:sp>
        <p:nvSpPr>
          <p:cNvPr id="16" name="ZoneTexte 15">
            <a:extLst>
              <a:ext uri="{FF2B5EF4-FFF2-40B4-BE49-F238E27FC236}">
                <a16:creationId xmlns:a16="http://schemas.microsoft.com/office/drawing/2014/main" id="{F3C0BE87-3635-E24D-864C-E4ED4AB98942}"/>
              </a:ext>
            </a:extLst>
          </p:cNvPr>
          <p:cNvSpPr txBox="1"/>
          <p:nvPr/>
        </p:nvSpPr>
        <p:spPr>
          <a:xfrm>
            <a:off x="9625400" y="6371405"/>
            <a:ext cx="2566600" cy="276999"/>
          </a:xfrm>
          <a:prstGeom prst="rect">
            <a:avLst/>
          </a:prstGeom>
          <a:noFill/>
        </p:spPr>
        <p:txBody>
          <a:bodyPr wrap="none" rtlCol="0">
            <a:spAutoFit/>
          </a:bodyPr>
          <a:lstStyle/>
          <a:p>
            <a:r>
              <a:rPr lang="fr-FR" sz="1200" err="1"/>
              <a:t>Baeten</a:t>
            </a:r>
            <a:r>
              <a:rPr lang="fr-FR" sz="1200"/>
              <a:t> JM. Lancet HIV 2021; 8:e87-95</a:t>
            </a:r>
          </a:p>
        </p:txBody>
      </p:sp>
      <p:sp>
        <p:nvSpPr>
          <p:cNvPr id="10" name="ZoneTexte 9">
            <a:extLst>
              <a:ext uri="{FF2B5EF4-FFF2-40B4-BE49-F238E27FC236}">
                <a16:creationId xmlns:a16="http://schemas.microsoft.com/office/drawing/2014/main" id="{ED27B020-B026-9F4E-8496-6D0261EB4FCA}"/>
              </a:ext>
            </a:extLst>
          </p:cNvPr>
          <p:cNvSpPr txBox="1"/>
          <p:nvPr/>
        </p:nvSpPr>
        <p:spPr>
          <a:xfrm>
            <a:off x="11305732" y="74154"/>
            <a:ext cx="436338" cy="369332"/>
          </a:xfrm>
          <a:prstGeom prst="rect">
            <a:avLst/>
          </a:prstGeom>
          <a:noFill/>
        </p:spPr>
        <p:txBody>
          <a:bodyPr wrap="none" rtlCol="0">
            <a:spAutoFit/>
          </a:bodyPr>
          <a:lstStyle/>
          <a:p>
            <a:r>
              <a:rPr lang="fr-FR"/>
              <a:t>AP</a:t>
            </a:r>
          </a:p>
        </p:txBody>
      </p:sp>
      <p:sp>
        <p:nvSpPr>
          <p:cNvPr id="2" name="Forme libre : forme 1">
            <a:extLst>
              <a:ext uri="{FF2B5EF4-FFF2-40B4-BE49-F238E27FC236}">
                <a16:creationId xmlns:a16="http://schemas.microsoft.com/office/drawing/2014/main" id="{043B2ADB-A569-EBE2-7361-8395FB175C82}"/>
              </a:ext>
            </a:extLst>
          </p:cNvPr>
          <p:cNvSpPr/>
          <p:nvPr/>
        </p:nvSpPr>
        <p:spPr>
          <a:xfrm>
            <a:off x="724619" y="3545457"/>
            <a:ext cx="4442604" cy="2398143"/>
          </a:xfrm>
          <a:custGeom>
            <a:avLst/>
            <a:gdLst>
              <a:gd name="connsiteX0" fmla="*/ 0 w 4442604"/>
              <a:gd name="connsiteY0" fmla="*/ 0 h 2398143"/>
              <a:gd name="connsiteX1" fmla="*/ 0 w 4442604"/>
              <a:gd name="connsiteY1" fmla="*/ 2398143 h 2398143"/>
              <a:gd name="connsiteX2" fmla="*/ 4442604 w 4442604"/>
              <a:gd name="connsiteY2" fmla="*/ 2398143 h 2398143"/>
            </a:gdLst>
            <a:ahLst/>
            <a:cxnLst>
              <a:cxn ang="0">
                <a:pos x="connsiteX0" y="connsiteY0"/>
              </a:cxn>
              <a:cxn ang="0">
                <a:pos x="connsiteX1" y="connsiteY1"/>
              </a:cxn>
              <a:cxn ang="0">
                <a:pos x="connsiteX2" y="connsiteY2"/>
              </a:cxn>
            </a:cxnLst>
            <a:rect l="l" t="t" r="r" b="b"/>
            <a:pathLst>
              <a:path w="4442604" h="2398143">
                <a:moveTo>
                  <a:pt x="0" y="0"/>
                </a:moveTo>
                <a:lnTo>
                  <a:pt x="0" y="2398143"/>
                </a:lnTo>
                <a:lnTo>
                  <a:pt x="4442604" y="2398143"/>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8D9AD64-CD9C-1531-7272-B5D8002ECD8F}"/>
              </a:ext>
            </a:extLst>
          </p:cNvPr>
          <p:cNvSpPr txBox="1"/>
          <p:nvPr/>
        </p:nvSpPr>
        <p:spPr>
          <a:xfrm>
            <a:off x="232913" y="3400194"/>
            <a:ext cx="598241" cy="307777"/>
          </a:xfrm>
          <a:prstGeom prst="rect">
            <a:avLst/>
          </a:prstGeom>
          <a:noFill/>
        </p:spPr>
        <p:txBody>
          <a:bodyPr wrap="none" rtlCol="0">
            <a:spAutoFit/>
          </a:bodyPr>
          <a:lstStyle/>
          <a:p>
            <a:pPr algn="r"/>
            <a:r>
              <a:rPr lang="fr-FR" sz="1400" dirty="0"/>
              <a:t>0,12 -</a:t>
            </a:r>
          </a:p>
        </p:txBody>
      </p:sp>
      <p:sp>
        <p:nvSpPr>
          <p:cNvPr id="4" name="ZoneTexte 3">
            <a:extLst>
              <a:ext uri="{FF2B5EF4-FFF2-40B4-BE49-F238E27FC236}">
                <a16:creationId xmlns:a16="http://schemas.microsoft.com/office/drawing/2014/main" id="{F1B09242-8836-7782-FFAB-9A7BFFF7D6CA}"/>
              </a:ext>
            </a:extLst>
          </p:cNvPr>
          <p:cNvSpPr txBox="1"/>
          <p:nvPr/>
        </p:nvSpPr>
        <p:spPr>
          <a:xfrm>
            <a:off x="232913" y="4167945"/>
            <a:ext cx="598241" cy="307777"/>
          </a:xfrm>
          <a:prstGeom prst="rect">
            <a:avLst/>
          </a:prstGeom>
          <a:noFill/>
        </p:spPr>
        <p:txBody>
          <a:bodyPr wrap="none" rtlCol="0">
            <a:spAutoFit/>
          </a:bodyPr>
          <a:lstStyle/>
          <a:p>
            <a:pPr algn="r"/>
            <a:r>
              <a:rPr lang="fr-FR" sz="1400" dirty="0"/>
              <a:t>0,08 -</a:t>
            </a:r>
          </a:p>
        </p:txBody>
      </p:sp>
      <p:sp>
        <p:nvSpPr>
          <p:cNvPr id="6" name="ZoneTexte 5">
            <a:extLst>
              <a:ext uri="{FF2B5EF4-FFF2-40B4-BE49-F238E27FC236}">
                <a16:creationId xmlns:a16="http://schemas.microsoft.com/office/drawing/2014/main" id="{D2FDD417-C199-B45E-7527-40EF2107F33A}"/>
              </a:ext>
            </a:extLst>
          </p:cNvPr>
          <p:cNvSpPr txBox="1"/>
          <p:nvPr/>
        </p:nvSpPr>
        <p:spPr>
          <a:xfrm>
            <a:off x="232913" y="4992230"/>
            <a:ext cx="598241" cy="307777"/>
          </a:xfrm>
          <a:prstGeom prst="rect">
            <a:avLst/>
          </a:prstGeom>
          <a:noFill/>
        </p:spPr>
        <p:txBody>
          <a:bodyPr wrap="none" rtlCol="0">
            <a:spAutoFit/>
          </a:bodyPr>
          <a:lstStyle/>
          <a:p>
            <a:pPr algn="r"/>
            <a:r>
              <a:rPr lang="fr-FR" sz="1400" dirty="0"/>
              <a:t>0,04 -</a:t>
            </a:r>
          </a:p>
        </p:txBody>
      </p:sp>
      <p:sp>
        <p:nvSpPr>
          <p:cNvPr id="8" name="ZoneTexte 7">
            <a:extLst>
              <a:ext uri="{FF2B5EF4-FFF2-40B4-BE49-F238E27FC236}">
                <a16:creationId xmlns:a16="http://schemas.microsoft.com/office/drawing/2014/main" id="{0797F878-964A-226C-4E5E-1E53AE2FEFDD}"/>
              </a:ext>
            </a:extLst>
          </p:cNvPr>
          <p:cNvSpPr txBox="1"/>
          <p:nvPr/>
        </p:nvSpPr>
        <p:spPr>
          <a:xfrm>
            <a:off x="232913" y="5742078"/>
            <a:ext cx="598241" cy="307777"/>
          </a:xfrm>
          <a:prstGeom prst="rect">
            <a:avLst/>
          </a:prstGeom>
          <a:noFill/>
        </p:spPr>
        <p:txBody>
          <a:bodyPr wrap="none" rtlCol="0">
            <a:spAutoFit/>
          </a:bodyPr>
          <a:lstStyle/>
          <a:p>
            <a:pPr algn="r"/>
            <a:r>
              <a:rPr lang="fr-FR" sz="1400" dirty="0"/>
              <a:t>0,00 -</a:t>
            </a:r>
          </a:p>
        </p:txBody>
      </p:sp>
      <p:sp>
        <p:nvSpPr>
          <p:cNvPr id="9" name="ZoneTexte 8">
            <a:extLst>
              <a:ext uri="{FF2B5EF4-FFF2-40B4-BE49-F238E27FC236}">
                <a16:creationId xmlns:a16="http://schemas.microsoft.com/office/drawing/2014/main" id="{4F874AC8-98FD-96D2-F0D8-D9CD769CEE47}"/>
              </a:ext>
            </a:extLst>
          </p:cNvPr>
          <p:cNvSpPr txBox="1"/>
          <p:nvPr/>
        </p:nvSpPr>
        <p:spPr>
          <a:xfrm>
            <a:off x="597695" y="5851615"/>
            <a:ext cx="276038" cy="469359"/>
          </a:xfrm>
          <a:prstGeom prst="rect">
            <a:avLst/>
          </a:prstGeom>
          <a:noFill/>
        </p:spPr>
        <p:txBody>
          <a:bodyPr wrap="none" rtlCol="0">
            <a:spAutoFit/>
          </a:bodyPr>
          <a:lstStyle/>
          <a:p>
            <a:pPr algn="ctr"/>
            <a:r>
              <a:rPr lang="fr-FR" sz="1000" b="1" dirty="0"/>
              <a:t>I</a:t>
            </a:r>
          </a:p>
          <a:p>
            <a:pPr algn="ctr"/>
            <a:r>
              <a:rPr lang="fr-FR" sz="1400" dirty="0"/>
              <a:t>0</a:t>
            </a:r>
          </a:p>
        </p:txBody>
      </p:sp>
      <p:sp>
        <p:nvSpPr>
          <p:cNvPr id="17" name="ZoneTexte 16">
            <a:extLst>
              <a:ext uri="{FF2B5EF4-FFF2-40B4-BE49-F238E27FC236}">
                <a16:creationId xmlns:a16="http://schemas.microsoft.com/office/drawing/2014/main" id="{A4A2533B-A0BF-2E89-5B4D-0457F4D56F91}"/>
              </a:ext>
            </a:extLst>
          </p:cNvPr>
          <p:cNvSpPr txBox="1"/>
          <p:nvPr/>
        </p:nvSpPr>
        <p:spPr>
          <a:xfrm>
            <a:off x="1240632" y="5851615"/>
            <a:ext cx="276038" cy="469359"/>
          </a:xfrm>
          <a:prstGeom prst="rect">
            <a:avLst/>
          </a:prstGeom>
          <a:noFill/>
        </p:spPr>
        <p:txBody>
          <a:bodyPr wrap="none" rtlCol="0">
            <a:spAutoFit/>
          </a:bodyPr>
          <a:lstStyle/>
          <a:p>
            <a:pPr algn="ctr"/>
            <a:r>
              <a:rPr lang="fr-FR" sz="1000" b="1" dirty="0"/>
              <a:t>I</a:t>
            </a:r>
          </a:p>
          <a:p>
            <a:pPr algn="ctr"/>
            <a:r>
              <a:rPr lang="fr-FR" sz="1400" dirty="0"/>
              <a:t>5</a:t>
            </a:r>
          </a:p>
        </p:txBody>
      </p:sp>
      <p:sp>
        <p:nvSpPr>
          <p:cNvPr id="18" name="ZoneTexte 17">
            <a:extLst>
              <a:ext uri="{FF2B5EF4-FFF2-40B4-BE49-F238E27FC236}">
                <a16:creationId xmlns:a16="http://schemas.microsoft.com/office/drawing/2014/main" id="{9E3D794B-446B-398C-9C0B-498BBDC284A5}"/>
              </a:ext>
            </a:extLst>
          </p:cNvPr>
          <p:cNvSpPr txBox="1"/>
          <p:nvPr/>
        </p:nvSpPr>
        <p:spPr>
          <a:xfrm>
            <a:off x="1837885" y="5851615"/>
            <a:ext cx="367408" cy="461665"/>
          </a:xfrm>
          <a:prstGeom prst="rect">
            <a:avLst/>
          </a:prstGeom>
          <a:noFill/>
        </p:spPr>
        <p:txBody>
          <a:bodyPr wrap="none" rtlCol="0">
            <a:spAutoFit/>
          </a:bodyPr>
          <a:lstStyle/>
          <a:p>
            <a:pPr algn="ctr"/>
            <a:r>
              <a:rPr lang="fr-FR" sz="1000" b="1" dirty="0"/>
              <a:t>I</a:t>
            </a:r>
          </a:p>
          <a:p>
            <a:pPr algn="ctr"/>
            <a:r>
              <a:rPr lang="fr-FR" sz="1400" dirty="0"/>
              <a:t>10</a:t>
            </a:r>
          </a:p>
        </p:txBody>
      </p:sp>
      <p:sp>
        <p:nvSpPr>
          <p:cNvPr id="19" name="ZoneTexte 18">
            <a:extLst>
              <a:ext uri="{FF2B5EF4-FFF2-40B4-BE49-F238E27FC236}">
                <a16:creationId xmlns:a16="http://schemas.microsoft.com/office/drawing/2014/main" id="{1D65AEBC-026B-8E35-3D6E-9748B86F5CB1}"/>
              </a:ext>
            </a:extLst>
          </p:cNvPr>
          <p:cNvSpPr txBox="1"/>
          <p:nvPr/>
        </p:nvSpPr>
        <p:spPr>
          <a:xfrm>
            <a:off x="2480822" y="5851615"/>
            <a:ext cx="367408" cy="461665"/>
          </a:xfrm>
          <a:prstGeom prst="rect">
            <a:avLst/>
          </a:prstGeom>
          <a:noFill/>
        </p:spPr>
        <p:txBody>
          <a:bodyPr wrap="none" rtlCol="0">
            <a:spAutoFit/>
          </a:bodyPr>
          <a:lstStyle/>
          <a:p>
            <a:pPr algn="ctr"/>
            <a:r>
              <a:rPr lang="fr-FR" sz="1000" b="1" dirty="0"/>
              <a:t>I</a:t>
            </a:r>
          </a:p>
          <a:p>
            <a:pPr algn="ctr"/>
            <a:r>
              <a:rPr lang="fr-FR" sz="1400" dirty="0"/>
              <a:t>15</a:t>
            </a:r>
          </a:p>
        </p:txBody>
      </p:sp>
      <p:sp>
        <p:nvSpPr>
          <p:cNvPr id="20" name="ZoneTexte 19">
            <a:extLst>
              <a:ext uri="{FF2B5EF4-FFF2-40B4-BE49-F238E27FC236}">
                <a16:creationId xmlns:a16="http://schemas.microsoft.com/office/drawing/2014/main" id="{76F3706A-3BDA-0EB7-D438-C0C486B30225}"/>
              </a:ext>
            </a:extLst>
          </p:cNvPr>
          <p:cNvSpPr txBox="1"/>
          <p:nvPr/>
        </p:nvSpPr>
        <p:spPr>
          <a:xfrm>
            <a:off x="3118997" y="5851615"/>
            <a:ext cx="367408" cy="461665"/>
          </a:xfrm>
          <a:prstGeom prst="rect">
            <a:avLst/>
          </a:prstGeom>
          <a:noFill/>
        </p:spPr>
        <p:txBody>
          <a:bodyPr wrap="none" rtlCol="0">
            <a:spAutoFit/>
          </a:bodyPr>
          <a:lstStyle/>
          <a:p>
            <a:pPr algn="ctr"/>
            <a:r>
              <a:rPr lang="fr-FR" sz="1000" b="1" dirty="0"/>
              <a:t>I</a:t>
            </a:r>
          </a:p>
          <a:p>
            <a:pPr algn="ctr"/>
            <a:r>
              <a:rPr lang="fr-FR" sz="1400" dirty="0"/>
              <a:t>20</a:t>
            </a:r>
          </a:p>
        </p:txBody>
      </p:sp>
      <p:sp>
        <p:nvSpPr>
          <p:cNvPr id="21" name="ZoneTexte 20">
            <a:extLst>
              <a:ext uri="{FF2B5EF4-FFF2-40B4-BE49-F238E27FC236}">
                <a16:creationId xmlns:a16="http://schemas.microsoft.com/office/drawing/2014/main" id="{05A2C16D-8349-E314-E975-2AE894086CE0}"/>
              </a:ext>
            </a:extLst>
          </p:cNvPr>
          <p:cNvSpPr txBox="1"/>
          <p:nvPr/>
        </p:nvSpPr>
        <p:spPr>
          <a:xfrm>
            <a:off x="3761934" y="5851615"/>
            <a:ext cx="367408" cy="461665"/>
          </a:xfrm>
          <a:prstGeom prst="rect">
            <a:avLst/>
          </a:prstGeom>
          <a:noFill/>
        </p:spPr>
        <p:txBody>
          <a:bodyPr wrap="none" rtlCol="0">
            <a:spAutoFit/>
          </a:bodyPr>
          <a:lstStyle/>
          <a:p>
            <a:pPr algn="ctr"/>
            <a:r>
              <a:rPr lang="fr-FR" sz="1000" b="1" dirty="0"/>
              <a:t>I</a:t>
            </a:r>
          </a:p>
          <a:p>
            <a:pPr algn="ctr"/>
            <a:r>
              <a:rPr lang="fr-FR" sz="1400" dirty="0"/>
              <a:t>25</a:t>
            </a:r>
          </a:p>
        </p:txBody>
      </p:sp>
      <p:sp>
        <p:nvSpPr>
          <p:cNvPr id="22" name="ZoneTexte 21">
            <a:extLst>
              <a:ext uri="{FF2B5EF4-FFF2-40B4-BE49-F238E27FC236}">
                <a16:creationId xmlns:a16="http://schemas.microsoft.com/office/drawing/2014/main" id="{BCE69861-7B50-603B-3780-9F3E1F129D8A}"/>
              </a:ext>
            </a:extLst>
          </p:cNvPr>
          <p:cNvSpPr txBox="1"/>
          <p:nvPr/>
        </p:nvSpPr>
        <p:spPr>
          <a:xfrm>
            <a:off x="4404872" y="5851615"/>
            <a:ext cx="367408" cy="461665"/>
          </a:xfrm>
          <a:prstGeom prst="rect">
            <a:avLst/>
          </a:prstGeom>
          <a:noFill/>
        </p:spPr>
        <p:txBody>
          <a:bodyPr wrap="none" rtlCol="0">
            <a:spAutoFit/>
          </a:bodyPr>
          <a:lstStyle/>
          <a:p>
            <a:pPr algn="ctr"/>
            <a:r>
              <a:rPr lang="fr-FR" sz="1000" b="1" dirty="0"/>
              <a:t>I</a:t>
            </a:r>
          </a:p>
          <a:p>
            <a:pPr algn="ctr"/>
            <a:r>
              <a:rPr lang="fr-FR" sz="1400" dirty="0"/>
              <a:t>30</a:t>
            </a:r>
          </a:p>
        </p:txBody>
      </p:sp>
      <p:sp>
        <p:nvSpPr>
          <p:cNvPr id="25" name="Forme libre : forme 24">
            <a:extLst>
              <a:ext uri="{FF2B5EF4-FFF2-40B4-BE49-F238E27FC236}">
                <a16:creationId xmlns:a16="http://schemas.microsoft.com/office/drawing/2014/main" id="{3686AD10-B339-3D9F-2158-108712944F9C}"/>
              </a:ext>
            </a:extLst>
          </p:cNvPr>
          <p:cNvSpPr/>
          <p:nvPr/>
        </p:nvSpPr>
        <p:spPr>
          <a:xfrm>
            <a:off x="739775" y="4483100"/>
            <a:ext cx="4330700" cy="1457325"/>
          </a:xfrm>
          <a:custGeom>
            <a:avLst/>
            <a:gdLst>
              <a:gd name="connsiteX0" fmla="*/ 4330700 w 4330700"/>
              <a:gd name="connsiteY0" fmla="*/ 0 h 1457325"/>
              <a:gd name="connsiteX1" fmla="*/ 3867150 w 4330700"/>
              <a:gd name="connsiteY1" fmla="*/ 0 h 1457325"/>
              <a:gd name="connsiteX2" fmla="*/ 3867150 w 4330700"/>
              <a:gd name="connsiteY2" fmla="*/ 53975 h 1457325"/>
              <a:gd name="connsiteX3" fmla="*/ 3813175 w 4330700"/>
              <a:gd name="connsiteY3" fmla="*/ 53975 h 1457325"/>
              <a:gd name="connsiteX4" fmla="*/ 3813175 w 4330700"/>
              <a:gd name="connsiteY4" fmla="*/ 111125 h 1457325"/>
              <a:gd name="connsiteX5" fmla="*/ 3705225 w 4330700"/>
              <a:gd name="connsiteY5" fmla="*/ 111125 h 1457325"/>
              <a:gd name="connsiteX6" fmla="*/ 3705225 w 4330700"/>
              <a:gd name="connsiteY6" fmla="*/ 171450 h 1457325"/>
              <a:gd name="connsiteX7" fmla="*/ 3625850 w 4330700"/>
              <a:gd name="connsiteY7" fmla="*/ 171450 h 1457325"/>
              <a:gd name="connsiteX8" fmla="*/ 3625850 w 4330700"/>
              <a:gd name="connsiteY8" fmla="*/ 206375 h 1457325"/>
              <a:gd name="connsiteX9" fmla="*/ 3508375 w 4330700"/>
              <a:gd name="connsiteY9" fmla="*/ 206375 h 1457325"/>
              <a:gd name="connsiteX10" fmla="*/ 3508375 w 4330700"/>
              <a:gd name="connsiteY10" fmla="*/ 269875 h 1457325"/>
              <a:gd name="connsiteX11" fmla="*/ 3419475 w 4330700"/>
              <a:gd name="connsiteY11" fmla="*/ 269875 h 1457325"/>
              <a:gd name="connsiteX12" fmla="*/ 3419475 w 4330700"/>
              <a:gd name="connsiteY12" fmla="*/ 307975 h 1457325"/>
              <a:gd name="connsiteX13" fmla="*/ 2949575 w 4330700"/>
              <a:gd name="connsiteY13" fmla="*/ 307975 h 1457325"/>
              <a:gd name="connsiteX14" fmla="*/ 2949575 w 4330700"/>
              <a:gd name="connsiteY14" fmla="*/ 333375 h 1457325"/>
              <a:gd name="connsiteX15" fmla="*/ 2778125 w 4330700"/>
              <a:gd name="connsiteY15" fmla="*/ 333375 h 1457325"/>
              <a:gd name="connsiteX16" fmla="*/ 2778125 w 4330700"/>
              <a:gd name="connsiteY16" fmla="*/ 361950 h 1457325"/>
              <a:gd name="connsiteX17" fmla="*/ 2727325 w 4330700"/>
              <a:gd name="connsiteY17" fmla="*/ 361950 h 1457325"/>
              <a:gd name="connsiteX18" fmla="*/ 2727325 w 4330700"/>
              <a:gd name="connsiteY18" fmla="*/ 390525 h 1457325"/>
              <a:gd name="connsiteX19" fmla="*/ 2663825 w 4330700"/>
              <a:gd name="connsiteY19" fmla="*/ 390525 h 1457325"/>
              <a:gd name="connsiteX20" fmla="*/ 2663825 w 4330700"/>
              <a:gd name="connsiteY20" fmla="*/ 431800 h 1457325"/>
              <a:gd name="connsiteX21" fmla="*/ 2362200 w 4330700"/>
              <a:gd name="connsiteY21" fmla="*/ 431800 h 1457325"/>
              <a:gd name="connsiteX22" fmla="*/ 2362200 w 4330700"/>
              <a:gd name="connsiteY22" fmla="*/ 466725 h 1457325"/>
              <a:gd name="connsiteX23" fmla="*/ 2305050 w 4330700"/>
              <a:gd name="connsiteY23" fmla="*/ 466725 h 1457325"/>
              <a:gd name="connsiteX24" fmla="*/ 2305050 w 4330700"/>
              <a:gd name="connsiteY24" fmla="*/ 498475 h 1457325"/>
              <a:gd name="connsiteX25" fmla="*/ 2206625 w 4330700"/>
              <a:gd name="connsiteY25" fmla="*/ 498475 h 1457325"/>
              <a:gd name="connsiteX26" fmla="*/ 2190750 w 4330700"/>
              <a:gd name="connsiteY26" fmla="*/ 514350 h 1457325"/>
              <a:gd name="connsiteX27" fmla="*/ 2143125 w 4330700"/>
              <a:gd name="connsiteY27" fmla="*/ 514350 h 1457325"/>
              <a:gd name="connsiteX28" fmla="*/ 2143125 w 4330700"/>
              <a:gd name="connsiteY28" fmla="*/ 546100 h 1457325"/>
              <a:gd name="connsiteX29" fmla="*/ 2054225 w 4330700"/>
              <a:gd name="connsiteY29" fmla="*/ 546100 h 1457325"/>
              <a:gd name="connsiteX30" fmla="*/ 2066925 w 4330700"/>
              <a:gd name="connsiteY30" fmla="*/ 558800 h 1457325"/>
              <a:gd name="connsiteX31" fmla="*/ 2022475 w 4330700"/>
              <a:gd name="connsiteY31" fmla="*/ 558800 h 1457325"/>
              <a:gd name="connsiteX32" fmla="*/ 2022475 w 4330700"/>
              <a:gd name="connsiteY32" fmla="*/ 600075 h 1457325"/>
              <a:gd name="connsiteX33" fmla="*/ 1939925 w 4330700"/>
              <a:gd name="connsiteY33" fmla="*/ 600075 h 1457325"/>
              <a:gd name="connsiteX34" fmla="*/ 1939925 w 4330700"/>
              <a:gd name="connsiteY34" fmla="*/ 663575 h 1457325"/>
              <a:gd name="connsiteX35" fmla="*/ 1749425 w 4330700"/>
              <a:gd name="connsiteY35" fmla="*/ 663575 h 1457325"/>
              <a:gd name="connsiteX36" fmla="*/ 1749425 w 4330700"/>
              <a:gd name="connsiteY36" fmla="*/ 695325 h 1457325"/>
              <a:gd name="connsiteX37" fmla="*/ 1565275 w 4330700"/>
              <a:gd name="connsiteY37" fmla="*/ 695325 h 1457325"/>
              <a:gd name="connsiteX38" fmla="*/ 1565275 w 4330700"/>
              <a:gd name="connsiteY38" fmla="*/ 695325 h 1457325"/>
              <a:gd name="connsiteX39" fmla="*/ 1524000 w 4330700"/>
              <a:gd name="connsiteY39" fmla="*/ 695325 h 1457325"/>
              <a:gd name="connsiteX40" fmla="*/ 1524000 w 4330700"/>
              <a:gd name="connsiteY40" fmla="*/ 768350 h 1457325"/>
              <a:gd name="connsiteX41" fmla="*/ 1435100 w 4330700"/>
              <a:gd name="connsiteY41" fmla="*/ 768350 h 1457325"/>
              <a:gd name="connsiteX42" fmla="*/ 1435100 w 4330700"/>
              <a:gd name="connsiteY42" fmla="*/ 825500 h 1457325"/>
              <a:gd name="connsiteX43" fmla="*/ 1304925 w 4330700"/>
              <a:gd name="connsiteY43" fmla="*/ 825500 h 1457325"/>
              <a:gd name="connsiteX44" fmla="*/ 1304925 w 4330700"/>
              <a:gd name="connsiteY44" fmla="*/ 869950 h 1457325"/>
              <a:gd name="connsiteX45" fmla="*/ 1254125 w 4330700"/>
              <a:gd name="connsiteY45" fmla="*/ 869950 h 1457325"/>
              <a:gd name="connsiteX46" fmla="*/ 1254125 w 4330700"/>
              <a:gd name="connsiteY46" fmla="*/ 898525 h 1457325"/>
              <a:gd name="connsiteX47" fmla="*/ 1155700 w 4330700"/>
              <a:gd name="connsiteY47" fmla="*/ 898525 h 1457325"/>
              <a:gd name="connsiteX48" fmla="*/ 1155700 w 4330700"/>
              <a:gd name="connsiteY48" fmla="*/ 914400 h 1457325"/>
              <a:gd name="connsiteX49" fmla="*/ 1038225 w 4330700"/>
              <a:gd name="connsiteY49" fmla="*/ 914400 h 1457325"/>
              <a:gd name="connsiteX50" fmla="*/ 1038225 w 4330700"/>
              <a:gd name="connsiteY50" fmla="*/ 962025 h 1457325"/>
              <a:gd name="connsiteX51" fmla="*/ 987425 w 4330700"/>
              <a:gd name="connsiteY51" fmla="*/ 962025 h 1457325"/>
              <a:gd name="connsiteX52" fmla="*/ 987425 w 4330700"/>
              <a:gd name="connsiteY52" fmla="*/ 996950 h 1457325"/>
              <a:gd name="connsiteX53" fmla="*/ 885825 w 4330700"/>
              <a:gd name="connsiteY53" fmla="*/ 996950 h 1457325"/>
              <a:gd name="connsiteX54" fmla="*/ 885825 w 4330700"/>
              <a:gd name="connsiteY54" fmla="*/ 1041400 h 1457325"/>
              <a:gd name="connsiteX55" fmla="*/ 752475 w 4330700"/>
              <a:gd name="connsiteY55" fmla="*/ 1041400 h 1457325"/>
              <a:gd name="connsiteX56" fmla="*/ 752475 w 4330700"/>
              <a:gd name="connsiteY56" fmla="*/ 1114425 h 1457325"/>
              <a:gd name="connsiteX57" fmla="*/ 628650 w 4330700"/>
              <a:gd name="connsiteY57" fmla="*/ 1114425 h 1457325"/>
              <a:gd name="connsiteX58" fmla="*/ 628650 w 4330700"/>
              <a:gd name="connsiteY58" fmla="*/ 1146175 h 1457325"/>
              <a:gd name="connsiteX59" fmla="*/ 590550 w 4330700"/>
              <a:gd name="connsiteY59" fmla="*/ 1146175 h 1457325"/>
              <a:gd name="connsiteX60" fmla="*/ 590550 w 4330700"/>
              <a:gd name="connsiteY60" fmla="*/ 1228725 h 1457325"/>
              <a:gd name="connsiteX61" fmla="*/ 495300 w 4330700"/>
              <a:gd name="connsiteY61" fmla="*/ 1228725 h 1457325"/>
              <a:gd name="connsiteX62" fmla="*/ 495300 w 4330700"/>
              <a:gd name="connsiteY62" fmla="*/ 1273175 h 1457325"/>
              <a:gd name="connsiteX63" fmla="*/ 444500 w 4330700"/>
              <a:gd name="connsiteY63" fmla="*/ 1273175 h 1457325"/>
              <a:gd name="connsiteX64" fmla="*/ 444500 w 4330700"/>
              <a:gd name="connsiteY64" fmla="*/ 1314450 h 1457325"/>
              <a:gd name="connsiteX65" fmla="*/ 365125 w 4330700"/>
              <a:gd name="connsiteY65" fmla="*/ 1314450 h 1457325"/>
              <a:gd name="connsiteX66" fmla="*/ 365125 w 4330700"/>
              <a:gd name="connsiteY66" fmla="*/ 1343025 h 1457325"/>
              <a:gd name="connsiteX67" fmla="*/ 327025 w 4330700"/>
              <a:gd name="connsiteY67" fmla="*/ 1343025 h 1457325"/>
              <a:gd name="connsiteX68" fmla="*/ 327025 w 4330700"/>
              <a:gd name="connsiteY68" fmla="*/ 1393825 h 1457325"/>
              <a:gd name="connsiteX69" fmla="*/ 260350 w 4330700"/>
              <a:gd name="connsiteY69" fmla="*/ 1393825 h 1457325"/>
              <a:gd name="connsiteX70" fmla="*/ 260350 w 4330700"/>
              <a:gd name="connsiteY70" fmla="*/ 1431925 h 1457325"/>
              <a:gd name="connsiteX71" fmla="*/ 200025 w 4330700"/>
              <a:gd name="connsiteY71" fmla="*/ 1431925 h 1457325"/>
              <a:gd name="connsiteX72" fmla="*/ 200025 w 4330700"/>
              <a:gd name="connsiteY72" fmla="*/ 1457325 h 1457325"/>
              <a:gd name="connsiteX73" fmla="*/ 0 w 4330700"/>
              <a:gd name="connsiteY73" fmla="*/ 145732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30700" h="1457325">
                <a:moveTo>
                  <a:pt x="4330700" y="0"/>
                </a:moveTo>
                <a:lnTo>
                  <a:pt x="3867150" y="0"/>
                </a:lnTo>
                <a:lnTo>
                  <a:pt x="3867150" y="53975"/>
                </a:lnTo>
                <a:lnTo>
                  <a:pt x="3813175" y="53975"/>
                </a:lnTo>
                <a:lnTo>
                  <a:pt x="3813175" y="111125"/>
                </a:lnTo>
                <a:lnTo>
                  <a:pt x="3705225" y="111125"/>
                </a:lnTo>
                <a:lnTo>
                  <a:pt x="3705225" y="171450"/>
                </a:lnTo>
                <a:lnTo>
                  <a:pt x="3625850" y="171450"/>
                </a:lnTo>
                <a:lnTo>
                  <a:pt x="3625850" y="206375"/>
                </a:lnTo>
                <a:lnTo>
                  <a:pt x="3508375" y="206375"/>
                </a:lnTo>
                <a:lnTo>
                  <a:pt x="3508375" y="269875"/>
                </a:lnTo>
                <a:lnTo>
                  <a:pt x="3419475" y="269875"/>
                </a:lnTo>
                <a:lnTo>
                  <a:pt x="3419475" y="307975"/>
                </a:lnTo>
                <a:lnTo>
                  <a:pt x="2949575" y="307975"/>
                </a:lnTo>
                <a:lnTo>
                  <a:pt x="2949575" y="333375"/>
                </a:lnTo>
                <a:lnTo>
                  <a:pt x="2778125" y="333375"/>
                </a:lnTo>
                <a:lnTo>
                  <a:pt x="2778125" y="361950"/>
                </a:lnTo>
                <a:lnTo>
                  <a:pt x="2727325" y="361950"/>
                </a:lnTo>
                <a:lnTo>
                  <a:pt x="2727325" y="390525"/>
                </a:lnTo>
                <a:lnTo>
                  <a:pt x="2663825" y="390525"/>
                </a:lnTo>
                <a:lnTo>
                  <a:pt x="2663825" y="431800"/>
                </a:lnTo>
                <a:lnTo>
                  <a:pt x="2362200" y="431800"/>
                </a:lnTo>
                <a:lnTo>
                  <a:pt x="2362200" y="466725"/>
                </a:lnTo>
                <a:lnTo>
                  <a:pt x="2305050" y="466725"/>
                </a:lnTo>
                <a:lnTo>
                  <a:pt x="2305050" y="498475"/>
                </a:lnTo>
                <a:lnTo>
                  <a:pt x="2206625" y="498475"/>
                </a:lnTo>
                <a:lnTo>
                  <a:pt x="2190750" y="514350"/>
                </a:lnTo>
                <a:lnTo>
                  <a:pt x="2143125" y="514350"/>
                </a:lnTo>
                <a:lnTo>
                  <a:pt x="2143125" y="546100"/>
                </a:lnTo>
                <a:lnTo>
                  <a:pt x="2054225" y="546100"/>
                </a:lnTo>
                <a:lnTo>
                  <a:pt x="2066925" y="558800"/>
                </a:lnTo>
                <a:lnTo>
                  <a:pt x="2022475" y="558800"/>
                </a:lnTo>
                <a:lnTo>
                  <a:pt x="2022475" y="600075"/>
                </a:lnTo>
                <a:lnTo>
                  <a:pt x="1939925" y="600075"/>
                </a:lnTo>
                <a:lnTo>
                  <a:pt x="1939925" y="663575"/>
                </a:lnTo>
                <a:lnTo>
                  <a:pt x="1749425" y="663575"/>
                </a:lnTo>
                <a:lnTo>
                  <a:pt x="1749425" y="695325"/>
                </a:lnTo>
                <a:lnTo>
                  <a:pt x="1565275" y="695325"/>
                </a:lnTo>
                <a:lnTo>
                  <a:pt x="1565275" y="695325"/>
                </a:lnTo>
                <a:lnTo>
                  <a:pt x="1524000" y="695325"/>
                </a:lnTo>
                <a:lnTo>
                  <a:pt x="1524000" y="768350"/>
                </a:lnTo>
                <a:lnTo>
                  <a:pt x="1435100" y="768350"/>
                </a:lnTo>
                <a:lnTo>
                  <a:pt x="1435100" y="825500"/>
                </a:lnTo>
                <a:lnTo>
                  <a:pt x="1304925" y="825500"/>
                </a:lnTo>
                <a:lnTo>
                  <a:pt x="1304925" y="869950"/>
                </a:lnTo>
                <a:lnTo>
                  <a:pt x="1254125" y="869950"/>
                </a:lnTo>
                <a:lnTo>
                  <a:pt x="1254125" y="898525"/>
                </a:lnTo>
                <a:lnTo>
                  <a:pt x="1155700" y="898525"/>
                </a:lnTo>
                <a:lnTo>
                  <a:pt x="1155700" y="914400"/>
                </a:lnTo>
                <a:lnTo>
                  <a:pt x="1038225" y="914400"/>
                </a:lnTo>
                <a:lnTo>
                  <a:pt x="1038225" y="962025"/>
                </a:lnTo>
                <a:lnTo>
                  <a:pt x="987425" y="962025"/>
                </a:lnTo>
                <a:lnTo>
                  <a:pt x="987425" y="996950"/>
                </a:lnTo>
                <a:lnTo>
                  <a:pt x="885825" y="996950"/>
                </a:lnTo>
                <a:lnTo>
                  <a:pt x="885825" y="1041400"/>
                </a:lnTo>
                <a:lnTo>
                  <a:pt x="752475" y="1041400"/>
                </a:lnTo>
                <a:lnTo>
                  <a:pt x="752475" y="1114425"/>
                </a:lnTo>
                <a:lnTo>
                  <a:pt x="628650" y="1114425"/>
                </a:lnTo>
                <a:lnTo>
                  <a:pt x="628650" y="1146175"/>
                </a:lnTo>
                <a:lnTo>
                  <a:pt x="590550" y="1146175"/>
                </a:lnTo>
                <a:lnTo>
                  <a:pt x="590550" y="1228725"/>
                </a:lnTo>
                <a:lnTo>
                  <a:pt x="495300" y="1228725"/>
                </a:lnTo>
                <a:lnTo>
                  <a:pt x="495300" y="1273175"/>
                </a:lnTo>
                <a:lnTo>
                  <a:pt x="444500" y="1273175"/>
                </a:lnTo>
                <a:lnTo>
                  <a:pt x="444500" y="1314450"/>
                </a:lnTo>
                <a:lnTo>
                  <a:pt x="365125" y="1314450"/>
                </a:lnTo>
                <a:lnTo>
                  <a:pt x="365125" y="1343025"/>
                </a:lnTo>
                <a:lnTo>
                  <a:pt x="327025" y="1343025"/>
                </a:lnTo>
                <a:lnTo>
                  <a:pt x="327025" y="1393825"/>
                </a:lnTo>
                <a:lnTo>
                  <a:pt x="260350" y="1393825"/>
                </a:lnTo>
                <a:lnTo>
                  <a:pt x="260350" y="1431925"/>
                </a:lnTo>
                <a:lnTo>
                  <a:pt x="200025" y="1431925"/>
                </a:lnTo>
                <a:lnTo>
                  <a:pt x="200025" y="1457325"/>
                </a:lnTo>
                <a:lnTo>
                  <a:pt x="0" y="1457325"/>
                </a:ln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Forme libre : forme 25">
            <a:extLst>
              <a:ext uri="{FF2B5EF4-FFF2-40B4-BE49-F238E27FC236}">
                <a16:creationId xmlns:a16="http://schemas.microsoft.com/office/drawing/2014/main" id="{32A93C19-B7F5-8213-589C-7094FEE5D91F}"/>
              </a:ext>
            </a:extLst>
          </p:cNvPr>
          <p:cNvSpPr/>
          <p:nvPr/>
        </p:nvSpPr>
        <p:spPr>
          <a:xfrm>
            <a:off x="746125" y="3619500"/>
            <a:ext cx="4346575" cy="2295525"/>
          </a:xfrm>
          <a:custGeom>
            <a:avLst/>
            <a:gdLst>
              <a:gd name="connsiteX0" fmla="*/ 4346575 w 4346575"/>
              <a:gd name="connsiteY0" fmla="*/ 0 h 2295525"/>
              <a:gd name="connsiteX1" fmla="*/ 4197350 w 4346575"/>
              <a:gd name="connsiteY1" fmla="*/ 0 h 2295525"/>
              <a:gd name="connsiteX2" fmla="*/ 4197350 w 4346575"/>
              <a:gd name="connsiteY2" fmla="*/ 142875 h 2295525"/>
              <a:gd name="connsiteX3" fmla="*/ 4006850 w 4346575"/>
              <a:gd name="connsiteY3" fmla="*/ 142875 h 2295525"/>
              <a:gd name="connsiteX4" fmla="*/ 4006850 w 4346575"/>
              <a:gd name="connsiteY4" fmla="*/ 263525 h 2295525"/>
              <a:gd name="connsiteX5" fmla="*/ 4006850 w 4346575"/>
              <a:gd name="connsiteY5" fmla="*/ 263525 h 2295525"/>
              <a:gd name="connsiteX6" fmla="*/ 4006850 w 4346575"/>
              <a:gd name="connsiteY6" fmla="*/ 365125 h 2295525"/>
              <a:gd name="connsiteX7" fmla="*/ 3911600 w 4346575"/>
              <a:gd name="connsiteY7" fmla="*/ 365125 h 2295525"/>
              <a:gd name="connsiteX8" fmla="*/ 3911600 w 4346575"/>
              <a:gd name="connsiteY8" fmla="*/ 454025 h 2295525"/>
              <a:gd name="connsiteX9" fmla="*/ 3581400 w 4346575"/>
              <a:gd name="connsiteY9" fmla="*/ 454025 h 2295525"/>
              <a:gd name="connsiteX10" fmla="*/ 3581400 w 4346575"/>
              <a:gd name="connsiteY10" fmla="*/ 523875 h 2295525"/>
              <a:gd name="connsiteX11" fmla="*/ 3451225 w 4346575"/>
              <a:gd name="connsiteY11" fmla="*/ 523875 h 2295525"/>
              <a:gd name="connsiteX12" fmla="*/ 3451225 w 4346575"/>
              <a:gd name="connsiteY12" fmla="*/ 574675 h 2295525"/>
              <a:gd name="connsiteX13" fmla="*/ 3409950 w 4346575"/>
              <a:gd name="connsiteY13" fmla="*/ 574675 h 2295525"/>
              <a:gd name="connsiteX14" fmla="*/ 3409950 w 4346575"/>
              <a:gd name="connsiteY14" fmla="*/ 647700 h 2295525"/>
              <a:gd name="connsiteX15" fmla="*/ 3330575 w 4346575"/>
              <a:gd name="connsiteY15" fmla="*/ 647700 h 2295525"/>
              <a:gd name="connsiteX16" fmla="*/ 3330575 w 4346575"/>
              <a:gd name="connsiteY16" fmla="*/ 682625 h 2295525"/>
              <a:gd name="connsiteX17" fmla="*/ 3330575 w 4346575"/>
              <a:gd name="connsiteY17" fmla="*/ 682625 h 2295525"/>
              <a:gd name="connsiteX18" fmla="*/ 3330575 w 4346575"/>
              <a:gd name="connsiteY18" fmla="*/ 723900 h 2295525"/>
              <a:gd name="connsiteX19" fmla="*/ 2936875 w 4346575"/>
              <a:gd name="connsiteY19" fmla="*/ 723900 h 2295525"/>
              <a:gd name="connsiteX20" fmla="*/ 2936875 w 4346575"/>
              <a:gd name="connsiteY20" fmla="*/ 787400 h 2295525"/>
              <a:gd name="connsiteX21" fmla="*/ 2806700 w 4346575"/>
              <a:gd name="connsiteY21" fmla="*/ 787400 h 2295525"/>
              <a:gd name="connsiteX22" fmla="*/ 2806700 w 4346575"/>
              <a:gd name="connsiteY22" fmla="*/ 812800 h 2295525"/>
              <a:gd name="connsiteX23" fmla="*/ 2765425 w 4346575"/>
              <a:gd name="connsiteY23" fmla="*/ 812800 h 2295525"/>
              <a:gd name="connsiteX24" fmla="*/ 2765425 w 4346575"/>
              <a:gd name="connsiteY24" fmla="*/ 812800 h 2295525"/>
              <a:gd name="connsiteX25" fmla="*/ 2689225 w 4346575"/>
              <a:gd name="connsiteY25" fmla="*/ 812800 h 2295525"/>
              <a:gd name="connsiteX26" fmla="*/ 2689225 w 4346575"/>
              <a:gd name="connsiteY26" fmla="*/ 882650 h 2295525"/>
              <a:gd name="connsiteX27" fmla="*/ 2647950 w 4346575"/>
              <a:gd name="connsiteY27" fmla="*/ 882650 h 2295525"/>
              <a:gd name="connsiteX28" fmla="*/ 2647950 w 4346575"/>
              <a:gd name="connsiteY28" fmla="*/ 933450 h 2295525"/>
              <a:gd name="connsiteX29" fmla="*/ 2625725 w 4346575"/>
              <a:gd name="connsiteY29" fmla="*/ 933450 h 2295525"/>
              <a:gd name="connsiteX30" fmla="*/ 2625725 w 4346575"/>
              <a:gd name="connsiteY30" fmla="*/ 933450 h 2295525"/>
              <a:gd name="connsiteX31" fmla="*/ 2568575 w 4346575"/>
              <a:gd name="connsiteY31" fmla="*/ 933450 h 2295525"/>
              <a:gd name="connsiteX32" fmla="*/ 2568575 w 4346575"/>
              <a:gd name="connsiteY32" fmla="*/ 1000125 h 2295525"/>
              <a:gd name="connsiteX33" fmla="*/ 2374900 w 4346575"/>
              <a:gd name="connsiteY33" fmla="*/ 1000125 h 2295525"/>
              <a:gd name="connsiteX34" fmla="*/ 2374900 w 4346575"/>
              <a:gd name="connsiteY34" fmla="*/ 1028700 h 2295525"/>
              <a:gd name="connsiteX35" fmla="*/ 2336800 w 4346575"/>
              <a:gd name="connsiteY35" fmla="*/ 1028700 h 2295525"/>
              <a:gd name="connsiteX36" fmla="*/ 2336800 w 4346575"/>
              <a:gd name="connsiteY36" fmla="*/ 1060450 h 2295525"/>
              <a:gd name="connsiteX37" fmla="*/ 2286000 w 4346575"/>
              <a:gd name="connsiteY37" fmla="*/ 1060450 h 2295525"/>
              <a:gd name="connsiteX38" fmla="*/ 2286000 w 4346575"/>
              <a:gd name="connsiteY38" fmla="*/ 1098550 h 2295525"/>
              <a:gd name="connsiteX39" fmla="*/ 2228850 w 4346575"/>
              <a:gd name="connsiteY39" fmla="*/ 1098550 h 2295525"/>
              <a:gd name="connsiteX40" fmla="*/ 2228850 w 4346575"/>
              <a:gd name="connsiteY40" fmla="*/ 1133475 h 2295525"/>
              <a:gd name="connsiteX41" fmla="*/ 2193925 w 4346575"/>
              <a:gd name="connsiteY41" fmla="*/ 1133475 h 2295525"/>
              <a:gd name="connsiteX42" fmla="*/ 2193925 w 4346575"/>
              <a:gd name="connsiteY42" fmla="*/ 1158875 h 2295525"/>
              <a:gd name="connsiteX43" fmla="*/ 2152650 w 4346575"/>
              <a:gd name="connsiteY43" fmla="*/ 1158875 h 2295525"/>
              <a:gd name="connsiteX44" fmla="*/ 2152650 w 4346575"/>
              <a:gd name="connsiteY44" fmla="*/ 1209675 h 2295525"/>
              <a:gd name="connsiteX45" fmla="*/ 2060575 w 4346575"/>
              <a:gd name="connsiteY45" fmla="*/ 1209675 h 2295525"/>
              <a:gd name="connsiteX46" fmla="*/ 2060575 w 4346575"/>
              <a:gd name="connsiteY46" fmla="*/ 1250950 h 2295525"/>
              <a:gd name="connsiteX47" fmla="*/ 1997075 w 4346575"/>
              <a:gd name="connsiteY47" fmla="*/ 1250950 h 2295525"/>
              <a:gd name="connsiteX48" fmla="*/ 1997075 w 4346575"/>
              <a:gd name="connsiteY48" fmla="*/ 1317625 h 2295525"/>
              <a:gd name="connsiteX49" fmla="*/ 1936750 w 4346575"/>
              <a:gd name="connsiteY49" fmla="*/ 1317625 h 2295525"/>
              <a:gd name="connsiteX50" fmla="*/ 1936750 w 4346575"/>
              <a:gd name="connsiteY50" fmla="*/ 1355725 h 2295525"/>
              <a:gd name="connsiteX51" fmla="*/ 1806575 w 4346575"/>
              <a:gd name="connsiteY51" fmla="*/ 1355725 h 2295525"/>
              <a:gd name="connsiteX52" fmla="*/ 1806575 w 4346575"/>
              <a:gd name="connsiteY52" fmla="*/ 1381125 h 2295525"/>
              <a:gd name="connsiteX53" fmla="*/ 1787525 w 4346575"/>
              <a:gd name="connsiteY53" fmla="*/ 1381125 h 2295525"/>
              <a:gd name="connsiteX54" fmla="*/ 1787525 w 4346575"/>
              <a:gd name="connsiteY54" fmla="*/ 1466850 h 2295525"/>
              <a:gd name="connsiteX55" fmla="*/ 1762125 w 4346575"/>
              <a:gd name="connsiteY55" fmla="*/ 1466850 h 2295525"/>
              <a:gd name="connsiteX56" fmla="*/ 1762125 w 4346575"/>
              <a:gd name="connsiteY56" fmla="*/ 1549400 h 2295525"/>
              <a:gd name="connsiteX57" fmla="*/ 1527175 w 4346575"/>
              <a:gd name="connsiteY57" fmla="*/ 1549400 h 2295525"/>
              <a:gd name="connsiteX58" fmla="*/ 1504950 w 4346575"/>
              <a:gd name="connsiteY58" fmla="*/ 1571625 h 2295525"/>
              <a:gd name="connsiteX59" fmla="*/ 1419225 w 4346575"/>
              <a:gd name="connsiteY59" fmla="*/ 1571625 h 2295525"/>
              <a:gd name="connsiteX60" fmla="*/ 1419225 w 4346575"/>
              <a:gd name="connsiteY60" fmla="*/ 1609725 h 2295525"/>
              <a:gd name="connsiteX61" fmla="*/ 1270000 w 4346575"/>
              <a:gd name="connsiteY61" fmla="*/ 1609725 h 2295525"/>
              <a:gd name="connsiteX62" fmla="*/ 1270000 w 4346575"/>
              <a:gd name="connsiteY62" fmla="*/ 1641475 h 2295525"/>
              <a:gd name="connsiteX63" fmla="*/ 1155700 w 4346575"/>
              <a:gd name="connsiteY63" fmla="*/ 1641475 h 2295525"/>
              <a:gd name="connsiteX64" fmla="*/ 1155700 w 4346575"/>
              <a:gd name="connsiteY64" fmla="*/ 1641475 h 2295525"/>
              <a:gd name="connsiteX65" fmla="*/ 1057275 w 4346575"/>
              <a:gd name="connsiteY65" fmla="*/ 1641475 h 2295525"/>
              <a:gd name="connsiteX66" fmla="*/ 1057275 w 4346575"/>
              <a:gd name="connsiteY66" fmla="*/ 1698625 h 2295525"/>
              <a:gd name="connsiteX67" fmla="*/ 958850 w 4346575"/>
              <a:gd name="connsiteY67" fmla="*/ 1698625 h 2295525"/>
              <a:gd name="connsiteX68" fmla="*/ 958850 w 4346575"/>
              <a:gd name="connsiteY68" fmla="*/ 1727200 h 2295525"/>
              <a:gd name="connsiteX69" fmla="*/ 895350 w 4346575"/>
              <a:gd name="connsiteY69" fmla="*/ 1727200 h 2295525"/>
              <a:gd name="connsiteX70" fmla="*/ 895350 w 4346575"/>
              <a:gd name="connsiteY70" fmla="*/ 1784350 h 2295525"/>
              <a:gd name="connsiteX71" fmla="*/ 835025 w 4346575"/>
              <a:gd name="connsiteY71" fmla="*/ 1784350 h 2295525"/>
              <a:gd name="connsiteX72" fmla="*/ 835025 w 4346575"/>
              <a:gd name="connsiteY72" fmla="*/ 1803400 h 2295525"/>
              <a:gd name="connsiteX73" fmla="*/ 784225 w 4346575"/>
              <a:gd name="connsiteY73" fmla="*/ 1803400 h 2295525"/>
              <a:gd name="connsiteX74" fmla="*/ 784225 w 4346575"/>
              <a:gd name="connsiteY74" fmla="*/ 1870075 h 2295525"/>
              <a:gd name="connsiteX75" fmla="*/ 752475 w 4346575"/>
              <a:gd name="connsiteY75" fmla="*/ 1901825 h 2295525"/>
              <a:gd name="connsiteX76" fmla="*/ 733425 w 4346575"/>
              <a:gd name="connsiteY76" fmla="*/ 1920875 h 2295525"/>
              <a:gd name="connsiteX77" fmla="*/ 615950 w 4346575"/>
              <a:gd name="connsiteY77" fmla="*/ 1920875 h 2295525"/>
              <a:gd name="connsiteX78" fmla="*/ 615950 w 4346575"/>
              <a:gd name="connsiteY78" fmla="*/ 1984375 h 2295525"/>
              <a:gd name="connsiteX79" fmla="*/ 590550 w 4346575"/>
              <a:gd name="connsiteY79" fmla="*/ 1984375 h 2295525"/>
              <a:gd name="connsiteX80" fmla="*/ 590550 w 4346575"/>
              <a:gd name="connsiteY80" fmla="*/ 2028825 h 2295525"/>
              <a:gd name="connsiteX81" fmla="*/ 466725 w 4346575"/>
              <a:gd name="connsiteY81" fmla="*/ 2028825 h 2295525"/>
              <a:gd name="connsiteX82" fmla="*/ 466725 w 4346575"/>
              <a:gd name="connsiteY82" fmla="*/ 2070100 h 2295525"/>
              <a:gd name="connsiteX83" fmla="*/ 466725 w 4346575"/>
              <a:gd name="connsiteY83" fmla="*/ 2070100 h 2295525"/>
              <a:gd name="connsiteX84" fmla="*/ 444500 w 4346575"/>
              <a:gd name="connsiteY84" fmla="*/ 2092325 h 2295525"/>
              <a:gd name="connsiteX85" fmla="*/ 409575 w 4346575"/>
              <a:gd name="connsiteY85" fmla="*/ 2092325 h 2295525"/>
              <a:gd name="connsiteX86" fmla="*/ 409575 w 4346575"/>
              <a:gd name="connsiteY86" fmla="*/ 2149475 h 2295525"/>
              <a:gd name="connsiteX87" fmla="*/ 409575 w 4346575"/>
              <a:gd name="connsiteY87" fmla="*/ 2149475 h 2295525"/>
              <a:gd name="connsiteX88" fmla="*/ 409575 w 4346575"/>
              <a:gd name="connsiteY88" fmla="*/ 2197100 h 2295525"/>
              <a:gd name="connsiteX89" fmla="*/ 336550 w 4346575"/>
              <a:gd name="connsiteY89" fmla="*/ 2197100 h 2295525"/>
              <a:gd name="connsiteX90" fmla="*/ 336550 w 4346575"/>
              <a:gd name="connsiteY90" fmla="*/ 2238375 h 2295525"/>
              <a:gd name="connsiteX91" fmla="*/ 311150 w 4346575"/>
              <a:gd name="connsiteY91" fmla="*/ 2238375 h 2295525"/>
              <a:gd name="connsiteX92" fmla="*/ 311150 w 4346575"/>
              <a:gd name="connsiteY92" fmla="*/ 2266950 h 2295525"/>
              <a:gd name="connsiteX93" fmla="*/ 244475 w 4346575"/>
              <a:gd name="connsiteY93" fmla="*/ 2266950 h 2295525"/>
              <a:gd name="connsiteX94" fmla="*/ 244475 w 4346575"/>
              <a:gd name="connsiteY94" fmla="*/ 2295525 h 2295525"/>
              <a:gd name="connsiteX95" fmla="*/ 0 w 4346575"/>
              <a:gd name="connsiteY95" fmla="*/ 2295525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346575" h="2295525">
                <a:moveTo>
                  <a:pt x="4346575" y="0"/>
                </a:moveTo>
                <a:lnTo>
                  <a:pt x="4197350" y="0"/>
                </a:lnTo>
                <a:lnTo>
                  <a:pt x="4197350" y="142875"/>
                </a:lnTo>
                <a:lnTo>
                  <a:pt x="4006850" y="142875"/>
                </a:lnTo>
                <a:lnTo>
                  <a:pt x="4006850" y="263525"/>
                </a:lnTo>
                <a:lnTo>
                  <a:pt x="4006850" y="263525"/>
                </a:lnTo>
                <a:lnTo>
                  <a:pt x="4006850" y="365125"/>
                </a:lnTo>
                <a:lnTo>
                  <a:pt x="3911600" y="365125"/>
                </a:lnTo>
                <a:lnTo>
                  <a:pt x="3911600" y="454025"/>
                </a:lnTo>
                <a:lnTo>
                  <a:pt x="3581400" y="454025"/>
                </a:lnTo>
                <a:lnTo>
                  <a:pt x="3581400" y="523875"/>
                </a:lnTo>
                <a:lnTo>
                  <a:pt x="3451225" y="523875"/>
                </a:lnTo>
                <a:lnTo>
                  <a:pt x="3451225" y="574675"/>
                </a:lnTo>
                <a:lnTo>
                  <a:pt x="3409950" y="574675"/>
                </a:lnTo>
                <a:lnTo>
                  <a:pt x="3409950" y="647700"/>
                </a:lnTo>
                <a:lnTo>
                  <a:pt x="3330575" y="647700"/>
                </a:lnTo>
                <a:lnTo>
                  <a:pt x="3330575" y="682625"/>
                </a:lnTo>
                <a:lnTo>
                  <a:pt x="3330575" y="682625"/>
                </a:lnTo>
                <a:lnTo>
                  <a:pt x="3330575" y="723900"/>
                </a:lnTo>
                <a:lnTo>
                  <a:pt x="2936875" y="723900"/>
                </a:lnTo>
                <a:lnTo>
                  <a:pt x="2936875" y="787400"/>
                </a:lnTo>
                <a:lnTo>
                  <a:pt x="2806700" y="787400"/>
                </a:lnTo>
                <a:lnTo>
                  <a:pt x="2806700" y="812800"/>
                </a:lnTo>
                <a:lnTo>
                  <a:pt x="2765425" y="812800"/>
                </a:lnTo>
                <a:lnTo>
                  <a:pt x="2765425" y="812800"/>
                </a:lnTo>
                <a:lnTo>
                  <a:pt x="2689225" y="812800"/>
                </a:lnTo>
                <a:lnTo>
                  <a:pt x="2689225" y="882650"/>
                </a:lnTo>
                <a:lnTo>
                  <a:pt x="2647950" y="882650"/>
                </a:lnTo>
                <a:lnTo>
                  <a:pt x="2647950" y="933450"/>
                </a:lnTo>
                <a:lnTo>
                  <a:pt x="2625725" y="933450"/>
                </a:lnTo>
                <a:lnTo>
                  <a:pt x="2625725" y="933450"/>
                </a:lnTo>
                <a:lnTo>
                  <a:pt x="2568575" y="933450"/>
                </a:lnTo>
                <a:lnTo>
                  <a:pt x="2568575" y="1000125"/>
                </a:lnTo>
                <a:lnTo>
                  <a:pt x="2374900" y="1000125"/>
                </a:lnTo>
                <a:lnTo>
                  <a:pt x="2374900" y="1028700"/>
                </a:lnTo>
                <a:lnTo>
                  <a:pt x="2336800" y="1028700"/>
                </a:lnTo>
                <a:lnTo>
                  <a:pt x="2336800" y="1060450"/>
                </a:lnTo>
                <a:lnTo>
                  <a:pt x="2286000" y="1060450"/>
                </a:lnTo>
                <a:lnTo>
                  <a:pt x="2286000" y="1098550"/>
                </a:lnTo>
                <a:lnTo>
                  <a:pt x="2228850" y="1098550"/>
                </a:lnTo>
                <a:lnTo>
                  <a:pt x="2228850" y="1133475"/>
                </a:lnTo>
                <a:lnTo>
                  <a:pt x="2193925" y="1133475"/>
                </a:lnTo>
                <a:lnTo>
                  <a:pt x="2193925" y="1158875"/>
                </a:lnTo>
                <a:lnTo>
                  <a:pt x="2152650" y="1158875"/>
                </a:lnTo>
                <a:lnTo>
                  <a:pt x="2152650" y="1209675"/>
                </a:lnTo>
                <a:lnTo>
                  <a:pt x="2060575" y="1209675"/>
                </a:lnTo>
                <a:lnTo>
                  <a:pt x="2060575" y="1250950"/>
                </a:lnTo>
                <a:lnTo>
                  <a:pt x="1997075" y="1250950"/>
                </a:lnTo>
                <a:lnTo>
                  <a:pt x="1997075" y="1317625"/>
                </a:lnTo>
                <a:lnTo>
                  <a:pt x="1936750" y="1317625"/>
                </a:lnTo>
                <a:lnTo>
                  <a:pt x="1936750" y="1355725"/>
                </a:lnTo>
                <a:lnTo>
                  <a:pt x="1806575" y="1355725"/>
                </a:lnTo>
                <a:lnTo>
                  <a:pt x="1806575" y="1381125"/>
                </a:lnTo>
                <a:lnTo>
                  <a:pt x="1787525" y="1381125"/>
                </a:lnTo>
                <a:lnTo>
                  <a:pt x="1787525" y="1466850"/>
                </a:lnTo>
                <a:lnTo>
                  <a:pt x="1762125" y="1466850"/>
                </a:lnTo>
                <a:lnTo>
                  <a:pt x="1762125" y="1549400"/>
                </a:lnTo>
                <a:lnTo>
                  <a:pt x="1527175" y="1549400"/>
                </a:lnTo>
                <a:lnTo>
                  <a:pt x="1504950" y="1571625"/>
                </a:lnTo>
                <a:lnTo>
                  <a:pt x="1419225" y="1571625"/>
                </a:lnTo>
                <a:lnTo>
                  <a:pt x="1419225" y="1609725"/>
                </a:lnTo>
                <a:lnTo>
                  <a:pt x="1270000" y="1609725"/>
                </a:lnTo>
                <a:lnTo>
                  <a:pt x="1270000" y="1641475"/>
                </a:lnTo>
                <a:lnTo>
                  <a:pt x="1155700" y="1641475"/>
                </a:lnTo>
                <a:lnTo>
                  <a:pt x="1155700" y="1641475"/>
                </a:lnTo>
                <a:lnTo>
                  <a:pt x="1057275" y="1641475"/>
                </a:lnTo>
                <a:lnTo>
                  <a:pt x="1057275" y="1698625"/>
                </a:lnTo>
                <a:lnTo>
                  <a:pt x="958850" y="1698625"/>
                </a:lnTo>
                <a:lnTo>
                  <a:pt x="958850" y="1727200"/>
                </a:lnTo>
                <a:lnTo>
                  <a:pt x="895350" y="1727200"/>
                </a:lnTo>
                <a:lnTo>
                  <a:pt x="895350" y="1784350"/>
                </a:lnTo>
                <a:lnTo>
                  <a:pt x="835025" y="1784350"/>
                </a:lnTo>
                <a:lnTo>
                  <a:pt x="835025" y="1803400"/>
                </a:lnTo>
                <a:lnTo>
                  <a:pt x="784225" y="1803400"/>
                </a:lnTo>
                <a:lnTo>
                  <a:pt x="784225" y="1870075"/>
                </a:lnTo>
                <a:lnTo>
                  <a:pt x="752475" y="1901825"/>
                </a:lnTo>
                <a:lnTo>
                  <a:pt x="733425" y="1920875"/>
                </a:lnTo>
                <a:lnTo>
                  <a:pt x="615950" y="1920875"/>
                </a:lnTo>
                <a:lnTo>
                  <a:pt x="615950" y="1984375"/>
                </a:lnTo>
                <a:lnTo>
                  <a:pt x="590550" y="1984375"/>
                </a:lnTo>
                <a:lnTo>
                  <a:pt x="590550" y="2028825"/>
                </a:lnTo>
                <a:lnTo>
                  <a:pt x="466725" y="2028825"/>
                </a:lnTo>
                <a:lnTo>
                  <a:pt x="466725" y="2070100"/>
                </a:lnTo>
                <a:lnTo>
                  <a:pt x="466725" y="2070100"/>
                </a:lnTo>
                <a:lnTo>
                  <a:pt x="444500" y="2092325"/>
                </a:lnTo>
                <a:lnTo>
                  <a:pt x="409575" y="2092325"/>
                </a:lnTo>
                <a:lnTo>
                  <a:pt x="409575" y="2149475"/>
                </a:lnTo>
                <a:lnTo>
                  <a:pt x="409575" y="2149475"/>
                </a:lnTo>
                <a:lnTo>
                  <a:pt x="409575" y="2197100"/>
                </a:lnTo>
                <a:lnTo>
                  <a:pt x="336550" y="2197100"/>
                </a:lnTo>
                <a:lnTo>
                  <a:pt x="336550" y="2238375"/>
                </a:lnTo>
                <a:lnTo>
                  <a:pt x="311150" y="2238375"/>
                </a:lnTo>
                <a:lnTo>
                  <a:pt x="311150" y="2266950"/>
                </a:lnTo>
                <a:lnTo>
                  <a:pt x="244475" y="2266950"/>
                </a:lnTo>
                <a:lnTo>
                  <a:pt x="244475" y="2295525"/>
                </a:lnTo>
                <a:lnTo>
                  <a:pt x="0" y="2295525"/>
                </a:lnTo>
              </a:path>
            </a:pathLst>
          </a:cu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BE1B305C-092E-4B18-EF7D-21D89C5EC883}"/>
              </a:ext>
            </a:extLst>
          </p:cNvPr>
          <p:cNvSpPr txBox="1"/>
          <p:nvPr/>
        </p:nvSpPr>
        <p:spPr>
          <a:xfrm>
            <a:off x="1040418" y="3707971"/>
            <a:ext cx="952504" cy="523220"/>
          </a:xfrm>
          <a:prstGeom prst="rect">
            <a:avLst/>
          </a:prstGeom>
          <a:noFill/>
        </p:spPr>
        <p:txBody>
          <a:bodyPr wrap="none" rtlCol="0">
            <a:spAutoFit/>
          </a:bodyPr>
          <a:lstStyle/>
          <a:p>
            <a:r>
              <a:rPr lang="fr-FR" sz="1400" b="1" dirty="0"/>
              <a:t>Placebo</a:t>
            </a:r>
          </a:p>
          <a:p>
            <a:r>
              <a:rPr lang="fr-FR" sz="1400" b="1" dirty="0" err="1"/>
              <a:t>Dapivirine</a:t>
            </a:r>
            <a:endParaRPr lang="fr-FR" sz="1400" b="1" dirty="0"/>
          </a:p>
        </p:txBody>
      </p:sp>
      <p:cxnSp>
        <p:nvCxnSpPr>
          <p:cNvPr id="29" name="Connecteur droit 28">
            <a:extLst>
              <a:ext uri="{FF2B5EF4-FFF2-40B4-BE49-F238E27FC236}">
                <a16:creationId xmlns:a16="http://schemas.microsoft.com/office/drawing/2014/main" id="{69CA755C-E347-297E-527B-51A2DE1510AE}"/>
              </a:ext>
            </a:extLst>
          </p:cNvPr>
          <p:cNvCxnSpPr/>
          <p:nvPr/>
        </p:nvCxnSpPr>
        <p:spPr>
          <a:xfrm>
            <a:off x="831154" y="3848100"/>
            <a:ext cx="211897" cy="0"/>
          </a:xfrm>
          <a:prstGeom prst="line">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0" name="Connecteur droit 29">
            <a:extLst>
              <a:ext uri="{FF2B5EF4-FFF2-40B4-BE49-F238E27FC236}">
                <a16:creationId xmlns:a16="http://schemas.microsoft.com/office/drawing/2014/main" id="{A0EC6E1D-BCA0-26D7-0FF9-82AAD5B07E4B}"/>
              </a:ext>
            </a:extLst>
          </p:cNvPr>
          <p:cNvCxnSpPr/>
          <p:nvPr/>
        </p:nvCxnSpPr>
        <p:spPr>
          <a:xfrm>
            <a:off x="831154" y="4089400"/>
            <a:ext cx="211897" cy="0"/>
          </a:xfrm>
          <a:prstGeom prst="line">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59672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AE688-4184-5C41-BE30-B93CA0E21755}"/>
              </a:ext>
            </a:extLst>
          </p:cNvPr>
          <p:cNvSpPr>
            <a:spLocks noGrp="1"/>
          </p:cNvSpPr>
          <p:nvPr>
            <p:ph type="title"/>
          </p:nvPr>
        </p:nvSpPr>
        <p:spPr/>
        <p:txBody>
          <a:bodyPr>
            <a:normAutofit fontScale="90000"/>
          </a:bodyPr>
          <a:lstStyle/>
          <a:p>
            <a:r>
              <a:rPr lang="fr-FR"/>
              <a:t>HPTN 084 </a:t>
            </a:r>
            <a:r>
              <a:rPr lang="en-US" sz="3200"/>
              <a:t>Study: updated results of </a:t>
            </a:r>
            <a:br>
              <a:rPr lang="en-US" sz="3200"/>
            </a:br>
            <a:r>
              <a:rPr lang="en-US" sz="3200"/>
              <a:t>CAB LA IM Q 2 months versus TDF/FTC PO </a:t>
            </a:r>
            <a:br>
              <a:rPr lang="en-US" sz="3200"/>
            </a:br>
            <a:r>
              <a:rPr lang="en-US" sz="3200"/>
              <a:t>for </a:t>
            </a:r>
            <a:r>
              <a:rPr lang="en-US" sz="3200" err="1"/>
              <a:t>PrEP</a:t>
            </a:r>
            <a:endParaRPr lang="fr-FR"/>
          </a:p>
        </p:txBody>
      </p:sp>
      <p:sp>
        <p:nvSpPr>
          <p:cNvPr id="7" name="Text Box 2">
            <a:extLst>
              <a:ext uri="{FF2B5EF4-FFF2-40B4-BE49-F238E27FC236}">
                <a16:creationId xmlns:a16="http://schemas.microsoft.com/office/drawing/2014/main" id="{CBD4AF11-D30D-8D8F-4F13-29FD6100A2E7}"/>
              </a:ext>
            </a:extLst>
          </p:cNvPr>
          <p:cNvSpPr txBox="1">
            <a:spLocks noChangeArrowheads="1"/>
          </p:cNvSpPr>
          <p:nvPr/>
        </p:nvSpPr>
        <p:spPr bwMode="auto">
          <a:xfrm>
            <a:off x="5839052" y="1791995"/>
            <a:ext cx="5268367" cy="461665"/>
          </a:xfrm>
          <a:prstGeom prst="rect">
            <a:avLst/>
          </a:prstGeom>
          <a:noFill/>
          <a:ln w="9525">
            <a:noFill/>
            <a:miter lim="800000"/>
            <a:headEnd/>
            <a:tailEnd/>
          </a:ln>
        </p:spPr>
        <p:txBody>
          <a:bodyPr wrap="square">
            <a:spAutoFit/>
          </a:bodyPr>
          <a:lstStyle/>
          <a:p>
            <a:pPr algn="ctr"/>
            <a:r>
              <a:rPr lang="en-US" sz="2400" b="1">
                <a:solidFill>
                  <a:srgbClr val="0070C0"/>
                </a:solidFill>
                <a:latin typeface="+mj-lt"/>
                <a:ea typeface="ＭＳ Ｐゴシック" pitchFamily="34" charset="-128"/>
                <a:cs typeface="Arial" panose="020B0604020202020204" pitchFamily="34" charset="0"/>
              </a:rPr>
              <a:t>HIV incidence</a:t>
            </a:r>
          </a:p>
        </p:txBody>
      </p:sp>
      <p:sp>
        <p:nvSpPr>
          <p:cNvPr id="13" name="Rectangle 5">
            <a:extLst>
              <a:ext uri="{FF2B5EF4-FFF2-40B4-BE49-F238E27FC236}">
                <a16:creationId xmlns:a16="http://schemas.microsoft.com/office/drawing/2014/main" id="{AE876077-812B-0A72-D0D7-D3AE97AB2E35}"/>
              </a:ext>
            </a:extLst>
          </p:cNvPr>
          <p:cNvSpPr>
            <a:spLocks noChangeArrowheads="1"/>
          </p:cNvSpPr>
          <p:nvPr/>
        </p:nvSpPr>
        <p:spPr bwMode="auto">
          <a:xfrm>
            <a:off x="8781753" y="4193973"/>
            <a:ext cx="2203450" cy="1506538"/>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Rectangle 6">
            <a:extLst>
              <a:ext uri="{FF2B5EF4-FFF2-40B4-BE49-F238E27FC236}">
                <a16:creationId xmlns:a16="http://schemas.microsoft.com/office/drawing/2014/main" id="{BAE2E24D-6988-3F46-1227-74A689FA1045}"/>
              </a:ext>
            </a:extLst>
          </p:cNvPr>
          <p:cNvSpPr>
            <a:spLocks noChangeArrowheads="1"/>
          </p:cNvSpPr>
          <p:nvPr/>
        </p:nvSpPr>
        <p:spPr bwMode="auto">
          <a:xfrm>
            <a:off x="6083003" y="5536998"/>
            <a:ext cx="2201863" cy="163513"/>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Line 7">
            <a:extLst>
              <a:ext uri="{FF2B5EF4-FFF2-40B4-BE49-F238E27FC236}">
                <a16:creationId xmlns:a16="http://schemas.microsoft.com/office/drawing/2014/main" id="{B2132B4C-5F05-A9A6-B664-CC4FB3115D93}"/>
              </a:ext>
            </a:extLst>
          </p:cNvPr>
          <p:cNvSpPr>
            <a:spLocks noChangeShapeType="1"/>
          </p:cNvSpPr>
          <p:nvPr/>
        </p:nvSpPr>
        <p:spPr bwMode="auto">
          <a:xfrm flipH="1">
            <a:off x="8775403" y="5700510"/>
            <a:ext cx="278798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8">
            <a:extLst>
              <a:ext uri="{FF2B5EF4-FFF2-40B4-BE49-F238E27FC236}">
                <a16:creationId xmlns:a16="http://schemas.microsoft.com/office/drawing/2014/main" id="{2992497E-0F81-948B-FF63-D6DE05B71231}"/>
              </a:ext>
            </a:extLst>
          </p:cNvPr>
          <p:cNvSpPr>
            <a:spLocks noChangeShapeType="1"/>
          </p:cNvSpPr>
          <p:nvPr/>
        </p:nvSpPr>
        <p:spPr bwMode="auto">
          <a:xfrm flipH="1">
            <a:off x="5219297" y="260012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FBE3AF4B-3925-B4CC-A8D5-A092E285CAAC}"/>
              </a:ext>
            </a:extLst>
          </p:cNvPr>
          <p:cNvSpPr>
            <a:spLocks/>
          </p:cNvSpPr>
          <p:nvPr/>
        </p:nvSpPr>
        <p:spPr bwMode="auto">
          <a:xfrm>
            <a:off x="5303435" y="2493760"/>
            <a:ext cx="0" cy="3206750"/>
          </a:xfrm>
          <a:custGeom>
            <a:avLst/>
            <a:gdLst>
              <a:gd name="T0" fmla="*/ 0 h 2020"/>
              <a:gd name="T1" fmla="*/ 67 h 2020"/>
              <a:gd name="T2" fmla="*/ 346 h 2020"/>
              <a:gd name="T3" fmla="*/ 624 h 2020"/>
              <a:gd name="T4" fmla="*/ 903 h 2020"/>
              <a:gd name="T5" fmla="*/ 1182 h 2020"/>
              <a:gd name="T6" fmla="*/ 1461 h 2020"/>
              <a:gd name="T7" fmla="*/ 1739 h 2020"/>
              <a:gd name="T8" fmla="*/ 2018 h 2020"/>
              <a:gd name="T9" fmla="*/ 2020 h 20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020">
                <a:moveTo>
                  <a:pt x="0" y="0"/>
                </a:moveTo>
                <a:lnTo>
                  <a:pt x="0" y="67"/>
                </a:lnTo>
                <a:lnTo>
                  <a:pt x="0" y="346"/>
                </a:lnTo>
                <a:lnTo>
                  <a:pt x="0" y="624"/>
                </a:lnTo>
                <a:lnTo>
                  <a:pt x="0" y="903"/>
                </a:lnTo>
                <a:lnTo>
                  <a:pt x="0" y="1182"/>
                </a:lnTo>
                <a:lnTo>
                  <a:pt x="0" y="1461"/>
                </a:lnTo>
                <a:lnTo>
                  <a:pt x="0" y="1739"/>
                </a:lnTo>
                <a:lnTo>
                  <a:pt x="0" y="2018"/>
                </a:lnTo>
                <a:lnTo>
                  <a:pt x="0" y="202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0">
            <a:extLst>
              <a:ext uri="{FF2B5EF4-FFF2-40B4-BE49-F238E27FC236}">
                <a16:creationId xmlns:a16="http://schemas.microsoft.com/office/drawing/2014/main" id="{68B29831-9465-F63B-59DE-C98A415F23B2}"/>
              </a:ext>
            </a:extLst>
          </p:cNvPr>
          <p:cNvSpPr>
            <a:spLocks noChangeShapeType="1"/>
          </p:cNvSpPr>
          <p:nvPr/>
        </p:nvSpPr>
        <p:spPr bwMode="auto">
          <a:xfrm flipH="1">
            <a:off x="5219297" y="3484360"/>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1">
            <a:extLst>
              <a:ext uri="{FF2B5EF4-FFF2-40B4-BE49-F238E27FC236}">
                <a16:creationId xmlns:a16="http://schemas.microsoft.com/office/drawing/2014/main" id="{5058EE09-28CE-6B07-660B-8BD419829CFA}"/>
              </a:ext>
            </a:extLst>
          </p:cNvPr>
          <p:cNvSpPr>
            <a:spLocks noChangeShapeType="1"/>
          </p:cNvSpPr>
          <p:nvPr/>
        </p:nvSpPr>
        <p:spPr bwMode="auto">
          <a:xfrm flipH="1">
            <a:off x="5219297" y="304303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2">
            <a:extLst>
              <a:ext uri="{FF2B5EF4-FFF2-40B4-BE49-F238E27FC236}">
                <a16:creationId xmlns:a16="http://schemas.microsoft.com/office/drawing/2014/main" id="{CAE9934A-3E0D-DCBC-B385-2C5EF3FD0EC8}"/>
              </a:ext>
            </a:extLst>
          </p:cNvPr>
          <p:cNvSpPr>
            <a:spLocks noChangeShapeType="1"/>
          </p:cNvSpPr>
          <p:nvPr/>
        </p:nvSpPr>
        <p:spPr bwMode="auto">
          <a:xfrm flipH="1">
            <a:off x="5219297" y="437018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3">
            <a:extLst>
              <a:ext uri="{FF2B5EF4-FFF2-40B4-BE49-F238E27FC236}">
                <a16:creationId xmlns:a16="http://schemas.microsoft.com/office/drawing/2014/main" id="{5D6C543E-E942-1E74-A1B1-3122C437B865}"/>
              </a:ext>
            </a:extLst>
          </p:cNvPr>
          <p:cNvSpPr>
            <a:spLocks noChangeShapeType="1"/>
          </p:cNvSpPr>
          <p:nvPr/>
        </p:nvSpPr>
        <p:spPr bwMode="auto">
          <a:xfrm flipH="1">
            <a:off x="5219297" y="392727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4">
            <a:extLst>
              <a:ext uri="{FF2B5EF4-FFF2-40B4-BE49-F238E27FC236}">
                <a16:creationId xmlns:a16="http://schemas.microsoft.com/office/drawing/2014/main" id="{121D135B-4EDA-35D4-5BD8-DA56C824AD7D}"/>
              </a:ext>
            </a:extLst>
          </p:cNvPr>
          <p:cNvSpPr>
            <a:spLocks noChangeShapeType="1"/>
          </p:cNvSpPr>
          <p:nvPr/>
        </p:nvSpPr>
        <p:spPr bwMode="auto">
          <a:xfrm flipH="1">
            <a:off x="5219297" y="4813098"/>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5">
            <a:extLst>
              <a:ext uri="{FF2B5EF4-FFF2-40B4-BE49-F238E27FC236}">
                <a16:creationId xmlns:a16="http://schemas.microsoft.com/office/drawing/2014/main" id="{74C1B26E-F182-42E8-5B97-A360A46DF2AF}"/>
              </a:ext>
            </a:extLst>
          </p:cNvPr>
          <p:cNvSpPr>
            <a:spLocks noChangeShapeType="1"/>
          </p:cNvSpPr>
          <p:nvPr/>
        </p:nvSpPr>
        <p:spPr bwMode="auto">
          <a:xfrm flipH="1">
            <a:off x="5219297" y="569733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6">
            <a:extLst>
              <a:ext uri="{FF2B5EF4-FFF2-40B4-BE49-F238E27FC236}">
                <a16:creationId xmlns:a16="http://schemas.microsoft.com/office/drawing/2014/main" id="{019DEB5E-7FF8-A4C3-63A6-323F20E09C27}"/>
              </a:ext>
            </a:extLst>
          </p:cNvPr>
          <p:cNvSpPr>
            <a:spLocks noChangeShapeType="1"/>
          </p:cNvSpPr>
          <p:nvPr/>
        </p:nvSpPr>
        <p:spPr bwMode="auto">
          <a:xfrm flipH="1">
            <a:off x="5219297" y="525442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7">
            <a:extLst>
              <a:ext uri="{FF2B5EF4-FFF2-40B4-BE49-F238E27FC236}">
                <a16:creationId xmlns:a16="http://schemas.microsoft.com/office/drawing/2014/main" id="{B64A003E-23EA-1D71-8FC3-840118B12F98}"/>
              </a:ext>
            </a:extLst>
          </p:cNvPr>
          <p:cNvSpPr>
            <a:spLocks noChangeShapeType="1"/>
          </p:cNvSpPr>
          <p:nvPr/>
        </p:nvSpPr>
        <p:spPr bwMode="auto">
          <a:xfrm flipH="1">
            <a:off x="5307106" y="5700510"/>
            <a:ext cx="365764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Rectangle 18">
            <a:extLst>
              <a:ext uri="{FF2B5EF4-FFF2-40B4-BE49-F238E27FC236}">
                <a16:creationId xmlns:a16="http://schemas.microsoft.com/office/drawing/2014/main" id="{948A484D-53F1-73F2-7F8D-DB422E9C6E51}"/>
              </a:ext>
            </a:extLst>
          </p:cNvPr>
          <p:cNvSpPr>
            <a:spLocks noChangeArrowheads="1"/>
          </p:cNvSpPr>
          <p:nvPr/>
        </p:nvSpPr>
        <p:spPr bwMode="auto">
          <a:xfrm>
            <a:off x="4895158" y="2476615"/>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3,5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7" name="Rectangle 19">
            <a:extLst>
              <a:ext uri="{FF2B5EF4-FFF2-40B4-BE49-F238E27FC236}">
                <a16:creationId xmlns:a16="http://schemas.microsoft.com/office/drawing/2014/main" id="{6FEDFAF5-A722-3C15-4617-0D9725F9DE4E}"/>
              </a:ext>
            </a:extLst>
          </p:cNvPr>
          <p:cNvSpPr>
            <a:spLocks noChangeArrowheads="1"/>
          </p:cNvSpPr>
          <p:nvPr/>
        </p:nvSpPr>
        <p:spPr bwMode="auto">
          <a:xfrm>
            <a:off x="4895158" y="2919528"/>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3,0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69D1C23B-4CB5-6E2C-BD06-0D9A2F4F941B}"/>
              </a:ext>
            </a:extLst>
          </p:cNvPr>
          <p:cNvSpPr>
            <a:spLocks noChangeArrowheads="1"/>
          </p:cNvSpPr>
          <p:nvPr/>
        </p:nvSpPr>
        <p:spPr bwMode="auto">
          <a:xfrm>
            <a:off x="4895158" y="3362440"/>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2,5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9" name="Rectangle 21">
            <a:extLst>
              <a:ext uri="{FF2B5EF4-FFF2-40B4-BE49-F238E27FC236}">
                <a16:creationId xmlns:a16="http://schemas.microsoft.com/office/drawing/2014/main" id="{EBD756CE-6E4F-EDA2-F1D2-5D49DFB03408}"/>
              </a:ext>
            </a:extLst>
          </p:cNvPr>
          <p:cNvSpPr>
            <a:spLocks noChangeArrowheads="1"/>
          </p:cNvSpPr>
          <p:nvPr/>
        </p:nvSpPr>
        <p:spPr bwMode="auto">
          <a:xfrm>
            <a:off x="4895158" y="3803765"/>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2,0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C2B6322C-E253-A6DE-5953-4F2C5B7CE1D6}"/>
              </a:ext>
            </a:extLst>
          </p:cNvPr>
          <p:cNvSpPr>
            <a:spLocks noChangeArrowheads="1"/>
          </p:cNvSpPr>
          <p:nvPr/>
        </p:nvSpPr>
        <p:spPr bwMode="auto">
          <a:xfrm>
            <a:off x="4895158" y="4246678"/>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1,5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1" name="Rectangle 23">
            <a:extLst>
              <a:ext uri="{FF2B5EF4-FFF2-40B4-BE49-F238E27FC236}">
                <a16:creationId xmlns:a16="http://schemas.microsoft.com/office/drawing/2014/main" id="{EF683F8B-E149-2861-45F4-FF2B124F283F}"/>
              </a:ext>
            </a:extLst>
          </p:cNvPr>
          <p:cNvSpPr>
            <a:spLocks noChangeArrowheads="1"/>
          </p:cNvSpPr>
          <p:nvPr/>
        </p:nvSpPr>
        <p:spPr bwMode="auto">
          <a:xfrm>
            <a:off x="4895158" y="4689590"/>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45467848-71ED-BE1C-4058-A788B317789F}"/>
              </a:ext>
            </a:extLst>
          </p:cNvPr>
          <p:cNvSpPr>
            <a:spLocks noChangeArrowheads="1"/>
          </p:cNvSpPr>
          <p:nvPr/>
        </p:nvSpPr>
        <p:spPr bwMode="auto">
          <a:xfrm>
            <a:off x="4895158" y="5130915"/>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8D7D2AB6-97AE-2D68-4C42-952E5534B56F}"/>
              </a:ext>
            </a:extLst>
          </p:cNvPr>
          <p:cNvSpPr>
            <a:spLocks noChangeArrowheads="1"/>
          </p:cNvSpPr>
          <p:nvPr/>
        </p:nvSpPr>
        <p:spPr bwMode="auto">
          <a:xfrm>
            <a:off x="4895158" y="5573828"/>
            <a:ext cx="2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alibri" panose="020F0502020204030204" pitchFamily="34" charset="0"/>
              </a:rPr>
              <a:t>0,0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4" name="Rectangle 26">
            <a:extLst>
              <a:ext uri="{FF2B5EF4-FFF2-40B4-BE49-F238E27FC236}">
                <a16:creationId xmlns:a16="http://schemas.microsoft.com/office/drawing/2014/main" id="{29516DB1-D75C-B29A-7B98-A44B669569A3}"/>
              </a:ext>
            </a:extLst>
          </p:cNvPr>
          <p:cNvSpPr>
            <a:spLocks noChangeArrowheads="1"/>
          </p:cNvSpPr>
          <p:nvPr/>
        </p:nvSpPr>
        <p:spPr bwMode="auto">
          <a:xfrm>
            <a:off x="6421673" y="4399257"/>
            <a:ext cx="15245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a:ln>
                  <a:noFill/>
                </a:ln>
                <a:solidFill>
                  <a:srgbClr val="000000"/>
                </a:solidFill>
                <a:effectLst/>
                <a:latin typeface="Calibri" panose="020F0502020204030204" pitchFamily="34" charset="0"/>
              </a:rPr>
              <a:t>6 infections</a:t>
            </a:r>
            <a:br>
              <a:rPr kumimoji="0" lang="en-US" altLang="fr-FR" sz="1600" b="0" i="0" u="none" strike="noStrike" cap="none" normalizeH="0" baseline="0">
                <a:ln>
                  <a:noFill/>
                </a:ln>
                <a:solidFill>
                  <a:srgbClr val="000000"/>
                </a:solidFill>
                <a:effectLst/>
                <a:latin typeface="Calibri" panose="020F0502020204030204" pitchFamily="34" charset="0"/>
              </a:rPr>
            </a:br>
            <a:r>
              <a:rPr kumimoji="0" lang="en-US" altLang="fr-FR" sz="1600" b="0" i="0" u="none" strike="noStrike" cap="none" normalizeH="0" baseline="0">
                <a:ln>
                  <a:noFill/>
                </a:ln>
                <a:solidFill>
                  <a:srgbClr val="000000"/>
                </a:solidFill>
                <a:effectLst/>
                <a:latin typeface="Calibri" panose="020F0502020204030204" pitchFamily="34" charset="0"/>
              </a:rPr>
              <a:t>3334 person years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fr-FR" sz="160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a:ln>
                  <a:noFill/>
                </a:ln>
                <a:solidFill>
                  <a:srgbClr val="000000"/>
                </a:solidFill>
                <a:effectLst/>
                <a:latin typeface="Calibri" panose="020F0502020204030204" pitchFamily="34" charset="0"/>
              </a:rPr>
              <a:t>0.18</a:t>
            </a:r>
            <a:endParaRPr kumimoji="0" lang="en-US" altLang="fr-FR" b="1" i="0" u="none" strike="noStrike" cap="none" normalizeH="0" baseline="0">
              <a:ln>
                <a:noFill/>
              </a:ln>
              <a:solidFill>
                <a:schemeClr val="tx1"/>
              </a:solidFill>
              <a:effectLst/>
            </a:endParaRPr>
          </a:p>
        </p:txBody>
      </p:sp>
      <p:sp>
        <p:nvSpPr>
          <p:cNvPr id="35" name="Rectangle 27">
            <a:extLst>
              <a:ext uri="{FF2B5EF4-FFF2-40B4-BE49-F238E27FC236}">
                <a16:creationId xmlns:a16="http://schemas.microsoft.com/office/drawing/2014/main" id="{EE296A9F-B692-152C-9F85-FFF3308C64DC}"/>
              </a:ext>
            </a:extLst>
          </p:cNvPr>
          <p:cNvSpPr>
            <a:spLocks noChangeArrowheads="1"/>
          </p:cNvSpPr>
          <p:nvPr/>
        </p:nvSpPr>
        <p:spPr bwMode="auto">
          <a:xfrm>
            <a:off x="6817650" y="5778298"/>
            <a:ext cx="7325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a:ln>
                  <a:noFill/>
                </a:ln>
                <a:solidFill>
                  <a:srgbClr val="000000"/>
                </a:solidFill>
                <a:effectLst/>
                <a:latin typeface="Calibri" panose="020F0502020204030204" pitchFamily="34" charset="0"/>
              </a:rPr>
              <a:t>CAB</a:t>
            </a:r>
            <a:br>
              <a:rPr kumimoji="0" lang="fr-FR" altLang="fr-FR" b="1" i="0" u="none" strike="noStrike" cap="none" normalizeH="0" baseline="0">
                <a:ln>
                  <a:noFill/>
                </a:ln>
                <a:solidFill>
                  <a:srgbClr val="000000"/>
                </a:solidFill>
                <a:effectLst/>
                <a:latin typeface="Calibri" panose="020F0502020204030204" pitchFamily="34" charset="0"/>
              </a:rPr>
            </a:br>
            <a:r>
              <a:rPr kumimoji="0" lang="fr-FR" altLang="fr-FR" i="0" u="none" strike="noStrike" cap="none" normalizeH="0" baseline="0">
                <a:ln>
                  <a:noFill/>
                </a:ln>
                <a:solidFill>
                  <a:srgbClr val="000000"/>
                </a:solidFill>
                <a:effectLst/>
                <a:latin typeface="Calibri" panose="020F0502020204030204" pitchFamily="34" charset="0"/>
              </a:rPr>
              <a:t>N=1613</a:t>
            </a:r>
            <a:endParaRPr kumimoji="0" lang="fr-FR" altLang="fr-FR" sz="1600" i="0" u="none" strike="noStrike" cap="none" normalizeH="0" baseline="0">
              <a:ln>
                <a:noFill/>
              </a:ln>
              <a:solidFill>
                <a:schemeClr val="tx1"/>
              </a:solidFill>
              <a:effectLst/>
              <a:latin typeface="Arial" panose="020B0604020202020204" pitchFamily="34" charset="0"/>
            </a:endParaRPr>
          </a:p>
        </p:txBody>
      </p:sp>
      <p:sp>
        <p:nvSpPr>
          <p:cNvPr id="36" name="Rectangle 28">
            <a:extLst>
              <a:ext uri="{FF2B5EF4-FFF2-40B4-BE49-F238E27FC236}">
                <a16:creationId xmlns:a16="http://schemas.microsoft.com/office/drawing/2014/main" id="{57532451-28C7-9B17-4403-F2BB2200C73C}"/>
              </a:ext>
            </a:extLst>
          </p:cNvPr>
          <p:cNvSpPr>
            <a:spLocks noChangeArrowheads="1"/>
          </p:cNvSpPr>
          <p:nvPr/>
        </p:nvSpPr>
        <p:spPr bwMode="auto">
          <a:xfrm>
            <a:off x="9485965" y="5778298"/>
            <a:ext cx="7950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a:ln>
                  <a:noFill/>
                </a:ln>
                <a:solidFill>
                  <a:srgbClr val="000000"/>
                </a:solidFill>
                <a:effectLst/>
                <a:latin typeface="Calibri" panose="020F0502020204030204" pitchFamily="34" charset="0"/>
              </a:rPr>
              <a:t>TDF/FTC</a:t>
            </a:r>
            <a:br>
              <a:rPr kumimoji="0" lang="fr-FR" altLang="fr-FR" b="1" i="0" u="none" strike="noStrike" cap="none" normalizeH="0" baseline="0">
                <a:ln>
                  <a:noFill/>
                </a:ln>
                <a:solidFill>
                  <a:srgbClr val="000000"/>
                </a:solidFill>
                <a:effectLst/>
                <a:latin typeface="Calibri" panose="020F0502020204030204" pitchFamily="34" charset="0"/>
              </a:rPr>
            </a:br>
            <a:r>
              <a:rPr kumimoji="0" lang="fr-FR" altLang="fr-FR" i="0" u="none" strike="noStrike" cap="none" normalizeH="0" baseline="0">
                <a:ln>
                  <a:noFill/>
                </a:ln>
                <a:solidFill>
                  <a:srgbClr val="000000"/>
                </a:solidFill>
                <a:effectLst/>
                <a:latin typeface="Calibri" panose="020F0502020204030204" pitchFamily="34" charset="0"/>
              </a:rPr>
              <a:t>N=1610</a:t>
            </a:r>
            <a:endParaRPr kumimoji="0" lang="fr-FR" altLang="fr-FR" sz="1600" i="0" u="none" strike="noStrike" cap="none" normalizeH="0" baseline="0">
              <a:ln>
                <a:noFill/>
              </a:ln>
              <a:solidFill>
                <a:schemeClr val="tx1"/>
              </a:solidFill>
              <a:effectLst/>
              <a:latin typeface="Arial" panose="020B0604020202020204" pitchFamily="34" charset="0"/>
            </a:endParaRPr>
          </a:p>
        </p:txBody>
      </p:sp>
      <p:sp>
        <p:nvSpPr>
          <p:cNvPr id="37" name="Rectangle 29">
            <a:extLst>
              <a:ext uri="{FF2B5EF4-FFF2-40B4-BE49-F238E27FC236}">
                <a16:creationId xmlns:a16="http://schemas.microsoft.com/office/drawing/2014/main" id="{823F1A4A-3516-5CBF-3C8D-C358AEE4245E}"/>
              </a:ext>
            </a:extLst>
          </p:cNvPr>
          <p:cNvSpPr>
            <a:spLocks noChangeArrowheads="1"/>
          </p:cNvSpPr>
          <p:nvPr/>
        </p:nvSpPr>
        <p:spPr bwMode="auto">
          <a:xfrm>
            <a:off x="9121218" y="3056232"/>
            <a:ext cx="15245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a:ln>
                  <a:noFill/>
                </a:ln>
                <a:solidFill>
                  <a:srgbClr val="000000"/>
                </a:solidFill>
                <a:effectLst/>
                <a:latin typeface="Calibri" panose="020F0502020204030204" pitchFamily="34" charset="0"/>
              </a:rPr>
              <a:t>56 infections</a:t>
            </a:r>
            <a:br>
              <a:rPr kumimoji="0" lang="en-US" altLang="fr-FR" sz="1600" b="0" i="0" u="none" strike="noStrike" cap="none" normalizeH="0" baseline="0">
                <a:ln>
                  <a:noFill/>
                </a:ln>
                <a:solidFill>
                  <a:srgbClr val="000000"/>
                </a:solidFill>
                <a:effectLst/>
                <a:latin typeface="Calibri" panose="020F0502020204030204" pitchFamily="34" charset="0"/>
              </a:rPr>
            </a:br>
            <a:r>
              <a:rPr kumimoji="0" lang="en-US" altLang="fr-FR" sz="1600" b="0" i="0" u="none" strike="noStrike" cap="none" normalizeH="0" baseline="0">
                <a:ln>
                  <a:noFill/>
                </a:ln>
                <a:solidFill>
                  <a:srgbClr val="000000"/>
                </a:solidFill>
                <a:effectLst/>
                <a:latin typeface="Calibri" panose="020F0502020204030204" pitchFamily="34" charset="0"/>
              </a:rPr>
              <a:t>3292 person years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fr-FR" sz="160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2000" b="1" i="0" u="none" strike="noStrike" cap="none" normalizeH="0" baseline="0">
                <a:ln>
                  <a:noFill/>
                </a:ln>
                <a:solidFill>
                  <a:srgbClr val="000000"/>
                </a:solidFill>
                <a:effectLst/>
                <a:latin typeface="Calibri" panose="020F0502020204030204" pitchFamily="34" charset="0"/>
              </a:rPr>
              <a:t>1.70</a:t>
            </a:r>
            <a:endParaRPr kumimoji="0" lang="en-US" altLang="fr-FR" sz="2000" b="1" i="0" u="none" strike="noStrike" cap="none" normalizeH="0" baseline="0">
              <a:ln>
                <a:noFill/>
              </a:ln>
              <a:solidFill>
                <a:schemeClr val="tx1"/>
              </a:solidFill>
              <a:effectLst/>
            </a:endParaRPr>
          </a:p>
        </p:txBody>
      </p:sp>
      <p:sp>
        <p:nvSpPr>
          <p:cNvPr id="9" name="ZoneTexte 8">
            <a:extLst>
              <a:ext uri="{FF2B5EF4-FFF2-40B4-BE49-F238E27FC236}">
                <a16:creationId xmlns:a16="http://schemas.microsoft.com/office/drawing/2014/main" id="{89AFDFBB-9D2F-9104-137E-140880E3E3A4}"/>
              </a:ext>
            </a:extLst>
          </p:cNvPr>
          <p:cNvSpPr txBox="1"/>
          <p:nvPr/>
        </p:nvSpPr>
        <p:spPr>
          <a:xfrm>
            <a:off x="5319213" y="2332386"/>
            <a:ext cx="6096000" cy="646331"/>
          </a:xfrm>
          <a:prstGeom prst="rect">
            <a:avLst/>
          </a:prstGeom>
          <a:noFill/>
        </p:spPr>
        <p:txBody>
          <a:bodyPr wrap="square">
            <a:spAutoFit/>
          </a:bodyPr>
          <a:lstStyle/>
          <a:p>
            <a:pPr algn="ctr"/>
            <a:r>
              <a:rPr lang="en-US"/>
              <a:t>Combined blinded and unblinded period, through Dec 2021</a:t>
            </a:r>
          </a:p>
          <a:p>
            <a:pPr algn="ctr"/>
            <a:r>
              <a:rPr lang="en-US" b="1"/>
              <a:t>HR = 0.11 ; 95% CI = 0.05-0.24</a:t>
            </a:r>
          </a:p>
        </p:txBody>
      </p:sp>
      <p:sp>
        <p:nvSpPr>
          <p:cNvPr id="3" name="ZoneTexte 2">
            <a:extLst>
              <a:ext uri="{FF2B5EF4-FFF2-40B4-BE49-F238E27FC236}">
                <a16:creationId xmlns:a16="http://schemas.microsoft.com/office/drawing/2014/main" id="{B38B4A0C-A674-D04C-B729-193F82A34167}"/>
              </a:ext>
            </a:extLst>
          </p:cNvPr>
          <p:cNvSpPr txBox="1"/>
          <p:nvPr/>
        </p:nvSpPr>
        <p:spPr>
          <a:xfrm>
            <a:off x="5137364" y="2090149"/>
            <a:ext cx="332142" cy="338554"/>
          </a:xfrm>
          <a:prstGeom prst="rect">
            <a:avLst/>
          </a:prstGeom>
          <a:noFill/>
        </p:spPr>
        <p:txBody>
          <a:bodyPr wrap="none" rtlCol="0">
            <a:spAutoFit/>
          </a:bodyPr>
          <a:lstStyle/>
          <a:p>
            <a:r>
              <a:rPr lang="fr-FR" sz="1600"/>
              <a:t>%</a:t>
            </a:r>
          </a:p>
        </p:txBody>
      </p:sp>
      <p:sp>
        <p:nvSpPr>
          <p:cNvPr id="40" name="Espace réservé du contenu 4">
            <a:extLst>
              <a:ext uri="{FF2B5EF4-FFF2-40B4-BE49-F238E27FC236}">
                <a16:creationId xmlns:a16="http://schemas.microsoft.com/office/drawing/2014/main" id="{99052D07-161C-A74E-8E90-257086E4EBA2}"/>
              </a:ext>
            </a:extLst>
          </p:cNvPr>
          <p:cNvSpPr txBox="1">
            <a:spLocks/>
          </p:cNvSpPr>
          <p:nvPr/>
        </p:nvSpPr>
        <p:spPr>
          <a:xfrm>
            <a:off x="308728" y="2187626"/>
            <a:ext cx="4280869" cy="3479294"/>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0070C0"/>
              </a:buClr>
            </a:pPr>
            <a:r>
              <a:rPr lang="en-US" b="1"/>
              <a:t>Randomized clinical trial in women</a:t>
            </a:r>
            <a:br>
              <a:rPr lang="en-US" b="1"/>
            </a:br>
            <a:endParaRPr lang="en-US" b="1"/>
          </a:p>
          <a:p>
            <a:pPr>
              <a:buClr>
                <a:srgbClr val="0070C0"/>
              </a:buClr>
            </a:pPr>
            <a:r>
              <a:rPr lang="en-US" sz="2000"/>
              <a:t>Superiority of CAB LA vs TDF/FTC in the blinded phase (HR 0.12)</a:t>
            </a:r>
          </a:p>
          <a:p>
            <a:pPr>
              <a:buClr>
                <a:srgbClr val="0070C0"/>
              </a:buClr>
            </a:pPr>
            <a:endParaRPr lang="en-US" sz="2000"/>
          </a:p>
          <a:p>
            <a:pPr>
              <a:buClr>
                <a:srgbClr val="0070C0"/>
              </a:buClr>
            </a:pPr>
            <a:r>
              <a:rPr lang="en-US" sz="2000"/>
              <a:t>Unblinded follow-up period Nov 2020-Nov 2021</a:t>
            </a:r>
          </a:p>
          <a:p>
            <a:pPr lvl="1">
              <a:buClr>
                <a:srgbClr val="0070C0"/>
              </a:buClr>
            </a:pPr>
            <a:r>
              <a:rPr lang="en-US" sz="1800"/>
              <a:t>3 additional breakthrough infections in CAB group associated with poor/absent product use</a:t>
            </a:r>
          </a:p>
          <a:p>
            <a:pPr lvl="1"/>
            <a:endParaRPr lang="en-US" sz="2000"/>
          </a:p>
        </p:txBody>
      </p:sp>
      <p:sp>
        <p:nvSpPr>
          <p:cNvPr id="6" name="ZoneTexte 5">
            <a:extLst>
              <a:ext uri="{FF2B5EF4-FFF2-40B4-BE49-F238E27FC236}">
                <a16:creationId xmlns:a16="http://schemas.microsoft.com/office/drawing/2014/main" id="{7B04B5A4-6405-BACD-BF26-BD3805A69980}"/>
              </a:ext>
            </a:extLst>
          </p:cNvPr>
          <p:cNvSpPr txBox="1"/>
          <p:nvPr/>
        </p:nvSpPr>
        <p:spPr>
          <a:xfrm>
            <a:off x="9006640" y="6481787"/>
            <a:ext cx="3185360" cy="276999"/>
          </a:xfrm>
          <a:prstGeom prst="rect">
            <a:avLst/>
          </a:prstGeom>
          <a:noFill/>
        </p:spPr>
        <p:txBody>
          <a:bodyPr wrap="none" rtlCol="0">
            <a:spAutoFit/>
          </a:bodyPr>
          <a:lstStyle/>
          <a:p>
            <a:pPr algn="r"/>
            <a:r>
              <a:rPr lang="en-US" sz="1200" i="1"/>
              <a:t>Delany-</a:t>
            </a:r>
            <a:r>
              <a:rPr lang="en-US" sz="1200" i="1" err="1"/>
              <a:t>Moretiwe</a:t>
            </a:r>
            <a:r>
              <a:rPr lang="en-US" sz="1200" i="1"/>
              <a:t> S, AIDS 2022, Abs. OALBX0108</a:t>
            </a:r>
          </a:p>
        </p:txBody>
      </p:sp>
      <p:sp>
        <p:nvSpPr>
          <p:cNvPr id="38" name="ZoneTexte 37">
            <a:extLst>
              <a:ext uri="{FF2B5EF4-FFF2-40B4-BE49-F238E27FC236}">
                <a16:creationId xmlns:a16="http://schemas.microsoft.com/office/drawing/2014/main" id="{E5C1AB10-163B-F847-AAB4-8AAF2916FCAC}"/>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949235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F69FF-9041-6741-ABFB-159875811174}"/>
              </a:ext>
            </a:extLst>
          </p:cNvPr>
          <p:cNvSpPr>
            <a:spLocks noGrp="1"/>
          </p:cNvSpPr>
          <p:nvPr>
            <p:ph type="title"/>
          </p:nvPr>
        </p:nvSpPr>
        <p:spPr/>
        <p:txBody>
          <a:bodyPr>
            <a:normAutofit fontScale="90000"/>
          </a:bodyPr>
          <a:lstStyle/>
          <a:p>
            <a:r>
              <a:rPr lang="en-US" sz="3600">
                <a:ea typeface="Times New Roman" panose="02020603050405020304" pitchFamily="18" charset="0"/>
                <a:cs typeface="Calibri" panose="020F0502020204030204" pitchFamily="34" charset="0"/>
              </a:rPr>
              <a:t>Feasibility of Long-Acting Combination </a:t>
            </a:r>
            <a:br>
              <a:rPr lang="en-US" sz="3600">
                <a:ea typeface="Times New Roman" panose="02020603050405020304" pitchFamily="18" charset="0"/>
                <a:cs typeface="Calibri" panose="020F0502020204030204" pitchFamily="34" charset="0"/>
              </a:rPr>
            </a:br>
            <a:r>
              <a:rPr lang="en-US" sz="3600">
                <a:ea typeface="Times New Roman" panose="02020603050405020304" pitchFamily="18" charset="0"/>
                <a:cs typeface="Calibri" panose="020F0502020204030204" pitchFamily="34" charset="0"/>
              </a:rPr>
              <a:t>HIV and Pregnancy Prevention Implant </a:t>
            </a:r>
            <a:br>
              <a:rPr lang="en-US" sz="3600">
                <a:ea typeface="Times New Roman" panose="02020603050405020304" pitchFamily="18" charset="0"/>
                <a:cs typeface="Calibri" panose="020F0502020204030204" pitchFamily="34" charset="0"/>
              </a:rPr>
            </a:br>
            <a:r>
              <a:rPr lang="en-US" sz="3600">
                <a:ea typeface="Times New Roman" panose="02020603050405020304" pitchFamily="18" charset="0"/>
                <a:cs typeface="Calibri" panose="020F0502020204030204" pitchFamily="34" charset="0"/>
              </a:rPr>
              <a:t>in Mouse Model</a:t>
            </a:r>
            <a:endParaRPr lang="fr-FR"/>
          </a:p>
        </p:txBody>
      </p:sp>
      <p:sp>
        <p:nvSpPr>
          <p:cNvPr id="4" name="Content Placeholder 2">
            <a:extLst>
              <a:ext uri="{FF2B5EF4-FFF2-40B4-BE49-F238E27FC236}">
                <a16:creationId xmlns:a16="http://schemas.microsoft.com/office/drawing/2014/main" id="{27ECC636-8C96-F943-B360-E997C1597479}"/>
              </a:ext>
            </a:extLst>
          </p:cNvPr>
          <p:cNvSpPr txBox="1">
            <a:spLocks/>
          </p:cNvSpPr>
          <p:nvPr/>
        </p:nvSpPr>
        <p:spPr>
          <a:xfrm>
            <a:off x="609599" y="2060848"/>
            <a:ext cx="11368135" cy="1631897"/>
          </a:xfrm>
          <a:prstGeom prst="rect">
            <a:avLst/>
          </a:prstGeom>
        </p:spPr>
        <p:txBody>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a:t>90-day in vivo study in BALB/c female mice</a:t>
            </a:r>
          </a:p>
          <a:p>
            <a:r>
              <a:rPr lang="en-US" sz="2000"/>
              <a:t>4 injectable ISFIs: DTG (278 mg/kg) + medroxyprogesterone acetate (70 mg/kg), DTG (278 mg/kg) </a:t>
            </a:r>
            <a:br>
              <a:rPr lang="en-US" sz="2000"/>
            </a:br>
            <a:r>
              <a:rPr lang="en-US" sz="2000"/>
              <a:t>+ </a:t>
            </a:r>
            <a:r>
              <a:rPr lang="en-US" sz="2000" err="1"/>
              <a:t>etonogestrel</a:t>
            </a:r>
            <a:r>
              <a:rPr lang="en-US" sz="2000"/>
              <a:t> (70 mg/kg), CAB (1215 mg/kg) + medroxyprogesterone acetate (76 mg/kg), </a:t>
            </a:r>
            <a:br>
              <a:rPr lang="en-US" sz="2000"/>
            </a:br>
            <a:r>
              <a:rPr lang="en-US" sz="2000"/>
              <a:t>CAB (1215 mg/kg) + </a:t>
            </a:r>
            <a:r>
              <a:rPr lang="en-US" sz="2000" err="1"/>
              <a:t>etonogestrel</a:t>
            </a:r>
            <a:r>
              <a:rPr lang="en-US" sz="2000"/>
              <a:t> (151 mg/kg), and control (no implant)</a:t>
            </a:r>
          </a:p>
          <a:p>
            <a:r>
              <a:rPr lang="en-US" sz="2000"/>
              <a:t>12 mice/group for PK studies + 12 mice/group for safety analyses</a:t>
            </a:r>
          </a:p>
          <a:p>
            <a:endParaRPr lang="en-US" sz="2000"/>
          </a:p>
          <a:p>
            <a:r>
              <a:rPr lang="en-US" b="1"/>
              <a:t>Results</a:t>
            </a:r>
          </a:p>
          <a:p>
            <a:pPr lvl="1"/>
            <a:r>
              <a:rPr lang="en-US" sz="1800"/>
              <a:t>SC, biodegradable, and removable long-acting ARV + contraceptive implant is feasible in humanized mouse model</a:t>
            </a:r>
          </a:p>
          <a:p>
            <a:pPr lvl="1"/>
            <a:r>
              <a:rPr lang="en-US" sz="1800"/>
              <a:t>Implant sustained release of ARV above concentration needed to inhibit viral replication for 90-day trial period</a:t>
            </a:r>
          </a:p>
          <a:p>
            <a:pPr lvl="1"/>
            <a:r>
              <a:rPr lang="en-US" sz="1800"/>
              <a:t>No difference in ARV release when </a:t>
            </a:r>
            <a:r>
              <a:rPr lang="en-US" sz="1800" err="1"/>
              <a:t>coformulated</a:t>
            </a:r>
            <a:r>
              <a:rPr lang="en-US" sz="1800"/>
              <a:t> with either contraceptive drug</a:t>
            </a:r>
          </a:p>
          <a:p>
            <a:pPr lvl="1"/>
            <a:r>
              <a:rPr lang="en-US" sz="1800"/>
              <a:t>Implant generally well tolerated</a:t>
            </a:r>
          </a:p>
        </p:txBody>
      </p:sp>
      <p:sp>
        <p:nvSpPr>
          <p:cNvPr id="3" name="ZoneTexte 2">
            <a:extLst>
              <a:ext uri="{FF2B5EF4-FFF2-40B4-BE49-F238E27FC236}">
                <a16:creationId xmlns:a16="http://schemas.microsoft.com/office/drawing/2014/main" id="{2F2A22F3-6461-639B-E808-FFDED2E5D466}"/>
              </a:ext>
            </a:extLst>
          </p:cNvPr>
          <p:cNvSpPr txBox="1"/>
          <p:nvPr/>
        </p:nvSpPr>
        <p:spPr>
          <a:xfrm>
            <a:off x="10298597" y="6481787"/>
            <a:ext cx="1893403" cy="276999"/>
          </a:xfrm>
          <a:prstGeom prst="rect">
            <a:avLst/>
          </a:prstGeom>
          <a:noFill/>
        </p:spPr>
        <p:txBody>
          <a:bodyPr wrap="none" rtlCol="0">
            <a:spAutoFit/>
          </a:bodyPr>
          <a:lstStyle/>
          <a:p>
            <a:pPr algn="r"/>
            <a:r>
              <a:rPr lang="en-US" sz="1200" i="1"/>
              <a:t>Young I, CROI 2022, Abs. 80</a:t>
            </a:r>
          </a:p>
        </p:txBody>
      </p:sp>
      <p:sp>
        <p:nvSpPr>
          <p:cNvPr id="5" name="ZoneTexte 4">
            <a:extLst>
              <a:ext uri="{FF2B5EF4-FFF2-40B4-BE49-F238E27FC236}">
                <a16:creationId xmlns:a16="http://schemas.microsoft.com/office/drawing/2014/main" id="{3B5149B6-C17E-364C-B7F8-A2080D567676}"/>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31765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VACCINE IN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D2493AA5-C9FC-7241-84F9-090DCDB0A9D0}"/>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50066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00839-3E55-5D4C-ABBC-9BE5FDC0F94A}"/>
              </a:ext>
            </a:extLst>
          </p:cNvPr>
          <p:cNvSpPr>
            <a:spLocks noGrp="1"/>
          </p:cNvSpPr>
          <p:nvPr>
            <p:ph type="title"/>
          </p:nvPr>
        </p:nvSpPr>
        <p:spPr/>
        <p:txBody>
          <a:bodyPr>
            <a:normAutofit fontScale="90000"/>
          </a:bodyPr>
          <a:lstStyle/>
          <a:p>
            <a:r>
              <a:rPr lang="en-US" sz="3600" err="1">
                <a:solidFill>
                  <a:srgbClr val="0070C0"/>
                </a:solidFill>
              </a:rPr>
              <a:t>Imbokodo</a:t>
            </a:r>
            <a:r>
              <a:rPr lang="en-US" sz="3600">
                <a:solidFill>
                  <a:srgbClr val="0070C0"/>
                </a:solidFill>
              </a:rPr>
              <a:t>: Phase IIb Trial of Heterologous HIV-1 Vaccine Regimen Among Women in Sub-Saharan Africa at High Risk for HIV Infection</a:t>
            </a:r>
            <a:endParaRPr lang="en-US">
              <a:solidFill>
                <a:srgbClr val="0070C0"/>
              </a:solidFill>
            </a:endParaRPr>
          </a:p>
        </p:txBody>
      </p:sp>
      <p:sp>
        <p:nvSpPr>
          <p:cNvPr id="4" name="Content Placeholder 2">
            <a:extLst>
              <a:ext uri="{FF2B5EF4-FFF2-40B4-BE49-F238E27FC236}">
                <a16:creationId xmlns:a16="http://schemas.microsoft.com/office/drawing/2014/main" id="{294D686E-7403-FB45-AEA1-196345AF384A}"/>
              </a:ext>
            </a:extLst>
          </p:cNvPr>
          <p:cNvSpPr txBox="1">
            <a:spLocks/>
          </p:cNvSpPr>
          <p:nvPr/>
        </p:nvSpPr>
        <p:spPr>
          <a:xfrm>
            <a:off x="609600" y="1772127"/>
            <a:ext cx="5798389" cy="425927"/>
          </a:xfrm>
          <a:prstGeom prst="rect">
            <a:avLst/>
          </a:prstGeom>
        </p:spPr>
        <p:txBody>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Multicenter, randomized, double-blind, </a:t>
            </a:r>
            <a:br>
              <a:rPr kumimoji="0" lang="en-US" sz="2000" b="0" i="0" u="none" strike="noStrike" kern="1200" cap="none" spc="0" normalizeH="0" baseline="0" noProof="0">
                <a:ln>
                  <a:noFill/>
                </a:ln>
                <a:solidFill>
                  <a:prstClr val="black"/>
                </a:solidFill>
                <a:effectLst/>
                <a:uLnTx/>
                <a:uFillTx/>
                <a:latin typeface="Calibri"/>
                <a:ea typeface="+mn-ea"/>
                <a:cs typeface="+mn-cs"/>
              </a:rPr>
            </a:br>
            <a:r>
              <a:rPr kumimoji="0" lang="en-US" sz="2000" b="0" i="0" u="none" strike="noStrike" kern="1200" cap="none" spc="0" normalizeH="0" baseline="0" noProof="0">
                <a:ln>
                  <a:noFill/>
                </a:ln>
                <a:solidFill>
                  <a:prstClr val="black"/>
                </a:solidFill>
                <a:effectLst/>
                <a:uLnTx/>
                <a:uFillTx/>
                <a:latin typeface="Calibri"/>
                <a:ea typeface="+mn-ea"/>
                <a:cs typeface="+mn-cs"/>
              </a:rPr>
              <a:t>placebo-controlled phase IIb trial</a:t>
            </a: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342900" rtl="0" eaLnBrk="1" fontAlgn="auto" latinLnBrk="0" hangingPunct="1">
              <a:lnSpc>
                <a:spcPct val="100000"/>
              </a:lnSpc>
              <a:spcBef>
                <a:spcPct val="20000"/>
              </a:spcBef>
              <a:spcAft>
                <a:spcPts val="0"/>
              </a:spcAft>
              <a:buClr>
                <a:srgbClr val="3C549F"/>
              </a:buClr>
              <a:buSzTx/>
              <a:buFont typeface="Arial"/>
              <a:buNone/>
              <a:tabLst/>
              <a:defRPr/>
            </a:pPr>
            <a:endParaRPr kumimoji="0" lang="en-US" sz="30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45">
            <a:extLst>
              <a:ext uri="{FF2B5EF4-FFF2-40B4-BE49-F238E27FC236}">
                <a16:creationId xmlns:a16="http://schemas.microsoft.com/office/drawing/2014/main" id="{1E2860E6-6504-654E-882A-AE2C2D82202F}"/>
              </a:ext>
            </a:extLst>
          </p:cNvPr>
          <p:cNvSpPr txBox="1">
            <a:spLocks noChangeArrowheads="1"/>
          </p:cNvSpPr>
          <p:nvPr/>
        </p:nvSpPr>
        <p:spPr bwMode="auto">
          <a:xfrm>
            <a:off x="349116" y="3117859"/>
            <a:ext cx="2570400" cy="156966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Healthy, HIV-1/2–negative women at high risk for HIV infection; sexual intercourse </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 times in 30 days </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prior to screening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2637)</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Rectangle 46">
            <a:extLst>
              <a:ext uri="{FF2B5EF4-FFF2-40B4-BE49-F238E27FC236}">
                <a16:creationId xmlns:a16="http://schemas.microsoft.com/office/drawing/2014/main" id="{514ABF3E-C013-8B4A-A344-7CE3183A0E40}"/>
              </a:ext>
            </a:extLst>
          </p:cNvPr>
          <p:cNvSpPr>
            <a:spLocks noChangeArrowheads="1"/>
          </p:cNvSpPr>
          <p:nvPr/>
        </p:nvSpPr>
        <p:spPr bwMode="auto">
          <a:xfrm>
            <a:off x="4512217" y="2557606"/>
            <a:ext cx="1797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rPr>
              <a:t>M24</a:t>
            </a:r>
            <a:br>
              <a:rPr kumimoji="0" lang="en-US" altLang="en-US" sz="1600" b="1" i="1"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rPr>
            </a:br>
            <a:r>
              <a:rPr kumimoji="0" lang="en-US" altLang="en-US" sz="1600" b="1" i="1" u="none" strike="noStrike" kern="1200" cap="none" spc="0" normalizeH="0" baseline="0" noProof="0">
                <a:ln>
                  <a:noFill/>
                </a:ln>
                <a:solidFill>
                  <a:srgbClr val="0070C0"/>
                </a:solidFill>
                <a:effectLst/>
                <a:uLnTx/>
                <a:uFillTx/>
                <a:latin typeface="Calibri" panose="020F0502020204030204" pitchFamily="34" charset="0"/>
                <a:ea typeface="+mn-ea"/>
                <a:cs typeface="Arial" panose="020B0604020202020204" pitchFamily="34" charset="0"/>
              </a:rPr>
              <a:t>Primary analysis</a:t>
            </a:r>
          </a:p>
        </p:txBody>
      </p:sp>
      <p:sp>
        <p:nvSpPr>
          <p:cNvPr id="14" name="Rectangle 49">
            <a:extLst>
              <a:ext uri="{FF2B5EF4-FFF2-40B4-BE49-F238E27FC236}">
                <a16:creationId xmlns:a16="http://schemas.microsoft.com/office/drawing/2014/main" id="{1F7AFBED-3C0D-3446-ABD9-417F5D9565F0}"/>
              </a:ext>
            </a:extLst>
          </p:cNvPr>
          <p:cNvSpPr>
            <a:spLocks noChangeArrowheads="1"/>
          </p:cNvSpPr>
          <p:nvPr/>
        </p:nvSpPr>
        <p:spPr bwMode="auto">
          <a:xfrm>
            <a:off x="3303123" y="3158322"/>
            <a:ext cx="2270736" cy="746854"/>
          </a:xfrm>
          <a:prstGeom prst="rect">
            <a:avLst/>
          </a:prstGeom>
          <a:solidFill>
            <a:srgbClr val="E1471D"/>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Vaccine*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1314)</a:t>
            </a:r>
          </a:p>
        </p:txBody>
      </p:sp>
      <p:sp>
        <p:nvSpPr>
          <p:cNvPr id="15" name="Rectangle 50">
            <a:extLst>
              <a:ext uri="{FF2B5EF4-FFF2-40B4-BE49-F238E27FC236}">
                <a16:creationId xmlns:a16="http://schemas.microsoft.com/office/drawing/2014/main" id="{AEA5740C-BF30-744D-90DD-9A6D79834A5D}"/>
              </a:ext>
            </a:extLst>
          </p:cNvPr>
          <p:cNvSpPr>
            <a:spLocks noChangeArrowheads="1"/>
          </p:cNvSpPr>
          <p:nvPr/>
        </p:nvSpPr>
        <p:spPr bwMode="auto">
          <a:xfrm>
            <a:off x="3303123" y="3943229"/>
            <a:ext cx="2270735" cy="713718"/>
          </a:xfrm>
          <a:prstGeom prst="rect">
            <a:avLst/>
          </a:prstGeom>
          <a:solidFill>
            <a:srgbClr val="7F7F7F"/>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Placebo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1323)</a:t>
            </a:r>
          </a:p>
        </p:txBody>
      </p:sp>
      <p:sp>
        <p:nvSpPr>
          <p:cNvPr id="18" name="TextBox 5">
            <a:extLst>
              <a:ext uri="{FF2B5EF4-FFF2-40B4-BE49-F238E27FC236}">
                <a16:creationId xmlns:a16="http://schemas.microsoft.com/office/drawing/2014/main" id="{865C7CB2-3606-EF47-8827-252D092F0333}"/>
              </a:ext>
            </a:extLst>
          </p:cNvPr>
          <p:cNvSpPr txBox="1"/>
          <p:nvPr/>
        </p:nvSpPr>
        <p:spPr bwMode="auto">
          <a:xfrm>
            <a:off x="353911" y="4744676"/>
            <a:ext cx="5298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*Vaccine regimen consisted of 2 doses of Ad26.Mos4.HIV </a:t>
            </a:r>
            <a:b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dose at Mo 0 and 3) followed by 2 doses of Ad26.Mos4.HIV </a:t>
            </a:r>
            <a:b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adjuvanted clade C gp140 (1 dose at Mo 6 and 12)</a:t>
            </a:r>
          </a:p>
        </p:txBody>
      </p:sp>
      <p:sp>
        <p:nvSpPr>
          <p:cNvPr id="19" name="ZoneTexte 18">
            <a:extLst>
              <a:ext uri="{FF2B5EF4-FFF2-40B4-BE49-F238E27FC236}">
                <a16:creationId xmlns:a16="http://schemas.microsoft.com/office/drawing/2014/main" id="{E5220EA0-1AB3-F249-AF6C-76A4043BFDFD}"/>
              </a:ext>
            </a:extLst>
          </p:cNvPr>
          <p:cNvSpPr txBox="1"/>
          <p:nvPr/>
        </p:nvSpPr>
        <p:spPr>
          <a:xfrm>
            <a:off x="6920962" y="1875513"/>
            <a:ext cx="4790377" cy="36933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fr-FR" sz="20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Cumulative incidence of HIV infections (%)</a:t>
            </a:r>
          </a:p>
        </p:txBody>
      </p:sp>
      <p:grpSp>
        <p:nvGrpSpPr>
          <p:cNvPr id="20" name="Groupe 19">
            <a:extLst>
              <a:ext uri="{FF2B5EF4-FFF2-40B4-BE49-F238E27FC236}">
                <a16:creationId xmlns:a16="http://schemas.microsoft.com/office/drawing/2014/main" id="{6AAB6970-907A-654A-8080-E74C0ECAF4F4}"/>
              </a:ext>
            </a:extLst>
          </p:cNvPr>
          <p:cNvGrpSpPr/>
          <p:nvPr/>
        </p:nvGrpSpPr>
        <p:grpSpPr>
          <a:xfrm>
            <a:off x="6407989" y="2254383"/>
            <a:ext cx="5362785" cy="3933978"/>
            <a:chOff x="6407989" y="1964823"/>
            <a:chExt cx="5362785" cy="3933978"/>
          </a:xfrm>
        </p:grpSpPr>
        <p:grpSp>
          <p:nvGrpSpPr>
            <p:cNvPr id="21" name="Groupe 34">
              <a:extLst>
                <a:ext uri="{FF2B5EF4-FFF2-40B4-BE49-F238E27FC236}">
                  <a16:creationId xmlns:a16="http://schemas.microsoft.com/office/drawing/2014/main" id="{53B55F32-E33B-3C49-9741-68BDA891896E}"/>
                </a:ext>
              </a:extLst>
            </p:cNvPr>
            <p:cNvGrpSpPr/>
            <p:nvPr/>
          </p:nvGrpSpPr>
          <p:grpSpPr>
            <a:xfrm>
              <a:off x="7188962" y="2083094"/>
              <a:ext cx="4387500" cy="2406687"/>
              <a:chOff x="14643100" y="1208088"/>
              <a:chExt cx="4922838" cy="2700338"/>
            </a:xfrm>
          </p:grpSpPr>
          <p:sp>
            <p:nvSpPr>
              <p:cNvPr id="65" name="Line 6">
                <a:extLst>
                  <a:ext uri="{FF2B5EF4-FFF2-40B4-BE49-F238E27FC236}">
                    <a16:creationId xmlns:a16="http://schemas.microsoft.com/office/drawing/2014/main" id="{B7AE5CE5-4C5F-784E-8E82-A64A31D290F7}"/>
                  </a:ext>
                </a:extLst>
              </p:cNvPr>
              <p:cNvSpPr>
                <a:spLocks noChangeShapeType="1"/>
              </p:cNvSpPr>
              <p:nvPr/>
            </p:nvSpPr>
            <p:spPr bwMode="auto">
              <a:xfrm flipH="1">
                <a:off x="14779625" y="3827463"/>
                <a:ext cx="47863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6" name="Line 7">
                <a:extLst>
                  <a:ext uri="{FF2B5EF4-FFF2-40B4-BE49-F238E27FC236}">
                    <a16:creationId xmlns:a16="http://schemas.microsoft.com/office/drawing/2014/main" id="{1DAD2F84-10C3-BF45-89C8-156E6CDF9B69}"/>
                  </a:ext>
                </a:extLst>
              </p:cNvPr>
              <p:cNvSpPr>
                <a:spLocks noChangeShapeType="1"/>
              </p:cNvSpPr>
              <p:nvPr/>
            </p:nvSpPr>
            <p:spPr bwMode="auto">
              <a:xfrm flipV="1">
                <a:off x="14720888" y="1208088"/>
                <a:ext cx="0" cy="25749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7" name="Line 8">
                <a:extLst>
                  <a:ext uri="{FF2B5EF4-FFF2-40B4-BE49-F238E27FC236}">
                    <a16:creationId xmlns:a16="http://schemas.microsoft.com/office/drawing/2014/main" id="{2B9BF3B8-056E-4C4A-BECD-53DEF300AF7E}"/>
                  </a:ext>
                </a:extLst>
              </p:cNvPr>
              <p:cNvSpPr>
                <a:spLocks noChangeShapeType="1"/>
              </p:cNvSpPr>
              <p:nvPr/>
            </p:nvSpPr>
            <p:spPr bwMode="auto">
              <a:xfrm>
                <a:off x="18943638"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8" name="Line 9">
                <a:extLst>
                  <a:ext uri="{FF2B5EF4-FFF2-40B4-BE49-F238E27FC236}">
                    <a16:creationId xmlns:a16="http://schemas.microsoft.com/office/drawing/2014/main" id="{FFE16621-C107-1141-B718-58E28D907938}"/>
                  </a:ext>
                </a:extLst>
              </p:cNvPr>
              <p:cNvSpPr>
                <a:spLocks noChangeShapeType="1"/>
              </p:cNvSpPr>
              <p:nvPr/>
            </p:nvSpPr>
            <p:spPr bwMode="auto">
              <a:xfrm>
                <a:off x="19564350"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9" name="Line 10">
                <a:extLst>
                  <a:ext uri="{FF2B5EF4-FFF2-40B4-BE49-F238E27FC236}">
                    <a16:creationId xmlns:a16="http://schemas.microsoft.com/office/drawing/2014/main" id="{CAF0E251-EF29-974C-86D3-F868C9ED83E3}"/>
                  </a:ext>
                </a:extLst>
              </p:cNvPr>
              <p:cNvSpPr>
                <a:spLocks noChangeShapeType="1"/>
              </p:cNvSpPr>
              <p:nvPr/>
            </p:nvSpPr>
            <p:spPr bwMode="auto">
              <a:xfrm>
                <a:off x="17751425"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0" name="Line 11">
                <a:extLst>
                  <a:ext uri="{FF2B5EF4-FFF2-40B4-BE49-F238E27FC236}">
                    <a16:creationId xmlns:a16="http://schemas.microsoft.com/office/drawing/2014/main" id="{4545D6D4-CF1B-B242-80F9-FBCEED405488}"/>
                  </a:ext>
                </a:extLst>
              </p:cNvPr>
              <p:cNvSpPr>
                <a:spLocks noChangeShapeType="1"/>
              </p:cNvSpPr>
              <p:nvPr/>
            </p:nvSpPr>
            <p:spPr bwMode="auto">
              <a:xfrm>
                <a:off x="18346738"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1" name="Line 12">
                <a:extLst>
                  <a:ext uri="{FF2B5EF4-FFF2-40B4-BE49-F238E27FC236}">
                    <a16:creationId xmlns:a16="http://schemas.microsoft.com/office/drawing/2014/main" id="{36699CD0-A4FF-3346-B9B3-881202B23B29}"/>
                  </a:ext>
                </a:extLst>
              </p:cNvPr>
              <p:cNvSpPr>
                <a:spLocks noChangeShapeType="1"/>
              </p:cNvSpPr>
              <p:nvPr/>
            </p:nvSpPr>
            <p:spPr bwMode="auto">
              <a:xfrm flipH="1">
                <a:off x="14643100" y="1208088"/>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2" name="Line 13">
                <a:extLst>
                  <a:ext uri="{FF2B5EF4-FFF2-40B4-BE49-F238E27FC236}">
                    <a16:creationId xmlns:a16="http://schemas.microsoft.com/office/drawing/2014/main" id="{ED222F62-6E85-BA44-A0DD-890381229E78}"/>
                  </a:ext>
                </a:extLst>
              </p:cNvPr>
              <p:cNvSpPr>
                <a:spLocks noChangeShapeType="1"/>
              </p:cNvSpPr>
              <p:nvPr/>
            </p:nvSpPr>
            <p:spPr bwMode="auto">
              <a:xfrm flipH="1">
                <a:off x="14643100" y="1720850"/>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3" name="Line 14">
                <a:extLst>
                  <a:ext uri="{FF2B5EF4-FFF2-40B4-BE49-F238E27FC236}">
                    <a16:creationId xmlns:a16="http://schemas.microsoft.com/office/drawing/2014/main" id="{E46F957B-E87B-C347-A2AE-1E77412E7D6C}"/>
                  </a:ext>
                </a:extLst>
              </p:cNvPr>
              <p:cNvSpPr>
                <a:spLocks noChangeShapeType="1"/>
              </p:cNvSpPr>
              <p:nvPr/>
            </p:nvSpPr>
            <p:spPr bwMode="auto">
              <a:xfrm flipH="1">
                <a:off x="14643100" y="2239963"/>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4" name="Line 15">
                <a:extLst>
                  <a:ext uri="{FF2B5EF4-FFF2-40B4-BE49-F238E27FC236}">
                    <a16:creationId xmlns:a16="http://schemas.microsoft.com/office/drawing/2014/main" id="{9A235DC5-32ED-BA45-BC5B-3E96B6B33995}"/>
                  </a:ext>
                </a:extLst>
              </p:cNvPr>
              <p:cNvSpPr>
                <a:spLocks noChangeShapeType="1"/>
              </p:cNvSpPr>
              <p:nvPr/>
            </p:nvSpPr>
            <p:spPr bwMode="auto">
              <a:xfrm flipH="1">
                <a:off x="14643100" y="2746375"/>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5" name="Line 16">
                <a:extLst>
                  <a:ext uri="{FF2B5EF4-FFF2-40B4-BE49-F238E27FC236}">
                    <a16:creationId xmlns:a16="http://schemas.microsoft.com/office/drawing/2014/main" id="{1A020107-82A4-C945-9410-B7CC00CE5288}"/>
                  </a:ext>
                </a:extLst>
              </p:cNvPr>
              <p:cNvSpPr>
                <a:spLocks noChangeShapeType="1"/>
              </p:cNvSpPr>
              <p:nvPr/>
            </p:nvSpPr>
            <p:spPr bwMode="auto">
              <a:xfrm flipH="1">
                <a:off x="14643100" y="3265488"/>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6" name="Line 17">
                <a:extLst>
                  <a:ext uri="{FF2B5EF4-FFF2-40B4-BE49-F238E27FC236}">
                    <a16:creationId xmlns:a16="http://schemas.microsoft.com/office/drawing/2014/main" id="{B24444DC-BE13-A540-A016-3391877A2938}"/>
                  </a:ext>
                </a:extLst>
              </p:cNvPr>
              <p:cNvSpPr>
                <a:spLocks noChangeShapeType="1"/>
              </p:cNvSpPr>
              <p:nvPr/>
            </p:nvSpPr>
            <p:spPr bwMode="auto">
              <a:xfrm>
                <a:off x="14781213"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7" name="Line 18">
                <a:extLst>
                  <a:ext uri="{FF2B5EF4-FFF2-40B4-BE49-F238E27FC236}">
                    <a16:creationId xmlns:a16="http://schemas.microsoft.com/office/drawing/2014/main" id="{8C894930-8D0E-1D4D-841A-27D24A33BD5D}"/>
                  </a:ext>
                </a:extLst>
              </p:cNvPr>
              <p:cNvSpPr>
                <a:spLocks noChangeShapeType="1"/>
              </p:cNvSpPr>
              <p:nvPr/>
            </p:nvSpPr>
            <p:spPr bwMode="auto">
              <a:xfrm flipH="1">
                <a:off x="14643100" y="3784600"/>
                <a:ext cx="777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8" name="Line 19">
                <a:extLst>
                  <a:ext uri="{FF2B5EF4-FFF2-40B4-BE49-F238E27FC236}">
                    <a16:creationId xmlns:a16="http://schemas.microsoft.com/office/drawing/2014/main" id="{A4D1779B-41F3-2F4E-9CDB-5746155C2C95}"/>
                  </a:ext>
                </a:extLst>
              </p:cNvPr>
              <p:cNvSpPr>
                <a:spLocks noChangeShapeType="1"/>
              </p:cNvSpPr>
              <p:nvPr/>
            </p:nvSpPr>
            <p:spPr bwMode="auto">
              <a:xfrm>
                <a:off x="15382875"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79" name="Line 20">
                <a:extLst>
                  <a:ext uri="{FF2B5EF4-FFF2-40B4-BE49-F238E27FC236}">
                    <a16:creationId xmlns:a16="http://schemas.microsoft.com/office/drawing/2014/main" id="{A8ACB646-C7D7-054D-889C-0E3DF69E64C3}"/>
                  </a:ext>
                </a:extLst>
              </p:cNvPr>
              <p:cNvSpPr>
                <a:spLocks noChangeShapeType="1"/>
              </p:cNvSpPr>
              <p:nvPr/>
            </p:nvSpPr>
            <p:spPr bwMode="auto">
              <a:xfrm>
                <a:off x="17168813"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0" name="Line 21">
                <a:extLst>
                  <a:ext uri="{FF2B5EF4-FFF2-40B4-BE49-F238E27FC236}">
                    <a16:creationId xmlns:a16="http://schemas.microsoft.com/office/drawing/2014/main" id="{B86B6FA8-C14B-1A41-8021-40A0D88E3777}"/>
                  </a:ext>
                </a:extLst>
              </p:cNvPr>
              <p:cNvSpPr>
                <a:spLocks noChangeShapeType="1"/>
              </p:cNvSpPr>
              <p:nvPr/>
            </p:nvSpPr>
            <p:spPr bwMode="auto">
              <a:xfrm>
                <a:off x="16567150"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1" name="Line 22">
                <a:extLst>
                  <a:ext uri="{FF2B5EF4-FFF2-40B4-BE49-F238E27FC236}">
                    <a16:creationId xmlns:a16="http://schemas.microsoft.com/office/drawing/2014/main" id="{ED4F5A6E-3B78-4144-BDEE-C1C8C90CDC03}"/>
                  </a:ext>
                </a:extLst>
              </p:cNvPr>
              <p:cNvSpPr>
                <a:spLocks noChangeShapeType="1"/>
              </p:cNvSpPr>
              <p:nvPr/>
            </p:nvSpPr>
            <p:spPr bwMode="auto">
              <a:xfrm>
                <a:off x="16175038" y="3830638"/>
                <a:ext cx="0" cy="777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2" name="Line 23">
                <a:extLst>
                  <a:ext uri="{FF2B5EF4-FFF2-40B4-BE49-F238E27FC236}">
                    <a16:creationId xmlns:a16="http://schemas.microsoft.com/office/drawing/2014/main" id="{28E3FD99-F506-4440-9C80-4EE6D225FA9B}"/>
                  </a:ext>
                </a:extLst>
              </p:cNvPr>
              <p:cNvSpPr>
                <a:spLocks noChangeShapeType="1"/>
              </p:cNvSpPr>
              <p:nvPr/>
            </p:nvSpPr>
            <p:spPr bwMode="auto">
              <a:xfrm flipH="1">
                <a:off x="14905038" y="1704844"/>
                <a:ext cx="250825"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3" name="Line 24">
                <a:extLst>
                  <a:ext uri="{FF2B5EF4-FFF2-40B4-BE49-F238E27FC236}">
                    <a16:creationId xmlns:a16="http://schemas.microsoft.com/office/drawing/2014/main" id="{0B31EB47-3F2F-DB40-A9C0-B95EE28DE3A5}"/>
                  </a:ext>
                </a:extLst>
              </p:cNvPr>
              <p:cNvSpPr>
                <a:spLocks noChangeShapeType="1"/>
              </p:cNvSpPr>
              <p:nvPr/>
            </p:nvSpPr>
            <p:spPr bwMode="auto">
              <a:xfrm flipH="1">
                <a:off x="14905038" y="1446389"/>
                <a:ext cx="250825" cy="0"/>
              </a:xfrm>
              <a:prstGeom prst="line">
                <a:avLst/>
              </a:prstGeom>
              <a:noFill/>
              <a:ln w="2857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4" name="Freeform 25">
                <a:extLst>
                  <a:ext uri="{FF2B5EF4-FFF2-40B4-BE49-F238E27FC236}">
                    <a16:creationId xmlns:a16="http://schemas.microsoft.com/office/drawing/2014/main" id="{BF4E63B5-1791-184F-91E4-91EA7295F197}"/>
                  </a:ext>
                </a:extLst>
              </p:cNvPr>
              <p:cNvSpPr>
                <a:spLocks/>
              </p:cNvSpPr>
              <p:nvPr/>
            </p:nvSpPr>
            <p:spPr bwMode="auto">
              <a:xfrm>
                <a:off x="14795500" y="1993900"/>
                <a:ext cx="4762500" cy="1789113"/>
              </a:xfrm>
              <a:custGeom>
                <a:avLst/>
                <a:gdLst>
                  <a:gd name="T0" fmla="*/ 8984 w 9000"/>
                  <a:gd name="T1" fmla="*/ 0 h 3380"/>
                  <a:gd name="T2" fmla="*/ 8968 w 9000"/>
                  <a:gd name="T3" fmla="*/ 246 h 3380"/>
                  <a:gd name="T4" fmla="*/ 8952 w 9000"/>
                  <a:gd name="T5" fmla="*/ 618 h 3380"/>
                  <a:gd name="T6" fmla="*/ 8873 w 9000"/>
                  <a:gd name="T7" fmla="*/ 778 h 3380"/>
                  <a:gd name="T8" fmla="*/ 8774 w 9000"/>
                  <a:gd name="T9" fmla="*/ 842 h 3380"/>
                  <a:gd name="T10" fmla="*/ 8614 w 9000"/>
                  <a:gd name="T11" fmla="*/ 882 h 3380"/>
                  <a:gd name="T12" fmla="*/ 8098 w 9000"/>
                  <a:gd name="T13" fmla="*/ 937 h 3380"/>
                  <a:gd name="T14" fmla="*/ 7948 w 9000"/>
                  <a:gd name="T15" fmla="*/ 979 h 3380"/>
                  <a:gd name="T16" fmla="*/ 7839 w 9000"/>
                  <a:gd name="T17" fmla="*/ 1079 h 3380"/>
                  <a:gd name="T18" fmla="*/ 7737 w 9000"/>
                  <a:gd name="T19" fmla="*/ 1123 h 3380"/>
                  <a:gd name="T20" fmla="*/ 7633 w 9000"/>
                  <a:gd name="T21" fmla="*/ 1174 h 3380"/>
                  <a:gd name="T22" fmla="*/ 7574 w 9000"/>
                  <a:gd name="T23" fmla="*/ 1216 h 3380"/>
                  <a:gd name="T24" fmla="*/ 7238 w 9000"/>
                  <a:gd name="T25" fmla="*/ 1260 h 3380"/>
                  <a:gd name="T26" fmla="*/ 6821 w 9000"/>
                  <a:gd name="T27" fmla="*/ 1349 h 3380"/>
                  <a:gd name="T28" fmla="*/ 6747 w 9000"/>
                  <a:gd name="T29" fmla="*/ 1441 h 3380"/>
                  <a:gd name="T30" fmla="*/ 6711 w 9000"/>
                  <a:gd name="T31" fmla="*/ 1478 h 3380"/>
                  <a:gd name="T32" fmla="*/ 6626 w 9000"/>
                  <a:gd name="T33" fmla="*/ 1623 h 3380"/>
                  <a:gd name="T34" fmla="*/ 6554 w 9000"/>
                  <a:gd name="T35" fmla="*/ 1719 h 3380"/>
                  <a:gd name="T36" fmla="*/ 6484 w 9000"/>
                  <a:gd name="T37" fmla="*/ 1785 h 3380"/>
                  <a:gd name="T38" fmla="*/ 6364 w 9000"/>
                  <a:gd name="T39" fmla="*/ 1940 h 3380"/>
                  <a:gd name="T40" fmla="*/ 5954 w 9000"/>
                  <a:gd name="T41" fmla="*/ 2000 h 3380"/>
                  <a:gd name="T42" fmla="*/ 5671 w 9000"/>
                  <a:gd name="T43" fmla="*/ 2036 h 3380"/>
                  <a:gd name="T44" fmla="*/ 5587 w 9000"/>
                  <a:gd name="T45" fmla="*/ 2137 h 3380"/>
                  <a:gd name="T46" fmla="*/ 4840 w 9000"/>
                  <a:gd name="T47" fmla="*/ 2302 h 3380"/>
                  <a:gd name="T48" fmla="*/ 4616 w 9000"/>
                  <a:gd name="T49" fmla="*/ 2385 h 3380"/>
                  <a:gd name="T50" fmla="*/ 4533 w 9000"/>
                  <a:gd name="T51" fmla="*/ 2480 h 3380"/>
                  <a:gd name="T52" fmla="*/ 4477 w 9000"/>
                  <a:gd name="T53" fmla="*/ 2572 h 3380"/>
                  <a:gd name="T54" fmla="*/ 4398 w 9000"/>
                  <a:gd name="T55" fmla="*/ 2753 h 3380"/>
                  <a:gd name="T56" fmla="*/ 4357 w 9000"/>
                  <a:gd name="T57" fmla="*/ 2852 h 3380"/>
                  <a:gd name="T58" fmla="*/ 4318 w 9000"/>
                  <a:gd name="T59" fmla="*/ 2934 h 3380"/>
                  <a:gd name="T60" fmla="*/ 4227 w 9000"/>
                  <a:gd name="T61" fmla="*/ 2993 h 3380"/>
                  <a:gd name="T62" fmla="*/ 3457 w 9000"/>
                  <a:gd name="T63" fmla="*/ 3026 h 3380"/>
                  <a:gd name="T64" fmla="*/ 3382 w 9000"/>
                  <a:gd name="T65" fmla="*/ 3066 h 3380"/>
                  <a:gd name="T66" fmla="*/ 3348 w 9000"/>
                  <a:gd name="T67" fmla="*/ 3251 h 3380"/>
                  <a:gd name="T68" fmla="*/ 3187 w 9000"/>
                  <a:gd name="T69" fmla="*/ 3290 h 3380"/>
                  <a:gd name="T70" fmla="*/ 2687 w 9000"/>
                  <a:gd name="T71" fmla="*/ 3380 h 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00" h="3380">
                    <a:moveTo>
                      <a:pt x="9000" y="0"/>
                    </a:moveTo>
                    <a:lnTo>
                      <a:pt x="8984" y="0"/>
                    </a:lnTo>
                    <a:lnTo>
                      <a:pt x="8984" y="246"/>
                    </a:lnTo>
                    <a:lnTo>
                      <a:pt x="8968" y="246"/>
                    </a:lnTo>
                    <a:lnTo>
                      <a:pt x="8952" y="388"/>
                    </a:lnTo>
                    <a:lnTo>
                      <a:pt x="8952" y="618"/>
                    </a:lnTo>
                    <a:lnTo>
                      <a:pt x="8887" y="618"/>
                    </a:lnTo>
                    <a:lnTo>
                      <a:pt x="8873" y="778"/>
                    </a:lnTo>
                    <a:lnTo>
                      <a:pt x="8774" y="778"/>
                    </a:lnTo>
                    <a:lnTo>
                      <a:pt x="8774" y="842"/>
                    </a:lnTo>
                    <a:lnTo>
                      <a:pt x="8614" y="842"/>
                    </a:lnTo>
                    <a:lnTo>
                      <a:pt x="8614" y="882"/>
                    </a:lnTo>
                    <a:lnTo>
                      <a:pt x="8596" y="937"/>
                    </a:lnTo>
                    <a:lnTo>
                      <a:pt x="8098" y="937"/>
                    </a:lnTo>
                    <a:lnTo>
                      <a:pt x="7994" y="979"/>
                    </a:lnTo>
                    <a:lnTo>
                      <a:pt x="7948" y="979"/>
                    </a:lnTo>
                    <a:lnTo>
                      <a:pt x="7839" y="1039"/>
                    </a:lnTo>
                    <a:lnTo>
                      <a:pt x="7839" y="1079"/>
                    </a:lnTo>
                    <a:lnTo>
                      <a:pt x="7769" y="1123"/>
                    </a:lnTo>
                    <a:lnTo>
                      <a:pt x="7737" y="1123"/>
                    </a:lnTo>
                    <a:lnTo>
                      <a:pt x="7707" y="1174"/>
                    </a:lnTo>
                    <a:lnTo>
                      <a:pt x="7633" y="1174"/>
                    </a:lnTo>
                    <a:lnTo>
                      <a:pt x="7633" y="1216"/>
                    </a:lnTo>
                    <a:lnTo>
                      <a:pt x="7574" y="1216"/>
                    </a:lnTo>
                    <a:lnTo>
                      <a:pt x="7574" y="1260"/>
                    </a:lnTo>
                    <a:lnTo>
                      <a:pt x="7238" y="1260"/>
                    </a:lnTo>
                    <a:lnTo>
                      <a:pt x="7119" y="1349"/>
                    </a:lnTo>
                    <a:lnTo>
                      <a:pt x="6821" y="1349"/>
                    </a:lnTo>
                    <a:lnTo>
                      <a:pt x="6747" y="1406"/>
                    </a:lnTo>
                    <a:lnTo>
                      <a:pt x="6747" y="1441"/>
                    </a:lnTo>
                    <a:lnTo>
                      <a:pt x="6727" y="1441"/>
                    </a:lnTo>
                    <a:lnTo>
                      <a:pt x="6711" y="1478"/>
                    </a:lnTo>
                    <a:lnTo>
                      <a:pt x="6711" y="1573"/>
                    </a:lnTo>
                    <a:lnTo>
                      <a:pt x="6626" y="1623"/>
                    </a:lnTo>
                    <a:lnTo>
                      <a:pt x="6626" y="1719"/>
                    </a:lnTo>
                    <a:lnTo>
                      <a:pt x="6554" y="1719"/>
                    </a:lnTo>
                    <a:lnTo>
                      <a:pt x="6541" y="1762"/>
                    </a:lnTo>
                    <a:lnTo>
                      <a:pt x="6484" y="1785"/>
                    </a:lnTo>
                    <a:lnTo>
                      <a:pt x="6364" y="1855"/>
                    </a:lnTo>
                    <a:lnTo>
                      <a:pt x="6364" y="1940"/>
                    </a:lnTo>
                    <a:lnTo>
                      <a:pt x="6054" y="1940"/>
                    </a:lnTo>
                    <a:lnTo>
                      <a:pt x="5954" y="2000"/>
                    </a:lnTo>
                    <a:lnTo>
                      <a:pt x="5884" y="2000"/>
                    </a:lnTo>
                    <a:lnTo>
                      <a:pt x="5671" y="2036"/>
                    </a:lnTo>
                    <a:lnTo>
                      <a:pt x="5611" y="2137"/>
                    </a:lnTo>
                    <a:lnTo>
                      <a:pt x="5587" y="2137"/>
                    </a:lnTo>
                    <a:lnTo>
                      <a:pt x="5587" y="2302"/>
                    </a:lnTo>
                    <a:lnTo>
                      <a:pt x="4840" y="2302"/>
                    </a:lnTo>
                    <a:lnTo>
                      <a:pt x="4641" y="2353"/>
                    </a:lnTo>
                    <a:lnTo>
                      <a:pt x="4616" y="2385"/>
                    </a:lnTo>
                    <a:lnTo>
                      <a:pt x="4549" y="2439"/>
                    </a:lnTo>
                    <a:lnTo>
                      <a:pt x="4533" y="2480"/>
                    </a:lnTo>
                    <a:lnTo>
                      <a:pt x="4533" y="2572"/>
                    </a:lnTo>
                    <a:lnTo>
                      <a:pt x="4477" y="2572"/>
                    </a:lnTo>
                    <a:lnTo>
                      <a:pt x="4477" y="2753"/>
                    </a:lnTo>
                    <a:lnTo>
                      <a:pt x="4398" y="2753"/>
                    </a:lnTo>
                    <a:lnTo>
                      <a:pt x="4398" y="2852"/>
                    </a:lnTo>
                    <a:lnTo>
                      <a:pt x="4357" y="2852"/>
                    </a:lnTo>
                    <a:lnTo>
                      <a:pt x="4318" y="2898"/>
                    </a:lnTo>
                    <a:lnTo>
                      <a:pt x="4318" y="2934"/>
                    </a:lnTo>
                    <a:lnTo>
                      <a:pt x="4294" y="2934"/>
                    </a:lnTo>
                    <a:lnTo>
                      <a:pt x="4227" y="2993"/>
                    </a:lnTo>
                    <a:lnTo>
                      <a:pt x="4227" y="3026"/>
                    </a:lnTo>
                    <a:lnTo>
                      <a:pt x="3457" y="3026"/>
                    </a:lnTo>
                    <a:lnTo>
                      <a:pt x="3406" y="3066"/>
                    </a:lnTo>
                    <a:lnTo>
                      <a:pt x="3382" y="3066"/>
                    </a:lnTo>
                    <a:lnTo>
                      <a:pt x="3348" y="3108"/>
                    </a:lnTo>
                    <a:lnTo>
                      <a:pt x="3348" y="3251"/>
                    </a:lnTo>
                    <a:lnTo>
                      <a:pt x="3187" y="3251"/>
                    </a:lnTo>
                    <a:lnTo>
                      <a:pt x="3187" y="3290"/>
                    </a:lnTo>
                    <a:lnTo>
                      <a:pt x="3066" y="3339"/>
                    </a:lnTo>
                    <a:lnTo>
                      <a:pt x="2687" y="3380"/>
                    </a:lnTo>
                    <a:lnTo>
                      <a:pt x="0" y="3380"/>
                    </a:lnTo>
                  </a:path>
                </a:pathLst>
              </a:custGeom>
              <a:noFill/>
              <a:ln w="190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85" name="Freeform 26">
                <a:extLst>
                  <a:ext uri="{FF2B5EF4-FFF2-40B4-BE49-F238E27FC236}">
                    <a16:creationId xmlns:a16="http://schemas.microsoft.com/office/drawing/2014/main" id="{ABDA752C-FC1B-0845-B6AE-ADE835C651BB}"/>
                  </a:ext>
                </a:extLst>
              </p:cNvPr>
              <p:cNvSpPr>
                <a:spLocks/>
              </p:cNvSpPr>
              <p:nvPr/>
            </p:nvSpPr>
            <p:spPr bwMode="auto">
              <a:xfrm>
                <a:off x="14795500" y="2478088"/>
                <a:ext cx="4730750" cy="1304925"/>
              </a:xfrm>
              <a:custGeom>
                <a:avLst/>
                <a:gdLst>
                  <a:gd name="T0" fmla="*/ 8940 w 8940"/>
                  <a:gd name="T1" fmla="*/ 0 h 2467"/>
                  <a:gd name="T2" fmla="*/ 8940 w 8940"/>
                  <a:gd name="T3" fmla="*/ 48 h 2467"/>
                  <a:gd name="T4" fmla="*/ 8907 w 8940"/>
                  <a:gd name="T5" fmla="*/ 48 h 2467"/>
                  <a:gd name="T6" fmla="*/ 8907 w 8940"/>
                  <a:gd name="T7" fmla="*/ 71 h 2467"/>
                  <a:gd name="T8" fmla="*/ 8835 w 8940"/>
                  <a:gd name="T9" fmla="*/ 118 h 2467"/>
                  <a:gd name="T10" fmla="*/ 8817 w 8940"/>
                  <a:gd name="T11" fmla="*/ 217 h 2467"/>
                  <a:gd name="T12" fmla="*/ 8632 w 8940"/>
                  <a:gd name="T13" fmla="*/ 217 h 2467"/>
                  <a:gd name="T14" fmla="*/ 8618 w 8940"/>
                  <a:gd name="T15" fmla="*/ 297 h 2467"/>
                  <a:gd name="T16" fmla="*/ 8510 w 8940"/>
                  <a:gd name="T17" fmla="*/ 318 h 2467"/>
                  <a:gd name="T18" fmla="*/ 8498 w 8940"/>
                  <a:gd name="T19" fmla="*/ 377 h 2467"/>
                  <a:gd name="T20" fmla="*/ 8415 w 8940"/>
                  <a:gd name="T21" fmla="*/ 424 h 2467"/>
                  <a:gd name="T22" fmla="*/ 8124 w 8940"/>
                  <a:gd name="T23" fmla="*/ 424 h 2467"/>
                  <a:gd name="T24" fmla="*/ 7984 w 8940"/>
                  <a:gd name="T25" fmla="*/ 458 h 2467"/>
                  <a:gd name="T26" fmla="*/ 7914 w 8940"/>
                  <a:gd name="T27" fmla="*/ 544 h 2467"/>
                  <a:gd name="T28" fmla="*/ 7877 w 8940"/>
                  <a:gd name="T29" fmla="*/ 565 h 2467"/>
                  <a:gd name="T30" fmla="*/ 7877 w 8940"/>
                  <a:gd name="T31" fmla="*/ 608 h 2467"/>
                  <a:gd name="T32" fmla="*/ 7845 w 8940"/>
                  <a:gd name="T33" fmla="*/ 608 h 2467"/>
                  <a:gd name="T34" fmla="*/ 7739 w 8940"/>
                  <a:gd name="T35" fmla="*/ 654 h 2467"/>
                  <a:gd name="T36" fmla="*/ 7687 w 8940"/>
                  <a:gd name="T37" fmla="*/ 654 h 2467"/>
                  <a:gd name="T38" fmla="*/ 7675 w 8940"/>
                  <a:gd name="T39" fmla="*/ 708 h 2467"/>
                  <a:gd name="T40" fmla="*/ 7543 w 8940"/>
                  <a:gd name="T41" fmla="*/ 708 h 2467"/>
                  <a:gd name="T42" fmla="*/ 7518 w 8940"/>
                  <a:gd name="T43" fmla="*/ 756 h 2467"/>
                  <a:gd name="T44" fmla="*/ 7446 w 8940"/>
                  <a:gd name="T45" fmla="*/ 756 h 2467"/>
                  <a:gd name="T46" fmla="*/ 7082 w 8940"/>
                  <a:gd name="T47" fmla="*/ 802 h 2467"/>
                  <a:gd name="T48" fmla="*/ 6881 w 8940"/>
                  <a:gd name="T49" fmla="*/ 802 h 2467"/>
                  <a:gd name="T50" fmla="*/ 6840 w 8940"/>
                  <a:gd name="T51" fmla="*/ 845 h 2467"/>
                  <a:gd name="T52" fmla="*/ 6794 w 8940"/>
                  <a:gd name="T53" fmla="*/ 845 h 2467"/>
                  <a:gd name="T54" fmla="*/ 6666 w 8940"/>
                  <a:gd name="T55" fmla="*/ 897 h 2467"/>
                  <a:gd name="T56" fmla="*/ 6632 w 8940"/>
                  <a:gd name="T57" fmla="*/ 897 h 2467"/>
                  <a:gd name="T58" fmla="*/ 6567 w 8940"/>
                  <a:gd name="T59" fmla="*/ 935 h 2467"/>
                  <a:gd name="T60" fmla="*/ 6455 w 8940"/>
                  <a:gd name="T61" fmla="*/ 982 h 2467"/>
                  <a:gd name="T62" fmla="*/ 6326 w 8940"/>
                  <a:gd name="T63" fmla="*/ 1058 h 2467"/>
                  <a:gd name="T64" fmla="*/ 6218 w 8940"/>
                  <a:gd name="T65" fmla="*/ 1058 h 2467"/>
                  <a:gd name="T66" fmla="*/ 6104 w 8940"/>
                  <a:gd name="T67" fmla="*/ 1087 h 2467"/>
                  <a:gd name="T68" fmla="*/ 5725 w 8940"/>
                  <a:gd name="T69" fmla="*/ 1087 h 2467"/>
                  <a:gd name="T70" fmla="*/ 5689 w 8940"/>
                  <a:gd name="T71" fmla="*/ 1121 h 2467"/>
                  <a:gd name="T72" fmla="*/ 5611 w 8940"/>
                  <a:gd name="T73" fmla="*/ 1224 h 2467"/>
                  <a:gd name="T74" fmla="*/ 5580 w 8940"/>
                  <a:gd name="T75" fmla="*/ 1224 h 2467"/>
                  <a:gd name="T76" fmla="*/ 5257 w 8940"/>
                  <a:gd name="T77" fmla="*/ 1499 h 2467"/>
                  <a:gd name="T78" fmla="*/ 5145 w 8940"/>
                  <a:gd name="T79" fmla="*/ 1499 h 2467"/>
                  <a:gd name="T80" fmla="*/ 4999 w 8940"/>
                  <a:gd name="T81" fmla="*/ 1547 h 2467"/>
                  <a:gd name="T82" fmla="*/ 4730 w 8940"/>
                  <a:gd name="T83" fmla="*/ 1547 h 2467"/>
                  <a:gd name="T84" fmla="*/ 4568 w 8940"/>
                  <a:gd name="T85" fmla="*/ 1593 h 2467"/>
                  <a:gd name="T86" fmla="*/ 4432 w 8940"/>
                  <a:gd name="T87" fmla="*/ 1742 h 2467"/>
                  <a:gd name="T88" fmla="*/ 4318 w 8940"/>
                  <a:gd name="T89" fmla="*/ 1963 h 2467"/>
                  <a:gd name="T90" fmla="*/ 4210 w 8940"/>
                  <a:gd name="T91" fmla="*/ 1963 h 2467"/>
                  <a:gd name="T92" fmla="*/ 4107 w 8940"/>
                  <a:gd name="T93" fmla="*/ 2006 h 2467"/>
                  <a:gd name="T94" fmla="*/ 3511 w 8940"/>
                  <a:gd name="T95" fmla="*/ 2053 h 2467"/>
                  <a:gd name="T96" fmla="*/ 3385 w 8940"/>
                  <a:gd name="T97" fmla="*/ 2091 h 2467"/>
                  <a:gd name="T98" fmla="*/ 3339 w 8940"/>
                  <a:gd name="T99" fmla="*/ 2163 h 2467"/>
                  <a:gd name="T100" fmla="*/ 3254 w 8940"/>
                  <a:gd name="T101" fmla="*/ 2197 h 2467"/>
                  <a:gd name="T102" fmla="*/ 3213 w 8940"/>
                  <a:gd name="T103" fmla="*/ 2243 h 2467"/>
                  <a:gd name="T104" fmla="*/ 3126 w 8940"/>
                  <a:gd name="T105" fmla="*/ 2243 h 2467"/>
                  <a:gd name="T106" fmla="*/ 3063 w 8940"/>
                  <a:gd name="T107" fmla="*/ 2335 h 2467"/>
                  <a:gd name="T108" fmla="*/ 3063 w 8940"/>
                  <a:gd name="T109" fmla="*/ 2377 h 2467"/>
                  <a:gd name="T110" fmla="*/ 3014 w 8940"/>
                  <a:gd name="T111" fmla="*/ 2377 h 2467"/>
                  <a:gd name="T112" fmla="*/ 3014 w 8940"/>
                  <a:gd name="T113" fmla="*/ 2418 h 2467"/>
                  <a:gd name="T114" fmla="*/ 2974 w 8940"/>
                  <a:gd name="T115" fmla="*/ 2467 h 2467"/>
                  <a:gd name="T116" fmla="*/ 0 w 8940"/>
                  <a:gd name="T117" fmla="*/ 2467 h 2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0" h="2467">
                    <a:moveTo>
                      <a:pt x="8940" y="0"/>
                    </a:moveTo>
                    <a:lnTo>
                      <a:pt x="8940" y="48"/>
                    </a:lnTo>
                    <a:lnTo>
                      <a:pt x="8907" y="48"/>
                    </a:lnTo>
                    <a:lnTo>
                      <a:pt x="8907" y="71"/>
                    </a:lnTo>
                    <a:lnTo>
                      <a:pt x="8835" y="118"/>
                    </a:lnTo>
                    <a:lnTo>
                      <a:pt x="8817" y="217"/>
                    </a:lnTo>
                    <a:lnTo>
                      <a:pt x="8632" y="217"/>
                    </a:lnTo>
                    <a:lnTo>
                      <a:pt x="8618" y="297"/>
                    </a:lnTo>
                    <a:lnTo>
                      <a:pt x="8510" y="318"/>
                    </a:lnTo>
                    <a:lnTo>
                      <a:pt x="8498" y="377"/>
                    </a:lnTo>
                    <a:lnTo>
                      <a:pt x="8415" y="424"/>
                    </a:lnTo>
                    <a:lnTo>
                      <a:pt x="8124" y="424"/>
                    </a:lnTo>
                    <a:lnTo>
                      <a:pt x="7984" y="458"/>
                    </a:lnTo>
                    <a:lnTo>
                      <a:pt x="7914" y="544"/>
                    </a:lnTo>
                    <a:lnTo>
                      <a:pt x="7877" y="565"/>
                    </a:lnTo>
                    <a:lnTo>
                      <a:pt x="7877" y="608"/>
                    </a:lnTo>
                    <a:lnTo>
                      <a:pt x="7845" y="608"/>
                    </a:lnTo>
                    <a:lnTo>
                      <a:pt x="7739" y="654"/>
                    </a:lnTo>
                    <a:lnTo>
                      <a:pt x="7687" y="654"/>
                    </a:lnTo>
                    <a:lnTo>
                      <a:pt x="7675" y="708"/>
                    </a:lnTo>
                    <a:lnTo>
                      <a:pt x="7543" y="708"/>
                    </a:lnTo>
                    <a:lnTo>
                      <a:pt x="7518" y="756"/>
                    </a:lnTo>
                    <a:lnTo>
                      <a:pt x="7446" y="756"/>
                    </a:lnTo>
                    <a:lnTo>
                      <a:pt x="7082" y="802"/>
                    </a:lnTo>
                    <a:lnTo>
                      <a:pt x="6881" y="802"/>
                    </a:lnTo>
                    <a:lnTo>
                      <a:pt x="6840" y="845"/>
                    </a:lnTo>
                    <a:lnTo>
                      <a:pt x="6794" y="845"/>
                    </a:lnTo>
                    <a:lnTo>
                      <a:pt x="6666" y="897"/>
                    </a:lnTo>
                    <a:lnTo>
                      <a:pt x="6632" y="897"/>
                    </a:lnTo>
                    <a:lnTo>
                      <a:pt x="6567" y="935"/>
                    </a:lnTo>
                    <a:lnTo>
                      <a:pt x="6455" y="982"/>
                    </a:lnTo>
                    <a:lnTo>
                      <a:pt x="6326" y="1058"/>
                    </a:lnTo>
                    <a:lnTo>
                      <a:pt x="6218" y="1058"/>
                    </a:lnTo>
                    <a:lnTo>
                      <a:pt x="6104" y="1087"/>
                    </a:lnTo>
                    <a:lnTo>
                      <a:pt x="5725" y="1087"/>
                    </a:lnTo>
                    <a:lnTo>
                      <a:pt x="5689" y="1121"/>
                    </a:lnTo>
                    <a:lnTo>
                      <a:pt x="5611" y="1224"/>
                    </a:lnTo>
                    <a:lnTo>
                      <a:pt x="5580" y="1224"/>
                    </a:lnTo>
                    <a:lnTo>
                      <a:pt x="5257" y="1499"/>
                    </a:lnTo>
                    <a:lnTo>
                      <a:pt x="5145" y="1499"/>
                    </a:lnTo>
                    <a:lnTo>
                      <a:pt x="4999" y="1547"/>
                    </a:lnTo>
                    <a:lnTo>
                      <a:pt x="4730" y="1547"/>
                    </a:lnTo>
                    <a:lnTo>
                      <a:pt x="4568" y="1593"/>
                    </a:lnTo>
                    <a:lnTo>
                      <a:pt x="4432" y="1742"/>
                    </a:lnTo>
                    <a:lnTo>
                      <a:pt x="4318" y="1963"/>
                    </a:lnTo>
                    <a:lnTo>
                      <a:pt x="4210" y="1963"/>
                    </a:lnTo>
                    <a:lnTo>
                      <a:pt x="4107" y="2006"/>
                    </a:lnTo>
                    <a:lnTo>
                      <a:pt x="3511" y="2053"/>
                    </a:lnTo>
                    <a:lnTo>
                      <a:pt x="3385" y="2091"/>
                    </a:lnTo>
                    <a:lnTo>
                      <a:pt x="3339" y="2163"/>
                    </a:lnTo>
                    <a:lnTo>
                      <a:pt x="3254" y="2197"/>
                    </a:lnTo>
                    <a:lnTo>
                      <a:pt x="3213" y="2243"/>
                    </a:lnTo>
                    <a:lnTo>
                      <a:pt x="3126" y="2243"/>
                    </a:lnTo>
                    <a:lnTo>
                      <a:pt x="3063" y="2335"/>
                    </a:lnTo>
                    <a:lnTo>
                      <a:pt x="3063" y="2377"/>
                    </a:lnTo>
                    <a:lnTo>
                      <a:pt x="3014" y="2377"/>
                    </a:lnTo>
                    <a:lnTo>
                      <a:pt x="3014" y="2418"/>
                    </a:lnTo>
                    <a:lnTo>
                      <a:pt x="2974" y="2467"/>
                    </a:lnTo>
                    <a:lnTo>
                      <a:pt x="0" y="2467"/>
                    </a:lnTo>
                  </a:path>
                </a:pathLst>
              </a:custGeom>
              <a:noFill/>
              <a:ln w="19050">
                <a:solidFill>
                  <a:srgbClr val="CC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2" name="ZoneTexte 21">
              <a:extLst>
                <a:ext uri="{FF2B5EF4-FFF2-40B4-BE49-F238E27FC236}">
                  <a16:creationId xmlns:a16="http://schemas.microsoft.com/office/drawing/2014/main" id="{B7301420-F649-1947-996A-8B1F9485A54B}"/>
                </a:ext>
              </a:extLst>
            </p:cNvPr>
            <p:cNvSpPr txBox="1"/>
            <p:nvPr/>
          </p:nvSpPr>
          <p:spPr>
            <a:xfrm>
              <a:off x="6798635" y="1964823"/>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0.10</a:t>
              </a:r>
            </a:p>
          </p:txBody>
        </p:sp>
        <p:sp>
          <p:nvSpPr>
            <p:cNvPr id="23" name="ZoneTexte 22">
              <a:extLst>
                <a:ext uri="{FF2B5EF4-FFF2-40B4-BE49-F238E27FC236}">
                  <a16:creationId xmlns:a16="http://schemas.microsoft.com/office/drawing/2014/main" id="{77DBEE98-5877-4447-ABDC-21115DCC6F4F}"/>
                </a:ext>
              </a:extLst>
            </p:cNvPr>
            <p:cNvSpPr txBox="1"/>
            <p:nvPr/>
          </p:nvSpPr>
          <p:spPr>
            <a:xfrm>
              <a:off x="6776193" y="2411493"/>
              <a:ext cx="458780"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	.08</a:t>
              </a:r>
            </a:p>
          </p:txBody>
        </p:sp>
        <p:sp>
          <p:nvSpPr>
            <p:cNvPr id="24" name="ZoneTexte 23">
              <a:extLst>
                <a:ext uri="{FF2B5EF4-FFF2-40B4-BE49-F238E27FC236}">
                  <a16:creationId xmlns:a16="http://schemas.microsoft.com/office/drawing/2014/main" id="{332E65B7-7A02-F54C-A5B5-CC89C7EE7D6C}"/>
                </a:ext>
              </a:extLst>
            </p:cNvPr>
            <p:cNvSpPr txBox="1"/>
            <p:nvPr/>
          </p:nvSpPr>
          <p:spPr>
            <a:xfrm>
              <a:off x="6798635" y="2889139"/>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0.06</a:t>
              </a:r>
              <a:endParaRPr kumimoji="0" lang="en-US" sz="11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25" name="ZoneTexte 24">
              <a:extLst>
                <a:ext uri="{FF2B5EF4-FFF2-40B4-BE49-F238E27FC236}">
                  <a16:creationId xmlns:a16="http://schemas.microsoft.com/office/drawing/2014/main" id="{0B8D9747-35EE-D148-B9B3-A64C0A00AC0C}"/>
                </a:ext>
              </a:extLst>
            </p:cNvPr>
            <p:cNvSpPr txBox="1"/>
            <p:nvPr/>
          </p:nvSpPr>
          <p:spPr>
            <a:xfrm>
              <a:off x="6798635" y="3321286"/>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0.04</a:t>
              </a:r>
            </a:p>
          </p:txBody>
        </p:sp>
        <p:sp>
          <p:nvSpPr>
            <p:cNvPr id="26" name="ZoneTexte 25">
              <a:extLst>
                <a:ext uri="{FF2B5EF4-FFF2-40B4-BE49-F238E27FC236}">
                  <a16:creationId xmlns:a16="http://schemas.microsoft.com/office/drawing/2014/main" id="{333C2945-EC2B-C943-9B88-F059E3422F68}"/>
                </a:ext>
              </a:extLst>
            </p:cNvPr>
            <p:cNvSpPr txBox="1"/>
            <p:nvPr/>
          </p:nvSpPr>
          <p:spPr>
            <a:xfrm>
              <a:off x="6798635" y="3783336"/>
              <a:ext cx="436338"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0.02</a:t>
              </a:r>
            </a:p>
          </p:txBody>
        </p:sp>
        <p:sp>
          <p:nvSpPr>
            <p:cNvPr id="27" name="ZoneTexte 26">
              <a:extLst>
                <a:ext uri="{FF2B5EF4-FFF2-40B4-BE49-F238E27FC236}">
                  <a16:creationId xmlns:a16="http://schemas.microsoft.com/office/drawing/2014/main" id="{1FD52CE5-C1CB-D242-81BF-F48307D11105}"/>
                </a:ext>
              </a:extLst>
            </p:cNvPr>
            <p:cNvSpPr txBox="1"/>
            <p:nvPr/>
          </p:nvSpPr>
          <p:spPr>
            <a:xfrm>
              <a:off x="6971760" y="4248345"/>
              <a:ext cx="263213" cy="2616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a:t>
              </a:r>
            </a:p>
          </p:txBody>
        </p:sp>
        <p:sp>
          <p:nvSpPr>
            <p:cNvPr id="28" name="ZoneTexte 27">
              <a:extLst>
                <a:ext uri="{FF2B5EF4-FFF2-40B4-BE49-F238E27FC236}">
                  <a16:creationId xmlns:a16="http://schemas.microsoft.com/office/drawing/2014/main" id="{AC5CE7DE-0911-6F4B-ACA3-A432702E5AE6}"/>
                </a:ext>
              </a:extLst>
            </p:cNvPr>
            <p:cNvSpPr txBox="1"/>
            <p:nvPr/>
          </p:nvSpPr>
          <p:spPr>
            <a:xfrm>
              <a:off x="7180757"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0</a:t>
              </a:r>
            </a:p>
          </p:txBody>
        </p:sp>
        <p:sp>
          <p:nvSpPr>
            <p:cNvPr id="29" name="ZoneTexte 28">
              <a:extLst>
                <a:ext uri="{FF2B5EF4-FFF2-40B4-BE49-F238E27FC236}">
                  <a16:creationId xmlns:a16="http://schemas.microsoft.com/office/drawing/2014/main" id="{C9D3E552-5253-B84D-915F-A88894736902}"/>
                </a:ext>
              </a:extLst>
            </p:cNvPr>
            <p:cNvSpPr txBox="1"/>
            <p:nvPr/>
          </p:nvSpPr>
          <p:spPr>
            <a:xfrm>
              <a:off x="7719372"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3</a:t>
              </a:r>
            </a:p>
          </p:txBody>
        </p:sp>
        <p:sp>
          <p:nvSpPr>
            <p:cNvPr id="30" name="ZoneTexte 29">
              <a:extLst>
                <a:ext uri="{FF2B5EF4-FFF2-40B4-BE49-F238E27FC236}">
                  <a16:creationId xmlns:a16="http://schemas.microsoft.com/office/drawing/2014/main" id="{E00AC2BD-7977-1B4F-B113-8F889467C1D1}"/>
                </a:ext>
              </a:extLst>
            </p:cNvPr>
            <p:cNvSpPr txBox="1"/>
            <p:nvPr/>
          </p:nvSpPr>
          <p:spPr>
            <a:xfrm>
              <a:off x="8436460"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7</a:t>
              </a:r>
            </a:p>
          </p:txBody>
        </p:sp>
        <p:sp>
          <p:nvSpPr>
            <p:cNvPr id="31" name="ZoneTexte 30">
              <a:extLst>
                <a:ext uri="{FF2B5EF4-FFF2-40B4-BE49-F238E27FC236}">
                  <a16:creationId xmlns:a16="http://schemas.microsoft.com/office/drawing/2014/main" id="{87228D3F-8AAD-734B-9E79-023333D6E9F6}"/>
                </a:ext>
              </a:extLst>
            </p:cNvPr>
            <p:cNvSpPr txBox="1"/>
            <p:nvPr/>
          </p:nvSpPr>
          <p:spPr>
            <a:xfrm>
              <a:off x="8779626" y="4463319"/>
              <a:ext cx="26321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9</a:t>
              </a:r>
            </a:p>
          </p:txBody>
        </p:sp>
        <p:sp>
          <p:nvSpPr>
            <p:cNvPr id="32" name="ZoneTexte 31">
              <a:extLst>
                <a:ext uri="{FF2B5EF4-FFF2-40B4-BE49-F238E27FC236}">
                  <a16:creationId xmlns:a16="http://schemas.microsoft.com/office/drawing/2014/main" id="{0143E20C-CC8D-2C4F-826A-29441F6F221D}"/>
                </a:ext>
              </a:extLst>
            </p:cNvPr>
            <p:cNvSpPr txBox="1"/>
            <p:nvPr/>
          </p:nvSpPr>
          <p:spPr>
            <a:xfrm>
              <a:off x="9274138"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12</a:t>
              </a:r>
            </a:p>
          </p:txBody>
        </p:sp>
        <p:sp>
          <p:nvSpPr>
            <p:cNvPr id="33" name="ZoneTexte 32">
              <a:extLst>
                <a:ext uri="{FF2B5EF4-FFF2-40B4-BE49-F238E27FC236}">
                  <a16:creationId xmlns:a16="http://schemas.microsoft.com/office/drawing/2014/main" id="{3269F902-39FB-E34D-949A-C6B223A3D2FF}"/>
                </a:ext>
              </a:extLst>
            </p:cNvPr>
            <p:cNvSpPr txBox="1"/>
            <p:nvPr/>
          </p:nvSpPr>
          <p:spPr>
            <a:xfrm>
              <a:off x="9786976"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15</a:t>
              </a:r>
            </a:p>
          </p:txBody>
        </p:sp>
        <p:sp>
          <p:nvSpPr>
            <p:cNvPr id="34" name="ZoneTexte 33">
              <a:extLst>
                <a:ext uri="{FF2B5EF4-FFF2-40B4-BE49-F238E27FC236}">
                  <a16:creationId xmlns:a16="http://schemas.microsoft.com/office/drawing/2014/main" id="{EABC53A9-9431-484C-8616-44256037DF19}"/>
                </a:ext>
              </a:extLst>
            </p:cNvPr>
            <p:cNvSpPr txBox="1"/>
            <p:nvPr/>
          </p:nvSpPr>
          <p:spPr>
            <a:xfrm>
              <a:off x="10318965"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18</a:t>
              </a:r>
            </a:p>
          </p:txBody>
        </p:sp>
        <p:sp>
          <p:nvSpPr>
            <p:cNvPr id="35" name="ZoneTexte 34">
              <a:extLst>
                <a:ext uri="{FF2B5EF4-FFF2-40B4-BE49-F238E27FC236}">
                  <a16:creationId xmlns:a16="http://schemas.microsoft.com/office/drawing/2014/main" id="{9A13894E-24BF-694E-8894-AC971BD7CCDD}"/>
                </a:ext>
              </a:extLst>
            </p:cNvPr>
            <p:cNvSpPr txBox="1"/>
            <p:nvPr/>
          </p:nvSpPr>
          <p:spPr>
            <a:xfrm>
              <a:off x="10849298"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21</a:t>
              </a:r>
            </a:p>
          </p:txBody>
        </p:sp>
        <p:sp>
          <p:nvSpPr>
            <p:cNvPr id="36" name="ZoneTexte 35">
              <a:extLst>
                <a:ext uri="{FF2B5EF4-FFF2-40B4-BE49-F238E27FC236}">
                  <a16:creationId xmlns:a16="http://schemas.microsoft.com/office/drawing/2014/main" id="{982CCBC5-D9AF-5748-8453-1DE17CBC103A}"/>
                </a:ext>
              </a:extLst>
            </p:cNvPr>
            <p:cNvSpPr txBox="1"/>
            <p:nvPr/>
          </p:nvSpPr>
          <p:spPr>
            <a:xfrm>
              <a:off x="11404167" y="4463319"/>
              <a:ext cx="341760"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charset="0"/>
                </a:rPr>
                <a:t>24</a:t>
              </a:r>
            </a:p>
          </p:txBody>
        </p:sp>
        <p:sp>
          <p:nvSpPr>
            <p:cNvPr id="37" name="ZoneTexte 36">
              <a:extLst>
                <a:ext uri="{FF2B5EF4-FFF2-40B4-BE49-F238E27FC236}">
                  <a16:creationId xmlns:a16="http://schemas.microsoft.com/office/drawing/2014/main" id="{99615552-7513-004E-8B33-1045A58B6AFF}"/>
                </a:ext>
              </a:extLst>
            </p:cNvPr>
            <p:cNvSpPr txBox="1"/>
            <p:nvPr/>
          </p:nvSpPr>
          <p:spPr>
            <a:xfrm>
              <a:off x="9143935" y="4656263"/>
              <a:ext cx="639919"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Months</a:t>
              </a:r>
            </a:p>
          </p:txBody>
        </p:sp>
        <p:sp>
          <p:nvSpPr>
            <p:cNvPr id="38" name="ZoneTexte 37">
              <a:extLst>
                <a:ext uri="{FF2B5EF4-FFF2-40B4-BE49-F238E27FC236}">
                  <a16:creationId xmlns:a16="http://schemas.microsoft.com/office/drawing/2014/main" id="{0BF8019D-61BD-6045-9A08-9C720E034D51}"/>
                </a:ext>
              </a:extLst>
            </p:cNvPr>
            <p:cNvSpPr txBox="1"/>
            <p:nvPr/>
          </p:nvSpPr>
          <p:spPr>
            <a:xfrm>
              <a:off x="7334388" y="1964823"/>
              <a:ext cx="222567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Incidence (rate/100 PY (95 % CI)</a:t>
              </a:r>
            </a:p>
          </p:txBody>
        </p:sp>
        <p:sp>
          <p:nvSpPr>
            <p:cNvPr id="39" name="ZoneTexte 38">
              <a:extLst>
                <a:ext uri="{FF2B5EF4-FFF2-40B4-BE49-F238E27FC236}">
                  <a16:creationId xmlns:a16="http://schemas.microsoft.com/office/drawing/2014/main" id="{32B76AE4-A8DC-BB4B-A133-2CEC7DF270E5}"/>
                </a:ext>
              </a:extLst>
            </p:cNvPr>
            <p:cNvSpPr txBox="1"/>
            <p:nvPr/>
          </p:nvSpPr>
          <p:spPr>
            <a:xfrm>
              <a:off x="7645964" y="2164694"/>
              <a:ext cx="164019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Arial" charset="0"/>
                </a:rPr>
                <a:t>Placebo: 4.3 (3.3 ; 5.5)</a:t>
              </a:r>
            </a:p>
          </p:txBody>
        </p:sp>
        <p:sp>
          <p:nvSpPr>
            <p:cNvPr id="40" name="ZoneTexte 39">
              <a:extLst>
                <a:ext uri="{FF2B5EF4-FFF2-40B4-BE49-F238E27FC236}">
                  <a16:creationId xmlns:a16="http://schemas.microsoft.com/office/drawing/2014/main" id="{5106E9CA-8AC4-904D-8B98-ED8B0647E915}"/>
                </a:ext>
              </a:extLst>
            </p:cNvPr>
            <p:cNvSpPr txBox="1"/>
            <p:nvPr/>
          </p:nvSpPr>
          <p:spPr>
            <a:xfrm>
              <a:off x="7645964" y="2378740"/>
              <a:ext cx="162211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Arial" charset="0"/>
                </a:rPr>
                <a:t>Vaccine: 3.6 (2.7 ; 4.8)</a:t>
              </a:r>
            </a:p>
          </p:txBody>
        </p:sp>
        <p:sp>
          <p:nvSpPr>
            <p:cNvPr id="41" name="ZoneTexte 40">
              <a:extLst>
                <a:ext uri="{FF2B5EF4-FFF2-40B4-BE49-F238E27FC236}">
                  <a16:creationId xmlns:a16="http://schemas.microsoft.com/office/drawing/2014/main" id="{D4992062-204F-E84F-B0C7-F3F7B94D5179}"/>
                </a:ext>
              </a:extLst>
            </p:cNvPr>
            <p:cNvSpPr txBox="1"/>
            <p:nvPr/>
          </p:nvSpPr>
          <p:spPr>
            <a:xfrm>
              <a:off x="6407989" y="4798120"/>
              <a:ext cx="646331"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N at risk</a:t>
              </a:r>
            </a:p>
          </p:txBody>
        </p:sp>
        <p:sp>
          <p:nvSpPr>
            <p:cNvPr id="42" name="ZoneTexte 41">
              <a:extLst>
                <a:ext uri="{FF2B5EF4-FFF2-40B4-BE49-F238E27FC236}">
                  <a16:creationId xmlns:a16="http://schemas.microsoft.com/office/drawing/2014/main" id="{5A8613E6-3EA0-D645-A2DB-E59D1CC681BB}"/>
                </a:ext>
              </a:extLst>
            </p:cNvPr>
            <p:cNvSpPr txBox="1"/>
            <p:nvPr/>
          </p:nvSpPr>
          <p:spPr>
            <a:xfrm>
              <a:off x="6407989" y="5326058"/>
              <a:ext cx="2249334"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Cumulative number of HIV infections</a:t>
              </a:r>
            </a:p>
          </p:txBody>
        </p:sp>
        <p:sp>
          <p:nvSpPr>
            <p:cNvPr id="43" name="ZoneTexte 42">
              <a:extLst>
                <a:ext uri="{FF2B5EF4-FFF2-40B4-BE49-F238E27FC236}">
                  <a16:creationId xmlns:a16="http://schemas.microsoft.com/office/drawing/2014/main" id="{CB6213B9-C2EA-1541-A429-8BC9BBAFCF0F}"/>
                </a:ext>
              </a:extLst>
            </p:cNvPr>
            <p:cNvSpPr txBox="1"/>
            <p:nvPr/>
          </p:nvSpPr>
          <p:spPr>
            <a:xfrm>
              <a:off x="7066945"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1 109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1 079</a:t>
              </a:r>
            </a:p>
          </p:txBody>
        </p:sp>
        <p:sp>
          <p:nvSpPr>
            <p:cNvPr id="44" name="ZoneTexte 43">
              <a:extLst>
                <a:ext uri="{FF2B5EF4-FFF2-40B4-BE49-F238E27FC236}">
                  <a16:creationId xmlns:a16="http://schemas.microsoft.com/office/drawing/2014/main" id="{8246A706-27FE-344E-BC29-AD3CDDBA924A}"/>
                </a:ext>
              </a:extLst>
            </p:cNvPr>
            <p:cNvSpPr txBox="1"/>
            <p:nvPr/>
          </p:nvSpPr>
          <p:spPr>
            <a:xfrm>
              <a:off x="7605560"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1 109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1 079</a:t>
              </a:r>
            </a:p>
          </p:txBody>
        </p:sp>
        <p:sp>
          <p:nvSpPr>
            <p:cNvPr id="45" name="ZoneTexte 44">
              <a:extLst>
                <a:ext uri="{FF2B5EF4-FFF2-40B4-BE49-F238E27FC236}">
                  <a16:creationId xmlns:a16="http://schemas.microsoft.com/office/drawing/2014/main" id="{A9D6B04C-7A46-5D49-9878-53391E9B98B4}"/>
                </a:ext>
              </a:extLst>
            </p:cNvPr>
            <p:cNvSpPr txBox="1"/>
            <p:nvPr/>
          </p:nvSpPr>
          <p:spPr>
            <a:xfrm>
              <a:off x="8322648"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1 065</a:t>
              </a:r>
            </a:p>
          </p:txBody>
        </p:sp>
        <p:sp>
          <p:nvSpPr>
            <p:cNvPr id="46" name="ZoneTexte 45">
              <a:extLst>
                <a:ext uri="{FF2B5EF4-FFF2-40B4-BE49-F238E27FC236}">
                  <a16:creationId xmlns:a16="http://schemas.microsoft.com/office/drawing/2014/main" id="{315C7322-6365-2349-90EB-2A550D8DE4FA}"/>
                </a:ext>
              </a:extLst>
            </p:cNvPr>
            <p:cNvSpPr txBox="1"/>
            <p:nvPr/>
          </p:nvSpPr>
          <p:spPr>
            <a:xfrm>
              <a:off x="8665814"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1 092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1 054</a:t>
              </a:r>
            </a:p>
          </p:txBody>
        </p:sp>
        <p:sp>
          <p:nvSpPr>
            <p:cNvPr id="47" name="ZoneTexte 46">
              <a:extLst>
                <a:ext uri="{FF2B5EF4-FFF2-40B4-BE49-F238E27FC236}">
                  <a16:creationId xmlns:a16="http://schemas.microsoft.com/office/drawing/2014/main" id="{8AFCAD42-297F-B943-996C-F683D7C40496}"/>
                </a:ext>
              </a:extLst>
            </p:cNvPr>
            <p:cNvSpPr txBox="1"/>
            <p:nvPr/>
          </p:nvSpPr>
          <p:spPr>
            <a:xfrm>
              <a:off x="9199599"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1 036</a:t>
              </a:r>
            </a:p>
          </p:txBody>
        </p:sp>
        <p:sp>
          <p:nvSpPr>
            <p:cNvPr id="48" name="ZoneTexte 47">
              <a:extLst>
                <a:ext uri="{FF2B5EF4-FFF2-40B4-BE49-F238E27FC236}">
                  <a16:creationId xmlns:a16="http://schemas.microsoft.com/office/drawing/2014/main" id="{8DC091DF-7D3C-504C-A609-0B940D2C82CB}"/>
                </a:ext>
              </a:extLst>
            </p:cNvPr>
            <p:cNvSpPr txBox="1"/>
            <p:nvPr/>
          </p:nvSpPr>
          <p:spPr>
            <a:xfrm>
              <a:off x="9712437"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1 014</a:t>
              </a:r>
            </a:p>
          </p:txBody>
        </p:sp>
        <p:sp>
          <p:nvSpPr>
            <p:cNvPr id="49" name="ZoneTexte 48">
              <a:extLst>
                <a:ext uri="{FF2B5EF4-FFF2-40B4-BE49-F238E27FC236}">
                  <a16:creationId xmlns:a16="http://schemas.microsoft.com/office/drawing/2014/main" id="{CB7D126A-8636-1C41-9ED0-602DAD3F0269}"/>
                </a:ext>
              </a:extLst>
            </p:cNvPr>
            <p:cNvSpPr txBox="1"/>
            <p:nvPr/>
          </p:nvSpPr>
          <p:spPr>
            <a:xfrm>
              <a:off x="10244426"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1 031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993</a:t>
              </a:r>
            </a:p>
          </p:txBody>
        </p:sp>
        <p:sp>
          <p:nvSpPr>
            <p:cNvPr id="50" name="ZoneTexte 49">
              <a:extLst>
                <a:ext uri="{FF2B5EF4-FFF2-40B4-BE49-F238E27FC236}">
                  <a16:creationId xmlns:a16="http://schemas.microsoft.com/office/drawing/2014/main" id="{7164D182-7E76-FE4C-BC54-C62EDC82F0E1}"/>
                </a:ext>
              </a:extLst>
            </p:cNvPr>
            <p:cNvSpPr txBox="1"/>
            <p:nvPr/>
          </p:nvSpPr>
          <p:spPr>
            <a:xfrm>
              <a:off x="10774759" y="4943012"/>
              <a:ext cx="490839"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1 007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977</a:t>
              </a:r>
            </a:p>
          </p:txBody>
        </p:sp>
        <p:sp>
          <p:nvSpPr>
            <p:cNvPr id="51" name="ZoneTexte 50">
              <a:extLst>
                <a:ext uri="{FF2B5EF4-FFF2-40B4-BE49-F238E27FC236}">
                  <a16:creationId xmlns:a16="http://schemas.microsoft.com/office/drawing/2014/main" id="{717E4BA4-70E2-DF4E-AB25-5324B7D46A7A}"/>
                </a:ext>
              </a:extLst>
            </p:cNvPr>
            <p:cNvSpPr txBox="1"/>
            <p:nvPr/>
          </p:nvSpPr>
          <p:spPr>
            <a:xfrm>
              <a:off x="11379321" y="4943012"/>
              <a:ext cx="391453"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161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156</a:t>
              </a:r>
            </a:p>
          </p:txBody>
        </p:sp>
        <p:sp>
          <p:nvSpPr>
            <p:cNvPr id="52" name="ZoneTexte 51">
              <a:extLst>
                <a:ext uri="{FF2B5EF4-FFF2-40B4-BE49-F238E27FC236}">
                  <a16:creationId xmlns:a16="http://schemas.microsoft.com/office/drawing/2014/main" id="{F45123A1-E701-4144-9D9B-D40FE67B02DA}"/>
                </a:ext>
              </a:extLst>
            </p:cNvPr>
            <p:cNvSpPr txBox="1"/>
            <p:nvPr/>
          </p:nvSpPr>
          <p:spPr>
            <a:xfrm>
              <a:off x="7182361"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p:txBody>
        </p:sp>
        <p:sp>
          <p:nvSpPr>
            <p:cNvPr id="53" name="ZoneTexte 52">
              <a:extLst>
                <a:ext uri="{FF2B5EF4-FFF2-40B4-BE49-F238E27FC236}">
                  <a16:creationId xmlns:a16="http://schemas.microsoft.com/office/drawing/2014/main" id="{B7FAD6A9-B0FD-DC47-8F63-3F9243140765}"/>
                </a:ext>
              </a:extLst>
            </p:cNvPr>
            <p:cNvSpPr txBox="1"/>
            <p:nvPr/>
          </p:nvSpPr>
          <p:spPr>
            <a:xfrm>
              <a:off x="7720976"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p:txBody>
        </p:sp>
        <p:sp>
          <p:nvSpPr>
            <p:cNvPr id="54" name="ZoneTexte 53">
              <a:extLst>
                <a:ext uri="{FF2B5EF4-FFF2-40B4-BE49-F238E27FC236}">
                  <a16:creationId xmlns:a16="http://schemas.microsoft.com/office/drawing/2014/main" id="{B2C8DF62-F526-B649-B389-F0D7A166857D}"/>
                </a:ext>
              </a:extLst>
            </p:cNvPr>
            <p:cNvSpPr txBox="1"/>
            <p:nvPr/>
          </p:nvSpPr>
          <p:spPr>
            <a:xfrm>
              <a:off x="8438064"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0</a:t>
              </a:r>
            </a:p>
          </p:txBody>
        </p:sp>
        <p:sp>
          <p:nvSpPr>
            <p:cNvPr id="55" name="ZoneTexte 54">
              <a:extLst>
                <a:ext uri="{FF2B5EF4-FFF2-40B4-BE49-F238E27FC236}">
                  <a16:creationId xmlns:a16="http://schemas.microsoft.com/office/drawing/2014/main" id="{87CA1CF8-A6FF-8E4E-8181-78EEB85EE8B4}"/>
                </a:ext>
              </a:extLst>
            </p:cNvPr>
            <p:cNvSpPr txBox="1"/>
            <p:nvPr/>
          </p:nvSpPr>
          <p:spPr>
            <a:xfrm>
              <a:off x="8781230" y="5483303"/>
              <a:ext cx="26000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6</a:t>
              </a:r>
            </a:p>
          </p:txBody>
        </p:sp>
        <p:sp>
          <p:nvSpPr>
            <p:cNvPr id="56" name="ZoneTexte 55">
              <a:extLst>
                <a:ext uri="{FF2B5EF4-FFF2-40B4-BE49-F238E27FC236}">
                  <a16:creationId xmlns:a16="http://schemas.microsoft.com/office/drawing/2014/main" id="{C97C4820-4085-014B-8AA1-71C83CCF88AD}"/>
                </a:ext>
              </a:extLst>
            </p:cNvPr>
            <p:cNvSpPr txBox="1"/>
            <p:nvPr/>
          </p:nvSpPr>
          <p:spPr>
            <a:xfrm>
              <a:off x="9277345"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17</a:t>
              </a:r>
            </a:p>
          </p:txBody>
        </p:sp>
        <p:sp>
          <p:nvSpPr>
            <p:cNvPr id="57" name="ZoneTexte 56">
              <a:extLst>
                <a:ext uri="{FF2B5EF4-FFF2-40B4-BE49-F238E27FC236}">
                  <a16:creationId xmlns:a16="http://schemas.microsoft.com/office/drawing/2014/main" id="{DBFBFF79-9C32-AF47-AAE3-8727CBDF68F4}"/>
                </a:ext>
              </a:extLst>
            </p:cNvPr>
            <p:cNvSpPr txBox="1"/>
            <p:nvPr/>
          </p:nvSpPr>
          <p:spPr>
            <a:xfrm>
              <a:off x="9790183"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28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27</a:t>
              </a:r>
            </a:p>
          </p:txBody>
        </p:sp>
        <p:sp>
          <p:nvSpPr>
            <p:cNvPr id="58" name="ZoneTexte 57">
              <a:extLst>
                <a:ext uri="{FF2B5EF4-FFF2-40B4-BE49-F238E27FC236}">
                  <a16:creationId xmlns:a16="http://schemas.microsoft.com/office/drawing/2014/main" id="{D659E206-DEAA-8C49-947D-5C97B1491818}"/>
                </a:ext>
              </a:extLst>
            </p:cNvPr>
            <p:cNvSpPr txBox="1"/>
            <p:nvPr/>
          </p:nvSpPr>
          <p:spPr>
            <a:xfrm>
              <a:off x="10322172"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34</a:t>
              </a:r>
            </a:p>
          </p:txBody>
        </p:sp>
        <p:sp>
          <p:nvSpPr>
            <p:cNvPr id="59" name="ZoneTexte 58">
              <a:extLst>
                <a:ext uri="{FF2B5EF4-FFF2-40B4-BE49-F238E27FC236}">
                  <a16:creationId xmlns:a16="http://schemas.microsoft.com/office/drawing/2014/main" id="{D7085244-8B57-044B-995F-B89AE0CBD85C}"/>
                </a:ext>
              </a:extLst>
            </p:cNvPr>
            <p:cNvSpPr txBox="1"/>
            <p:nvPr/>
          </p:nvSpPr>
          <p:spPr>
            <a:xfrm>
              <a:off x="10852505"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51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40</a:t>
              </a:r>
            </a:p>
          </p:txBody>
        </p:sp>
        <p:sp>
          <p:nvSpPr>
            <p:cNvPr id="60" name="ZoneTexte 59">
              <a:extLst>
                <a:ext uri="{FF2B5EF4-FFF2-40B4-BE49-F238E27FC236}">
                  <a16:creationId xmlns:a16="http://schemas.microsoft.com/office/drawing/2014/main" id="{DE04ADA3-0C56-E94E-B120-591AA352ECBD}"/>
                </a:ext>
              </a:extLst>
            </p:cNvPr>
            <p:cNvSpPr txBox="1"/>
            <p:nvPr/>
          </p:nvSpPr>
          <p:spPr>
            <a:xfrm>
              <a:off x="11407374" y="5483303"/>
              <a:ext cx="335348" cy="41549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63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mn-cs"/>
                </a:rPr>
                <a:t>51</a:t>
              </a:r>
            </a:p>
          </p:txBody>
        </p:sp>
        <p:sp>
          <p:nvSpPr>
            <p:cNvPr id="61" name="Line 23">
              <a:extLst>
                <a:ext uri="{FF2B5EF4-FFF2-40B4-BE49-F238E27FC236}">
                  <a16:creationId xmlns:a16="http://schemas.microsoft.com/office/drawing/2014/main" id="{A0B196DF-DB7E-0146-87E9-463BE4697D2B}"/>
                </a:ext>
              </a:extLst>
            </p:cNvPr>
            <p:cNvSpPr>
              <a:spLocks noChangeShapeType="1"/>
            </p:cNvSpPr>
            <p:nvPr/>
          </p:nvSpPr>
          <p:spPr bwMode="auto">
            <a:xfrm flipH="1">
              <a:off x="6837074" y="5204104"/>
              <a:ext cx="248786"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 name="Line 24">
              <a:extLst>
                <a:ext uri="{FF2B5EF4-FFF2-40B4-BE49-F238E27FC236}">
                  <a16:creationId xmlns:a16="http://schemas.microsoft.com/office/drawing/2014/main" id="{5D1A95E5-C9AB-EA42-8441-4FD3FA41642E}"/>
                </a:ext>
              </a:extLst>
            </p:cNvPr>
            <p:cNvSpPr>
              <a:spLocks noChangeShapeType="1"/>
            </p:cNvSpPr>
            <p:nvPr/>
          </p:nvSpPr>
          <p:spPr bwMode="auto">
            <a:xfrm flipH="1">
              <a:off x="6837074" y="5078537"/>
              <a:ext cx="248786" cy="0"/>
            </a:xfrm>
            <a:prstGeom prst="line">
              <a:avLst/>
            </a:prstGeom>
            <a:noFill/>
            <a:ln w="2857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 name="Line 23">
              <a:extLst>
                <a:ext uri="{FF2B5EF4-FFF2-40B4-BE49-F238E27FC236}">
                  <a16:creationId xmlns:a16="http://schemas.microsoft.com/office/drawing/2014/main" id="{A75BC952-3674-FE40-B9B6-74C44D37CB61}"/>
                </a:ext>
              </a:extLst>
            </p:cNvPr>
            <p:cNvSpPr>
              <a:spLocks noChangeShapeType="1"/>
            </p:cNvSpPr>
            <p:nvPr/>
          </p:nvSpPr>
          <p:spPr bwMode="auto">
            <a:xfrm flipH="1">
              <a:off x="6837074" y="5742266"/>
              <a:ext cx="248786"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 name="Line 24">
              <a:extLst>
                <a:ext uri="{FF2B5EF4-FFF2-40B4-BE49-F238E27FC236}">
                  <a16:creationId xmlns:a16="http://schemas.microsoft.com/office/drawing/2014/main" id="{5B3A9D1E-FBCB-894A-814D-AFD6DE7C7848}"/>
                </a:ext>
              </a:extLst>
            </p:cNvPr>
            <p:cNvSpPr>
              <a:spLocks noChangeShapeType="1"/>
            </p:cNvSpPr>
            <p:nvPr/>
          </p:nvSpPr>
          <p:spPr bwMode="auto">
            <a:xfrm flipH="1">
              <a:off x="6837074" y="5616699"/>
              <a:ext cx="248786" cy="0"/>
            </a:xfrm>
            <a:prstGeom prst="line">
              <a:avLst/>
            </a:prstGeom>
            <a:noFill/>
            <a:ln w="28575">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sp>
        <p:nvSpPr>
          <p:cNvPr id="87" name="ZoneTexte 86">
            <a:extLst>
              <a:ext uri="{FF2B5EF4-FFF2-40B4-BE49-F238E27FC236}">
                <a16:creationId xmlns:a16="http://schemas.microsoft.com/office/drawing/2014/main" id="{1F61EEA9-37EB-7E42-A16A-5E2799DDDFF6}"/>
              </a:ext>
            </a:extLst>
          </p:cNvPr>
          <p:cNvSpPr txBox="1"/>
          <p:nvPr/>
        </p:nvSpPr>
        <p:spPr>
          <a:xfrm>
            <a:off x="859188" y="6241616"/>
            <a:ext cx="963693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Vaccine efficacy, primary endpoint (from M7 to M24 in PP population): 25.2 % (95 % CI : -10.5 to 49.4) ; p = 0.14</a:t>
            </a:r>
            <a:endParaRPr kumimoji="0" lang="en-US" sz="1600" b="1" i="0" u="none" strike="noStrike" kern="1200" cap="none" spc="0" normalizeH="0" baseline="30000" noProof="0">
              <a:ln>
                <a:noFill/>
              </a:ln>
              <a:solidFill>
                <a:prstClr val="black"/>
              </a:solidFill>
              <a:effectLst/>
              <a:uLnTx/>
              <a:uFillTx/>
              <a:latin typeface="Calibri"/>
              <a:ea typeface="+mn-ea"/>
              <a:cs typeface="+mn-cs"/>
            </a:endParaRPr>
          </a:p>
        </p:txBody>
      </p:sp>
      <p:sp>
        <p:nvSpPr>
          <p:cNvPr id="88" name="Text Box 3">
            <a:extLst>
              <a:ext uri="{FF2B5EF4-FFF2-40B4-BE49-F238E27FC236}">
                <a16:creationId xmlns:a16="http://schemas.microsoft.com/office/drawing/2014/main" id="{9480435D-D7B0-4CD2-8F1C-6DD366A7663D}"/>
              </a:ext>
            </a:extLst>
          </p:cNvPr>
          <p:cNvSpPr txBox="1">
            <a:spLocks noChangeArrowheads="1"/>
          </p:cNvSpPr>
          <p:nvPr/>
        </p:nvSpPr>
        <p:spPr bwMode="auto">
          <a:xfrm>
            <a:off x="9851424" y="6444771"/>
            <a:ext cx="2340576" cy="307777"/>
          </a:xfrm>
          <a:prstGeom prst="rect">
            <a:avLst/>
          </a:prstGeom>
          <a:noFill/>
          <a:ln w="9525">
            <a:noFill/>
            <a:miter lim="800000"/>
            <a:headEnd/>
            <a:tailEnd/>
          </a:ln>
        </p:spPr>
        <p:txBody>
          <a:bodyPr wrap="none">
            <a:spAutoFit/>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pt-BR" sz="1400" b="0" i="1" u="none" strike="noStrike" kern="1200" cap="none" spc="0" normalizeH="0" baseline="0" noProof="0">
                <a:ln>
                  <a:noFill/>
                </a:ln>
                <a:solidFill>
                  <a:srgbClr val="0070C0"/>
                </a:solidFill>
                <a:effectLst/>
                <a:uLnTx/>
                <a:uFillTx/>
                <a:latin typeface="Calibri"/>
                <a:ea typeface="+mn-ea"/>
                <a:cs typeface="+mn-cs"/>
              </a:rPr>
              <a:t>Gray GE, CROI 2022, Abs. 121</a:t>
            </a:r>
          </a:p>
        </p:txBody>
      </p:sp>
      <p:cxnSp>
        <p:nvCxnSpPr>
          <p:cNvPr id="5" name="Connecteur : en angle 4">
            <a:extLst>
              <a:ext uri="{FF2B5EF4-FFF2-40B4-BE49-F238E27FC236}">
                <a16:creationId xmlns:a16="http://schemas.microsoft.com/office/drawing/2014/main" id="{8C7A730D-9595-4984-841C-19391004402B}"/>
              </a:ext>
            </a:extLst>
          </p:cNvPr>
          <p:cNvCxnSpPr>
            <a:endCxn id="14" idx="1"/>
          </p:cNvCxnSpPr>
          <p:nvPr/>
        </p:nvCxnSpPr>
        <p:spPr>
          <a:xfrm flipV="1">
            <a:off x="2915451" y="3531749"/>
            <a:ext cx="387672" cy="373427"/>
          </a:xfrm>
          <a:prstGeom prst="bentConnector3">
            <a:avLst/>
          </a:prstGeom>
          <a:ln w="1905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7" name="Connecteur : en angle 6">
            <a:extLst>
              <a:ext uri="{FF2B5EF4-FFF2-40B4-BE49-F238E27FC236}">
                <a16:creationId xmlns:a16="http://schemas.microsoft.com/office/drawing/2014/main" id="{ECA6D210-ACF7-491B-AF79-7D1CDA42BD08}"/>
              </a:ext>
            </a:extLst>
          </p:cNvPr>
          <p:cNvCxnSpPr>
            <a:cxnSpLocks/>
          </p:cNvCxnSpPr>
          <p:nvPr/>
        </p:nvCxnSpPr>
        <p:spPr>
          <a:xfrm>
            <a:off x="2903277" y="3900631"/>
            <a:ext cx="424398" cy="372557"/>
          </a:xfrm>
          <a:prstGeom prst="bentConnector3">
            <a:avLst/>
          </a:prstGeom>
          <a:ln w="1905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sp>
        <p:nvSpPr>
          <p:cNvPr id="86" name="ZoneTexte 85">
            <a:extLst>
              <a:ext uri="{FF2B5EF4-FFF2-40B4-BE49-F238E27FC236}">
                <a16:creationId xmlns:a16="http://schemas.microsoft.com/office/drawing/2014/main" id="{E4761761-ACC7-C44C-85C7-ABBB249DDEB1}"/>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204297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MANAGEMENT of HIV INFECTION in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B0A83210-FA86-9F47-9DFB-7E44E0E2F5DF}"/>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24121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86572-55B5-D396-15A2-F70AB0F2CB2A}"/>
              </a:ext>
            </a:extLst>
          </p:cNvPr>
          <p:cNvSpPr>
            <a:spLocks noGrp="1"/>
          </p:cNvSpPr>
          <p:nvPr>
            <p:ph type="title"/>
          </p:nvPr>
        </p:nvSpPr>
        <p:spPr/>
        <p:txBody>
          <a:bodyPr/>
          <a:lstStyle/>
          <a:p>
            <a:r>
              <a:rPr lang="en-US"/>
              <a:t>Gender differences in the treatment of HIV infection</a:t>
            </a:r>
            <a:endParaRPr lang="fr-FR"/>
          </a:p>
        </p:txBody>
      </p:sp>
      <p:sp>
        <p:nvSpPr>
          <p:cNvPr id="6" name="ZoneTexte 5">
            <a:extLst>
              <a:ext uri="{FF2B5EF4-FFF2-40B4-BE49-F238E27FC236}">
                <a16:creationId xmlns:a16="http://schemas.microsoft.com/office/drawing/2014/main" id="{331F5DB8-4CD4-2F47-8A96-15BA169CCF38}"/>
              </a:ext>
            </a:extLst>
          </p:cNvPr>
          <p:cNvSpPr txBox="1"/>
          <p:nvPr/>
        </p:nvSpPr>
        <p:spPr>
          <a:xfrm>
            <a:off x="5226277" y="6482779"/>
            <a:ext cx="6969985" cy="276999"/>
          </a:xfrm>
          <a:prstGeom prst="rect">
            <a:avLst/>
          </a:prstGeom>
          <a:noFill/>
        </p:spPr>
        <p:txBody>
          <a:bodyPr wrap="none" rtlCol="0">
            <a:spAutoFit/>
          </a:bodyPr>
          <a:lstStyle/>
          <a:p>
            <a:pPr algn="r"/>
            <a:r>
              <a:rPr lang="it-IT" sz="1200" i="1"/>
              <a:t>Marco Floridia*, Marina Giuliano, Lucia Palmisano, Stefano Vella, </a:t>
            </a:r>
            <a:r>
              <a:rPr lang="fr-FR" sz="1200" i="1" err="1"/>
              <a:t>Pharmacological</a:t>
            </a:r>
            <a:r>
              <a:rPr lang="fr-FR" sz="1200" i="1"/>
              <a:t> </a:t>
            </a:r>
            <a:r>
              <a:rPr lang="fr-FR" sz="1200" i="1" err="1"/>
              <a:t>Research</a:t>
            </a:r>
            <a:r>
              <a:rPr lang="fr-FR" sz="1200" i="1"/>
              <a:t> 2008; 58:173-82</a:t>
            </a:r>
          </a:p>
        </p:txBody>
      </p:sp>
      <p:sp>
        <p:nvSpPr>
          <p:cNvPr id="11" name="Espace réservé du contenu 2">
            <a:extLst>
              <a:ext uri="{FF2B5EF4-FFF2-40B4-BE49-F238E27FC236}">
                <a16:creationId xmlns:a16="http://schemas.microsoft.com/office/drawing/2014/main" id="{F41EA37C-8EEA-774E-83D3-4FBFD303B560}"/>
              </a:ext>
            </a:extLst>
          </p:cNvPr>
          <p:cNvSpPr txBox="1">
            <a:spLocks/>
          </p:cNvSpPr>
          <p:nvPr/>
        </p:nvSpPr>
        <p:spPr>
          <a:xfrm>
            <a:off x="421521" y="1823026"/>
            <a:ext cx="4766320" cy="45720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800"/>
              <a:t>No gender differences in immunological, virological and clinical course of HIV infection</a:t>
            </a:r>
          </a:p>
          <a:p>
            <a:r>
              <a:rPr lang="en-GB" sz="1800"/>
              <a:t>In general, no gender differences in response to ART</a:t>
            </a:r>
          </a:p>
          <a:p>
            <a:r>
              <a:rPr lang="en-GB" sz="1800"/>
              <a:t>In some studies, female subjects appear to be more susceptible to adverse events related to ART</a:t>
            </a:r>
          </a:p>
          <a:p>
            <a:r>
              <a:rPr lang="en-GB" sz="1800"/>
              <a:t>Pharmacokinetics for some ARVs may differ between men and women, with higher exposure in women, related to body weight and composition, renal clearance, and P-glycoprotein activity</a:t>
            </a:r>
          </a:p>
          <a:p>
            <a:pPr lvl="1"/>
            <a:r>
              <a:rPr lang="en-GB" sz="1800"/>
              <a:t>However, less relevant with modern ARVs</a:t>
            </a:r>
          </a:p>
          <a:p>
            <a:endParaRPr lang="en-GB" sz="1800"/>
          </a:p>
        </p:txBody>
      </p:sp>
      <p:graphicFrame>
        <p:nvGraphicFramePr>
          <p:cNvPr id="7" name="Tableau 8">
            <a:extLst>
              <a:ext uri="{FF2B5EF4-FFF2-40B4-BE49-F238E27FC236}">
                <a16:creationId xmlns:a16="http://schemas.microsoft.com/office/drawing/2014/main" id="{1ED717C5-28FA-48FB-FD1C-60E05E1E37AC}"/>
              </a:ext>
            </a:extLst>
          </p:cNvPr>
          <p:cNvGraphicFramePr>
            <a:graphicFrameLocks noGrp="1"/>
          </p:cNvGraphicFramePr>
          <p:nvPr>
            <p:extLst>
              <p:ext uri="{D42A27DB-BD31-4B8C-83A1-F6EECF244321}">
                <p14:modId xmlns:p14="http://schemas.microsoft.com/office/powerpoint/2010/main" val="1657055384"/>
              </p:ext>
            </p:extLst>
          </p:nvPr>
        </p:nvGraphicFramePr>
        <p:xfrm>
          <a:off x="5337006" y="1910291"/>
          <a:ext cx="6645444" cy="4516120"/>
        </p:xfrm>
        <a:graphic>
          <a:graphicData uri="http://schemas.openxmlformats.org/drawingml/2006/table">
            <a:tbl>
              <a:tblPr firstRow="1" bandRow="1">
                <a:tableStyleId>{5C22544A-7EE6-4342-B048-85BDC9FD1C3A}</a:tableStyleId>
              </a:tblPr>
              <a:tblGrid>
                <a:gridCol w="6645444">
                  <a:extLst>
                    <a:ext uri="{9D8B030D-6E8A-4147-A177-3AD203B41FA5}">
                      <a16:colId xmlns:a16="http://schemas.microsoft.com/office/drawing/2014/main" val="618292216"/>
                    </a:ext>
                  </a:extLst>
                </a:gridCol>
              </a:tblGrid>
              <a:tr h="370840">
                <a:tc>
                  <a:txBody>
                    <a:bodyPr/>
                    <a:lstStyle/>
                    <a:p>
                      <a:r>
                        <a:rPr lang="en-US" sz="1400"/>
                        <a:t>Factors potentially involved in determining sex differences in pharmacologic effects</a:t>
                      </a:r>
                      <a:endParaRPr lang="fr-FR" sz="1400"/>
                    </a:p>
                  </a:txBody>
                  <a:tcPr anchor="ctr"/>
                </a:tc>
                <a:extLst>
                  <a:ext uri="{0D108BD9-81ED-4DB2-BD59-A6C34878D82A}">
                    <a16:rowId xmlns:a16="http://schemas.microsoft.com/office/drawing/2014/main" val="4104762840"/>
                  </a:ext>
                </a:extLst>
              </a:tr>
              <a:tr h="370840">
                <a:tc>
                  <a:txBody>
                    <a:bodyPr/>
                    <a:lstStyle/>
                    <a:p>
                      <a:pPr marL="180975" indent="-180975">
                        <a:buFont typeface="Arial" panose="020B0604020202020204" pitchFamily="34" charset="0"/>
                        <a:buChar char="•"/>
                      </a:pPr>
                      <a:r>
                        <a:rPr lang="en-US" sz="1400" kern="1200">
                          <a:solidFill>
                            <a:schemeClr val="dk1"/>
                          </a:solidFill>
                          <a:latin typeface="+mn-lt"/>
                          <a:ea typeface="+mn-ea"/>
                          <a:cs typeface="+mn-cs"/>
                        </a:rPr>
                        <a:t>Body weight and composition, blood and organ volumes (e.g. bone mass)</a:t>
                      </a:r>
                    </a:p>
                    <a:p>
                      <a:pPr marL="180975" indent="-180975">
                        <a:buFont typeface="Arial" panose="020B0604020202020204" pitchFamily="34" charset="0"/>
                        <a:buChar char="•"/>
                      </a:pPr>
                      <a:r>
                        <a:rPr lang="en-US" sz="1400" kern="1200">
                          <a:solidFill>
                            <a:schemeClr val="dk1"/>
                          </a:solidFill>
                          <a:latin typeface="+mn-lt"/>
                          <a:ea typeface="+mn-ea"/>
                          <a:cs typeface="+mn-cs"/>
                        </a:rPr>
                        <a:t>Absorption, intestinal motility and secretions</a:t>
                      </a:r>
                    </a:p>
                    <a:p>
                      <a:pPr marL="180975" indent="-180975">
                        <a:buFont typeface="Arial" panose="020B0604020202020204" pitchFamily="34" charset="0"/>
                        <a:buChar char="•"/>
                      </a:pPr>
                      <a:r>
                        <a:rPr lang="en-US" sz="1400" kern="1200">
                          <a:solidFill>
                            <a:schemeClr val="dk1"/>
                          </a:solidFill>
                          <a:latin typeface="+mn-lt"/>
                          <a:ea typeface="+mn-ea"/>
                          <a:cs typeface="+mn-cs"/>
                        </a:rPr>
                        <a:t>Transport and distribution</a:t>
                      </a:r>
                    </a:p>
                    <a:p>
                      <a:pPr marL="180975" indent="-180975">
                        <a:buFont typeface="Arial" panose="020B0604020202020204" pitchFamily="34" charset="0"/>
                        <a:buChar char="•"/>
                      </a:pPr>
                      <a:r>
                        <a:rPr lang="en-US" sz="1400" kern="1200">
                          <a:solidFill>
                            <a:schemeClr val="dk1"/>
                          </a:solidFill>
                          <a:latin typeface="+mn-lt"/>
                          <a:ea typeface="+mn-ea"/>
                          <a:cs typeface="+mn-cs"/>
                        </a:rPr>
                        <a:t>Protein binding and tissue affinity</a:t>
                      </a:r>
                    </a:p>
                    <a:p>
                      <a:pPr marL="180975" indent="-180975">
                        <a:buFont typeface="Arial" panose="020B0604020202020204" pitchFamily="34" charset="0"/>
                        <a:buChar char="•"/>
                      </a:pPr>
                      <a:r>
                        <a:rPr lang="en-US" sz="1400" kern="1200">
                          <a:solidFill>
                            <a:schemeClr val="dk1"/>
                          </a:solidFill>
                          <a:latin typeface="+mn-lt"/>
                          <a:ea typeface="+mn-ea"/>
                          <a:cs typeface="+mn-cs"/>
                        </a:rPr>
                        <a:t>Metabolism: phase I (hydrolysis, reduction, oxidation, cyclization, </a:t>
                      </a:r>
                      <a:r>
                        <a:rPr lang="en-US" sz="1400" kern="1200" err="1">
                          <a:solidFill>
                            <a:schemeClr val="dk1"/>
                          </a:solidFill>
                          <a:latin typeface="+mn-lt"/>
                          <a:ea typeface="+mn-ea"/>
                          <a:cs typeface="+mn-cs"/>
                        </a:rPr>
                        <a:t>decyclization</a:t>
                      </a:r>
                      <a:r>
                        <a:rPr lang="en-US" sz="1400" kern="1200">
                          <a:solidFill>
                            <a:schemeClr val="dk1"/>
                          </a:solidFill>
                          <a:latin typeface="+mn-lt"/>
                          <a:ea typeface="+mn-ea"/>
                          <a:cs typeface="+mn-cs"/>
                        </a:rPr>
                        <a:t>)</a:t>
                      </a:r>
                    </a:p>
                    <a:p>
                      <a:pPr marL="180975" indent="-180975">
                        <a:buFont typeface="Arial" panose="020B0604020202020204" pitchFamily="34" charset="0"/>
                        <a:buChar char="•"/>
                      </a:pPr>
                      <a:r>
                        <a:rPr lang="en-US" sz="1400" kern="1200">
                          <a:solidFill>
                            <a:schemeClr val="dk1"/>
                          </a:solidFill>
                          <a:latin typeface="+mn-lt"/>
                          <a:ea typeface="+mn-ea"/>
                          <a:cs typeface="+mn-cs"/>
                        </a:rPr>
                        <a:t>Metabolism: phase II (conjugation)</a:t>
                      </a:r>
                    </a:p>
                    <a:p>
                      <a:pPr marL="180975" indent="-180975">
                        <a:buFont typeface="Arial" panose="020B0604020202020204" pitchFamily="34" charset="0"/>
                        <a:buChar char="•"/>
                      </a:pPr>
                      <a:r>
                        <a:rPr lang="en-US" sz="1400" kern="1200">
                          <a:solidFill>
                            <a:schemeClr val="dk1"/>
                          </a:solidFill>
                          <a:latin typeface="+mn-lt"/>
                          <a:ea typeface="+mn-ea"/>
                          <a:cs typeface="+mn-cs"/>
                        </a:rPr>
                        <a:t>Excretion (glomerular filtration rate, renal clearance)</a:t>
                      </a:r>
                    </a:p>
                    <a:p>
                      <a:pPr marL="180975" indent="-180975">
                        <a:buFont typeface="Arial" panose="020B0604020202020204" pitchFamily="34" charset="0"/>
                        <a:buChar char="•"/>
                      </a:pPr>
                      <a:r>
                        <a:rPr lang="en-US" sz="1400" kern="1200">
                          <a:solidFill>
                            <a:schemeClr val="dk1"/>
                          </a:solidFill>
                          <a:latin typeface="+mn-lt"/>
                          <a:ea typeface="+mn-ea"/>
                          <a:cs typeface="+mn-cs"/>
                        </a:rPr>
                        <a:t>Intracellular metabolism</a:t>
                      </a:r>
                    </a:p>
                    <a:p>
                      <a:pPr marL="180975" indent="-180975">
                        <a:buFont typeface="Arial" panose="020B0604020202020204" pitchFamily="34" charset="0"/>
                        <a:buChar char="•"/>
                      </a:pPr>
                      <a:r>
                        <a:rPr lang="en-US" sz="1400" kern="1200">
                          <a:solidFill>
                            <a:schemeClr val="dk1"/>
                          </a:solidFill>
                          <a:latin typeface="+mn-lt"/>
                          <a:ea typeface="+mn-ea"/>
                          <a:cs typeface="+mn-cs"/>
                        </a:rPr>
                        <a:t>Activity of drug transporters</a:t>
                      </a:r>
                    </a:p>
                    <a:p>
                      <a:pPr marL="180975" indent="-180975">
                        <a:buFont typeface="Arial" panose="020B0604020202020204" pitchFamily="34" charset="0"/>
                        <a:buChar char="•"/>
                      </a:pPr>
                      <a:r>
                        <a:rPr lang="en-US" sz="1400" kern="1200">
                          <a:solidFill>
                            <a:schemeClr val="dk1"/>
                          </a:solidFill>
                          <a:latin typeface="+mn-lt"/>
                          <a:ea typeface="+mn-ea"/>
                          <a:cs typeface="+mn-cs"/>
                        </a:rPr>
                        <a:t>Differential (hormone-mediated) gene expression</a:t>
                      </a:r>
                      <a:br>
                        <a:rPr lang="en-US" sz="1400" kern="1200">
                          <a:solidFill>
                            <a:schemeClr val="dk1"/>
                          </a:solidFill>
                          <a:latin typeface="+mn-lt"/>
                          <a:ea typeface="+mn-ea"/>
                          <a:cs typeface="+mn-cs"/>
                        </a:rPr>
                      </a:br>
                      <a:endParaRPr lang="en-US" sz="1400" kern="1200">
                        <a:solidFill>
                          <a:schemeClr val="dk1"/>
                        </a:solidFill>
                        <a:latin typeface="+mn-lt"/>
                        <a:ea typeface="+mn-ea"/>
                        <a:cs typeface="+mn-cs"/>
                      </a:endParaRPr>
                    </a:p>
                    <a:p>
                      <a:pPr marL="0" indent="0">
                        <a:buFont typeface="Arial" panose="020B0604020202020204" pitchFamily="34" charset="0"/>
                        <a:buNone/>
                      </a:pPr>
                      <a:r>
                        <a:rPr lang="en-US" sz="1400" kern="1200">
                          <a:solidFill>
                            <a:schemeClr val="dk1"/>
                          </a:solidFill>
                          <a:latin typeface="+mn-lt"/>
                          <a:ea typeface="+mn-ea"/>
                          <a:cs typeface="+mn-cs"/>
                        </a:rPr>
                        <a:t>Effect modifiers:</a:t>
                      </a:r>
                    </a:p>
                    <a:p>
                      <a:pPr marL="180975" indent="-180975">
                        <a:buFont typeface="Arial" panose="020B0604020202020204" pitchFamily="34" charset="0"/>
                        <a:buChar char="•"/>
                      </a:pPr>
                      <a:r>
                        <a:rPr lang="en-US" sz="1400" kern="1200">
                          <a:solidFill>
                            <a:schemeClr val="dk1"/>
                          </a:solidFill>
                          <a:latin typeface="+mn-lt"/>
                          <a:ea typeface="+mn-ea"/>
                          <a:cs typeface="+mn-cs"/>
                        </a:rPr>
                        <a:t>Adherence</a:t>
                      </a:r>
                    </a:p>
                    <a:p>
                      <a:pPr marL="180975" indent="-180975">
                        <a:buFont typeface="Arial" panose="020B0604020202020204" pitchFamily="34" charset="0"/>
                        <a:buChar char="•"/>
                      </a:pPr>
                      <a:r>
                        <a:rPr lang="en-US" sz="1400" kern="1200">
                          <a:solidFill>
                            <a:schemeClr val="dk1"/>
                          </a:solidFill>
                          <a:latin typeface="+mn-lt"/>
                          <a:ea typeface="+mn-ea"/>
                          <a:cs typeface="+mn-cs"/>
                        </a:rPr>
                        <a:t>Diet and nutritional factors</a:t>
                      </a:r>
                    </a:p>
                    <a:p>
                      <a:pPr marL="180975" indent="-180975">
                        <a:buFont typeface="Arial" panose="020B0604020202020204" pitchFamily="34" charset="0"/>
                        <a:buChar char="•"/>
                      </a:pPr>
                      <a:r>
                        <a:rPr lang="en-US" sz="1400" kern="1200">
                          <a:solidFill>
                            <a:schemeClr val="dk1"/>
                          </a:solidFill>
                          <a:latin typeface="+mn-lt"/>
                          <a:ea typeface="+mn-ea"/>
                          <a:cs typeface="+mn-cs"/>
                        </a:rPr>
                        <a:t>Nutritional status</a:t>
                      </a:r>
                    </a:p>
                    <a:p>
                      <a:pPr marL="180975" indent="-180975">
                        <a:buFont typeface="Arial" panose="020B0604020202020204" pitchFamily="34" charset="0"/>
                        <a:buChar char="•"/>
                      </a:pPr>
                      <a:r>
                        <a:rPr lang="en-US" sz="1400" kern="1200">
                          <a:solidFill>
                            <a:schemeClr val="dk1"/>
                          </a:solidFill>
                          <a:latin typeface="+mn-lt"/>
                          <a:ea typeface="+mn-ea"/>
                          <a:cs typeface="+mn-cs"/>
                        </a:rPr>
                        <a:t>Concomitant treatments</a:t>
                      </a:r>
                    </a:p>
                    <a:p>
                      <a:pPr marL="180975" indent="-180975">
                        <a:buFont typeface="Arial" panose="020B0604020202020204" pitchFamily="34" charset="0"/>
                        <a:buChar char="•"/>
                      </a:pPr>
                      <a:r>
                        <a:rPr lang="en-US" sz="1400" kern="1200">
                          <a:solidFill>
                            <a:schemeClr val="dk1"/>
                          </a:solidFill>
                          <a:latin typeface="+mn-lt"/>
                          <a:ea typeface="+mn-ea"/>
                          <a:cs typeface="+mn-cs"/>
                        </a:rPr>
                        <a:t>Hormonal environment</a:t>
                      </a:r>
                    </a:p>
                    <a:p>
                      <a:pPr marL="180975" indent="-180975">
                        <a:buFont typeface="Arial" panose="020B0604020202020204" pitchFamily="34" charset="0"/>
                        <a:buChar char="•"/>
                      </a:pPr>
                      <a:r>
                        <a:rPr lang="en-US" sz="1400" kern="1200">
                          <a:solidFill>
                            <a:schemeClr val="dk1"/>
                          </a:solidFill>
                          <a:latin typeface="+mn-lt"/>
                          <a:ea typeface="+mn-ea"/>
                          <a:cs typeface="+mn-cs"/>
                        </a:rPr>
                        <a:t>Reproductive status</a:t>
                      </a:r>
                    </a:p>
                    <a:p>
                      <a:pPr marL="180975" indent="-180975">
                        <a:buFont typeface="Arial" panose="020B0604020202020204" pitchFamily="34" charset="0"/>
                        <a:buChar char="•"/>
                      </a:pPr>
                      <a:r>
                        <a:rPr lang="en-US" sz="1400" kern="1200">
                          <a:solidFill>
                            <a:schemeClr val="dk1"/>
                          </a:solidFill>
                          <a:latin typeface="+mn-lt"/>
                          <a:ea typeface="+mn-ea"/>
                          <a:cs typeface="+mn-cs"/>
                        </a:rPr>
                        <a:t>Smoking	</a:t>
                      </a:r>
                    </a:p>
                  </a:txBody>
                  <a:tcPr/>
                </a:tc>
                <a:extLst>
                  <a:ext uri="{0D108BD9-81ED-4DB2-BD59-A6C34878D82A}">
                    <a16:rowId xmlns:a16="http://schemas.microsoft.com/office/drawing/2014/main" val="3757323553"/>
                  </a:ext>
                </a:extLst>
              </a:tr>
            </a:tbl>
          </a:graphicData>
        </a:graphic>
      </p:graphicFrame>
      <p:sp>
        <p:nvSpPr>
          <p:cNvPr id="8" name="ZoneTexte 7">
            <a:extLst>
              <a:ext uri="{FF2B5EF4-FFF2-40B4-BE49-F238E27FC236}">
                <a16:creationId xmlns:a16="http://schemas.microsoft.com/office/drawing/2014/main" id="{E6E92D0B-4740-C248-AECA-1B9C70066F78}"/>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93478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1845B-6414-0E47-B5B4-9618C0B77FC7}"/>
              </a:ext>
            </a:extLst>
          </p:cNvPr>
          <p:cNvSpPr>
            <a:spLocks noGrp="1"/>
          </p:cNvSpPr>
          <p:nvPr>
            <p:ph type="title"/>
          </p:nvPr>
        </p:nvSpPr>
        <p:spPr/>
        <p:txBody>
          <a:bodyPr/>
          <a:lstStyle/>
          <a:p>
            <a:r>
              <a:rPr lang="fr-FR" err="1"/>
              <a:t>Women</a:t>
            </a:r>
            <a:r>
              <a:rPr lang="fr-FR"/>
              <a:t> </a:t>
            </a:r>
            <a:r>
              <a:rPr lang="fr-FR" err="1"/>
              <a:t>often</a:t>
            </a:r>
            <a:r>
              <a:rPr lang="fr-FR"/>
              <a:t> face more social </a:t>
            </a:r>
            <a:r>
              <a:rPr lang="fr-FR" err="1"/>
              <a:t>problems</a:t>
            </a:r>
            <a:r>
              <a:rPr lang="fr-FR"/>
              <a:t> </a:t>
            </a:r>
            <a:r>
              <a:rPr lang="fr-FR" err="1"/>
              <a:t>than</a:t>
            </a:r>
            <a:r>
              <a:rPr lang="fr-FR"/>
              <a:t> men</a:t>
            </a:r>
          </a:p>
        </p:txBody>
      </p:sp>
      <p:graphicFrame>
        <p:nvGraphicFramePr>
          <p:cNvPr id="3" name="Tableau 4">
            <a:extLst>
              <a:ext uri="{FF2B5EF4-FFF2-40B4-BE49-F238E27FC236}">
                <a16:creationId xmlns:a16="http://schemas.microsoft.com/office/drawing/2014/main" id="{F67E64B4-B701-A383-0135-E31A79484A82}"/>
              </a:ext>
            </a:extLst>
          </p:cNvPr>
          <p:cNvGraphicFramePr>
            <a:graphicFrameLocks noGrp="1"/>
          </p:cNvGraphicFramePr>
          <p:nvPr>
            <p:extLst>
              <p:ext uri="{D42A27DB-BD31-4B8C-83A1-F6EECF244321}">
                <p14:modId xmlns:p14="http://schemas.microsoft.com/office/powerpoint/2010/main" val="2535363703"/>
              </p:ext>
            </p:extLst>
          </p:nvPr>
        </p:nvGraphicFramePr>
        <p:xfrm>
          <a:off x="2247898" y="2132856"/>
          <a:ext cx="8128002" cy="40843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843045279"/>
                    </a:ext>
                  </a:extLst>
                </a:gridCol>
                <a:gridCol w="1354667">
                  <a:extLst>
                    <a:ext uri="{9D8B030D-6E8A-4147-A177-3AD203B41FA5}">
                      <a16:colId xmlns:a16="http://schemas.microsoft.com/office/drawing/2014/main" val="760059413"/>
                    </a:ext>
                  </a:extLst>
                </a:gridCol>
                <a:gridCol w="1354667">
                  <a:extLst>
                    <a:ext uri="{9D8B030D-6E8A-4147-A177-3AD203B41FA5}">
                      <a16:colId xmlns:a16="http://schemas.microsoft.com/office/drawing/2014/main" val="1977184262"/>
                    </a:ext>
                  </a:extLst>
                </a:gridCol>
                <a:gridCol w="1354667">
                  <a:extLst>
                    <a:ext uri="{9D8B030D-6E8A-4147-A177-3AD203B41FA5}">
                      <a16:colId xmlns:a16="http://schemas.microsoft.com/office/drawing/2014/main" val="3914413399"/>
                    </a:ext>
                  </a:extLst>
                </a:gridCol>
                <a:gridCol w="1354667">
                  <a:extLst>
                    <a:ext uri="{9D8B030D-6E8A-4147-A177-3AD203B41FA5}">
                      <a16:colId xmlns:a16="http://schemas.microsoft.com/office/drawing/2014/main" val="960486239"/>
                    </a:ext>
                  </a:extLst>
                </a:gridCol>
                <a:gridCol w="1354667">
                  <a:extLst>
                    <a:ext uri="{9D8B030D-6E8A-4147-A177-3AD203B41FA5}">
                      <a16:colId xmlns:a16="http://schemas.microsoft.com/office/drawing/2014/main" val="295061855"/>
                    </a:ext>
                  </a:extLst>
                </a:gridCol>
              </a:tblGrid>
              <a:tr h="370840">
                <a:tc>
                  <a:txBody>
                    <a:bodyPr/>
                    <a:lstStyle/>
                    <a:p>
                      <a:pPr algn="ctr"/>
                      <a:r>
                        <a:rPr lang="fr-FR" sz="1400" b="1" i="0" u="none" strike="noStrike" kern="1200" baseline="0" err="1">
                          <a:solidFill>
                            <a:schemeClr val="lt1"/>
                          </a:solidFill>
                          <a:latin typeface="+mn-lt"/>
                          <a:ea typeface="+mn-ea"/>
                          <a:cs typeface="+mn-cs"/>
                        </a:rPr>
                        <a:t>Economic</a:t>
                      </a:r>
                      <a:br>
                        <a:rPr lang="fr-FR" sz="1400" b="1" i="0" u="none" strike="noStrike" kern="1200" baseline="0">
                          <a:solidFill>
                            <a:schemeClr val="lt1"/>
                          </a:solidFill>
                          <a:latin typeface="+mn-lt"/>
                          <a:ea typeface="+mn-ea"/>
                          <a:cs typeface="+mn-cs"/>
                        </a:rPr>
                      </a:br>
                      <a:r>
                        <a:rPr lang="fr-FR" sz="1400" b="1" i="0" u="none" strike="noStrike" kern="1200" baseline="0" err="1">
                          <a:solidFill>
                            <a:schemeClr val="lt1"/>
                          </a:solidFill>
                          <a:latin typeface="+mn-lt"/>
                          <a:ea typeface="+mn-ea"/>
                          <a:cs typeface="+mn-cs"/>
                        </a:rPr>
                        <a:t>Stability</a:t>
                      </a:r>
                      <a:endParaRPr lang="fr-FR" sz="1400" b="1"/>
                    </a:p>
                  </a:txBody>
                  <a:tcPr anchor="ctr">
                    <a:solidFill>
                      <a:srgbClr val="1B3557"/>
                    </a:solidFill>
                  </a:tcPr>
                </a:tc>
                <a:tc>
                  <a:txBody>
                    <a:bodyPr/>
                    <a:lstStyle/>
                    <a:p>
                      <a:pPr algn="ctr"/>
                      <a:r>
                        <a:rPr lang="fr-FR" sz="1400" b="1" i="0" u="none" strike="noStrike" kern="1200" baseline="0" err="1">
                          <a:solidFill>
                            <a:schemeClr val="lt1"/>
                          </a:solidFill>
                          <a:latin typeface="+mn-lt"/>
                          <a:ea typeface="+mn-ea"/>
                          <a:cs typeface="+mn-cs"/>
                        </a:rPr>
                        <a:t>Neighborhood</a:t>
                      </a:r>
                      <a:br>
                        <a:rPr lang="fr-FR" sz="1400" b="1" i="0" u="none" strike="noStrike" kern="1200" baseline="0">
                          <a:solidFill>
                            <a:schemeClr val="lt1"/>
                          </a:solidFill>
                          <a:latin typeface="+mn-lt"/>
                          <a:ea typeface="+mn-ea"/>
                          <a:cs typeface="+mn-cs"/>
                        </a:rPr>
                      </a:br>
                      <a:r>
                        <a:rPr lang="fr-FR" sz="1400" b="1" i="0" u="none" strike="noStrike" kern="1200" baseline="0">
                          <a:solidFill>
                            <a:schemeClr val="lt1"/>
                          </a:solidFill>
                          <a:latin typeface="+mn-lt"/>
                          <a:ea typeface="+mn-ea"/>
                          <a:cs typeface="+mn-cs"/>
                        </a:rPr>
                        <a:t>and Physical</a:t>
                      </a:r>
                      <a:br>
                        <a:rPr lang="fr-FR" sz="1400" b="1" i="0" u="none" strike="noStrike" kern="1200" baseline="0">
                          <a:solidFill>
                            <a:schemeClr val="lt1"/>
                          </a:solidFill>
                          <a:latin typeface="+mn-lt"/>
                          <a:ea typeface="+mn-ea"/>
                          <a:cs typeface="+mn-cs"/>
                        </a:rPr>
                      </a:br>
                      <a:r>
                        <a:rPr lang="fr-FR" sz="1400" b="1" i="0" u="none" strike="noStrike" kern="1200" baseline="0" err="1">
                          <a:solidFill>
                            <a:schemeClr val="lt1"/>
                          </a:solidFill>
                          <a:latin typeface="+mn-lt"/>
                          <a:ea typeface="+mn-ea"/>
                          <a:cs typeface="+mn-cs"/>
                        </a:rPr>
                        <a:t>Environment</a:t>
                      </a:r>
                      <a:endParaRPr lang="fr-FR" sz="1400" b="1"/>
                    </a:p>
                  </a:txBody>
                  <a:tcPr anchor="ctr"/>
                </a:tc>
                <a:tc>
                  <a:txBody>
                    <a:bodyPr/>
                    <a:lstStyle/>
                    <a:p>
                      <a:pPr algn="ctr"/>
                      <a:r>
                        <a:rPr lang="fr-FR" sz="1400" b="1" i="0" u="none" strike="noStrike" kern="1200" baseline="0">
                          <a:solidFill>
                            <a:schemeClr val="lt1"/>
                          </a:solidFill>
                          <a:latin typeface="+mn-lt"/>
                          <a:ea typeface="+mn-ea"/>
                          <a:cs typeface="+mn-cs"/>
                        </a:rPr>
                        <a:t>Education</a:t>
                      </a:r>
                      <a:endParaRPr lang="fr-FR" sz="1400" b="1"/>
                    </a:p>
                  </a:txBody>
                  <a:tcPr anchor="ctr">
                    <a:solidFill>
                      <a:srgbClr val="53A2DD"/>
                    </a:solidFill>
                  </a:tcPr>
                </a:tc>
                <a:tc>
                  <a:txBody>
                    <a:bodyPr/>
                    <a:lstStyle/>
                    <a:p>
                      <a:pPr algn="ctr"/>
                      <a:r>
                        <a:rPr lang="fr-FR" sz="1400" b="1">
                          <a:solidFill>
                            <a:schemeClr val="tx1"/>
                          </a:solidFill>
                        </a:rPr>
                        <a:t>Food</a:t>
                      </a:r>
                    </a:p>
                  </a:txBody>
                  <a:tcPr anchor="ctr">
                    <a:solidFill>
                      <a:srgbClr val="8EC6E8"/>
                    </a:solidFill>
                  </a:tcPr>
                </a:tc>
                <a:tc>
                  <a:txBody>
                    <a:bodyPr/>
                    <a:lstStyle/>
                    <a:p>
                      <a:pPr algn="ctr"/>
                      <a:r>
                        <a:rPr lang="fr-FR" sz="1400" b="1" i="0" u="none" strike="noStrike" kern="1200" baseline="0">
                          <a:solidFill>
                            <a:schemeClr val="tx1"/>
                          </a:solidFill>
                          <a:latin typeface="+mn-lt"/>
                          <a:ea typeface="+mn-ea"/>
                          <a:cs typeface="+mn-cs"/>
                        </a:rPr>
                        <a:t>Community</a:t>
                      </a:r>
                      <a:br>
                        <a:rPr lang="fr-FR" sz="1400" b="1" i="0" u="none" strike="noStrike" kern="1200" baseline="0">
                          <a:solidFill>
                            <a:schemeClr val="tx1"/>
                          </a:solidFill>
                          <a:latin typeface="+mn-lt"/>
                          <a:ea typeface="+mn-ea"/>
                          <a:cs typeface="+mn-cs"/>
                        </a:rPr>
                      </a:br>
                      <a:r>
                        <a:rPr lang="fr-FR" sz="1400" b="1" i="0" u="none" strike="noStrike" kern="1200" baseline="0">
                          <a:solidFill>
                            <a:schemeClr val="tx1"/>
                          </a:solidFill>
                          <a:latin typeface="+mn-lt"/>
                          <a:ea typeface="+mn-ea"/>
                          <a:cs typeface="+mn-cs"/>
                        </a:rPr>
                        <a:t>and Social</a:t>
                      </a:r>
                      <a:br>
                        <a:rPr lang="fr-FR" sz="1400" b="1" i="0" u="none" strike="noStrike" kern="1200" baseline="0">
                          <a:solidFill>
                            <a:schemeClr val="tx1"/>
                          </a:solidFill>
                          <a:latin typeface="+mn-lt"/>
                          <a:ea typeface="+mn-ea"/>
                          <a:cs typeface="+mn-cs"/>
                        </a:rPr>
                      </a:br>
                      <a:r>
                        <a:rPr lang="fr-FR" sz="1400" b="1" i="0" u="none" strike="noStrike" kern="1200" baseline="0" err="1">
                          <a:solidFill>
                            <a:schemeClr val="tx1"/>
                          </a:solidFill>
                          <a:latin typeface="+mn-lt"/>
                          <a:ea typeface="+mn-ea"/>
                          <a:cs typeface="+mn-cs"/>
                        </a:rPr>
                        <a:t>Context</a:t>
                      </a:r>
                      <a:endParaRPr lang="fr-FR" sz="1400" b="1">
                        <a:solidFill>
                          <a:schemeClr val="tx1"/>
                        </a:solidFill>
                      </a:endParaRPr>
                    </a:p>
                  </a:txBody>
                  <a:tcPr anchor="ctr">
                    <a:solidFill>
                      <a:srgbClr val="B9DCF1"/>
                    </a:solidFill>
                  </a:tcPr>
                </a:tc>
                <a:tc>
                  <a:txBody>
                    <a:bodyPr/>
                    <a:lstStyle/>
                    <a:p>
                      <a:pPr algn="ctr"/>
                      <a:r>
                        <a:rPr lang="fr-FR" sz="1400" b="1" i="0" u="none" strike="noStrike" kern="1200" baseline="0" err="1">
                          <a:solidFill>
                            <a:schemeClr val="tx1"/>
                          </a:solidFill>
                          <a:latin typeface="+mn-lt"/>
                          <a:ea typeface="+mn-ea"/>
                          <a:cs typeface="+mn-cs"/>
                        </a:rPr>
                        <a:t>Health</a:t>
                      </a:r>
                      <a:r>
                        <a:rPr lang="fr-FR" sz="1400" b="1" i="0" u="none" strike="noStrike" kern="1200" baseline="0">
                          <a:solidFill>
                            <a:schemeClr val="tx1"/>
                          </a:solidFill>
                          <a:latin typeface="+mn-lt"/>
                          <a:ea typeface="+mn-ea"/>
                          <a:cs typeface="+mn-cs"/>
                        </a:rPr>
                        <a:t> Care</a:t>
                      </a:r>
                      <a:br>
                        <a:rPr lang="fr-FR" sz="1400" b="1" i="0" u="none" strike="noStrike" kern="1200" baseline="0">
                          <a:solidFill>
                            <a:schemeClr val="tx1"/>
                          </a:solidFill>
                          <a:latin typeface="+mn-lt"/>
                          <a:ea typeface="+mn-ea"/>
                          <a:cs typeface="+mn-cs"/>
                        </a:rPr>
                      </a:br>
                      <a:r>
                        <a:rPr lang="fr-FR" sz="1400" b="1" i="0" u="none" strike="noStrike" kern="1200" baseline="0">
                          <a:solidFill>
                            <a:schemeClr val="tx1"/>
                          </a:solidFill>
                          <a:latin typeface="+mn-lt"/>
                          <a:ea typeface="+mn-ea"/>
                          <a:cs typeface="+mn-cs"/>
                        </a:rPr>
                        <a:t>System</a:t>
                      </a:r>
                      <a:endParaRPr lang="fr-FR" sz="1400" b="1">
                        <a:solidFill>
                          <a:schemeClr val="tx1"/>
                        </a:solidFill>
                      </a:endParaRPr>
                    </a:p>
                  </a:txBody>
                  <a:tcPr anchor="ctr">
                    <a:solidFill>
                      <a:srgbClr val="E8F4FA"/>
                    </a:solidFill>
                  </a:tcPr>
                </a:tc>
                <a:extLst>
                  <a:ext uri="{0D108BD9-81ED-4DB2-BD59-A6C34878D82A}">
                    <a16:rowId xmlns:a16="http://schemas.microsoft.com/office/drawing/2014/main" val="245593988"/>
                  </a:ext>
                </a:extLst>
              </a:tr>
              <a:tr h="370840">
                <a:tc>
                  <a:txBody>
                    <a:bodyPr/>
                    <a:lstStyle/>
                    <a:p>
                      <a:pPr algn="ctr"/>
                      <a:r>
                        <a:rPr lang="en-US" sz="1400" b="0" i="0" u="none" strike="noStrike" kern="1200" baseline="0">
                          <a:solidFill>
                            <a:schemeClr val="dk1"/>
                          </a:solidFill>
                          <a:latin typeface="+mn-lt"/>
                          <a:ea typeface="+mn-ea"/>
                          <a:cs typeface="+mn-cs"/>
                        </a:rPr>
                        <a:t>Employment</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Income</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Expenses</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Debt</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Medical bills</a:t>
                      </a:r>
                    </a:p>
                    <a:p>
                      <a:pPr algn="ctr"/>
                      <a:br>
                        <a:rPr lang="en-US" sz="1400" b="0" i="0" u="none" strike="noStrike" kern="1200" baseline="0">
                          <a:solidFill>
                            <a:schemeClr val="dk1"/>
                          </a:solidFill>
                          <a:latin typeface="+mn-lt"/>
                          <a:ea typeface="+mn-ea"/>
                          <a:cs typeface="+mn-cs"/>
                        </a:rPr>
                      </a:br>
                      <a:r>
                        <a:rPr lang="en-US" sz="1400" b="0" i="0" u="none" strike="noStrike" kern="1200" baseline="0">
                          <a:solidFill>
                            <a:schemeClr val="dk1"/>
                          </a:solidFill>
                          <a:latin typeface="+mn-lt"/>
                          <a:ea typeface="+mn-ea"/>
                          <a:cs typeface="+mn-cs"/>
                        </a:rPr>
                        <a:t>Support</a:t>
                      </a:r>
                      <a:endParaRPr lang="fr-FR" sz="1400"/>
                    </a:p>
                  </a:txBody>
                  <a:tcPr>
                    <a:solidFill>
                      <a:srgbClr val="E9EDF4"/>
                    </a:solidFill>
                  </a:tcPr>
                </a:tc>
                <a:tc>
                  <a:txBody>
                    <a:bodyPr/>
                    <a:lstStyle/>
                    <a:p>
                      <a:pPr algn="ctr"/>
                      <a:r>
                        <a:rPr lang="fr-FR" sz="1400" b="0" i="0" u="none" strike="noStrike" kern="1200" baseline="0" err="1">
                          <a:solidFill>
                            <a:schemeClr val="dk1"/>
                          </a:solidFill>
                          <a:latin typeface="+mn-lt"/>
                          <a:ea typeface="+mn-ea"/>
                          <a:cs typeface="+mn-cs"/>
                        </a:rPr>
                        <a:t>Housing</a:t>
                      </a:r>
                      <a:endParaRPr lang="fr-FR" sz="1400" b="0" i="0" u="none" strike="noStrike" kern="1200" baseline="0">
                        <a:solidFill>
                          <a:schemeClr val="dk1"/>
                        </a:solidFill>
                        <a:latin typeface="+mn-lt"/>
                        <a:ea typeface="+mn-ea"/>
                        <a:cs typeface="+mn-cs"/>
                      </a:endParaRPr>
                    </a:p>
                    <a:p>
                      <a:pPr algn="ctr"/>
                      <a:br>
                        <a:rPr lang="fr-FR" sz="1400" b="0" i="0" u="none" strike="noStrike" kern="1200" baseline="0">
                          <a:solidFill>
                            <a:schemeClr val="dk1"/>
                          </a:solidFill>
                          <a:latin typeface="+mn-lt"/>
                          <a:ea typeface="+mn-ea"/>
                          <a:cs typeface="+mn-cs"/>
                        </a:rPr>
                      </a:br>
                      <a:r>
                        <a:rPr lang="fr-FR" sz="1400" b="0" i="0" u="none" strike="noStrike" kern="1200" baseline="0">
                          <a:solidFill>
                            <a:schemeClr val="dk1"/>
                          </a:solidFill>
                          <a:latin typeface="+mn-lt"/>
                          <a:ea typeface="+mn-ea"/>
                          <a:cs typeface="+mn-cs"/>
                        </a:rPr>
                        <a:t>Transportation	</a:t>
                      </a:r>
                    </a:p>
                    <a:p>
                      <a:pPr algn="ctr"/>
                      <a:r>
                        <a:rPr lang="fr-FR" sz="1400" b="1" i="0" u="sng" strike="noStrike" kern="1200" baseline="0" err="1">
                          <a:solidFill>
                            <a:srgbClr val="C00000"/>
                          </a:solidFill>
                          <a:latin typeface="+mn-lt"/>
                          <a:ea typeface="+mn-ea"/>
                          <a:cs typeface="+mn-cs"/>
                        </a:rPr>
                        <a:t>Safety</a:t>
                      </a:r>
                      <a:endParaRPr lang="fr-FR" sz="1400" b="1" i="0" u="sng" strike="noStrike" kern="1200" baseline="0">
                        <a:solidFill>
                          <a:srgbClr val="C00000"/>
                        </a:solidFill>
                        <a:latin typeface="+mn-lt"/>
                        <a:ea typeface="+mn-ea"/>
                        <a:cs typeface="+mn-cs"/>
                      </a:endParaRPr>
                    </a:p>
                    <a:p>
                      <a:pPr algn="ctr"/>
                      <a:endParaRPr lang="fr-FR" sz="1400" b="0" i="0" u="sng" strike="noStrike" kern="1200" baseline="0">
                        <a:solidFill>
                          <a:schemeClr val="dk1"/>
                        </a:solidFill>
                        <a:latin typeface="+mn-lt"/>
                        <a:ea typeface="+mn-ea"/>
                        <a:cs typeface="+mn-cs"/>
                      </a:endParaRPr>
                    </a:p>
                    <a:p>
                      <a:pPr algn="ctr"/>
                      <a:r>
                        <a:rPr lang="fr-FR" sz="1400" b="0" i="0" u="none" strike="noStrike" kern="1200" baseline="0">
                          <a:solidFill>
                            <a:schemeClr val="dk1"/>
                          </a:solidFill>
                          <a:latin typeface="+mn-lt"/>
                          <a:ea typeface="+mn-ea"/>
                          <a:cs typeface="+mn-cs"/>
                        </a:rPr>
                        <a:t>Parks</a:t>
                      </a:r>
                    </a:p>
                    <a:p>
                      <a:pPr algn="ct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Playgrounds</a:t>
                      </a:r>
                      <a:endParaRPr lang="fr-FR" sz="1400" b="0" i="0" u="none" strike="noStrike" kern="1200" baseline="0">
                        <a:solidFill>
                          <a:schemeClr val="dk1"/>
                        </a:solidFill>
                        <a:latin typeface="+mn-lt"/>
                        <a:ea typeface="+mn-ea"/>
                        <a:cs typeface="+mn-cs"/>
                      </a:endParaRPr>
                    </a:p>
                    <a:p>
                      <a:pPr algn="ct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Walkability</a:t>
                      </a:r>
                      <a:endParaRPr lang="fr-FR" sz="1400" b="0" i="0" u="none" strike="noStrike" kern="1200" baseline="0">
                        <a:solidFill>
                          <a:schemeClr val="dk1"/>
                        </a:solidFill>
                        <a:latin typeface="+mn-lt"/>
                        <a:ea typeface="+mn-ea"/>
                        <a:cs typeface="+mn-cs"/>
                      </a:endParaRPr>
                    </a:p>
                  </a:txBody>
                  <a:tcPr>
                    <a:solidFill>
                      <a:srgbClr val="E9EDF4"/>
                    </a:solidFill>
                  </a:tcPr>
                </a:tc>
                <a:tc>
                  <a:txBody>
                    <a:bodyPr/>
                    <a:lstStyle/>
                    <a:p>
                      <a:pPr algn="ctr"/>
                      <a:r>
                        <a:rPr lang="fr-FR" sz="1400" b="0" i="0" u="none" strike="noStrike" kern="1200" baseline="0" err="1">
                          <a:solidFill>
                            <a:schemeClr val="dk1"/>
                          </a:solidFill>
                          <a:latin typeface="+mn-lt"/>
                          <a:ea typeface="+mn-ea"/>
                          <a:cs typeface="+mn-cs"/>
                        </a:rPr>
                        <a:t>Literacy</a:t>
                      </a:r>
                      <a:endParaRPr lang="fr-FR" sz="1400" b="0" i="0" u="none" strike="noStrike" kern="1200" baseline="0">
                        <a:solidFill>
                          <a:schemeClr val="dk1"/>
                        </a:solidFill>
                        <a:latin typeface="+mn-lt"/>
                        <a:ea typeface="+mn-ea"/>
                        <a:cs typeface="+mn-cs"/>
                      </a:endParaRPr>
                    </a:p>
                    <a:p>
                      <a:pPr algn="ct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Language</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Early</a:t>
                      </a:r>
                      <a:r>
                        <a:rPr lang="fr-FR" sz="1400" b="0" i="0" u="none" strike="noStrike" kern="1200" baseline="0">
                          <a:solidFill>
                            <a:schemeClr val="dk1"/>
                          </a:solidFill>
                          <a:latin typeface="+mn-lt"/>
                          <a:ea typeface="+mn-ea"/>
                          <a:cs typeface="+mn-cs"/>
                        </a:rPr>
                        <a:t> </a:t>
                      </a:r>
                      <a:r>
                        <a:rPr lang="fr-FR" sz="1400" b="0" i="0" u="none" strike="noStrike" kern="1200" baseline="0" err="1">
                          <a:solidFill>
                            <a:schemeClr val="dk1"/>
                          </a:solidFill>
                          <a:latin typeface="+mn-lt"/>
                          <a:ea typeface="+mn-ea"/>
                          <a:cs typeface="+mn-cs"/>
                        </a:rPr>
                        <a:t>childhood</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education</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Vocational</a:t>
                      </a:r>
                      <a:br>
                        <a:rPr lang="fr-FR" sz="1400" b="0" i="0" u="none" strike="noStrike" kern="1200" baseline="0">
                          <a:solidFill>
                            <a:schemeClr val="dk1"/>
                          </a:solidFill>
                          <a:latin typeface="+mn-lt"/>
                          <a:ea typeface="+mn-ea"/>
                          <a:cs typeface="+mn-cs"/>
                        </a:rPr>
                      </a:br>
                      <a:r>
                        <a:rPr lang="fr-FR" sz="1400" b="0" i="0" u="none" strike="noStrike" kern="1200" baseline="0">
                          <a:solidFill>
                            <a:schemeClr val="dk1"/>
                          </a:solidFill>
                          <a:latin typeface="+mn-lt"/>
                          <a:ea typeface="+mn-ea"/>
                          <a:cs typeface="+mn-cs"/>
                        </a:rPr>
                        <a:t>training</a:t>
                      </a: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Higher</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education</a:t>
                      </a:r>
                      <a:endParaRPr lang="fr-FR" sz="1400" b="0" i="0" u="none" strike="noStrike" kern="1200" baseline="0">
                        <a:solidFill>
                          <a:schemeClr val="dk1"/>
                        </a:solidFill>
                        <a:latin typeface="+mn-lt"/>
                        <a:ea typeface="+mn-ea"/>
                        <a:cs typeface="+mn-cs"/>
                      </a:endParaRPr>
                    </a:p>
                  </a:txBody>
                  <a:tcPr>
                    <a:solidFill>
                      <a:srgbClr val="E9EDF4"/>
                    </a:solidFill>
                  </a:tcPr>
                </a:tc>
                <a:tc>
                  <a:txBody>
                    <a:bodyPr/>
                    <a:lstStyle/>
                    <a:p>
                      <a:pPr algn="ctr"/>
                      <a:r>
                        <a:rPr lang="fr-FR" sz="1400" b="0" i="0" u="none" strike="noStrike" kern="1200" baseline="0">
                          <a:solidFill>
                            <a:schemeClr val="dk1"/>
                          </a:solidFill>
                          <a:latin typeface="+mn-lt"/>
                          <a:ea typeface="+mn-ea"/>
                          <a:cs typeface="+mn-cs"/>
                        </a:rPr>
                        <a:t>Hunger</a:t>
                      </a: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a:solidFill>
                            <a:schemeClr val="dk1"/>
                          </a:solidFill>
                          <a:latin typeface="+mn-lt"/>
                          <a:ea typeface="+mn-ea"/>
                          <a:cs typeface="+mn-cs"/>
                        </a:rPr>
                        <a:t>Access to </a:t>
                      </a:r>
                      <a:r>
                        <a:rPr lang="fr-FR" sz="1400" b="0" i="0" u="none" strike="noStrike" kern="1200" baseline="0" err="1">
                          <a:solidFill>
                            <a:schemeClr val="dk1"/>
                          </a:solidFill>
                          <a:latin typeface="+mn-lt"/>
                          <a:ea typeface="+mn-ea"/>
                          <a:cs typeface="+mn-cs"/>
                        </a:rPr>
                        <a:t>healthy</a:t>
                      </a:r>
                      <a:br>
                        <a:rPr lang="fr-FR" sz="1400" b="0" i="0" u="none" strike="noStrike" kern="1200" baseline="0">
                          <a:solidFill>
                            <a:schemeClr val="dk1"/>
                          </a:solidFill>
                          <a:latin typeface="+mn-lt"/>
                          <a:ea typeface="+mn-ea"/>
                          <a:cs typeface="+mn-cs"/>
                        </a:rPr>
                      </a:br>
                      <a:r>
                        <a:rPr lang="fr-FR" sz="1400" b="0" i="0" u="none" strike="noStrike" kern="1200" baseline="0">
                          <a:solidFill>
                            <a:schemeClr val="dk1"/>
                          </a:solidFill>
                          <a:latin typeface="+mn-lt"/>
                          <a:ea typeface="+mn-ea"/>
                          <a:cs typeface="+mn-cs"/>
                        </a:rPr>
                        <a:t>options</a:t>
                      </a:r>
                      <a:endParaRPr lang="fr-FR" sz="1400"/>
                    </a:p>
                  </a:txBody>
                  <a:tcPr>
                    <a:solidFill>
                      <a:srgbClr val="E9EDF4"/>
                    </a:solidFill>
                  </a:tcPr>
                </a:tc>
                <a:tc>
                  <a:txBody>
                    <a:bodyPr/>
                    <a:lstStyle/>
                    <a:p>
                      <a:pPr algn="ctr"/>
                      <a:r>
                        <a:rPr lang="fr-FR" sz="1400"/>
                        <a:t>Social </a:t>
                      </a:r>
                      <a:r>
                        <a:rPr lang="fr-FR" sz="1400" err="1"/>
                        <a:t>integration</a:t>
                      </a:r>
                      <a:endParaRPr lang="fr-FR" sz="1400"/>
                    </a:p>
                    <a:p>
                      <a:pPr algn="ctr"/>
                      <a:endParaRPr lang="fr-FR" sz="1400"/>
                    </a:p>
                    <a:p>
                      <a:pPr algn="ctr"/>
                      <a:r>
                        <a:rPr lang="fr-FR" sz="1400"/>
                        <a:t>Support</a:t>
                      </a:r>
                      <a:br>
                        <a:rPr lang="fr-FR" sz="1400"/>
                      </a:br>
                      <a:r>
                        <a:rPr lang="fr-FR" sz="1400" err="1"/>
                        <a:t>systems</a:t>
                      </a:r>
                      <a:endParaRPr lang="fr-FR" sz="1400"/>
                    </a:p>
                    <a:p>
                      <a:pPr algn="ctr"/>
                      <a:endParaRPr lang="fr-FR" sz="1400"/>
                    </a:p>
                    <a:p>
                      <a:pPr algn="ctr"/>
                      <a:r>
                        <a:rPr lang="fr-FR" sz="1400"/>
                        <a:t>Community</a:t>
                      </a:r>
                    </a:p>
                    <a:p>
                      <a:pPr algn="ctr"/>
                      <a:r>
                        <a:rPr lang="fr-FR" sz="1400"/>
                        <a:t>engagement</a:t>
                      </a:r>
                    </a:p>
                    <a:p>
                      <a:pPr algn="ctr"/>
                      <a:endParaRPr lang="fr-FR" sz="1400"/>
                    </a:p>
                    <a:p>
                      <a:pPr algn="ctr"/>
                      <a:r>
                        <a:rPr lang="fr-FR" sz="1400" b="1">
                          <a:solidFill>
                            <a:srgbClr val="C00000"/>
                          </a:solidFill>
                        </a:rPr>
                        <a:t>Discrimination</a:t>
                      </a:r>
                    </a:p>
                  </a:txBody>
                  <a:tcPr>
                    <a:solidFill>
                      <a:srgbClr val="E9EDF4"/>
                    </a:solidFill>
                  </a:tcPr>
                </a:tc>
                <a:tc>
                  <a:txBody>
                    <a:bodyPr/>
                    <a:lstStyle/>
                    <a:p>
                      <a:pPr algn="ctr"/>
                      <a:r>
                        <a:rPr lang="fr-FR" sz="1400" b="0" i="0" u="none" strike="noStrike" kern="1200" baseline="0" err="1">
                          <a:solidFill>
                            <a:schemeClr val="dk1"/>
                          </a:solidFill>
                          <a:latin typeface="+mn-lt"/>
                          <a:ea typeface="+mn-ea"/>
                          <a:cs typeface="+mn-cs"/>
                        </a:rPr>
                        <a:t>Health</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coverage</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fr-FR" sz="1400" b="0" i="0" u="none" strike="noStrike" kern="1200" baseline="0">
                          <a:solidFill>
                            <a:schemeClr val="dk1"/>
                          </a:solidFill>
                          <a:latin typeface="+mn-lt"/>
                          <a:ea typeface="+mn-ea"/>
                          <a:cs typeface="+mn-cs"/>
                        </a:rPr>
                        <a:t>Provider</a:t>
                      </a:r>
                      <a:br>
                        <a:rPr lang="fr-FR" sz="1400" b="0" i="0" u="none" strike="noStrike" kern="1200" baseline="0">
                          <a:solidFill>
                            <a:schemeClr val="dk1"/>
                          </a:solidFill>
                          <a:latin typeface="+mn-lt"/>
                          <a:ea typeface="+mn-ea"/>
                          <a:cs typeface="+mn-cs"/>
                        </a:rPr>
                      </a:br>
                      <a:r>
                        <a:rPr lang="fr-FR" sz="1400" b="0" i="0" u="none" strike="noStrike" kern="1200" baseline="0" err="1">
                          <a:solidFill>
                            <a:schemeClr val="dk1"/>
                          </a:solidFill>
                          <a:latin typeface="+mn-lt"/>
                          <a:ea typeface="+mn-ea"/>
                          <a:cs typeface="+mn-cs"/>
                        </a:rPr>
                        <a:t>availability</a:t>
                      </a:r>
                      <a:endParaRPr lang="fr-FR" sz="1400" b="0" i="0" u="none" strike="noStrike" kern="1200" baseline="0">
                        <a:solidFill>
                          <a:schemeClr val="dk1"/>
                        </a:solidFill>
                        <a:latin typeface="+mn-lt"/>
                        <a:ea typeface="+mn-ea"/>
                        <a:cs typeface="+mn-cs"/>
                      </a:endParaRPr>
                    </a:p>
                    <a:p>
                      <a:pPr algn="ctr"/>
                      <a:endParaRPr lang="fr-FR" sz="1400" b="0" i="0" u="none" strike="noStrike" kern="1200" baseline="0">
                        <a:solidFill>
                          <a:schemeClr val="dk1"/>
                        </a:solidFill>
                        <a:latin typeface="+mn-lt"/>
                        <a:ea typeface="+mn-ea"/>
                        <a:cs typeface="+mn-cs"/>
                      </a:endParaRPr>
                    </a:p>
                    <a:p>
                      <a:pPr algn="ctr"/>
                      <a:r>
                        <a:rPr lang="en-US" sz="1400" b="1" i="0" u="none" strike="noStrike" kern="1200" baseline="0">
                          <a:solidFill>
                            <a:srgbClr val="C00000"/>
                          </a:solidFill>
                          <a:latin typeface="+mn-lt"/>
                          <a:ea typeface="+mn-ea"/>
                          <a:cs typeface="+mn-cs"/>
                        </a:rPr>
                        <a:t>Provider</a:t>
                      </a:r>
                      <a:br>
                        <a:rPr lang="en-US" sz="1400" b="1" i="0" u="none" strike="noStrike" kern="1200" baseline="0">
                          <a:solidFill>
                            <a:srgbClr val="C00000"/>
                          </a:solidFill>
                          <a:latin typeface="+mn-lt"/>
                          <a:ea typeface="+mn-ea"/>
                          <a:cs typeface="+mn-cs"/>
                        </a:rPr>
                      </a:br>
                      <a:r>
                        <a:rPr lang="en-US" sz="1400" b="1" i="0" u="none" strike="noStrike" kern="1200" baseline="0">
                          <a:solidFill>
                            <a:srgbClr val="C00000"/>
                          </a:solidFill>
                          <a:latin typeface="+mn-lt"/>
                          <a:ea typeface="+mn-ea"/>
                          <a:cs typeface="+mn-cs"/>
                        </a:rPr>
                        <a:t>linguistic and</a:t>
                      </a:r>
                      <a:br>
                        <a:rPr lang="en-US" sz="1400" b="1" i="0" u="none" strike="noStrike" kern="1200" baseline="0">
                          <a:solidFill>
                            <a:srgbClr val="C00000"/>
                          </a:solidFill>
                          <a:latin typeface="+mn-lt"/>
                          <a:ea typeface="+mn-ea"/>
                          <a:cs typeface="+mn-cs"/>
                        </a:rPr>
                      </a:br>
                      <a:r>
                        <a:rPr lang="en-US" sz="1400" b="1" i="0" u="none" strike="noStrike" kern="1200" baseline="0">
                          <a:solidFill>
                            <a:srgbClr val="C00000"/>
                          </a:solidFill>
                          <a:latin typeface="+mn-lt"/>
                          <a:ea typeface="+mn-ea"/>
                          <a:cs typeface="+mn-cs"/>
                        </a:rPr>
                        <a:t>cultural</a:t>
                      </a:r>
                      <a:br>
                        <a:rPr lang="en-US" sz="1400" b="1" i="0" u="none" strike="noStrike" kern="1200" baseline="0">
                          <a:solidFill>
                            <a:srgbClr val="C00000"/>
                          </a:solidFill>
                          <a:latin typeface="+mn-lt"/>
                          <a:ea typeface="+mn-ea"/>
                          <a:cs typeface="+mn-cs"/>
                        </a:rPr>
                      </a:br>
                      <a:r>
                        <a:rPr lang="en-US" sz="1400" b="1" i="0" u="none" strike="noStrike" kern="1200" baseline="0">
                          <a:solidFill>
                            <a:srgbClr val="C00000"/>
                          </a:solidFill>
                          <a:latin typeface="+mn-lt"/>
                          <a:ea typeface="+mn-ea"/>
                          <a:cs typeface="+mn-cs"/>
                        </a:rPr>
                        <a:t>competency</a:t>
                      </a:r>
                    </a:p>
                    <a:p>
                      <a:pPr algn="ctr"/>
                      <a:endParaRPr lang="en-US" sz="1400" b="0" i="0" u="none" strike="noStrike" kern="1200" baseline="0">
                        <a:solidFill>
                          <a:schemeClr val="dk1"/>
                        </a:solidFill>
                        <a:latin typeface="+mn-lt"/>
                        <a:ea typeface="+mn-ea"/>
                        <a:cs typeface="+mn-cs"/>
                      </a:endParaRPr>
                    </a:p>
                    <a:p>
                      <a:pPr algn="ctr"/>
                      <a:r>
                        <a:rPr lang="fr-FR" sz="1400" b="0" i="0" u="none" strike="noStrike" kern="1200" baseline="0" err="1">
                          <a:solidFill>
                            <a:schemeClr val="dk1"/>
                          </a:solidFill>
                          <a:latin typeface="+mn-lt"/>
                          <a:ea typeface="+mn-ea"/>
                          <a:cs typeface="+mn-cs"/>
                        </a:rPr>
                        <a:t>Quality</a:t>
                      </a:r>
                      <a:r>
                        <a:rPr lang="fr-FR" sz="1400" b="0" i="0" u="none" strike="noStrike" kern="1200" baseline="0">
                          <a:solidFill>
                            <a:schemeClr val="dk1"/>
                          </a:solidFill>
                          <a:latin typeface="+mn-lt"/>
                          <a:ea typeface="+mn-ea"/>
                          <a:cs typeface="+mn-cs"/>
                        </a:rPr>
                        <a:t> of care</a:t>
                      </a:r>
                    </a:p>
                  </a:txBody>
                  <a:tcPr>
                    <a:solidFill>
                      <a:srgbClr val="E9EDF4"/>
                    </a:solidFill>
                  </a:tcPr>
                </a:tc>
                <a:extLst>
                  <a:ext uri="{0D108BD9-81ED-4DB2-BD59-A6C34878D82A}">
                    <a16:rowId xmlns:a16="http://schemas.microsoft.com/office/drawing/2014/main" val="3520642347"/>
                  </a:ext>
                </a:extLst>
              </a:tr>
              <a:tr h="147776">
                <a:tc>
                  <a:txBody>
                    <a:bodyPr/>
                    <a:lstStyle/>
                    <a:p>
                      <a:pPr algn="ctr"/>
                      <a:endParaRPr lang="fr-FR" sz="600"/>
                    </a:p>
                  </a:txBody>
                  <a:tcPr>
                    <a:solidFill>
                      <a:schemeClr val="bg1"/>
                    </a:solidFill>
                  </a:tcPr>
                </a:tc>
                <a:tc>
                  <a:txBody>
                    <a:bodyPr/>
                    <a:lstStyle/>
                    <a:p>
                      <a:pPr algn="ctr"/>
                      <a:endParaRPr lang="fr-FR" sz="600" b="0" i="0" u="none" strike="noStrike" kern="1200" baseline="0">
                        <a:solidFill>
                          <a:schemeClr val="dk1"/>
                        </a:solidFill>
                        <a:latin typeface="+mn-lt"/>
                        <a:ea typeface="+mn-ea"/>
                        <a:cs typeface="+mn-cs"/>
                      </a:endParaRPr>
                    </a:p>
                  </a:txBody>
                  <a:tcPr>
                    <a:solidFill>
                      <a:schemeClr val="bg1"/>
                    </a:solidFill>
                  </a:tcPr>
                </a:tc>
                <a:tc>
                  <a:txBody>
                    <a:bodyPr/>
                    <a:lstStyle/>
                    <a:p>
                      <a:pPr algn="ctr"/>
                      <a:endParaRPr lang="fr-FR" sz="600" b="0" i="0" u="none" strike="noStrike" kern="1200" baseline="0">
                        <a:solidFill>
                          <a:schemeClr val="dk1"/>
                        </a:solidFill>
                        <a:latin typeface="+mn-lt"/>
                        <a:ea typeface="+mn-ea"/>
                        <a:cs typeface="+mn-cs"/>
                      </a:endParaRPr>
                    </a:p>
                  </a:txBody>
                  <a:tcPr marT="0" marB="0">
                    <a:solidFill>
                      <a:schemeClr val="bg1"/>
                    </a:solidFill>
                  </a:tcPr>
                </a:tc>
                <a:tc>
                  <a:txBody>
                    <a:bodyPr/>
                    <a:lstStyle/>
                    <a:p>
                      <a:pPr algn="ctr"/>
                      <a:endParaRPr lang="fr-FR" sz="600"/>
                    </a:p>
                  </a:txBody>
                  <a:tcPr>
                    <a:solidFill>
                      <a:schemeClr val="bg1"/>
                    </a:solidFill>
                  </a:tcPr>
                </a:tc>
                <a:tc>
                  <a:txBody>
                    <a:bodyPr/>
                    <a:lstStyle/>
                    <a:p>
                      <a:pPr algn="ctr"/>
                      <a:endParaRPr lang="fr-FR" sz="600"/>
                    </a:p>
                  </a:txBody>
                  <a:tcPr>
                    <a:solidFill>
                      <a:schemeClr val="bg1"/>
                    </a:solidFill>
                  </a:tcPr>
                </a:tc>
                <a:tc>
                  <a:txBody>
                    <a:bodyPr/>
                    <a:lstStyle/>
                    <a:p>
                      <a:pPr algn="ctr"/>
                      <a:endParaRPr lang="fr-FR" sz="600" b="0" i="0" u="none" strike="noStrike" kern="1200" baseline="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953004344"/>
                  </a:ext>
                </a:extLst>
              </a:tr>
              <a:tr h="370840">
                <a:tc gridSpan="6">
                  <a:txBody>
                    <a:bodyPr/>
                    <a:lstStyle/>
                    <a:p>
                      <a:pPr algn="ctr"/>
                      <a:r>
                        <a:rPr lang="en-US" sz="1400" b="1"/>
                        <a:t>Health Outcomes</a:t>
                      </a:r>
                    </a:p>
                    <a:p>
                      <a:pPr algn="ctr"/>
                      <a:r>
                        <a:rPr lang="en-US" sz="1400"/>
                        <a:t>Mortality, Morbidity, Life Expectancy, Health Care Expenditures, Health Status, Functional Limitations</a:t>
                      </a:r>
                      <a:endParaRPr lang="fr-FR" sz="1400"/>
                    </a:p>
                  </a:txBody>
                  <a:tcPr>
                    <a:solidFill>
                      <a:srgbClr val="FF9933"/>
                    </a:solidFill>
                  </a:tcPr>
                </a:tc>
                <a:tc hMerge="1">
                  <a:txBody>
                    <a:bodyPr/>
                    <a:lstStyle/>
                    <a:p>
                      <a:pPr algn="ctr"/>
                      <a:endParaRPr lang="fr-FR" sz="1350" b="0" i="0" u="none" strike="noStrike" kern="1200" baseline="0" dirty="0">
                        <a:solidFill>
                          <a:schemeClr val="dk1"/>
                        </a:solidFill>
                        <a:latin typeface="+mn-lt"/>
                        <a:ea typeface="+mn-ea"/>
                        <a:cs typeface="+mn-cs"/>
                      </a:endParaRPr>
                    </a:p>
                  </a:txBody>
                  <a:tcPr/>
                </a:tc>
                <a:tc hMerge="1">
                  <a:txBody>
                    <a:bodyPr/>
                    <a:lstStyle/>
                    <a:p>
                      <a:pPr algn="ctr"/>
                      <a:endParaRPr lang="fr-FR" sz="1350" b="0" i="0" u="none" strike="noStrike" kern="1200" baseline="0" dirty="0">
                        <a:solidFill>
                          <a:schemeClr val="dk1"/>
                        </a:solidFill>
                        <a:latin typeface="+mn-lt"/>
                        <a:ea typeface="+mn-ea"/>
                        <a:cs typeface="+mn-cs"/>
                      </a:endParaRPr>
                    </a:p>
                  </a:txBody>
                  <a:tcPr/>
                </a:tc>
                <a:tc hMerge="1">
                  <a:txBody>
                    <a:bodyPr/>
                    <a:lstStyle/>
                    <a:p>
                      <a:pPr algn="ctr"/>
                      <a:endParaRPr lang="fr-FR" dirty="0"/>
                    </a:p>
                  </a:txBody>
                  <a:tcPr/>
                </a:tc>
                <a:tc hMerge="1">
                  <a:txBody>
                    <a:bodyPr/>
                    <a:lstStyle/>
                    <a:p>
                      <a:pPr algn="ctr"/>
                      <a:endParaRPr lang="fr-FR" dirty="0"/>
                    </a:p>
                  </a:txBody>
                  <a:tcPr/>
                </a:tc>
                <a:tc hMerge="1">
                  <a:txBody>
                    <a:bodyPr/>
                    <a:lstStyle/>
                    <a:p>
                      <a:pPr algn="ctr"/>
                      <a:endParaRPr lang="fr-FR" sz="135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474308651"/>
                  </a:ext>
                </a:extLst>
              </a:tr>
            </a:tbl>
          </a:graphicData>
        </a:graphic>
      </p:graphicFrame>
      <p:sp>
        <p:nvSpPr>
          <p:cNvPr id="5" name="ZoneTexte 4">
            <a:extLst>
              <a:ext uri="{FF2B5EF4-FFF2-40B4-BE49-F238E27FC236}">
                <a16:creationId xmlns:a16="http://schemas.microsoft.com/office/drawing/2014/main" id="{D5E081AB-79C7-C856-0094-76BE18453A7B}"/>
              </a:ext>
            </a:extLst>
          </p:cNvPr>
          <p:cNvSpPr txBox="1"/>
          <p:nvPr/>
        </p:nvSpPr>
        <p:spPr>
          <a:xfrm>
            <a:off x="5164406" y="1599945"/>
            <a:ext cx="2294987" cy="400110"/>
          </a:xfrm>
          <a:prstGeom prst="rect">
            <a:avLst/>
          </a:prstGeom>
          <a:noFill/>
        </p:spPr>
        <p:txBody>
          <a:bodyPr wrap="none" rtlCol="0">
            <a:spAutoFit/>
          </a:bodyPr>
          <a:lstStyle/>
          <a:p>
            <a:pPr algn="ctr"/>
            <a:r>
              <a:rPr lang="fr-FR" sz="2000" b="1" i="0" u="none" strike="noStrike" baseline="0">
                <a:solidFill>
                  <a:srgbClr val="0070C0"/>
                </a:solidFill>
                <a:latin typeface="+mj-lt"/>
              </a:rPr>
              <a:t>Social </a:t>
            </a:r>
            <a:r>
              <a:rPr lang="fr-FR" sz="2000" b="1" i="0" u="none" strike="noStrike" baseline="0" err="1">
                <a:solidFill>
                  <a:srgbClr val="0070C0"/>
                </a:solidFill>
                <a:latin typeface="+mj-lt"/>
              </a:rPr>
              <a:t>determinants</a:t>
            </a:r>
            <a:endParaRPr lang="fr-FR" sz="2000">
              <a:solidFill>
                <a:srgbClr val="0070C0"/>
              </a:solidFill>
              <a:latin typeface="+mj-lt"/>
            </a:endParaRPr>
          </a:p>
        </p:txBody>
      </p:sp>
      <p:sp>
        <p:nvSpPr>
          <p:cNvPr id="6" name="ZoneTexte 5">
            <a:extLst>
              <a:ext uri="{FF2B5EF4-FFF2-40B4-BE49-F238E27FC236}">
                <a16:creationId xmlns:a16="http://schemas.microsoft.com/office/drawing/2014/main" id="{488418B0-C999-A9A2-4CD4-75BEFC778EE7}"/>
              </a:ext>
            </a:extLst>
          </p:cNvPr>
          <p:cNvSpPr txBox="1"/>
          <p:nvPr/>
        </p:nvSpPr>
        <p:spPr>
          <a:xfrm>
            <a:off x="6010990" y="6482779"/>
            <a:ext cx="6176563" cy="276999"/>
          </a:xfrm>
          <a:prstGeom prst="rect">
            <a:avLst/>
          </a:prstGeom>
          <a:noFill/>
        </p:spPr>
        <p:txBody>
          <a:bodyPr wrap="none" rtlCol="0">
            <a:spAutoFit/>
          </a:bodyPr>
          <a:lstStyle/>
          <a:p>
            <a:pPr algn="r"/>
            <a:r>
              <a:rPr lang="en-US" sz="1200" i="1"/>
              <a:t>Copyright 2018 American Medical Association - Downloaded From: https://edhub.ama-assn.org/</a:t>
            </a:r>
            <a:endParaRPr lang="fr-FR" sz="1200" i="1"/>
          </a:p>
        </p:txBody>
      </p:sp>
      <p:sp>
        <p:nvSpPr>
          <p:cNvPr id="7" name="ZoneTexte 6">
            <a:extLst>
              <a:ext uri="{FF2B5EF4-FFF2-40B4-BE49-F238E27FC236}">
                <a16:creationId xmlns:a16="http://schemas.microsoft.com/office/drawing/2014/main" id="{C4B30998-27A9-F94C-A02E-B479E184D55C}"/>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40065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12163-94BA-AB4B-A46B-5DAF5A64140B}"/>
              </a:ext>
            </a:extLst>
          </p:cNvPr>
          <p:cNvSpPr>
            <a:spLocks noGrp="1"/>
          </p:cNvSpPr>
          <p:nvPr>
            <p:ph type="title"/>
          </p:nvPr>
        </p:nvSpPr>
        <p:spPr/>
        <p:txBody>
          <a:bodyPr/>
          <a:lstStyle/>
          <a:p>
            <a:r>
              <a:rPr lang="fr-FR"/>
              <a:t>Management of </a:t>
            </a:r>
            <a:r>
              <a:rPr lang="fr-FR" err="1"/>
              <a:t>women</a:t>
            </a:r>
            <a:r>
              <a:rPr lang="fr-FR"/>
              <a:t> </a:t>
            </a:r>
            <a:r>
              <a:rPr lang="fr-FR" err="1"/>
              <a:t>with</a:t>
            </a:r>
            <a:r>
              <a:rPr lang="fr-FR"/>
              <a:t> HIV</a:t>
            </a:r>
          </a:p>
        </p:txBody>
      </p:sp>
      <p:sp>
        <p:nvSpPr>
          <p:cNvPr id="5" name="Espace réservé du contenu 4">
            <a:extLst>
              <a:ext uri="{FF2B5EF4-FFF2-40B4-BE49-F238E27FC236}">
                <a16:creationId xmlns:a16="http://schemas.microsoft.com/office/drawing/2014/main" id="{E79EA59F-CFF4-164A-8AB2-775F846C7B2D}"/>
              </a:ext>
            </a:extLst>
          </p:cNvPr>
          <p:cNvSpPr>
            <a:spLocks noGrp="1"/>
          </p:cNvSpPr>
          <p:nvPr>
            <p:ph sz="quarter" idx="13"/>
          </p:nvPr>
        </p:nvSpPr>
        <p:spPr/>
        <p:txBody>
          <a:bodyPr>
            <a:normAutofit lnSpcReduction="10000"/>
          </a:bodyPr>
          <a:lstStyle/>
          <a:p>
            <a:r>
              <a:rPr lang="en-GB"/>
              <a:t>U = U</a:t>
            </a:r>
          </a:p>
          <a:p>
            <a:r>
              <a:rPr lang="en-GB"/>
              <a:t>Contraception counselling</a:t>
            </a:r>
          </a:p>
          <a:p>
            <a:r>
              <a:rPr lang="en-GB"/>
              <a:t>Cancer and pre-cancerous lesions screening</a:t>
            </a:r>
          </a:p>
          <a:p>
            <a:r>
              <a:rPr lang="en-GB"/>
              <a:t>Vaccines</a:t>
            </a:r>
          </a:p>
          <a:p>
            <a:r>
              <a:rPr lang="en-GB"/>
              <a:t>Pre-pregnancy counselling</a:t>
            </a:r>
          </a:p>
          <a:p>
            <a:r>
              <a:rPr lang="en-GB"/>
              <a:t>Menopause</a:t>
            </a:r>
          </a:p>
          <a:p>
            <a:r>
              <a:rPr lang="en-GB"/>
              <a:t>Sexual dysfunctions</a:t>
            </a:r>
          </a:p>
          <a:p>
            <a:r>
              <a:rPr lang="en-GB"/>
              <a:t>Isolation, economic instability</a:t>
            </a:r>
          </a:p>
          <a:p>
            <a:r>
              <a:rPr lang="en-GB"/>
              <a:t>Difficulties in accessing health care</a:t>
            </a:r>
          </a:p>
          <a:p>
            <a:r>
              <a:rPr lang="en-GB"/>
              <a:t>Stigmatisation</a:t>
            </a:r>
          </a:p>
          <a:p>
            <a:r>
              <a:rPr lang="en-GB"/>
              <a:t>Partner violence enquirement</a:t>
            </a:r>
          </a:p>
        </p:txBody>
      </p:sp>
      <p:sp>
        <p:nvSpPr>
          <p:cNvPr id="4" name="ZoneTexte 3">
            <a:extLst>
              <a:ext uri="{FF2B5EF4-FFF2-40B4-BE49-F238E27FC236}">
                <a16:creationId xmlns:a16="http://schemas.microsoft.com/office/drawing/2014/main" id="{9C94D5D5-0A55-9341-9607-E5F82BE73365}"/>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93509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r>
              <a:rPr lang="en-US" altLang="en-US"/>
              <a:t>Faculty Disclosures</a:t>
            </a:r>
            <a:endParaRPr lang="fr-FR"/>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sz="quarter" idx="13"/>
          </p:nvPr>
        </p:nvSpPr>
        <p:spPr>
          <a:xfrm>
            <a:off x="609600" y="1626997"/>
            <a:ext cx="10972800" cy="4684667"/>
          </a:xfrm>
        </p:spPr>
        <p:txBody>
          <a:bodyPr>
            <a:normAutofit lnSpcReduction="10000"/>
          </a:bodyPr>
          <a:lstStyle/>
          <a:p>
            <a:r>
              <a:rPr lang="en-US" b="1" dirty="0"/>
              <a:t>Pedro Cahn</a:t>
            </a:r>
            <a:r>
              <a:rPr lang="en-US" dirty="0"/>
              <a:t> has received research support for research grants: </a:t>
            </a:r>
            <a:r>
              <a:rPr lang="en-US" dirty="0" err="1"/>
              <a:t>ViiV</a:t>
            </a:r>
            <a:r>
              <a:rPr lang="en-US" dirty="0"/>
              <a:t> Healthcare, Merck, CanSino and for ad boards: </a:t>
            </a:r>
            <a:r>
              <a:rPr lang="en-US" dirty="0" err="1"/>
              <a:t>ViiV</a:t>
            </a:r>
            <a:r>
              <a:rPr lang="en-US" dirty="0"/>
              <a:t> Healthcare – Merck- Gilead</a:t>
            </a:r>
            <a:br>
              <a:rPr lang="en-US" dirty="0"/>
            </a:br>
            <a:endParaRPr lang="en-US" dirty="0"/>
          </a:p>
          <a:p>
            <a:r>
              <a:rPr lang="en-US" b="1" dirty="0"/>
              <a:t>Cristina Mussini </a:t>
            </a:r>
            <a:r>
              <a:rPr lang="en-US" dirty="0"/>
              <a:t>has received research support and/or honoraria for consulting and/or advisory boards from Angelini, Gilead Sciences, Janssen, MSD, Roche, </a:t>
            </a:r>
            <a:r>
              <a:rPr lang="en-US" dirty="0" err="1"/>
              <a:t>Theratechnologies</a:t>
            </a:r>
            <a:r>
              <a:rPr lang="en-US" dirty="0"/>
              <a:t>, </a:t>
            </a:r>
            <a:r>
              <a:rPr lang="en-US" dirty="0" err="1"/>
              <a:t>ViiV</a:t>
            </a:r>
            <a:r>
              <a:rPr lang="en-US" dirty="0"/>
              <a:t> Healthcare</a:t>
            </a:r>
          </a:p>
          <a:p>
            <a:endParaRPr lang="en-US" b="1" dirty="0"/>
          </a:p>
          <a:p>
            <a:r>
              <a:rPr lang="en-US" b="1" dirty="0"/>
              <a:t>Anton </a:t>
            </a:r>
            <a:r>
              <a:rPr lang="en-US" b="1" dirty="0" err="1"/>
              <a:t>Pozniak</a:t>
            </a:r>
            <a:r>
              <a:rPr lang="en-US" dirty="0"/>
              <a:t> has received research support and/or honoraria for consulting and/or advisory boards from </a:t>
            </a:r>
            <a:r>
              <a:rPr lang="en-US" dirty="0" err="1"/>
              <a:t>ViiV</a:t>
            </a:r>
            <a:r>
              <a:rPr lang="en-US" dirty="0"/>
              <a:t> Healthcare, Merck, Gilead, Janssen, </a:t>
            </a:r>
            <a:r>
              <a:rPr lang="en-US" dirty="0" err="1"/>
              <a:t>Theratechnologies</a:t>
            </a:r>
            <a:br>
              <a:rPr lang="en-US" dirty="0"/>
            </a:br>
            <a:endParaRPr lang="en-US" dirty="0"/>
          </a:p>
          <a:p>
            <a:r>
              <a:rPr lang="en-US" b="1" dirty="0"/>
              <a:t>François Raffi</a:t>
            </a:r>
            <a:r>
              <a:rPr lang="en-US" dirty="0"/>
              <a:t> has received research support and/or honoraria for consulting and/or advisory boards from Gilead Sciences, Janssen, MSD, </a:t>
            </a:r>
            <a:r>
              <a:rPr lang="en-US" dirty="0" err="1"/>
              <a:t>Theratechnologies</a:t>
            </a:r>
            <a:r>
              <a:rPr lang="en-US" dirty="0"/>
              <a:t> and </a:t>
            </a:r>
            <a:r>
              <a:rPr lang="en-US" dirty="0" err="1"/>
              <a:t>ViiV</a:t>
            </a:r>
            <a:r>
              <a:rPr lang="en-US" dirty="0"/>
              <a:t> Healthcare</a:t>
            </a:r>
          </a:p>
          <a:p>
            <a:endParaRPr lang="en-US" b="1" dirty="0"/>
          </a:p>
        </p:txBody>
      </p:sp>
    </p:spTree>
    <p:extLst>
      <p:ext uri="{BB962C8B-B14F-4D97-AF65-F5344CB8AC3E}">
        <p14:creationId xmlns:p14="http://schemas.microsoft.com/office/powerpoint/2010/main" val="218646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A74F8-DE15-4944-A3DC-8494590B8645}"/>
              </a:ext>
            </a:extLst>
          </p:cNvPr>
          <p:cNvSpPr>
            <a:spLocks noGrp="1"/>
          </p:cNvSpPr>
          <p:nvPr>
            <p:ph type="title"/>
          </p:nvPr>
        </p:nvSpPr>
        <p:spPr>
          <a:xfrm>
            <a:off x="609599" y="258820"/>
            <a:ext cx="7708491" cy="1143000"/>
          </a:xfrm>
        </p:spPr>
        <p:txBody>
          <a:bodyPr>
            <a:normAutofit fontScale="90000"/>
          </a:bodyPr>
          <a:lstStyle/>
          <a:p>
            <a:r>
              <a:rPr lang="fr-FR"/>
              <a:t>Cancer screening - </a:t>
            </a:r>
            <a:r>
              <a:rPr lang="fr-FR" sz="3600"/>
              <a:t>- EACS Guidelines V 11.1 - </a:t>
            </a:r>
            <a:r>
              <a:rPr lang="fr-FR" sz="3600" err="1"/>
              <a:t>Oct</a:t>
            </a:r>
            <a:r>
              <a:rPr lang="fr-FR" sz="3600"/>
              <a:t> 2022</a:t>
            </a:r>
            <a:endParaRPr lang="fr-FR"/>
          </a:p>
        </p:txBody>
      </p:sp>
      <p:graphicFrame>
        <p:nvGraphicFramePr>
          <p:cNvPr id="4" name="Tableau 4">
            <a:extLst>
              <a:ext uri="{FF2B5EF4-FFF2-40B4-BE49-F238E27FC236}">
                <a16:creationId xmlns:a16="http://schemas.microsoft.com/office/drawing/2014/main" id="{621D30CD-2A7A-784D-9796-B455A6802788}"/>
              </a:ext>
            </a:extLst>
          </p:cNvPr>
          <p:cNvGraphicFramePr>
            <a:graphicFrameLocks noGrp="1"/>
          </p:cNvGraphicFramePr>
          <p:nvPr>
            <p:ph sz="quarter" idx="13"/>
            <p:extLst>
              <p:ext uri="{D42A27DB-BD31-4B8C-83A1-F6EECF244321}">
                <p14:modId xmlns:p14="http://schemas.microsoft.com/office/powerpoint/2010/main" val="3234062055"/>
              </p:ext>
            </p:extLst>
          </p:nvPr>
        </p:nvGraphicFramePr>
        <p:xfrm>
          <a:off x="609600" y="1974850"/>
          <a:ext cx="10972797" cy="257683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2041321495"/>
                    </a:ext>
                  </a:extLst>
                </a:gridCol>
                <a:gridCol w="3657599">
                  <a:extLst>
                    <a:ext uri="{9D8B030D-6E8A-4147-A177-3AD203B41FA5}">
                      <a16:colId xmlns:a16="http://schemas.microsoft.com/office/drawing/2014/main" val="3198083636"/>
                    </a:ext>
                  </a:extLst>
                </a:gridCol>
                <a:gridCol w="3657599">
                  <a:extLst>
                    <a:ext uri="{9D8B030D-6E8A-4147-A177-3AD203B41FA5}">
                      <a16:colId xmlns:a16="http://schemas.microsoft.com/office/drawing/2014/main" val="1928104358"/>
                    </a:ext>
                  </a:extLst>
                </a:gridCol>
              </a:tblGrid>
              <a:tr h="472635">
                <a:tc>
                  <a:txBody>
                    <a:bodyPr/>
                    <a:lstStyle/>
                    <a:p>
                      <a:pPr algn="l"/>
                      <a:r>
                        <a:rPr lang="en-GB" sz="1800" noProof="0"/>
                        <a:t>Assessment</a:t>
                      </a:r>
                    </a:p>
                  </a:txBody>
                  <a:tcPr/>
                </a:tc>
                <a:tc>
                  <a:txBody>
                    <a:bodyPr/>
                    <a:lstStyle/>
                    <a:p>
                      <a:pPr algn="ctr"/>
                      <a:r>
                        <a:rPr lang="en-GB" sz="1800" noProof="0"/>
                        <a:t>Frequency</a:t>
                      </a:r>
                    </a:p>
                  </a:txBody>
                  <a:tcPr/>
                </a:tc>
                <a:tc>
                  <a:txBody>
                    <a:bodyPr/>
                    <a:lstStyle/>
                    <a:p>
                      <a:pPr algn="ctr"/>
                      <a:r>
                        <a:rPr lang="en-GB" sz="1800" noProof="0"/>
                        <a:t>Population</a:t>
                      </a:r>
                    </a:p>
                  </a:txBody>
                  <a:tcPr/>
                </a:tc>
                <a:extLst>
                  <a:ext uri="{0D108BD9-81ED-4DB2-BD59-A6C34878D82A}">
                    <a16:rowId xmlns:a16="http://schemas.microsoft.com/office/drawing/2014/main" val="1484013670"/>
                  </a:ext>
                </a:extLst>
              </a:tr>
              <a:tr h="472635">
                <a:tc>
                  <a:txBody>
                    <a:bodyPr/>
                    <a:lstStyle/>
                    <a:p>
                      <a:pPr algn="l"/>
                      <a:r>
                        <a:rPr lang="en-GB" sz="1800" noProof="0"/>
                        <a:t>Mammography</a:t>
                      </a:r>
                    </a:p>
                  </a:txBody>
                  <a:tcPr/>
                </a:tc>
                <a:tc>
                  <a:txBody>
                    <a:bodyPr/>
                    <a:lstStyle/>
                    <a:p>
                      <a:pPr algn="ctr"/>
                      <a:r>
                        <a:rPr lang="en-GB" sz="1800" noProof="0"/>
                        <a:t>Every 1-3 years</a:t>
                      </a:r>
                    </a:p>
                  </a:txBody>
                  <a:tcPr/>
                </a:tc>
                <a:tc>
                  <a:txBody>
                    <a:bodyPr/>
                    <a:lstStyle/>
                    <a:p>
                      <a:pPr algn="l"/>
                      <a:r>
                        <a:rPr lang="en-GB" sz="1800" noProof="0"/>
                        <a:t>Women 50-74 years</a:t>
                      </a:r>
                    </a:p>
                  </a:txBody>
                  <a:tcPr/>
                </a:tc>
                <a:extLst>
                  <a:ext uri="{0D108BD9-81ED-4DB2-BD59-A6C34878D82A}">
                    <a16:rowId xmlns:a16="http://schemas.microsoft.com/office/drawing/2014/main" val="796723286"/>
                  </a:ext>
                </a:extLst>
              </a:tr>
              <a:tr h="815780">
                <a:tc>
                  <a:txBody>
                    <a:bodyPr/>
                    <a:lstStyle/>
                    <a:p>
                      <a:pPr algn="l"/>
                      <a:r>
                        <a:rPr lang="en-GB" sz="1800" noProof="0"/>
                        <a:t>Cervical PAP or liquid based  cytology (+ HPV genotype testing)</a:t>
                      </a:r>
                    </a:p>
                  </a:txBody>
                  <a:tcPr/>
                </a:tc>
                <a:tc>
                  <a:txBody>
                    <a:bodyPr/>
                    <a:lstStyle/>
                    <a:p>
                      <a:pPr algn="ctr"/>
                      <a:r>
                        <a:rPr lang="en-GB" sz="1800" noProof="0"/>
                        <a:t>Every 1-3 years</a:t>
                      </a:r>
                    </a:p>
                  </a:txBody>
                  <a:tcPr/>
                </a:tc>
                <a:tc>
                  <a:txBody>
                    <a:bodyPr/>
                    <a:lstStyle/>
                    <a:p>
                      <a:pPr algn="l"/>
                      <a:r>
                        <a:rPr lang="en-GB" sz="1800" noProof="0"/>
                        <a:t>Women &gt; 21 years</a:t>
                      </a:r>
                    </a:p>
                  </a:txBody>
                  <a:tcPr/>
                </a:tc>
                <a:extLst>
                  <a:ext uri="{0D108BD9-81ED-4DB2-BD59-A6C34878D82A}">
                    <a16:rowId xmlns:a16="http://schemas.microsoft.com/office/drawing/2014/main" val="3970222175"/>
                  </a:ext>
                </a:extLst>
              </a:tr>
              <a:tr h="815780">
                <a:tc>
                  <a:txBody>
                    <a:bodyPr/>
                    <a:lstStyle/>
                    <a:p>
                      <a:pPr algn="l"/>
                      <a:r>
                        <a:rPr lang="en-GB" sz="1800" noProof="0"/>
                        <a:t>Anal exam ± anal cytology/anoscopy</a:t>
                      </a:r>
                    </a:p>
                  </a:txBody>
                  <a:tcPr/>
                </a:tc>
                <a:tc>
                  <a:txBody>
                    <a:bodyPr/>
                    <a:lstStyle/>
                    <a:p>
                      <a:pPr algn="ctr"/>
                      <a:r>
                        <a:rPr lang="en-GB" sz="1800" noProof="0"/>
                        <a:t>Every 1-3 years</a:t>
                      </a:r>
                    </a:p>
                  </a:txBody>
                  <a:tcPr/>
                </a:tc>
                <a:tc>
                  <a:txBody>
                    <a:bodyPr/>
                    <a:lstStyle/>
                    <a:p>
                      <a:pPr algn="l"/>
                      <a:r>
                        <a:rPr lang="en-GB" sz="1800" noProof="0" dirty="0"/>
                        <a:t>Women with HPV-associated dysplasia (cervix, vaginal, vulval)</a:t>
                      </a:r>
                    </a:p>
                  </a:txBody>
                  <a:tcPr/>
                </a:tc>
                <a:extLst>
                  <a:ext uri="{0D108BD9-81ED-4DB2-BD59-A6C34878D82A}">
                    <a16:rowId xmlns:a16="http://schemas.microsoft.com/office/drawing/2014/main" val="1495772876"/>
                  </a:ext>
                </a:extLst>
              </a:tr>
            </a:tbl>
          </a:graphicData>
        </a:graphic>
      </p:graphicFrame>
      <p:sp>
        <p:nvSpPr>
          <p:cNvPr id="5" name="ZoneTexte 4">
            <a:extLst>
              <a:ext uri="{FF2B5EF4-FFF2-40B4-BE49-F238E27FC236}">
                <a16:creationId xmlns:a16="http://schemas.microsoft.com/office/drawing/2014/main" id="{A509F333-ABB1-914B-B0E5-86FCAADC5235}"/>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33664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ART in WOMEN</a:t>
            </a:r>
            <a:br>
              <a:rPr lang="fr-FR"/>
            </a:br>
            <a:r>
              <a:rPr lang="fr-FR"/>
              <a:t>GENERAL CONSIDERATIONS - GUIDELINES</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6DBC1700-CCC9-C04E-8CE5-6ABCBA11781D}"/>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44072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6CBE4-1759-B342-AD2C-9C7F376708B7}"/>
              </a:ext>
            </a:extLst>
          </p:cNvPr>
          <p:cNvSpPr>
            <a:spLocks noGrp="1"/>
          </p:cNvSpPr>
          <p:nvPr>
            <p:ph type="title"/>
          </p:nvPr>
        </p:nvSpPr>
        <p:spPr/>
        <p:txBody>
          <a:bodyPr/>
          <a:lstStyle/>
          <a:p>
            <a:r>
              <a:rPr lang="fr-FR" err="1"/>
              <a:t>Selecting</a:t>
            </a:r>
            <a:r>
              <a:rPr lang="fr-FR"/>
              <a:t> ART for </a:t>
            </a:r>
            <a:r>
              <a:rPr lang="fr-FR" err="1"/>
              <a:t>women</a:t>
            </a:r>
            <a:endParaRPr lang="fr-FR"/>
          </a:p>
        </p:txBody>
      </p:sp>
      <p:sp>
        <p:nvSpPr>
          <p:cNvPr id="3" name="Espace réservé du contenu 2">
            <a:extLst>
              <a:ext uri="{FF2B5EF4-FFF2-40B4-BE49-F238E27FC236}">
                <a16:creationId xmlns:a16="http://schemas.microsoft.com/office/drawing/2014/main" id="{7F47BC0C-383B-804A-9D17-FA3B5B94E597}"/>
              </a:ext>
            </a:extLst>
          </p:cNvPr>
          <p:cNvSpPr>
            <a:spLocks noGrp="1"/>
          </p:cNvSpPr>
          <p:nvPr>
            <p:ph sz="quarter" idx="13"/>
          </p:nvPr>
        </p:nvSpPr>
        <p:spPr/>
        <p:txBody>
          <a:bodyPr/>
          <a:lstStyle/>
          <a:p>
            <a:r>
              <a:rPr lang="en-GB"/>
              <a:t>Women with child-bearing potential	: Always think about unplanned pregnancy</a:t>
            </a:r>
          </a:p>
          <a:p>
            <a:endParaRPr lang="en-GB"/>
          </a:p>
          <a:p>
            <a:r>
              <a:rPr lang="en-GB"/>
              <a:t>Older women : increased co-morbidities risk : cardiovascular, bone, decreased kidney function, mental health</a:t>
            </a:r>
          </a:p>
          <a:p>
            <a:endParaRPr lang="en-GB"/>
          </a:p>
          <a:p>
            <a:r>
              <a:rPr lang="en-GB"/>
              <a:t>For all women : drug interactions</a:t>
            </a:r>
          </a:p>
          <a:p>
            <a:pPr lvl="1"/>
            <a:r>
              <a:rPr lang="en-GB"/>
              <a:t>Contraceptives and Hormone Replacement Therapy</a:t>
            </a:r>
          </a:p>
          <a:p>
            <a:pPr lvl="1"/>
            <a:r>
              <a:rPr lang="en-GB"/>
              <a:t>Antidepressants, anxiolytics</a:t>
            </a:r>
          </a:p>
          <a:p>
            <a:pPr lvl="1"/>
            <a:r>
              <a:rPr lang="en-GB"/>
              <a:t>Lipid-lowering and hypoglycemic agents</a:t>
            </a:r>
          </a:p>
          <a:p>
            <a:pPr lvl="1"/>
            <a:r>
              <a:rPr lang="en-GB"/>
              <a:t>Calcium supplementation</a:t>
            </a:r>
          </a:p>
          <a:p>
            <a:endParaRPr lang="en-GB"/>
          </a:p>
          <a:p>
            <a:endParaRPr lang="en-GB"/>
          </a:p>
          <a:p>
            <a:endParaRPr lang="en-GB"/>
          </a:p>
        </p:txBody>
      </p:sp>
      <p:sp>
        <p:nvSpPr>
          <p:cNvPr id="5" name="ZoneTexte 4">
            <a:extLst>
              <a:ext uri="{FF2B5EF4-FFF2-40B4-BE49-F238E27FC236}">
                <a16:creationId xmlns:a16="http://schemas.microsoft.com/office/drawing/2014/main" id="{941B2EA2-5BCE-8140-AF0A-9491C06A2C4F}"/>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24685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721E-C539-4138-A4AB-94C1E4CB538D}"/>
              </a:ext>
            </a:extLst>
          </p:cNvPr>
          <p:cNvSpPr>
            <a:spLocks noGrp="1"/>
          </p:cNvSpPr>
          <p:nvPr>
            <p:ph type="title"/>
          </p:nvPr>
        </p:nvSpPr>
        <p:spPr>
          <a:xfrm>
            <a:off x="609759" y="238127"/>
            <a:ext cx="7303752" cy="1103313"/>
          </a:xfrm>
        </p:spPr>
        <p:txBody>
          <a:bodyPr/>
          <a:lstStyle/>
          <a:p>
            <a:r>
              <a:rPr lang="en-US"/>
              <a:t>ART in Women of Childbearing Age : Points to Consider </a:t>
            </a:r>
          </a:p>
        </p:txBody>
      </p:sp>
      <p:graphicFrame>
        <p:nvGraphicFramePr>
          <p:cNvPr id="4" name="Content Placeholder 3">
            <a:extLst>
              <a:ext uri="{FF2B5EF4-FFF2-40B4-BE49-F238E27FC236}">
                <a16:creationId xmlns:a16="http://schemas.microsoft.com/office/drawing/2014/main" id="{460BF625-CD34-40B0-B6D3-8941A5CB729B}"/>
              </a:ext>
            </a:extLst>
          </p:cNvPr>
          <p:cNvGraphicFramePr>
            <a:graphicFrameLocks noGrp="1"/>
          </p:cNvGraphicFramePr>
          <p:nvPr>
            <p:ph idx="1"/>
            <p:extLst>
              <p:ext uri="{D42A27DB-BD31-4B8C-83A1-F6EECF244321}">
                <p14:modId xmlns:p14="http://schemas.microsoft.com/office/powerpoint/2010/main" val="1962491462"/>
              </p:ext>
            </p:extLst>
          </p:nvPr>
        </p:nvGraphicFramePr>
        <p:xfrm>
          <a:off x="604675" y="1998468"/>
          <a:ext cx="10877529" cy="364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B32815C0-AE4E-4E84-A533-CB8FBBDF15EA}"/>
              </a:ext>
            </a:extLst>
          </p:cNvPr>
          <p:cNvSpPr/>
          <p:nvPr/>
        </p:nvSpPr>
        <p:spPr bwMode="auto">
          <a:xfrm>
            <a:off x="600630" y="5619825"/>
            <a:ext cx="10877529" cy="824753"/>
          </a:xfrm>
          <a:prstGeom prst="roundRect">
            <a:avLst/>
          </a:prstGeom>
          <a:solidFill>
            <a:schemeClr val="bg1">
              <a:lumMod val="75000"/>
            </a:schemeClr>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DDIs between certain ARVs and some hormonal contraceptive </a:t>
            </a: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methods may reduce contraceptive efficacy or increase risk of adverse events</a:t>
            </a:r>
          </a:p>
        </p:txBody>
      </p:sp>
      <p:sp>
        <p:nvSpPr>
          <p:cNvPr id="5" name="ZoneTexte 4">
            <a:extLst>
              <a:ext uri="{FF2B5EF4-FFF2-40B4-BE49-F238E27FC236}">
                <a16:creationId xmlns:a16="http://schemas.microsoft.com/office/drawing/2014/main" id="{5C74D933-CEB9-1F4A-BBDD-E32BD4A49E79}"/>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472094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723F47-4BB9-1E42-A266-78EB52A06EF9}"/>
              </a:ext>
            </a:extLst>
          </p:cNvPr>
          <p:cNvPicPr>
            <a:picLocks noChangeAspect="1"/>
          </p:cNvPicPr>
          <p:nvPr/>
        </p:nvPicPr>
        <p:blipFill>
          <a:blip r:embed="rId2"/>
          <a:stretch>
            <a:fillRect/>
          </a:stretch>
        </p:blipFill>
        <p:spPr>
          <a:xfrm>
            <a:off x="930275" y="170826"/>
            <a:ext cx="7540886" cy="6562059"/>
          </a:xfrm>
          <a:prstGeom prst="rect">
            <a:avLst/>
          </a:prstGeom>
        </p:spPr>
      </p:pic>
      <p:sp>
        <p:nvSpPr>
          <p:cNvPr id="6" name="ZoneTexte 5">
            <a:extLst>
              <a:ext uri="{FF2B5EF4-FFF2-40B4-BE49-F238E27FC236}">
                <a16:creationId xmlns:a16="http://schemas.microsoft.com/office/drawing/2014/main" id="{AF358141-C5D8-744D-BDD6-23DFB130137D}"/>
              </a:ext>
            </a:extLst>
          </p:cNvPr>
          <p:cNvSpPr txBox="1"/>
          <p:nvPr/>
        </p:nvSpPr>
        <p:spPr>
          <a:xfrm>
            <a:off x="10127076" y="6453683"/>
            <a:ext cx="2044406" cy="307777"/>
          </a:xfrm>
          <a:prstGeom prst="rect">
            <a:avLst/>
          </a:prstGeom>
          <a:noFill/>
        </p:spPr>
        <p:txBody>
          <a:bodyPr wrap="none" rtlCol="0">
            <a:spAutoFit/>
          </a:bodyPr>
          <a:lstStyle/>
          <a:p>
            <a:r>
              <a:rPr lang="fr-FR" sz="1400" i="1" dirty="0"/>
              <a:t>EACS Guidelines </a:t>
            </a:r>
            <a:r>
              <a:rPr lang="fr-FR" sz="1400" i="1" dirty="0" err="1"/>
              <a:t>Oct</a:t>
            </a:r>
            <a:r>
              <a:rPr lang="fr-FR" sz="1400" i="1" dirty="0"/>
              <a:t> 2022</a:t>
            </a:r>
          </a:p>
        </p:txBody>
      </p:sp>
      <p:sp>
        <p:nvSpPr>
          <p:cNvPr id="4" name="ZoneTexte 3">
            <a:extLst>
              <a:ext uri="{FF2B5EF4-FFF2-40B4-BE49-F238E27FC236}">
                <a16:creationId xmlns:a16="http://schemas.microsoft.com/office/drawing/2014/main" id="{159B4611-CED5-DD47-A29B-E94E2FA32449}"/>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123948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1E150-0FD5-B34F-8E2D-D1407EC50A0C}"/>
              </a:ext>
            </a:extLst>
          </p:cNvPr>
          <p:cNvSpPr>
            <a:spLocks noGrp="1"/>
          </p:cNvSpPr>
          <p:nvPr>
            <p:ph type="title"/>
          </p:nvPr>
        </p:nvSpPr>
        <p:spPr/>
        <p:txBody>
          <a:bodyPr>
            <a:normAutofit fontScale="90000"/>
          </a:bodyPr>
          <a:lstStyle/>
          <a:p>
            <a:r>
              <a:rPr lang="fr-FR" sz="3200"/>
              <a:t>ART in </a:t>
            </a:r>
            <a:r>
              <a:rPr lang="fr-FR" sz="3200" err="1"/>
              <a:t>pregnant</a:t>
            </a:r>
            <a:r>
              <a:rPr lang="fr-FR" sz="3200"/>
              <a:t> </a:t>
            </a:r>
            <a:r>
              <a:rPr lang="fr-FR" sz="3200" err="1"/>
              <a:t>women</a:t>
            </a:r>
            <a:r>
              <a:rPr lang="fr-FR" sz="3200"/>
              <a:t> or </a:t>
            </a:r>
            <a:r>
              <a:rPr lang="fr-FR" sz="3200" err="1"/>
              <a:t>women</a:t>
            </a:r>
            <a:r>
              <a:rPr lang="fr-FR" sz="3200"/>
              <a:t> </a:t>
            </a:r>
            <a:r>
              <a:rPr lang="fr-FR" sz="3200" err="1"/>
              <a:t>considering</a:t>
            </a:r>
            <a:r>
              <a:rPr lang="fr-FR" sz="3200"/>
              <a:t> </a:t>
            </a:r>
            <a:r>
              <a:rPr lang="fr-FR" sz="3200" err="1"/>
              <a:t>pregnancy</a:t>
            </a:r>
            <a:r>
              <a:rPr lang="fr-FR" sz="3200"/>
              <a:t> - EACS Guidelines V 11.1 - </a:t>
            </a:r>
            <a:r>
              <a:rPr lang="fr-FR" sz="3200" err="1"/>
              <a:t>Oct</a:t>
            </a:r>
            <a:r>
              <a:rPr lang="fr-FR" sz="3200"/>
              <a:t> 2022</a:t>
            </a:r>
            <a:br>
              <a:rPr lang="fr-FR" sz="3200"/>
            </a:br>
            <a:endParaRPr lang="fr-FR" sz="3200"/>
          </a:p>
        </p:txBody>
      </p:sp>
      <p:pic>
        <p:nvPicPr>
          <p:cNvPr id="7" name="Image 6">
            <a:extLst>
              <a:ext uri="{FF2B5EF4-FFF2-40B4-BE49-F238E27FC236}">
                <a16:creationId xmlns:a16="http://schemas.microsoft.com/office/drawing/2014/main" id="{E4144E09-FB0F-5D4E-9900-8DC69E01FA38}"/>
              </a:ext>
            </a:extLst>
          </p:cNvPr>
          <p:cNvPicPr>
            <a:picLocks noChangeAspect="1"/>
          </p:cNvPicPr>
          <p:nvPr/>
        </p:nvPicPr>
        <p:blipFill>
          <a:blip r:embed="rId2"/>
          <a:stretch>
            <a:fillRect/>
          </a:stretch>
        </p:blipFill>
        <p:spPr>
          <a:xfrm>
            <a:off x="477520" y="1879601"/>
            <a:ext cx="11326210" cy="4765604"/>
          </a:xfrm>
          <a:prstGeom prst="rect">
            <a:avLst/>
          </a:prstGeom>
        </p:spPr>
      </p:pic>
      <p:sp>
        <p:nvSpPr>
          <p:cNvPr id="4" name="ZoneTexte 3">
            <a:extLst>
              <a:ext uri="{FF2B5EF4-FFF2-40B4-BE49-F238E27FC236}">
                <a16:creationId xmlns:a16="http://schemas.microsoft.com/office/drawing/2014/main" id="{FA69D5D0-8EDF-1B47-931F-9F412FAD1C00}"/>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308653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50F2-6A44-B146-82FB-94923FEA8E9B}"/>
              </a:ext>
            </a:extLst>
          </p:cNvPr>
          <p:cNvSpPr>
            <a:spLocks noGrp="1"/>
          </p:cNvSpPr>
          <p:nvPr>
            <p:ph type="title"/>
          </p:nvPr>
        </p:nvSpPr>
        <p:spPr>
          <a:xfrm>
            <a:off x="203359" y="261143"/>
            <a:ext cx="10872444" cy="1103313"/>
          </a:xfrm>
        </p:spPr>
        <p:txBody>
          <a:bodyPr/>
          <a:lstStyle/>
          <a:p>
            <a:r>
              <a:rPr lang="en-US"/>
              <a:t>Key Considerations in Women Trying to Conceive</a:t>
            </a:r>
          </a:p>
        </p:txBody>
      </p:sp>
      <p:sp>
        <p:nvSpPr>
          <p:cNvPr id="3" name="Content Placeholder 2">
            <a:extLst>
              <a:ext uri="{FF2B5EF4-FFF2-40B4-BE49-F238E27FC236}">
                <a16:creationId xmlns:a16="http://schemas.microsoft.com/office/drawing/2014/main" id="{61483BD3-A1C5-BD48-BA9A-509F8A7DCDE0}"/>
              </a:ext>
            </a:extLst>
          </p:cNvPr>
          <p:cNvSpPr>
            <a:spLocks noGrp="1"/>
          </p:cNvSpPr>
          <p:nvPr>
            <p:ph idx="1"/>
          </p:nvPr>
        </p:nvSpPr>
        <p:spPr>
          <a:xfrm>
            <a:off x="604674" y="1969187"/>
            <a:ext cx="10877529" cy="4076013"/>
          </a:xfrm>
        </p:spPr>
        <p:txBody>
          <a:bodyPr/>
          <a:lstStyle/>
          <a:p>
            <a:r>
              <a:rPr lang="en-GB"/>
              <a:t>For </a:t>
            </a:r>
            <a:r>
              <a:rPr lang="en-GB" b="1"/>
              <a:t>women trying to conceive</a:t>
            </a:r>
            <a:r>
              <a:rPr lang="en-GB"/>
              <a:t>, choice or modification of ART should aim for sustained viral suppression prior to conception</a:t>
            </a:r>
          </a:p>
          <a:p>
            <a:pPr lvl="1"/>
            <a:r>
              <a:rPr lang="en-GB" sz="2000"/>
              <a:t>Goals of ART are efficacy and tolerability focusing on</a:t>
            </a:r>
          </a:p>
          <a:p>
            <a:pPr lvl="2"/>
            <a:r>
              <a:rPr lang="en-GB" sz="2000"/>
              <a:t>Woman’s benefit and maternal health</a:t>
            </a:r>
          </a:p>
          <a:p>
            <a:pPr lvl="2"/>
            <a:r>
              <a:rPr lang="en-GB" sz="2000"/>
              <a:t>Prevention of perinatal HIV transmission (virologic suppression throughout pregnancy and especially at delivery)</a:t>
            </a:r>
          </a:p>
          <a:p>
            <a:pPr lvl="2"/>
            <a:r>
              <a:rPr lang="en-GB" sz="2000"/>
              <a:t>Prevention of sexual transmission to partner</a:t>
            </a:r>
          </a:p>
          <a:p>
            <a:pPr lvl="1"/>
            <a:r>
              <a:rPr lang="en-GB" sz="2000"/>
              <a:t>Do not restrict choice of ART regimen in women of childbearing age </a:t>
            </a:r>
          </a:p>
          <a:p>
            <a:pPr lvl="1"/>
            <a:r>
              <a:rPr lang="en-GB" sz="2000"/>
              <a:t>Change with caution fully suppressive ART regimen in women who become pregnant : provide medical guidance in a noncoercive manner, respect woman’s autonomy in decision-making</a:t>
            </a:r>
          </a:p>
          <a:p>
            <a:pPr lvl="1"/>
            <a:endParaRPr lang="en-GB"/>
          </a:p>
        </p:txBody>
      </p:sp>
      <p:sp>
        <p:nvSpPr>
          <p:cNvPr id="11" name="ZoneTexte 10">
            <a:extLst>
              <a:ext uri="{FF2B5EF4-FFF2-40B4-BE49-F238E27FC236}">
                <a16:creationId xmlns:a16="http://schemas.microsoft.com/office/drawing/2014/main" id="{D189A30B-AD79-EE41-9520-DC55DAC3618A}"/>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619746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55F06B-D47E-7349-883E-7B3BD09F8017}"/>
              </a:ext>
            </a:extLst>
          </p:cNvPr>
          <p:cNvPicPr>
            <a:picLocks noChangeAspect="1"/>
          </p:cNvPicPr>
          <p:nvPr/>
        </p:nvPicPr>
        <p:blipFill>
          <a:blip r:embed="rId2"/>
          <a:stretch>
            <a:fillRect/>
          </a:stretch>
        </p:blipFill>
        <p:spPr>
          <a:xfrm>
            <a:off x="0" y="1887866"/>
            <a:ext cx="12174584" cy="4565469"/>
          </a:xfrm>
          <a:prstGeom prst="rect">
            <a:avLst/>
          </a:prstGeom>
        </p:spPr>
      </p:pic>
      <p:sp>
        <p:nvSpPr>
          <p:cNvPr id="4" name="Titre 1">
            <a:extLst>
              <a:ext uri="{FF2B5EF4-FFF2-40B4-BE49-F238E27FC236}">
                <a16:creationId xmlns:a16="http://schemas.microsoft.com/office/drawing/2014/main" id="{7AD6A49E-4CD8-214B-B466-5174541C9700}"/>
              </a:ext>
            </a:extLst>
          </p:cNvPr>
          <p:cNvSpPr>
            <a:spLocks noGrp="1"/>
          </p:cNvSpPr>
          <p:nvPr>
            <p:ph type="title"/>
          </p:nvPr>
        </p:nvSpPr>
        <p:spPr/>
        <p:txBody>
          <a:bodyPr/>
          <a:lstStyle/>
          <a:p>
            <a:r>
              <a:rPr lang="fr-FR"/>
              <a:t>3rd </a:t>
            </a:r>
            <a:r>
              <a:rPr lang="fr-FR" err="1"/>
              <a:t>trimester</a:t>
            </a:r>
            <a:r>
              <a:rPr lang="fr-FR"/>
              <a:t> and Labour</a:t>
            </a:r>
            <a:br>
              <a:rPr lang="fr-FR"/>
            </a:br>
            <a:r>
              <a:rPr lang="fr-FR"/>
              <a:t>EACS Guidelines V 11.1 - </a:t>
            </a:r>
            <a:r>
              <a:rPr lang="fr-FR" err="1"/>
              <a:t>Oct</a:t>
            </a:r>
            <a:r>
              <a:rPr lang="fr-FR"/>
              <a:t> 2022</a:t>
            </a:r>
          </a:p>
        </p:txBody>
      </p:sp>
      <p:sp>
        <p:nvSpPr>
          <p:cNvPr id="6" name="ZoneTexte 5">
            <a:extLst>
              <a:ext uri="{FF2B5EF4-FFF2-40B4-BE49-F238E27FC236}">
                <a16:creationId xmlns:a16="http://schemas.microsoft.com/office/drawing/2014/main" id="{B3E072A9-5CC2-094C-960A-CC9B33D0B805}"/>
              </a:ext>
            </a:extLst>
          </p:cNvPr>
          <p:cNvSpPr txBox="1"/>
          <p:nvPr/>
        </p:nvSpPr>
        <p:spPr>
          <a:xfrm>
            <a:off x="11305732"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2270937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073E6-5026-D14B-A862-B8A56CF704A8}"/>
              </a:ext>
            </a:extLst>
          </p:cNvPr>
          <p:cNvSpPr>
            <a:spLocks noGrp="1"/>
          </p:cNvSpPr>
          <p:nvPr>
            <p:ph type="title"/>
          </p:nvPr>
        </p:nvSpPr>
        <p:spPr>
          <a:xfrm>
            <a:off x="469900" y="176730"/>
            <a:ext cx="8490167" cy="1143000"/>
          </a:xfrm>
        </p:spPr>
        <p:txBody>
          <a:bodyPr/>
          <a:lstStyle/>
          <a:p>
            <a:r>
              <a:rPr lang="en-US" altLang="en-US" dirty="0"/>
              <a:t>ARIA: DTG/ABC/3TC vs ATV + RTV + FTC/TDF in Treatment-Naive Women</a:t>
            </a:r>
            <a:endParaRPr lang="en-GB" dirty="0"/>
          </a:p>
        </p:txBody>
      </p:sp>
      <p:sp>
        <p:nvSpPr>
          <p:cNvPr id="4" name="Content Placeholder 4">
            <a:extLst>
              <a:ext uri="{FF2B5EF4-FFF2-40B4-BE49-F238E27FC236}">
                <a16:creationId xmlns:a16="http://schemas.microsoft.com/office/drawing/2014/main" id="{8E1BA913-7D6A-6C4E-921A-D8BB6F83FE4E}"/>
              </a:ext>
            </a:extLst>
          </p:cNvPr>
          <p:cNvSpPr txBox="1">
            <a:spLocks/>
          </p:cNvSpPr>
          <p:nvPr/>
        </p:nvSpPr>
        <p:spPr>
          <a:xfrm>
            <a:off x="609599" y="1310870"/>
            <a:ext cx="8490167" cy="566132"/>
          </a:xfrm>
          <a:prstGeom prst="rect">
            <a:avLst/>
          </a:prstGeom>
        </p:spPr>
        <p:txBody>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pPr>
            <a:r>
              <a:rPr lang="en-US" altLang="en-US" sz="1800" dirty="0"/>
              <a:t>Multinational, randomized, open-label phase </a:t>
            </a:r>
            <a:r>
              <a:rPr lang="en-US" altLang="en-US" sz="1800" dirty="0" err="1"/>
              <a:t>IIIb</a:t>
            </a:r>
            <a:r>
              <a:rPr lang="en-US" altLang="en-US" sz="1800" dirty="0"/>
              <a:t> trial, 13 countries, 4 continents</a:t>
            </a:r>
          </a:p>
          <a:p>
            <a:pPr>
              <a:spcBef>
                <a:spcPts val="0"/>
              </a:spcBef>
            </a:pPr>
            <a:r>
              <a:rPr lang="en-US" altLang="en-US" sz="1800" dirty="0"/>
              <a:t>499 ART-naïve women : DTG/ABC/3TC vs ATV/r + TDF/FTC </a:t>
            </a:r>
          </a:p>
          <a:p>
            <a:pPr>
              <a:spcBef>
                <a:spcPts val="0"/>
              </a:spcBef>
            </a:pPr>
            <a:r>
              <a:rPr lang="en-US" altLang="en-US" sz="1800" dirty="0"/>
              <a:t>Mean age : 38 y, Black : 42%, IVDU : 4%</a:t>
            </a:r>
          </a:p>
          <a:p>
            <a:pPr>
              <a:spcBef>
                <a:spcPts val="0"/>
              </a:spcBef>
            </a:pPr>
            <a:endParaRPr lang="en-US" sz="1800" dirty="0"/>
          </a:p>
        </p:txBody>
      </p:sp>
      <p:sp>
        <p:nvSpPr>
          <p:cNvPr id="5" name="Text Box 11">
            <a:extLst>
              <a:ext uri="{FF2B5EF4-FFF2-40B4-BE49-F238E27FC236}">
                <a16:creationId xmlns:a16="http://schemas.microsoft.com/office/drawing/2014/main" id="{ED240CCE-B97F-DE4B-9752-CA5EAFF7D5CF}"/>
              </a:ext>
            </a:extLst>
          </p:cNvPr>
          <p:cNvSpPr txBox="1">
            <a:spLocks noChangeArrowheads="1"/>
          </p:cNvSpPr>
          <p:nvPr/>
        </p:nvSpPr>
        <p:spPr bwMode="auto">
          <a:xfrm>
            <a:off x="4181475" y="6493578"/>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Orrell. Lancet HIV. 2017;4:e536-46.</a:t>
            </a:r>
          </a:p>
        </p:txBody>
      </p:sp>
      <p:sp>
        <p:nvSpPr>
          <p:cNvPr id="18" name="ZoneTexte 17">
            <a:extLst>
              <a:ext uri="{FF2B5EF4-FFF2-40B4-BE49-F238E27FC236}">
                <a16:creationId xmlns:a16="http://schemas.microsoft.com/office/drawing/2014/main" id="{9620B8A2-A997-F344-8DAC-7839222A2C54}"/>
              </a:ext>
            </a:extLst>
          </p:cNvPr>
          <p:cNvSpPr txBox="1"/>
          <p:nvPr/>
        </p:nvSpPr>
        <p:spPr>
          <a:xfrm>
            <a:off x="1308247" y="2203136"/>
            <a:ext cx="4787753" cy="356251"/>
          </a:xfrm>
          <a:prstGeom prst="rect">
            <a:avLst/>
          </a:prstGeom>
          <a:noFill/>
          <a:ln>
            <a:noFill/>
          </a:ln>
        </p:spPr>
        <p:txBody>
          <a:bodyPr wrap="square">
            <a:spAutoFit/>
          </a:bodyPr>
          <a:lstStyle>
            <a:defPPr>
              <a:defRPr lang="fr-FR"/>
            </a:defPPr>
            <a:lvl1pPr marR="0" lvl="0" indent="0" algn="ctr" defTabSz="914400" eaLnBrk="0" fontAlgn="base" hangingPunct="0">
              <a:lnSpc>
                <a:spcPct val="85000"/>
              </a:lnSpc>
              <a:spcBef>
                <a:spcPct val="0"/>
              </a:spcBef>
              <a:spcAft>
                <a:spcPct val="0"/>
              </a:spcAft>
              <a:buClrTx/>
              <a:buSzTx/>
              <a:buFontTx/>
              <a:buNone/>
              <a:tabLst/>
              <a:defRPr kumimoji="0" sz="2000" b="1" i="0" u="none" strike="noStrike" cap="none" spc="0" normalizeH="0" baseline="0">
                <a:ln>
                  <a:noFill/>
                </a:ln>
                <a:solidFill>
                  <a:srgbClr val="0070C0"/>
                </a:solidFill>
                <a:effectLst/>
                <a:uLnTx/>
                <a:uFillTx/>
                <a:cs typeface="Calibri" panose="020F0502020204030204" pitchFamily="34" charset="0"/>
              </a:defRPr>
            </a:lvl1pPr>
            <a:lvl2pPr marL="742950" indent="-285750">
              <a:defRPr>
                <a:solidFill>
                  <a:srgbClr val="000066"/>
                </a:solidFill>
                <a:latin typeface="Arial" panose="020B0604020202020204" pitchFamily="34" charset="0"/>
                <a:cs typeface="Arial" panose="020B0604020202020204" pitchFamily="34" charset="0"/>
              </a:defRPr>
            </a:lvl2pPr>
            <a:lvl3pPr marL="1143000" indent="-228600">
              <a:defRPr>
                <a:solidFill>
                  <a:srgbClr val="000066"/>
                </a:solidFill>
                <a:latin typeface="Arial" panose="020B0604020202020204" pitchFamily="34" charset="0"/>
                <a:cs typeface="Arial" panose="020B0604020202020204" pitchFamily="34" charset="0"/>
              </a:defRPr>
            </a:lvl3pPr>
            <a:lvl4pPr marL="1600200" indent="-228600">
              <a:defRPr>
                <a:solidFill>
                  <a:srgbClr val="000066"/>
                </a:solidFill>
                <a:latin typeface="Arial" panose="020B0604020202020204" pitchFamily="34" charset="0"/>
                <a:cs typeface="Arial" panose="020B0604020202020204" pitchFamily="34" charset="0"/>
              </a:defRPr>
            </a:lvl4pPr>
            <a:lvl5pPr marL="2057400" indent="-228600">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9pPr>
          </a:lstStyle>
          <a:p>
            <a:r>
              <a:rPr lang="en-GB" dirty="0"/>
              <a:t>HIV-1 RNA &lt; 50 c/ml at W48 (ITT, snapshot)</a:t>
            </a:r>
          </a:p>
        </p:txBody>
      </p:sp>
      <p:sp>
        <p:nvSpPr>
          <p:cNvPr id="20" name="ZoneTexte 19">
            <a:extLst>
              <a:ext uri="{FF2B5EF4-FFF2-40B4-BE49-F238E27FC236}">
                <a16:creationId xmlns:a16="http://schemas.microsoft.com/office/drawing/2014/main" id="{DD0DE4E3-A9AB-794A-AFAA-E2849C4930D7}"/>
              </a:ext>
            </a:extLst>
          </p:cNvPr>
          <p:cNvSpPr txBox="1"/>
          <p:nvPr/>
        </p:nvSpPr>
        <p:spPr>
          <a:xfrm>
            <a:off x="8926114" y="1760504"/>
            <a:ext cx="1809791" cy="356251"/>
          </a:xfrm>
          <a:prstGeom prst="rect">
            <a:avLst/>
          </a:prstGeom>
          <a:noFill/>
          <a:ln>
            <a:noFill/>
          </a:ln>
        </p:spPr>
        <p:txBody>
          <a:bodyPr wrap="square">
            <a:spAutoFit/>
          </a:bodyPr>
          <a:lstStyle>
            <a:defPPr>
              <a:defRPr lang="fr-FR"/>
            </a:defPPr>
            <a:lvl1pPr marR="0" lvl="0" indent="0" algn="ctr" defTabSz="914400" eaLnBrk="0" fontAlgn="base" hangingPunct="0">
              <a:lnSpc>
                <a:spcPct val="85000"/>
              </a:lnSpc>
              <a:spcBef>
                <a:spcPct val="0"/>
              </a:spcBef>
              <a:spcAft>
                <a:spcPct val="0"/>
              </a:spcAft>
              <a:buClrTx/>
              <a:buSzTx/>
              <a:buFontTx/>
              <a:buNone/>
              <a:tabLst/>
              <a:defRPr kumimoji="0" sz="2000" b="1" i="0" u="none" strike="noStrike" cap="none" spc="0" normalizeH="0" baseline="0">
                <a:ln>
                  <a:noFill/>
                </a:ln>
                <a:solidFill>
                  <a:srgbClr val="0070C0"/>
                </a:solidFill>
                <a:effectLst/>
                <a:uLnTx/>
                <a:uFillTx/>
                <a:cs typeface="Calibri" panose="020F0502020204030204" pitchFamily="34" charset="0"/>
              </a:defRPr>
            </a:lvl1pPr>
            <a:lvl2pPr marL="742950" indent="-285750">
              <a:defRPr>
                <a:solidFill>
                  <a:srgbClr val="000066"/>
                </a:solidFill>
                <a:latin typeface="Arial" panose="020B0604020202020204" pitchFamily="34" charset="0"/>
                <a:cs typeface="Arial" panose="020B0604020202020204" pitchFamily="34" charset="0"/>
              </a:defRPr>
            </a:lvl2pPr>
            <a:lvl3pPr marL="1143000" indent="-228600">
              <a:defRPr>
                <a:solidFill>
                  <a:srgbClr val="000066"/>
                </a:solidFill>
                <a:latin typeface="Arial" panose="020B0604020202020204" pitchFamily="34" charset="0"/>
                <a:cs typeface="Arial" panose="020B0604020202020204" pitchFamily="34" charset="0"/>
              </a:defRPr>
            </a:lvl3pPr>
            <a:lvl4pPr marL="1600200" indent="-228600">
              <a:defRPr>
                <a:solidFill>
                  <a:srgbClr val="000066"/>
                </a:solidFill>
                <a:latin typeface="Arial" panose="020B0604020202020204" pitchFamily="34" charset="0"/>
                <a:cs typeface="Arial" panose="020B0604020202020204" pitchFamily="34" charset="0"/>
              </a:defRPr>
            </a:lvl4pPr>
            <a:lvl5pPr marL="2057400" indent="-228600">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9pPr>
          </a:lstStyle>
          <a:p>
            <a:r>
              <a:rPr lang="en-GB" dirty="0"/>
              <a:t>Adverse events</a:t>
            </a:r>
          </a:p>
        </p:txBody>
      </p:sp>
      <p:graphicFrame>
        <p:nvGraphicFramePr>
          <p:cNvPr id="3" name="Tableau 5">
            <a:extLst>
              <a:ext uri="{FF2B5EF4-FFF2-40B4-BE49-F238E27FC236}">
                <a16:creationId xmlns:a16="http://schemas.microsoft.com/office/drawing/2014/main" id="{EA6FD757-D939-16D8-CE43-9ADADEC978C4}"/>
              </a:ext>
            </a:extLst>
          </p:cNvPr>
          <p:cNvGraphicFramePr>
            <a:graphicFrameLocks noGrp="1"/>
          </p:cNvGraphicFramePr>
          <p:nvPr>
            <p:extLst>
              <p:ext uri="{D42A27DB-BD31-4B8C-83A1-F6EECF244321}">
                <p14:modId xmlns:p14="http://schemas.microsoft.com/office/powerpoint/2010/main" val="1292774607"/>
              </p:ext>
            </p:extLst>
          </p:nvPr>
        </p:nvGraphicFramePr>
        <p:xfrm>
          <a:off x="7224685" y="2097677"/>
          <a:ext cx="4628367" cy="43662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28885108"/>
                    </a:ext>
                  </a:extLst>
                </a:gridCol>
                <a:gridCol w="969010">
                  <a:extLst>
                    <a:ext uri="{9D8B030D-6E8A-4147-A177-3AD203B41FA5}">
                      <a16:colId xmlns:a16="http://schemas.microsoft.com/office/drawing/2014/main" val="3428210630"/>
                    </a:ext>
                  </a:extLst>
                </a:gridCol>
                <a:gridCol w="950024">
                  <a:extLst>
                    <a:ext uri="{9D8B030D-6E8A-4147-A177-3AD203B41FA5}">
                      <a16:colId xmlns:a16="http://schemas.microsoft.com/office/drawing/2014/main" val="616616428"/>
                    </a:ext>
                  </a:extLst>
                </a:gridCol>
              </a:tblGrid>
              <a:tr h="418797">
                <a:tc>
                  <a:txBody>
                    <a:bodyPr/>
                    <a:lstStyle/>
                    <a:p>
                      <a:endParaRPr lang="fr-FR"/>
                    </a:p>
                  </a:txBody>
                  <a:tcPr/>
                </a:tc>
                <a:tc>
                  <a:txBody>
                    <a:bodyPr/>
                    <a:lstStyle/>
                    <a:p>
                      <a:pPr algn="ctr"/>
                      <a:r>
                        <a:rPr lang="fr-FR" dirty="0"/>
                        <a:t>DTG group</a:t>
                      </a:r>
                    </a:p>
                    <a:p>
                      <a:pPr algn="ctr"/>
                      <a:r>
                        <a:rPr lang="fr-FR" b="0" dirty="0"/>
                        <a:t>(N=248)</a:t>
                      </a:r>
                    </a:p>
                  </a:txBody>
                  <a:tcPr/>
                </a:tc>
                <a:tc>
                  <a:txBody>
                    <a:bodyPr/>
                    <a:lstStyle/>
                    <a:p>
                      <a:pPr algn="ctr"/>
                      <a:r>
                        <a:rPr lang="fr-FR" dirty="0"/>
                        <a:t>ATV group</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b="0" dirty="0"/>
                        <a:t>(N=247)</a:t>
                      </a:r>
                    </a:p>
                  </a:txBody>
                  <a:tcPr/>
                </a:tc>
                <a:extLst>
                  <a:ext uri="{0D108BD9-81ED-4DB2-BD59-A6C34878D82A}">
                    <a16:rowId xmlns:a16="http://schemas.microsoft.com/office/drawing/2014/main" val="1754962451"/>
                  </a:ext>
                </a:extLst>
              </a:tr>
              <a:tr h="1446754">
                <a:tc>
                  <a:txBody>
                    <a:bodyPr/>
                    <a:lstStyle/>
                    <a:p>
                      <a:r>
                        <a:rPr lang="fr-FR" dirty="0"/>
                        <a:t>Drug-</a:t>
                      </a:r>
                      <a:r>
                        <a:rPr lang="fr-FR" dirty="0" err="1"/>
                        <a:t>related</a:t>
                      </a:r>
                      <a:r>
                        <a:rPr lang="fr-FR" dirty="0"/>
                        <a:t> </a:t>
                      </a:r>
                      <a:r>
                        <a:rPr lang="fr-FR" dirty="0" err="1"/>
                        <a:t>AEs</a:t>
                      </a:r>
                      <a:r>
                        <a:rPr lang="fr-FR" dirty="0"/>
                        <a:t> (</a:t>
                      </a:r>
                      <a:r>
                        <a:rPr lang="fr-FR" dirty="0" err="1"/>
                        <a:t>occuring</a:t>
                      </a:r>
                      <a:r>
                        <a:rPr lang="fr-FR" dirty="0"/>
                        <a:t> in </a:t>
                      </a:r>
                      <a:r>
                        <a:rPr lang="fr-FR" u="sng" dirty="0"/>
                        <a:t>&gt;</a:t>
                      </a:r>
                      <a:r>
                        <a:rPr lang="fr-FR" dirty="0"/>
                        <a:t> 5 % of participants in </a:t>
                      </a:r>
                      <a:r>
                        <a:rPr lang="fr-FR" dirty="0" err="1"/>
                        <a:t>either</a:t>
                      </a:r>
                      <a:r>
                        <a:rPr lang="fr-FR" dirty="0"/>
                        <a:t> group)</a:t>
                      </a:r>
                    </a:p>
                    <a:p>
                      <a:r>
                        <a:rPr lang="fr-FR" dirty="0"/>
                        <a:t>   </a:t>
                      </a:r>
                      <a:r>
                        <a:rPr lang="fr-FR" dirty="0" err="1"/>
                        <a:t>Nausea</a:t>
                      </a:r>
                      <a:endParaRPr lang="fr-FR" dirty="0"/>
                    </a:p>
                    <a:p>
                      <a:r>
                        <a:rPr lang="fr-FR" dirty="0"/>
                        <a:t>   </a:t>
                      </a:r>
                      <a:r>
                        <a:rPr lang="fr-FR" dirty="0" err="1"/>
                        <a:t>Diarrhoea</a:t>
                      </a:r>
                      <a:endParaRPr lang="fr-FR" dirty="0"/>
                    </a:p>
                    <a:p>
                      <a:r>
                        <a:rPr lang="fr-FR" dirty="0"/>
                        <a:t>   Dyspepsie</a:t>
                      </a:r>
                    </a:p>
                    <a:p>
                      <a:r>
                        <a:rPr lang="fr-FR" dirty="0"/>
                        <a:t>   </a:t>
                      </a:r>
                      <a:r>
                        <a:rPr lang="fr-FR" dirty="0" err="1"/>
                        <a:t>Ocular</a:t>
                      </a:r>
                      <a:r>
                        <a:rPr lang="fr-FR" dirty="0"/>
                        <a:t> </a:t>
                      </a:r>
                      <a:r>
                        <a:rPr lang="fr-FR" dirty="0" err="1"/>
                        <a:t>icterus</a:t>
                      </a:r>
                      <a:endParaRPr lang="fr-FR" dirty="0"/>
                    </a:p>
                    <a:p>
                      <a:r>
                        <a:rPr lang="fr-FR" dirty="0"/>
                        <a:t>   </a:t>
                      </a:r>
                      <a:r>
                        <a:rPr lang="fr-FR" dirty="0" err="1"/>
                        <a:t>Headache</a:t>
                      </a:r>
                      <a:endParaRPr lang="fr-FR" dirty="0"/>
                    </a:p>
                    <a:p>
                      <a:r>
                        <a:rPr lang="fr-FR" dirty="0"/>
                        <a:t>   </a:t>
                      </a:r>
                      <a:r>
                        <a:rPr lang="fr-FR" dirty="0" err="1"/>
                        <a:t>Jaundice</a:t>
                      </a:r>
                      <a:endParaRPr lang="fr-FR" dirty="0"/>
                    </a:p>
                  </a:txBody>
                  <a:tcPr/>
                </a:tc>
                <a:tc>
                  <a:txBody>
                    <a:bodyPr/>
                    <a:lstStyle/>
                    <a:p>
                      <a:pPr algn="ctr"/>
                      <a:r>
                        <a:rPr lang="fr-FR" dirty="0"/>
                        <a:t>83 (33%)</a:t>
                      </a:r>
                    </a:p>
                    <a:p>
                      <a:pPr algn="ctr"/>
                      <a:endParaRPr lang="fr-FR" dirty="0"/>
                    </a:p>
                    <a:p>
                      <a:pPr algn="ctr"/>
                      <a:r>
                        <a:rPr lang="fr-FR" dirty="0"/>
                        <a:t>31 (13%)</a:t>
                      </a:r>
                    </a:p>
                    <a:p>
                      <a:pPr algn="ctr"/>
                      <a:r>
                        <a:rPr lang="fr-FR" dirty="0"/>
                        <a:t>12 (5%)</a:t>
                      </a:r>
                    </a:p>
                    <a:p>
                      <a:pPr algn="ctr"/>
                      <a:r>
                        <a:rPr lang="fr-FR" dirty="0"/>
                        <a:t>4 (2%)</a:t>
                      </a:r>
                    </a:p>
                    <a:p>
                      <a:pPr algn="ctr"/>
                      <a:r>
                        <a:rPr lang="fr-FR" dirty="0"/>
                        <a:t>0</a:t>
                      </a:r>
                    </a:p>
                    <a:p>
                      <a:pPr algn="ctr"/>
                      <a:r>
                        <a:rPr lang="fr-FR" dirty="0"/>
                        <a:t>5 (2%)</a:t>
                      </a:r>
                    </a:p>
                    <a:p>
                      <a:pPr algn="ctr"/>
                      <a:r>
                        <a:rPr lang="fr-FR" dirty="0"/>
                        <a:t>0</a:t>
                      </a:r>
                    </a:p>
                  </a:txBody>
                  <a:tcPr/>
                </a:tc>
                <a:tc>
                  <a:txBody>
                    <a:bodyPr/>
                    <a:lstStyle/>
                    <a:p>
                      <a:pPr algn="ctr"/>
                      <a:r>
                        <a:rPr lang="fr-FR" dirty="0"/>
                        <a:t>121 (49%)</a:t>
                      </a:r>
                    </a:p>
                    <a:p>
                      <a:pPr algn="ctr"/>
                      <a:endParaRPr lang="fr-FR" dirty="0"/>
                    </a:p>
                    <a:p>
                      <a:pPr algn="ctr"/>
                      <a:r>
                        <a:rPr lang="fr-FR" dirty="0"/>
                        <a:t>35 (14%)</a:t>
                      </a:r>
                    </a:p>
                    <a:p>
                      <a:pPr algn="ctr"/>
                      <a:r>
                        <a:rPr lang="fr-FR" dirty="0"/>
                        <a:t>18 (7%)</a:t>
                      </a:r>
                    </a:p>
                    <a:p>
                      <a:pPr algn="ctr"/>
                      <a:r>
                        <a:rPr lang="fr-FR" dirty="0"/>
                        <a:t>15 (6%)</a:t>
                      </a:r>
                    </a:p>
                    <a:p>
                      <a:pPr algn="ctr"/>
                      <a:r>
                        <a:rPr lang="fr-FR" dirty="0"/>
                        <a:t>18 (7%)</a:t>
                      </a:r>
                    </a:p>
                    <a:p>
                      <a:pPr algn="ctr"/>
                      <a:r>
                        <a:rPr lang="fr-FR" dirty="0"/>
                        <a:t>14 (6%)</a:t>
                      </a:r>
                    </a:p>
                    <a:p>
                      <a:pPr algn="ctr"/>
                      <a:r>
                        <a:rPr lang="fr-FR" dirty="0"/>
                        <a:t>13 (5%)</a:t>
                      </a:r>
                    </a:p>
                  </a:txBody>
                  <a:tcPr/>
                </a:tc>
                <a:extLst>
                  <a:ext uri="{0D108BD9-81ED-4DB2-BD59-A6C34878D82A}">
                    <a16:rowId xmlns:a16="http://schemas.microsoft.com/office/drawing/2014/main" val="2764712285"/>
                  </a:ext>
                </a:extLst>
              </a:tr>
              <a:tr h="1275428">
                <a:tc>
                  <a:txBody>
                    <a:bodyPr/>
                    <a:lstStyle/>
                    <a:p>
                      <a:r>
                        <a:rPr lang="fr-FR" dirty="0" err="1"/>
                        <a:t>Psychiatric</a:t>
                      </a:r>
                      <a:r>
                        <a:rPr lang="fr-FR" dirty="0"/>
                        <a:t> </a:t>
                      </a:r>
                      <a:r>
                        <a:rPr lang="fr-FR" dirty="0" err="1"/>
                        <a:t>AEs</a:t>
                      </a:r>
                      <a:r>
                        <a:rPr lang="fr-FR" dirty="0"/>
                        <a:t> (</a:t>
                      </a:r>
                      <a:r>
                        <a:rPr lang="fr-FR" dirty="0" err="1"/>
                        <a:t>occuring</a:t>
                      </a:r>
                      <a:r>
                        <a:rPr lang="fr-FR" dirty="0"/>
                        <a:t> in </a:t>
                      </a:r>
                      <a:r>
                        <a:rPr lang="fr-FR" u="sng" dirty="0"/>
                        <a:t>&gt;</a:t>
                      </a:r>
                      <a:r>
                        <a:rPr lang="fr-FR" dirty="0"/>
                        <a:t> 2 % of participants in </a:t>
                      </a:r>
                      <a:r>
                        <a:rPr lang="fr-FR" dirty="0" err="1"/>
                        <a:t>either</a:t>
                      </a:r>
                      <a:r>
                        <a:rPr lang="fr-FR" dirty="0"/>
                        <a:t> group)</a:t>
                      </a:r>
                    </a:p>
                    <a:p>
                      <a:r>
                        <a:rPr lang="fr-FR" dirty="0"/>
                        <a:t>   </a:t>
                      </a:r>
                      <a:r>
                        <a:rPr lang="fr-FR" dirty="0" err="1"/>
                        <a:t>Insomnia</a:t>
                      </a:r>
                      <a:endParaRPr lang="fr-FR" dirty="0"/>
                    </a:p>
                    <a:p>
                      <a:r>
                        <a:rPr lang="fr-FR" dirty="0"/>
                        <a:t>   </a:t>
                      </a:r>
                      <a:r>
                        <a:rPr lang="fr-FR" dirty="0" err="1"/>
                        <a:t>Anxiety</a:t>
                      </a:r>
                      <a:endParaRPr lang="fr-FR" dirty="0"/>
                    </a:p>
                    <a:p>
                      <a:r>
                        <a:rPr lang="fr-FR" dirty="0"/>
                        <a:t>   </a:t>
                      </a:r>
                      <a:r>
                        <a:rPr lang="fr-FR" dirty="0" err="1"/>
                        <a:t>Depression</a:t>
                      </a:r>
                      <a:endParaRPr lang="fr-FR" dirty="0"/>
                    </a:p>
                    <a:p>
                      <a:r>
                        <a:rPr lang="fr-FR" dirty="0"/>
                        <a:t>   </a:t>
                      </a:r>
                      <a:r>
                        <a:rPr lang="fr-FR" dirty="0" err="1"/>
                        <a:t>Suicidal</a:t>
                      </a:r>
                      <a:r>
                        <a:rPr lang="fr-FR" dirty="0"/>
                        <a:t> </a:t>
                      </a:r>
                      <a:r>
                        <a:rPr lang="fr-FR" dirty="0" err="1"/>
                        <a:t>ideation</a:t>
                      </a:r>
                      <a:endParaRPr lang="fr-FR" dirty="0"/>
                    </a:p>
                    <a:p>
                      <a:r>
                        <a:rPr lang="fr-FR" dirty="0"/>
                        <a:t>   </a:t>
                      </a:r>
                      <a:r>
                        <a:rPr lang="fr-FR" dirty="0" err="1"/>
                        <a:t>Depressed</a:t>
                      </a:r>
                      <a:r>
                        <a:rPr lang="fr-FR" dirty="0"/>
                        <a:t> </a:t>
                      </a:r>
                      <a:r>
                        <a:rPr lang="fr-FR" dirty="0" err="1"/>
                        <a:t>mood</a:t>
                      </a:r>
                      <a:endParaRPr lang="fr-FR" dirty="0"/>
                    </a:p>
                  </a:txBody>
                  <a:tcPr/>
                </a:tc>
                <a:tc>
                  <a:txBody>
                    <a:bodyPr/>
                    <a:lstStyle/>
                    <a:p>
                      <a:pPr algn="ctr"/>
                      <a:r>
                        <a:rPr lang="fr-FR" dirty="0"/>
                        <a:t>35 (14%)</a:t>
                      </a:r>
                    </a:p>
                    <a:p>
                      <a:pPr algn="ctr"/>
                      <a:endParaRPr lang="fr-FR" dirty="0"/>
                    </a:p>
                    <a:p>
                      <a:pPr algn="ctr"/>
                      <a:r>
                        <a:rPr lang="fr-FR" dirty="0"/>
                        <a:t>10 (4%)</a:t>
                      </a:r>
                    </a:p>
                    <a:p>
                      <a:pPr algn="ctr"/>
                      <a:r>
                        <a:rPr lang="fr-FR" dirty="0"/>
                        <a:t>5 (2%)</a:t>
                      </a:r>
                    </a:p>
                    <a:p>
                      <a:pPr algn="ctr"/>
                      <a:r>
                        <a:rPr lang="fr-FR" dirty="0"/>
                        <a:t>5 (2%)</a:t>
                      </a:r>
                    </a:p>
                    <a:p>
                      <a:pPr algn="ctr"/>
                      <a:r>
                        <a:rPr lang="fr-FR" dirty="0"/>
                        <a:t>4 (2%)</a:t>
                      </a:r>
                    </a:p>
                    <a:p>
                      <a:pPr algn="ctr"/>
                      <a:r>
                        <a:rPr lang="fr-FR" dirty="0"/>
                        <a:t>3 (1%)</a:t>
                      </a:r>
                    </a:p>
                  </a:txBody>
                  <a:tcPr/>
                </a:tc>
                <a:tc>
                  <a:txBody>
                    <a:bodyPr/>
                    <a:lstStyle/>
                    <a:p>
                      <a:pPr algn="ctr"/>
                      <a:r>
                        <a:rPr lang="fr-FR" dirty="0"/>
                        <a:t>35 (14%)</a:t>
                      </a:r>
                    </a:p>
                    <a:p>
                      <a:pPr algn="ctr"/>
                      <a:endParaRPr lang="fr-FR" dirty="0"/>
                    </a:p>
                    <a:p>
                      <a:pPr algn="ctr"/>
                      <a:r>
                        <a:rPr lang="fr-FR" dirty="0"/>
                        <a:t>9 (4%)</a:t>
                      </a:r>
                    </a:p>
                    <a:p>
                      <a:pPr algn="ctr"/>
                      <a:r>
                        <a:rPr lang="fr-FR" dirty="0"/>
                        <a:t>7 (3%)</a:t>
                      </a:r>
                    </a:p>
                    <a:p>
                      <a:pPr algn="ctr"/>
                      <a:r>
                        <a:rPr lang="fr-FR" dirty="0"/>
                        <a:t>7 (3%)</a:t>
                      </a:r>
                    </a:p>
                    <a:p>
                      <a:pPr algn="ctr"/>
                      <a:r>
                        <a:rPr lang="fr-FR" dirty="0"/>
                        <a:t>3 (1%)</a:t>
                      </a:r>
                    </a:p>
                    <a:p>
                      <a:pPr algn="ctr"/>
                      <a:r>
                        <a:rPr lang="fr-FR" dirty="0"/>
                        <a:t>4 (2%)</a:t>
                      </a:r>
                    </a:p>
                  </a:txBody>
                  <a:tcPr/>
                </a:tc>
                <a:extLst>
                  <a:ext uri="{0D108BD9-81ED-4DB2-BD59-A6C34878D82A}">
                    <a16:rowId xmlns:a16="http://schemas.microsoft.com/office/drawing/2014/main" val="1543698930"/>
                  </a:ext>
                </a:extLst>
              </a:tr>
              <a:tr h="247471">
                <a:tc>
                  <a:txBody>
                    <a:bodyPr/>
                    <a:lstStyle/>
                    <a:p>
                      <a:r>
                        <a:rPr lang="fr-FR" dirty="0" err="1"/>
                        <a:t>Serious</a:t>
                      </a:r>
                      <a:r>
                        <a:rPr lang="fr-FR" dirty="0"/>
                        <a:t> adverse events</a:t>
                      </a:r>
                    </a:p>
                  </a:txBody>
                  <a:tcPr/>
                </a:tc>
                <a:tc>
                  <a:txBody>
                    <a:bodyPr/>
                    <a:lstStyle/>
                    <a:p>
                      <a:pPr algn="ctr"/>
                      <a:r>
                        <a:rPr lang="fr-FR" dirty="0"/>
                        <a:t>12 (5%)</a:t>
                      </a:r>
                    </a:p>
                  </a:txBody>
                  <a:tcPr/>
                </a:tc>
                <a:tc>
                  <a:txBody>
                    <a:bodyPr/>
                    <a:lstStyle/>
                    <a:p>
                      <a:pPr algn="ctr"/>
                      <a:r>
                        <a:rPr lang="fr-FR" dirty="0"/>
                        <a:t>20 (8%)</a:t>
                      </a:r>
                    </a:p>
                  </a:txBody>
                  <a:tcPr/>
                </a:tc>
                <a:extLst>
                  <a:ext uri="{0D108BD9-81ED-4DB2-BD59-A6C34878D82A}">
                    <a16:rowId xmlns:a16="http://schemas.microsoft.com/office/drawing/2014/main" val="3415219237"/>
                  </a:ext>
                </a:extLst>
              </a:tr>
              <a:tr h="247471">
                <a:tc>
                  <a:txBody>
                    <a:bodyPr/>
                    <a:lstStyle/>
                    <a:p>
                      <a:r>
                        <a:rPr lang="fr-FR" dirty="0"/>
                        <a:t>Drug-</a:t>
                      </a:r>
                      <a:r>
                        <a:rPr lang="fr-FR" dirty="0" err="1"/>
                        <a:t>related</a:t>
                      </a:r>
                      <a:r>
                        <a:rPr lang="fr-FR" dirty="0"/>
                        <a:t> </a:t>
                      </a:r>
                      <a:r>
                        <a:rPr lang="fr-FR" dirty="0" err="1"/>
                        <a:t>serious</a:t>
                      </a:r>
                      <a:r>
                        <a:rPr lang="fr-FR" dirty="0"/>
                        <a:t> adverse events</a:t>
                      </a:r>
                    </a:p>
                  </a:txBody>
                  <a:tcPr/>
                </a:tc>
                <a:tc>
                  <a:txBody>
                    <a:bodyPr/>
                    <a:lstStyle/>
                    <a:p>
                      <a:pPr algn="ctr"/>
                      <a:r>
                        <a:rPr lang="fr-FR" dirty="0"/>
                        <a:t>0</a:t>
                      </a:r>
                    </a:p>
                  </a:txBody>
                  <a:tcPr/>
                </a:tc>
                <a:tc>
                  <a:txBody>
                    <a:bodyPr/>
                    <a:lstStyle/>
                    <a:p>
                      <a:pPr algn="ctr"/>
                      <a:r>
                        <a:rPr lang="fr-FR" dirty="0"/>
                        <a:t>3 (1%)</a:t>
                      </a:r>
                    </a:p>
                  </a:txBody>
                  <a:tcPr/>
                </a:tc>
                <a:extLst>
                  <a:ext uri="{0D108BD9-81ED-4DB2-BD59-A6C34878D82A}">
                    <a16:rowId xmlns:a16="http://schemas.microsoft.com/office/drawing/2014/main" val="2719449732"/>
                  </a:ext>
                </a:extLst>
              </a:tr>
            </a:tbl>
          </a:graphicData>
        </a:graphic>
      </p:graphicFrame>
      <p:sp>
        <p:nvSpPr>
          <p:cNvPr id="6" name="Forme libre : forme 5">
            <a:extLst>
              <a:ext uri="{FF2B5EF4-FFF2-40B4-BE49-F238E27FC236}">
                <a16:creationId xmlns:a16="http://schemas.microsoft.com/office/drawing/2014/main" id="{97DBBDCE-05DB-902F-53B5-4A1ED5309477}"/>
              </a:ext>
            </a:extLst>
          </p:cNvPr>
          <p:cNvSpPr/>
          <p:nvPr/>
        </p:nvSpPr>
        <p:spPr>
          <a:xfrm>
            <a:off x="1187464" y="2668458"/>
            <a:ext cx="5020574" cy="2932981"/>
          </a:xfrm>
          <a:custGeom>
            <a:avLst/>
            <a:gdLst>
              <a:gd name="connsiteX0" fmla="*/ 0 w 5020574"/>
              <a:gd name="connsiteY0" fmla="*/ 0 h 2932981"/>
              <a:gd name="connsiteX1" fmla="*/ 0 w 5020574"/>
              <a:gd name="connsiteY1" fmla="*/ 2932981 h 2932981"/>
              <a:gd name="connsiteX2" fmla="*/ 5020574 w 5020574"/>
              <a:gd name="connsiteY2" fmla="*/ 2932981 h 2932981"/>
            </a:gdLst>
            <a:ahLst/>
            <a:cxnLst>
              <a:cxn ang="0">
                <a:pos x="connsiteX0" y="connsiteY0"/>
              </a:cxn>
              <a:cxn ang="0">
                <a:pos x="connsiteX1" y="connsiteY1"/>
              </a:cxn>
              <a:cxn ang="0">
                <a:pos x="connsiteX2" y="connsiteY2"/>
              </a:cxn>
            </a:cxnLst>
            <a:rect l="l" t="t" r="r" b="b"/>
            <a:pathLst>
              <a:path w="5020574" h="2932981">
                <a:moveTo>
                  <a:pt x="0" y="0"/>
                </a:moveTo>
                <a:lnTo>
                  <a:pt x="0" y="2932981"/>
                </a:lnTo>
                <a:lnTo>
                  <a:pt x="5020574" y="2932981"/>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80B1B16-3559-2D3B-92A4-D0A6832B4CAC}"/>
              </a:ext>
            </a:extLst>
          </p:cNvPr>
          <p:cNvSpPr txBox="1"/>
          <p:nvPr/>
        </p:nvSpPr>
        <p:spPr>
          <a:xfrm>
            <a:off x="742466" y="2507447"/>
            <a:ext cx="553357" cy="307777"/>
          </a:xfrm>
          <a:prstGeom prst="rect">
            <a:avLst/>
          </a:prstGeom>
          <a:noFill/>
        </p:spPr>
        <p:txBody>
          <a:bodyPr wrap="square" rtlCol="0">
            <a:spAutoFit/>
          </a:bodyPr>
          <a:lstStyle/>
          <a:p>
            <a:pPr algn="r"/>
            <a:r>
              <a:rPr lang="fr-FR" sz="1400" dirty="0"/>
              <a:t>100 -</a:t>
            </a:r>
          </a:p>
        </p:txBody>
      </p:sp>
      <p:sp>
        <p:nvSpPr>
          <p:cNvPr id="8" name="ZoneTexte 7">
            <a:extLst>
              <a:ext uri="{FF2B5EF4-FFF2-40B4-BE49-F238E27FC236}">
                <a16:creationId xmlns:a16="http://schemas.microsoft.com/office/drawing/2014/main" id="{B63F6781-4A38-9ED3-BF7B-BC1E437548AA}"/>
              </a:ext>
            </a:extLst>
          </p:cNvPr>
          <p:cNvSpPr txBox="1"/>
          <p:nvPr/>
        </p:nvSpPr>
        <p:spPr>
          <a:xfrm>
            <a:off x="742466" y="3094044"/>
            <a:ext cx="553357" cy="307777"/>
          </a:xfrm>
          <a:prstGeom prst="rect">
            <a:avLst/>
          </a:prstGeom>
          <a:noFill/>
        </p:spPr>
        <p:txBody>
          <a:bodyPr wrap="square" rtlCol="0">
            <a:spAutoFit/>
          </a:bodyPr>
          <a:lstStyle/>
          <a:p>
            <a:pPr algn="r"/>
            <a:r>
              <a:rPr lang="fr-FR" sz="1400" dirty="0"/>
              <a:t>80 -</a:t>
            </a:r>
          </a:p>
        </p:txBody>
      </p:sp>
      <p:sp>
        <p:nvSpPr>
          <p:cNvPr id="9" name="ZoneTexte 8">
            <a:extLst>
              <a:ext uri="{FF2B5EF4-FFF2-40B4-BE49-F238E27FC236}">
                <a16:creationId xmlns:a16="http://schemas.microsoft.com/office/drawing/2014/main" id="{0D106E11-D24B-AAE6-10AB-E98E41A54858}"/>
              </a:ext>
            </a:extLst>
          </p:cNvPr>
          <p:cNvSpPr txBox="1"/>
          <p:nvPr/>
        </p:nvSpPr>
        <p:spPr>
          <a:xfrm>
            <a:off x="742466" y="3663388"/>
            <a:ext cx="553357" cy="307777"/>
          </a:xfrm>
          <a:prstGeom prst="rect">
            <a:avLst/>
          </a:prstGeom>
          <a:noFill/>
        </p:spPr>
        <p:txBody>
          <a:bodyPr wrap="square" rtlCol="0">
            <a:spAutoFit/>
          </a:bodyPr>
          <a:lstStyle/>
          <a:p>
            <a:pPr algn="r"/>
            <a:r>
              <a:rPr lang="fr-FR" sz="1400" dirty="0"/>
              <a:t>60 -</a:t>
            </a:r>
          </a:p>
        </p:txBody>
      </p:sp>
      <p:sp>
        <p:nvSpPr>
          <p:cNvPr id="10" name="ZoneTexte 9">
            <a:extLst>
              <a:ext uri="{FF2B5EF4-FFF2-40B4-BE49-F238E27FC236}">
                <a16:creationId xmlns:a16="http://schemas.microsoft.com/office/drawing/2014/main" id="{1199F72A-FFB5-ECD9-DBCC-B22B231270DE}"/>
              </a:ext>
            </a:extLst>
          </p:cNvPr>
          <p:cNvSpPr txBox="1"/>
          <p:nvPr/>
        </p:nvSpPr>
        <p:spPr>
          <a:xfrm>
            <a:off x="742466" y="4249984"/>
            <a:ext cx="553357" cy="307777"/>
          </a:xfrm>
          <a:prstGeom prst="rect">
            <a:avLst/>
          </a:prstGeom>
          <a:noFill/>
        </p:spPr>
        <p:txBody>
          <a:bodyPr wrap="square" rtlCol="0">
            <a:spAutoFit/>
          </a:bodyPr>
          <a:lstStyle/>
          <a:p>
            <a:pPr algn="r"/>
            <a:r>
              <a:rPr lang="fr-FR" sz="1400" dirty="0"/>
              <a:t>40 -</a:t>
            </a:r>
          </a:p>
        </p:txBody>
      </p:sp>
      <p:sp>
        <p:nvSpPr>
          <p:cNvPr id="11" name="ZoneTexte 10">
            <a:extLst>
              <a:ext uri="{FF2B5EF4-FFF2-40B4-BE49-F238E27FC236}">
                <a16:creationId xmlns:a16="http://schemas.microsoft.com/office/drawing/2014/main" id="{E0F0C60B-D147-CAC4-E71B-E1F233A71DC2}"/>
              </a:ext>
            </a:extLst>
          </p:cNvPr>
          <p:cNvSpPr txBox="1"/>
          <p:nvPr/>
        </p:nvSpPr>
        <p:spPr>
          <a:xfrm>
            <a:off x="742466" y="4871086"/>
            <a:ext cx="553357" cy="307777"/>
          </a:xfrm>
          <a:prstGeom prst="rect">
            <a:avLst/>
          </a:prstGeom>
          <a:noFill/>
        </p:spPr>
        <p:txBody>
          <a:bodyPr wrap="square" rtlCol="0">
            <a:spAutoFit/>
          </a:bodyPr>
          <a:lstStyle/>
          <a:p>
            <a:pPr algn="r"/>
            <a:r>
              <a:rPr lang="fr-FR" sz="1400" dirty="0"/>
              <a:t>20 -</a:t>
            </a:r>
          </a:p>
        </p:txBody>
      </p:sp>
      <p:sp>
        <p:nvSpPr>
          <p:cNvPr id="12" name="ZoneTexte 11">
            <a:extLst>
              <a:ext uri="{FF2B5EF4-FFF2-40B4-BE49-F238E27FC236}">
                <a16:creationId xmlns:a16="http://schemas.microsoft.com/office/drawing/2014/main" id="{03351207-955F-7DD5-E05F-F805B83D4A32}"/>
              </a:ext>
            </a:extLst>
          </p:cNvPr>
          <p:cNvSpPr txBox="1"/>
          <p:nvPr/>
        </p:nvSpPr>
        <p:spPr>
          <a:xfrm>
            <a:off x="742466" y="5447550"/>
            <a:ext cx="553357" cy="307777"/>
          </a:xfrm>
          <a:prstGeom prst="rect">
            <a:avLst/>
          </a:prstGeom>
          <a:noFill/>
        </p:spPr>
        <p:txBody>
          <a:bodyPr wrap="square" rtlCol="0">
            <a:spAutoFit/>
          </a:bodyPr>
          <a:lstStyle/>
          <a:p>
            <a:pPr algn="r"/>
            <a:r>
              <a:rPr lang="fr-FR" sz="1400" dirty="0"/>
              <a:t>0 -</a:t>
            </a:r>
          </a:p>
        </p:txBody>
      </p:sp>
      <p:sp>
        <p:nvSpPr>
          <p:cNvPr id="14" name="ZoneTexte 13">
            <a:extLst>
              <a:ext uri="{FF2B5EF4-FFF2-40B4-BE49-F238E27FC236}">
                <a16:creationId xmlns:a16="http://schemas.microsoft.com/office/drawing/2014/main" id="{86A692C7-E7A4-9F9A-9A06-818FDC551BDA}"/>
              </a:ext>
            </a:extLst>
          </p:cNvPr>
          <p:cNvSpPr txBox="1"/>
          <p:nvPr/>
        </p:nvSpPr>
        <p:spPr>
          <a:xfrm>
            <a:off x="1458879" y="5641994"/>
            <a:ext cx="1096189" cy="523220"/>
          </a:xfrm>
          <a:prstGeom prst="rect">
            <a:avLst/>
          </a:prstGeom>
          <a:noFill/>
        </p:spPr>
        <p:txBody>
          <a:bodyPr wrap="square" rtlCol="0">
            <a:spAutoFit/>
          </a:bodyPr>
          <a:lstStyle/>
          <a:p>
            <a:pPr algn="ctr"/>
            <a:r>
              <a:rPr lang="fr-FR" sz="1400" dirty="0" err="1"/>
              <a:t>Virological</a:t>
            </a:r>
            <a:r>
              <a:rPr lang="fr-FR" sz="1400" dirty="0"/>
              <a:t> </a:t>
            </a:r>
            <a:r>
              <a:rPr lang="fr-FR" sz="1400" dirty="0" err="1"/>
              <a:t>success</a:t>
            </a:r>
            <a:endParaRPr lang="fr-FR" sz="1400" dirty="0"/>
          </a:p>
        </p:txBody>
      </p:sp>
      <p:sp>
        <p:nvSpPr>
          <p:cNvPr id="16" name="ZoneTexte 15">
            <a:extLst>
              <a:ext uri="{FF2B5EF4-FFF2-40B4-BE49-F238E27FC236}">
                <a16:creationId xmlns:a16="http://schemas.microsoft.com/office/drawing/2014/main" id="{C36B7CDD-1D8C-B034-67AE-8D53781729C8}"/>
              </a:ext>
            </a:extLst>
          </p:cNvPr>
          <p:cNvSpPr txBox="1"/>
          <p:nvPr/>
        </p:nvSpPr>
        <p:spPr>
          <a:xfrm>
            <a:off x="2973132" y="5641994"/>
            <a:ext cx="1466492" cy="523220"/>
          </a:xfrm>
          <a:prstGeom prst="rect">
            <a:avLst/>
          </a:prstGeom>
          <a:noFill/>
        </p:spPr>
        <p:txBody>
          <a:bodyPr wrap="square" rtlCol="0">
            <a:spAutoFit/>
          </a:bodyPr>
          <a:lstStyle/>
          <a:p>
            <a:pPr algn="ctr"/>
            <a:r>
              <a:rPr lang="fr-FR" sz="1400" dirty="0" err="1"/>
              <a:t>Virological</a:t>
            </a:r>
            <a:r>
              <a:rPr lang="fr-FR" sz="1400" dirty="0"/>
              <a:t> </a:t>
            </a:r>
            <a:br>
              <a:rPr lang="fr-FR" sz="1400" dirty="0"/>
            </a:br>
            <a:r>
              <a:rPr lang="fr-FR" sz="1400" dirty="0" err="1"/>
              <a:t>non-response</a:t>
            </a:r>
            <a:endParaRPr lang="fr-FR" sz="1400" dirty="0"/>
          </a:p>
        </p:txBody>
      </p:sp>
      <p:sp>
        <p:nvSpPr>
          <p:cNvPr id="21" name="ZoneTexte 20">
            <a:extLst>
              <a:ext uri="{FF2B5EF4-FFF2-40B4-BE49-F238E27FC236}">
                <a16:creationId xmlns:a16="http://schemas.microsoft.com/office/drawing/2014/main" id="{41298533-E7ED-04A3-6E43-4366B74540CB}"/>
              </a:ext>
            </a:extLst>
          </p:cNvPr>
          <p:cNvSpPr txBox="1"/>
          <p:nvPr/>
        </p:nvSpPr>
        <p:spPr>
          <a:xfrm>
            <a:off x="4663909" y="5641994"/>
            <a:ext cx="1466492" cy="523220"/>
          </a:xfrm>
          <a:prstGeom prst="rect">
            <a:avLst/>
          </a:prstGeom>
          <a:noFill/>
        </p:spPr>
        <p:txBody>
          <a:bodyPr wrap="square" rtlCol="0">
            <a:spAutoFit/>
          </a:bodyPr>
          <a:lstStyle/>
          <a:p>
            <a:pPr algn="ctr"/>
            <a:r>
              <a:rPr lang="fr-FR" sz="1400" dirty="0"/>
              <a:t>No </a:t>
            </a:r>
            <a:r>
              <a:rPr lang="fr-FR" sz="1400" dirty="0" err="1"/>
              <a:t>virological</a:t>
            </a:r>
            <a:r>
              <a:rPr lang="fr-FR" sz="1400" dirty="0"/>
              <a:t> data</a:t>
            </a:r>
          </a:p>
        </p:txBody>
      </p:sp>
      <p:sp>
        <p:nvSpPr>
          <p:cNvPr id="22" name="Rectangle 21">
            <a:extLst>
              <a:ext uri="{FF2B5EF4-FFF2-40B4-BE49-F238E27FC236}">
                <a16:creationId xmlns:a16="http://schemas.microsoft.com/office/drawing/2014/main" id="{32307CC8-DBD4-45C6-09EE-278718530DDE}"/>
              </a:ext>
            </a:extLst>
          </p:cNvPr>
          <p:cNvSpPr/>
          <p:nvPr/>
        </p:nvSpPr>
        <p:spPr>
          <a:xfrm>
            <a:off x="1425500" y="3203296"/>
            <a:ext cx="305429" cy="239814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608B0344-373D-4D74-2D20-84F15ABE0685}"/>
              </a:ext>
            </a:extLst>
          </p:cNvPr>
          <p:cNvSpPr/>
          <p:nvPr/>
        </p:nvSpPr>
        <p:spPr>
          <a:xfrm>
            <a:off x="1730929" y="3531639"/>
            <a:ext cx="305429" cy="20698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0A304912-44BB-4933-524D-F2964F40283A}"/>
              </a:ext>
            </a:extLst>
          </p:cNvPr>
          <p:cNvSpPr/>
          <p:nvPr/>
        </p:nvSpPr>
        <p:spPr>
          <a:xfrm>
            <a:off x="2036358" y="3094044"/>
            <a:ext cx="305429" cy="250739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554E7FD-A2A6-1F13-10DA-527FD3ADC51B}"/>
              </a:ext>
            </a:extLst>
          </p:cNvPr>
          <p:cNvSpPr/>
          <p:nvPr/>
        </p:nvSpPr>
        <p:spPr>
          <a:xfrm>
            <a:off x="2341787" y="3355427"/>
            <a:ext cx="305429" cy="224601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BD20CF0-BDBF-F469-0929-282CF429C5A5}"/>
              </a:ext>
            </a:extLst>
          </p:cNvPr>
          <p:cNvSpPr/>
          <p:nvPr/>
        </p:nvSpPr>
        <p:spPr>
          <a:xfrm>
            <a:off x="3087612" y="5447550"/>
            <a:ext cx="305429" cy="153889"/>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302FBDD-1CE3-A602-5D67-C98906FAB141}"/>
              </a:ext>
            </a:extLst>
          </p:cNvPr>
          <p:cNvSpPr/>
          <p:nvPr/>
        </p:nvSpPr>
        <p:spPr>
          <a:xfrm>
            <a:off x="3393041" y="5178863"/>
            <a:ext cx="305429" cy="4225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F30E125-1791-EB10-CF51-812C241DC53C}"/>
              </a:ext>
            </a:extLst>
          </p:cNvPr>
          <p:cNvSpPr/>
          <p:nvPr/>
        </p:nvSpPr>
        <p:spPr>
          <a:xfrm>
            <a:off x="3698470" y="5447550"/>
            <a:ext cx="305429" cy="153889"/>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FA4BB449-9599-13C7-06A3-4A0FA0FAAFF9}"/>
              </a:ext>
            </a:extLst>
          </p:cNvPr>
          <p:cNvSpPr/>
          <p:nvPr/>
        </p:nvSpPr>
        <p:spPr>
          <a:xfrm>
            <a:off x="4003899" y="5274713"/>
            <a:ext cx="305429" cy="32672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EA4D8B64-72D1-205C-D566-D01EE9DF37CB}"/>
              </a:ext>
            </a:extLst>
          </p:cNvPr>
          <p:cNvSpPr/>
          <p:nvPr/>
        </p:nvSpPr>
        <p:spPr>
          <a:xfrm>
            <a:off x="4764012" y="5274713"/>
            <a:ext cx="305429" cy="326726"/>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1D19A721-71F0-41C0-359C-7A5DA52D4C1F}"/>
              </a:ext>
            </a:extLst>
          </p:cNvPr>
          <p:cNvSpPr/>
          <p:nvPr/>
        </p:nvSpPr>
        <p:spPr>
          <a:xfrm>
            <a:off x="5069441" y="5178863"/>
            <a:ext cx="305429" cy="4225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3C00E4B9-85A0-7647-473A-97AD3D17CE34}"/>
              </a:ext>
            </a:extLst>
          </p:cNvPr>
          <p:cNvSpPr/>
          <p:nvPr/>
        </p:nvSpPr>
        <p:spPr>
          <a:xfrm>
            <a:off x="5374870" y="5336627"/>
            <a:ext cx="305429" cy="26481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967F3A87-88F8-1478-D281-592AD5E88E05}"/>
              </a:ext>
            </a:extLst>
          </p:cNvPr>
          <p:cNvSpPr/>
          <p:nvPr/>
        </p:nvSpPr>
        <p:spPr>
          <a:xfrm>
            <a:off x="5680299" y="5212801"/>
            <a:ext cx="305429" cy="3886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47722B9F-159B-688D-B316-02106828B627}"/>
              </a:ext>
            </a:extLst>
          </p:cNvPr>
          <p:cNvSpPr txBox="1"/>
          <p:nvPr/>
        </p:nvSpPr>
        <p:spPr>
          <a:xfrm>
            <a:off x="1295823" y="2924767"/>
            <a:ext cx="553357" cy="338554"/>
          </a:xfrm>
          <a:prstGeom prst="rect">
            <a:avLst/>
          </a:prstGeom>
          <a:noFill/>
        </p:spPr>
        <p:txBody>
          <a:bodyPr wrap="square" rtlCol="0">
            <a:spAutoFit/>
          </a:bodyPr>
          <a:lstStyle/>
          <a:p>
            <a:pPr algn="ctr"/>
            <a:r>
              <a:rPr lang="fr-FR" sz="1600" b="1" dirty="0"/>
              <a:t>82</a:t>
            </a:r>
          </a:p>
        </p:txBody>
      </p:sp>
      <p:sp>
        <p:nvSpPr>
          <p:cNvPr id="35" name="ZoneTexte 34">
            <a:extLst>
              <a:ext uri="{FF2B5EF4-FFF2-40B4-BE49-F238E27FC236}">
                <a16:creationId xmlns:a16="http://schemas.microsoft.com/office/drawing/2014/main" id="{4D668C69-E08F-289C-424F-A2F637C86E62}"/>
              </a:ext>
            </a:extLst>
          </p:cNvPr>
          <p:cNvSpPr txBox="1"/>
          <p:nvPr/>
        </p:nvSpPr>
        <p:spPr>
          <a:xfrm>
            <a:off x="1624889" y="3232544"/>
            <a:ext cx="553357" cy="338554"/>
          </a:xfrm>
          <a:prstGeom prst="rect">
            <a:avLst/>
          </a:prstGeom>
          <a:noFill/>
        </p:spPr>
        <p:txBody>
          <a:bodyPr wrap="square" rtlCol="0">
            <a:spAutoFit/>
          </a:bodyPr>
          <a:lstStyle/>
          <a:p>
            <a:pPr algn="ctr"/>
            <a:r>
              <a:rPr lang="fr-FR" sz="1600" b="1" dirty="0"/>
              <a:t>71</a:t>
            </a:r>
          </a:p>
        </p:txBody>
      </p:sp>
      <p:sp>
        <p:nvSpPr>
          <p:cNvPr id="36" name="ZoneTexte 35">
            <a:extLst>
              <a:ext uri="{FF2B5EF4-FFF2-40B4-BE49-F238E27FC236}">
                <a16:creationId xmlns:a16="http://schemas.microsoft.com/office/drawing/2014/main" id="{C9AE31FA-5044-5950-7A18-2C62E36B9D6F}"/>
              </a:ext>
            </a:extLst>
          </p:cNvPr>
          <p:cNvSpPr txBox="1"/>
          <p:nvPr/>
        </p:nvSpPr>
        <p:spPr>
          <a:xfrm>
            <a:off x="1901567" y="2755490"/>
            <a:ext cx="553357" cy="338554"/>
          </a:xfrm>
          <a:prstGeom prst="rect">
            <a:avLst/>
          </a:prstGeom>
          <a:noFill/>
        </p:spPr>
        <p:txBody>
          <a:bodyPr wrap="square" rtlCol="0">
            <a:spAutoFit/>
          </a:bodyPr>
          <a:lstStyle/>
          <a:p>
            <a:pPr algn="ctr"/>
            <a:r>
              <a:rPr lang="fr-FR" sz="1600" b="1" dirty="0"/>
              <a:t>86</a:t>
            </a:r>
          </a:p>
        </p:txBody>
      </p:sp>
      <p:sp>
        <p:nvSpPr>
          <p:cNvPr id="37" name="ZoneTexte 36">
            <a:extLst>
              <a:ext uri="{FF2B5EF4-FFF2-40B4-BE49-F238E27FC236}">
                <a16:creationId xmlns:a16="http://schemas.microsoft.com/office/drawing/2014/main" id="{622E5F02-B58F-007B-9E92-BA93B3052F0E}"/>
              </a:ext>
            </a:extLst>
          </p:cNvPr>
          <p:cNvSpPr txBox="1"/>
          <p:nvPr/>
        </p:nvSpPr>
        <p:spPr>
          <a:xfrm>
            <a:off x="2199183" y="3063267"/>
            <a:ext cx="553357" cy="338554"/>
          </a:xfrm>
          <a:prstGeom prst="rect">
            <a:avLst/>
          </a:prstGeom>
          <a:noFill/>
        </p:spPr>
        <p:txBody>
          <a:bodyPr wrap="square" rtlCol="0">
            <a:spAutoFit/>
          </a:bodyPr>
          <a:lstStyle/>
          <a:p>
            <a:pPr algn="ctr"/>
            <a:r>
              <a:rPr lang="fr-FR" sz="1600" b="1" dirty="0"/>
              <a:t>76</a:t>
            </a:r>
          </a:p>
        </p:txBody>
      </p:sp>
      <p:sp>
        <p:nvSpPr>
          <p:cNvPr id="38" name="ZoneTexte 37">
            <a:extLst>
              <a:ext uri="{FF2B5EF4-FFF2-40B4-BE49-F238E27FC236}">
                <a16:creationId xmlns:a16="http://schemas.microsoft.com/office/drawing/2014/main" id="{789D6DF5-9B24-89E7-F0D3-6F6174ADFA85}"/>
              </a:ext>
            </a:extLst>
          </p:cNvPr>
          <p:cNvSpPr txBox="1"/>
          <p:nvPr/>
        </p:nvSpPr>
        <p:spPr>
          <a:xfrm>
            <a:off x="2973132" y="5108996"/>
            <a:ext cx="553357" cy="338554"/>
          </a:xfrm>
          <a:prstGeom prst="rect">
            <a:avLst/>
          </a:prstGeom>
          <a:noFill/>
        </p:spPr>
        <p:txBody>
          <a:bodyPr wrap="square" rtlCol="0">
            <a:spAutoFit/>
          </a:bodyPr>
          <a:lstStyle/>
          <a:p>
            <a:pPr algn="ctr"/>
            <a:r>
              <a:rPr lang="fr-FR" sz="1600" b="1" dirty="0"/>
              <a:t>6</a:t>
            </a:r>
          </a:p>
        </p:txBody>
      </p:sp>
      <p:sp>
        <p:nvSpPr>
          <p:cNvPr id="39" name="ZoneTexte 38">
            <a:extLst>
              <a:ext uri="{FF2B5EF4-FFF2-40B4-BE49-F238E27FC236}">
                <a16:creationId xmlns:a16="http://schemas.microsoft.com/office/drawing/2014/main" id="{B27666FB-D591-F4A7-65D8-FB79861A0591}"/>
              </a:ext>
            </a:extLst>
          </p:cNvPr>
          <p:cNvSpPr txBox="1"/>
          <p:nvPr/>
        </p:nvSpPr>
        <p:spPr>
          <a:xfrm>
            <a:off x="3249810" y="4874247"/>
            <a:ext cx="553357" cy="338554"/>
          </a:xfrm>
          <a:prstGeom prst="rect">
            <a:avLst/>
          </a:prstGeom>
          <a:noFill/>
        </p:spPr>
        <p:txBody>
          <a:bodyPr wrap="square" rtlCol="0">
            <a:spAutoFit/>
          </a:bodyPr>
          <a:lstStyle/>
          <a:p>
            <a:pPr algn="ctr"/>
            <a:r>
              <a:rPr lang="fr-FR" sz="1600" b="1" dirty="0"/>
              <a:t>14</a:t>
            </a:r>
          </a:p>
        </p:txBody>
      </p:sp>
      <p:sp>
        <p:nvSpPr>
          <p:cNvPr id="40" name="ZoneTexte 39">
            <a:extLst>
              <a:ext uri="{FF2B5EF4-FFF2-40B4-BE49-F238E27FC236}">
                <a16:creationId xmlns:a16="http://schemas.microsoft.com/office/drawing/2014/main" id="{0946852E-E9D4-36CE-28C6-33A51057EFBF}"/>
              </a:ext>
            </a:extLst>
          </p:cNvPr>
          <p:cNvSpPr txBox="1"/>
          <p:nvPr/>
        </p:nvSpPr>
        <p:spPr>
          <a:xfrm>
            <a:off x="3560079" y="5108996"/>
            <a:ext cx="553357" cy="338554"/>
          </a:xfrm>
          <a:prstGeom prst="rect">
            <a:avLst/>
          </a:prstGeom>
          <a:noFill/>
        </p:spPr>
        <p:txBody>
          <a:bodyPr wrap="square" rtlCol="0">
            <a:spAutoFit/>
          </a:bodyPr>
          <a:lstStyle/>
          <a:p>
            <a:pPr algn="ctr"/>
            <a:r>
              <a:rPr lang="fr-FR" sz="1600" b="1" dirty="0"/>
              <a:t>6</a:t>
            </a:r>
          </a:p>
        </p:txBody>
      </p:sp>
      <p:sp>
        <p:nvSpPr>
          <p:cNvPr id="41" name="ZoneTexte 40">
            <a:extLst>
              <a:ext uri="{FF2B5EF4-FFF2-40B4-BE49-F238E27FC236}">
                <a16:creationId xmlns:a16="http://schemas.microsoft.com/office/drawing/2014/main" id="{A27A298E-EBFF-559B-C960-7ED9532A45F0}"/>
              </a:ext>
            </a:extLst>
          </p:cNvPr>
          <p:cNvSpPr txBox="1"/>
          <p:nvPr/>
        </p:nvSpPr>
        <p:spPr>
          <a:xfrm>
            <a:off x="3886267" y="4985368"/>
            <a:ext cx="553357" cy="338554"/>
          </a:xfrm>
          <a:prstGeom prst="rect">
            <a:avLst/>
          </a:prstGeom>
          <a:noFill/>
        </p:spPr>
        <p:txBody>
          <a:bodyPr wrap="square" rtlCol="0">
            <a:spAutoFit/>
          </a:bodyPr>
          <a:lstStyle/>
          <a:p>
            <a:pPr algn="ctr"/>
            <a:r>
              <a:rPr lang="fr-FR" sz="1600" b="1" dirty="0"/>
              <a:t>11</a:t>
            </a:r>
          </a:p>
        </p:txBody>
      </p:sp>
      <p:sp>
        <p:nvSpPr>
          <p:cNvPr id="42" name="ZoneTexte 41">
            <a:extLst>
              <a:ext uri="{FF2B5EF4-FFF2-40B4-BE49-F238E27FC236}">
                <a16:creationId xmlns:a16="http://schemas.microsoft.com/office/drawing/2014/main" id="{3B848237-13B5-0CEB-4A86-0C06F3287FCA}"/>
              </a:ext>
            </a:extLst>
          </p:cNvPr>
          <p:cNvSpPr txBox="1"/>
          <p:nvPr/>
        </p:nvSpPr>
        <p:spPr>
          <a:xfrm>
            <a:off x="4610620" y="4939719"/>
            <a:ext cx="553357" cy="338554"/>
          </a:xfrm>
          <a:prstGeom prst="rect">
            <a:avLst/>
          </a:prstGeom>
          <a:noFill/>
        </p:spPr>
        <p:txBody>
          <a:bodyPr wrap="square" rtlCol="0">
            <a:spAutoFit/>
          </a:bodyPr>
          <a:lstStyle/>
          <a:p>
            <a:pPr algn="ctr"/>
            <a:r>
              <a:rPr lang="fr-FR" sz="1600" b="1" dirty="0"/>
              <a:t>12</a:t>
            </a:r>
          </a:p>
        </p:txBody>
      </p:sp>
      <p:sp>
        <p:nvSpPr>
          <p:cNvPr id="43" name="ZoneTexte 42">
            <a:extLst>
              <a:ext uri="{FF2B5EF4-FFF2-40B4-BE49-F238E27FC236}">
                <a16:creationId xmlns:a16="http://schemas.microsoft.com/office/drawing/2014/main" id="{32FD386B-B16C-958E-FB35-1AA0BC5371C5}"/>
              </a:ext>
            </a:extLst>
          </p:cNvPr>
          <p:cNvSpPr txBox="1"/>
          <p:nvPr/>
        </p:nvSpPr>
        <p:spPr>
          <a:xfrm>
            <a:off x="4925937" y="4840309"/>
            <a:ext cx="553357" cy="338554"/>
          </a:xfrm>
          <a:prstGeom prst="rect">
            <a:avLst/>
          </a:prstGeom>
          <a:noFill/>
        </p:spPr>
        <p:txBody>
          <a:bodyPr wrap="square" rtlCol="0">
            <a:spAutoFit/>
          </a:bodyPr>
          <a:lstStyle/>
          <a:p>
            <a:pPr algn="ctr"/>
            <a:r>
              <a:rPr lang="fr-FR" sz="1600" b="1" dirty="0"/>
              <a:t>15</a:t>
            </a:r>
          </a:p>
        </p:txBody>
      </p:sp>
      <p:sp>
        <p:nvSpPr>
          <p:cNvPr id="44" name="ZoneTexte 43">
            <a:extLst>
              <a:ext uri="{FF2B5EF4-FFF2-40B4-BE49-F238E27FC236}">
                <a16:creationId xmlns:a16="http://schemas.microsoft.com/office/drawing/2014/main" id="{070605CB-A795-DF30-6814-99FD51758F72}"/>
              </a:ext>
            </a:extLst>
          </p:cNvPr>
          <p:cNvSpPr txBox="1"/>
          <p:nvPr/>
        </p:nvSpPr>
        <p:spPr>
          <a:xfrm>
            <a:off x="5250815" y="5043524"/>
            <a:ext cx="553357" cy="338554"/>
          </a:xfrm>
          <a:prstGeom prst="rect">
            <a:avLst/>
          </a:prstGeom>
          <a:noFill/>
        </p:spPr>
        <p:txBody>
          <a:bodyPr wrap="square" rtlCol="0">
            <a:spAutoFit/>
          </a:bodyPr>
          <a:lstStyle/>
          <a:p>
            <a:pPr algn="ctr"/>
            <a:r>
              <a:rPr lang="fr-FR" sz="1600" b="1" dirty="0"/>
              <a:t>8</a:t>
            </a:r>
          </a:p>
        </p:txBody>
      </p:sp>
      <p:sp>
        <p:nvSpPr>
          <p:cNvPr id="45" name="ZoneTexte 44">
            <a:extLst>
              <a:ext uri="{FF2B5EF4-FFF2-40B4-BE49-F238E27FC236}">
                <a16:creationId xmlns:a16="http://schemas.microsoft.com/office/drawing/2014/main" id="{FEFAFC81-2EAF-7124-9B37-1EE024EF31AB}"/>
              </a:ext>
            </a:extLst>
          </p:cNvPr>
          <p:cNvSpPr txBox="1"/>
          <p:nvPr/>
        </p:nvSpPr>
        <p:spPr>
          <a:xfrm>
            <a:off x="5553241" y="4936159"/>
            <a:ext cx="553357" cy="338554"/>
          </a:xfrm>
          <a:prstGeom prst="rect">
            <a:avLst/>
          </a:prstGeom>
          <a:noFill/>
        </p:spPr>
        <p:txBody>
          <a:bodyPr wrap="square" rtlCol="0">
            <a:spAutoFit/>
          </a:bodyPr>
          <a:lstStyle/>
          <a:p>
            <a:pPr algn="ctr"/>
            <a:r>
              <a:rPr lang="fr-FR" sz="1600" b="1" dirty="0"/>
              <a:t>13</a:t>
            </a:r>
          </a:p>
        </p:txBody>
      </p:sp>
      <p:sp>
        <p:nvSpPr>
          <p:cNvPr id="46" name="Rectangle 45">
            <a:extLst>
              <a:ext uri="{FF2B5EF4-FFF2-40B4-BE49-F238E27FC236}">
                <a16:creationId xmlns:a16="http://schemas.microsoft.com/office/drawing/2014/main" id="{13DB37CF-6AEC-E94D-7868-CE42A4F0597A}"/>
              </a:ext>
            </a:extLst>
          </p:cNvPr>
          <p:cNvSpPr/>
          <p:nvPr/>
        </p:nvSpPr>
        <p:spPr>
          <a:xfrm>
            <a:off x="3560079" y="2909197"/>
            <a:ext cx="180000" cy="180000"/>
          </a:xfrm>
          <a:prstGeom prst="rect">
            <a:avLst/>
          </a:prstGeom>
          <a:solidFill>
            <a:srgbClr val="42626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0E5BF67-7768-E742-B961-ECAB5A15F0A8}"/>
              </a:ext>
            </a:extLst>
          </p:cNvPr>
          <p:cNvSpPr/>
          <p:nvPr/>
        </p:nvSpPr>
        <p:spPr>
          <a:xfrm>
            <a:off x="3560079" y="3163808"/>
            <a:ext cx="180000" cy="1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035A4C7B-4EA0-6EFB-DF05-4595C9D28FBA}"/>
              </a:ext>
            </a:extLst>
          </p:cNvPr>
          <p:cNvSpPr/>
          <p:nvPr/>
        </p:nvSpPr>
        <p:spPr>
          <a:xfrm>
            <a:off x="3560079" y="3418419"/>
            <a:ext cx="180000" cy="180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D525A832-54B2-891D-ABBD-9A9651F5DD50}"/>
              </a:ext>
            </a:extLst>
          </p:cNvPr>
          <p:cNvSpPr/>
          <p:nvPr/>
        </p:nvSpPr>
        <p:spPr>
          <a:xfrm>
            <a:off x="3560079" y="3673029"/>
            <a:ext cx="180000" cy="180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18EE6AC6-EC5B-DF2F-DC46-24300B02BBFE}"/>
              </a:ext>
            </a:extLst>
          </p:cNvPr>
          <p:cNvSpPr txBox="1"/>
          <p:nvPr/>
        </p:nvSpPr>
        <p:spPr>
          <a:xfrm>
            <a:off x="3786712" y="2855397"/>
            <a:ext cx="3174673" cy="1077218"/>
          </a:xfrm>
          <a:prstGeom prst="rect">
            <a:avLst/>
          </a:prstGeom>
          <a:noFill/>
        </p:spPr>
        <p:txBody>
          <a:bodyPr wrap="square" rtlCol="0">
            <a:spAutoFit/>
          </a:bodyPr>
          <a:lstStyle/>
          <a:p>
            <a:r>
              <a:rPr lang="fr-FR" sz="1600" dirty="0" err="1"/>
              <a:t>Dolutegravir</a:t>
            </a:r>
            <a:r>
              <a:rPr lang="fr-FR" sz="1600" dirty="0"/>
              <a:t> group (ITT-E, n = 248)</a:t>
            </a:r>
          </a:p>
          <a:p>
            <a:r>
              <a:rPr lang="fr-FR" sz="1600" dirty="0" err="1"/>
              <a:t>Atazanavir</a:t>
            </a:r>
            <a:r>
              <a:rPr lang="fr-FR" sz="1600" dirty="0"/>
              <a:t> group (ITT-E, n = 247)</a:t>
            </a:r>
          </a:p>
          <a:p>
            <a:r>
              <a:rPr lang="fr-FR" sz="1600" dirty="0" err="1"/>
              <a:t>Dolutegravir</a:t>
            </a:r>
            <a:r>
              <a:rPr lang="fr-FR" sz="1600" dirty="0"/>
              <a:t> group (PP, n = 230)</a:t>
            </a:r>
          </a:p>
          <a:p>
            <a:r>
              <a:rPr lang="fr-FR" sz="1600" dirty="0" err="1"/>
              <a:t>Atazanavir</a:t>
            </a:r>
            <a:r>
              <a:rPr lang="fr-FR" sz="1600" dirty="0"/>
              <a:t> group (PP, n = 225)</a:t>
            </a:r>
          </a:p>
        </p:txBody>
      </p:sp>
      <p:sp>
        <p:nvSpPr>
          <p:cNvPr id="13" name="ZoneTexte 12">
            <a:extLst>
              <a:ext uri="{FF2B5EF4-FFF2-40B4-BE49-F238E27FC236}">
                <a16:creationId xmlns:a16="http://schemas.microsoft.com/office/drawing/2014/main" id="{98F76A51-DAA8-E734-CAC6-732B69F131FD}"/>
              </a:ext>
            </a:extLst>
          </p:cNvPr>
          <p:cNvSpPr txBox="1"/>
          <p:nvPr/>
        </p:nvSpPr>
        <p:spPr>
          <a:xfrm>
            <a:off x="11305732" y="74154"/>
            <a:ext cx="426720" cy="369332"/>
          </a:xfrm>
          <a:prstGeom prst="rect">
            <a:avLst/>
          </a:prstGeom>
          <a:noFill/>
        </p:spPr>
        <p:txBody>
          <a:bodyPr wrap="none" rtlCol="0">
            <a:spAutoFit/>
          </a:bodyPr>
          <a:lstStyle/>
          <a:p>
            <a:r>
              <a:rPr lang="fr-FR" dirty="0"/>
              <a:t>PC</a:t>
            </a:r>
          </a:p>
        </p:txBody>
      </p:sp>
      <p:sp>
        <p:nvSpPr>
          <p:cNvPr id="15" name="Content Placeholder 4">
            <a:extLst>
              <a:ext uri="{FF2B5EF4-FFF2-40B4-BE49-F238E27FC236}">
                <a16:creationId xmlns:a16="http://schemas.microsoft.com/office/drawing/2014/main" id="{029715FA-452E-C191-6F2D-EBE980ECD05D}"/>
              </a:ext>
            </a:extLst>
          </p:cNvPr>
          <p:cNvSpPr txBox="1">
            <a:spLocks/>
          </p:cNvSpPr>
          <p:nvPr/>
        </p:nvSpPr>
        <p:spPr>
          <a:xfrm>
            <a:off x="1429189" y="6216345"/>
            <a:ext cx="4554378" cy="566132"/>
          </a:xfrm>
          <a:prstGeom prst="rect">
            <a:avLst/>
          </a:prstGeom>
        </p:spPr>
        <p:txBody>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pPr>
            <a:r>
              <a:rPr lang="en-US" altLang="en-US" sz="2000" dirty="0"/>
              <a:t>DTG: non-inferior and superior to ATV/r</a:t>
            </a:r>
            <a:endParaRPr lang="en-US" sz="2000" dirty="0"/>
          </a:p>
        </p:txBody>
      </p:sp>
    </p:spTree>
    <p:extLst>
      <p:ext uri="{BB962C8B-B14F-4D97-AF65-F5344CB8AC3E}">
        <p14:creationId xmlns:p14="http://schemas.microsoft.com/office/powerpoint/2010/main" val="1745926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9F7DD634-45C5-8F45-A30B-BA44555D392D}"/>
              </a:ext>
            </a:extLst>
          </p:cNvPr>
          <p:cNvSpPr txBox="1">
            <a:spLocks noChangeArrowheads="1"/>
          </p:cNvSpPr>
          <p:nvPr/>
        </p:nvSpPr>
        <p:spPr bwMode="auto">
          <a:xfrm>
            <a:off x="8866911" y="6481505"/>
            <a:ext cx="3325091" cy="276999"/>
          </a:xfrm>
          <a:prstGeom prst="rect">
            <a:avLst/>
          </a:prstGeom>
          <a:noFill/>
          <a:ln w="9525">
            <a:noFill/>
            <a:miter lim="800000"/>
            <a:headEnd/>
            <a:tailEnd/>
          </a:ln>
        </p:spPr>
        <p:txBody>
          <a:bodyPr wrap="square">
            <a:spAutoFit/>
          </a:bodyPr>
          <a:lstStyle/>
          <a:p>
            <a:pPr algn="r" eaLnBrk="0" hangingPunct="0"/>
            <a:r>
              <a:rPr lang="en-GB" sz="1200" i="1" err="1"/>
              <a:t>Chinula</a:t>
            </a:r>
            <a:r>
              <a:rPr lang="en-GB" sz="1200" i="1"/>
              <a:t> L, CROI 2020, Abs. 130LB</a:t>
            </a:r>
          </a:p>
        </p:txBody>
      </p:sp>
      <p:sp>
        <p:nvSpPr>
          <p:cNvPr id="3" name="Titre 2"/>
          <p:cNvSpPr>
            <a:spLocks noGrp="1"/>
          </p:cNvSpPr>
          <p:nvPr>
            <p:ph type="title"/>
          </p:nvPr>
        </p:nvSpPr>
        <p:spPr/>
        <p:txBody>
          <a:bodyPr>
            <a:normAutofit/>
          </a:bodyPr>
          <a:lstStyle/>
          <a:p>
            <a:r>
              <a:rPr lang="fr-FR" sz="3200"/>
              <a:t>IMPAACT 2010 </a:t>
            </a:r>
            <a:r>
              <a:rPr lang="fr-FR" sz="3200" err="1"/>
              <a:t>Study</a:t>
            </a:r>
            <a:r>
              <a:rPr lang="fr-FR" sz="3200"/>
              <a:t> : DTG vs EFV &amp; TDF vs TAF</a:t>
            </a:r>
            <a:br>
              <a:rPr lang="fr-FR" sz="3200"/>
            </a:br>
            <a:r>
              <a:rPr lang="fr-FR" sz="3200" err="1"/>
              <a:t>during</a:t>
            </a:r>
            <a:r>
              <a:rPr lang="fr-FR" sz="3200"/>
              <a:t> </a:t>
            </a:r>
            <a:r>
              <a:rPr lang="fr-FR" sz="3200" err="1"/>
              <a:t>pregnancy</a:t>
            </a:r>
            <a:endParaRPr lang="fr-FR" sz="3200"/>
          </a:p>
        </p:txBody>
      </p:sp>
      <p:sp>
        <p:nvSpPr>
          <p:cNvPr id="2" name="Espace réservé du contenu 1">
            <a:extLst>
              <a:ext uri="{FF2B5EF4-FFF2-40B4-BE49-F238E27FC236}">
                <a16:creationId xmlns:a16="http://schemas.microsoft.com/office/drawing/2014/main" id="{5F7A7E81-834D-2381-47DD-126A9F434E0B}"/>
              </a:ext>
            </a:extLst>
          </p:cNvPr>
          <p:cNvSpPr>
            <a:spLocks noGrp="1"/>
          </p:cNvSpPr>
          <p:nvPr>
            <p:ph sz="quarter" idx="13"/>
          </p:nvPr>
        </p:nvSpPr>
        <p:spPr>
          <a:xfrm>
            <a:off x="609600" y="1849980"/>
            <a:ext cx="5702300" cy="747595"/>
          </a:xfrm>
        </p:spPr>
        <p:txBody>
          <a:bodyPr>
            <a:normAutofit/>
          </a:bodyPr>
          <a:lstStyle/>
          <a:p>
            <a:r>
              <a:rPr lang="en-US" sz="2000" dirty="0"/>
              <a:t>Phase III, </a:t>
            </a:r>
            <a:r>
              <a:rPr lang="en-US" sz="2000" dirty="0" err="1"/>
              <a:t>randomised</a:t>
            </a:r>
            <a:r>
              <a:rPr lang="en-US" sz="2000" dirty="0"/>
              <a:t>, open-label study,</a:t>
            </a:r>
            <a:br>
              <a:rPr lang="en-US" sz="2000" dirty="0"/>
            </a:br>
            <a:r>
              <a:rPr lang="en-US" sz="2000" dirty="0"/>
              <a:t>HIV+ pregnant women, ARV naïve</a:t>
            </a:r>
          </a:p>
        </p:txBody>
      </p:sp>
      <p:graphicFrame>
        <p:nvGraphicFramePr>
          <p:cNvPr id="11" name="Tableau 10"/>
          <p:cNvGraphicFramePr>
            <a:graphicFrameLocks noGrp="1"/>
          </p:cNvGraphicFramePr>
          <p:nvPr/>
        </p:nvGraphicFramePr>
        <p:xfrm>
          <a:off x="1329852" y="2912156"/>
          <a:ext cx="4615672" cy="371506"/>
        </p:xfrm>
        <a:graphic>
          <a:graphicData uri="http://schemas.openxmlformats.org/drawingml/2006/table">
            <a:tbl>
              <a:tblPr firstRow="1" bandRow="1">
                <a:tableStyleId>{5C22544A-7EE6-4342-B048-85BDC9FD1C3A}</a:tableStyleId>
              </a:tblPr>
              <a:tblGrid>
                <a:gridCol w="4615672">
                  <a:extLst>
                    <a:ext uri="{9D8B030D-6E8A-4147-A177-3AD203B41FA5}">
                      <a16:colId xmlns:a16="http://schemas.microsoft.com/office/drawing/2014/main" val="20000"/>
                    </a:ext>
                  </a:extLst>
                </a:gridCol>
              </a:tblGrid>
              <a:tr h="371506">
                <a:tc>
                  <a:txBody>
                    <a:bodyPr/>
                    <a:lstStyle/>
                    <a:p>
                      <a:pPr algn="ctr"/>
                      <a:r>
                        <a:rPr lang="fr-FR" sz="1800">
                          <a:solidFill>
                            <a:schemeClr val="bg1"/>
                          </a:solidFill>
                        </a:rPr>
                        <a:t>DTG</a:t>
                      </a:r>
                      <a:r>
                        <a:rPr lang="fr-FR" sz="1800" baseline="0">
                          <a:solidFill>
                            <a:schemeClr val="bg1"/>
                          </a:solidFill>
                        </a:rPr>
                        <a:t> </a:t>
                      </a:r>
                      <a:r>
                        <a:rPr lang="fr-FR" sz="1800">
                          <a:solidFill>
                            <a:schemeClr val="bg1"/>
                          </a:solidFill>
                        </a:rPr>
                        <a:t>+ FTC/TAF </a:t>
                      </a:r>
                      <a:r>
                        <a:rPr lang="fr-FR" sz="1800" err="1">
                          <a:solidFill>
                            <a:schemeClr val="bg1"/>
                          </a:solidFill>
                        </a:rPr>
                        <a:t>pregnancy</a:t>
                      </a:r>
                      <a:r>
                        <a:rPr lang="fr-FR" sz="1800">
                          <a:solidFill>
                            <a:schemeClr val="bg1"/>
                          </a:solidFill>
                        </a:rPr>
                        <a:t> and post-partum</a:t>
                      </a:r>
                    </a:p>
                  </a:txBody>
                  <a:tcPr anchor="ctr">
                    <a:solidFill>
                      <a:srgbClr val="193F00"/>
                    </a:solidFill>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nvGraphicFramePr>
        <p:xfrm>
          <a:off x="1317407" y="3508682"/>
          <a:ext cx="4615672" cy="371506"/>
        </p:xfrm>
        <a:graphic>
          <a:graphicData uri="http://schemas.openxmlformats.org/drawingml/2006/table">
            <a:tbl>
              <a:tblPr firstRow="1" bandRow="1">
                <a:tableStyleId>{5C22544A-7EE6-4342-B048-85BDC9FD1C3A}</a:tableStyleId>
              </a:tblPr>
              <a:tblGrid>
                <a:gridCol w="4615672">
                  <a:extLst>
                    <a:ext uri="{9D8B030D-6E8A-4147-A177-3AD203B41FA5}">
                      <a16:colId xmlns:a16="http://schemas.microsoft.com/office/drawing/2014/main" val="20000"/>
                    </a:ext>
                  </a:extLst>
                </a:gridCol>
              </a:tblGrid>
              <a:tr h="371506">
                <a:tc>
                  <a:txBody>
                    <a:bodyPr/>
                    <a:lstStyle/>
                    <a:p>
                      <a:pPr algn="ctr"/>
                      <a:r>
                        <a:rPr lang="en-US" sz="1800">
                          <a:solidFill>
                            <a:schemeClr val="bg1"/>
                          </a:solidFill>
                        </a:rPr>
                        <a:t>DTG + FTC/TDF </a:t>
                      </a:r>
                      <a:r>
                        <a:rPr lang="fr-FR" sz="1800" err="1">
                          <a:solidFill>
                            <a:schemeClr val="bg1"/>
                          </a:solidFill>
                        </a:rPr>
                        <a:t>pregnancy</a:t>
                      </a:r>
                      <a:r>
                        <a:rPr lang="fr-FR" sz="1800">
                          <a:solidFill>
                            <a:schemeClr val="bg1"/>
                          </a:solidFill>
                        </a:rPr>
                        <a:t> and post-partum</a:t>
                      </a:r>
                    </a:p>
                  </a:txBody>
                  <a:tcPr anchor="ctr">
                    <a:solidFill>
                      <a:srgbClr val="91D22A"/>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nvGraphicFramePr>
        <p:xfrm>
          <a:off x="1305927" y="4153248"/>
          <a:ext cx="4615672" cy="371506"/>
        </p:xfrm>
        <a:graphic>
          <a:graphicData uri="http://schemas.openxmlformats.org/drawingml/2006/table">
            <a:tbl>
              <a:tblPr firstRow="1" bandRow="1">
                <a:tableStyleId>{5C22544A-7EE6-4342-B048-85BDC9FD1C3A}</a:tableStyleId>
              </a:tblPr>
              <a:tblGrid>
                <a:gridCol w="4615672">
                  <a:extLst>
                    <a:ext uri="{9D8B030D-6E8A-4147-A177-3AD203B41FA5}">
                      <a16:colId xmlns:a16="http://schemas.microsoft.com/office/drawing/2014/main" val="20000"/>
                    </a:ext>
                  </a:extLst>
                </a:gridCol>
              </a:tblGrid>
              <a:tr h="371506">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800">
                          <a:solidFill>
                            <a:schemeClr val="bg1"/>
                          </a:solidFill>
                        </a:rPr>
                        <a:t>EFV/FTC/TDF </a:t>
                      </a:r>
                      <a:r>
                        <a:rPr lang="fr-FR" sz="1800" err="1">
                          <a:solidFill>
                            <a:schemeClr val="bg1"/>
                          </a:solidFill>
                        </a:rPr>
                        <a:t>pregnancy</a:t>
                      </a:r>
                      <a:r>
                        <a:rPr lang="fr-FR" sz="1800">
                          <a:solidFill>
                            <a:schemeClr val="bg1"/>
                          </a:solidFill>
                        </a:rPr>
                        <a:t> and post-partum</a:t>
                      </a:r>
                    </a:p>
                  </a:txBody>
                  <a:tcPr anchor="ctr">
                    <a:solidFill>
                      <a:srgbClr val="FF8F00"/>
                    </a:solidFill>
                  </a:tcPr>
                </a:tc>
                <a:extLst>
                  <a:ext uri="{0D108BD9-81ED-4DB2-BD59-A6C34878D82A}">
                    <a16:rowId xmlns:a16="http://schemas.microsoft.com/office/drawing/2014/main" val="10000"/>
                  </a:ext>
                </a:extLst>
              </a:tr>
            </a:tbl>
          </a:graphicData>
        </a:graphic>
      </p:graphicFrame>
      <p:sp>
        <p:nvSpPr>
          <p:cNvPr id="14" name="ZoneTexte 13"/>
          <p:cNvSpPr txBox="1"/>
          <p:nvPr/>
        </p:nvSpPr>
        <p:spPr>
          <a:xfrm>
            <a:off x="684891" y="3119934"/>
            <a:ext cx="628698" cy="261610"/>
          </a:xfrm>
          <a:prstGeom prst="rect">
            <a:avLst/>
          </a:prstGeom>
          <a:noFill/>
        </p:spPr>
        <p:txBody>
          <a:bodyPr wrap="none" rtlCol="0">
            <a:spAutoFit/>
          </a:bodyPr>
          <a:lstStyle/>
          <a:p>
            <a:pPr algn="r"/>
            <a:r>
              <a:rPr lang="fr-FR" sz="1100" b="1"/>
              <a:t>N = 213</a:t>
            </a:r>
          </a:p>
        </p:txBody>
      </p:sp>
      <p:sp>
        <p:nvSpPr>
          <p:cNvPr id="15" name="ZoneTexte 14"/>
          <p:cNvSpPr txBox="1"/>
          <p:nvPr/>
        </p:nvSpPr>
        <p:spPr>
          <a:xfrm>
            <a:off x="766342" y="3847007"/>
            <a:ext cx="628698" cy="261610"/>
          </a:xfrm>
          <a:prstGeom prst="rect">
            <a:avLst/>
          </a:prstGeom>
          <a:noFill/>
        </p:spPr>
        <p:txBody>
          <a:bodyPr wrap="none" rtlCol="0">
            <a:spAutoFit/>
          </a:bodyPr>
          <a:lstStyle/>
          <a:p>
            <a:pPr algn="r"/>
            <a:r>
              <a:rPr lang="fr-FR" sz="1100" b="1"/>
              <a:t>N = 213</a:t>
            </a:r>
          </a:p>
        </p:txBody>
      </p:sp>
      <p:sp>
        <p:nvSpPr>
          <p:cNvPr id="16" name="ZoneTexte 15"/>
          <p:cNvSpPr txBox="1"/>
          <p:nvPr/>
        </p:nvSpPr>
        <p:spPr>
          <a:xfrm>
            <a:off x="754449" y="4369537"/>
            <a:ext cx="628698" cy="261610"/>
          </a:xfrm>
          <a:prstGeom prst="rect">
            <a:avLst/>
          </a:prstGeom>
          <a:noFill/>
        </p:spPr>
        <p:txBody>
          <a:bodyPr wrap="none" rtlCol="0">
            <a:spAutoFit/>
          </a:bodyPr>
          <a:lstStyle/>
          <a:p>
            <a:pPr algn="r"/>
            <a:r>
              <a:rPr lang="fr-FR" sz="1100" b="1"/>
              <a:t>N = 213</a:t>
            </a:r>
          </a:p>
        </p:txBody>
      </p:sp>
      <p:sp>
        <p:nvSpPr>
          <p:cNvPr id="17" name="ZoneTexte 16"/>
          <p:cNvSpPr txBox="1"/>
          <p:nvPr/>
        </p:nvSpPr>
        <p:spPr>
          <a:xfrm>
            <a:off x="877466" y="4638977"/>
            <a:ext cx="1018227" cy="646331"/>
          </a:xfrm>
          <a:prstGeom prst="rect">
            <a:avLst/>
          </a:prstGeom>
          <a:noFill/>
        </p:spPr>
        <p:txBody>
          <a:bodyPr wrap="none" rtlCol="0">
            <a:spAutoFit/>
          </a:bodyPr>
          <a:lstStyle/>
          <a:p>
            <a:pPr algn="ctr"/>
            <a:r>
              <a:rPr lang="en-US" sz="1200" b="1"/>
              <a:t>Inclusion at</a:t>
            </a:r>
          </a:p>
          <a:p>
            <a:pPr algn="ctr"/>
            <a:r>
              <a:rPr lang="en-US" sz="1200" b="1"/>
              <a:t>14-28 weeks</a:t>
            </a:r>
          </a:p>
          <a:p>
            <a:pPr algn="ctr"/>
            <a:r>
              <a:rPr lang="en-US" sz="1200" b="1"/>
              <a:t>of pregnancy</a:t>
            </a:r>
          </a:p>
        </p:txBody>
      </p:sp>
      <p:sp>
        <p:nvSpPr>
          <p:cNvPr id="18" name="ZoneTexte 17"/>
          <p:cNvSpPr txBox="1"/>
          <p:nvPr/>
        </p:nvSpPr>
        <p:spPr>
          <a:xfrm>
            <a:off x="2693801" y="4871588"/>
            <a:ext cx="712605" cy="276999"/>
          </a:xfrm>
          <a:prstGeom prst="rect">
            <a:avLst/>
          </a:prstGeom>
          <a:noFill/>
        </p:spPr>
        <p:txBody>
          <a:bodyPr wrap="none" rtlCol="0">
            <a:spAutoFit/>
          </a:bodyPr>
          <a:lstStyle/>
          <a:p>
            <a:pPr algn="ctr"/>
            <a:r>
              <a:rPr lang="en-US" sz="1200" b="1"/>
              <a:t>Delivery</a:t>
            </a:r>
            <a:endParaRPr lang="fr-FR" sz="1200" b="1"/>
          </a:p>
        </p:txBody>
      </p:sp>
      <p:sp>
        <p:nvSpPr>
          <p:cNvPr id="19" name="ZoneTexte 18"/>
          <p:cNvSpPr txBox="1"/>
          <p:nvPr/>
        </p:nvSpPr>
        <p:spPr>
          <a:xfrm>
            <a:off x="5397840" y="4788027"/>
            <a:ext cx="986192" cy="461665"/>
          </a:xfrm>
          <a:prstGeom prst="rect">
            <a:avLst/>
          </a:prstGeom>
          <a:noFill/>
        </p:spPr>
        <p:txBody>
          <a:bodyPr wrap="none" rtlCol="0">
            <a:spAutoFit/>
          </a:bodyPr>
          <a:lstStyle/>
          <a:p>
            <a:pPr algn="ctr"/>
            <a:r>
              <a:rPr lang="fr-FR" sz="1200" b="1"/>
              <a:t>W50 </a:t>
            </a:r>
          </a:p>
          <a:p>
            <a:pPr algn="ctr"/>
            <a:r>
              <a:rPr lang="fr-FR" sz="1200" b="1"/>
              <a:t>post-partum</a:t>
            </a:r>
          </a:p>
        </p:txBody>
      </p:sp>
      <p:sp>
        <p:nvSpPr>
          <p:cNvPr id="27" name="Line 18">
            <a:extLst>
              <a:ext uri="{FF2B5EF4-FFF2-40B4-BE49-F238E27FC236}">
                <a16:creationId xmlns:a16="http://schemas.microsoft.com/office/drawing/2014/main" id="{6297F83E-DB7D-4884-82E6-37E279E438BB}"/>
              </a:ext>
            </a:extLst>
          </p:cNvPr>
          <p:cNvSpPr>
            <a:spLocks noChangeShapeType="1"/>
          </p:cNvSpPr>
          <p:nvPr/>
        </p:nvSpPr>
        <p:spPr bwMode="auto">
          <a:xfrm flipH="1">
            <a:off x="1262542" y="5372834"/>
            <a:ext cx="4670537" cy="0"/>
          </a:xfrm>
          <a:prstGeom prst="line">
            <a:avLst/>
          </a:prstGeom>
          <a:noFill/>
          <a:ln w="19050" cap="rnd">
            <a:solidFill>
              <a:srgbClr val="00006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2">
            <a:extLst>
              <a:ext uri="{FF2B5EF4-FFF2-40B4-BE49-F238E27FC236}">
                <a16:creationId xmlns:a16="http://schemas.microsoft.com/office/drawing/2014/main" id="{D5D3812D-0A29-4E77-B3EF-CCFA2D958E75}"/>
              </a:ext>
            </a:extLst>
          </p:cNvPr>
          <p:cNvSpPr>
            <a:spLocks noChangeShapeType="1"/>
          </p:cNvSpPr>
          <p:nvPr/>
        </p:nvSpPr>
        <p:spPr bwMode="auto">
          <a:xfrm flipV="1">
            <a:off x="1268257" y="5299492"/>
            <a:ext cx="0" cy="145732"/>
          </a:xfrm>
          <a:prstGeom prst="line">
            <a:avLst/>
          </a:prstGeom>
          <a:noFill/>
          <a:ln w="19050" cap="rnd">
            <a:solidFill>
              <a:srgbClr val="00006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32">
            <a:extLst>
              <a:ext uri="{FF2B5EF4-FFF2-40B4-BE49-F238E27FC236}">
                <a16:creationId xmlns:a16="http://schemas.microsoft.com/office/drawing/2014/main" id="{D5D3812D-0A29-4E77-B3EF-CCFA2D958E75}"/>
              </a:ext>
            </a:extLst>
          </p:cNvPr>
          <p:cNvSpPr>
            <a:spLocks noChangeShapeType="1"/>
          </p:cNvSpPr>
          <p:nvPr/>
        </p:nvSpPr>
        <p:spPr bwMode="auto">
          <a:xfrm flipV="1">
            <a:off x="3018564" y="5299492"/>
            <a:ext cx="0" cy="145732"/>
          </a:xfrm>
          <a:prstGeom prst="line">
            <a:avLst/>
          </a:prstGeom>
          <a:noFill/>
          <a:ln w="19050" cap="rnd">
            <a:solidFill>
              <a:srgbClr val="00006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2">
            <a:extLst>
              <a:ext uri="{FF2B5EF4-FFF2-40B4-BE49-F238E27FC236}">
                <a16:creationId xmlns:a16="http://schemas.microsoft.com/office/drawing/2014/main" id="{D5D3812D-0A29-4E77-B3EF-CCFA2D958E75}"/>
              </a:ext>
            </a:extLst>
          </p:cNvPr>
          <p:cNvSpPr>
            <a:spLocks noChangeShapeType="1"/>
          </p:cNvSpPr>
          <p:nvPr/>
        </p:nvSpPr>
        <p:spPr bwMode="auto">
          <a:xfrm flipV="1">
            <a:off x="5868657" y="5299492"/>
            <a:ext cx="0" cy="145732"/>
          </a:xfrm>
          <a:prstGeom prst="line">
            <a:avLst/>
          </a:prstGeom>
          <a:noFill/>
          <a:ln w="19050" cap="rnd">
            <a:solidFill>
              <a:srgbClr val="00006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6" name="Connecteur droit avec flèche 5"/>
          <p:cNvCxnSpPr/>
          <p:nvPr/>
        </p:nvCxnSpPr>
        <p:spPr bwMode="auto">
          <a:xfrm>
            <a:off x="802575" y="3757497"/>
            <a:ext cx="490649" cy="0"/>
          </a:xfrm>
          <a:prstGeom prst="straightConnector1">
            <a:avLst/>
          </a:prstGeom>
          <a:solidFill>
            <a:schemeClr val="accent1"/>
          </a:solidFill>
          <a:ln w="19050" cap="flat" cmpd="sng" algn="ctr">
            <a:solidFill>
              <a:srgbClr val="0070C0"/>
            </a:solidFill>
            <a:prstDash val="solid"/>
            <a:round/>
            <a:headEnd type="none" w="med" len="med"/>
            <a:tailEnd type="triangle" w="med" len="med"/>
          </a:ln>
          <a:effectLst/>
        </p:spPr>
      </p:cxnSp>
      <p:sp>
        <p:nvSpPr>
          <p:cNvPr id="22" name="ZoneTexte 21">
            <a:extLst>
              <a:ext uri="{FF2B5EF4-FFF2-40B4-BE49-F238E27FC236}">
                <a16:creationId xmlns:a16="http://schemas.microsoft.com/office/drawing/2014/main" id="{AB514420-706D-274E-AA6B-7724C358A445}"/>
              </a:ext>
            </a:extLst>
          </p:cNvPr>
          <p:cNvSpPr txBox="1"/>
          <p:nvPr/>
        </p:nvSpPr>
        <p:spPr>
          <a:xfrm>
            <a:off x="609600" y="5837703"/>
            <a:ext cx="5749353" cy="400110"/>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000" b="1">
                <a:latin typeface="Calibri" panose="020F0502020204030204" pitchFamily="34" charset="0"/>
                <a:cs typeface="Calibri" panose="020F0502020204030204" pitchFamily="34" charset="0"/>
              </a:rPr>
              <a:t>Primary endpoint: </a:t>
            </a:r>
            <a:r>
              <a:rPr lang="en-US"/>
              <a:t>HIV RNA &lt; 200 c/mL at delivery</a:t>
            </a:r>
          </a:p>
        </p:txBody>
      </p:sp>
      <p:cxnSp>
        <p:nvCxnSpPr>
          <p:cNvPr id="7" name="Connecteur : en angle 6">
            <a:extLst>
              <a:ext uri="{FF2B5EF4-FFF2-40B4-BE49-F238E27FC236}">
                <a16:creationId xmlns:a16="http://schemas.microsoft.com/office/drawing/2014/main" id="{C0CC8852-E0B9-425C-8E48-97D76B424FCE}"/>
              </a:ext>
            </a:extLst>
          </p:cNvPr>
          <p:cNvCxnSpPr>
            <a:cxnSpLocks/>
            <a:stCxn id="20" idx="0"/>
            <a:endCxn id="11" idx="1"/>
          </p:cNvCxnSpPr>
          <p:nvPr/>
        </p:nvCxnSpPr>
        <p:spPr bwMode="auto">
          <a:xfrm rot="5400000" flipH="1" flipV="1">
            <a:off x="739218" y="2975263"/>
            <a:ext cx="467988" cy="713280"/>
          </a:xfrm>
          <a:prstGeom prst="bentConnector2">
            <a:avLst/>
          </a:prstGeom>
          <a:solidFill>
            <a:schemeClr val="accent1"/>
          </a:solidFill>
          <a:ln w="19050" cap="flat" cmpd="sng" algn="ctr">
            <a:solidFill>
              <a:srgbClr val="0070C0"/>
            </a:solidFill>
            <a:prstDash val="solid"/>
            <a:round/>
            <a:headEnd type="none" w="med" len="med"/>
            <a:tailEnd type="triangle"/>
          </a:ln>
          <a:effectLst/>
        </p:spPr>
      </p:cxnSp>
      <p:cxnSp>
        <p:nvCxnSpPr>
          <p:cNvPr id="10" name="Connecteur : en angle 9">
            <a:extLst>
              <a:ext uri="{FF2B5EF4-FFF2-40B4-BE49-F238E27FC236}">
                <a16:creationId xmlns:a16="http://schemas.microsoft.com/office/drawing/2014/main" id="{E52E6153-25B2-4115-B62F-EC8D4851732D}"/>
              </a:ext>
            </a:extLst>
          </p:cNvPr>
          <p:cNvCxnSpPr>
            <a:cxnSpLocks/>
            <a:endCxn id="13" idx="1"/>
          </p:cNvCxnSpPr>
          <p:nvPr/>
        </p:nvCxnSpPr>
        <p:spPr bwMode="auto">
          <a:xfrm rot="16200000" flipH="1">
            <a:off x="601934" y="3635009"/>
            <a:ext cx="718628" cy="689357"/>
          </a:xfrm>
          <a:prstGeom prst="bentConnector2">
            <a:avLst/>
          </a:prstGeom>
          <a:solidFill>
            <a:schemeClr val="accent1"/>
          </a:solidFill>
          <a:ln w="19050" cap="flat" cmpd="sng" algn="ctr">
            <a:solidFill>
              <a:srgbClr val="0070C0"/>
            </a:solidFill>
            <a:prstDash val="solid"/>
            <a:round/>
            <a:headEnd type="none" w="med" len="med"/>
            <a:tailEnd type="triangle"/>
          </a:ln>
          <a:effectLst/>
        </p:spPr>
      </p:cxnSp>
      <p:sp>
        <p:nvSpPr>
          <p:cNvPr id="45" name="Line 47"/>
          <p:cNvSpPr>
            <a:spLocks noChangeShapeType="1"/>
          </p:cNvSpPr>
          <p:nvPr/>
        </p:nvSpPr>
        <p:spPr bwMode="auto">
          <a:xfrm>
            <a:off x="6831329" y="3504639"/>
            <a:ext cx="0" cy="22477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46" name="Line 48"/>
          <p:cNvSpPr>
            <a:spLocks noChangeShapeType="1"/>
          </p:cNvSpPr>
          <p:nvPr/>
        </p:nvSpPr>
        <p:spPr bwMode="auto">
          <a:xfrm>
            <a:off x="6774141" y="5752427"/>
            <a:ext cx="517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47" name="Line 49"/>
          <p:cNvSpPr>
            <a:spLocks noChangeShapeType="1"/>
          </p:cNvSpPr>
          <p:nvPr/>
        </p:nvSpPr>
        <p:spPr bwMode="auto">
          <a:xfrm>
            <a:off x="6774141" y="5287647"/>
            <a:ext cx="517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48" name="Line 50"/>
          <p:cNvSpPr>
            <a:spLocks noChangeShapeType="1"/>
          </p:cNvSpPr>
          <p:nvPr/>
        </p:nvSpPr>
        <p:spPr bwMode="auto">
          <a:xfrm>
            <a:off x="6774141" y="4835364"/>
            <a:ext cx="517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49" name="Line 51"/>
          <p:cNvSpPr>
            <a:spLocks noChangeShapeType="1"/>
          </p:cNvSpPr>
          <p:nvPr/>
        </p:nvSpPr>
        <p:spPr bwMode="auto">
          <a:xfrm>
            <a:off x="6774141" y="4392865"/>
            <a:ext cx="517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50" name="Line 52"/>
          <p:cNvSpPr>
            <a:spLocks noChangeShapeType="1"/>
          </p:cNvSpPr>
          <p:nvPr/>
        </p:nvSpPr>
        <p:spPr bwMode="auto">
          <a:xfrm>
            <a:off x="6774141" y="3948476"/>
            <a:ext cx="517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51" name="Line 53"/>
          <p:cNvSpPr>
            <a:spLocks noChangeShapeType="1"/>
          </p:cNvSpPr>
          <p:nvPr/>
        </p:nvSpPr>
        <p:spPr bwMode="auto">
          <a:xfrm>
            <a:off x="6774141" y="3508773"/>
            <a:ext cx="517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sz="1600"/>
          </a:p>
        </p:txBody>
      </p:sp>
      <p:sp>
        <p:nvSpPr>
          <p:cNvPr id="52" name="Rectangle 65"/>
          <p:cNvSpPr>
            <a:spLocks noChangeArrowheads="1"/>
          </p:cNvSpPr>
          <p:nvPr/>
        </p:nvSpPr>
        <p:spPr bwMode="auto">
          <a:xfrm>
            <a:off x="6612223" y="5645165"/>
            <a:ext cx="9137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0</a:t>
            </a:r>
            <a:endParaRPr lang="fr-FR" altLang="fr-FR" sz="1200">
              <a:solidFill>
                <a:schemeClr val="tx1"/>
              </a:solidFill>
              <a:latin typeface="+mn-lt"/>
            </a:endParaRPr>
          </a:p>
        </p:txBody>
      </p:sp>
      <p:sp>
        <p:nvSpPr>
          <p:cNvPr id="53" name="Rectangle 66"/>
          <p:cNvSpPr>
            <a:spLocks noChangeArrowheads="1"/>
          </p:cNvSpPr>
          <p:nvPr/>
        </p:nvSpPr>
        <p:spPr bwMode="auto">
          <a:xfrm>
            <a:off x="6516236" y="5193858"/>
            <a:ext cx="1827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20</a:t>
            </a:r>
            <a:endParaRPr lang="fr-FR" altLang="fr-FR" sz="1200">
              <a:solidFill>
                <a:schemeClr val="tx1"/>
              </a:solidFill>
              <a:latin typeface="+mn-lt"/>
            </a:endParaRPr>
          </a:p>
        </p:txBody>
      </p:sp>
      <p:sp>
        <p:nvSpPr>
          <p:cNvPr id="54" name="Rectangle 67"/>
          <p:cNvSpPr>
            <a:spLocks noChangeArrowheads="1"/>
          </p:cNvSpPr>
          <p:nvPr/>
        </p:nvSpPr>
        <p:spPr bwMode="auto">
          <a:xfrm>
            <a:off x="6516236" y="4748341"/>
            <a:ext cx="1827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40</a:t>
            </a:r>
            <a:endParaRPr lang="fr-FR" altLang="fr-FR" sz="1200">
              <a:solidFill>
                <a:schemeClr val="tx1"/>
              </a:solidFill>
              <a:latin typeface="+mn-lt"/>
            </a:endParaRPr>
          </a:p>
        </p:txBody>
      </p:sp>
      <p:sp>
        <p:nvSpPr>
          <p:cNvPr id="68" name="Rectangle 68"/>
          <p:cNvSpPr>
            <a:spLocks noChangeArrowheads="1"/>
          </p:cNvSpPr>
          <p:nvPr/>
        </p:nvSpPr>
        <p:spPr bwMode="auto">
          <a:xfrm>
            <a:off x="6516236" y="4297903"/>
            <a:ext cx="1827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60</a:t>
            </a:r>
            <a:endParaRPr lang="fr-FR" altLang="fr-FR" sz="1200">
              <a:solidFill>
                <a:schemeClr val="tx1"/>
              </a:solidFill>
              <a:latin typeface="+mn-lt"/>
            </a:endParaRPr>
          </a:p>
        </p:txBody>
      </p:sp>
      <p:sp>
        <p:nvSpPr>
          <p:cNvPr id="71" name="Rectangle 69"/>
          <p:cNvSpPr>
            <a:spLocks noChangeArrowheads="1"/>
          </p:cNvSpPr>
          <p:nvPr/>
        </p:nvSpPr>
        <p:spPr bwMode="auto">
          <a:xfrm>
            <a:off x="6516236" y="3852395"/>
            <a:ext cx="1827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80</a:t>
            </a:r>
            <a:endParaRPr lang="fr-FR" altLang="fr-FR" sz="1200">
              <a:solidFill>
                <a:schemeClr val="tx1"/>
              </a:solidFill>
              <a:latin typeface="+mn-lt"/>
            </a:endParaRPr>
          </a:p>
        </p:txBody>
      </p:sp>
      <p:sp>
        <p:nvSpPr>
          <p:cNvPr id="72" name="Rectangle 70"/>
          <p:cNvSpPr>
            <a:spLocks noChangeArrowheads="1"/>
          </p:cNvSpPr>
          <p:nvPr/>
        </p:nvSpPr>
        <p:spPr bwMode="auto">
          <a:xfrm>
            <a:off x="6424866" y="3405927"/>
            <a:ext cx="27411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r" eaLnBrk="1" hangingPunct="1">
              <a:buClrTx/>
              <a:buFontTx/>
              <a:buNone/>
            </a:pPr>
            <a:r>
              <a:rPr lang="fr-FR" altLang="fr-FR" sz="1400">
                <a:solidFill>
                  <a:schemeClr val="tx1"/>
                </a:solidFill>
                <a:latin typeface="+mn-lt"/>
              </a:rPr>
              <a:t>100</a:t>
            </a:r>
            <a:endParaRPr lang="fr-FR" altLang="fr-FR" sz="1200">
              <a:solidFill>
                <a:schemeClr val="tx1"/>
              </a:solidFill>
              <a:latin typeface="+mn-lt"/>
            </a:endParaRPr>
          </a:p>
        </p:txBody>
      </p:sp>
      <p:sp>
        <p:nvSpPr>
          <p:cNvPr id="73" name="Rectangle 41"/>
          <p:cNvSpPr>
            <a:spLocks noChangeArrowheads="1"/>
          </p:cNvSpPr>
          <p:nvPr/>
        </p:nvSpPr>
        <p:spPr bwMode="auto">
          <a:xfrm>
            <a:off x="8105439" y="3721520"/>
            <a:ext cx="712967" cy="2030907"/>
          </a:xfrm>
          <a:prstGeom prst="rect">
            <a:avLst/>
          </a:prstGeom>
          <a:solidFill>
            <a:srgbClr val="FF8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74" name="Rectangle 77"/>
          <p:cNvSpPr>
            <a:spLocks noChangeArrowheads="1"/>
          </p:cNvSpPr>
          <p:nvPr/>
        </p:nvSpPr>
        <p:spPr bwMode="auto">
          <a:xfrm>
            <a:off x="7842526" y="6248824"/>
            <a:ext cx="2901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ITT</a:t>
            </a:r>
            <a:endParaRPr lang="fr-FR" altLang="fr-FR" sz="1800">
              <a:solidFill>
                <a:schemeClr val="tx1"/>
              </a:solidFill>
              <a:latin typeface="+mn-lt"/>
            </a:endParaRPr>
          </a:p>
        </p:txBody>
      </p:sp>
      <p:sp>
        <p:nvSpPr>
          <p:cNvPr id="75" name="Rectangle 77"/>
          <p:cNvSpPr>
            <a:spLocks noChangeArrowheads="1"/>
          </p:cNvSpPr>
          <p:nvPr/>
        </p:nvSpPr>
        <p:spPr bwMode="auto">
          <a:xfrm>
            <a:off x="9999858" y="6137878"/>
            <a:ext cx="11848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Per </a:t>
            </a:r>
            <a:r>
              <a:rPr lang="fr-FR" altLang="fr-FR" sz="1800" b="1" err="1">
                <a:solidFill>
                  <a:schemeClr val="tx1"/>
                </a:solidFill>
                <a:latin typeface="+mn-lt"/>
              </a:rPr>
              <a:t>protocol</a:t>
            </a:r>
            <a:endParaRPr lang="fr-FR" altLang="fr-FR" sz="1800">
              <a:solidFill>
                <a:schemeClr val="tx1"/>
              </a:solidFill>
              <a:latin typeface="+mn-lt"/>
            </a:endParaRPr>
          </a:p>
        </p:txBody>
      </p:sp>
      <p:sp>
        <p:nvSpPr>
          <p:cNvPr id="76" name="Rectangle 41"/>
          <p:cNvSpPr>
            <a:spLocks noChangeArrowheads="1"/>
          </p:cNvSpPr>
          <p:nvPr/>
        </p:nvSpPr>
        <p:spPr bwMode="auto">
          <a:xfrm>
            <a:off x="7160054" y="3576740"/>
            <a:ext cx="712967" cy="2175687"/>
          </a:xfrm>
          <a:prstGeom prst="rect">
            <a:avLst/>
          </a:prstGeom>
          <a:solidFill>
            <a:srgbClr val="193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77" name="Rectangle 77"/>
          <p:cNvSpPr>
            <a:spLocks noChangeArrowheads="1"/>
          </p:cNvSpPr>
          <p:nvPr/>
        </p:nvSpPr>
        <p:spPr bwMode="auto">
          <a:xfrm>
            <a:off x="7326580" y="2520635"/>
            <a:ext cx="135644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600" err="1">
                <a:solidFill>
                  <a:schemeClr val="tx1"/>
                </a:solidFill>
                <a:latin typeface="+mn-lt"/>
              </a:rPr>
              <a:t>Risk</a:t>
            </a:r>
            <a:r>
              <a:rPr lang="fr-FR" altLang="fr-FR" sz="1600">
                <a:solidFill>
                  <a:schemeClr val="tx1"/>
                </a:solidFill>
                <a:latin typeface="+mn-lt"/>
              </a:rPr>
              <a:t> </a:t>
            </a:r>
            <a:r>
              <a:rPr lang="fr-FR" altLang="fr-FR" sz="1600" err="1">
                <a:solidFill>
                  <a:schemeClr val="tx1"/>
                </a:solidFill>
                <a:latin typeface="+mn-lt"/>
              </a:rPr>
              <a:t>difference</a:t>
            </a:r>
            <a:endParaRPr lang="fr-FR" altLang="fr-FR" sz="1600">
              <a:solidFill>
                <a:schemeClr val="tx1"/>
              </a:solidFill>
              <a:latin typeface="+mn-lt"/>
            </a:endParaRPr>
          </a:p>
          <a:p>
            <a:pPr algn="ctr" eaLnBrk="1" hangingPunct="1">
              <a:buClrTx/>
              <a:buFontTx/>
              <a:buNone/>
            </a:pPr>
            <a:r>
              <a:rPr lang="fr-FR" altLang="fr-FR" sz="1600">
                <a:solidFill>
                  <a:schemeClr val="tx1"/>
                </a:solidFill>
                <a:latin typeface="+mn-lt"/>
              </a:rPr>
              <a:t>6.5 % (2.0 -10.7)</a:t>
            </a:r>
          </a:p>
        </p:txBody>
      </p:sp>
      <p:sp>
        <p:nvSpPr>
          <p:cNvPr id="78" name="Rectangle 77"/>
          <p:cNvSpPr>
            <a:spLocks noChangeArrowheads="1"/>
          </p:cNvSpPr>
          <p:nvPr/>
        </p:nvSpPr>
        <p:spPr bwMode="auto">
          <a:xfrm>
            <a:off x="7619529" y="3042833"/>
            <a:ext cx="77054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en-US" altLang="fr-FR" sz="1600">
                <a:solidFill>
                  <a:schemeClr val="tx1"/>
                </a:solidFill>
                <a:latin typeface="+mn-lt"/>
              </a:rPr>
              <a:t>p = 0.005</a:t>
            </a:r>
            <a:endParaRPr lang="fr-FR" altLang="fr-FR" sz="1600">
              <a:solidFill>
                <a:schemeClr val="tx1"/>
              </a:solidFill>
              <a:latin typeface="+mn-lt"/>
            </a:endParaRPr>
          </a:p>
        </p:txBody>
      </p:sp>
      <p:sp>
        <p:nvSpPr>
          <p:cNvPr id="79" name="Rectangle 77"/>
          <p:cNvSpPr>
            <a:spLocks noChangeArrowheads="1"/>
          </p:cNvSpPr>
          <p:nvPr/>
        </p:nvSpPr>
        <p:spPr bwMode="auto">
          <a:xfrm>
            <a:off x="9966399" y="2520635"/>
            <a:ext cx="135644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600" err="1">
                <a:solidFill>
                  <a:schemeClr val="tx1"/>
                </a:solidFill>
                <a:latin typeface="+mn-lt"/>
              </a:rPr>
              <a:t>Risk</a:t>
            </a:r>
            <a:r>
              <a:rPr lang="fr-FR" altLang="fr-FR" sz="1600">
                <a:solidFill>
                  <a:schemeClr val="tx1"/>
                </a:solidFill>
                <a:latin typeface="+mn-lt"/>
              </a:rPr>
              <a:t> </a:t>
            </a:r>
            <a:r>
              <a:rPr lang="fr-FR" altLang="fr-FR" sz="1600" err="1">
                <a:solidFill>
                  <a:schemeClr val="tx1"/>
                </a:solidFill>
                <a:latin typeface="+mn-lt"/>
              </a:rPr>
              <a:t>difference</a:t>
            </a:r>
            <a:r>
              <a:rPr lang="fr-FR" altLang="fr-FR" sz="1600">
                <a:solidFill>
                  <a:schemeClr val="tx1"/>
                </a:solidFill>
                <a:latin typeface="+mn-lt"/>
              </a:rPr>
              <a:t>:</a:t>
            </a:r>
          </a:p>
          <a:p>
            <a:pPr algn="ctr" eaLnBrk="1" hangingPunct="1">
              <a:buClrTx/>
              <a:buFontTx/>
              <a:buNone/>
            </a:pPr>
            <a:r>
              <a:rPr lang="fr-FR" altLang="fr-FR" sz="1600">
                <a:solidFill>
                  <a:schemeClr val="tx1"/>
                </a:solidFill>
                <a:latin typeface="+mn-lt"/>
              </a:rPr>
              <a:t>6.0 % (1.6 -10.3)</a:t>
            </a:r>
          </a:p>
        </p:txBody>
      </p:sp>
      <p:sp>
        <p:nvSpPr>
          <p:cNvPr id="80" name="Rectangle 77"/>
          <p:cNvSpPr>
            <a:spLocks noChangeArrowheads="1"/>
          </p:cNvSpPr>
          <p:nvPr/>
        </p:nvSpPr>
        <p:spPr bwMode="auto">
          <a:xfrm>
            <a:off x="10183659" y="3042833"/>
            <a:ext cx="77054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en-US" altLang="fr-FR" sz="1600">
                <a:solidFill>
                  <a:schemeClr val="tx1"/>
                </a:solidFill>
                <a:latin typeface="+mn-lt"/>
              </a:rPr>
              <a:t>p = 0.008</a:t>
            </a:r>
            <a:endParaRPr lang="fr-FR" altLang="fr-FR" sz="1600">
              <a:solidFill>
                <a:schemeClr val="tx1"/>
              </a:solidFill>
              <a:latin typeface="+mn-lt"/>
            </a:endParaRPr>
          </a:p>
        </p:txBody>
      </p:sp>
      <p:sp>
        <p:nvSpPr>
          <p:cNvPr id="81" name="Rectangle 41"/>
          <p:cNvSpPr>
            <a:spLocks noChangeArrowheads="1"/>
          </p:cNvSpPr>
          <p:nvPr/>
        </p:nvSpPr>
        <p:spPr bwMode="auto">
          <a:xfrm>
            <a:off x="10688521" y="3713900"/>
            <a:ext cx="712967" cy="2038527"/>
          </a:xfrm>
          <a:prstGeom prst="rect">
            <a:avLst/>
          </a:prstGeom>
          <a:solidFill>
            <a:srgbClr val="FF8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82" name="Rectangle 41"/>
          <p:cNvSpPr>
            <a:spLocks noChangeArrowheads="1"/>
          </p:cNvSpPr>
          <p:nvPr/>
        </p:nvSpPr>
        <p:spPr bwMode="auto">
          <a:xfrm>
            <a:off x="9783391" y="3576740"/>
            <a:ext cx="712967" cy="2175687"/>
          </a:xfrm>
          <a:prstGeom prst="rect">
            <a:avLst/>
          </a:prstGeom>
          <a:solidFill>
            <a:srgbClr val="193F00"/>
          </a:solidFill>
          <a:ln>
            <a:noFill/>
          </a:ln>
        </p:spPr>
        <p:txBody>
          <a:bodyPr anchor="ct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endParaRPr lang="fr-FR" altLang="fr-FR" sz="1800" b="1">
              <a:solidFill>
                <a:schemeClr val="tx1"/>
              </a:solidFill>
              <a:latin typeface="+mn-lt"/>
              <a:ea typeface="MS PGothic" pitchFamily="34" charset="-128"/>
            </a:endParaRPr>
          </a:p>
        </p:txBody>
      </p:sp>
      <p:sp>
        <p:nvSpPr>
          <p:cNvPr id="83" name="Rectangle 77"/>
          <p:cNvSpPr>
            <a:spLocks noChangeArrowheads="1"/>
          </p:cNvSpPr>
          <p:nvPr/>
        </p:nvSpPr>
        <p:spPr bwMode="auto">
          <a:xfrm>
            <a:off x="7310550" y="3305278"/>
            <a:ext cx="4119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97.5</a:t>
            </a:r>
            <a:endParaRPr lang="fr-FR" altLang="fr-FR" sz="1800">
              <a:solidFill>
                <a:schemeClr val="tx1"/>
              </a:solidFill>
              <a:latin typeface="+mn-lt"/>
            </a:endParaRPr>
          </a:p>
        </p:txBody>
      </p:sp>
      <p:sp>
        <p:nvSpPr>
          <p:cNvPr id="84" name="Rectangle 77"/>
          <p:cNvSpPr>
            <a:spLocks noChangeArrowheads="1"/>
          </p:cNvSpPr>
          <p:nvPr/>
        </p:nvSpPr>
        <p:spPr bwMode="auto">
          <a:xfrm>
            <a:off x="8344902" y="3466856"/>
            <a:ext cx="23403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91</a:t>
            </a:r>
            <a:endParaRPr lang="fr-FR" altLang="fr-FR" sz="1800">
              <a:solidFill>
                <a:schemeClr val="tx1"/>
              </a:solidFill>
              <a:latin typeface="+mn-lt"/>
            </a:endParaRPr>
          </a:p>
        </p:txBody>
      </p:sp>
      <p:sp>
        <p:nvSpPr>
          <p:cNvPr id="85" name="Rectangle 77"/>
          <p:cNvSpPr>
            <a:spLocks noChangeArrowheads="1"/>
          </p:cNvSpPr>
          <p:nvPr/>
        </p:nvSpPr>
        <p:spPr bwMode="auto">
          <a:xfrm>
            <a:off x="10839018" y="3466856"/>
            <a:ext cx="4119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91.4</a:t>
            </a:r>
            <a:endParaRPr lang="fr-FR" altLang="fr-FR" sz="1800">
              <a:solidFill>
                <a:schemeClr val="tx1"/>
              </a:solidFill>
              <a:latin typeface="+mn-lt"/>
            </a:endParaRPr>
          </a:p>
        </p:txBody>
      </p:sp>
      <p:sp>
        <p:nvSpPr>
          <p:cNvPr id="86" name="Rectangle 77"/>
          <p:cNvSpPr>
            <a:spLocks noChangeArrowheads="1"/>
          </p:cNvSpPr>
          <p:nvPr/>
        </p:nvSpPr>
        <p:spPr bwMode="auto">
          <a:xfrm>
            <a:off x="9933887" y="3305278"/>
            <a:ext cx="4119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buClr>
                <a:srgbClr val="CC0000"/>
              </a:buClr>
              <a:buChar char="•"/>
              <a:defRPr sz="2000">
                <a:solidFill>
                  <a:srgbClr val="333399"/>
                </a:solidFill>
                <a:latin typeface="Calibri" pitchFamily="34" charset="0"/>
              </a:defRPr>
            </a:lvl1pPr>
            <a:lvl2pPr marL="742950" indent="-285750" algn="l" eaLnBrk="0" hangingPunct="0">
              <a:buClr>
                <a:srgbClr val="CC0000"/>
              </a:buClr>
              <a:buChar char="–"/>
              <a:defRPr>
                <a:solidFill>
                  <a:srgbClr val="333399"/>
                </a:solidFill>
                <a:latin typeface="Calibri" pitchFamily="34" charset="0"/>
              </a:defRPr>
            </a:lvl2pPr>
            <a:lvl3pPr marL="1143000" indent="-228600" algn="l" eaLnBrk="0" hangingPunct="0">
              <a:buClr>
                <a:srgbClr val="CC0000"/>
              </a:buClr>
              <a:buChar char="•"/>
              <a:defRPr sz="1600">
                <a:solidFill>
                  <a:srgbClr val="333399"/>
                </a:solidFill>
                <a:latin typeface="Calibri" pitchFamily="34" charset="0"/>
              </a:defRPr>
            </a:lvl3pPr>
            <a:lvl4pPr marL="1600200" indent="-228600" algn="l" eaLnBrk="0" hangingPunct="0">
              <a:buClr>
                <a:srgbClr val="CC0000"/>
              </a:buClr>
              <a:buChar char="–"/>
              <a:defRPr sz="1400">
                <a:solidFill>
                  <a:srgbClr val="333399"/>
                </a:solidFill>
                <a:latin typeface="Calibri" pitchFamily="34" charset="0"/>
              </a:defRPr>
            </a:lvl4pPr>
            <a:lvl5pPr marL="2057400" indent="-228600" algn="l" eaLnBrk="0" hangingPunct="0">
              <a:buClr>
                <a:srgbClr val="CC0000"/>
              </a:buClr>
              <a:buChar char="»"/>
              <a:defRPr sz="1400">
                <a:solidFill>
                  <a:srgbClr val="333399"/>
                </a:solidFill>
                <a:latin typeface="Calibri" pitchFamily="34" charset="0"/>
              </a:defRPr>
            </a:lvl5pPr>
            <a:lvl6pPr marL="2514600" indent="-228600" eaLnBrk="0" fontAlgn="base" hangingPunct="0">
              <a:spcBef>
                <a:spcPct val="0"/>
              </a:spcBef>
              <a:spcAft>
                <a:spcPct val="0"/>
              </a:spcAft>
              <a:buClr>
                <a:srgbClr val="CC0000"/>
              </a:buClr>
              <a:buChar char="»"/>
              <a:defRPr sz="1400">
                <a:solidFill>
                  <a:srgbClr val="333399"/>
                </a:solidFill>
                <a:latin typeface="Calibri" pitchFamily="34" charset="0"/>
              </a:defRPr>
            </a:lvl6pPr>
            <a:lvl7pPr marL="2971800" indent="-228600" eaLnBrk="0" fontAlgn="base" hangingPunct="0">
              <a:spcBef>
                <a:spcPct val="0"/>
              </a:spcBef>
              <a:spcAft>
                <a:spcPct val="0"/>
              </a:spcAft>
              <a:buClr>
                <a:srgbClr val="CC0000"/>
              </a:buClr>
              <a:buChar char="»"/>
              <a:defRPr sz="1400">
                <a:solidFill>
                  <a:srgbClr val="333399"/>
                </a:solidFill>
                <a:latin typeface="Calibri" pitchFamily="34" charset="0"/>
              </a:defRPr>
            </a:lvl7pPr>
            <a:lvl8pPr marL="3429000" indent="-228600" eaLnBrk="0" fontAlgn="base" hangingPunct="0">
              <a:spcBef>
                <a:spcPct val="0"/>
              </a:spcBef>
              <a:spcAft>
                <a:spcPct val="0"/>
              </a:spcAft>
              <a:buClr>
                <a:srgbClr val="CC0000"/>
              </a:buClr>
              <a:buChar char="»"/>
              <a:defRPr sz="1400">
                <a:solidFill>
                  <a:srgbClr val="333399"/>
                </a:solidFill>
                <a:latin typeface="Calibri" pitchFamily="34" charset="0"/>
              </a:defRPr>
            </a:lvl8pPr>
            <a:lvl9pPr marL="3886200" indent="-228600" eaLnBrk="0" fontAlgn="base" hangingPunct="0">
              <a:spcBef>
                <a:spcPct val="0"/>
              </a:spcBef>
              <a:spcAft>
                <a:spcPct val="0"/>
              </a:spcAft>
              <a:buClr>
                <a:srgbClr val="CC0000"/>
              </a:buClr>
              <a:buChar char="»"/>
              <a:defRPr sz="1400">
                <a:solidFill>
                  <a:srgbClr val="333399"/>
                </a:solidFill>
                <a:latin typeface="Calibri" pitchFamily="34" charset="0"/>
              </a:defRPr>
            </a:lvl9pPr>
          </a:lstStyle>
          <a:p>
            <a:pPr algn="ctr" eaLnBrk="1" hangingPunct="1">
              <a:buClrTx/>
              <a:buFontTx/>
              <a:buNone/>
            </a:pPr>
            <a:r>
              <a:rPr lang="fr-FR" altLang="fr-FR" sz="1800" b="1">
                <a:solidFill>
                  <a:schemeClr val="tx1"/>
                </a:solidFill>
                <a:latin typeface="+mn-lt"/>
              </a:rPr>
              <a:t>97.5</a:t>
            </a:r>
            <a:endParaRPr lang="fr-FR" altLang="fr-FR" sz="1800">
              <a:solidFill>
                <a:schemeClr val="tx1"/>
              </a:solidFill>
              <a:latin typeface="+mn-lt"/>
            </a:endParaRPr>
          </a:p>
        </p:txBody>
      </p:sp>
      <p:sp>
        <p:nvSpPr>
          <p:cNvPr id="87" name="Line 54"/>
          <p:cNvSpPr>
            <a:spLocks noChangeShapeType="1"/>
          </p:cNvSpPr>
          <p:nvPr/>
        </p:nvSpPr>
        <p:spPr bwMode="auto">
          <a:xfrm>
            <a:off x="6824039" y="5752427"/>
            <a:ext cx="482571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8" name="ZoneTexte 87">
            <a:extLst>
              <a:ext uri="{FF2B5EF4-FFF2-40B4-BE49-F238E27FC236}">
                <a16:creationId xmlns:a16="http://schemas.microsoft.com/office/drawing/2014/main" id="{A5B15B64-1522-4CD2-800F-BBF142F24885}"/>
              </a:ext>
            </a:extLst>
          </p:cNvPr>
          <p:cNvSpPr txBox="1"/>
          <p:nvPr/>
        </p:nvSpPr>
        <p:spPr>
          <a:xfrm>
            <a:off x="6660240" y="3123750"/>
            <a:ext cx="349776" cy="369332"/>
          </a:xfrm>
          <a:prstGeom prst="rect">
            <a:avLst/>
          </a:prstGeom>
          <a:noFill/>
        </p:spPr>
        <p:txBody>
          <a:bodyPr wrap="none" rtlCol="0">
            <a:spAutoFit/>
          </a:bodyPr>
          <a:lstStyle/>
          <a:p>
            <a:r>
              <a:rPr lang="fr-FR"/>
              <a:t>%</a:t>
            </a:r>
          </a:p>
        </p:txBody>
      </p:sp>
      <p:sp>
        <p:nvSpPr>
          <p:cNvPr id="89" name="Rectangle 167">
            <a:extLst>
              <a:ext uri="{FF2B5EF4-FFF2-40B4-BE49-F238E27FC236}">
                <a16:creationId xmlns:a16="http://schemas.microsoft.com/office/drawing/2014/main" id="{C685BCEA-AB44-41BB-9328-96C303EB4B26}"/>
              </a:ext>
            </a:extLst>
          </p:cNvPr>
          <p:cNvSpPr>
            <a:spLocks noChangeArrowheads="1"/>
          </p:cNvSpPr>
          <p:nvPr/>
        </p:nvSpPr>
        <p:spPr bwMode="auto">
          <a:xfrm>
            <a:off x="6488663" y="1805217"/>
            <a:ext cx="5517768" cy="62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rgbClr val="000066"/>
                </a:solidFill>
                <a:latin typeface="Arial" panose="020B0604020202020204" pitchFamily="34" charset="0"/>
                <a:cs typeface="Arial" panose="020B0604020202020204" pitchFamily="34" charset="0"/>
              </a:defRPr>
            </a:lvl1pPr>
            <a:lvl2pPr marL="742950" indent="-285750">
              <a:defRPr>
                <a:solidFill>
                  <a:srgbClr val="000066"/>
                </a:solidFill>
                <a:latin typeface="Arial" panose="020B0604020202020204" pitchFamily="34" charset="0"/>
                <a:cs typeface="Arial" panose="020B0604020202020204" pitchFamily="34" charset="0"/>
              </a:defRPr>
            </a:lvl2pPr>
            <a:lvl3pPr marL="1143000" indent="-228600">
              <a:defRPr>
                <a:solidFill>
                  <a:srgbClr val="000066"/>
                </a:solidFill>
                <a:latin typeface="Arial" panose="020B0604020202020204" pitchFamily="34" charset="0"/>
                <a:cs typeface="Arial" panose="020B0604020202020204" pitchFamily="34" charset="0"/>
              </a:defRPr>
            </a:lvl3pPr>
            <a:lvl4pPr marL="1600200" indent="-228600">
              <a:defRPr>
                <a:solidFill>
                  <a:srgbClr val="000066"/>
                </a:solidFill>
                <a:latin typeface="Arial" panose="020B0604020202020204" pitchFamily="34" charset="0"/>
                <a:cs typeface="Arial" panose="020B0604020202020204" pitchFamily="34" charset="0"/>
              </a:defRPr>
            </a:lvl4pPr>
            <a:lvl5pPr marL="2057400" indent="-228600">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rPr>
              <a:t>HIV RNA &lt; 200 c/</a:t>
            </a:r>
            <a:r>
              <a:rPr kumimoji="0" lang="fr-FR" altLang="fr-FR" sz="2000" b="1" i="0" u="none" strike="noStrike" kern="1200" cap="none" spc="0" normalizeH="0" baseline="0" noProof="0" err="1">
                <a:ln>
                  <a:noFill/>
                </a:ln>
                <a:solidFill>
                  <a:srgbClr val="0070C0"/>
                </a:solidFill>
                <a:effectLst/>
                <a:uLnTx/>
                <a:uFillTx/>
                <a:latin typeface="+mn-lt"/>
                <a:ea typeface="+mn-ea"/>
                <a:cs typeface="Calibri" panose="020F0502020204030204" pitchFamily="34" charset="0"/>
              </a:rPr>
              <a:t>mL</a:t>
            </a:r>
            <a:r>
              <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rPr>
              <a:t> </a:t>
            </a:r>
            <a:r>
              <a:rPr kumimoji="0" lang="fr-FR" altLang="fr-FR" sz="2000" b="1" i="0" u="none" strike="noStrike" kern="1200" cap="none" spc="0" normalizeH="0" baseline="0" noProof="0" err="1">
                <a:ln>
                  <a:noFill/>
                </a:ln>
                <a:solidFill>
                  <a:srgbClr val="0070C0"/>
                </a:solidFill>
                <a:effectLst/>
                <a:uLnTx/>
                <a:uFillTx/>
                <a:latin typeface="+mn-lt"/>
                <a:ea typeface="+mn-ea"/>
                <a:cs typeface="Calibri" panose="020F0502020204030204" pitchFamily="34" charset="0"/>
              </a:rPr>
              <a:t>at</a:t>
            </a:r>
            <a:r>
              <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rPr>
              <a:t> </a:t>
            </a:r>
            <a:r>
              <a:rPr kumimoji="0" lang="fr-FR" altLang="fr-FR" sz="2000" b="1" i="0" u="none" strike="noStrike" kern="1200" cap="none" spc="0" normalizeH="0" baseline="0" noProof="0" err="1">
                <a:ln>
                  <a:noFill/>
                </a:ln>
                <a:solidFill>
                  <a:srgbClr val="0070C0"/>
                </a:solidFill>
                <a:effectLst/>
                <a:uLnTx/>
                <a:uFillTx/>
                <a:latin typeface="+mn-lt"/>
                <a:ea typeface="+mn-ea"/>
                <a:cs typeface="Calibri" panose="020F0502020204030204" pitchFamily="34" charset="0"/>
              </a:rPr>
              <a:t>delivery</a:t>
            </a:r>
            <a:endParaRPr kumimoji="0" lang="fr-FR" altLang="fr-FR" sz="2000" b="1" i="0" u="none" strike="noStrike" kern="1200" cap="none" spc="0" normalizeH="0" baseline="0" noProof="0">
              <a:ln>
                <a:noFill/>
              </a:ln>
              <a:solidFill>
                <a:srgbClr val="0070C0"/>
              </a:solidFill>
              <a:effectLst/>
              <a:uLnTx/>
              <a:uFillTx/>
              <a:latin typeface="+mn-lt"/>
              <a:ea typeface="+mn-ea"/>
              <a:cs typeface="Calibri" panose="020F0502020204030204" pitchFamily="34" charset="0"/>
            </a:endParaRPr>
          </a:p>
          <a:p>
            <a:pPr marL="0" marR="0" lvl="0" indent="0" algn="ctr" defTabSz="914400" rtl="0" eaLnBrk="0" fontAlgn="base" latinLnBrk="0" hangingPunct="0">
              <a:lnSpc>
                <a:spcPct val="85000"/>
              </a:lnSpc>
              <a:spcBef>
                <a:spcPct val="0"/>
              </a:spcBef>
              <a:spcAft>
                <a:spcPct val="0"/>
              </a:spcAft>
              <a:buClrTx/>
              <a:buSzTx/>
              <a:buFontTx/>
              <a:buNone/>
              <a:tabLst/>
              <a:defRPr/>
            </a:pPr>
            <a:r>
              <a:rPr lang="fr-FR" altLang="fr-FR" sz="2000" b="1" err="1">
                <a:solidFill>
                  <a:srgbClr val="0070C0"/>
                </a:solidFill>
                <a:latin typeface="+mn-lt"/>
                <a:cs typeface="Calibri" panose="020F0502020204030204" pitchFamily="34" charset="0"/>
              </a:rPr>
              <a:t>Pooled</a:t>
            </a:r>
            <a:r>
              <a:rPr lang="fr-FR" altLang="fr-FR" sz="2000" b="1">
                <a:solidFill>
                  <a:srgbClr val="0070C0"/>
                </a:solidFill>
                <a:latin typeface="+mn-lt"/>
                <a:cs typeface="Calibri" panose="020F0502020204030204" pitchFamily="34" charset="0"/>
              </a:rPr>
              <a:t> DTG vs EFV/FTC/TDF</a:t>
            </a:r>
            <a:endParaRPr kumimoji="0" lang="fr-FR" altLang="fr-FR" sz="2000" b="1" i="0" u="none" strike="noStrike" kern="1200" cap="none" spc="0" normalizeH="0" baseline="0" noProof="0">
              <a:ln>
                <a:noFill/>
              </a:ln>
              <a:solidFill>
                <a:srgbClr val="0070C0"/>
              </a:solidFill>
              <a:effectLst/>
              <a:uLnTx/>
              <a:uFillTx/>
              <a:latin typeface="+mn-lt"/>
              <a:cs typeface="Calibri" panose="020F0502020204030204" pitchFamily="34" charset="0"/>
            </a:endParaRPr>
          </a:p>
        </p:txBody>
      </p:sp>
      <p:sp>
        <p:nvSpPr>
          <p:cNvPr id="20" name="Ellipse 19"/>
          <p:cNvSpPr/>
          <p:nvPr/>
        </p:nvSpPr>
        <p:spPr bwMode="auto">
          <a:xfrm>
            <a:off x="430569" y="3565898"/>
            <a:ext cx="372005" cy="372005"/>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bg1"/>
                </a:solidFill>
                <a:effectLst/>
                <a:latin typeface="Arial" charset="0"/>
              </a:rPr>
              <a:t>R</a:t>
            </a:r>
          </a:p>
        </p:txBody>
      </p:sp>
      <p:sp>
        <p:nvSpPr>
          <p:cNvPr id="56" name="ZoneTexte 55">
            <a:extLst>
              <a:ext uri="{FF2B5EF4-FFF2-40B4-BE49-F238E27FC236}">
                <a16:creationId xmlns:a16="http://schemas.microsoft.com/office/drawing/2014/main" id="{8E7D3813-2DA9-014A-AFD3-6DC76D673C2E}"/>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
        <p:nvSpPr>
          <p:cNvPr id="57" name="ZoneTexte 56">
            <a:extLst>
              <a:ext uri="{FF2B5EF4-FFF2-40B4-BE49-F238E27FC236}">
                <a16:creationId xmlns:a16="http://schemas.microsoft.com/office/drawing/2014/main" id="{12419179-1611-CC4D-84CD-A5502162BAA7}"/>
              </a:ext>
            </a:extLst>
          </p:cNvPr>
          <p:cNvSpPr txBox="1"/>
          <p:nvPr/>
        </p:nvSpPr>
        <p:spPr>
          <a:xfrm>
            <a:off x="6880951" y="5714593"/>
            <a:ext cx="944489" cy="523220"/>
          </a:xfrm>
          <a:prstGeom prst="rect">
            <a:avLst/>
          </a:prstGeom>
          <a:noFill/>
        </p:spPr>
        <p:txBody>
          <a:bodyPr wrap="none" rtlCol="0">
            <a:spAutoFit/>
          </a:bodyPr>
          <a:lstStyle/>
          <a:p>
            <a:r>
              <a:rPr lang="fr-FR" sz="1400" b="1" err="1"/>
              <a:t>Combined</a:t>
            </a:r>
            <a:br>
              <a:rPr lang="fr-FR" sz="1400" b="1"/>
            </a:br>
            <a:r>
              <a:rPr lang="fr-FR" sz="1400" b="1"/>
              <a:t>DTG </a:t>
            </a:r>
            <a:r>
              <a:rPr lang="fr-FR" sz="1400" b="1" err="1"/>
              <a:t>arms</a:t>
            </a:r>
            <a:endParaRPr lang="fr-FR" sz="1400" b="1"/>
          </a:p>
        </p:txBody>
      </p:sp>
      <p:sp>
        <p:nvSpPr>
          <p:cNvPr id="58" name="ZoneTexte 57">
            <a:extLst>
              <a:ext uri="{FF2B5EF4-FFF2-40B4-BE49-F238E27FC236}">
                <a16:creationId xmlns:a16="http://schemas.microsoft.com/office/drawing/2014/main" id="{69EBE1BD-5827-3B45-8EB0-879AD0D3D32C}"/>
              </a:ext>
            </a:extLst>
          </p:cNvPr>
          <p:cNvSpPr txBox="1"/>
          <p:nvPr/>
        </p:nvSpPr>
        <p:spPr>
          <a:xfrm>
            <a:off x="7890107" y="5734825"/>
            <a:ext cx="1150123" cy="307777"/>
          </a:xfrm>
          <a:prstGeom prst="rect">
            <a:avLst/>
          </a:prstGeom>
          <a:noFill/>
        </p:spPr>
        <p:txBody>
          <a:bodyPr wrap="none" rtlCol="0">
            <a:spAutoFit/>
          </a:bodyPr>
          <a:lstStyle/>
          <a:p>
            <a:r>
              <a:rPr lang="fr-FR" sz="1400" b="1"/>
              <a:t>EFV/FTC/TDF</a:t>
            </a:r>
          </a:p>
        </p:txBody>
      </p:sp>
      <p:sp>
        <p:nvSpPr>
          <p:cNvPr id="59" name="ZoneTexte 58">
            <a:extLst>
              <a:ext uri="{FF2B5EF4-FFF2-40B4-BE49-F238E27FC236}">
                <a16:creationId xmlns:a16="http://schemas.microsoft.com/office/drawing/2014/main" id="{1297A8FD-3184-BC46-A019-1E157657D631}"/>
              </a:ext>
            </a:extLst>
          </p:cNvPr>
          <p:cNvSpPr txBox="1"/>
          <p:nvPr/>
        </p:nvSpPr>
        <p:spPr>
          <a:xfrm>
            <a:off x="9602242" y="5683011"/>
            <a:ext cx="944489" cy="523220"/>
          </a:xfrm>
          <a:prstGeom prst="rect">
            <a:avLst/>
          </a:prstGeom>
          <a:noFill/>
        </p:spPr>
        <p:txBody>
          <a:bodyPr wrap="none" rtlCol="0">
            <a:spAutoFit/>
          </a:bodyPr>
          <a:lstStyle/>
          <a:p>
            <a:r>
              <a:rPr lang="fr-FR" sz="1400" b="1" err="1"/>
              <a:t>Combined</a:t>
            </a:r>
            <a:br>
              <a:rPr lang="fr-FR" sz="1400" b="1"/>
            </a:br>
            <a:r>
              <a:rPr lang="fr-FR" sz="1400" b="1"/>
              <a:t>DTG </a:t>
            </a:r>
            <a:r>
              <a:rPr lang="fr-FR" sz="1400" b="1" err="1"/>
              <a:t>arms</a:t>
            </a:r>
            <a:endParaRPr lang="fr-FR" sz="1400" b="1"/>
          </a:p>
        </p:txBody>
      </p:sp>
      <p:sp>
        <p:nvSpPr>
          <p:cNvPr id="61" name="ZoneTexte 60">
            <a:extLst>
              <a:ext uri="{FF2B5EF4-FFF2-40B4-BE49-F238E27FC236}">
                <a16:creationId xmlns:a16="http://schemas.microsoft.com/office/drawing/2014/main" id="{D134EB36-9045-9F45-B940-057423ACF892}"/>
              </a:ext>
            </a:extLst>
          </p:cNvPr>
          <p:cNvSpPr txBox="1"/>
          <p:nvPr/>
        </p:nvSpPr>
        <p:spPr>
          <a:xfrm>
            <a:off x="10560598" y="5754043"/>
            <a:ext cx="1150123" cy="307777"/>
          </a:xfrm>
          <a:prstGeom prst="rect">
            <a:avLst/>
          </a:prstGeom>
          <a:noFill/>
        </p:spPr>
        <p:txBody>
          <a:bodyPr wrap="none" rtlCol="0">
            <a:spAutoFit/>
          </a:bodyPr>
          <a:lstStyle/>
          <a:p>
            <a:r>
              <a:rPr lang="fr-FR" sz="1400" b="1"/>
              <a:t>EFV/FTC/TDF</a:t>
            </a:r>
          </a:p>
        </p:txBody>
      </p:sp>
    </p:spTree>
    <p:extLst>
      <p:ext uri="{BB962C8B-B14F-4D97-AF65-F5344CB8AC3E}">
        <p14:creationId xmlns:p14="http://schemas.microsoft.com/office/powerpoint/2010/main" val="55330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EPIDEMIOLOGICAL DATA</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6C4988EB-DC3E-9E47-919A-097ACDB7E0D2}"/>
              </a:ext>
            </a:extLst>
          </p:cNvPr>
          <p:cNvSpPr txBox="1"/>
          <p:nvPr/>
        </p:nvSpPr>
        <p:spPr>
          <a:xfrm>
            <a:off x="11582400" y="142240"/>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2172946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337D46EB-1B6F-C426-8B4C-E6936C1AD380}"/>
              </a:ext>
            </a:extLst>
          </p:cNvPr>
          <p:cNvSpPr/>
          <p:nvPr/>
        </p:nvSpPr>
        <p:spPr>
          <a:xfrm>
            <a:off x="7403802" y="4851399"/>
            <a:ext cx="1036320" cy="78925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a16="http://schemas.microsoft.com/office/drawing/2014/main" id="{FCD9D428-B31B-4C0D-94F3-B553B786383E}"/>
              </a:ext>
            </a:extLst>
          </p:cNvPr>
          <p:cNvSpPr/>
          <p:nvPr/>
        </p:nvSpPr>
        <p:spPr>
          <a:xfrm>
            <a:off x="10033235" y="3581399"/>
            <a:ext cx="1036320" cy="205925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2FDED216-4319-9BDD-73BF-4B067A2894EF}"/>
              </a:ext>
            </a:extLst>
          </p:cNvPr>
          <p:cNvSpPr/>
          <p:nvPr/>
        </p:nvSpPr>
        <p:spPr>
          <a:xfrm>
            <a:off x="8707045" y="4629149"/>
            <a:ext cx="1036320" cy="101128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49B9B4-0234-A843-BAA5-8822B2776A87}"/>
              </a:ext>
            </a:extLst>
          </p:cNvPr>
          <p:cNvSpPr>
            <a:spLocks noGrp="1"/>
          </p:cNvSpPr>
          <p:nvPr>
            <p:ph type="title"/>
          </p:nvPr>
        </p:nvSpPr>
        <p:spPr/>
        <p:txBody>
          <a:bodyPr>
            <a:normAutofit/>
          </a:bodyPr>
          <a:lstStyle/>
          <a:p>
            <a:r>
              <a:rPr lang="fr-FR" sz="3200" dirty="0"/>
              <a:t>IMPAACT 2010 </a:t>
            </a:r>
            <a:r>
              <a:rPr lang="fr-FR" sz="3200" dirty="0" err="1"/>
              <a:t>Study</a:t>
            </a:r>
            <a:r>
              <a:rPr lang="fr-FR" sz="3200" dirty="0"/>
              <a:t> : </a:t>
            </a:r>
            <a:r>
              <a:rPr lang="fr-FR" sz="3200" dirty="0" err="1"/>
              <a:t>Maternal</a:t>
            </a:r>
            <a:r>
              <a:rPr lang="fr-FR" sz="3200" dirty="0"/>
              <a:t> </a:t>
            </a:r>
            <a:r>
              <a:rPr lang="fr-FR" sz="3200" dirty="0" err="1"/>
              <a:t>Virologic</a:t>
            </a:r>
            <a:r>
              <a:rPr lang="fr-FR" sz="3200" dirty="0"/>
              <a:t> </a:t>
            </a:r>
            <a:r>
              <a:rPr lang="fr-FR" sz="3200" dirty="0" err="1"/>
              <a:t>Outcomes</a:t>
            </a:r>
            <a:endParaRPr lang="fr-FR" sz="3200" dirty="0"/>
          </a:p>
        </p:txBody>
      </p:sp>
      <p:sp>
        <p:nvSpPr>
          <p:cNvPr id="6" name="ZoneTexte 5">
            <a:extLst>
              <a:ext uri="{FF2B5EF4-FFF2-40B4-BE49-F238E27FC236}">
                <a16:creationId xmlns:a16="http://schemas.microsoft.com/office/drawing/2014/main" id="{2516CF38-9109-134D-99B5-AAC18CD7425D}"/>
              </a:ext>
            </a:extLst>
          </p:cNvPr>
          <p:cNvSpPr txBox="1"/>
          <p:nvPr/>
        </p:nvSpPr>
        <p:spPr>
          <a:xfrm>
            <a:off x="10181674" y="6474408"/>
            <a:ext cx="2010326" cy="276999"/>
          </a:xfrm>
          <a:prstGeom prst="rect">
            <a:avLst/>
          </a:prstGeom>
          <a:noFill/>
        </p:spPr>
        <p:txBody>
          <a:bodyPr wrap="square">
            <a:spAutoFit/>
          </a:bodyPr>
          <a:lstStyle/>
          <a:p>
            <a:pPr algn="r"/>
            <a:r>
              <a:rPr kumimoji="0" lang="en-US" altLang="en-US" sz="1200" b="0" i="1" u="none" strike="noStrike" kern="1200" cap="none" spc="-10" normalizeH="0" baseline="0" noProof="0" err="1">
                <a:ln>
                  <a:noFill/>
                </a:ln>
                <a:effectLst/>
                <a:uLnTx/>
                <a:uFillTx/>
                <a:latin typeface="Calibri" panose="020F0502020204030204" pitchFamily="34" charset="0"/>
                <a:ea typeface="+mn-ea"/>
                <a:cs typeface="+mn-cs"/>
              </a:rPr>
              <a:t>Chinula</a:t>
            </a:r>
            <a:r>
              <a:rPr kumimoji="0" lang="en-US" altLang="en-US" sz="1200" b="0" i="1" u="none" strike="noStrike" kern="1200" cap="none" spc="-10" normalizeH="0" baseline="0" noProof="0">
                <a:ln>
                  <a:noFill/>
                </a:ln>
                <a:effectLst/>
                <a:uLnTx/>
                <a:uFillTx/>
                <a:latin typeface="Calibri" panose="020F0502020204030204" pitchFamily="34" charset="0"/>
                <a:ea typeface="+mn-ea"/>
                <a:cs typeface="+mn-cs"/>
              </a:rPr>
              <a:t>. CROI 2021. Abs. 177</a:t>
            </a:r>
            <a:endParaRPr lang="fr-FR" sz="1200" i="1"/>
          </a:p>
        </p:txBody>
      </p:sp>
      <p:sp>
        <p:nvSpPr>
          <p:cNvPr id="8" name="ZoneTexte 7">
            <a:extLst>
              <a:ext uri="{FF2B5EF4-FFF2-40B4-BE49-F238E27FC236}">
                <a16:creationId xmlns:a16="http://schemas.microsoft.com/office/drawing/2014/main" id="{A3C2F7C7-6711-4000-6A4E-ED173B1FAA29}"/>
              </a:ext>
            </a:extLst>
          </p:cNvPr>
          <p:cNvSpPr txBox="1"/>
          <p:nvPr/>
        </p:nvSpPr>
        <p:spPr>
          <a:xfrm>
            <a:off x="1793424" y="1793728"/>
            <a:ext cx="3336684" cy="579646"/>
          </a:xfrm>
          <a:prstGeom prst="rect">
            <a:avLst/>
          </a:prstGeom>
          <a:noFill/>
        </p:spPr>
        <p:txBody>
          <a:bodyPr wrap="none" rtlCol="0">
            <a:spAutoFit/>
          </a:bodyPr>
          <a:lstStyle/>
          <a:p>
            <a:pPr algn="ctr">
              <a:lnSpc>
                <a:spcPts val="1900"/>
              </a:lnSpc>
            </a:pPr>
            <a:r>
              <a:rPr lang="en-US" b="1" i="0" u="none" strike="noStrike" kern="1200" baseline="0">
                <a:solidFill>
                  <a:srgbClr val="0070C0"/>
                </a:solidFill>
                <a:latin typeface="+mj-lt"/>
                <a:cs typeface="Arial" panose="020B0604020202020204" pitchFamily="34" charset="0"/>
              </a:rPr>
              <a:t>Maternal HIV-1 RNA Suppression</a:t>
            </a:r>
            <a:br>
              <a:rPr lang="en-US" b="1" i="0" u="none" strike="noStrike" kern="1200" baseline="0">
                <a:solidFill>
                  <a:srgbClr val="0070C0"/>
                </a:solidFill>
                <a:latin typeface="+mj-lt"/>
                <a:cs typeface="Arial" panose="020B0604020202020204" pitchFamily="34" charset="0"/>
              </a:rPr>
            </a:br>
            <a:r>
              <a:rPr lang="en-US" b="1" i="1" u="none" strike="noStrike" kern="1200" baseline="0">
                <a:solidFill>
                  <a:srgbClr val="0070C0"/>
                </a:solidFill>
                <a:latin typeface="+mj-lt"/>
                <a:cs typeface="Arial" panose="020B0604020202020204" pitchFamily="34" charset="0"/>
              </a:rPr>
              <a:t>at week 50 postpartum</a:t>
            </a:r>
            <a:endParaRPr lang="fr-FR" i="1">
              <a:solidFill>
                <a:srgbClr val="0070C0"/>
              </a:solidFill>
              <a:latin typeface="+mj-lt"/>
              <a:cs typeface="Arial" panose="020B0604020202020204" pitchFamily="34" charset="0"/>
            </a:endParaRPr>
          </a:p>
        </p:txBody>
      </p:sp>
      <p:sp>
        <p:nvSpPr>
          <p:cNvPr id="7" name="ZoneTexte 6">
            <a:extLst>
              <a:ext uri="{FF2B5EF4-FFF2-40B4-BE49-F238E27FC236}">
                <a16:creationId xmlns:a16="http://schemas.microsoft.com/office/drawing/2014/main" id="{DD48C1B1-A076-84BD-3404-91D7295A48E7}"/>
              </a:ext>
            </a:extLst>
          </p:cNvPr>
          <p:cNvSpPr txBox="1"/>
          <p:nvPr/>
        </p:nvSpPr>
        <p:spPr>
          <a:xfrm>
            <a:off x="7291657" y="1839448"/>
            <a:ext cx="3628879" cy="823302"/>
          </a:xfrm>
          <a:prstGeom prst="rect">
            <a:avLst/>
          </a:prstGeom>
          <a:noFill/>
        </p:spPr>
        <p:txBody>
          <a:bodyPr wrap="none" rtlCol="0">
            <a:spAutoFit/>
          </a:bodyPr>
          <a:lstStyle/>
          <a:p>
            <a:pPr algn="ctr">
              <a:lnSpc>
                <a:spcPts val="1900"/>
              </a:lnSpc>
            </a:pPr>
            <a:r>
              <a:rPr lang="en-US" b="1" i="0" u="none" strike="noStrike" kern="1200" baseline="0">
                <a:solidFill>
                  <a:srgbClr val="0070C0"/>
                </a:solidFill>
                <a:latin typeface="+mj-lt"/>
                <a:cs typeface="Arial" panose="020B0604020202020204" pitchFamily="34" charset="0"/>
              </a:rPr>
              <a:t>Maternal Virologic Failure</a:t>
            </a:r>
          </a:p>
          <a:p>
            <a:pPr algn="ctr">
              <a:lnSpc>
                <a:spcPts val="1900"/>
              </a:lnSpc>
            </a:pPr>
            <a:r>
              <a:rPr lang="en-US" i="1" u="none" strike="noStrike" kern="1200" baseline="0">
                <a:solidFill>
                  <a:srgbClr val="0070C0"/>
                </a:solidFill>
                <a:latin typeface="+mj-lt"/>
                <a:cs typeface="Arial" panose="020B0604020202020204" pitchFamily="34" charset="0"/>
              </a:rPr>
              <a:t>2 successive HIV RNA≥200 copies/mL</a:t>
            </a:r>
            <a:br>
              <a:rPr lang="en-US" i="1" u="none" strike="noStrike" kern="1200" baseline="0">
                <a:solidFill>
                  <a:srgbClr val="0070C0"/>
                </a:solidFill>
                <a:latin typeface="+mj-lt"/>
                <a:cs typeface="Arial" panose="020B0604020202020204" pitchFamily="34" charset="0"/>
              </a:rPr>
            </a:br>
            <a:r>
              <a:rPr lang="en-US" i="1" u="none" strike="noStrike" kern="1200" baseline="0">
                <a:solidFill>
                  <a:srgbClr val="0070C0"/>
                </a:solidFill>
                <a:latin typeface="+mj-lt"/>
                <a:cs typeface="Arial" panose="020B0604020202020204" pitchFamily="34" charset="0"/>
              </a:rPr>
              <a:t>at or after 24 weeks on study</a:t>
            </a:r>
            <a:endParaRPr lang="fr-FR" i="1">
              <a:solidFill>
                <a:srgbClr val="0070C0"/>
              </a:solidFill>
              <a:latin typeface="+mj-lt"/>
              <a:cs typeface="Arial" panose="020B0604020202020204" pitchFamily="34" charset="0"/>
            </a:endParaRPr>
          </a:p>
        </p:txBody>
      </p:sp>
      <p:grpSp>
        <p:nvGrpSpPr>
          <p:cNvPr id="34" name="Groupe 33">
            <a:extLst>
              <a:ext uri="{FF2B5EF4-FFF2-40B4-BE49-F238E27FC236}">
                <a16:creationId xmlns:a16="http://schemas.microsoft.com/office/drawing/2014/main" id="{61E30FD5-EA48-722F-0998-C02EA6A9EFC9}"/>
              </a:ext>
            </a:extLst>
          </p:cNvPr>
          <p:cNvGrpSpPr/>
          <p:nvPr/>
        </p:nvGrpSpPr>
        <p:grpSpPr>
          <a:xfrm>
            <a:off x="1279529" y="5527108"/>
            <a:ext cx="431947" cy="288147"/>
            <a:chOff x="1671423" y="4747278"/>
            <a:chExt cx="431947" cy="288147"/>
          </a:xfrm>
        </p:grpSpPr>
        <p:sp>
          <p:nvSpPr>
            <p:cNvPr id="35" name="Line 7">
              <a:extLst>
                <a:ext uri="{FF2B5EF4-FFF2-40B4-BE49-F238E27FC236}">
                  <a16:creationId xmlns:a16="http://schemas.microsoft.com/office/drawing/2014/main" id="{5E2F69E0-C1B6-B120-E7F2-81EC3213D805}"/>
                </a:ext>
              </a:extLst>
            </p:cNvPr>
            <p:cNvSpPr>
              <a:spLocks noChangeShapeType="1"/>
            </p:cNvSpPr>
            <p:nvPr/>
          </p:nvSpPr>
          <p:spPr bwMode="auto">
            <a:xfrm>
              <a:off x="2027303" y="4880631"/>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6" name="Rectangle 38">
              <a:extLst>
                <a:ext uri="{FF2B5EF4-FFF2-40B4-BE49-F238E27FC236}">
                  <a16:creationId xmlns:a16="http://schemas.microsoft.com/office/drawing/2014/main" id="{EA3FCF36-20EB-7A1B-4AA9-F733BC281FBB}"/>
                </a:ext>
              </a:extLst>
            </p:cNvPr>
            <p:cNvSpPr>
              <a:spLocks noChangeArrowheads="1"/>
            </p:cNvSpPr>
            <p:nvPr/>
          </p:nvSpPr>
          <p:spPr bwMode="auto">
            <a:xfrm>
              <a:off x="1671423" y="4747278"/>
              <a:ext cx="29231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37" name="Groupe 36">
            <a:extLst>
              <a:ext uri="{FF2B5EF4-FFF2-40B4-BE49-F238E27FC236}">
                <a16:creationId xmlns:a16="http://schemas.microsoft.com/office/drawing/2014/main" id="{6302F7ED-7126-F65A-2252-A930A1220537}"/>
              </a:ext>
            </a:extLst>
          </p:cNvPr>
          <p:cNvGrpSpPr/>
          <p:nvPr/>
        </p:nvGrpSpPr>
        <p:grpSpPr>
          <a:xfrm>
            <a:off x="1184982" y="4893502"/>
            <a:ext cx="526494" cy="288147"/>
            <a:chOff x="1576876" y="4118434"/>
            <a:chExt cx="526494" cy="288147"/>
          </a:xfrm>
        </p:grpSpPr>
        <p:sp>
          <p:nvSpPr>
            <p:cNvPr id="38" name="Line 9">
              <a:extLst>
                <a:ext uri="{FF2B5EF4-FFF2-40B4-BE49-F238E27FC236}">
                  <a16:creationId xmlns:a16="http://schemas.microsoft.com/office/drawing/2014/main" id="{03F71389-4318-76D1-0CA1-1B6C0B88AEDB}"/>
                </a:ext>
              </a:extLst>
            </p:cNvPr>
            <p:cNvSpPr>
              <a:spLocks noChangeShapeType="1"/>
            </p:cNvSpPr>
            <p:nvPr/>
          </p:nvSpPr>
          <p:spPr bwMode="auto">
            <a:xfrm>
              <a:off x="2027303" y="426258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9" name="Rectangle 40">
              <a:extLst>
                <a:ext uri="{FF2B5EF4-FFF2-40B4-BE49-F238E27FC236}">
                  <a16:creationId xmlns:a16="http://schemas.microsoft.com/office/drawing/2014/main" id="{E53EDD31-C672-E9B4-1299-FDE315D60D5B}"/>
                </a:ext>
              </a:extLst>
            </p:cNvPr>
            <p:cNvSpPr>
              <a:spLocks noChangeArrowheads="1"/>
            </p:cNvSpPr>
            <p:nvPr/>
          </p:nvSpPr>
          <p:spPr bwMode="auto">
            <a:xfrm>
              <a:off x="1576876" y="4118434"/>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grpSp>
        <p:nvGrpSpPr>
          <p:cNvPr id="40" name="Groupe 39">
            <a:extLst>
              <a:ext uri="{FF2B5EF4-FFF2-40B4-BE49-F238E27FC236}">
                <a16:creationId xmlns:a16="http://schemas.microsoft.com/office/drawing/2014/main" id="{69A415B9-16E6-3E7C-E0DA-6C09F57D23C5}"/>
              </a:ext>
            </a:extLst>
          </p:cNvPr>
          <p:cNvGrpSpPr/>
          <p:nvPr/>
        </p:nvGrpSpPr>
        <p:grpSpPr>
          <a:xfrm>
            <a:off x="1184982" y="4281454"/>
            <a:ext cx="526494" cy="288147"/>
            <a:chOff x="1576876" y="3480259"/>
            <a:chExt cx="526494" cy="288147"/>
          </a:xfrm>
        </p:grpSpPr>
        <p:sp>
          <p:nvSpPr>
            <p:cNvPr id="41" name="Line 11">
              <a:extLst>
                <a:ext uri="{FF2B5EF4-FFF2-40B4-BE49-F238E27FC236}">
                  <a16:creationId xmlns:a16="http://schemas.microsoft.com/office/drawing/2014/main" id="{F807DCB3-C98C-A3CE-1198-A745BC5743F7}"/>
                </a:ext>
              </a:extLst>
            </p:cNvPr>
            <p:cNvSpPr>
              <a:spLocks noChangeShapeType="1"/>
            </p:cNvSpPr>
            <p:nvPr/>
          </p:nvSpPr>
          <p:spPr bwMode="auto">
            <a:xfrm>
              <a:off x="2027303" y="36244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2" name="Rectangle 42">
              <a:extLst>
                <a:ext uri="{FF2B5EF4-FFF2-40B4-BE49-F238E27FC236}">
                  <a16:creationId xmlns:a16="http://schemas.microsoft.com/office/drawing/2014/main" id="{FCF24F43-0009-F2C7-90DC-85DB0B8BCFF8}"/>
                </a:ext>
              </a:extLst>
            </p:cNvPr>
            <p:cNvSpPr>
              <a:spLocks noChangeArrowheads="1"/>
            </p:cNvSpPr>
            <p:nvPr/>
          </p:nvSpPr>
          <p:spPr bwMode="auto">
            <a:xfrm>
              <a:off x="1576876" y="3480259"/>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40%</a:t>
              </a:r>
            </a:p>
          </p:txBody>
        </p:sp>
      </p:grpSp>
      <p:grpSp>
        <p:nvGrpSpPr>
          <p:cNvPr id="43" name="Groupe 42">
            <a:extLst>
              <a:ext uri="{FF2B5EF4-FFF2-40B4-BE49-F238E27FC236}">
                <a16:creationId xmlns:a16="http://schemas.microsoft.com/office/drawing/2014/main" id="{E09702E5-57C7-843E-26FC-3D6802CBC0D7}"/>
              </a:ext>
            </a:extLst>
          </p:cNvPr>
          <p:cNvGrpSpPr/>
          <p:nvPr/>
        </p:nvGrpSpPr>
        <p:grpSpPr>
          <a:xfrm>
            <a:off x="1184982" y="3651172"/>
            <a:ext cx="526494" cy="288147"/>
            <a:chOff x="1576876" y="2832559"/>
            <a:chExt cx="526494" cy="288147"/>
          </a:xfrm>
        </p:grpSpPr>
        <p:sp>
          <p:nvSpPr>
            <p:cNvPr id="44" name="Line 13">
              <a:extLst>
                <a:ext uri="{FF2B5EF4-FFF2-40B4-BE49-F238E27FC236}">
                  <a16:creationId xmlns:a16="http://schemas.microsoft.com/office/drawing/2014/main" id="{FDBFBD4A-22BF-6D3F-59AB-B8513EA18E8B}"/>
                </a:ext>
              </a:extLst>
            </p:cNvPr>
            <p:cNvSpPr>
              <a:spLocks noChangeShapeType="1"/>
            </p:cNvSpPr>
            <p:nvPr/>
          </p:nvSpPr>
          <p:spPr bwMode="auto">
            <a:xfrm>
              <a:off x="2027303" y="2976707"/>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5" name="Rectangle 44">
              <a:extLst>
                <a:ext uri="{FF2B5EF4-FFF2-40B4-BE49-F238E27FC236}">
                  <a16:creationId xmlns:a16="http://schemas.microsoft.com/office/drawing/2014/main" id="{EE47CED7-94C1-E6BD-000E-108D4D9F0004}"/>
                </a:ext>
              </a:extLst>
            </p:cNvPr>
            <p:cNvSpPr>
              <a:spLocks noChangeArrowheads="1"/>
            </p:cNvSpPr>
            <p:nvPr/>
          </p:nvSpPr>
          <p:spPr bwMode="auto">
            <a:xfrm>
              <a:off x="1576876" y="2832559"/>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60%</a:t>
              </a:r>
            </a:p>
          </p:txBody>
        </p:sp>
      </p:grpSp>
      <p:grpSp>
        <p:nvGrpSpPr>
          <p:cNvPr id="46" name="Groupe 45">
            <a:extLst>
              <a:ext uri="{FF2B5EF4-FFF2-40B4-BE49-F238E27FC236}">
                <a16:creationId xmlns:a16="http://schemas.microsoft.com/office/drawing/2014/main" id="{6DF0AF81-7E02-466F-DC78-9808BFBA8F3F}"/>
              </a:ext>
            </a:extLst>
          </p:cNvPr>
          <p:cNvGrpSpPr/>
          <p:nvPr/>
        </p:nvGrpSpPr>
        <p:grpSpPr>
          <a:xfrm>
            <a:off x="1184982" y="3038301"/>
            <a:ext cx="526494" cy="288147"/>
            <a:chOff x="1576876" y="2194384"/>
            <a:chExt cx="526494" cy="288147"/>
          </a:xfrm>
        </p:grpSpPr>
        <p:sp>
          <p:nvSpPr>
            <p:cNvPr id="47" name="Line 15">
              <a:extLst>
                <a:ext uri="{FF2B5EF4-FFF2-40B4-BE49-F238E27FC236}">
                  <a16:creationId xmlns:a16="http://schemas.microsoft.com/office/drawing/2014/main" id="{B434D66F-EECC-E710-09DD-C41C28358279}"/>
                </a:ext>
              </a:extLst>
            </p:cNvPr>
            <p:cNvSpPr>
              <a:spLocks noChangeShapeType="1"/>
            </p:cNvSpPr>
            <p:nvPr/>
          </p:nvSpPr>
          <p:spPr bwMode="auto">
            <a:xfrm>
              <a:off x="2027303" y="233853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8" name="Rectangle 46">
              <a:extLst>
                <a:ext uri="{FF2B5EF4-FFF2-40B4-BE49-F238E27FC236}">
                  <a16:creationId xmlns:a16="http://schemas.microsoft.com/office/drawing/2014/main" id="{5A2735CF-ACD5-8874-5183-860F7A1C121A}"/>
                </a:ext>
              </a:extLst>
            </p:cNvPr>
            <p:cNvSpPr>
              <a:spLocks noChangeArrowheads="1"/>
            </p:cNvSpPr>
            <p:nvPr/>
          </p:nvSpPr>
          <p:spPr bwMode="auto">
            <a:xfrm>
              <a:off x="1576876" y="2194384"/>
              <a:ext cx="38368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80%</a:t>
              </a:r>
            </a:p>
          </p:txBody>
        </p:sp>
      </p:grpSp>
      <p:grpSp>
        <p:nvGrpSpPr>
          <p:cNvPr id="49" name="Groupe 48">
            <a:extLst>
              <a:ext uri="{FF2B5EF4-FFF2-40B4-BE49-F238E27FC236}">
                <a16:creationId xmlns:a16="http://schemas.microsoft.com/office/drawing/2014/main" id="{25FFBDBF-801D-95D1-A7CA-9C6C7D207122}"/>
              </a:ext>
            </a:extLst>
          </p:cNvPr>
          <p:cNvGrpSpPr/>
          <p:nvPr/>
        </p:nvGrpSpPr>
        <p:grpSpPr>
          <a:xfrm>
            <a:off x="6496758" y="2521701"/>
            <a:ext cx="523318" cy="288147"/>
            <a:chOff x="1580052" y="1546878"/>
            <a:chExt cx="523318" cy="288147"/>
          </a:xfrm>
        </p:grpSpPr>
        <p:sp>
          <p:nvSpPr>
            <p:cNvPr id="50" name="Line 17">
              <a:extLst>
                <a:ext uri="{FF2B5EF4-FFF2-40B4-BE49-F238E27FC236}">
                  <a16:creationId xmlns:a16="http://schemas.microsoft.com/office/drawing/2014/main" id="{F23FC2B7-E78D-2E84-1084-D53A6E48F95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1" name="Rectangle 48">
              <a:extLst>
                <a:ext uri="{FF2B5EF4-FFF2-40B4-BE49-F238E27FC236}">
                  <a16:creationId xmlns:a16="http://schemas.microsoft.com/office/drawing/2014/main" id="{DCFAAAFC-EFA2-26D5-3397-8C0BE23921A3}"/>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15%</a:t>
              </a:r>
            </a:p>
          </p:txBody>
        </p:sp>
      </p:grpSp>
      <p:sp>
        <p:nvSpPr>
          <p:cNvPr id="56" name="Forme libre : forme 55">
            <a:extLst>
              <a:ext uri="{FF2B5EF4-FFF2-40B4-BE49-F238E27FC236}">
                <a16:creationId xmlns:a16="http://schemas.microsoft.com/office/drawing/2014/main" id="{8F454DDD-ADE8-E272-F194-211DA14975D8}"/>
              </a:ext>
            </a:extLst>
          </p:cNvPr>
          <p:cNvSpPr/>
          <p:nvPr/>
        </p:nvSpPr>
        <p:spPr bwMode="auto">
          <a:xfrm>
            <a:off x="1706463" y="2538412"/>
            <a:ext cx="3447432" cy="3121075"/>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0" name="ZoneTexte 59">
            <a:extLst>
              <a:ext uri="{FF2B5EF4-FFF2-40B4-BE49-F238E27FC236}">
                <a16:creationId xmlns:a16="http://schemas.microsoft.com/office/drawing/2014/main" id="{7540D746-81D4-13F7-FC09-2818683368A8}"/>
              </a:ext>
            </a:extLst>
          </p:cNvPr>
          <p:cNvSpPr txBox="1"/>
          <p:nvPr/>
        </p:nvSpPr>
        <p:spPr>
          <a:xfrm>
            <a:off x="2730443" y="6208126"/>
            <a:ext cx="1462644" cy="338554"/>
          </a:xfrm>
          <a:prstGeom prst="rect">
            <a:avLst/>
          </a:prstGeom>
          <a:noFill/>
        </p:spPr>
        <p:txBody>
          <a:bodyPr wrap="none" rtlCol="0">
            <a:spAutoFit/>
          </a:bodyPr>
          <a:lstStyle/>
          <a:p>
            <a:pPr algn="ctr"/>
            <a:r>
              <a:rPr lang="fr-FR" sz="1600" i="1"/>
              <a:t>Per ITT </a:t>
            </a:r>
            <a:r>
              <a:rPr lang="fr-FR" sz="1600" i="1" err="1"/>
              <a:t>analysis</a:t>
            </a:r>
            <a:endParaRPr lang="fr-FR" sz="1600" i="1"/>
          </a:p>
        </p:txBody>
      </p:sp>
      <p:sp>
        <p:nvSpPr>
          <p:cNvPr id="61" name="ZoneTexte 60">
            <a:extLst>
              <a:ext uri="{FF2B5EF4-FFF2-40B4-BE49-F238E27FC236}">
                <a16:creationId xmlns:a16="http://schemas.microsoft.com/office/drawing/2014/main" id="{AC085B16-368D-A5AF-6F89-76C40523521C}"/>
              </a:ext>
            </a:extLst>
          </p:cNvPr>
          <p:cNvSpPr txBox="1"/>
          <p:nvPr/>
        </p:nvSpPr>
        <p:spPr>
          <a:xfrm>
            <a:off x="7800795" y="6208126"/>
            <a:ext cx="2820773" cy="338554"/>
          </a:xfrm>
          <a:prstGeom prst="rect">
            <a:avLst/>
          </a:prstGeom>
          <a:noFill/>
        </p:spPr>
        <p:txBody>
          <a:bodyPr wrap="none" rtlCol="0">
            <a:spAutoFit/>
          </a:bodyPr>
          <a:lstStyle/>
          <a:p>
            <a:pPr algn="ctr"/>
            <a:r>
              <a:rPr lang="fr-FR" sz="1600" i="1"/>
              <a:t>Post hoc </a:t>
            </a:r>
            <a:r>
              <a:rPr lang="fr-FR" sz="1600" i="1" err="1"/>
              <a:t>statistical</a:t>
            </a:r>
            <a:r>
              <a:rPr lang="fr-FR" sz="1600" i="1"/>
              <a:t> </a:t>
            </a:r>
            <a:r>
              <a:rPr lang="fr-FR" sz="1600" i="1" err="1"/>
              <a:t>comparisons</a:t>
            </a:r>
            <a:endParaRPr lang="fr-FR" sz="1600" i="1"/>
          </a:p>
        </p:txBody>
      </p:sp>
      <p:sp>
        <p:nvSpPr>
          <p:cNvPr id="62" name="Rectangle 61">
            <a:extLst>
              <a:ext uri="{FF2B5EF4-FFF2-40B4-BE49-F238E27FC236}">
                <a16:creationId xmlns:a16="http://schemas.microsoft.com/office/drawing/2014/main" id="{D7DED310-CF7C-19AF-122C-668D7FF4B6EE}"/>
              </a:ext>
            </a:extLst>
          </p:cNvPr>
          <p:cNvSpPr/>
          <p:nvPr/>
        </p:nvSpPr>
        <p:spPr>
          <a:xfrm>
            <a:off x="2283823" y="2690813"/>
            <a:ext cx="1036320" cy="2969701"/>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65BEA07-370A-CA7D-79F0-92829B2412FD}"/>
              </a:ext>
            </a:extLst>
          </p:cNvPr>
          <p:cNvSpPr/>
          <p:nvPr/>
        </p:nvSpPr>
        <p:spPr>
          <a:xfrm>
            <a:off x="3619123" y="2676523"/>
            <a:ext cx="1036320" cy="29839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Parenthèse fermante 63">
            <a:extLst>
              <a:ext uri="{FF2B5EF4-FFF2-40B4-BE49-F238E27FC236}">
                <a16:creationId xmlns:a16="http://schemas.microsoft.com/office/drawing/2014/main" id="{3DE99C24-BF24-4792-757F-F3B6B447A466}"/>
              </a:ext>
            </a:extLst>
          </p:cNvPr>
          <p:cNvSpPr/>
          <p:nvPr/>
        </p:nvSpPr>
        <p:spPr>
          <a:xfrm rot="16200000">
            <a:off x="3429326" y="1356870"/>
            <a:ext cx="124356" cy="2327882"/>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8" name="ZoneTexte 57">
            <a:extLst>
              <a:ext uri="{FF2B5EF4-FFF2-40B4-BE49-F238E27FC236}">
                <a16:creationId xmlns:a16="http://schemas.microsoft.com/office/drawing/2014/main" id="{15B6E54E-2155-B958-7114-BBACB48EDF5F}"/>
              </a:ext>
            </a:extLst>
          </p:cNvPr>
          <p:cNvSpPr txBox="1"/>
          <p:nvPr/>
        </p:nvSpPr>
        <p:spPr>
          <a:xfrm>
            <a:off x="3077686" y="2316201"/>
            <a:ext cx="768159" cy="307777"/>
          </a:xfrm>
          <a:prstGeom prst="rect">
            <a:avLst/>
          </a:prstGeom>
          <a:solidFill>
            <a:schemeClr val="bg1"/>
          </a:solidFill>
        </p:spPr>
        <p:txBody>
          <a:bodyPr wrap="none" rtlCol="0">
            <a:spAutoFit/>
          </a:bodyPr>
          <a:lstStyle/>
          <a:p>
            <a:pPr algn="ctr"/>
            <a:r>
              <a:rPr lang="fr-FR" sz="1400"/>
              <a:t>p = 0.97</a:t>
            </a:r>
          </a:p>
        </p:txBody>
      </p:sp>
      <p:grpSp>
        <p:nvGrpSpPr>
          <p:cNvPr id="65" name="Groupe 64">
            <a:extLst>
              <a:ext uri="{FF2B5EF4-FFF2-40B4-BE49-F238E27FC236}">
                <a16:creationId xmlns:a16="http://schemas.microsoft.com/office/drawing/2014/main" id="{EF2C1696-935E-54D9-9555-8E5EE50DCEEF}"/>
              </a:ext>
            </a:extLst>
          </p:cNvPr>
          <p:cNvGrpSpPr/>
          <p:nvPr/>
        </p:nvGrpSpPr>
        <p:grpSpPr>
          <a:xfrm>
            <a:off x="6496758" y="3507098"/>
            <a:ext cx="523318" cy="288147"/>
            <a:chOff x="1580052" y="1546878"/>
            <a:chExt cx="523318" cy="288147"/>
          </a:xfrm>
        </p:grpSpPr>
        <p:sp>
          <p:nvSpPr>
            <p:cNvPr id="66" name="Line 17">
              <a:extLst>
                <a:ext uri="{FF2B5EF4-FFF2-40B4-BE49-F238E27FC236}">
                  <a16:creationId xmlns:a16="http://schemas.microsoft.com/office/drawing/2014/main" id="{45D1D750-EC84-F12E-9E63-0EDDFC22C50B}"/>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7" name="Rectangle 48">
              <a:extLst>
                <a:ext uri="{FF2B5EF4-FFF2-40B4-BE49-F238E27FC236}">
                  <a16:creationId xmlns:a16="http://schemas.microsoft.com/office/drawing/2014/main" id="{A42DAE96-E0FE-BB8B-72EA-1B37BB1DFEF0}"/>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68" name="Groupe 67">
            <a:extLst>
              <a:ext uri="{FF2B5EF4-FFF2-40B4-BE49-F238E27FC236}">
                <a16:creationId xmlns:a16="http://schemas.microsoft.com/office/drawing/2014/main" id="{05C34D3F-2DD7-00EB-DD0B-19B24102754E}"/>
              </a:ext>
            </a:extLst>
          </p:cNvPr>
          <p:cNvGrpSpPr/>
          <p:nvPr/>
        </p:nvGrpSpPr>
        <p:grpSpPr>
          <a:xfrm>
            <a:off x="6588130" y="4501598"/>
            <a:ext cx="431946" cy="288147"/>
            <a:chOff x="1671424" y="1546878"/>
            <a:chExt cx="431946" cy="288147"/>
          </a:xfrm>
        </p:grpSpPr>
        <p:sp>
          <p:nvSpPr>
            <p:cNvPr id="69" name="Line 17">
              <a:extLst>
                <a:ext uri="{FF2B5EF4-FFF2-40B4-BE49-F238E27FC236}">
                  <a16:creationId xmlns:a16="http://schemas.microsoft.com/office/drawing/2014/main" id="{4F224058-A6EE-6964-393E-76F748F6E70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0" name="Rectangle 48">
              <a:extLst>
                <a:ext uri="{FF2B5EF4-FFF2-40B4-BE49-F238E27FC236}">
                  <a16:creationId xmlns:a16="http://schemas.microsoft.com/office/drawing/2014/main" id="{2F99F7DB-4B2D-E56D-EAB8-D5CA5C3D4855}"/>
                </a:ext>
              </a:extLst>
            </p:cNvPr>
            <p:cNvSpPr>
              <a:spLocks noChangeArrowheads="1"/>
            </p:cNvSpPr>
            <p:nvPr/>
          </p:nvSpPr>
          <p:spPr bwMode="auto">
            <a:xfrm>
              <a:off x="1671424" y="1546878"/>
              <a:ext cx="29231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a:t>
              </a:r>
            </a:p>
          </p:txBody>
        </p:sp>
      </p:grpSp>
      <p:grpSp>
        <p:nvGrpSpPr>
          <p:cNvPr id="71" name="Groupe 70">
            <a:extLst>
              <a:ext uri="{FF2B5EF4-FFF2-40B4-BE49-F238E27FC236}">
                <a16:creationId xmlns:a16="http://schemas.microsoft.com/office/drawing/2014/main" id="{04A4966E-C9EC-B7A0-8BC8-C49250A07495}"/>
              </a:ext>
            </a:extLst>
          </p:cNvPr>
          <p:cNvGrpSpPr/>
          <p:nvPr/>
        </p:nvGrpSpPr>
        <p:grpSpPr>
          <a:xfrm>
            <a:off x="6588130" y="5496505"/>
            <a:ext cx="431946" cy="288147"/>
            <a:chOff x="1671424" y="1546878"/>
            <a:chExt cx="431946" cy="288147"/>
          </a:xfrm>
        </p:grpSpPr>
        <p:sp>
          <p:nvSpPr>
            <p:cNvPr id="72" name="Line 17">
              <a:extLst>
                <a:ext uri="{FF2B5EF4-FFF2-40B4-BE49-F238E27FC236}">
                  <a16:creationId xmlns:a16="http://schemas.microsoft.com/office/drawing/2014/main" id="{3D56F0DB-46AC-790D-1A22-259FC4A26EF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3" name="Rectangle 48">
              <a:extLst>
                <a:ext uri="{FF2B5EF4-FFF2-40B4-BE49-F238E27FC236}">
                  <a16:creationId xmlns:a16="http://schemas.microsoft.com/office/drawing/2014/main" id="{083BA970-DE0F-E465-1A7D-BDF51E9FA617}"/>
                </a:ext>
              </a:extLst>
            </p:cNvPr>
            <p:cNvSpPr>
              <a:spLocks noChangeArrowheads="1"/>
            </p:cNvSpPr>
            <p:nvPr/>
          </p:nvSpPr>
          <p:spPr bwMode="auto">
            <a:xfrm>
              <a:off x="1671424" y="1546878"/>
              <a:ext cx="29231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sp>
        <p:nvSpPr>
          <p:cNvPr id="77" name="Forme libre : forme 76">
            <a:extLst>
              <a:ext uri="{FF2B5EF4-FFF2-40B4-BE49-F238E27FC236}">
                <a16:creationId xmlns:a16="http://schemas.microsoft.com/office/drawing/2014/main" id="{1C64C3CC-5B75-D804-A136-8C59C9CC09B2}"/>
              </a:ext>
            </a:extLst>
          </p:cNvPr>
          <p:cNvSpPr/>
          <p:nvPr/>
        </p:nvSpPr>
        <p:spPr bwMode="auto">
          <a:xfrm>
            <a:off x="7025314" y="2654300"/>
            <a:ext cx="4264985" cy="298613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80" name="Groupe 79">
            <a:extLst>
              <a:ext uri="{FF2B5EF4-FFF2-40B4-BE49-F238E27FC236}">
                <a16:creationId xmlns:a16="http://schemas.microsoft.com/office/drawing/2014/main" id="{69A79B94-7380-2A5C-9A2C-2BD9CA080194}"/>
              </a:ext>
            </a:extLst>
          </p:cNvPr>
          <p:cNvGrpSpPr/>
          <p:nvPr/>
        </p:nvGrpSpPr>
        <p:grpSpPr>
          <a:xfrm>
            <a:off x="1093612" y="2424863"/>
            <a:ext cx="617864" cy="288147"/>
            <a:chOff x="1485506" y="2194384"/>
            <a:chExt cx="617864" cy="288147"/>
          </a:xfrm>
        </p:grpSpPr>
        <p:sp>
          <p:nvSpPr>
            <p:cNvPr id="81" name="Line 15">
              <a:extLst>
                <a:ext uri="{FF2B5EF4-FFF2-40B4-BE49-F238E27FC236}">
                  <a16:creationId xmlns:a16="http://schemas.microsoft.com/office/drawing/2014/main" id="{E9116C14-6F19-E48C-626B-C73364092EFA}"/>
                </a:ext>
              </a:extLst>
            </p:cNvPr>
            <p:cNvSpPr>
              <a:spLocks noChangeShapeType="1"/>
            </p:cNvSpPr>
            <p:nvPr/>
          </p:nvSpPr>
          <p:spPr bwMode="auto">
            <a:xfrm>
              <a:off x="2027303" y="2338532"/>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82" name="Rectangle 46">
              <a:extLst>
                <a:ext uri="{FF2B5EF4-FFF2-40B4-BE49-F238E27FC236}">
                  <a16:creationId xmlns:a16="http://schemas.microsoft.com/office/drawing/2014/main" id="{3222283B-9401-957F-9FF9-BD4E549ADF19}"/>
                </a:ext>
              </a:extLst>
            </p:cNvPr>
            <p:cNvSpPr>
              <a:spLocks noChangeArrowheads="1"/>
            </p:cNvSpPr>
            <p:nvPr/>
          </p:nvSpPr>
          <p:spPr bwMode="auto">
            <a:xfrm>
              <a:off x="1485506" y="2194384"/>
              <a:ext cx="47505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a:t>
              </a:r>
            </a:p>
          </p:txBody>
        </p:sp>
      </p:grpSp>
      <p:sp>
        <p:nvSpPr>
          <p:cNvPr id="57" name="ZoneTexte 56">
            <a:extLst>
              <a:ext uri="{FF2B5EF4-FFF2-40B4-BE49-F238E27FC236}">
                <a16:creationId xmlns:a16="http://schemas.microsoft.com/office/drawing/2014/main" id="{CBAC735A-FE1D-E72E-7101-18080A00FB25}"/>
              </a:ext>
            </a:extLst>
          </p:cNvPr>
          <p:cNvSpPr txBox="1"/>
          <p:nvPr/>
        </p:nvSpPr>
        <p:spPr>
          <a:xfrm>
            <a:off x="2452313" y="2695098"/>
            <a:ext cx="699230" cy="338554"/>
          </a:xfrm>
          <a:prstGeom prst="rect">
            <a:avLst/>
          </a:prstGeom>
          <a:noFill/>
        </p:spPr>
        <p:txBody>
          <a:bodyPr wrap="none" rtlCol="0">
            <a:spAutoFit/>
          </a:bodyPr>
          <a:lstStyle/>
          <a:p>
            <a:pPr algn="ctr"/>
            <a:r>
              <a:rPr lang="fr-FR" sz="1600" b="1">
                <a:solidFill>
                  <a:schemeClr val="bg1"/>
                </a:solidFill>
              </a:rPr>
              <a:t>96.3%</a:t>
            </a:r>
          </a:p>
        </p:txBody>
      </p:sp>
      <p:sp>
        <p:nvSpPr>
          <p:cNvPr id="59" name="ZoneTexte 58">
            <a:extLst>
              <a:ext uri="{FF2B5EF4-FFF2-40B4-BE49-F238E27FC236}">
                <a16:creationId xmlns:a16="http://schemas.microsoft.com/office/drawing/2014/main" id="{F410AE49-7289-6C05-0DD9-CDDEFD214CE2}"/>
              </a:ext>
            </a:extLst>
          </p:cNvPr>
          <p:cNvSpPr txBox="1"/>
          <p:nvPr/>
        </p:nvSpPr>
        <p:spPr>
          <a:xfrm>
            <a:off x="3759090" y="2679858"/>
            <a:ext cx="699230" cy="338554"/>
          </a:xfrm>
          <a:prstGeom prst="rect">
            <a:avLst/>
          </a:prstGeom>
          <a:noFill/>
        </p:spPr>
        <p:txBody>
          <a:bodyPr wrap="none" rtlCol="0">
            <a:spAutoFit/>
          </a:bodyPr>
          <a:lstStyle/>
          <a:p>
            <a:pPr algn="ctr"/>
            <a:r>
              <a:rPr lang="fr-FR" sz="1600" b="1">
                <a:solidFill>
                  <a:schemeClr val="bg1"/>
                </a:solidFill>
              </a:rPr>
              <a:t>96.4%</a:t>
            </a:r>
          </a:p>
        </p:txBody>
      </p:sp>
      <p:sp>
        <p:nvSpPr>
          <p:cNvPr id="84" name="ZoneTexte 83">
            <a:extLst>
              <a:ext uri="{FF2B5EF4-FFF2-40B4-BE49-F238E27FC236}">
                <a16:creationId xmlns:a16="http://schemas.microsoft.com/office/drawing/2014/main" id="{3866718F-A939-EEB2-E965-079D56C101D5}"/>
              </a:ext>
            </a:extLst>
          </p:cNvPr>
          <p:cNvSpPr txBox="1"/>
          <p:nvPr/>
        </p:nvSpPr>
        <p:spPr>
          <a:xfrm>
            <a:off x="7624443" y="4859823"/>
            <a:ext cx="595035" cy="338554"/>
          </a:xfrm>
          <a:prstGeom prst="rect">
            <a:avLst/>
          </a:prstGeom>
          <a:noFill/>
        </p:spPr>
        <p:txBody>
          <a:bodyPr wrap="none" rtlCol="0">
            <a:spAutoFit/>
          </a:bodyPr>
          <a:lstStyle/>
          <a:p>
            <a:pPr algn="ctr"/>
            <a:r>
              <a:rPr lang="fr-FR" sz="1600" b="1">
                <a:solidFill>
                  <a:schemeClr val="bg1"/>
                </a:solidFill>
              </a:rPr>
              <a:t>4.1%</a:t>
            </a:r>
          </a:p>
        </p:txBody>
      </p:sp>
      <p:sp>
        <p:nvSpPr>
          <p:cNvPr id="85" name="ZoneTexte 84">
            <a:extLst>
              <a:ext uri="{FF2B5EF4-FFF2-40B4-BE49-F238E27FC236}">
                <a16:creationId xmlns:a16="http://schemas.microsoft.com/office/drawing/2014/main" id="{D4F30F03-CC5B-8221-9452-4B69430E0B95}"/>
              </a:ext>
            </a:extLst>
          </p:cNvPr>
          <p:cNvSpPr txBox="1"/>
          <p:nvPr/>
        </p:nvSpPr>
        <p:spPr>
          <a:xfrm>
            <a:off x="8939160" y="4632493"/>
            <a:ext cx="595035" cy="338554"/>
          </a:xfrm>
          <a:prstGeom prst="rect">
            <a:avLst/>
          </a:prstGeom>
          <a:noFill/>
        </p:spPr>
        <p:txBody>
          <a:bodyPr wrap="none" rtlCol="0">
            <a:spAutoFit/>
          </a:bodyPr>
          <a:lstStyle/>
          <a:p>
            <a:pPr algn="ctr"/>
            <a:r>
              <a:rPr lang="fr-FR" sz="1600" b="1">
                <a:solidFill>
                  <a:schemeClr val="bg1"/>
                </a:solidFill>
              </a:rPr>
              <a:t>5.1%</a:t>
            </a:r>
          </a:p>
        </p:txBody>
      </p:sp>
      <p:sp>
        <p:nvSpPr>
          <p:cNvPr id="86" name="ZoneTexte 85">
            <a:extLst>
              <a:ext uri="{FF2B5EF4-FFF2-40B4-BE49-F238E27FC236}">
                <a16:creationId xmlns:a16="http://schemas.microsoft.com/office/drawing/2014/main" id="{589EA23E-7318-F583-CA59-F841CC821815}"/>
              </a:ext>
            </a:extLst>
          </p:cNvPr>
          <p:cNvSpPr txBox="1"/>
          <p:nvPr/>
        </p:nvSpPr>
        <p:spPr>
          <a:xfrm>
            <a:off x="10210072" y="3586606"/>
            <a:ext cx="699230" cy="338554"/>
          </a:xfrm>
          <a:prstGeom prst="rect">
            <a:avLst/>
          </a:prstGeom>
          <a:noFill/>
        </p:spPr>
        <p:txBody>
          <a:bodyPr wrap="none" rtlCol="0">
            <a:spAutoFit/>
          </a:bodyPr>
          <a:lstStyle/>
          <a:p>
            <a:pPr algn="ctr"/>
            <a:r>
              <a:rPr lang="fr-FR" sz="1600" b="1">
                <a:solidFill>
                  <a:schemeClr val="bg1"/>
                </a:solidFill>
              </a:rPr>
              <a:t>10.4%</a:t>
            </a:r>
          </a:p>
        </p:txBody>
      </p:sp>
      <p:sp>
        <p:nvSpPr>
          <p:cNvPr id="87" name="Parenthèse fermante 86">
            <a:extLst>
              <a:ext uri="{FF2B5EF4-FFF2-40B4-BE49-F238E27FC236}">
                <a16:creationId xmlns:a16="http://schemas.microsoft.com/office/drawing/2014/main" id="{5599FAB3-69D9-FC58-CB13-5D94B2D0042A}"/>
              </a:ext>
            </a:extLst>
          </p:cNvPr>
          <p:cNvSpPr/>
          <p:nvPr/>
        </p:nvSpPr>
        <p:spPr>
          <a:xfrm rot="16200000">
            <a:off x="8225554" y="2519807"/>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8" name="ZoneTexte 87">
            <a:extLst>
              <a:ext uri="{FF2B5EF4-FFF2-40B4-BE49-F238E27FC236}">
                <a16:creationId xmlns:a16="http://schemas.microsoft.com/office/drawing/2014/main" id="{107E810D-2C45-810D-9E17-36BF14239CDF}"/>
              </a:ext>
            </a:extLst>
          </p:cNvPr>
          <p:cNvSpPr txBox="1"/>
          <p:nvPr/>
        </p:nvSpPr>
        <p:spPr>
          <a:xfrm>
            <a:off x="7870896" y="3196109"/>
            <a:ext cx="768159" cy="307777"/>
          </a:xfrm>
          <a:prstGeom prst="rect">
            <a:avLst/>
          </a:prstGeom>
          <a:solidFill>
            <a:schemeClr val="bg1"/>
          </a:solidFill>
        </p:spPr>
        <p:txBody>
          <a:bodyPr wrap="none" rtlCol="0">
            <a:spAutoFit/>
          </a:bodyPr>
          <a:lstStyle/>
          <a:p>
            <a:pPr algn="ctr"/>
            <a:r>
              <a:rPr lang="fr-FR" sz="1400"/>
              <a:t>p = 0.63</a:t>
            </a:r>
          </a:p>
        </p:txBody>
      </p:sp>
      <p:sp>
        <p:nvSpPr>
          <p:cNvPr id="89" name="Parenthèse fermante 88">
            <a:extLst>
              <a:ext uri="{FF2B5EF4-FFF2-40B4-BE49-F238E27FC236}">
                <a16:creationId xmlns:a16="http://schemas.microsoft.com/office/drawing/2014/main" id="{693467A1-7A1C-4DAD-D185-41292D411E6F}"/>
              </a:ext>
            </a:extLst>
          </p:cNvPr>
          <p:cNvSpPr/>
          <p:nvPr/>
        </p:nvSpPr>
        <p:spPr>
          <a:xfrm rot="16200000">
            <a:off x="10098023" y="2519807"/>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0" name="ZoneTexte 89">
            <a:extLst>
              <a:ext uri="{FF2B5EF4-FFF2-40B4-BE49-F238E27FC236}">
                <a16:creationId xmlns:a16="http://schemas.microsoft.com/office/drawing/2014/main" id="{44AB3429-C56E-14DB-203F-0CDD7B75BCFB}"/>
              </a:ext>
            </a:extLst>
          </p:cNvPr>
          <p:cNvSpPr txBox="1"/>
          <p:nvPr/>
        </p:nvSpPr>
        <p:spPr>
          <a:xfrm>
            <a:off x="9697679" y="3196109"/>
            <a:ext cx="859531" cy="307777"/>
          </a:xfrm>
          <a:prstGeom prst="rect">
            <a:avLst/>
          </a:prstGeom>
          <a:solidFill>
            <a:schemeClr val="bg1"/>
          </a:solidFill>
        </p:spPr>
        <p:txBody>
          <a:bodyPr wrap="none" rtlCol="0">
            <a:spAutoFit/>
          </a:bodyPr>
          <a:lstStyle/>
          <a:p>
            <a:pPr algn="ctr"/>
            <a:r>
              <a:rPr lang="fr-FR" sz="1400"/>
              <a:t>p = 0.040</a:t>
            </a:r>
          </a:p>
        </p:txBody>
      </p:sp>
      <p:sp>
        <p:nvSpPr>
          <p:cNvPr id="91" name="Parenthèse fermante 90">
            <a:extLst>
              <a:ext uri="{FF2B5EF4-FFF2-40B4-BE49-F238E27FC236}">
                <a16:creationId xmlns:a16="http://schemas.microsoft.com/office/drawing/2014/main" id="{F1EE6ECA-CB1B-C0A1-56D7-83ADFC59B097}"/>
              </a:ext>
            </a:extLst>
          </p:cNvPr>
          <p:cNvSpPr/>
          <p:nvPr/>
        </p:nvSpPr>
        <p:spPr>
          <a:xfrm rot="16200000">
            <a:off x="9146621" y="1370058"/>
            <a:ext cx="148657" cy="3634294"/>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2" name="ZoneTexte 91">
            <a:extLst>
              <a:ext uri="{FF2B5EF4-FFF2-40B4-BE49-F238E27FC236}">
                <a16:creationId xmlns:a16="http://schemas.microsoft.com/office/drawing/2014/main" id="{95AE2DE5-4AF1-72D9-3517-748EDAD42275}"/>
              </a:ext>
            </a:extLst>
          </p:cNvPr>
          <p:cNvSpPr txBox="1"/>
          <p:nvPr/>
        </p:nvSpPr>
        <p:spPr>
          <a:xfrm>
            <a:off x="8744331" y="2967428"/>
            <a:ext cx="859531" cy="307777"/>
          </a:xfrm>
          <a:prstGeom prst="rect">
            <a:avLst/>
          </a:prstGeom>
          <a:solidFill>
            <a:schemeClr val="bg1"/>
          </a:solidFill>
        </p:spPr>
        <p:txBody>
          <a:bodyPr wrap="none" rtlCol="0">
            <a:spAutoFit/>
          </a:bodyPr>
          <a:lstStyle/>
          <a:p>
            <a:pPr algn="ctr"/>
            <a:r>
              <a:rPr lang="fr-FR" sz="1400"/>
              <a:t>p = 0.012</a:t>
            </a:r>
          </a:p>
        </p:txBody>
      </p:sp>
      <p:sp>
        <p:nvSpPr>
          <p:cNvPr id="93" name="Rectangle 92">
            <a:extLst>
              <a:ext uri="{FF2B5EF4-FFF2-40B4-BE49-F238E27FC236}">
                <a16:creationId xmlns:a16="http://schemas.microsoft.com/office/drawing/2014/main" id="{89A47D20-F080-1AAB-77ED-41A4688B7D01}"/>
              </a:ext>
            </a:extLst>
          </p:cNvPr>
          <p:cNvSpPr/>
          <p:nvPr/>
        </p:nvSpPr>
        <p:spPr>
          <a:xfrm>
            <a:off x="2124424" y="5822876"/>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4" name="ZoneTexte 93">
            <a:extLst>
              <a:ext uri="{FF2B5EF4-FFF2-40B4-BE49-F238E27FC236}">
                <a16:creationId xmlns:a16="http://schemas.microsoft.com/office/drawing/2014/main" id="{73DE4216-86BD-EA62-BB8B-F16CE9F5EF34}"/>
              </a:ext>
            </a:extLst>
          </p:cNvPr>
          <p:cNvSpPr txBox="1"/>
          <p:nvPr/>
        </p:nvSpPr>
        <p:spPr>
          <a:xfrm>
            <a:off x="2217660" y="5701893"/>
            <a:ext cx="1055097" cy="584775"/>
          </a:xfrm>
          <a:prstGeom prst="rect">
            <a:avLst/>
          </a:prstGeom>
          <a:noFill/>
        </p:spPr>
        <p:txBody>
          <a:bodyPr wrap="none" rtlCol="0">
            <a:spAutoFit/>
          </a:bodyPr>
          <a:lstStyle/>
          <a:p>
            <a:r>
              <a:rPr lang="fr-FR" sz="1600" b="1" err="1"/>
              <a:t>Combined</a:t>
            </a:r>
            <a:br>
              <a:rPr lang="fr-FR" sz="1600" b="1"/>
            </a:br>
            <a:r>
              <a:rPr lang="fr-FR" sz="1600" b="1"/>
              <a:t>DTG </a:t>
            </a:r>
            <a:r>
              <a:rPr lang="fr-FR" sz="1600" b="1" err="1"/>
              <a:t>arms</a:t>
            </a:r>
            <a:endParaRPr lang="fr-FR" sz="1600" b="1"/>
          </a:p>
        </p:txBody>
      </p:sp>
      <p:sp>
        <p:nvSpPr>
          <p:cNvPr id="95" name="Rectangle 94">
            <a:extLst>
              <a:ext uri="{FF2B5EF4-FFF2-40B4-BE49-F238E27FC236}">
                <a16:creationId xmlns:a16="http://schemas.microsoft.com/office/drawing/2014/main" id="{9075BCF0-3189-3FC3-B0E8-A03C7E43A20F}"/>
              </a:ext>
            </a:extLst>
          </p:cNvPr>
          <p:cNvSpPr/>
          <p:nvPr/>
        </p:nvSpPr>
        <p:spPr>
          <a:xfrm>
            <a:off x="3401611" y="5822876"/>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6" name="ZoneTexte 95">
            <a:extLst>
              <a:ext uri="{FF2B5EF4-FFF2-40B4-BE49-F238E27FC236}">
                <a16:creationId xmlns:a16="http://schemas.microsoft.com/office/drawing/2014/main" id="{C0CD436C-17B9-BB6A-14D8-4936E1790DF1}"/>
              </a:ext>
            </a:extLst>
          </p:cNvPr>
          <p:cNvSpPr txBox="1"/>
          <p:nvPr/>
        </p:nvSpPr>
        <p:spPr>
          <a:xfrm>
            <a:off x="3494847" y="5701893"/>
            <a:ext cx="1292662" cy="338554"/>
          </a:xfrm>
          <a:prstGeom prst="rect">
            <a:avLst/>
          </a:prstGeom>
          <a:noFill/>
        </p:spPr>
        <p:txBody>
          <a:bodyPr wrap="none" rtlCol="0">
            <a:spAutoFit/>
          </a:bodyPr>
          <a:lstStyle/>
          <a:p>
            <a:r>
              <a:rPr lang="fr-FR" sz="1600" b="1"/>
              <a:t>EFV/FTC/TDF</a:t>
            </a:r>
          </a:p>
        </p:txBody>
      </p:sp>
      <p:sp>
        <p:nvSpPr>
          <p:cNvPr id="97" name="Rectangle 96">
            <a:extLst>
              <a:ext uri="{FF2B5EF4-FFF2-40B4-BE49-F238E27FC236}">
                <a16:creationId xmlns:a16="http://schemas.microsoft.com/office/drawing/2014/main" id="{E02AC0C5-79A4-3A16-363E-7C8C7B6CCB1D}"/>
              </a:ext>
            </a:extLst>
          </p:cNvPr>
          <p:cNvSpPr/>
          <p:nvPr/>
        </p:nvSpPr>
        <p:spPr>
          <a:xfrm>
            <a:off x="6890779" y="5883836"/>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8" name="ZoneTexte 97">
            <a:extLst>
              <a:ext uri="{FF2B5EF4-FFF2-40B4-BE49-F238E27FC236}">
                <a16:creationId xmlns:a16="http://schemas.microsoft.com/office/drawing/2014/main" id="{52B01015-2C1D-B85A-96A1-A621FE6BE66D}"/>
              </a:ext>
            </a:extLst>
          </p:cNvPr>
          <p:cNvSpPr txBox="1"/>
          <p:nvPr/>
        </p:nvSpPr>
        <p:spPr>
          <a:xfrm>
            <a:off x="6984015" y="5762853"/>
            <a:ext cx="1333698" cy="338554"/>
          </a:xfrm>
          <a:prstGeom prst="rect">
            <a:avLst/>
          </a:prstGeom>
          <a:noFill/>
        </p:spPr>
        <p:txBody>
          <a:bodyPr wrap="none" rtlCol="0">
            <a:spAutoFit/>
          </a:bodyPr>
          <a:lstStyle/>
          <a:p>
            <a:r>
              <a:rPr lang="fr-FR" sz="1600" b="1"/>
              <a:t>DTG+FTC/TAF</a:t>
            </a:r>
          </a:p>
        </p:txBody>
      </p:sp>
      <p:sp>
        <p:nvSpPr>
          <p:cNvPr id="99" name="Rectangle 98">
            <a:extLst>
              <a:ext uri="{FF2B5EF4-FFF2-40B4-BE49-F238E27FC236}">
                <a16:creationId xmlns:a16="http://schemas.microsoft.com/office/drawing/2014/main" id="{64C62B96-028D-BEFD-FA0D-68BD461123AC}"/>
              </a:ext>
            </a:extLst>
          </p:cNvPr>
          <p:cNvSpPr/>
          <p:nvPr/>
        </p:nvSpPr>
        <p:spPr>
          <a:xfrm>
            <a:off x="9929729" y="5883836"/>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0" name="ZoneTexte 99">
            <a:extLst>
              <a:ext uri="{FF2B5EF4-FFF2-40B4-BE49-F238E27FC236}">
                <a16:creationId xmlns:a16="http://schemas.microsoft.com/office/drawing/2014/main" id="{319247D2-2FB6-9B1C-F891-E9C0F8E3C4FF}"/>
              </a:ext>
            </a:extLst>
          </p:cNvPr>
          <p:cNvSpPr txBox="1"/>
          <p:nvPr/>
        </p:nvSpPr>
        <p:spPr>
          <a:xfrm>
            <a:off x="10022965" y="5762853"/>
            <a:ext cx="1292662" cy="338554"/>
          </a:xfrm>
          <a:prstGeom prst="rect">
            <a:avLst/>
          </a:prstGeom>
          <a:noFill/>
        </p:spPr>
        <p:txBody>
          <a:bodyPr wrap="none" rtlCol="0">
            <a:spAutoFit/>
          </a:bodyPr>
          <a:lstStyle/>
          <a:p>
            <a:r>
              <a:rPr lang="fr-FR" sz="1600" b="1"/>
              <a:t>EFV/FTC/TDF</a:t>
            </a:r>
          </a:p>
        </p:txBody>
      </p:sp>
      <p:sp>
        <p:nvSpPr>
          <p:cNvPr id="101" name="Rectangle 100">
            <a:extLst>
              <a:ext uri="{FF2B5EF4-FFF2-40B4-BE49-F238E27FC236}">
                <a16:creationId xmlns:a16="http://schemas.microsoft.com/office/drawing/2014/main" id="{AD6527F3-BCC7-476C-BF42-9DFE457DE1A6}"/>
              </a:ext>
            </a:extLst>
          </p:cNvPr>
          <p:cNvSpPr/>
          <p:nvPr/>
        </p:nvSpPr>
        <p:spPr>
          <a:xfrm>
            <a:off x="8388591" y="5883836"/>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2" name="ZoneTexte 101">
            <a:extLst>
              <a:ext uri="{FF2B5EF4-FFF2-40B4-BE49-F238E27FC236}">
                <a16:creationId xmlns:a16="http://schemas.microsoft.com/office/drawing/2014/main" id="{1794BDFE-DFE3-2609-B206-65252A7CE99D}"/>
              </a:ext>
            </a:extLst>
          </p:cNvPr>
          <p:cNvSpPr txBox="1"/>
          <p:nvPr/>
        </p:nvSpPr>
        <p:spPr>
          <a:xfrm>
            <a:off x="8481827" y="5762853"/>
            <a:ext cx="1354666" cy="338554"/>
          </a:xfrm>
          <a:prstGeom prst="rect">
            <a:avLst/>
          </a:prstGeom>
          <a:noFill/>
        </p:spPr>
        <p:txBody>
          <a:bodyPr wrap="none" rtlCol="0">
            <a:spAutoFit/>
          </a:bodyPr>
          <a:lstStyle/>
          <a:p>
            <a:r>
              <a:rPr lang="fr-FR" sz="1600" b="1"/>
              <a:t>DTG+FTC/TDF</a:t>
            </a:r>
          </a:p>
        </p:txBody>
      </p:sp>
      <p:sp>
        <p:nvSpPr>
          <p:cNvPr id="74" name="ZoneTexte 73">
            <a:extLst>
              <a:ext uri="{FF2B5EF4-FFF2-40B4-BE49-F238E27FC236}">
                <a16:creationId xmlns:a16="http://schemas.microsoft.com/office/drawing/2014/main" id="{10AB8EAB-F971-1647-BEE7-A525963F4C0A}"/>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151593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6E097D-A58D-6288-4507-FDADFE75A275}"/>
              </a:ext>
            </a:extLst>
          </p:cNvPr>
          <p:cNvSpPr txBox="1"/>
          <p:nvPr/>
        </p:nvSpPr>
        <p:spPr>
          <a:xfrm>
            <a:off x="10181674" y="6474408"/>
            <a:ext cx="2010326" cy="276999"/>
          </a:xfrm>
          <a:prstGeom prst="rect">
            <a:avLst/>
          </a:prstGeom>
          <a:noFill/>
        </p:spPr>
        <p:txBody>
          <a:bodyPr wrap="square">
            <a:spAutoFit/>
          </a:bodyPr>
          <a:lstStyle/>
          <a:p>
            <a:pPr algn="r"/>
            <a:r>
              <a:rPr kumimoji="0" lang="en-US" altLang="en-US" sz="1200" b="0" i="1" u="none" strike="noStrike" kern="1200" cap="none" spc="-10" normalizeH="0" baseline="0" noProof="0" err="1">
                <a:ln>
                  <a:noFill/>
                </a:ln>
                <a:effectLst/>
                <a:uLnTx/>
                <a:uFillTx/>
                <a:latin typeface="Calibri" panose="020F0502020204030204" pitchFamily="34" charset="0"/>
                <a:ea typeface="+mn-ea"/>
                <a:cs typeface="+mn-cs"/>
              </a:rPr>
              <a:t>Chinula</a:t>
            </a:r>
            <a:r>
              <a:rPr kumimoji="0" lang="en-US" altLang="en-US" sz="1200" b="0" i="1" u="none" strike="noStrike" kern="1200" cap="none" spc="-10" normalizeH="0" baseline="0" noProof="0">
                <a:ln>
                  <a:noFill/>
                </a:ln>
                <a:effectLst/>
                <a:uLnTx/>
                <a:uFillTx/>
                <a:latin typeface="Calibri" panose="020F0502020204030204" pitchFamily="34" charset="0"/>
                <a:ea typeface="+mn-ea"/>
                <a:cs typeface="+mn-cs"/>
              </a:rPr>
              <a:t>. CROI 2021. Abs. 177</a:t>
            </a:r>
            <a:endParaRPr lang="fr-FR" sz="1200" i="1"/>
          </a:p>
        </p:txBody>
      </p:sp>
      <p:sp>
        <p:nvSpPr>
          <p:cNvPr id="6" name="ZoneTexte 5">
            <a:extLst>
              <a:ext uri="{FF2B5EF4-FFF2-40B4-BE49-F238E27FC236}">
                <a16:creationId xmlns:a16="http://schemas.microsoft.com/office/drawing/2014/main" id="{0ACAC7CF-BDC5-11EB-AC3F-AFF7797A41A0}"/>
              </a:ext>
            </a:extLst>
          </p:cNvPr>
          <p:cNvSpPr txBox="1"/>
          <p:nvPr/>
        </p:nvSpPr>
        <p:spPr>
          <a:xfrm>
            <a:off x="1718303" y="1576779"/>
            <a:ext cx="7169456" cy="830997"/>
          </a:xfrm>
          <a:prstGeom prst="rect">
            <a:avLst/>
          </a:prstGeom>
          <a:noFill/>
        </p:spPr>
        <p:txBody>
          <a:bodyPr wrap="square" rtlCol="0">
            <a:spAutoFit/>
          </a:bodyPr>
          <a:lstStyle/>
          <a:p>
            <a:pPr algn="ctr"/>
            <a:r>
              <a:rPr lang="en-US" sz="2400" b="1" i="0" u="none" strike="noStrike" kern="1200" baseline="0">
                <a:solidFill>
                  <a:srgbClr val="0070C0"/>
                </a:solidFill>
                <a:latin typeface="+mj-lt"/>
                <a:cs typeface="Arial" panose="020B0604020202020204" pitchFamily="34" charset="0"/>
              </a:rPr>
              <a:t>Maternal and Infant Grade 3 or Higher Adverse</a:t>
            </a:r>
          </a:p>
          <a:p>
            <a:pPr algn="ctr"/>
            <a:r>
              <a:rPr lang="en-US" sz="2400" b="1" i="0" u="none" strike="noStrike" kern="1200" baseline="0">
                <a:solidFill>
                  <a:srgbClr val="0070C0"/>
                </a:solidFill>
                <a:latin typeface="+mj-lt"/>
                <a:cs typeface="Arial" panose="020B0604020202020204" pitchFamily="34" charset="0"/>
              </a:rPr>
              <a:t>Events by Arm Through 50 Weeks Postpartum</a:t>
            </a:r>
            <a:endParaRPr lang="fr-FR" sz="2400" b="1">
              <a:solidFill>
                <a:srgbClr val="0070C0"/>
              </a:solidFill>
              <a:latin typeface="+mj-lt"/>
              <a:cs typeface="Arial" panose="020B0604020202020204" pitchFamily="34" charset="0"/>
            </a:endParaRPr>
          </a:p>
        </p:txBody>
      </p:sp>
      <p:sp>
        <p:nvSpPr>
          <p:cNvPr id="8" name="Espace réservé du contenu 7">
            <a:extLst>
              <a:ext uri="{FF2B5EF4-FFF2-40B4-BE49-F238E27FC236}">
                <a16:creationId xmlns:a16="http://schemas.microsoft.com/office/drawing/2014/main" id="{C3953C5A-BCE1-AA68-1ADD-87713FB3EB15}"/>
              </a:ext>
            </a:extLst>
          </p:cNvPr>
          <p:cNvSpPr>
            <a:spLocks noGrp="1"/>
          </p:cNvSpPr>
          <p:nvPr>
            <p:ph sz="quarter" idx="13"/>
          </p:nvPr>
        </p:nvSpPr>
        <p:spPr>
          <a:xfrm>
            <a:off x="6865480" y="2682010"/>
            <a:ext cx="5270376" cy="1094706"/>
          </a:xfrm>
        </p:spPr>
        <p:txBody>
          <a:bodyPr>
            <a:normAutofit/>
          </a:bodyPr>
          <a:lstStyle/>
          <a:p>
            <a:r>
              <a:rPr lang="en-US" sz="2000"/>
              <a:t>4 infants with major congenital abnormalities</a:t>
            </a:r>
          </a:p>
          <a:p>
            <a:pPr lvl="1"/>
            <a:r>
              <a:rPr lang="en-US" sz="1700"/>
              <a:t>2 in DTG + FTC/TAF arm</a:t>
            </a:r>
          </a:p>
          <a:p>
            <a:pPr lvl="1"/>
            <a:r>
              <a:rPr lang="en-US" sz="1700"/>
              <a:t>2 in EFV/FTC/TDF arm</a:t>
            </a:r>
          </a:p>
          <a:p>
            <a:endParaRPr lang="fr-FR" sz="2000"/>
          </a:p>
        </p:txBody>
      </p:sp>
      <p:sp>
        <p:nvSpPr>
          <p:cNvPr id="5" name="Rectangle 4">
            <a:extLst>
              <a:ext uri="{FF2B5EF4-FFF2-40B4-BE49-F238E27FC236}">
                <a16:creationId xmlns:a16="http://schemas.microsoft.com/office/drawing/2014/main" id="{7B5A405D-B0AD-63D5-DF26-9F89CC3AE218}"/>
              </a:ext>
            </a:extLst>
          </p:cNvPr>
          <p:cNvSpPr/>
          <p:nvPr/>
        </p:nvSpPr>
        <p:spPr>
          <a:xfrm>
            <a:off x="2055655" y="3680461"/>
            <a:ext cx="506570" cy="1960192"/>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286971B2-A588-B378-157A-059F60FEE7E5}"/>
              </a:ext>
            </a:extLst>
          </p:cNvPr>
          <p:cNvGrpSpPr/>
          <p:nvPr/>
        </p:nvGrpSpPr>
        <p:grpSpPr>
          <a:xfrm>
            <a:off x="1347543" y="2361681"/>
            <a:ext cx="523318" cy="288147"/>
            <a:chOff x="1580052" y="1546878"/>
            <a:chExt cx="523318" cy="288147"/>
          </a:xfrm>
        </p:grpSpPr>
        <p:sp>
          <p:nvSpPr>
            <p:cNvPr id="11" name="Line 17">
              <a:extLst>
                <a:ext uri="{FF2B5EF4-FFF2-40B4-BE49-F238E27FC236}">
                  <a16:creationId xmlns:a16="http://schemas.microsoft.com/office/drawing/2014/main" id="{E34DCB94-62DA-68FF-391F-F53B371B2DD6}"/>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 name="Rectangle 48">
              <a:extLst>
                <a:ext uri="{FF2B5EF4-FFF2-40B4-BE49-F238E27FC236}">
                  <a16:creationId xmlns:a16="http://schemas.microsoft.com/office/drawing/2014/main" id="{8EC48466-15B7-3129-E31A-920669202E1E}"/>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40%</a:t>
              </a:r>
            </a:p>
          </p:txBody>
        </p:sp>
      </p:grpSp>
      <p:sp>
        <p:nvSpPr>
          <p:cNvPr id="13" name="ZoneTexte 12">
            <a:extLst>
              <a:ext uri="{FF2B5EF4-FFF2-40B4-BE49-F238E27FC236}">
                <a16:creationId xmlns:a16="http://schemas.microsoft.com/office/drawing/2014/main" id="{6B8C007D-274C-428A-8B09-2C0652F134CE}"/>
              </a:ext>
            </a:extLst>
          </p:cNvPr>
          <p:cNvSpPr txBox="1"/>
          <p:nvPr/>
        </p:nvSpPr>
        <p:spPr>
          <a:xfrm>
            <a:off x="8403494" y="6182119"/>
            <a:ext cx="1507977" cy="307777"/>
          </a:xfrm>
          <a:prstGeom prst="rect">
            <a:avLst/>
          </a:prstGeom>
          <a:noFill/>
        </p:spPr>
        <p:txBody>
          <a:bodyPr wrap="none" rtlCol="0">
            <a:spAutoFit/>
          </a:bodyPr>
          <a:lstStyle/>
          <a:p>
            <a:pPr algn="ctr"/>
            <a:r>
              <a:rPr lang="fr-FR" sz="1400" i="1"/>
              <a:t>*Post hoc </a:t>
            </a:r>
            <a:r>
              <a:rPr lang="fr-FR" sz="1400" i="1" err="1"/>
              <a:t>analysis</a:t>
            </a:r>
            <a:endParaRPr lang="fr-FR" sz="1400" i="1"/>
          </a:p>
        </p:txBody>
      </p:sp>
      <p:grpSp>
        <p:nvGrpSpPr>
          <p:cNvPr id="14" name="Groupe 13">
            <a:extLst>
              <a:ext uri="{FF2B5EF4-FFF2-40B4-BE49-F238E27FC236}">
                <a16:creationId xmlns:a16="http://schemas.microsoft.com/office/drawing/2014/main" id="{6C009C87-3B10-9DF9-F16A-61B1B88294C6}"/>
              </a:ext>
            </a:extLst>
          </p:cNvPr>
          <p:cNvGrpSpPr/>
          <p:nvPr/>
        </p:nvGrpSpPr>
        <p:grpSpPr>
          <a:xfrm>
            <a:off x="1347543" y="3148958"/>
            <a:ext cx="523318" cy="288147"/>
            <a:chOff x="1580052" y="1546878"/>
            <a:chExt cx="523318" cy="288147"/>
          </a:xfrm>
        </p:grpSpPr>
        <p:sp>
          <p:nvSpPr>
            <p:cNvPr id="15" name="Line 17">
              <a:extLst>
                <a:ext uri="{FF2B5EF4-FFF2-40B4-BE49-F238E27FC236}">
                  <a16:creationId xmlns:a16="http://schemas.microsoft.com/office/drawing/2014/main" id="{53304985-5C8E-5012-5E64-C682B18FFD6B}"/>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6" name="Rectangle 48">
              <a:extLst>
                <a:ext uri="{FF2B5EF4-FFF2-40B4-BE49-F238E27FC236}">
                  <a16:creationId xmlns:a16="http://schemas.microsoft.com/office/drawing/2014/main" id="{8DCB117A-5B34-2D23-366B-2FE81E42A538}"/>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30%</a:t>
              </a:r>
            </a:p>
          </p:txBody>
        </p:sp>
      </p:grpSp>
      <p:grpSp>
        <p:nvGrpSpPr>
          <p:cNvPr id="17" name="Groupe 16">
            <a:extLst>
              <a:ext uri="{FF2B5EF4-FFF2-40B4-BE49-F238E27FC236}">
                <a16:creationId xmlns:a16="http://schemas.microsoft.com/office/drawing/2014/main" id="{E7856D75-BB32-90C6-1079-E6D95B416827}"/>
              </a:ext>
            </a:extLst>
          </p:cNvPr>
          <p:cNvGrpSpPr/>
          <p:nvPr/>
        </p:nvGrpSpPr>
        <p:grpSpPr>
          <a:xfrm>
            <a:off x="1347543" y="4714958"/>
            <a:ext cx="523318" cy="288147"/>
            <a:chOff x="1580052" y="1546878"/>
            <a:chExt cx="523318" cy="288147"/>
          </a:xfrm>
        </p:grpSpPr>
        <p:sp>
          <p:nvSpPr>
            <p:cNvPr id="18" name="Line 17">
              <a:extLst>
                <a:ext uri="{FF2B5EF4-FFF2-40B4-BE49-F238E27FC236}">
                  <a16:creationId xmlns:a16="http://schemas.microsoft.com/office/drawing/2014/main" id="{92D5EBB0-ED21-8E8A-8625-B63829630BE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9" name="Rectangle 48">
              <a:extLst>
                <a:ext uri="{FF2B5EF4-FFF2-40B4-BE49-F238E27FC236}">
                  <a16:creationId xmlns:a16="http://schemas.microsoft.com/office/drawing/2014/main" id="{E5C5A000-816D-4DBC-212A-F4977932BFA7}"/>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a:t>
              </a:r>
            </a:p>
          </p:txBody>
        </p:sp>
      </p:grpSp>
      <p:grpSp>
        <p:nvGrpSpPr>
          <p:cNvPr id="20" name="Groupe 19">
            <a:extLst>
              <a:ext uri="{FF2B5EF4-FFF2-40B4-BE49-F238E27FC236}">
                <a16:creationId xmlns:a16="http://schemas.microsoft.com/office/drawing/2014/main" id="{5D8F1EAB-035A-F477-8B33-0BD581966EBB}"/>
              </a:ext>
            </a:extLst>
          </p:cNvPr>
          <p:cNvGrpSpPr/>
          <p:nvPr/>
        </p:nvGrpSpPr>
        <p:grpSpPr>
          <a:xfrm>
            <a:off x="1438915" y="5496505"/>
            <a:ext cx="431946" cy="288147"/>
            <a:chOff x="1671424" y="1546878"/>
            <a:chExt cx="431946" cy="288147"/>
          </a:xfrm>
        </p:grpSpPr>
        <p:sp>
          <p:nvSpPr>
            <p:cNvPr id="21" name="Line 17">
              <a:extLst>
                <a:ext uri="{FF2B5EF4-FFF2-40B4-BE49-F238E27FC236}">
                  <a16:creationId xmlns:a16="http://schemas.microsoft.com/office/drawing/2014/main" id="{82E27113-9A59-7383-A41B-D2779EF0DED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2" name="Rectangle 48">
              <a:extLst>
                <a:ext uri="{FF2B5EF4-FFF2-40B4-BE49-F238E27FC236}">
                  <a16:creationId xmlns:a16="http://schemas.microsoft.com/office/drawing/2014/main" id="{A807AF26-F46E-F52F-D9B7-EF8232C3AF97}"/>
                </a:ext>
              </a:extLst>
            </p:cNvPr>
            <p:cNvSpPr>
              <a:spLocks noChangeArrowheads="1"/>
            </p:cNvSpPr>
            <p:nvPr/>
          </p:nvSpPr>
          <p:spPr bwMode="auto">
            <a:xfrm>
              <a:off x="1671424" y="1546878"/>
              <a:ext cx="29231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sp>
        <p:nvSpPr>
          <p:cNvPr id="23" name="Forme libre : forme 22">
            <a:extLst>
              <a:ext uri="{FF2B5EF4-FFF2-40B4-BE49-F238E27FC236}">
                <a16:creationId xmlns:a16="http://schemas.microsoft.com/office/drawing/2014/main" id="{75430B1C-0AD2-77E0-4BE5-C0E09FFAC8DF}"/>
              </a:ext>
            </a:extLst>
          </p:cNvPr>
          <p:cNvSpPr/>
          <p:nvPr/>
        </p:nvSpPr>
        <p:spPr bwMode="auto">
          <a:xfrm>
            <a:off x="1876099" y="2490174"/>
            <a:ext cx="8397566" cy="3150264"/>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4" name="ZoneTexte 23">
            <a:extLst>
              <a:ext uri="{FF2B5EF4-FFF2-40B4-BE49-F238E27FC236}">
                <a16:creationId xmlns:a16="http://schemas.microsoft.com/office/drawing/2014/main" id="{24D6D7B4-71DA-89A5-3E8F-4D82087B3B6A}"/>
              </a:ext>
            </a:extLst>
          </p:cNvPr>
          <p:cNvSpPr txBox="1"/>
          <p:nvPr/>
        </p:nvSpPr>
        <p:spPr>
          <a:xfrm>
            <a:off x="1989216" y="3677894"/>
            <a:ext cx="636713" cy="307777"/>
          </a:xfrm>
          <a:prstGeom prst="rect">
            <a:avLst/>
          </a:prstGeom>
          <a:noFill/>
        </p:spPr>
        <p:txBody>
          <a:bodyPr wrap="none" rtlCol="0">
            <a:spAutoFit/>
          </a:bodyPr>
          <a:lstStyle/>
          <a:p>
            <a:pPr algn="ctr"/>
            <a:r>
              <a:rPr lang="fr-FR" sz="1400" b="1">
                <a:solidFill>
                  <a:schemeClr val="bg1"/>
                </a:solidFill>
              </a:rPr>
              <a:t>25.1%</a:t>
            </a:r>
          </a:p>
        </p:txBody>
      </p:sp>
      <p:sp>
        <p:nvSpPr>
          <p:cNvPr id="27" name="Parenthèse fermante 26">
            <a:extLst>
              <a:ext uri="{FF2B5EF4-FFF2-40B4-BE49-F238E27FC236}">
                <a16:creationId xmlns:a16="http://schemas.microsoft.com/office/drawing/2014/main" id="{ADCD55A0-5855-D29C-A3EA-07E359673006}"/>
              </a:ext>
            </a:extLst>
          </p:cNvPr>
          <p:cNvSpPr/>
          <p:nvPr/>
        </p:nvSpPr>
        <p:spPr>
          <a:xfrm rot="16200000">
            <a:off x="2877406" y="1933082"/>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a:extLst>
              <a:ext uri="{FF2B5EF4-FFF2-40B4-BE49-F238E27FC236}">
                <a16:creationId xmlns:a16="http://schemas.microsoft.com/office/drawing/2014/main" id="{544CF455-5B28-ED7E-8B41-2B6A5E0E0715}"/>
              </a:ext>
            </a:extLst>
          </p:cNvPr>
          <p:cNvSpPr txBox="1"/>
          <p:nvPr/>
        </p:nvSpPr>
        <p:spPr>
          <a:xfrm>
            <a:off x="2522748" y="2609384"/>
            <a:ext cx="768159" cy="307777"/>
          </a:xfrm>
          <a:prstGeom prst="rect">
            <a:avLst/>
          </a:prstGeom>
          <a:solidFill>
            <a:schemeClr val="bg1"/>
          </a:solidFill>
        </p:spPr>
        <p:txBody>
          <a:bodyPr wrap="none" rtlCol="0">
            <a:spAutoFit/>
          </a:bodyPr>
          <a:lstStyle/>
          <a:p>
            <a:pPr algn="ctr"/>
            <a:r>
              <a:rPr lang="fr-FR" sz="1400"/>
              <a:t>p = 0.26</a:t>
            </a:r>
          </a:p>
        </p:txBody>
      </p:sp>
      <p:sp>
        <p:nvSpPr>
          <p:cNvPr id="31" name="Parenthèse fermante 30">
            <a:extLst>
              <a:ext uri="{FF2B5EF4-FFF2-40B4-BE49-F238E27FC236}">
                <a16:creationId xmlns:a16="http://schemas.microsoft.com/office/drawing/2014/main" id="{F8AAC53E-34A5-2E5E-E125-64C16D53B3B0}"/>
              </a:ext>
            </a:extLst>
          </p:cNvPr>
          <p:cNvSpPr/>
          <p:nvPr/>
        </p:nvSpPr>
        <p:spPr>
          <a:xfrm rot="16200000">
            <a:off x="2426260"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ZoneTexte 31">
            <a:extLst>
              <a:ext uri="{FF2B5EF4-FFF2-40B4-BE49-F238E27FC236}">
                <a16:creationId xmlns:a16="http://schemas.microsoft.com/office/drawing/2014/main" id="{FB991E79-49A9-B4D1-7C00-EBB7F6A51B3D}"/>
              </a:ext>
            </a:extLst>
          </p:cNvPr>
          <p:cNvSpPr txBox="1"/>
          <p:nvPr/>
        </p:nvSpPr>
        <p:spPr>
          <a:xfrm>
            <a:off x="2092750" y="2860748"/>
            <a:ext cx="764954" cy="276999"/>
          </a:xfrm>
          <a:prstGeom prst="rect">
            <a:avLst/>
          </a:prstGeom>
          <a:solidFill>
            <a:schemeClr val="bg1"/>
          </a:solidFill>
        </p:spPr>
        <p:txBody>
          <a:bodyPr wrap="none" rtlCol="0">
            <a:spAutoFit/>
          </a:bodyPr>
          <a:lstStyle/>
          <a:p>
            <a:pPr algn="ctr"/>
            <a:r>
              <a:rPr lang="fr-FR" sz="1200"/>
              <a:t>p = 0.098</a:t>
            </a:r>
          </a:p>
        </p:txBody>
      </p:sp>
      <p:sp>
        <p:nvSpPr>
          <p:cNvPr id="33" name="Rectangle 32">
            <a:extLst>
              <a:ext uri="{FF2B5EF4-FFF2-40B4-BE49-F238E27FC236}">
                <a16:creationId xmlns:a16="http://schemas.microsoft.com/office/drawing/2014/main" id="{3F792591-1B65-6AAA-B6A2-4FC2D179290C}"/>
              </a:ext>
            </a:extLst>
          </p:cNvPr>
          <p:cNvSpPr/>
          <p:nvPr/>
        </p:nvSpPr>
        <p:spPr>
          <a:xfrm>
            <a:off x="2836221" y="6302801"/>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5495C927-A040-A7DB-7E18-3F9EC96DC5E5}"/>
              </a:ext>
            </a:extLst>
          </p:cNvPr>
          <p:cNvSpPr txBox="1"/>
          <p:nvPr/>
        </p:nvSpPr>
        <p:spPr>
          <a:xfrm>
            <a:off x="2929457" y="6181818"/>
            <a:ext cx="1333698" cy="338554"/>
          </a:xfrm>
          <a:prstGeom prst="rect">
            <a:avLst/>
          </a:prstGeom>
          <a:noFill/>
        </p:spPr>
        <p:txBody>
          <a:bodyPr wrap="none" rtlCol="0">
            <a:spAutoFit/>
          </a:bodyPr>
          <a:lstStyle/>
          <a:p>
            <a:r>
              <a:rPr lang="fr-FR" sz="1600" b="1"/>
              <a:t>DTG+FTC/TAF</a:t>
            </a:r>
          </a:p>
        </p:txBody>
      </p:sp>
      <p:sp>
        <p:nvSpPr>
          <p:cNvPr id="35" name="Rectangle 34">
            <a:extLst>
              <a:ext uri="{FF2B5EF4-FFF2-40B4-BE49-F238E27FC236}">
                <a16:creationId xmlns:a16="http://schemas.microsoft.com/office/drawing/2014/main" id="{AE99E53F-DB90-2C9C-64F9-703A460F2E42}"/>
              </a:ext>
            </a:extLst>
          </p:cNvPr>
          <p:cNvSpPr/>
          <p:nvPr/>
        </p:nvSpPr>
        <p:spPr>
          <a:xfrm>
            <a:off x="5875171" y="6302801"/>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4E3FBC6D-2FCC-6B25-2115-6AF8BDDACC90}"/>
              </a:ext>
            </a:extLst>
          </p:cNvPr>
          <p:cNvSpPr txBox="1"/>
          <p:nvPr/>
        </p:nvSpPr>
        <p:spPr>
          <a:xfrm>
            <a:off x="5968407" y="6181818"/>
            <a:ext cx="1292662" cy="338554"/>
          </a:xfrm>
          <a:prstGeom prst="rect">
            <a:avLst/>
          </a:prstGeom>
          <a:noFill/>
        </p:spPr>
        <p:txBody>
          <a:bodyPr wrap="none" rtlCol="0">
            <a:spAutoFit/>
          </a:bodyPr>
          <a:lstStyle/>
          <a:p>
            <a:r>
              <a:rPr lang="fr-FR" sz="1600" b="1"/>
              <a:t>EFV/FTC/TDF</a:t>
            </a:r>
          </a:p>
        </p:txBody>
      </p:sp>
      <p:sp>
        <p:nvSpPr>
          <p:cNvPr id="37" name="Rectangle 36">
            <a:extLst>
              <a:ext uri="{FF2B5EF4-FFF2-40B4-BE49-F238E27FC236}">
                <a16:creationId xmlns:a16="http://schemas.microsoft.com/office/drawing/2014/main" id="{FD7F4ACB-5A16-4072-4F24-F6B7522A5569}"/>
              </a:ext>
            </a:extLst>
          </p:cNvPr>
          <p:cNvSpPr/>
          <p:nvPr/>
        </p:nvSpPr>
        <p:spPr>
          <a:xfrm>
            <a:off x="4334033" y="6302801"/>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AE129B45-370A-FA4D-86B7-E6CC82B4F27C}"/>
              </a:ext>
            </a:extLst>
          </p:cNvPr>
          <p:cNvSpPr txBox="1"/>
          <p:nvPr/>
        </p:nvSpPr>
        <p:spPr>
          <a:xfrm>
            <a:off x="4427269" y="6181818"/>
            <a:ext cx="1354666" cy="338554"/>
          </a:xfrm>
          <a:prstGeom prst="rect">
            <a:avLst/>
          </a:prstGeom>
          <a:noFill/>
        </p:spPr>
        <p:txBody>
          <a:bodyPr wrap="none" rtlCol="0">
            <a:spAutoFit/>
          </a:bodyPr>
          <a:lstStyle/>
          <a:p>
            <a:r>
              <a:rPr lang="fr-FR" sz="1600" b="1"/>
              <a:t>DTG+FTC/TDF</a:t>
            </a:r>
          </a:p>
        </p:txBody>
      </p:sp>
      <p:grpSp>
        <p:nvGrpSpPr>
          <p:cNvPr id="39" name="Groupe 38">
            <a:extLst>
              <a:ext uri="{FF2B5EF4-FFF2-40B4-BE49-F238E27FC236}">
                <a16:creationId xmlns:a16="http://schemas.microsoft.com/office/drawing/2014/main" id="{963C5D9F-BD8D-E691-2A88-F2E4294AF77D}"/>
              </a:ext>
            </a:extLst>
          </p:cNvPr>
          <p:cNvGrpSpPr/>
          <p:nvPr/>
        </p:nvGrpSpPr>
        <p:grpSpPr>
          <a:xfrm>
            <a:off x="1347543" y="3926566"/>
            <a:ext cx="523318" cy="288147"/>
            <a:chOff x="1580052" y="1546878"/>
            <a:chExt cx="523318" cy="288147"/>
          </a:xfrm>
        </p:grpSpPr>
        <p:sp>
          <p:nvSpPr>
            <p:cNvPr id="40" name="Line 17">
              <a:extLst>
                <a:ext uri="{FF2B5EF4-FFF2-40B4-BE49-F238E27FC236}">
                  <a16:creationId xmlns:a16="http://schemas.microsoft.com/office/drawing/2014/main" id="{B34EBDFC-9B0C-036E-8724-6F7DAA1FFE9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1" name="Rectangle 48">
              <a:extLst>
                <a:ext uri="{FF2B5EF4-FFF2-40B4-BE49-F238E27FC236}">
                  <a16:creationId xmlns:a16="http://schemas.microsoft.com/office/drawing/2014/main" id="{B17F6198-00F6-D7D6-4F0A-5FBC8ECD5400}"/>
                </a:ext>
              </a:extLst>
            </p:cNvPr>
            <p:cNvSpPr>
              <a:spLocks noChangeArrowheads="1"/>
            </p:cNvSpPr>
            <p:nvPr/>
          </p:nvSpPr>
          <p:spPr bwMode="auto">
            <a:xfrm>
              <a:off x="1580052" y="1546878"/>
              <a:ext cx="38368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sp>
        <p:nvSpPr>
          <p:cNvPr id="42" name="ZoneTexte 41">
            <a:extLst>
              <a:ext uri="{FF2B5EF4-FFF2-40B4-BE49-F238E27FC236}">
                <a16:creationId xmlns:a16="http://schemas.microsoft.com/office/drawing/2014/main" id="{8B58B94E-5884-C8B7-B2E9-AFE5654112D4}"/>
              </a:ext>
            </a:extLst>
          </p:cNvPr>
          <p:cNvSpPr txBox="1"/>
          <p:nvPr/>
        </p:nvSpPr>
        <p:spPr>
          <a:xfrm rot="16200000">
            <a:off x="-161536" y="3901362"/>
            <a:ext cx="2393540" cy="338554"/>
          </a:xfrm>
          <a:prstGeom prst="rect">
            <a:avLst/>
          </a:prstGeom>
          <a:noFill/>
        </p:spPr>
        <p:txBody>
          <a:bodyPr wrap="none" rtlCol="0">
            <a:spAutoFit/>
          </a:bodyPr>
          <a:lstStyle/>
          <a:p>
            <a:pPr algn="ctr"/>
            <a:r>
              <a:rPr lang="fr-FR" sz="1600" b="1"/>
              <a:t>% </a:t>
            </a:r>
            <a:r>
              <a:rPr lang="fr-FR" sz="1600" b="1" err="1"/>
              <a:t>women</a:t>
            </a:r>
            <a:r>
              <a:rPr lang="fr-FR" sz="1600" b="1"/>
              <a:t>/infants </a:t>
            </a:r>
            <a:r>
              <a:rPr lang="fr-FR" sz="1600" b="1" err="1"/>
              <a:t>with</a:t>
            </a:r>
            <a:r>
              <a:rPr lang="fr-FR" sz="1600" b="1"/>
              <a:t> AE</a:t>
            </a:r>
          </a:p>
        </p:txBody>
      </p:sp>
      <p:sp>
        <p:nvSpPr>
          <p:cNvPr id="43" name="Parenthèse fermante 42">
            <a:extLst>
              <a:ext uri="{FF2B5EF4-FFF2-40B4-BE49-F238E27FC236}">
                <a16:creationId xmlns:a16="http://schemas.microsoft.com/office/drawing/2014/main" id="{A39CB40E-C98C-EA28-1585-289158A0B757}"/>
              </a:ext>
            </a:extLst>
          </p:cNvPr>
          <p:cNvSpPr/>
          <p:nvPr/>
        </p:nvSpPr>
        <p:spPr>
          <a:xfrm rot="16200000">
            <a:off x="4963656" y="1933082"/>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4" name="ZoneTexte 43">
            <a:extLst>
              <a:ext uri="{FF2B5EF4-FFF2-40B4-BE49-F238E27FC236}">
                <a16:creationId xmlns:a16="http://schemas.microsoft.com/office/drawing/2014/main" id="{3EBC9E98-B566-61FC-57B6-4D742C178513}"/>
              </a:ext>
            </a:extLst>
          </p:cNvPr>
          <p:cNvSpPr txBox="1"/>
          <p:nvPr/>
        </p:nvSpPr>
        <p:spPr>
          <a:xfrm>
            <a:off x="4608998" y="2609384"/>
            <a:ext cx="768159" cy="307777"/>
          </a:xfrm>
          <a:prstGeom prst="rect">
            <a:avLst/>
          </a:prstGeom>
          <a:solidFill>
            <a:schemeClr val="bg1"/>
          </a:solidFill>
        </p:spPr>
        <p:txBody>
          <a:bodyPr wrap="none" rtlCol="0">
            <a:spAutoFit/>
          </a:bodyPr>
          <a:lstStyle/>
          <a:p>
            <a:pPr algn="ctr"/>
            <a:r>
              <a:rPr lang="fr-FR" sz="1400"/>
              <a:t>p = 0.11</a:t>
            </a:r>
          </a:p>
        </p:txBody>
      </p:sp>
      <p:sp>
        <p:nvSpPr>
          <p:cNvPr id="45" name="Parenthèse fermante 44">
            <a:extLst>
              <a:ext uri="{FF2B5EF4-FFF2-40B4-BE49-F238E27FC236}">
                <a16:creationId xmlns:a16="http://schemas.microsoft.com/office/drawing/2014/main" id="{44793A7F-FC55-7B6D-FE54-67B63EA28781}"/>
              </a:ext>
            </a:extLst>
          </p:cNvPr>
          <p:cNvSpPr/>
          <p:nvPr/>
        </p:nvSpPr>
        <p:spPr>
          <a:xfrm rot="16200000">
            <a:off x="3340193"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6" name="ZoneTexte 45">
            <a:extLst>
              <a:ext uri="{FF2B5EF4-FFF2-40B4-BE49-F238E27FC236}">
                <a16:creationId xmlns:a16="http://schemas.microsoft.com/office/drawing/2014/main" id="{F144B828-24B3-9035-4D64-D153789E60E7}"/>
              </a:ext>
            </a:extLst>
          </p:cNvPr>
          <p:cNvSpPr txBox="1"/>
          <p:nvPr/>
        </p:nvSpPr>
        <p:spPr>
          <a:xfrm>
            <a:off x="3045957" y="2860748"/>
            <a:ext cx="686406" cy="276999"/>
          </a:xfrm>
          <a:prstGeom prst="rect">
            <a:avLst/>
          </a:prstGeom>
          <a:solidFill>
            <a:schemeClr val="bg1"/>
          </a:solidFill>
        </p:spPr>
        <p:txBody>
          <a:bodyPr wrap="none" rtlCol="0">
            <a:spAutoFit/>
          </a:bodyPr>
          <a:lstStyle/>
          <a:p>
            <a:pPr algn="ctr"/>
            <a:r>
              <a:rPr lang="fr-FR" sz="1200"/>
              <a:t>p = 0.26</a:t>
            </a:r>
          </a:p>
        </p:txBody>
      </p:sp>
      <p:sp>
        <p:nvSpPr>
          <p:cNvPr id="47" name="Parenthèse fermante 46">
            <a:extLst>
              <a:ext uri="{FF2B5EF4-FFF2-40B4-BE49-F238E27FC236}">
                <a16:creationId xmlns:a16="http://schemas.microsoft.com/office/drawing/2014/main" id="{5FFD3E84-3408-8C79-29C2-7701B5E08772}"/>
              </a:ext>
            </a:extLst>
          </p:cNvPr>
          <p:cNvSpPr/>
          <p:nvPr/>
        </p:nvSpPr>
        <p:spPr>
          <a:xfrm rot="16200000">
            <a:off x="5435970"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8" name="ZoneTexte 47">
            <a:extLst>
              <a:ext uri="{FF2B5EF4-FFF2-40B4-BE49-F238E27FC236}">
                <a16:creationId xmlns:a16="http://schemas.microsoft.com/office/drawing/2014/main" id="{F4D8255B-FCF8-961D-2A17-411AFC8EB655}"/>
              </a:ext>
            </a:extLst>
          </p:cNvPr>
          <p:cNvSpPr txBox="1"/>
          <p:nvPr/>
        </p:nvSpPr>
        <p:spPr>
          <a:xfrm>
            <a:off x="5141734" y="2860748"/>
            <a:ext cx="686406" cy="276999"/>
          </a:xfrm>
          <a:prstGeom prst="rect">
            <a:avLst/>
          </a:prstGeom>
          <a:solidFill>
            <a:schemeClr val="bg1"/>
          </a:solidFill>
        </p:spPr>
        <p:txBody>
          <a:bodyPr wrap="none" rtlCol="0">
            <a:spAutoFit/>
          </a:bodyPr>
          <a:lstStyle/>
          <a:p>
            <a:pPr algn="ctr"/>
            <a:r>
              <a:rPr lang="fr-FR" sz="1200"/>
              <a:t>p = 0.32</a:t>
            </a:r>
          </a:p>
        </p:txBody>
      </p:sp>
      <p:sp>
        <p:nvSpPr>
          <p:cNvPr id="49" name="Parenthèse fermante 48">
            <a:extLst>
              <a:ext uri="{FF2B5EF4-FFF2-40B4-BE49-F238E27FC236}">
                <a16:creationId xmlns:a16="http://schemas.microsoft.com/office/drawing/2014/main" id="{1A36A03D-F552-AE8F-FF94-C48EF792B5DC}"/>
              </a:ext>
            </a:extLst>
          </p:cNvPr>
          <p:cNvSpPr/>
          <p:nvPr/>
        </p:nvSpPr>
        <p:spPr>
          <a:xfrm rot="16200000">
            <a:off x="4506369" y="261632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0" name="ZoneTexte 49">
            <a:extLst>
              <a:ext uri="{FF2B5EF4-FFF2-40B4-BE49-F238E27FC236}">
                <a16:creationId xmlns:a16="http://schemas.microsoft.com/office/drawing/2014/main" id="{ABEE1035-39AF-046A-0429-3DF0FCDCDF5F}"/>
              </a:ext>
            </a:extLst>
          </p:cNvPr>
          <p:cNvSpPr txBox="1"/>
          <p:nvPr/>
        </p:nvSpPr>
        <p:spPr>
          <a:xfrm>
            <a:off x="4212133" y="2860748"/>
            <a:ext cx="686406" cy="276999"/>
          </a:xfrm>
          <a:prstGeom prst="rect">
            <a:avLst/>
          </a:prstGeom>
          <a:solidFill>
            <a:schemeClr val="bg1"/>
          </a:solidFill>
        </p:spPr>
        <p:txBody>
          <a:bodyPr wrap="none" rtlCol="0">
            <a:spAutoFit/>
          </a:bodyPr>
          <a:lstStyle/>
          <a:p>
            <a:pPr algn="ctr"/>
            <a:r>
              <a:rPr lang="fr-FR" sz="1200"/>
              <a:t>p = 0.25</a:t>
            </a:r>
          </a:p>
        </p:txBody>
      </p:sp>
      <p:sp>
        <p:nvSpPr>
          <p:cNvPr id="51" name="Rectangle 50">
            <a:extLst>
              <a:ext uri="{FF2B5EF4-FFF2-40B4-BE49-F238E27FC236}">
                <a16:creationId xmlns:a16="http://schemas.microsoft.com/office/drawing/2014/main" id="{9D387873-CB95-DF71-D9D3-47D9638DDF0C}"/>
              </a:ext>
            </a:extLst>
          </p:cNvPr>
          <p:cNvSpPr/>
          <p:nvPr/>
        </p:nvSpPr>
        <p:spPr>
          <a:xfrm>
            <a:off x="2687951" y="3230880"/>
            <a:ext cx="506570" cy="240977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F541AEC8-EDFC-D2A5-A57E-0355DC193290}"/>
              </a:ext>
            </a:extLst>
          </p:cNvPr>
          <p:cNvSpPr txBox="1"/>
          <p:nvPr/>
        </p:nvSpPr>
        <p:spPr>
          <a:xfrm>
            <a:off x="2621511" y="3236043"/>
            <a:ext cx="636714" cy="307777"/>
          </a:xfrm>
          <a:prstGeom prst="rect">
            <a:avLst/>
          </a:prstGeom>
          <a:noFill/>
        </p:spPr>
        <p:txBody>
          <a:bodyPr wrap="none" rtlCol="0">
            <a:spAutoFit/>
          </a:bodyPr>
          <a:lstStyle/>
          <a:p>
            <a:pPr algn="ctr"/>
            <a:r>
              <a:rPr lang="fr-FR" sz="1400" b="1">
                <a:solidFill>
                  <a:schemeClr val="bg1"/>
                </a:solidFill>
              </a:rPr>
              <a:t>30.8%</a:t>
            </a:r>
          </a:p>
        </p:txBody>
      </p:sp>
      <p:sp>
        <p:nvSpPr>
          <p:cNvPr id="55" name="Rectangle 54">
            <a:extLst>
              <a:ext uri="{FF2B5EF4-FFF2-40B4-BE49-F238E27FC236}">
                <a16:creationId xmlns:a16="http://schemas.microsoft.com/office/drawing/2014/main" id="{A050D5F7-0617-DDF1-E76C-279A6461F6E7}"/>
              </a:ext>
            </a:extLst>
          </p:cNvPr>
          <p:cNvSpPr/>
          <p:nvPr/>
        </p:nvSpPr>
        <p:spPr>
          <a:xfrm>
            <a:off x="3290347" y="3459480"/>
            <a:ext cx="506570" cy="2181173"/>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03972228-9380-EEC5-3B93-584A7305B96D}"/>
              </a:ext>
            </a:extLst>
          </p:cNvPr>
          <p:cNvSpPr txBox="1"/>
          <p:nvPr/>
        </p:nvSpPr>
        <p:spPr>
          <a:xfrm>
            <a:off x="3223907" y="3469395"/>
            <a:ext cx="636714" cy="307777"/>
          </a:xfrm>
          <a:prstGeom prst="rect">
            <a:avLst/>
          </a:prstGeom>
          <a:noFill/>
        </p:spPr>
        <p:txBody>
          <a:bodyPr wrap="none" rtlCol="0">
            <a:spAutoFit/>
          </a:bodyPr>
          <a:lstStyle/>
          <a:p>
            <a:pPr algn="ctr"/>
            <a:r>
              <a:rPr lang="fr-FR" sz="1400" b="1">
                <a:solidFill>
                  <a:schemeClr val="bg1"/>
                </a:solidFill>
              </a:rPr>
              <a:t>27.9%</a:t>
            </a:r>
          </a:p>
        </p:txBody>
      </p:sp>
      <p:sp>
        <p:nvSpPr>
          <p:cNvPr id="57" name="Rectangle 56">
            <a:extLst>
              <a:ext uri="{FF2B5EF4-FFF2-40B4-BE49-F238E27FC236}">
                <a16:creationId xmlns:a16="http://schemas.microsoft.com/office/drawing/2014/main" id="{FD3043A0-8A9A-894E-34F0-FECAD8619973}"/>
              </a:ext>
            </a:extLst>
          </p:cNvPr>
          <p:cNvSpPr/>
          <p:nvPr/>
        </p:nvSpPr>
        <p:spPr>
          <a:xfrm>
            <a:off x="4163441" y="3665220"/>
            <a:ext cx="506570" cy="197543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193165E7-061C-6C42-31D2-9B4177528FA9}"/>
              </a:ext>
            </a:extLst>
          </p:cNvPr>
          <p:cNvSpPr txBox="1"/>
          <p:nvPr/>
        </p:nvSpPr>
        <p:spPr>
          <a:xfrm>
            <a:off x="4097002" y="3647414"/>
            <a:ext cx="636713" cy="307777"/>
          </a:xfrm>
          <a:prstGeom prst="rect">
            <a:avLst/>
          </a:prstGeom>
          <a:noFill/>
        </p:spPr>
        <p:txBody>
          <a:bodyPr wrap="none" rtlCol="0">
            <a:spAutoFit/>
          </a:bodyPr>
          <a:lstStyle/>
          <a:p>
            <a:pPr algn="ctr"/>
            <a:r>
              <a:rPr lang="fr-FR" sz="1400" b="1">
                <a:solidFill>
                  <a:schemeClr val="bg1"/>
                </a:solidFill>
              </a:rPr>
              <a:t>25.3%</a:t>
            </a:r>
          </a:p>
        </p:txBody>
      </p:sp>
      <p:sp>
        <p:nvSpPr>
          <p:cNvPr id="59" name="Rectangle 58">
            <a:extLst>
              <a:ext uri="{FF2B5EF4-FFF2-40B4-BE49-F238E27FC236}">
                <a16:creationId xmlns:a16="http://schemas.microsoft.com/office/drawing/2014/main" id="{5B2D00A3-C2EB-4762-1C20-CEDC89730027}"/>
              </a:ext>
            </a:extLst>
          </p:cNvPr>
          <p:cNvSpPr/>
          <p:nvPr/>
        </p:nvSpPr>
        <p:spPr>
          <a:xfrm>
            <a:off x="4795737" y="3406140"/>
            <a:ext cx="506570" cy="223451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5B383992-6721-7D4B-FDBE-5F2CB75E1270}"/>
              </a:ext>
            </a:extLst>
          </p:cNvPr>
          <p:cNvSpPr txBox="1"/>
          <p:nvPr/>
        </p:nvSpPr>
        <p:spPr>
          <a:xfrm>
            <a:off x="4729297" y="3409788"/>
            <a:ext cx="636714" cy="307777"/>
          </a:xfrm>
          <a:prstGeom prst="rect">
            <a:avLst/>
          </a:prstGeom>
          <a:noFill/>
        </p:spPr>
        <p:txBody>
          <a:bodyPr wrap="none" rtlCol="0">
            <a:spAutoFit/>
          </a:bodyPr>
          <a:lstStyle/>
          <a:p>
            <a:pPr algn="ctr"/>
            <a:r>
              <a:rPr lang="fr-FR" sz="1400" b="1">
                <a:solidFill>
                  <a:schemeClr val="bg1"/>
                </a:solidFill>
              </a:rPr>
              <a:t>28.6%</a:t>
            </a:r>
          </a:p>
        </p:txBody>
      </p:sp>
      <p:sp>
        <p:nvSpPr>
          <p:cNvPr id="61" name="Rectangle 60">
            <a:extLst>
              <a:ext uri="{FF2B5EF4-FFF2-40B4-BE49-F238E27FC236}">
                <a16:creationId xmlns:a16="http://schemas.microsoft.com/office/drawing/2014/main" id="{E3C98D05-6572-6F35-11F2-776A0F24143F}"/>
              </a:ext>
            </a:extLst>
          </p:cNvPr>
          <p:cNvSpPr/>
          <p:nvPr/>
        </p:nvSpPr>
        <p:spPr>
          <a:xfrm>
            <a:off x="5398133" y="3223260"/>
            <a:ext cx="506570" cy="2417393"/>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961BCADF-2885-943F-72F2-ADE833F8B71B}"/>
              </a:ext>
            </a:extLst>
          </p:cNvPr>
          <p:cNvSpPr txBox="1"/>
          <p:nvPr/>
        </p:nvSpPr>
        <p:spPr>
          <a:xfrm>
            <a:off x="5331693" y="3240547"/>
            <a:ext cx="636714" cy="307777"/>
          </a:xfrm>
          <a:prstGeom prst="rect">
            <a:avLst/>
          </a:prstGeom>
          <a:noFill/>
        </p:spPr>
        <p:txBody>
          <a:bodyPr wrap="none" rtlCol="0">
            <a:spAutoFit/>
          </a:bodyPr>
          <a:lstStyle/>
          <a:p>
            <a:pPr algn="ctr"/>
            <a:r>
              <a:rPr lang="fr-FR" sz="1400" b="1">
                <a:solidFill>
                  <a:schemeClr val="bg1"/>
                </a:solidFill>
              </a:rPr>
              <a:t>30.9%</a:t>
            </a:r>
          </a:p>
        </p:txBody>
      </p:sp>
      <p:sp>
        <p:nvSpPr>
          <p:cNvPr id="63" name="Parenthèse fermante 62">
            <a:extLst>
              <a:ext uri="{FF2B5EF4-FFF2-40B4-BE49-F238E27FC236}">
                <a16:creationId xmlns:a16="http://schemas.microsoft.com/office/drawing/2014/main" id="{BD9D1C7E-E689-7606-5BEF-C9286E1CBA8E}"/>
              </a:ext>
            </a:extLst>
          </p:cNvPr>
          <p:cNvSpPr/>
          <p:nvPr/>
        </p:nvSpPr>
        <p:spPr>
          <a:xfrm rot="16200000">
            <a:off x="7077950" y="3742492"/>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4" name="ZoneTexte 63">
            <a:extLst>
              <a:ext uri="{FF2B5EF4-FFF2-40B4-BE49-F238E27FC236}">
                <a16:creationId xmlns:a16="http://schemas.microsoft.com/office/drawing/2014/main" id="{82164FC5-0951-0C42-2AA5-E09CE4E3FD9D}"/>
              </a:ext>
            </a:extLst>
          </p:cNvPr>
          <p:cNvSpPr txBox="1"/>
          <p:nvPr/>
        </p:nvSpPr>
        <p:spPr>
          <a:xfrm>
            <a:off x="6677606" y="4418794"/>
            <a:ext cx="859531" cy="307777"/>
          </a:xfrm>
          <a:prstGeom prst="rect">
            <a:avLst/>
          </a:prstGeom>
          <a:solidFill>
            <a:schemeClr val="bg1"/>
          </a:solidFill>
        </p:spPr>
        <p:txBody>
          <a:bodyPr wrap="none" rtlCol="0">
            <a:spAutoFit/>
          </a:bodyPr>
          <a:lstStyle/>
          <a:p>
            <a:pPr algn="ctr"/>
            <a:r>
              <a:rPr lang="fr-FR" sz="1400"/>
              <a:t>p &lt; 0.001</a:t>
            </a:r>
          </a:p>
        </p:txBody>
      </p:sp>
      <p:sp>
        <p:nvSpPr>
          <p:cNvPr id="65" name="Parenthèse fermante 64">
            <a:extLst>
              <a:ext uri="{FF2B5EF4-FFF2-40B4-BE49-F238E27FC236}">
                <a16:creationId xmlns:a16="http://schemas.microsoft.com/office/drawing/2014/main" id="{9C19F893-132B-5B3A-DF73-565118AA9E49}"/>
              </a:ext>
            </a:extLst>
          </p:cNvPr>
          <p:cNvSpPr/>
          <p:nvPr/>
        </p:nvSpPr>
        <p:spPr>
          <a:xfrm rot="16200000">
            <a:off x="6626804" y="442573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6" name="ZoneTexte 65">
            <a:extLst>
              <a:ext uri="{FF2B5EF4-FFF2-40B4-BE49-F238E27FC236}">
                <a16:creationId xmlns:a16="http://schemas.microsoft.com/office/drawing/2014/main" id="{1B48A1BF-5631-65EF-602F-1E4FC7354FCD}"/>
              </a:ext>
            </a:extLst>
          </p:cNvPr>
          <p:cNvSpPr txBox="1"/>
          <p:nvPr/>
        </p:nvSpPr>
        <p:spPr>
          <a:xfrm>
            <a:off x="6332568" y="4670158"/>
            <a:ext cx="686406" cy="276999"/>
          </a:xfrm>
          <a:prstGeom prst="rect">
            <a:avLst/>
          </a:prstGeom>
          <a:solidFill>
            <a:schemeClr val="bg1"/>
          </a:solidFill>
        </p:spPr>
        <p:txBody>
          <a:bodyPr wrap="none" rtlCol="0">
            <a:spAutoFit/>
          </a:bodyPr>
          <a:lstStyle/>
          <a:p>
            <a:pPr algn="ctr"/>
            <a:r>
              <a:rPr lang="fr-FR" sz="1200"/>
              <a:t>p = 0.20</a:t>
            </a:r>
          </a:p>
        </p:txBody>
      </p:sp>
      <p:sp>
        <p:nvSpPr>
          <p:cNvPr id="67" name="Parenthèse fermante 66">
            <a:extLst>
              <a:ext uri="{FF2B5EF4-FFF2-40B4-BE49-F238E27FC236}">
                <a16:creationId xmlns:a16="http://schemas.microsoft.com/office/drawing/2014/main" id="{25C371E5-51CB-F977-2229-290C6BF5A1F0}"/>
              </a:ext>
            </a:extLst>
          </p:cNvPr>
          <p:cNvSpPr/>
          <p:nvPr/>
        </p:nvSpPr>
        <p:spPr>
          <a:xfrm rot="16200000">
            <a:off x="7540737" y="4425736"/>
            <a:ext cx="118323" cy="859533"/>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8" name="ZoneTexte 67">
            <a:extLst>
              <a:ext uri="{FF2B5EF4-FFF2-40B4-BE49-F238E27FC236}">
                <a16:creationId xmlns:a16="http://schemas.microsoft.com/office/drawing/2014/main" id="{96D7AD3E-5D13-0B52-67AE-3D26DBE42763}"/>
              </a:ext>
            </a:extLst>
          </p:cNvPr>
          <p:cNvSpPr txBox="1"/>
          <p:nvPr/>
        </p:nvSpPr>
        <p:spPr>
          <a:xfrm>
            <a:off x="7246501" y="4670158"/>
            <a:ext cx="686406" cy="276999"/>
          </a:xfrm>
          <a:prstGeom prst="rect">
            <a:avLst/>
          </a:prstGeom>
          <a:solidFill>
            <a:schemeClr val="bg1"/>
          </a:solidFill>
        </p:spPr>
        <p:txBody>
          <a:bodyPr wrap="none" rtlCol="0">
            <a:spAutoFit/>
          </a:bodyPr>
          <a:lstStyle/>
          <a:p>
            <a:pPr algn="ctr"/>
            <a:r>
              <a:rPr lang="fr-FR" sz="1200"/>
              <a:t>p = 0.08</a:t>
            </a:r>
          </a:p>
        </p:txBody>
      </p:sp>
      <p:sp>
        <p:nvSpPr>
          <p:cNvPr id="72" name="Rectangle 71">
            <a:extLst>
              <a:ext uri="{FF2B5EF4-FFF2-40B4-BE49-F238E27FC236}">
                <a16:creationId xmlns:a16="http://schemas.microsoft.com/office/drawing/2014/main" id="{61247ACD-4CE0-5F0A-4991-44C3F2D1C000}"/>
              </a:ext>
            </a:extLst>
          </p:cNvPr>
          <p:cNvSpPr/>
          <p:nvPr/>
        </p:nvSpPr>
        <p:spPr>
          <a:xfrm>
            <a:off x="6250427" y="5570220"/>
            <a:ext cx="506570" cy="70433"/>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D7B342F8-729A-E556-9084-F65C66EED02A}"/>
              </a:ext>
            </a:extLst>
          </p:cNvPr>
          <p:cNvSpPr/>
          <p:nvPr/>
        </p:nvSpPr>
        <p:spPr>
          <a:xfrm>
            <a:off x="6882723" y="5488781"/>
            <a:ext cx="506570" cy="15187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95C72B86-5ED8-B14C-F706-F9F26306C909}"/>
              </a:ext>
            </a:extLst>
          </p:cNvPr>
          <p:cNvSpPr/>
          <p:nvPr/>
        </p:nvSpPr>
        <p:spPr>
          <a:xfrm>
            <a:off x="7485119" y="5103020"/>
            <a:ext cx="506570" cy="537634"/>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CEF0A7EF-B4F3-6748-D4A8-75628AB356AE}"/>
              </a:ext>
            </a:extLst>
          </p:cNvPr>
          <p:cNvSpPr/>
          <p:nvPr/>
        </p:nvSpPr>
        <p:spPr>
          <a:xfrm>
            <a:off x="8361802" y="5292726"/>
            <a:ext cx="506570" cy="347928"/>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a16="http://schemas.microsoft.com/office/drawing/2014/main" id="{CE30B8FB-26CF-F740-A423-43873C9138B9}"/>
              </a:ext>
            </a:extLst>
          </p:cNvPr>
          <p:cNvSpPr/>
          <p:nvPr/>
        </p:nvSpPr>
        <p:spPr>
          <a:xfrm>
            <a:off x="8994098" y="5102225"/>
            <a:ext cx="506570" cy="53842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Rectangle 76">
            <a:extLst>
              <a:ext uri="{FF2B5EF4-FFF2-40B4-BE49-F238E27FC236}">
                <a16:creationId xmlns:a16="http://schemas.microsoft.com/office/drawing/2014/main" id="{94092D6B-4F94-DC58-41D3-84EFCC9D1BF0}"/>
              </a:ext>
            </a:extLst>
          </p:cNvPr>
          <p:cNvSpPr/>
          <p:nvPr/>
        </p:nvSpPr>
        <p:spPr>
          <a:xfrm>
            <a:off x="9596494" y="4978400"/>
            <a:ext cx="506570" cy="662254"/>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ZoneTexte 77">
            <a:extLst>
              <a:ext uri="{FF2B5EF4-FFF2-40B4-BE49-F238E27FC236}">
                <a16:creationId xmlns:a16="http://schemas.microsoft.com/office/drawing/2014/main" id="{67849A3D-7AF8-549C-8117-03BA5F7CD313}"/>
              </a:ext>
            </a:extLst>
          </p:cNvPr>
          <p:cNvSpPr txBox="1"/>
          <p:nvPr/>
        </p:nvSpPr>
        <p:spPr>
          <a:xfrm>
            <a:off x="6253209" y="5285783"/>
            <a:ext cx="545342" cy="307777"/>
          </a:xfrm>
          <a:prstGeom prst="rect">
            <a:avLst/>
          </a:prstGeom>
          <a:noFill/>
        </p:spPr>
        <p:txBody>
          <a:bodyPr wrap="none" rtlCol="0">
            <a:spAutoFit/>
          </a:bodyPr>
          <a:lstStyle/>
          <a:p>
            <a:pPr algn="ctr"/>
            <a:r>
              <a:rPr lang="fr-FR" sz="1400" b="1"/>
              <a:t>1.0%</a:t>
            </a:r>
          </a:p>
        </p:txBody>
      </p:sp>
      <p:sp>
        <p:nvSpPr>
          <p:cNvPr id="79" name="ZoneTexte 78">
            <a:extLst>
              <a:ext uri="{FF2B5EF4-FFF2-40B4-BE49-F238E27FC236}">
                <a16:creationId xmlns:a16="http://schemas.microsoft.com/office/drawing/2014/main" id="{66A15AA0-8BF9-CAEA-FA39-A76A63728D55}"/>
              </a:ext>
            </a:extLst>
          </p:cNvPr>
          <p:cNvSpPr txBox="1"/>
          <p:nvPr/>
        </p:nvSpPr>
        <p:spPr>
          <a:xfrm>
            <a:off x="6857667" y="5200775"/>
            <a:ext cx="545342" cy="307777"/>
          </a:xfrm>
          <a:prstGeom prst="rect">
            <a:avLst/>
          </a:prstGeom>
          <a:noFill/>
        </p:spPr>
        <p:txBody>
          <a:bodyPr wrap="none" rtlCol="0">
            <a:spAutoFit/>
          </a:bodyPr>
          <a:lstStyle/>
          <a:p>
            <a:pPr algn="ctr"/>
            <a:r>
              <a:rPr lang="fr-FR" sz="1400" b="1"/>
              <a:t>2.0%</a:t>
            </a:r>
          </a:p>
        </p:txBody>
      </p:sp>
      <p:sp>
        <p:nvSpPr>
          <p:cNvPr id="80" name="ZoneTexte 79">
            <a:extLst>
              <a:ext uri="{FF2B5EF4-FFF2-40B4-BE49-F238E27FC236}">
                <a16:creationId xmlns:a16="http://schemas.microsoft.com/office/drawing/2014/main" id="{0B491A29-D3F8-4336-14A1-170713C68ADF}"/>
              </a:ext>
            </a:extLst>
          </p:cNvPr>
          <p:cNvSpPr txBox="1"/>
          <p:nvPr/>
        </p:nvSpPr>
        <p:spPr>
          <a:xfrm>
            <a:off x="7474001" y="5106178"/>
            <a:ext cx="545342" cy="307777"/>
          </a:xfrm>
          <a:prstGeom prst="rect">
            <a:avLst/>
          </a:prstGeom>
          <a:noFill/>
        </p:spPr>
        <p:txBody>
          <a:bodyPr wrap="none" rtlCol="0">
            <a:spAutoFit/>
          </a:bodyPr>
          <a:lstStyle/>
          <a:p>
            <a:pPr algn="ctr"/>
            <a:r>
              <a:rPr lang="fr-FR" sz="1400" b="1">
                <a:solidFill>
                  <a:schemeClr val="bg1"/>
                </a:solidFill>
              </a:rPr>
              <a:t>6.9%</a:t>
            </a:r>
          </a:p>
        </p:txBody>
      </p:sp>
      <p:sp>
        <p:nvSpPr>
          <p:cNvPr id="81" name="ZoneTexte 80">
            <a:extLst>
              <a:ext uri="{FF2B5EF4-FFF2-40B4-BE49-F238E27FC236}">
                <a16:creationId xmlns:a16="http://schemas.microsoft.com/office/drawing/2014/main" id="{0CC934E9-B494-C1A2-C1FC-ED1E60013A86}"/>
              </a:ext>
            </a:extLst>
          </p:cNvPr>
          <p:cNvSpPr txBox="1"/>
          <p:nvPr/>
        </p:nvSpPr>
        <p:spPr>
          <a:xfrm>
            <a:off x="8342417" y="5291865"/>
            <a:ext cx="545342" cy="307777"/>
          </a:xfrm>
          <a:prstGeom prst="rect">
            <a:avLst/>
          </a:prstGeom>
          <a:noFill/>
        </p:spPr>
        <p:txBody>
          <a:bodyPr wrap="none" rtlCol="0">
            <a:spAutoFit/>
          </a:bodyPr>
          <a:lstStyle/>
          <a:p>
            <a:pPr algn="ctr"/>
            <a:r>
              <a:rPr lang="fr-FR" sz="1400" b="1">
                <a:solidFill>
                  <a:schemeClr val="bg1"/>
                </a:solidFill>
              </a:rPr>
              <a:t>4.6%</a:t>
            </a:r>
          </a:p>
        </p:txBody>
      </p:sp>
      <p:sp>
        <p:nvSpPr>
          <p:cNvPr id="82" name="ZoneTexte 81">
            <a:extLst>
              <a:ext uri="{FF2B5EF4-FFF2-40B4-BE49-F238E27FC236}">
                <a16:creationId xmlns:a16="http://schemas.microsoft.com/office/drawing/2014/main" id="{1AE0A970-CFC9-A369-F1D6-85E6E01A6A32}"/>
              </a:ext>
            </a:extLst>
          </p:cNvPr>
          <p:cNvSpPr txBox="1"/>
          <p:nvPr/>
        </p:nvSpPr>
        <p:spPr>
          <a:xfrm>
            <a:off x="8965815" y="5098267"/>
            <a:ext cx="545342" cy="307777"/>
          </a:xfrm>
          <a:prstGeom prst="rect">
            <a:avLst/>
          </a:prstGeom>
          <a:noFill/>
        </p:spPr>
        <p:txBody>
          <a:bodyPr wrap="none" rtlCol="0">
            <a:spAutoFit/>
          </a:bodyPr>
          <a:lstStyle/>
          <a:p>
            <a:pPr algn="ctr"/>
            <a:r>
              <a:rPr lang="fr-FR" sz="1400" b="1">
                <a:solidFill>
                  <a:schemeClr val="bg1"/>
                </a:solidFill>
              </a:rPr>
              <a:t>7.0%</a:t>
            </a:r>
          </a:p>
        </p:txBody>
      </p:sp>
      <p:sp>
        <p:nvSpPr>
          <p:cNvPr id="83" name="ZoneTexte 82">
            <a:extLst>
              <a:ext uri="{FF2B5EF4-FFF2-40B4-BE49-F238E27FC236}">
                <a16:creationId xmlns:a16="http://schemas.microsoft.com/office/drawing/2014/main" id="{A06AA804-3722-AFED-4B03-268AEB70411D}"/>
              </a:ext>
            </a:extLst>
          </p:cNvPr>
          <p:cNvSpPr txBox="1"/>
          <p:nvPr/>
        </p:nvSpPr>
        <p:spPr>
          <a:xfrm>
            <a:off x="9570930" y="4981858"/>
            <a:ext cx="545342" cy="307777"/>
          </a:xfrm>
          <a:prstGeom prst="rect">
            <a:avLst/>
          </a:prstGeom>
          <a:noFill/>
        </p:spPr>
        <p:txBody>
          <a:bodyPr wrap="none" rtlCol="0">
            <a:spAutoFit/>
          </a:bodyPr>
          <a:lstStyle/>
          <a:p>
            <a:pPr algn="ctr"/>
            <a:r>
              <a:rPr lang="fr-FR" sz="1400" b="1">
                <a:solidFill>
                  <a:schemeClr val="bg1"/>
                </a:solidFill>
              </a:rPr>
              <a:t>8.5%</a:t>
            </a:r>
          </a:p>
        </p:txBody>
      </p:sp>
      <p:sp>
        <p:nvSpPr>
          <p:cNvPr id="84" name="ZoneTexte 83">
            <a:extLst>
              <a:ext uri="{FF2B5EF4-FFF2-40B4-BE49-F238E27FC236}">
                <a16:creationId xmlns:a16="http://schemas.microsoft.com/office/drawing/2014/main" id="{CCF0DC29-B8E5-CA23-749A-EEA9C58F6E1D}"/>
              </a:ext>
            </a:extLst>
          </p:cNvPr>
          <p:cNvSpPr txBox="1"/>
          <p:nvPr/>
        </p:nvSpPr>
        <p:spPr>
          <a:xfrm>
            <a:off x="4155582" y="5653164"/>
            <a:ext cx="1823320" cy="338554"/>
          </a:xfrm>
          <a:prstGeom prst="rect">
            <a:avLst/>
          </a:prstGeom>
          <a:noFill/>
        </p:spPr>
        <p:txBody>
          <a:bodyPr wrap="none" rtlCol="0">
            <a:spAutoFit/>
          </a:bodyPr>
          <a:lstStyle/>
          <a:p>
            <a:r>
              <a:rPr lang="fr-FR" sz="1600" b="1"/>
              <a:t>Infant Grade </a:t>
            </a:r>
            <a:r>
              <a:rPr lang="fr-FR" sz="1600" b="1" u="sng"/>
              <a:t>&gt;</a:t>
            </a:r>
            <a:r>
              <a:rPr lang="fr-FR" sz="1600" b="1"/>
              <a:t> 3 AE</a:t>
            </a:r>
          </a:p>
        </p:txBody>
      </p:sp>
      <p:sp>
        <p:nvSpPr>
          <p:cNvPr id="85" name="ZoneTexte 84">
            <a:extLst>
              <a:ext uri="{FF2B5EF4-FFF2-40B4-BE49-F238E27FC236}">
                <a16:creationId xmlns:a16="http://schemas.microsoft.com/office/drawing/2014/main" id="{3AEE5191-7747-F887-4853-1841449652AF}"/>
              </a:ext>
            </a:extLst>
          </p:cNvPr>
          <p:cNvSpPr txBox="1"/>
          <p:nvPr/>
        </p:nvSpPr>
        <p:spPr>
          <a:xfrm>
            <a:off x="1886086" y="5653164"/>
            <a:ext cx="2100960" cy="338554"/>
          </a:xfrm>
          <a:prstGeom prst="rect">
            <a:avLst/>
          </a:prstGeom>
          <a:noFill/>
        </p:spPr>
        <p:txBody>
          <a:bodyPr wrap="none" rtlCol="0">
            <a:spAutoFit/>
          </a:bodyPr>
          <a:lstStyle/>
          <a:p>
            <a:r>
              <a:rPr lang="fr-FR" sz="1600" b="1" err="1"/>
              <a:t>Maternal</a:t>
            </a:r>
            <a:r>
              <a:rPr lang="fr-FR" sz="1600" b="1"/>
              <a:t> Grade </a:t>
            </a:r>
            <a:r>
              <a:rPr lang="fr-FR" sz="1600" b="1" u="sng"/>
              <a:t>&gt;</a:t>
            </a:r>
            <a:r>
              <a:rPr lang="fr-FR" sz="1600" b="1"/>
              <a:t> 3 AE</a:t>
            </a:r>
          </a:p>
        </p:txBody>
      </p:sp>
      <p:sp>
        <p:nvSpPr>
          <p:cNvPr id="86" name="ZoneTexte 85">
            <a:extLst>
              <a:ext uri="{FF2B5EF4-FFF2-40B4-BE49-F238E27FC236}">
                <a16:creationId xmlns:a16="http://schemas.microsoft.com/office/drawing/2014/main" id="{CECDF87B-0C85-07DC-8302-447A18BB3E99}"/>
              </a:ext>
            </a:extLst>
          </p:cNvPr>
          <p:cNvSpPr txBox="1"/>
          <p:nvPr/>
        </p:nvSpPr>
        <p:spPr>
          <a:xfrm>
            <a:off x="6453995" y="5653164"/>
            <a:ext cx="1332160" cy="338554"/>
          </a:xfrm>
          <a:prstGeom prst="rect">
            <a:avLst/>
          </a:prstGeom>
          <a:noFill/>
        </p:spPr>
        <p:txBody>
          <a:bodyPr wrap="none" rtlCol="0">
            <a:spAutoFit/>
          </a:bodyPr>
          <a:lstStyle/>
          <a:p>
            <a:r>
              <a:rPr lang="fr-FR" sz="1600" b="1"/>
              <a:t>Infant </a:t>
            </a:r>
            <a:r>
              <a:rPr lang="fr-FR" sz="1600" b="1" err="1"/>
              <a:t>Deaths</a:t>
            </a:r>
            <a:endParaRPr lang="fr-FR" sz="1600" b="1"/>
          </a:p>
        </p:txBody>
      </p:sp>
      <p:sp>
        <p:nvSpPr>
          <p:cNvPr id="87" name="ZoneTexte 86">
            <a:extLst>
              <a:ext uri="{FF2B5EF4-FFF2-40B4-BE49-F238E27FC236}">
                <a16:creationId xmlns:a16="http://schemas.microsoft.com/office/drawing/2014/main" id="{FF91F667-BF08-C03C-FE9E-D335A257B1C8}"/>
              </a:ext>
            </a:extLst>
          </p:cNvPr>
          <p:cNvSpPr txBox="1"/>
          <p:nvPr/>
        </p:nvSpPr>
        <p:spPr>
          <a:xfrm>
            <a:off x="8519837" y="5653164"/>
            <a:ext cx="1470339" cy="584775"/>
          </a:xfrm>
          <a:prstGeom prst="rect">
            <a:avLst/>
          </a:prstGeom>
          <a:noFill/>
        </p:spPr>
        <p:txBody>
          <a:bodyPr wrap="none" rtlCol="0">
            <a:spAutoFit/>
          </a:bodyPr>
          <a:lstStyle/>
          <a:p>
            <a:pPr algn="ctr"/>
            <a:r>
              <a:rPr lang="fr-FR" sz="1600" b="1" err="1"/>
              <a:t>Stillbirth</a:t>
            </a:r>
            <a:r>
              <a:rPr lang="fr-FR" sz="1600" b="1"/>
              <a:t> Infant</a:t>
            </a:r>
            <a:br>
              <a:rPr lang="fr-FR" sz="1600" b="1"/>
            </a:br>
            <a:r>
              <a:rPr lang="fr-FR" sz="1600" b="1" err="1"/>
              <a:t>Deaths</a:t>
            </a:r>
            <a:r>
              <a:rPr lang="fr-FR" sz="1600" b="1"/>
              <a:t>*</a:t>
            </a:r>
          </a:p>
        </p:txBody>
      </p:sp>
      <p:sp>
        <p:nvSpPr>
          <p:cNvPr id="88" name="Titre 1">
            <a:extLst>
              <a:ext uri="{FF2B5EF4-FFF2-40B4-BE49-F238E27FC236}">
                <a16:creationId xmlns:a16="http://schemas.microsoft.com/office/drawing/2014/main" id="{0DAD00F8-A888-2E4B-821B-BBE9C642EADB}"/>
              </a:ext>
            </a:extLst>
          </p:cNvPr>
          <p:cNvSpPr>
            <a:spLocks noGrp="1"/>
          </p:cNvSpPr>
          <p:nvPr>
            <p:ph type="title"/>
          </p:nvPr>
        </p:nvSpPr>
        <p:spPr>
          <a:xfrm>
            <a:off x="609599" y="258820"/>
            <a:ext cx="8490167" cy="1143000"/>
          </a:xfrm>
        </p:spPr>
        <p:txBody>
          <a:bodyPr>
            <a:normAutofit/>
          </a:bodyPr>
          <a:lstStyle/>
          <a:p>
            <a:r>
              <a:rPr lang="fr-FR" sz="3200"/>
              <a:t>IMPAACT 2010 </a:t>
            </a:r>
            <a:r>
              <a:rPr lang="fr-FR" sz="3200" err="1"/>
              <a:t>Study</a:t>
            </a:r>
            <a:r>
              <a:rPr lang="fr-FR" sz="3200"/>
              <a:t> : Adverse </a:t>
            </a:r>
            <a:r>
              <a:rPr lang="fr-FR" sz="3200" err="1"/>
              <a:t>events</a:t>
            </a:r>
            <a:endParaRPr lang="fr-FR" sz="3200"/>
          </a:p>
        </p:txBody>
      </p:sp>
      <p:sp>
        <p:nvSpPr>
          <p:cNvPr id="89" name="ZoneTexte 88">
            <a:extLst>
              <a:ext uri="{FF2B5EF4-FFF2-40B4-BE49-F238E27FC236}">
                <a16:creationId xmlns:a16="http://schemas.microsoft.com/office/drawing/2014/main" id="{2AF60DB2-79B2-A947-A519-DEE50EE684CA}"/>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33319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D8A4FD1-27BA-574E-8BC8-4A18509B96F3}"/>
              </a:ext>
            </a:extLst>
          </p:cNvPr>
          <p:cNvSpPr txBox="1"/>
          <p:nvPr/>
        </p:nvSpPr>
        <p:spPr>
          <a:xfrm>
            <a:off x="9593952" y="6474408"/>
            <a:ext cx="2589339" cy="276999"/>
          </a:xfrm>
          <a:prstGeom prst="rect">
            <a:avLst/>
          </a:prstGeom>
          <a:noFill/>
        </p:spPr>
        <p:txBody>
          <a:bodyPr wrap="square">
            <a:spAutoFit/>
          </a:bodyPr>
          <a:lstStyle/>
          <a:p>
            <a:pPr algn="r" eaLnBrk="1" hangingPunct="1">
              <a:defRPr/>
            </a:pPr>
            <a:r>
              <a:rPr lang="fr-FR" altLang="en-US" sz="1200" b="0" i="1" spc="-10" err="1">
                <a:latin typeface="Calibri" panose="020F0502020204030204" pitchFamily="34" charset="0"/>
                <a:cs typeface="+mn-cs"/>
              </a:rPr>
              <a:t>Lockman</a:t>
            </a:r>
            <a:r>
              <a:rPr lang="fr-FR" altLang="en-US" sz="1200" b="0" i="1" spc="-10">
                <a:latin typeface="Calibri" panose="020F0502020204030204" pitchFamily="34" charset="0"/>
                <a:cs typeface="+mn-cs"/>
              </a:rPr>
              <a:t> S. Lancet. 2021;397:1276-92</a:t>
            </a:r>
            <a:endParaRPr lang="en-US" altLang="en-US" sz="1200" b="0" i="1">
              <a:latin typeface="Calibri" panose="020F0502020204030204" pitchFamily="34" charset="0"/>
              <a:cs typeface="+mn-cs"/>
            </a:endParaRPr>
          </a:p>
        </p:txBody>
      </p:sp>
      <p:sp>
        <p:nvSpPr>
          <p:cNvPr id="12" name="Titre 1">
            <a:extLst>
              <a:ext uri="{FF2B5EF4-FFF2-40B4-BE49-F238E27FC236}">
                <a16:creationId xmlns:a16="http://schemas.microsoft.com/office/drawing/2014/main" id="{CA7FFCAF-D54A-B844-A850-0881F3E129A9}"/>
              </a:ext>
            </a:extLst>
          </p:cNvPr>
          <p:cNvSpPr>
            <a:spLocks noGrp="1"/>
          </p:cNvSpPr>
          <p:nvPr>
            <p:ph type="title"/>
          </p:nvPr>
        </p:nvSpPr>
        <p:spPr/>
        <p:txBody>
          <a:bodyPr>
            <a:normAutofit/>
          </a:bodyPr>
          <a:lstStyle/>
          <a:p>
            <a:r>
              <a:rPr lang="fr-FR" sz="3200"/>
              <a:t>IMPAACT 2010 </a:t>
            </a:r>
            <a:r>
              <a:rPr lang="fr-FR" sz="3200" err="1"/>
              <a:t>Study</a:t>
            </a:r>
            <a:r>
              <a:rPr lang="fr-FR" sz="3200"/>
              <a:t> : </a:t>
            </a:r>
            <a:r>
              <a:rPr lang="fr-FR" sz="3200" err="1"/>
              <a:t>Neonatal</a:t>
            </a:r>
            <a:r>
              <a:rPr lang="fr-FR" sz="3200"/>
              <a:t> </a:t>
            </a:r>
            <a:r>
              <a:rPr lang="fr-FR" sz="3200" err="1"/>
              <a:t>survival</a:t>
            </a:r>
            <a:endParaRPr lang="fr-FR" sz="3200"/>
          </a:p>
        </p:txBody>
      </p:sp>
      <p:grpSp>
        <p:nvGrpSpPr>
          <p:cNvPr id="3" name="Groupe 2">
            <a:extLst>
              <a:ext uri="{FF2B5EF4-FFF2-40B4-BE49-F238E27FC236}">
                <a16:creationId xmlns:a16="http://schemas.microsoft.com/office/drawing/2014/main" id="{E367DCCF-A91A-E565-7BDB-BC12773B7CD0}"/>
              </a:ext>
            </a:extLst>
          </p:cNvPr>
          <p:cNvGrpSpPr/>
          <p:nvPr/>
        </p:nvGrpSpPr>
        <p:grpSpPr>
          <a:xfrm>
            <a:off x="2796853" y="2088333"/>
            <a:ext cx="531333" cy="288147"/>
            <a:chOff x="1572037" y="1546878"/>
            <a:chExt cx="531333" cy="288147"/>
          </a:xfrm>
        </p:grpSpPr>
        <p:sp>
          <p:nvSpPr>
            <p:cNvPr id="6" name="Line 17">
              <a:extLst>
                <a:ext uri="{FF2B5EF4-FFF2-40B4-BE49-F238E27FC236}">
                  <a16:creationId xmlns:a16="http://schemas.microsoft.com/office/drawing/2014/main" id="{7462F1CA-9043-2ED7-5193-3CAFCBAB14A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7" name="Rectangle 48">
              <a:extLst>
                <a:ext uri="{FF2B5EF4-FFF2-40B4-BE49-F238E27FC236}">
                  <a16:creationId xmlns:a16="http://schemas.microsoft.com/office/drawing/2014/main" id="{AD4DD80D-614D-87FA-B287-76769D4D777A}"/>
                </a:ext>
              </a:extLst>
            </p:cNvPr>
            <p:cNvSpPr>
              <a:spLocks noChangeArrowheads="1"/>
            </p:cNvSpPr>
            <p:nvPr/>
          </p:nvSpPr>
          <p:spPr bwMode="auto">
            <a:xfrm>
              <a:off x="1572037" y="1546878"/>
              <a:ext cx="39170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a:t>
              </a:r>
            </a:p>
          </p:txBody>
        </p:sp>
      </p:grpSp>
      <p:grpSp>
        <p:nvGrpSpPr>
          <p:cNvPr id="8" name="Groupe 7">
            <a:extLst>
              <a:ext uri="{FF2B5EF4-FFF2-40B4-BE49-F238E27FC236}">
                <a16:creationId xmlns:a16="http://schemas.microsoft.com/office/drawing/2014/main" id="{A9B1764F-CF06-7705-7FC8-53E691427CB7}"/>
              </a:ext>
            </a:extLst>
          </p:cNvPr>
          <p:cNvGrpSpPr/>
          <p:nvPr/>
        </p:nvGrpSpPr>
        <p:grpSpPr>
          <a:xfrm>
            <a:off x="2796853" y="5496505"/>
            <a:ext cx="531333" cy="288147"/>
            <a:chOff x="1572037" y="1546878"/>
            <a:chExt cx="531333" cy="288147"/>
          </a:xfrm>
        </p:grpSpPr>
        <p:sp>
          <p:nvSpPr>
            <p:cNvPr id="9" name="Line 17">
              <a:extLst>
                <a:ext uri="{FF2B5EF4-FFF2-40B4-BE49-F238E27FC236}">
                  <a16:creationId xmlns:a16="http://schemas.microsoft.com/office/drawing/2014/main" id="{011647C4-FEBB-E00A-1AD1-99C4B35E6367}"/>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0" name="Rectangle 48">
              <a:extLst>
                <a:ext uri="{FF2B5EF4-FFF2-40B4-BE49-F238E27FC236}">
                  <a16:creationId xmlns:a16="http://schemas.microsoft.com/office/drawing/2014/main" id="{E89981B7-B801-3538-6E55-65BC7033D877}"/>
                </a:ext>
              </a:extLst>
            </p:cNvPr>
            <p:cNvSpPr>
              <a:spLocks noChangeArrowheads="1"/>
            </p:cNvSpPr>
            <p:nvPr/>
          </p:nvSpPr>
          <p:spPr bwMode="auto">
            <a:xfrm>
              <a:off x="1572037" y="1546878"/>
              <a:ext cx="39170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0.90</a:t>
              </a:r>
            </a:p>
          </p:txBody>
        </p:sp>
      </p:grpSp>
      <p:sp>
        <p:nvSpPr>
          <p:cNvPr id="13" name="Forme libre : forme 12">
            <a:extLst>
              <a:ext uri="{FF2B5EF4-FFF2-40B4-BE49-F238E27FC236}">
                <a16:creationId xmlns:a16="http://schemas.microsoft.com/office/drawing/2014/main" id="{5ED8D4EE-5644-7B31-E999-F9BF1353D4F0}"/>
              </a:ext>
            </a:extLst>
          </p:cNvPr>
          <p:cNvSpPr/>
          <p:nvPr/>
        </p:nvSpPr>
        <p:spPr bwMode="auto">
          <a:xfrm>
            <a:off x="3333424" y="2171700"/>
            <a:ext cx="5253595" cy="3468738"/>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4" name="Groupe 13">
            <a:extLst>
              <a:ext uri="{FF2B5EF4-FFF2-40B4-BE49-F238E27FC236}">
                <a16:creationId xmlns:a16="http://schemas.microsoft.com/office/drawing/2014/main" id="{D485FA46-A273-60CA-2517-2529ABA96365}"/>
              </a:ext>
            </a:extLst>
          </p:cNvPr>
          <p:cNvGrpSpPr/>
          <p:nvPr/>
        </p:nvGrpSpPr>
        <p:grpSpPr>
          <a:xfrm>
            <a:off x="2796853" y="3800167"/>
            <a:ext cx="531333" cy="288147"/>
            <a:chOff x="1572037" y="1546878"/>
            <a:chExt cx="531333" cy="288147"/>
          </a:xfrm>
        </p:grpSpPr>
        <p:sp>
          <p:nvSpPr>
            <p:cNvPr id="15" name="Line 17">
              <a:extLst>
                <a:ext uri="{FF2B5EF4-FFF2-40B4-BE49-F238E27FC236}">
                  <a16:creationId xmlns:a16="http://schemas.microsoft.com/office/drawing/2014/main" id="{EE0595AE-6965-7F1A-5732-73A501F32921}"/>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6" name="Rectangle 48">
              <a:extLst>
                <a:ext uri="{FF2B5EF4-FFF2-40B4-BE49-F238E27FC236}">
                  <a16:creationId xmlns:a16="http://schemas.microsoft.com/office/drawing/2014/main" id="{34EF4E64-AF97-D8AF-4FF1-5730067C4550}"/>
                </a:ext>
              </a:extLst>
            </p:cNvPr>
            <p:cNvSpPr>
              <a:spLocks noChangeArrowheads="1"/>
            </p:cNvSpPr>
            <p:nvPr/>
          </p:nvSpPr>
          <p:spPr bwMode="auto">
            <a:xfrm>
              <a:off x="1572037" y="1546878"/>
              <a:ext cx="39170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0.95</a:t>
              </a:r>
            </a:p>
          </p:txBody>
        </p:sp>
      </p:grpSp>
      <p:grpSp>
        <p:nvGrpSpPr>
          <p:cNvPr id="42" name="Groupe 41">
            <a:extLst>
              <a:ext uri="{FF2B5EF4-FFF2-40B4-BE49-F238E27FC236}">
                <a16:creationId xmlns:a16="http://schemas.microsoft.com/office/drawing/2014/main" id="{A866E8CD-CC8E-DA17-3A77-4B18B9F8B782}"/>
              </a:ext>
            </a:extLst>
          </p:cNvPr>
          <p:cNvGrpSpPr/>
          <p:nvPr/>
        </p:nvGrpSpPr>
        <p:grpSpPr>
          <a:xfrm>
            <a:off x="3258848" y="5642403"/>
            <a:ext cx="164075" cy="372670"/>
            <a:chOff x="2028544" y="4885446"/>
            <a:chExt cx="164075" cy="372670"/>
          </a:xfrm>
        </p:grpSpPr>
        <p:sp>
          <p:nvSpPr>
            <p:cNvPr id="43" name="Line 19">
              <a:extLst>
                <a:ext uri="{FF2B5EF4-FFF2-40B4-BE49-F238E27FC236}">
                  <a16:creationId xmlns:a16="http://schemas.microsoft.com/office/drawing/2014/main" id="{DA3484E9-AF96-784D-CBC3-3BAF4F17C94D}"/>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4" name="Rectangle 49">
              <a:extLst>
                <a:ext uri="{FF2B5EF4-FFF2-40B4-BE49-F238E27FC236}">
                  <a16:creationId xmlns:a16="http://schemas.microsoft.com/office/drawing/2014/main" id="{2C18CFE4-A94A-AC04-2355-59E6C882EA8C}"/>
                </a:ext>
              </a:extLst>
            </p:cNvPr>
            <p:cNvSpPr>
              <a:spLocks noChangeArrowheads="1"/>
            </p:cNvSpPr>
            <p:nvPr/>
          </p:nvSpPr>
          <p:spPr bwMode="auto">
            <a:xfrm>
              <a:off x="2028544" y="4969969"/>
              <a:ext cx="1640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45" name="Groupe 44">
            <a:extLst>
              <a:ext uri="{FF2B5EF4-FFF2-40B4-BE49-F238E27FC236}">
                <a16:creationId xmlns:a16="http://schemas.microsoft.com/office/drawing/2014/main" id="{D41962DF-65EF-4C64-D3B9-98750D214BDD}"/>
              </a:ext>
            </a:extLst>
          </p:cNvPr>
          <p:cNvGrpSpPr/>
          <p:nvPr/>
        </p:nvGrpSpPr>
        <p:grpSpPr>
          <a:xfrm>
            <a:off x="3982748" y="5642403"/>
            <a:ext cx="164075" cy="372670"/>
            <a:chOff x="2609569" y="4885446"/>
            <a:chExt cx="164075" cy="372670"/>
          </a:xfrm>
        </p:grpSpPr>
        <p:sp>
          <p:nvSpPr>
            <p:cNvPr id="46" name="Line 21">
              <a:extLst>
                <a:ext uri="{FF2B5EF4-FFF2-40B4-BE49-F238E27FC236}">
                  <a16:creationId xmlns:a16="http://schemas.microsoft.com/office/drawing/2014/main" id="{5B527762-578A-EF0F-B8AD-66F5EE0EF157}"/>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7" name="Rectangle 51">
              <a:extLst>
                <a:ext uri="{FF2B5EF4-FFF2-40B4-BE49-F238E27FC236}">
                  <a16:creationId xmlns:a16="http://schemas.microsoft.com/office/drawing/2014/main" id="{9B581A9A-6798-FB03-6BBE-19C44330E724}"/>
                </a:ext>
              </a:extLst>
            </p:cNvPr>
            <p:cNvSpPr>
              <a:spLocks noChangeArrowheads="1"/>
            </p:cNvSpPr>
            <p:nvPr/>
          </p:nvSpPr>
          <p:spPr bwMode="auto">
            <a:xfrm>
              <a:off x="2609569" y="4969969"/>
              <a:ext cx="1640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a:t>
              </a:r>
            </a:p>
          </p:txBody>
        </p:sp>
      </p:grpSp>
      <p:grpSp>
        <p:nvGrpSpPr>
          <p:cNvPr id="48" name="Groupe 47">
            <a:extLst>
              <a:ext uri="{FF2B5EF4-FFF2-40B4-BE49-F238E27FC236}">
                <a16:creationId xmlns:a16="http://schemas.microsoft.com/office/drawing/2014/main" id="{F4773976-2FF2-DC3F-524A-535DB6DD5C27}"/>
              </a:ext>
            </a:extLst>
          </p:cNvPr>
          <p:cNvGrpSpPr/>
          <p:nvPr/>
        </p:nvGrpSpPr>
        <p:grpSpPr>
          <a:xfrm>
            <a:off x="4714584" y="5642403"/>
            <a:ext cx="164075" cy="372670"/>
            <a:chOff x="3190594" y="4885446"/>
            <a:chExt cx="164075" cy="372670"/>
          </a:xfrm>
        </p:grpSpPr>
        <p:sp>
          <p:nvSpPr>
            <p:cNvPr id="49" name="Line 23">
              <a:extLst>
                <a:ext uri="{FF2B5EF4-FFF2-40B4-BE49-F238E27FC236}">
                  <a16:creationId xmlns:a16="http://schemas.microsoft.com/office/drawing/2014/main" id="{8F78773D-DAD6-AE48-88FC-2290DC1C7DBA}"/>
                </a:ext>
              </a:extLst>
            </p:cNvPr>
            <p:cNvSpPr>
              <a:spLocks noChangeShapeType="1"/>
            </p:cNvSpPr>
            <p:nvPr/>
          </p:nvSpPr>
          <p:spPr bwMode="auto">
            <a:xfrm flipV="1">
              <a:off x="326786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0" name="Rectangle 53">
              <a:extLst>
                <a:ext uri="{FF2B5EF4-FFF2-40B4-BE49-F238E27FC236}">
                  <a16:creationId xmlns:a16="http://schemas.microsoft.com/office/drawing/2014/main" id="{AA753D28-8FEB-2184-E1E6-BC1325008BB3}"/>
                </a:ext>
              </a:extLst>
            </p:cNvPr>
            <p:cNvSpPr>
              <a:spLocks noChangeArrowheads="1"/>
            </p:cNvSpPr>
            <p:nvPr/>
          </p:nvSpPr>
          <p:spPr bwMode="auto">
            <a:xfrm>
              <a:off x="3190594" y="4969969"/>
              <a:ext cx="1640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a:t>
              </a:r>
            </a:p>
          </p:txBody>
        </p:sp>
      </p:grpSp>
      <p:grpSp>
        <p:nvGrpSpPr>
          <p:cNvPr id="51" name="Groupe 50">
            <a:extLst>
              <a:ext uri="{FF2B5EF4-FFF2-40B4-BE49-F238E27FC236}">
                <a16:creationId xmlns:a16="http://schemas.microsoft.com/office/drawing/2014/main" id="{958A35CE-7E9B-AC1D-52E4-D306C3582B47}"/>
              </a:ext>
            </a:extLst>
          </p:cNvPr>
          <p:cNvGrpSpPr/>
          <p:nvPr/>
        </p:nvGrpSpPr>
        <p:grpSpPr>
          <a:xfrm>
            <a:off x="5395971" y="5642403"/>
            <a:ext cx="255446" cy="372670"/>
            <a:chOff x="3721965" y="4885446"/>
            <a:chExt cx="255446" cy="372670"/>
          </a:xfrm>
        </p:grpSpPr>
        <p:sp>
          <p:nvSpPr>
            <p:cNvPr id="52" name="Line 25">
              <a:extLst>
                <a:ext uri="{FF2B5EF4-FFF2-40B4-BE49-F238E27FC236}">
                  <a16:creationId xmlns:a16="http://schemas.microsoft.com/office/drawing/2014/main" id="{15C3DF79-EB53-CFDE-532B-BAA3B3D4E23D}"/>
                </a:ext>
              </a:extLst>
            </p:cNvPr>
            <p:cNvSpPr>
              <a:spLocks noChangeShapeType="1"/>
            </p:cNvSpPr>
            <p:nvPr/>
          </p:nvSpPr>
          <p:spPr bwMode="auto">
            <a:xfrm flipV="1">
              <a:off x="3844924"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3" name="Rectangle 55">
              <a:extLst>
                <a:ext uri="{FF2B5EF4-FFF2-40B4-BE49-F238E27FC236}">
                  <a16:creationId xmlns:a16="http://schemas.microsoft.com/office/drawing/2014/main" id="{B95F71F4-14C9-B5C3-87AF-60F2DC5DD119}"/>
                </a:ext>
              </a:extLst>
            </p:cNvPr>
            <p:cNvSpPr>
              <a:spLocks noChangeArrowheads="1"/>
            </p:cNvSpPr>
            <p:nvPr/>
          </p:nvSpPr>
          <p:spPr bwMode="auto">
            <a:xfrm>
              <a:off x="3721965"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12</a:t>
              </a:r>
            </a:p>
          </p:txBody>
        </p:sp>
      </p:grpSp>
      <p:grpSp>
        <p:nvGrpSpPr>
          <p:cNvPr id="54" name="Groupe 53">
            <a:extLst>
              <a:ext uri="{FF2B5EF4-FFF2-40B4-BE49-F238E27FC236}">
                <a16:creationId xmlns:a16="http://schemas.microsoft.com/office/drawing/2014/main" id="{9ACA7E7B-95B8-8711-6FEE-9F7293E18334}"/>
              </a:ext>
            </a:extLst>
          </p:cNvPr>
          <p:cNvGrpSpPr/>
          <p:nvPr/>
        </p:nvGrpSpPr>
        <p:grpSpPr>
          <a:xfrm>
            <a:off x="6126217" y="5642403"/>
            <a:ext cx="255446" cy="372670"/>
            <a:chOff x="4302990" y="4885446"/>
            <a:chExt cx="255446" cy="372670"/>
          </a:xfrm>
        </p:grpSpPr>
        <p:sp>
          <p:nvSpPr>
            <p:cNvPr id="55" name="Line 27">
              <a:extLst>
                <a:ext uri="{FF2B5EF4-FFF2-40B4-BE49-F238E27FC236}">
                  <a16:creationId xmlns:a16="http://schemas.microsoft.com/office/drawing/2014/main" id="{161FAEFB-905E-9A26-CA5D-DB5927591BC6}"/>
                </a:ext>
              </a:extLst>
            </p:cNvPr>
            <p:cNvSpPr>
              <a:spLocks noChangeShapeType="1"/>
            </p:cNvSpPr>
            <p:nvPr/>
          </p:nvSpPr>
          <p:spPr bwMode="auto">
            <a:xfrm flipV="1">
              <a:off x="4425949"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6" name="Rectangle 57">
              <a:extLst>
                <a:ext uri="{FF2B5EF4-FFF2-40B4-BE49-F238E27FC236}">
                  <a16:creationId xmlns:a16="http://schemas.microsoft.com/office/drawing/2014/main" id="{0C093674-4045-D2D9-5993-13D4EF9BF80E}"/>
                </a:ext>
              </a:extLst>
            </p:cNvPr>
            <p:cNvSpPr>
              <a:spLocks noChangeArrowheads="1"/>
            </p:cNvSpPr>
            <p:nvPr/>
          </p:nvSpPr>
          <p:spPr bwMode="auto">
            <a:xfrm>
              <a:off x="4302990"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16</a:t>
              </a:r>
            </a:p>
          </p:txBody>
        </p:sp>
      </p:grpSp>
      <p:grpSp>
        <p:nvGrpSpPr>
          <p:cNvPr id="57" name="Groupe 56">
            <a:extLst>
              <a:ext uri="{FF2B5EF4-FFF2-40B4-BE49-F238E27FC236}">
                <a16:creationId xmlns:a16="http://schemas.microsoft.com/office/drawing/2014/main" id="{3170748D-0E62-32BD-D613-8C033E6940FA}"/>
              </a:ext>
            </a:extLst>
          </p:cNvPr>
          <p:cNvGrpSpPr/>
          <p:nvPr/>
        </p:nvGrpSpPr>
        <p:grpSpPr>
          <a:xfrm>
            <a:off x="6865199" y="5642403"/>
            <a:ext cx="255446" cy="372670"/>
            <a:chOff x="4893540" y="4885446"/>
            <a:chExt cx="255446" cy="372670"/>
          </a:xfrm>
        </p:grpSpPr>
        <p:sp>
          <p:nvSpPr>
            <p:cNvPr id="58" name="Line 29">
              <a:extLst>
                <a:ext uri="{FF2B5EF4-FFF2-40B4-BE49-F238E27FC236}">
                  <a16:creationId xmlns:a16="http://schemas.microsoft.com/office/drawing/2014/main" id="{2B71879B-5D7B-39F8-3154-A0F58CE29B1F}"/>
                </a:ext>
              </a:extLst>
            </p:cNvPr>
            <p:cNvSpPr>
              <a:spLocks noChangeShapeType="1"/>
            </p:cNvSpPr>
            <p:nvPr/>
          </p:nvSpPr>
          <p:spPr bwMode="auto">
            <a:xfrm flipV="1">
              <a:off x="5016499"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9" name="Rectangle 59">
              <a:extLst>
                <a:ext uri="{FF2B5EF4-FFF2-40B4-BE49-F238E27FC236}">
                  <a16:creationId xmlns:a16="http://schemas.microsoft.com/office/drawing/2014/main" id="{5CA16210-81C9-AA93-B8BF-36BC2A8C1A5C}"/>
                </a:ext>
              </a:extLst>
            </p:cNvPr>
            <p:cNvSpPr>
              <a:spLocks noChangeArrowheads="1"/>
            </p:cNvSpPr>
            <p:nvPr/>
          </p:nvSpPr>
          <p:spPr bwMode="auto">
            <a:xfrm>
              <a:off x="4893540"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grpSp>
        <p:nvGrpSpPr>
          <p:cNvPr id="60" name="Groupe 59">
            <a:extLst>
              <a:ext uri="{FF2B5EF4-FFF2-40B4-BE49-F238E27FC236}">
                <a16:creationId xmlns:a16="http://schemas.microsoft.com/office/drawing/2014/main" id="{172A6C0C-E572-665C-4CC8-407EB8B98590}"/>
              </a:ext>
            </a:extLst>
          </p:cNvPr>
          <p:cNvGrpSpPr/>
          <p:nvPr/>
        </p:nvGrpSpPr>
        <p:grpSpPr>
          <a:xfrm>
            <a:off x="7601859" y="5642403"/>
            <a:ext cx="255446" cy="372670"/>
            <a:chOff x="5474565" y="4885446"/>
            <a:chExt cx="255446" cy="372670"/>
          </a:xfrm>
        </p:grpSpPr>
        <p:sp>
          <p:nvSpPr>
            <p:cNvPr id="61" name="Line 31">
              <a:extLst>
                <a:ext uri="{FF2B5EF4-FFF2-40B4-BE49-F238E27FC236}">
                  <a16:creationId xmlns:a16="http://schemas.microsoft.com/office/drawing/2014/main" id="{095C9329-60F9-2275-7FBB-2C8FB242617F}"/>
                </a:ext>
              </a:extLst>
            </p:cNvPr>
            <p:cNvSpPr>
              <a:spLocks noChangeShapeType="1"/>
            </p:cNvSpPr>
            <p:nvPr/>
          </p:nvSpPr>
          <p:spPr bwMode="auto">
            <a:xfrm flipV="1">
              <a:off x="5597524"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2" name="Rectangle 61">
              <a:extLst>
                <a:ext uri="{FF2B5EF4-FFF2-40B4-BE49-F238E27FC236}">
                  <a16:creationId xmlns:a16="http://schemas.microsoft.com/office/drawing/2014/main" id="{09EFF361-17C6-EDC6-348F-A4D08A99252C}"/>
                </a:ext>
              </a:extLst>
            </p:cNvPr>
            <p:cNvSpPr>
              <a:spLocks noChangeArrowheads="1"/>
            </p:cNvSpPr>
            <p:nvPr/>
          </p:nvSpPr>
          <p:spPr bwMode="auto">
            <a:xfrm>
              <a:off x="5474565"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a:t>
              </a:r>
            </a:p>
          </p:txBody>
        </p:sp>
      </p:grpSp>
      <p:grpSp>
        <p:nvGrpSpPr>
          <p:cNvPr id="63" name="Groupe 62">
            <a:extLst>
              <a:ext uri="{FF2B5EF4-FFF2-40B4-BE49-F238E27FC236}">
                <a16:creationId xmlns:a16="http://schemas.microsoft.com/office/drawing/2014/main" id="{935E9712-B3C9-097C-9BF4-35283FE97AD8}"/>
              </a:ext>
            </a:extLst>
          </p:cNvPr>
          <p:cNvGrpSpPr/>
          <p:nvPr/>
        </p:nvGrpSpPr>
        <p:grpSpPr>
          <a:xfrm>
            <a:off x="8331575" y="5642403"/>
            <a:ext cx="255446" cy="372670"/>
            <a:chOff x="6055590" y="4885446"/>
            <a:chExt cx="255446" cy="372670"/>
          </a:xfrm>
        </p:grpSpPr>
        <p:sp>
          <p:nvSpPr>
            <p:cNvPr id="64" name="Line 33">
              <a:extLst>
                <a:ext uri="{FF2B5EF4-FFF2-40B4-BE49-F238E27FC236}">
                  <a16:creationId xmlns:a16="http://schemas.microsoft.com/office/drawing/2014/main" id="{DCB8F3D0-7550-D8C7-7E96-ABDA8196D88E}"/>
                </a:ext>
              </a:extLst>
            </p:cNvPr>
            <p:cNvSpPr>
              <a:spLocks noChangeShapeType="1"/>
            </p:cNvSpPr>
            <p:nvPr/>
          </p:nvSpPr>
          <p:spPr bwMode="auto">
            <a:xfrm flipV="1">
              <a:off x="6178549"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65" name="Rectangle 63">
              <a:extLst>
                <a:ext uri="{FF2B5EF4-FFF2-40B4-BE49-F238E27FC236}">
                  <a16:creationId xmlns:a16="http://schemas.microsoft.com/office/drawing/2014/main" id="{5BCF8D91-93BF-8E49-D44E-5F4C64FAB784}"/>
                </a:ext>
              </a:extLst>
            </p:cNvPr>
            <p:cNvSpPr>
              <a:spLocks noChangeArrowheads="1"/>
            </p:cNvSpPr>
            <p:nvPr/>
          </p:nvSpPr>
          <p:spPr bwMode="auto">
            <a:xfrm>
              <a:off x="6055590" y="4969969"/>
              <a:ext cx="25544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28</a:t>
              </a:r>
            </a:p>
          </p:txBody>
        </p:sp>
      </p:grpSp>
      <p:sp>
        <p:nvSpPr>
          <p:cNvPr id="66" name="Rectangle 70">
            <a:extLst>
              <a:ext uri="{FF2B5EF4-FFF2-40B4-BE49-F238E27FC236}">
                <a16:creationId xmlns:a16="http://schemas.microsoft.com/office/drawing/2014/main" id="{C80E04CE-7A78-6560-252D-D9CAB47DA06E}"/>
              </a:ext>
            </a:extLst>
          </p:cNvPr>
          <p:cNvSpPr>
            <a:spLocks noChangeArrowheads="1"/>
          </p:cNvSpPr>
          <p:nvPr/>
        </p:nvSpPr>
        <p:spPr bwMode="auto">
          <a:xfrm>
            <a:off x="5159466" y="6105743"/>
            <a:ext cx="175303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1400" b="1">
                <a:solidFill>
                  <a:srgbClr val="000000"/>
                </a:solidFill>
                <a:ea typeface="Roboto Condensed" panose="02000000000000000000" pitchFamily="2" charset="0"/>
                <a:cs typeface="Calibri" panose="020F0502020204030204" pitchFamily="34" charset="0"/>
              </a:rPr>
              <a:t>Time </a:t>
            </a:r>
            <a:r>
              <a:rPr lang="fr-FR" altLang="fr-FR" sz="1400" b="1" err="1">
                <a:solidFill>
                  <a:srgbClr val="000000"/>
                </a:solidFill>
                <a:ea typeface="Roboto Condensed" panose="02000000000000000000" pitchFamily="2" charset="0"/>
                <a:cs typeface="Calibri" panose="020F0502020204030204" pitchFamily="34" charset="0"/>
              </a:rPr>
              <a:t>since</a:t>
            </a:r>
            <a:r>
              <a:rPr lang="fr-FR" altLang="fr-FR" sz="1400" b="1">
                <a:solidFill>
                  <a:srgbClr val="000000"/>
                </a:solidFill>
                <a:ea typeface="Roboto Condensed" panose="02000000000000000000" pitchFamily="2" charset="0"/>
                <a:cs typeface="Calibri" panose="020F0502020204030204" pitchFamily="34" charset="0"/>
              </a:rPr>
              <a:t> </a:t>
            </a:r>
            <a:r>
              <a:rPr lang="fr-FR" altLang="fr-FR" sz="1400" b="1" err="1">
                <a:solidFill>
                  <a:srgbClr val="000000"/>
                </a:solidFill>
                <a:ea typeface="Roboto Condensed" panose="02000000000000000000" pitchFamily="2" charset="0"/>
                <a:cs typeface="Calibri" panose="020F0502020204030204" pitchFamily="34" charset="0"/>
              </a:rPr>
              <a:t>birth</a:t>
            </a:r>
            <a:r>
              <a:rPr lang="fr-FR" altLang="fr-FR" sz="1400" b="1">
                <a:solidFill>
                  <a:srgbClr val="000000"/>
                </a:solidFill>
                <a:ea typeface="Roboto Condensed" panose="02000000000000000000" pitchFamily="2" charset="0"/>
                <a:cs typeface="Calibri" panose="020F0502020204030204" pitchFamily="34" charset="0"/>
              </a:rPr>
              <a:t> (</a:t>
            </a:r>
            <a:r>
              <a:rPr lang="fr-FR" altLang="fr-FR" sz="1400" b="1" err="1">
                <a:solidFill>
                  <a:srgbClr val="000000"/>
                </a:solidFill>
                <a:ea typeface="Roboto Condensed" panose="02000000000000000000" pitchFamily="2" charset="0"/>
                <a:cs typeface="Calibri" panose="020F0502020204030204" pitchFamily="34" charset="0"/>
              </a:rPr>
              <a:t>days</a:t>
            </a:r>
            <a:r>
              <a:rPr lang="fr-FR" altLang="fr-FR" sz="1400" b="1">
                <a:solidFill>
                  <a:srgbClr val="000000"/>
                </a:solidFill>
                <a:ea typeface="Roboto Condensed" panose="02000000000000000000" pitchFamily="2" charset="0"/>
                <a:cs typeface="Calibri" panose="020F0502020204030204" pitchFamily="34" charset="0"/>
              </a:rPr>
              <a:t>)</a:t>
            </a:r>
          </a:p>
        </p:txBody>
      </p:sp>
      <p:sp>
        <p:nvSpPr>
          <p:cNvPr id="67" name="Rectangle 70">
            <a:extLst>
              <a:ext uri="{FF2B5EF4-FFF2-40B4-BE49-F238E27FC236}">
                <a16:creationId xmlns:a16="http://schemas.microsoft.com/office/drawing/2014/main" id="{FC394924-A33B-5AD6-B688-13488BF9339E}"/>
              </a:ext>
            </a:extLst>
          </p:cNvPr>
          <p:cNvSpPr>
            <a:spLocks noChangeArrowheads="1"/>
          </p:cNvSpPr>
          <p:nvPr/>
        </p:nvSpPr>
        <p:spPr bwMode="auto">
          <a:xfrm>
            <a:off x="3457304" y="4672938"/>
            <a:ext cx="3877334" cy="8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defTabSz="914400" fontAlgn="base">
              <a:spcBef>
                <a:spcPct val="0"/>
              </a:spcBef>
              <a:spcAft>
                <a:spcPct val="0"/>
              </a:spcAft>
            </a:pPr>
            <a:r>
              <a:rPr lang="fr-FR" altLang="fr-FR" sz="1200" b="1">
                <a:solidFill>
                  <a:srgbClr val="000000"/>
                </a:solidFill>
                <a:ea typeface="Roboto Condensed" panose="02000000000000000000" pitchFamily="2" charset="0"/>
                <a:cs typeface="Calibri" panose="020F0502020204030204" pitchFamily="34" charset="0"/>
              </a:rPr>
              <a:t>Log-</a:t>
            </a:r>
            <a:r>
              <a:rPr lang="fr-FR" altLang="fr-FR" sz="1200" b="1" err="1">
                <a:solidFill>
                  <a:srgbClr val="000000"/>
                </a:solidFill>
                <a:ea typeface="Roboto Condensed" panose="02000000000000000000" pitchFamily="2" charset="0"/>
                <a:cs typeface="Calibri" panose="020F0502020204030204" pitchFamily="34" charset="0"/>
              </a:rPr>
              <a:t>rank</a:t>
            </a:r>
            <a:r>
              <a:rPr lang="fr-FR" altLang="fr-FR" sz="1200" b="1">
                <a:solidFill>
                  <a:srgbClr val="000000"/>
                </a:solidFill>
                <a:ea typeface="Roboto Condensed" panose="02000000000000000000" pitchFamily="2" charset="0"/>
                <a:cs typeface="Calibri" panose="020F0502020204030204" pitchFamily="34" charset="0"/>
              </a:rPr>
              <a:t> p values</a:t>
            </a:r>
          </a:p>
          <a:p>
            <a:pPr defTabSz="914400" fontAlgn="base">
              <a:spcBef>
                <a:spcPct val="0"/>
              </a:spcBef>
              <a:spcAft>
                <a:spcPct val="0"/>
              </a:spcAft>
            </a:pPr>
            <a:r>
              <a:rPr lang="fr-FR" altLang="fr-FR" sz="1200">
                <a:solidFill>
                  <a:srgbClr val="000000"/>
                </a:solidFill>
                <a:ea typeface="Roboto Condensed" panose="02000000000000000000" pitchFamily="2" charset="0"/>
                <a:cs typeface="Calibri" panose="020F0502020204030204" pitchFamily="34" charset="0"/>
              </a:rPr>
              <a:t>DTG, FTC, and TAF group vs DTG, FTC, and TDF group p = 0.65</a:t>
            </a:r>
          </a:p>
          <a:p>
            <a:pPr defTabSz="914400" fontAlgn="base">
              <a:spcBef>
                <a:spcPct val="0"/>
              </a:spcBef>
              <a:spcAft>
                <a:spcPct val="0"/>
              </a:spcAft>
            </a:pPr>
            <a:r>
              <a:rPr lang="fr-FR" altLang="fr-FR" sz="1200">
                <a:solidFill>
                  <a:srgbClr val="000000"/>
                </a:solidFill>
                <a:ea typeface="Roboto Condensed" panose="02000000000000000000" pitchFamily="2" charset="0"/>
                <a:cs typeface="Calibri" panose="020F0502020204030204" pitchFamily="34" charset="0"/>
              </a:rPr>
              <a:t>DTG, FTC, and TDF group vs EFV, FTC, and TDF group p=0.050</a:t>
            </a:r>
          </a:p>
          <a:p>
            <a:pPr defTabSz="914400" fontAlgn="base">
              <a:spcBef>
                <a:spcPct val="0"/>
              </a:spcBef>
              <a:spcAft>
                <a:spcPct val="0"/>
              </a:spcAft>
            </a:pPr>
            <a:r>
              <a:rPr lang="fr-FR" altLang="fr-FR" sz="1200">
                <a:solidFill>
                  <a:srgbClr val="000000"/>
                </a:solidFill>
                <a:ea typeface="Roboto Condensed" panose="02000000000000000000" pitchFamily="2" charset="0"/>
                <a:cs typeface="Calibri" panose="020F0502020204030204" pitchFamily="34" charset="0"/>
              </a:rPr>
              <a:t>DTG, FTC, and TAF group vs EFV, FTC, and TDF group p=0.019</a:t>
            </a:r>
          </a:p>
        </p:txBody>
      </p:sp>
      <p:sp>
        <p:nvSpPr>
          <p:cNvPr id="71" name="Rectangle 70">
            <a:extLst>
              <a:ext uri="{FF2B5EF4-FFF2-40B4-BE49-F238E27FC236}">
                <a16:creationId xmlns:a16="http://schemas.microsoft.com/office/drawing/2014/main" id="{7A81DA3E-6769-4843-9CD9-D4F4EF70E751}"/>
              </a:ext>
            </a:extLst>
          </p:cNvPr>
          <p:cNvSpPr>
            <a:spLocks noChangeArrowheads="1"/>
          </p:cNvSpPr>
          <p:nvPr/>
        </p:nvSpPr>
        <p:spPr bwMode="auto">
          <a:xfrm rot="16200000">
            <a:off x="718339" y="3847473"/>
            <a:ext cx="318451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en-US" altLang="fr-FR" sz="1400" b="1">
                <a:solidFill>
                  <a:srgbClr val="000000"/>
                </a:solidFill>
                <a:ea typeface="Roboto Condensed" panose="02000000000000000000" pitchFamily="2" charset="0"/>
                <a:cs typeface="Calibri" panose="020F0502020204030204" pitchFamily="34" charset="0"/>
              </a:rPr>
              <a:t>Estimated probability of neonatal survival</a:t>
            </a:r>
            <a:endParaRPr lang="fr-FR" altLang="fr-FR" sz="1400" b="1">
              <a:solidFill>
                <a:srgbClr val="000000"/>
              </a:solidFill>
              <a:ea typeface="Roboto Condensed" panose="02000000000000000000" pitchFamily="2" charset="0"/>
              <a:cs typeface="Calibri" panose="020F0502020204030204" pitchFamily="34" charset="0"/>
            </a:endParaRPr>
          </a:p>
        </p:txBody>
      </p:sp>
      <p:sp>
        <p:nvSpPr>
          <p:cNvPr id="73" name="ZoneTexte 72">
            <a:extLst>
              <a:ext uri="{FF2B5EF4-FFF2-40B4-BE49-F238E27FC236}">
                <a16:creationId xmlns:a16="http://schemas.microsoft.com/office/drawing/2014/main" id="{56C5B4DD-70DE-6F12-3A18-93A699BB5B62}"/>
              </a:ext>
            </a:extLst>
          </p:cNvPr>
          <p:cNvSpPr txBox="1"/>
          <p:nvPr/>
        </p:nvSpPr>
        <p:spPr>
          <a:xfrm>
            <a:off x="8305800" y="3724275"/>
            <a:ext cx="300082" cy="369332"/>
          </a:xfrm>
          <a:prstGeom prst="rect">
            <a:avLst/>
          </a:prstGeom>
          <a:noFill/>
        </p:spPr>
        <p:txBody>
          <a:bodyPr wrap="none" rtlCol="0">
            <a:spAutoFit/>
          </a:bodyPr>
          <a:lstStyle/>
          <a:p>
            <a:pPr algn="ctr"/>
            <a:r>
              <a:rPr lang="fr-FR" b="1">
                <a:solidFill>
                  <a:srgbClr val="8064A2"/>
                </a:solidFill>
              </a:rPr>
              <a:t>+</a:t>
            </a:r>
          </a:p>
        </p:txBody>
      </p:sp>
      <p:sp>
        <p:nvSpPr>
          <p:cNvPr id="76" name="Forme libre : forme 75">
            <a:extLst>
              <a:ext uri="{FF2B5EF4-FFF2-40B4-BE49-F238E27FC236}">
                <a16:creationId xmlns:a16="http://schemas.microsoft.com/office/drawing/2014/main" id="{A1337298-B927-F0A5-F84D-F89CCC587058}"/>
              </a:ext>
            </a:extLst>
          </p:cNvPr>
          <p:cNvSpPr/>
          <p:nvPr/>
        </p:nvSpPr>
        <p:spPr>
          <a:xfrm>
            <a:off x="3330575" y="2232025"/>
            <a:ext cx="5130800" cy="511175"/>
          </a:xfrm>
          <a:custGeom>
            <a:avLst/>
            <a:gdLst>
              <a:gd name="connsiteX0" fmla="*/ 0 w 5130800"/>
              <a:gd name="connsiteY0" fmla="*/ 0 h 511175"/>
              <a:gd name="connsiteX1" fmla="*/ 549275 w 5130800"/>
              <a:gd name="connsiteY1" fmla="*/ 0 h 511175"/>
              <a:gd name="connsiteX2" fmla="*/ 549275 w 5130800"/>
              <a:gd name="connsiteY2" fmla="*/ 171450 h 511175"/>
              <a:gd name="connsiteX3" fmla="*/ 1644650 w 5130800"/>
              <a:gd name="connsiteY3" fmla="*/ 171450 h 511175"/>
              <a:gd name="connsiteX4" fmla="*/ 1644650 w 5130800"/>
              <a:gd name="connsiteY4" fmla="*/ 339725 h 511175"/>
              <a:gd name="connsiteX5" fmla="*/ 3108325 w 5130800"/>
              <a:gd name="connsiteY5" fmla="*/ 339725 h 511175"/>
              <a:gd name="connsiteX6" fmla="*/ 3108325 w 5130800"/>
              <a:gd name="connsiteY6" fmla="*/ 511175 h 511175"/>
              <a:gd name="connsiteX7" fmla="*/ 5130800 w 5130800"/>
              <a:gd name="connsiteY7" fmla="*/ 511175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0800" h="511175">
                <a:moveTo>
                  <a:pt x="0" y="0"/>
                </a:moveTo>
                <a:lnTo>
                  <a:pt x="549275" y="0"/>
                </a:lnTo>
                <a:lnTo>
                  <a:pt x="549275" y="171450"/>
                </a:lnTo>
                <a:lnTo>
                  <a:pt x="1644650" y="171450"/>
                </a:lnTo>
                <a:lnTo>
                  <a:pt x="1644650" y="339725"/>
                </a:lnTo>
                <a:lnTo>
                  <a:pt x="3108325" y="339725"/>
                </a:lnTo>
                <a:lnTo>
                  <a:pt x="3108325" y="511175"/>
                </a:lnTo>
                <a:lnTo>
                  <a:pt x="5130800" y="511175"/>
                </a:lnTo>
              </a:path>
            </a:pathLst>
          </a:custGeom>
          <a:noFill/>
          <a:ln w="28575">
            <a:solidFill>
              <a:srgbClr val="4262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ZoneTexte 76">
            <a:extLst>
              <a:ext uri="{FF2B5EF4-FFF2-40B4-BE49-F238E27FC236}">
                <a16:creationId xmlns:a16="http://schemas.microsoft.com/office/drawing/2014/main" id="{C73F8FCF-B5B1-3705-E083-B92A05129981}"/>
              </a:ext>
            </a:extLst>
          </p:cNvPr>
          <p:cNvSpPr txBox="1"/>
          <p:nvPr/>
        </p:nvSpPr>
        <p:spPr>
          <a:xfrm>
            <a:off x="8305800" y="2552184"/>
            <a:ext cx="300082" cy="369332"/>
          </a:xfrm>
          <a:prstGeom prst="rect">
            <a:avLst/>
          </a:prstGeom>
          <a:noFill/>
        </p:spPr>
        <p:txBody>
          <a:bodyPr wrap="none" rtlCol="0">
            <a:spAutoFit/>
          </a:bodyPr>
          <a:lstStyle/>
          <a:p>
            <a:pPr algn="ctr"/>
            <a:r>
              <a:rPr lang="fr-FR" b="1">
                <a:solidFill>
                  <a:srgbClr val="42626A"/>
                </a:solidFill>
              </a:rPr>
              <a:t>+</a:t>
            </a:r>
          </a:p>
        </p:txBody>
      </p:sp>
      <p:sp>
        <p:nvSpPr>
          <p:cNvPr id="78" name="ZoneTexte 77">
            <a:extLst>
              <a:ext uri="{FF2B5EF4-FFF2-40B4-BE49-F238E27FC236}">
                <a16:creationId xmlns:a16="http://schemas.microsoft.com/office/drawing/2014/main" id="{0FD1381B-2DA2-43EC-F708-279B1D4E9431}"/>
              </a:ext>
            </a:extLst>
          </p:cNvPr>
          <p:cNvSpPr txBox="1"/>
          <p:nvPr/>
        </p:nvSpPr>
        <p:spPr>
          <a:xfrm>
            <a:off x="3363347" y="2047359"/>
            <a:ext cx="300082" cy="369332"/>
          </a:xfrm>
          <a:prstGeom prst="rect">
            <a:avLst/>
          </a:prstGeom>
          <a:noFill/>
        </p:spPr>
        <p:txBody>
          <a:bodyPr wrap="none" rtlCol="0">
            <a:spAutoFit/>
          </a:bodyPr>
          <a:lstStyle/>
          <a:p>
            <a:pPr algn="ctr"/>
            <a:r>
              <a:rPr lang="fr-FR" b="1">
                <a:solidFill>
                  <a:srgbClr val="42626A"/>
                </a:solidFill>
              </a:rPr>
              <a:t>+</a:t>
            </a:r>
          </a:p>
        </p:txBody>
      </p:sp>
      <p:sp>
        <p:nvSpPr>
          <p:cNvPr id="79" name="ZoneTexte 78">
            <a:extLst>
              <a:ext uri="{FF2B5EF4-FFF2-40B4-BE49-F238E27FC236}">
                <a16:creationId xmlns:a16="http://schemas.microsoft.com/office/drawing/2014/main" id="{B124E957-8395-F35B-5C09-7A77B8B9B01C}"/>
              </a:ext>
            </a:extLst>
          </p:cNvPr>
          <p:cNvSpPr txBox="1"/>
          <p:nvPr/>
        </p:nvSpPr>
        <p:spPr>
          <a:xfrm>
            <a:off x="3549180" y="2210739"/>
            <a:ext cx="300082" cy="369332"/>
          </a:xfrm>
          <a:prstGeom prst="rect">
            <a:avLst/>
          </a:prstGeom>
          <a:noFill/>
        </p:spPr>
        <p:txBody>
          <a:bodyPr wrap="none" rtlCol="0">
            <a:spAutoFit/>
          </a:bodyPr>
          <a:lstStyle/>
          <a:p>
            <a:pPr algn="ctr"/>
            <a:r>
              <a:rPr lang="fr-FR" b="1">
                <a:solidFill>
                  <a:srgbClr val="00B0F0"/>
                </a:solidFill>
              </a:rPr>
              <a:t>+</a:t>
            </a:r>
          </a:p>
        </p:txBody>
      </p:sp>
      <p:sp>
        <p:nvSpPr>
          <p:cNvPr id="80" name="Forme libre : forme 79">
            <a:extLst>
              <a:ext uri="{FF2B5EF4-FFF2-40B4-BE49-F238E27FC236}">
                <a16:creationId xmlns:a16="http://schemas.microsoft.com/office/drawing/2014/main" id="{305A68A2-8F97-0084-CEAF-06803E1AD913}"/>
              </a:ext>
            </a:extLst>
          </p:cNvPr>
          <p:cNvSpPr/>
          <p:nvPr/>
        </p:nvSpPr>
        <p:spPr>
          <a:xfrm>
            <a:off x="3330575" y="2232025"/>
            <a:ext cx="5127625" cy="339725"/>
          </a:xfrm>
          <a:custGeom>
            <a:avLst/>
            <a:gdLst>
              <a:gd name="connsiteX0" fmla="*/ 0 w 5127625"/>
              <a:gd name="connsiteY0" fmla="*/ 0 h 339725"/>
              <a:gd name="connsiteX1" fmla="*/ 365125 w 5127625"/>
              <a:gd name="connsiteY1" fmla="*/ 0 h 339725"/>
              <a:gd name="connsiteX2" fmla="*/ 365125 w 5127625"/>
              <a:gd name="connsiteY2" fmla="*/ 171450 h 339725"/>
              <a:gd name="connsiteX3" fmla="*/ 549275 w 5127625"/>
              <a:gd name="connsiteY3" fmla="*/ 171450 h 339725"/>
              <a:gd name="connsiteX4" fmla="*/ 549275 w 5127625"/>
              <a:gd name="connsiteY4" fmla="*/ 339725 h 339725"/>
              <a:gd name="connsiteX5" fmla="*/ 5127625 w 5127625"/>
              <a:gd name="connsiteY5" fmla="*/ 339725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7625" h="339725">
                <a:moveTo>
                  <a:pt x="0" y="0"/>
                </a:moveTo>
                <a:lnTo>
                  <a:pt x="365125" y="0"/>
                </a:lnTo>
                <a:lnTo>
                  <a:pt x="365125" y="171450"/>
                </a:lnTo>
                <a:lnTo>
                  <a:pt x="549275" y="171450"/>
                </a:lnTo>
                <a:lnTo>
                  <a:pt x="549275" y="339725"/>
                </a:lnTo>
                <a:lnTo>
                  <a:pt x="5127625" y="339725"/>
                </a:lnTo>
              </a:path>
            </a:pathLst>
          </a:cu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Forme libre : forme 71">
            <a:extLst>
              <a:ext uri="{FF2B5EF4-FFF2-40B4-BE49-F238E27FC236}">
                <a16:creationId xmlns:a16="http://schemas.microsoft.com/office/drawing/2014/main" id="{DA6AC06F-99E7-68EA-CBCC-31C5385A02E0}"/>
              </a:ext>
            </a:extLst>
          </p:cNvPr>
          <p:cNvSpPr/>
          <p:nvPr/>
        </p:nvSpPr>
        <p:spPr>
          <a:xfrm>
            <a:off x="3333750" y="2235200"/>
            <a:ext cx="5124450" cy="1682750"/>
          </a:xfrm>
          <a:custGeom>
            <a:avLst/>
            <a:gdLst>
              <a:gd name="connsiteX0" fmla="*/ 0 w 5124450"/>
              <a:gd name="connsiteY0" fmla="*/ 0 h 1682750"/>
              <a:gd name="connsiteX1" fmla="*/ 174625 w 5124450"/>
              <a:gd name="connsiteY1" fmla="*/ 0 h 1682750"/>
              <a:gd name="connsiteX2" fmla="*/ 174625 w 5124450"/>
              <a:gd name="connsiteY2" fmla="*/ 336550 h 1682750"/>
              <a:gd name="connsiteX3" fmla="*/ 358775 w 5124450"/>
              <a:gd name="connsiteY3" fmla="*/ 336550 h 1682750"/>
              <a:gd name="connsiteX4" fmla="*/ 358775 w 5124450"/>
              <a:gd name="connsiteY4" fmla="*/ 841375 h 1682750"/>
              <a:gd name="connsiteX5" fmla="*/ 542925 w 5124450"/>
              <a:gd name="connsiteY5" fmla="*/ 841375 h 1682750"/>
              <a:gd name="connsiteX6" fmla="*/ 542925 w 5124450"/>
              <a:gd name="connsiteY6" fmla="*/ 1009650 h 1682750"/>
              <a:gd name="connsiteX7" fmla="*/ 911225 w 5124450"/>
              <a:gd name="connsiteY7" fmla="*/ 1009650 h 1682750"/>
              <a:gd name="connsiteX8" fmla="*/ 911225 w 5124450"/>
              <a:gd name="connsiteY8" fmla="*/ 1177925 h 1682750"/>
              <a:gd name="connsiteX9" fmla="*/ 1463675 w 5124450"/>
              <a:gd name="connsiteY9" fmla="*/ 1177925 h 1682750"/>
              <a:gd name="connsiteX10" fmla="*/ 1463675 w 5124450"/>
              <a:gd name="connsiteY10" fmla="*/ 1346200 h 1682750"/>
              <a:gd name="connsiteX11" fmla="*/ 2378075 w 5124450"/>
              <a:gd name="connsiteY11" fmla="*/ 1346200 h 1682750"/>
              <a:gd name="connsiteX12" fmla="*/ 2378075 w 5124450"/>
              <a:gd name="connsiteY12" fmla="*/ 1514475 h 1682750"/>
              <a:gd name="connsiteX13" fmla="*/ 3473450 w 5124450"/>
              <a:gd name="connsiteY13" fmla="*/ 1514475 h 1682750"/>
              <a:gd name="connsiteX14" fmla="*/ 3473450 w 5124450"/>
              <a:gd name="connsiteY14" fmla="*/ 1682750 h 1682750"/>
              <a:gd name="connsiteX15" fmla="*/ 5124450 w 5124450"/>
              <a:gd name="connsiteY15" fmla="*/ 16827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4450" h="1682750">
                <a:moveTo>
                  <a:pt x="0" y="0"/>
                </a:moveTo>
                <a:lnTo>
                  <a:pt x="174625" y="0"/>
                </a:lnTo>
                <a:lnTo>
                  <a:pt x="174625" y="336550"/>
                </a:lnTo>
                <a:lnTo>
                  <a:pt x="358775" y="336550"/>
                </a:lnTo>
                <a:lnTo>
                  <a:pt x="358775" y="841375"/>
                </a:lnTo>
                <a:lnTo>
                  <a:pt x="542925" y="841375"/>
                </a:lnTo>
                <a:lnTo>
                  <a:pt x="542925" y="1009650"/>
                </a:lnTo>
                <a:lnTo>
                  <a:pt x="911225" y="1009650"/>
                </a:lnTo>
                <a:lnTo>
                  <a:pt x="911225" y="1177925"/>
                </a:lnTo>
                <a:lnTo>
                  <a:pt x="1463675" y="1177925"/>
                </a:lnTo>
                <a:lnTo>
                  <a:pt x="1463675" y="1346200"/>
                </a:lnTo>
                <a:lnTo>
                  <a:pt x="2378075" y="1346200"/>
                </a:lnTo>
                <a:lnTo>
                  <a:pt x="2378075" y="1514475"/>
                </a:lnTo>
                <a:lnTo>
                  <a:pt x="3473450" y="1514475"/>
                </a:lnTo>
                <a:lnTo>
                  <a:pt x="3473450" y="1682750"/>
                </a:lnTo>
                <a:lnTo>
                  <a:pt x="5124450" y="1682750"/>
                </a:lnTo>
              </a:path>
            </a:pathLst>
          </a:custGeom>
          <a:noFill/>
          <a:ln w="28575">
            <a:solidFill>
              <a:srgbClr val="8064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1" name="ZoneTexte 80">
            <a:extLst>
              <a:ext uri="{FF2B5EF4-FFF2-40B4-BE49-F238E27FC236}">
                <a16:creationId xmlns:a16="http://schemas.microsoft.com/office/drawing/2014/main" id="{F48FEF94-C880-3603-1D55-F540A2DD8FA5}"/>
              </a:ext>
            </a:extLst>
          </p:cNvPr>
          <p:cNvSpPr txBox="1"/>
          <p:nvPr/>
        </p:nvSpPr>
        <p:spPr>
          <a:xfrm>
            <a:off x="8305800" y="2380734"/>
            <a:ext cx="300082" cy="369332"/>
          </a:xfrm>
          <a:prstGeom prst="rect">
            <a:avLst/>
          </a:prstGeom>
          <a:noFill/>
        </p:spPr>
        <p:txBody>
          <a:bodyPr wrap="none" rtlCol="0">
            <a:spAutoFit/>
          </a:bodyPr>
          <a:lstStyle/>
          <a:p>
            <a:pPr algn="ctr"/>
            <a:r>
              <a:rPr lang="fr-FR" b="1">
                <a:solidFill>
                  <a:srgbClr val="00B0F0"/>
                </a:solidFill>
              </a:rPr>
              <a:t>+</a:t>
            </a:r>
          </a:p>
        </p:txBody>
      </p:sp>
      <p:cxnSp>
        <p:nvCxnSpPr>
          <p:cNvPr id="83" name="Connecteur droit 82">
            <a:extLst>
              <a:ext uri="{FF2B5EF4-FFF2-40B4-BE49-F238E27FC236}">
                <a16:creationId xmlns:a16="http://schemas.microsoft.com/office/drawing/2014/main" id="{39149946-6888-CF05-9C16-DCC649CC5606}"/>
              </a:ext>
            </a:extLst>
          </p:cNvPr>
          <p:cNvCxnSpPr/>
          <p:nvPr/>
        </p:nvCxnSpPr>
        <p:spPr>
          <a:xfrm>
            <a:off x="9099766" y="2982073"/>
            <a:ext cx="382909" cy="0"/>
          </a:xfrm>
          <a:prstGeom prst="line">
            <a:avLst/>
          </a:prstGeom>
          <a:ln w="2857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84" name="Connecteur droit 83">
            <a:extLst>
              <a:ext uri="{FF2B5EF4-FFF2-40B4-BE49-F238E27FC236}">
                <a16:creationId xmlns:a16="http://schemas.microsoft.com/office/drawing/2014/main" id="{CC45083F-67DA-6642-3A87-76386FF54128}"/>
              </a:ext>
            </a:extLst>
          </p:cNvPr>
          <p:cNvCxnSpPr/>
          <p:nvPr/>
        </p:nvCxnSpPr>
        <p:spPr>
          <a:xfrm>
            <a:off x="9099766" y="3196312"/>
            <a:ext cx="382909" cy="0"/>
          </a:xfrm>
          <a:prstGeom prst="line">
            <a:avLst/>
          </a:prstGeom>
          <a:ln w="28575">
            <a:solidFill>
              <a:srgbClr val="42626A"/>
            </a:solidFill>
          </a:ln>
          <a:effectLst/>
        </p:spPr>
        <p:style>
          <a:lnRef idx="2">
            <a:schemeClr val="accent1"/>
          </a:lnRef>
          <a:fillRef idx="0">
            <a:schemeClr val="accent1"/>
          </a:fillRef>
          <a:effectRef idx="1">
            <a:schemeClr val="accent1"/>
          </a:effectRef>
          <a:fontRef idx="minor">
            <a:schemeClr val="tx1"/>
          </a:fontRef>
        </p:style>
      </p:cxnSp>
      <p:cxnSp>
        <p:nvCxnSpPr>
          <p:cNvPr id="85" name="Connecteur droit 84">
            <a:extLst>
              <a:ext uri="{FF2B5EF4-FFF2-40B4-BE49-F238E27FC236}">
                <a16:creationId xmlns:a16="http://schemas.microsoft.com/office/drawing/2014/main" id="{CA03415B-8DF7-326D-7700-4C5BC41ACD67}"/>
              </a:ext>
            </a:extLst>
          </p:cNvPr>
          <p:cNvCxnSpPr/>
          <p:nvPr/>
        </p:nvCxnSpPr>
        <p:spPr>
          <a:xfrm>
            <a:off x="9099766" y="3412517"/>
            <a:ext cx="382909" cy="0"/>
          </a:xfrm>
          <a:prstGeom prst="line">
            <a:avLst/>
          </a:prstGeom>
          <a:ln w="28575">
            <a:solidFill>
              <a:srgbClr val="8064A2"/>
            </a:solidFill>
          </a:ln>
          <a:effectLst/>
        </p:spPr>
        <p:style>
          <a:lnRef idx="2">
            <a:schemeClr val="accent1"/>
          </a:lnRef>
          <a:fillRef idx="0">
            <a:schemeClr val="accent1"/>
          </a:fillRef>
          <a:effectRef idx="1">
            <a:schemeClr val="accent1"/>
          </a:effectRef>
          <a:fontRef idx="minor">
            <a:schemeClr val="tx1"/>
          </a:fontRef>
        </p:style>
      </p:cxnSp>
      <p:sp>
        <p:nvSpPr>
          <p:cNvPr id="74" name="ZoneTexte 73">
            <a:extLst>
              <a:ext uri="{FF2B5EF4-FFF2-40B4-BE49-F238E27FC236}">
                <a16:creationId xmlns:a16="http://schemas.microsoft.com/office/drawing/2014/main" id="{7736F4F3-878F-CAF9-B5E5-7CB9481ED11B}"/>
              </a:ext>
            </a:extLst>
          </p:cNvPr>
          <p:cNvSpPr txBox="1"/>
          <p:nvPr/>
        </p:nvSpPr>
        <p:spPr>
          <a:xfrm>
            <a:off x="3184525" y="2041525"/>
            <a:ext cx="300082" cy="369332"/>
          </a:xfrm>
          <a:prstGeom prst="rect">
            <a:avLst/>
          </a:prstGeom>
          <a:noFill/>
        </p:spPr>
        <p:txBody>
          <a:bodyPr wrap="none" rtlCol="0">
            <a:spAutoFit/>
          </a:bodyPr>
          <a:lstStyle/>
          <a:p>
            <a:pPr algn="ctr"/>
            <a:r>
              <a:rPr lang="fr-FR" b="1">
                <a:solidFill>
                  <a:srgbClr val="8064A2"/>
                </a:solidFill>
              </a:rPr>
              <a:t>+</a:t>
            </a:r>
          </a:p>
        </p:txBody>
      </p:sp>
      <p:sp>
        <p:nvSpPr>
          <p:cNvPr id="86" name="Rectangle 70">
            <a:extLst>
              <a:ext uri="{FF2B5EF4-FFF2-40B4-BE49-F238E27FC236}">
                <a16:creationId xmlns:a16="http://schemas.microsoft.com/office/drawing/2014/main" id="{C67AC0FE-72B8-EFA9-0852-8366412B0ED1}"/>
              </a:ext>
            </a:extLst>
          </p:cNvPr>
          <p:cNvSpPr>
            <a:spLocks noChangeArrowheads="1"/>
          </p:cNvSpPr>
          <p:nvPr/>
        </p:nvSpPr>
        <p:spPr bwMode="auto">
          <a:xfrm>
            <a:off x="9519641" y="2836795"/>
            <a:ext cx="1628322"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defTabSz="914400" fontAlgn="base">
              <a:spcBef>
                <a:spcPct val="0"/>
              </a:spcBef>
              <a:spcAft>
                <a:spcPct val="0"/>
              </a:spcAft>
            </a:pPr>
            <a:r>
              <a:rPr lang="fr-FR" altLang="fr-FR" sz="1400" dirty="0">
                <a:solidFill>
                  <a:srgbClr val="000000"/>
                </a:solidFill>
                <a:ea typeface="Roboto Condensed" panose="02000000000000000000" pitchFamily="2" charset="0"/>
                <a:cs typeface="Calibri" panose="020F0502020204030204" pitchFamily="34" charset="0"/>
              </a:rPr>
              <a:t>DTG + FTC/TAF group</a:t>
            </a:r>
          </a:p>
          <a:p>
            <a:pPr defTabSz="914400" fontAlgn="base">
              <a:spcBef>
                <a:spcPct val="0"/>
              </a:spcBef>
              <a:spcAft>
                <a:spcPct val="0"/>
              </a:spcAft>
            </a:pPr>
            <a:r>
              <a:rPr lang="fr-FR" altLang="fr-FR" sz="1400" dirty="0">
                <a:solidFill>
                  <a:srgbClr val="000000"/>
                </a:solidFill>
                <a:ea typeface="Roboto Condensed" panose="02000000000000000000" pitchFamily="2" charset="0"/>
                <a:cs typeface="Calibri" panose="020F0502020204030204" pitchFamily="34" charset="0"/>
              </a:rPr>
              <a:t>DTG + FTC/TDF group</a:t>
            </a:r>
          </a:p>
          <a:p>
            <a:pPr defTabSz="914400" fontAlgn="base">
              <a:spcBef>
                <a:spcPct val="0"/>
              </a:spcBef>
              <a:spcAft>
                <a:spcPct val="0"/>
              </a:spcAft>
            </a:pPr>
            <a:r>
              <a:rPr lang="fr-FR" altLang="fr-FR" sz="1400" dirty="0">
                <a:solidFill>
                  <a:srgbClr val="000000"/>
                </a:solidFill>
                <a:ea typeface="Roboto Condensed" panose="02000000000000000000" pitchFamily="2" charset="0"/>
                <a:cs typeface="Calibri" panose="020F0502020204030204" pitchFamily="34" charset="0"/>
              </a:rPr>
              <a:t>EFV/FTC/TDF group</a:t>
            </a:r>
          </a:p>
        </p:txBody>
      </p:sp>
      <p:sp>
        <p:nvSpPr>
          <p:cNvPr id="68" name="ZoneTexte 67">
            <a:extLst>
              <a:ext uri="{FF2B5EF4-FFF2-40B4-BE49-F238E27FC236}">
                <a16:creationId xmlns:a16="http://schemas.microsoft.com/office/drawing/2014/main" id="{507A6CA4-4194-054C-835A-EC5BB4954C52}"/>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237609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11813"/>
          <a:stretch/>
        </p:blipFill>
        <p:spPr>
          <a:xfrm>
            <a:off x="0" y="0"/>
            <a:ext cx="12192000" cy="6044665"/>
          </a:xfrm>
          <a:prstGeom prst="rect">
            <a:avLst/>
          </a:prstGeom>
        </p:spPr>
      </p:pic>
      <p:sp>
        <p:nvSpPr>
          <p:cNvPr id="4" name="Rectangle 3">
            <a:extLst>
              <a:ext uri="{FF2B5EF4-FFF2-40B4-BE49-F238E27FC236}">
                <a16:creationId xmlns:a16="http://schemas.microsoft.com/office/drawing/2014/main" id="{C781D19B-2AC9-3F5C-E707-ABAE877C8C93}"/>
              </a:ext>
            </a:extLst>
          </p:cNvPr>
          <p:cNvSpPr/>
          <p:nvPr/>
        </p:nvSpPr>
        <p:spPr>
          <a:xfrm>
            <a:off x="3318150" y="2807685"/>
            <a:ext cx="1914086" cy="3169144"/>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30049E9-CFA3-EE81-662A-7AD74F1F1BB7}"/>
              </a:ext>
            </a:extLst>
          </p:cNvPr>
          <p:cNvSpPr/>
          <p:nvPr/>
        </p:nvSpPr>
        <p:spPr>
          <a:xfrm>
            <a:off x="8131381" y="3573652"/>
            <a:ext cx="1917393" cy="24031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6C05F6E-88E7-624D-79C6-CEAD39156E4C}"/>
              </a:ext>
            </a:extLst>
          </p:cNvPr>
          <p:cNvSpPr/>
          <p:nvPr/>
        </p:nvSpPr>
        <p:spPr>
          <a:xfrm>
            <a:off x="5723112" y="3347422"/>
            <a:ext cx="1917393" cy="262940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0">
            <a:extLst>
              <a:ext uri="{FF2B5EF4-FFF2-40B4-BE49-F238E27FC236}">
                <a16:creationId xmlns:a16="http://schemas.microsoft.com/office/drawing/2014/main" id="{ADFE8D1C-4C5E-EB7D-45FC-EF6290F5F259}"/>
              </a:ext>
            </a:extLst>
          </p:cNvPr>
          <p:cNvSpPr>
            <a:spLocks noChangeArrowheads="1"/>
          </p:cNvSpPr>
          <p:nvPr/>
        </p:nvSpPr>
        <p:spPr bwMode="auto">
          <a:xfrm>
            <a:off x="3835427" y="2905387"/>
            <a:ext cx="776422"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2400" b="1" dirty="0">
                <a:solidFill>
                  <a:schemeClr val="bg1"/>
                </a:solidFill>
                <a:ea typeface="Roboto Condensed" panose="02000000000000000000" pitchFamily="2" charset="0"/>
                <a:cs typeface="Calibri" panose="020F0502020204030204" pitchFamily="34" charset="0"/>
              </a:rPr>
              <a:t>0.378</a:t>
            </a:r>
          </a:p>
        </p:txBody>
      </p:sp>
      <p:sp>
        <p:nvSpPr>
          <p:cNvPr id="9" name="Rectangle 70">
            <a:extLst>
              <a:ext uri="{FF2B5EF4-FFF2-40B4-BE49-F238E27FC236}">
                <a16:creationId xmlns:a16="http://schemas.microsoft.com/office/drawing/2014/main" id="{5DC94B6F-0C33-9DE5-E4DA-EF2FAF8FFC8F}"/>
              </a:ext>
            </a:extLst>
          </p:cNvPr>
          <p:cNvSpPr>
            <a:spLocks noChangeArrowheads="1"/>
          </p:cNvSpPr>
          <p:nvPr/>
        </p:nvSpPr>
        <p:spPr bwMode="auto">
          <a:xfrm>
            <a:off x="6290130" y="3581835"/>
            <a:ext cx="77642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2400" b="1" dirty="0">
                <a:solidFill>
                  <a:schemeClr val="bg1"/>
                </a:solidFill>
                <a:ea typeface="Roboto Condensed" panose="02000000000000000000" pitchFamily="2" charset="0"/>
                <a:cs typeface="Calibri" panose="020F0502020204030204" pitchFamily="34" charset="0"/>
              </a:rPr>
              <a:t>0.319</a:t>
            </a:r>
          </a:p>
        </p:txBody>
      </p:sp>
      <p:sp>
        <p:nvSpPr>
          <p:cNvPr id="10" name="Rectangle 70">
            <a:extLst>
              <a:ext uri="{FF2B5EF4-FFF2-40B4-BE49-F238E27FC236}">
                <a16:creationId xmlns:a16="http://schemas.microsoft.com/office/drawing/2014/main" id="{1227055A-4709-82CF-D997-44416C86F56C}"/>
              </a:ext>
            </a:extLst>
          </p:cNvPr>
          <p:cNvSpPr>
            <a:spLocks noChangeArrowheads="1"/>
          </p:cNvSpPr>
          <p:nvPr/>
        </p:nvSpPr>
        <p:spPr bwMode="auto">
          <a:xfrm>
            <a:off x="8701866" y="3822613"/>
            <a:ext cx="776422"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defTabSz="914400" fontAlgn="base">
              <a:spcBef>
                <a:spcPct val="0"/>
              </a:spcBef>
              <a:spcAft>
                <a:spcPct val="0"/>
              </a:spcAft>
            </a:pPr>
            <a:r>
              <a:rPr lang="fr-FR" altLang="fr-FR" sz="2400" b="1" dirty="0">
                <a:solidFill>
                  <a:schemeClr val="bg1"/>
                </a:solidFill>
                <a:ea typeface="Roboto Condensed" panose="02000000000000000000" pitchFamily="2" charset="0"/>
                <a:cs typeface="Calibri" panose="020F0502020204030204" pitchFamily="34" charset="0"/>
              </a:rPr>
              <a:t>0.291</a:t>
            </a:r>
          </a:p>
        </p:txBody>
      </p:sp>
      <p:sp>
        <p:nvSpPr>
          <p:cNvPr id="11" name="Rectangle 10">
            <a:extLst>
              <a:ext uri="{FF2B5EF4-FFF2-40B4-BE49-F238E27FC236}">
                <a16:creationId xmlns:a16="http://schemas.microsoft.com/office/drawing/2014/main" id="{63C686CD-200E-EB8D-90F2-52E93718DBC9}"/>
              </a:ext>
            </a:extLst>
          </p:cNvPr>
          <p:cNvSpPr/>
          <p:nvPr/>
        </p:nvSpPr>
        <p:spPr>
          <a:xfrm>
            <a:off x="4318772" y="6342229"/>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F3AA9EE-4C23-EA28-9462-BB3A9C08D1E7}"/>
              </a:ext>
            </a:extLst>
          </p:cNvPr>
          <p:cNvSpPr txBox="1"/>
          <p:nvPr/>
        </p:nvSpPr>
        <p:spPr>
          <a:xfrm>
            <a:off x="4412008" y="6221246"/>
            <a:ext cx="1333698" cy="338554"/>
          </a:xfrm>
          <a:prstGeom prst="rect">
            <a:avLst/>
          </a:prstGeom>
          <a:noFill/>
        </p:spPr>
        <p:txBody>
          <a:bodyPr wrap="none" rtlCol="0">
            <a:spAutoFit/>
          </a:bodyPr>
          <a:lstStyle/>
          <a:p>
            <a:r>
              <a:rPr lang="fr-FR" sz="1600" b="1"/>
              <a:t>DTG+FTC/TAF</a:t>
            </a:r>
          </a:p>
        </p:txBody>
      </p:sp>
      <p:sp>
        <p:nvSpPr>
          <p:cNvPr id="13" name="Rectangle 12">
            <a:extLst>
              <a:ext uri="{FF2B5EF4-FFF2-40B4-BE49-F238E27FC236}">
                <a16:creationId xmlns:a16="http://schemas.microsoft.com/office/drawing/2014/main" id="{C402A21D-FF97-FA02-12F1-1F4CBEE0EF81}"/>
              </a:ext>
            </a:extLst>
          </p:cNvPr>
          <p:cNvSpPr/>
          <p:nvPr/>
        </p:nvSpPr>
        <p:spPr>
          <a:xfrm>
            <a:off x="7357722" y="6342229"/>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ACD2002-13AC-0F28-7387-AC069525D2D2}"/>
              </a:ext>
            </a:extLst>
          </p:cNvPr>
          <p:cNvSpPr txBox="1"/>
          <p:nvPr/>
        </p:nvSpPr>
        <p:spPr>
          <a:xfrm>
            <a:off x="7450958" y="6221246"/>
            <a:ext cx="1292662" cy="338554"/>
          </a:xfrm>
          <a:prstGeom prst="rect">
            <a:avLst/>
          </a:prstGeom>
          <a:noFill/>
        </p:spPr>
        <p:txBody>
          <a:bodyPr wrap="none" rtlCol="0">
            <a:spAutoFit/>
          </a:bodyPr>
          <a:lstStyle/>
          <a:p>
            <a:r>
              <a:rPr lang="fr-FR" sz="1600" b="1"/>
              <a:t>EFV/FTC/TDF</a:t>
            </a:r>
          </a:p>
        </p:txBody>
      </p:sp>
      <p:sp>
        <p:nvSpPr>
          <p:cNvPr id="15" name="Rectangle 14">
            <a:extLst>
              <a:ext uri="{FF2B5EF4-FFF2-40B4-BE49-F238E27FC236}">
                <a16:creationId xmlns:a16="http://schemas.microsoft.com/office/drawing/2014/main" id="{73890250-5C3C-7340-5895-C4DD6CEF19D4}"/>
              </a:ext>
            </a:extLst>
          </p:cNvPr>
          <p:cNvSpPr/>
          <p:nvPr/>
        </p:nvSpPr>
        <p:spPr>
          <a:xfrm>
            <a:off x="5816584" y="6342229"/>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02B3371B-79ED-8462-1408-F9355600F40A}"/>
              </a:ext>
            </a:extLst>
          </p:cNvPr>
          <p:cNvSpPr txBox="1"/>
          <p:nvPr/>
        </p:nvSpPr>
        <p:spPr>
          <a:xfrm>
            <a:off x="5909820" y="6221246"/>
            <a:ext cx="1354666" cy="338554"/>
          </a:xfrm>
          <a:prstGeom prst="rect">
            <a:avLst/>
          </a:prstGeom>
          <a:noFill/>
        </p:spPr>
        <p:txBody>
          <a:bodyPr wrap="none" rtlCol="0">
            <a:spAutoFit/>
          </a:bodyPr>
          <a:lstStyle/>
          <a:p>
            <a:r>
              <a:rPr lang="fr-FR" sz="1600" b="1"/>
              <a:t>DTG+FTC/TDF</a:t>
            </a:r>
          </a:p>
        </p:txBody>
      </p:sp>
    </p:spTree>
    <p:extLst>
      <p:ext uri="{BB962C8B-B14F-4D97-AF65-F5344CB8AC3E}">
        <p14:creationId xmlns:p14="http://schemas.microsoft.com/office/powerpoint/2010/main" val="521394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E23B5-DE29-3F46-A040-E72EE606A2C5}"/>
              </a:ext>
            </a:extLst>
          </p:cNvPr>
          <p:cNvSpPr>
            <a:spLocks noGrp="1"/>
          </p:cNvSpPr>
          <p:nvPr>
            <p:ph type="title"/>
          </p:nvPr>
        </p:nvSpPr>
        <p:spPr/>
        <p:txBody>
          <a:bodyPr/>
          <a:lstStyle/>
          <a:p>
            <a:r>
              <a:rPr lang="fr-FR"/>
              <a:t>IMPAACT 2010 </a:t>
            </a:r>
            <a:r>
              <a:rPr lang="fr-FR" err="1"/>
              <a:t>Study</a:t>
            </a:r>
            <a:r>
              <a:rPr lang="fr-FR"/>
              <a:t> : </a:t>
            </a:r>
            <a:r>
              <a:rPr lang="fr-FR" err="1"/>
              <a:t>Maternal</a:t>
            </a:r>
            <a:r>
              <a:rPr lang="fr-FR"/>
              <a:t> </a:t>
            </a:r>
            <a:r>
              <a:rPr lang="fr-FR" err="1"/>
              <a:t>Weight</a:t>
            </a:r>
            <a:endParaRPr lang="fr-FR"/>
          </a:p>
        </p:txBody>
      </p:sp>
      <p:sp>
        <p:nvSpPr>
          <p:cNvPr id="4" name="ZoneTexte 3">
            <a:extLst>
              <a:ext uri="{FF2B5EF4-FFF2-40B4-BE49-F238E27FC236}">
                <a16:creationId xmlns:a16="http://schemas.microsoft.com/office/drawing/2014/main" id="{2210524F-EF4B-7747-B36D-092FC8A1E5D7}"/>
              </a:ext>
            </a:extLst>
          </p:cNvPr>
          <p:cNvSpPr txBox="1"/>
          <p:nvPr/>
        </p:nvSpPr>
        <p:spPr>
          <a:xfrm>
            <a:off x="6207982" y="3103012"/>
            <a:ext cx="5873203" cy="1785104"/>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2000" b="1">
                <a:latin typeface="Calibri" panose="020F0502020204030204" pitchFamily="34" charset="0"/>
                <a:cs typeface="Calibri" panose="020F0502020204030204" pitchFamily="34" charset="0"/>
              </a:rPr>
              <a:t>Conclusions</a:t>
            </a:r>
          </a:p>
          <a:p>
            <a:pPr marL="742950" lvl="1" indent="-285750">
              <a:buClr>
                <a:srgbClr val="0070C0"/>
              </a:buClr>
              <a:buFont typeface="Arial" panose="020B0604020202020204" pitchFamily="34" charset="0"/>
              <a:buChar char="‒"/>
            </a:pPr>
            <a:r>
              <a:rPr lang="en-US"/>
              <a:t>DTG &gt; EFV</a:t>
            </a:r>
          </a:p>
          <a:p>
            <a:pPr marL="742950" lvl="1" indent="-285750">
              <a:buClr>
                <a:srgbClr val="0070C0"/>
              </a:buClr>
              <a:buFont typeface="Arial" panose="020B0604020202020204" pitchFamily="34" charset="0"/>
              <a:buChar char="‒"/>
            </a:pPr>
            <a:r>
              <a:rPr lang="en-US">
                <a:latin typeface="Calibri" panose="020F0502020204030204" pitchFamily="34" charset="0"/>
                <a:cs typeface="Calibri" panose="020F0502020204030204" pitchFamily="34" charset="0"/>
              </a:rPr>
              <a:t>Significantly less adverse events with DTG + FTC/TAF</a:t>
            </a:r>
          </a:p>
          <a:p>
            <a:pPr marL="742950" lvl="1" indent="-285750">
              <a:buClr>
                <a:srgbClr val="0070C0"/>
              </a:buClr>
              <a:buFont typeface="Arial" panose="020B0604020202020204" pitchFamily="34" charset="0"/>
              <a:buChar char="‒"/>
            </a:pPr>
            <a:r>
              <a:rPr lang="en-US">
                <a:latin typeface="Calibri" panose="020F0502020204030204" pitchFamily="34" charset="0"/>
                <a:cs typeface="Calibri" panose="020F0502020204030204" pitchFamily="34" charset="0"/>
              </a:rPr>
              <a:t>Significantly less stillbirths with DTG than EFV</a:t>
            </a:r>
          </a:p>
          <a:p>
            <a:pPr marL="742950" lvl="1" indent="-285750">
              <a:buClr>
                <a:srgbClr val="0070C0"/>
              </a:buClr>
              <a:buFont typeface="Arial" panose="020B0604020202020204" pitchFamily="34" charset="0"/>
              <a:buChar char="‒"/>
            </a:pPr>
            <a:r>
              <a:rPr lang="en-US">
                <a:latin typeface="Calibri" panose="020F0502020204030204" pitchFamily="34" charset="0"/>
                <a:cs typeface="Calibri" panose="020F0502020204030204" pitchFamily="34" charset="0"/>
              </a:rPr>
              <a:t>Weight loss significantly lower with DTG + FTC/TAF</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(more obesity in this group at W50 post-partum)</a:t>
            </a:r>
          </a:p>
        </p:txBody>
      </p:sp>
      <p:sp>
        <p:nvSpPr>
          <p:cNvPr id="3" name="ZoneTexte 2">
            <a:extLst>
              <a:ext uri="{FF2B5EF4-FFF2-40B4-BE49-F238E27FC236}">
                <a16:creationId xmlns:a16="http://schemas.microsoft.com/office/drawing/2014/main" id="{8D59A3A7-681E-8495-EB22-22447DC6D6FB}"/>
              </a:ext>
            </a:extLst>
          </p:cNvPr>
          <p:cNvSpPr txBox="1"/>
          <p:nvPr/>
        </p:nvSpPr>
        <p:spPr>
          <a:xfrm>
            <a:off x="10181674" y="6474408"/>
            <a:ext cx="2010326" cy="276999"/>
          </a:xfrm>
          <a:prstGeom prst="rect">
            <a:avLst/>
          </a:prstGeom>
          <a:noFill/>
        </p:spPr>
        <p:txBody>
          <a:bodyPr wrap="square">
            <a:spAutoFit/>
          </a:bodyPr>
          <a:lstStyle/>
          <a:p>
            <a:pPr algn="r"/>
            <a:r>
              <a:rPr kumimoji="0" lang="en-US" altLang="en-US" sz="1200" b="0" i="1" u="none" strike="noStrike" kern="1200" cap="none" spc="-10" normalizeH="0" baseline="0" noProof="0" err="1">
                <a:ln>
                  <a:noFill/>
                </a:ln>
                <a:effectLst/>
                <a:uLnTx/>
                <a:uFillTx/>
                <a:latin typeface="Calibri" panose="020F0502020204030204" pitchFamily="34" charset="0"/>
                <a:ea typeface="+mn-ea"/>
                <a:cs typeface="+mn-cs"/>
              </a:rPr>
              <a:t>Chinula</a:t>
            </a:r>
            <a:r>
              <a:rPr kumimoji="0" lang="en-US" altLang="en-US" sz="1200" b="0" i="1" u="none" strike="noStrike" kern="1200" cap="none" spc="-10" normalizeH="0" baseline="0" noProof="0">
                <a:ln>
                  <a:noFill/>
                </a:ln>
                <a:effectLst/>
                <a:uLnTx/>
                <a:uFillTx/>
                <a:latin typeface="Calibri" panose="020F0502020204030204" pitchFamily="34" charset="0"/>
                <a:ea typeface="+mn-ea"/>
                <a:cs typeface="+mn-cs"/>
              </a:rPr>
              <a:t>. CROI 2021. Abs. 177</a:t>
            </a:r>
            <a:endParaRPr lang="fr-FR" sz="1200" i="1"/>
          </a:p>
        </p:txBody>
      </p:sp>
      <p:sp>
        <p:nvSpPr>
          <p:cNvPr id="10" name="ZoneTexte 9">
            <a:extLst>
              <a:ext uri="{FF2B5EF4-FFF2-40B4-BE49-F238E27FC236}">
                <a16:creationId xmlns:a16="http://schemas.microsoft.com/office/drawing/2014/main" id="{9477D1F8-B40B-2A82-4171-B9301470DE4E}"/>
              </a:ext>
            </a:extLst>
          </p:cNvPr>
          <p:cNvSpPr txBox="1"/>
          <p:nvPr/>
        </p:nvSpPr>
        <p:spPr>
          <a:xfrm>
            <a:off x="1313241" y="1791274"/>
            <a:ext cx="4596579" cy="707886"/>
          </a:xfrm>
          <a:prstGeom prst="rect">
            <a:avLst/>
          </a:prstGeom>
          <a:noFill/>
        </p:spPr>
        <p:txBody>
          <a:bodyPr wrap="none" rtlCol="0">
            <a:spAutoFit/>
          </a:bodyPr>
          <a:lstStyle/>
          <a:p>
            <a:pPr algn="ctr"/>
            <a:r>
              <a:rPr lang="en-US" sz="2000" b="1" i="0" u="none" strike="noStrike" kern="1200" baseline="0" dirty="0">
                <a:solidFill>
                  <a:srgbClr val="0070C0"/>
                </a:solidFill>
                <a:latin typeface="+mj-lt"/>
                <a:cs typeface="Arial" panose="020B0604020202020204" pitchFamily="34" charset="0"/>
              </a:rPr>
              <a:t>Average Weekly Maternal Weight Change</a:t>
            </a:r>
            <a:br>
              <a:rPr lang="en-US" sz="2000" b="1" i="0" u="none" strike="noStrike" kern="1200" baseline="0" dirty="0">
                <a:solidFill>
                  <a:srgbClr val="0070C0"/>
                </a:solidFill>
                <a:latin typeface="+mj-lt"/>
                <a:cs typeface="Arial" panose="020B0604020202020204" pitchFamily="34" charset="0"/>
              </a:rPr>
            </a:br>
            <a:r>
              <a:rPr lang="en-US" sz="2000" i="1" u="none" strike="noStrike" kern="1200" baseline="0" dirty="0">
                <a:solidFill>
                  <a:srgbClr val="0070C0"/>
                </a:solidFill>
                <a:latin typeface="+mj-lt"/>
                <a:cs typeface="Arial" panose="020B0604020202020204" pitchFamily="34" charset="0"/>
              </a:rPr>
              <a:t>Enrollment through Week 50 Postpartum</a:t>
            </a:r>
            <a:endParaRPr lang="fr-FR" sz="2000" b="1" dirty="0">
              <a:solidFill>
                <a:srgbClr val="0070C0"/>
              </a:solidFill>
              <a:latin typeface="+mj-lt"/>
              <a:cs typeface="Arial" panose="020B0604020202020204" pitchFamily="34" charset="0"/>
            </a:endParaRPr>
          </a:p>
        </p:txBody>
      </p:sp>
      <p:grpSp>
        <p:nvGrpSpPr>
          <p:cNvPr id="7" name="Groupe 6">
            <a:extLst>
              <a:ext uri="{FF2B5EF4-FFF2-40B4-BE49-F238E27FC236}">
                <a16:creationId xmlns:a16="http://schemas.microsoft.com/office/drawing/2014/main" id="{22A7E62C-3571-6999-6943-29A2A9EEDB4C}"/>
              </a:ext>
            </a:extLst>
          </p:cNvPr>
          <p:cNvGrpSpPr/>
          <p:nvPr/>
        </p:nvGrpSpPr>
        <p:grpSpPr>
          <a:xfrm>
            <a:off x="1050852" y="2484522"/>
            <a:ext cx="622705" cy="288147"/>
            <a:chOff x="1480665" y="1546878"/>
            <a:chExt cx="622705" cy="288147"/>
          </a:xfrm>
        </p:grpSpPr>
        <p:sp>
          <p:nvSpPr>
            <p:cNvPr id="8" name="Line 17">
              <a:extLst>
                <a:ext uri="{FF2B5EF4-FFF2-40B4-BE49-F238E27FC236}">
                  <a16:creationId xmlns:a16="http://schemas.microsoft.com/office/drawing/2014/main" id="{FD3EA3AD-5AEF-89C1-A791-D1E0F51A76F4}"/>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9" name="Rectangle 48">
              <a:extLst>
                <a:ext uri="{FF2B5EF4-FFF2-40B4-BE49-F238E27FC236}">
                  <a16:creationId xmlns:a16="http://schemas.microsoft.com/office/drawing/2014/main" id="{AA3C675A-99E8-E75A-359E-316910F5B4B2}"/>
                </a:ext>
              </a:extLst>
            </p:cNvPr>
            <p:cNvSpPr>
              <a:spLocks noChangeArrowheads="1"/>
            </p:cNvSpPr>
            <p:nvPr/>
          </p:nvSpPr>
          <p:spPr bwMode="auto">
            <a:xfrm>
              <a:off x="1480665" y="1546878"/>
              <a:ext cx="483073"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0.000</a:t>
              </a:r>
            </a:p>
          </p:txBody>
        </p:sp>
      </p:grpSp>
      <p:grpSp>
        <p:nvGrpSpPr>
          <p:cNvPr id="11" name="Groupe 10">
            <a:extLst>
              <a:ext uri="{FF2B5EF4-FFF2-40B4-BE49-F238E27FC236}">
                <a16:creationId xmlns:a16="http://schemas.microsoft.com/office/drawing/2014/main" id="{96AB2D02-E3CA-425D-3430-82185959A6FC}"/>
              </a:ext>
            </a:extLst>
          </p:cNvPr>
          <p:cNvGrpSpPr/>
          <p:nvPr/>
        </p:nvGrpSpPr>
        <p:grpSpPr>
          <a:xfrm>
            <a:off x="996350" y="5349957"/>
            <a:ext cx="677207" cy="288147"/>
            <a:chOff x="1426163" y="1546878"/>
            <a:chExt cx="677207" cy="288147"/>
          </a:xfrm>
        </p:grpSpPr>
        <p:sp>
          <p:nvSpPr>
            <p:cNvPr id="12" name="Line 17">
              <a:extLst>
                <a:ext uri="{FF2B5EF4-FFF2-40B4-BE49-F238E27FC236}">
                  <a16:creationId xmlns:a16="http://schemas.microsoft.com/office/drawing/2014/main" id="{03FCE63E-3624-2A6D-92C9-A24DA102552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 name="Rectangle 48">
              <a:extLst>
                <a:ext uri="{FF2B5EF4-FFF2-40B4-BE49-F238E27FC236}">
                  <a16:creationId xmlns:a16="http://schemas.microsoft.com/office/drawing/2014/main" id="{E5608CCC-5128-F17F-4353-8E6ADE9EEFB2}"/>
                </a:ext>
              </a:extLst>
            </p:cNvPr>
            <p:cNvSpPr>
              <a:spLocks noChangeArrowheads="1"/>
            </p:cNvSpPr>
            <p:nvPr/>
          </p:nvSpPr>
          <p:spPr bwMode="auto">
            <a:xfrm>
              <a:off x="1426163" y="1546878"/>
              <a:ext cx="5375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-0.100</a:t>
              </a:r>
            </a:p>
          </p:txBody>
        </p:sp>
      </p:grpSp>
      <p:sp>
        <p:nvSpPr>
          <p:cNvPr id="14" name="Forme libre : forme 13">
            <a:extLst>
              <a:ext uri="{FF2B5EF4-FFF2-40B4-BE49-F238E27FC236}">
                <a16:creationId xmlns:a16="http://schemas.microsoft.com/office/drawing/2014/main" id="{4F603502-D8E8-79D3-872B-A3883F58FAB4}"/>
              </a:ext>
            </a:extLst>
          </p:cNvPr>
          <p:cNvSpPr/>
          <p:nvPr/>
        </p:nvSpPr>
        <p:spPr bwMode="auto">
          <a:xfrm rot="5400000">
            <a:off x="2426409" y="1880554"/>
            <a:ext cx="2860700" cy="4366405"/>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5" name="Groupe 14">
            <a:extLst>
              <a:ext uri="{FF2B5EF4-FFF2-40B4-BE49-F238E27FC236}">
                <a16:creationId xmlns:a16="http://schemas.microsoft.com/office/drawing/2014/main" id="{A2020D4C-679F-956A-479D-002750CB18AE}"/>
              </a:ext>
            </a:extLst>
          </p:cNvPr>
          <p:cNvGrpSpPr/>
          <p:nvPr/>
        </p:nvGrpSpPr>
        <p:grpSpPr>
          <a:xfrm>
            <a:off x="996350" y="3919765"/>
            <a:ext cx="677207" cy="288147"/>
            <a:chOff x="1426163" y="1546878"/>
            <a:chExt cx="677207" cy="288147"/>
          </a:xfrm>
        </p:grpSpPr>
        <p:sp>
          <p:nvSpPr>
            <p:cNvPr id="16" name="Line 17">
              <a:extLst>
                <a:ext uri="{FF2B5EF4-FFF2-40B4-BE49-F238E27FC236}">
                  <a16:creationId xmlns:a16="http://schemas.microsoft.com/office/drawing/2014/main" id="{7FD1EDFF-34D4-C050-1FC3-34509FFCC5B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7" name="Rectangle 48">
              <a:extLst>
                <a:ext uri="{FF2B5EF4-FFF2-40B4-BE49-F238E27FC236}">
                  <a16:creationId xmlns:a16="http://schemas.microsoft.com/office/drawing/2014/main" id="{02F494A0-B7D4-FA07-56F5-E2169553FEE4}"/>
                </a:ext>
              </a:extLst>
            </p:cNvPr>
            <p:cNvSpPr>
              <a:spLocks noChangeArrowheads="1"/>
            </p:cNvSpPr>
            <p:nvPr/>
          </p:nvSpPr>
          <p:spPr bwMode="auto">
            <a:xfrm>
              <a:off x="1426163" y="1546878"/>
              <a:ext cx="537575"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-0.050</a:t>
              </a:r>
            </a:p>
          </p:txBody>
        </p:sp>
      </p:grpSp>
      <p:sp>
        <p:nvSpPr>
          <p:cNvPr id="21" name="Rectangle 20">
            <a:extLst>
              <a:ext uri="{FF2B5EF4-FFF2-40B4-BE49-F238E27FC236}">
                <a16:creationId xmlns:a16="http://schemas.microsoft.com/office/drawing/2014/main" id="{300D082D-12BC-3BC1-2B0E-3E7CAAA38BF8}"/>
              </a:ext>
            </a:extLst>
          </p:cNvPr>
          <p:cNvSpPr/>
          <p:nvPr/>
        </p:nvSpPr>
        <p:spPr>
          <a:xfrm>
            <a:off x="2037990" y="2630376"/>
            <a:ext cx="1036320" cy="765967"/>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D1FAFD8-E18D-C8D9-EC4A-84FBA63B9184}"/>
              </a:ext>
            </a:extLst>
          </p:cNvPr>
          <p:cNvSpPr/>
          <p:nvPr/>
        </p:nvSpPr>
        <p:spPr>
          <a:xfrm>
            <a:off x="4531534" y="2630376"/>
            <a:ext cx="1036320" cy="24031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2D3A085-C51D-AF01-664E-759BBC4149C7}"/>
              </a:ext>
            </a:extLst>
          </p:cNvPr>
          <p:cNvSpPr/>
          <p:nvPr/>
        </p:nvSpPr>
        <p:spPr>
          <a:xfrm>
            <a:off x="3239795" y="2630376"/>
            <a:ext cx="1036320" cy="142781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FBACC179-C73B-6A08-B023-247D2C4C6118}"/>
              </a:ext>
            </a:extLst>
          </p:cNvPr>
          <p:cNvSpPr txBox="1"/>
          <p:nvPr/>
        </p:nvSpPr>
        <p:spPr>
          <a:xfrm>
            <a:off x="2197716" y="3060143"/>
            <a:ext cx="716864" cy="338554"/>
          </a:xfrm>
          <a:prstGeom prst="rect">
            <a:avLst/>
          </a:prstGeom>
          <a:noFill/>
        </p:spPr>
        <p:txBody>
          <a:bodyPr wrap="none" rtlCol="0">
            <a:spAutoFit/>
          </a:bodyPr>
          <a:lstStyle/>
          <a:p>
            <a:pPr algn="ctr"/>
            <a:r>
              <a:rPr lang="fr-FR" sz="1600" b="1">
                <a:solidFill>
                  <a:schemeClr val="bg1"/>
                </a:solidFill>
              </a:rPr>
              <a:t>-0.027</a:t>
            </a:r>
          </a:p>
        </p:txBody>
      </p:sp>
      <p:sp>
        <p:nvSpPr>
          <p:cNvPr id="25" name="ZoneTexte 24">
            <a:extLst>
              <a:ext uri="{FF2B5EF4-FFF2-40B4-BE49-F238E27FC236}">
                <a16:creationId xmlns:a16="http://schemas.microsoft.com/office/drawing/2014/main" id="{801C32F5-1310-5930-92FC-6F5FD36EDC56}"/>
              </a:ext>
            </a:extLst>
          </p:cNvPr>
          <p:cNvSpPr txBox="1"/>
          <p:nvPr/>
        </p:nvSpPr>
        <p:spPr>
          <a:xfrm>
            <a:off x="3410995" y="3730746"/>
            <a:ext cx="716864" cy="338554"/>
          </a:xfrm>
          <a:prstGeom prst="rect">
            <a:avLst/>
          </a:prstGeom>
          <a:noFill/>
        </p:spPr>
        <p:txBody>
          <a:bodyPr wrap="none" rtlCol="0">
            <a:spAutoFit/>
          </a:bodyPr>
          <a:lstStyle/>
          <a:p>
            <a:pPr algn="ctr"/>
            <a:r>
              <a:rPr lang="fr-FR" sz="1600" b="1">
                <a:solidFill>
                  <a:schemeClr val="bg1"/>
                </a:solidFill>
              </a:rPr>
              <a:t>-0.050</a:t>
            </a:r>
          </a:p>
        </p:txBody>
      </p:sp>
      <p:sp>
        <p:nvSpPr>
          <p:cNvPr id="26" name="ZoneTexte 25">
            <a:extLst>
              <a:ext uri="{FF2B5EF4-FFF2-40B4-BE49-F238E27FC236}">
                <a16:creationId xmlns:a16="http://schemas.microsoft.com/office/drawing/2014/main" id="{713A9EB2-0BF0-44ED-3FFF-46EE6D6FEEF8}"/>
              </a:ext>
            </a:extLst>
          </p:cNvPr>
          <p:cNvSpPr txBox="1"/>
          <p:nvPr/>
        </p:nvSpPr>
        <p:spPr>
          <a:xfrm>
            <a:off x="4699554" y="4677898"/>
            <a:ext cx="716864" cy="338554"/>
          </a:xfrm>
          <a:prstGeom prst="rect">
            <a:avLst/>
          </a:prstGeom>
          <a:noFill/>
        </p:spPr>
        <p:txBody>
          <a:bodyPr wrap="none" rtlCol="0">
            <a:spAutoFit/>
          </a:bodyPr>
          <a:lstStyle/>
          <a:p>
            <a:pPr algn="ctr"/>
            <a:r>
              <a:rPr lang="fr-FR" sz="1600" b="1">
                <a:solidFill>
                  <a:schemeClr val="bg1"/>
                </a:solidFill>
              </a:rPr>
              <a:t>-0.084</a:t>
            </a:r>
          </a:p>
        </p:txBody>
      </p:sp>
      <p:sp>
        <p:nvSpPr>
          <p:cNvPr id="27" name="Parenthèse fermante 26">
            <a:extLst>
              <a:ext uri="{FF2B5EF4-FFF2-40B4-BE49-F238E27FC236}">
                <a16:creationId xmlns:a16="http://schemas.microsoft.com/office/drawing/2014/main" id="{25F6788E-6EEF-8A0E-7A9C-88FC3DADA74F}"/>
              </a:ext>
            </a:extLst>
          </p:cNvPr>
          <p:cNvSpPr/>
          <p:nvPr/>
        </p:nvSpPr>
        <p:spPr>
          <a:xfrm rot="5400000">
            <a:off x="2799178" y="4609016"/>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a:extLst>
              <a:ext uri="{FF2B5EF4-FFF2-40B4-BE49-F238E27FC236}">
                <a16:creationId xmlns:a16="http://schemas.microsoft.com/office/drawing/2014/main" id="{0DBB21DD-9325-C5CB-3092-151F673F38C3}"/>
              </a:ext>
            </a:extLst>
          </p:cNvPr>
          <p:cNvSpPr txBox="1"/>
          <p:nvPr/>
        </p:nvSpPr>
        <p:spPr>
          <a:xfrm>
            <a:off x="2398834" y="5389825"/>
            <a:ext cx="859531" cy="307777"/>
          </a:xfrm>
          <a:prstGeom prst="rect">
            <a:avLst/>
          </a:prstGeom>
          <a:solidFill>
            <a:schemeClr val="bg1"/>
          </a:solidFill>
        </p:spPr>
        <p:txBody>
          <a:bodyPr wrap="none" rtlCol="0">
            <a:spAutoFit/>
          </a:bodyPr>
          <a:lstStyle/>
          <a:p>
            <a:pPr algn="ctr"/>
            <a:r>
              <a:rPr lang="fr-FR" sz="1400"/>
              <a:t>p = 0.041</a:t>
            </a:r>
          </a:p>
        </p:txBody>
      </p:sp>
      <p:sp>
        <p:nvSpPr>
          <p:cNvPr id="29" name="Parenthèse fermante 28">
            <a:extLst>
              <a:ext uri="{FF2B5EF4-FFF2-40B4-BE49-F238E27FC236}">
                <a16:creationId xmlns:a16="http://schemas.microsoft.com/office/drawing/2014/main" id="{4EAF6F66-552A-B932-8CBE-BE48C3223E5F}"/>
              </a:ext>
            </a:extLst>
          </p:cNvPr>
          <p:cNvSpPr/>
          <p:nvPr/>
        </p:nvSpPr>
        <p:spPr>
          <a:xfrm rot="5400000">
            <a:off x="4671647" y="4609016"/>
            <a:ext cx="118321" cy="1761825"/>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0" name="ZoneTexte 29">
            <a:extLst>
              <a:ext uri="{FF2B5EF4-FFF2-40B4-BE49-F238E27FC236}">
                <a16:creationId xmlns:a16="http://schemas.microsoft.com/office/drawing/2014/main" id="{1E581801-2A17-7C50-B153-086B1C1A5741}"/>
              </a:ext>
            </a:extLst>
          </p:cNvPr>
          <p:cNvSpPr txBox="1"/>
          <p:nvPr/>
        </p:nvSpPr>
        <p:spPr>
          <a:xfrm>
            <a:off x="4271303" y="5389825"/>
            <a:ext cx="859531" cy="307777"/>
          </a:xfrm>
          <a:prstGeom prst="rect">
            <a:avLst/>
          </a:prstGeom>
          <a:solidFill>
            <a:schemeClr val="bg1"/>
          </a:solidFill>
        </p:spPr>
        <p:txBody>
          <a:bodyPr wrap="none" rtlCol="0">
            <a:spAutoFit/>
          </a:bodyPr>
          <a:lstStyle/>
          <a:p>
            <a:pPr algn="ctr"/>
            <a:r>
              <a:rPr lang="fr-FR" sz="1400"/>
              <a:t>p = 0.002</a:t>
            </a:r>
          </a:p>
        </p:txBody>
      </p:sp>
      <p:sp>
        <p:nvSpPr>
          <p:cNvPr id="31" name="Parenthèse fermante 30">
            <a:extLst>
              <a:ext uri="{FF2B5EF4-FFF2-40B4-BE49-F238E27FC236}">
                <a16:creationId xmlns:a16="http://schemas.microsoft.com/office/drawing/2014/main" id="{13F25B10-2F98-3EBF-17BD-186EBBA6DC4A}"/>
              </a:ext>
            </a:extLst>
          </p:cNvPr>
          <p:cNvSpPr/>
          <p:nvPr/>
        </p:nvSpPr>
        <p:spPr>
          <a:xfrm rot="5400000">
            <a:off x="3720245" y="3398304"/>
            <a:ext cx="148657" cy="3634294"/>
          </a:xfrm>
          <a:prstGeom prst="rightBracket">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2" name="ZoneTexte 31">
            <a:extLst>
              <a:ext uri="{FF2B5EF4-FFF2-40B4-BE49-F238E27FC236}">
                <a16:creationId xmlns:a16="http://schemas.microsoft.com/office/drawing/2014/main" id="{82E28995-A435-30FD-4CFE-A61E24EBA6FC}"/>
              </a:ext>
            </a:extLst>
          </p:cNvPr>
          <p:cNvSpPr txBox="1"/>
          <p:nvPr/>
        </p:nvSpPr>
        <p:spPr>
          <a:xfrm>
            <a:off x="3317955" y="5056637"/>
            <a:ext cx="859531" cy="307777"/>
          </a:xfrm>
          <a:prstGeom prst="rect">
            <a:avLst/>
          </a:prstGeom>
          <a:solidFill>
            <a:schemeClr val="bg1"/>
          </a:solidFill>
        </p:spPr>
        <p:txBody>
          <a:bodyPr wrap="none" rtlCol="0">
            <a:spAutoFit/>
          </a:bodyPr>
          <a:lstStyle/>
          <a:p>
            <a:pPr algn="ctr"/>
            <a:r>
              <a:rPr lang="fr-FR" sz="1400"/>
              <a:t>p &lt; 0.001</a:t>
            </a:r>
          </a:p>
        </p:txBody>
      </p:sp>
      <p:sp>
        <p:nvSpPr>
          <p:cNvPr id="33" name="Rectangle 32">
            <a:extLst>
              <a:ext uri="{FF2B5EF4-FFF2-40B4-BE49-F238E27FC236}">
                <a16:creationId xmlns:a16="http://schemas.microsoft.com/office/drawing/2014/main" id="{AD07A18F-3DDA-579A-B0AD-93AD2E44E41C}"/>
              </a:ext>
            </a:extLst>
          </p:cNvPr>
          <p:cNvSpPr/>
          <p:nvPr/>
        </p:nvSpPr>
        <p:spPr>
          <a:xfrm>
            <a:off x="1484972" y="6092671"/>
            <a:ext cx="128575" cy="128575"/>
          </a:xfrm>
          <a:prstGeom prst="rect">
            <a:avLst/>
          </a:prstGeom>
          <a:solidFill>
            <a:srgbClr val="426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09244C34-B0CD-5C1F-D81B-6D560FDF4BB5}"/>
              </a:ext>
            </a:extLst>
          </p:cNvPr>
          <p:cNvSpPr txBox="1"/>
          <p:nvPr/>
        </p:nvSpPr>
        <p:spPr>
          <a:xfrm>
            <a:off x="1578208" y="5971688"/>
            <a:ext cx="1333698" cy="338554"/>
          </a:xfrm>
          <a:prstGeom prst="rect">
            <a:avLst/>
          </a:prstGeom>
          <a:noFill/>
        </p:spPr>
        <p:txBody>
          <a:bodyPr wrap="none" rtlCol="0">
            <a:spAutoFit/>
          </a:bodyPr>
          <a:lstStyle/>
          <a:p>
            <a:r>
              <a:rPr lang="fr-FR" sz="1600" b="1"/>
              <a:t>DTG+FTC/TAF</a:t>
            </a:r>
          </a:p>
        </p:txBody>
      </p:sp>
      <p:sp>
        <p:nvSpPr>
          <p:cNvPr id="35" name="Rectangle 34">
            <a:extLst>
              <a:ext uri="{FF2B5EF4-FFF2-40B4-BE49-F238E27FC236}">
                <a16:creationId xmlns:a16="http://schemas.microsoft.com/office/drawing/2014/main" id="{740F9F80-0CC8-E357-98EB-C98AC7551816}"/>
              </a:ext>
            </a:extLst>
          </p:cNvPr>
          <p:cNvSpPr/>
          <p:nvPr/>
        </p:nvSpPr>
        <p:spPr>
          <a:xfrm>
            <a:off x="4523922" y="6092671"/>
            <a:ext cx="128575" cy="12857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E4E8DE1D-0FCB-BF46-FED9-BD0857E14416}"/>
              </a:ext>
            </a:extLst>
          </p:cNvPr>
          <p:cNvSpPr txBox="1"/>
          <p:nvPr/>
        </p:nvSpPr>
        <p:spPr>
          <a:xfrm>
            <a:off x="4617158" y="5971688"/>
            <a:ext cx="1292662" cy="338554"/>
          </a:xfrm>
          <a:prstGeom prst="rect">
            <a:avLst/>
          </a:prstGeom>
          <a:noFill/>
        </p:spPr>
        <p:txBody>
          <a:bodyPr wrap="none" rtlCol="0">
            <a:spAutoFit/>
          </a:bodyPr>
          <a:lstStyle/>
          <a:p>
            <a:r>
              <a:rPr lang="fr-FR" sz="1600" b="1"/>
              <a:t>EFV/FTC/TDF</a:t>
            </a:r>
          </a:p>
        </p:txBody>
      </p:sp>
      <p:sp>
        <p:nvSpPr>
          <p:cNvPr id="37" name="Rectangle 36">
            <a:extLst>
              <a:ext uri="{FF2B5EF4-FFF2-40B4-BE49-F238E27FC236}">
                <a16:creationId xmlns:a16="http://schemas.microsoft.com/office/drawing/2014/main" id="{47F05156-8C2B-06CF-C361-C5112D3CD61F}"/>
              </a:ext>
            </a:extLst>
          </p:cNvPr>
          <p:cNvSpPr/>
          <p:nvPr/>
        </p:nvSpPr>
        <p:spPr>
          <a:xfrm>
            <a:off x="2982784" y="6092671"/>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0872A652-E3FB-88DE-C6B4-9797C00D904F}"/>
              </a:ext>
            </a:extLst>
          </p:cNvPr>
          <p:cNvSpPr txBox="1"/>
          <p:nvPr/>
        </p:nvSpPr>
        <p:spPr>
          <a:xfrm>
            <a:off x="3076020" y="5971688"/>
            <a:ext cx="1354666" cy="338554"/>
          </a:xfrm>
          <a:prstGeom prst="rect">
            <a:avLst/>
          </a:prstGeom>
          <a:noFill/>
        </p:spPr>
        <p:txBody>
          <a:bodyPr wrap="none" rtlCol="0">
            <a:spAutoFit/>
          </a:bodyPr>
          <a:lstStyle/>
          <a:p>
            <a:r>
              <a:rPr lang="fr-FR" sz="1600" b="1"/>
              <a:t>DTG+FTC/TDF</a:t>
            </a:r>
          </a:p>
        </p:txBody>
      </p:sp>
      <p:sp>
        <p:nvSpPr>
          <p:cNvPr id="39" name="ZoneTexte 38">
            <a:extLst>
              <a:ext uri="{FF2B5EF4-FFF2-40B4-BE49-F238E27FC236}">
                <a16:creationId xmlns:a16="http://schemas.microsoft.com/office/drawing/2014/main" id="{EB236F37-408A-8F47-9CD9-A197E61CFE92}"/>
              </a:ext>
            </a:extLst>
          </p:cNvPr>
          <p:cNvSpPr txBox="1"/>
          <p:nvPr/>
        </p:nvSpPr>
        <p:spPr>
          <a:xfrm>
            <a:off x="11305732" y="74154"/>
            <a:ext cx="436338" cy="369332"/>
          </a:xfrm>
          <a:prstGeom prst="rect">
            <a:avLst/>
          </a:prstGeom>
          <a:noFill/>
        </p:spPr>
        <p:txBody>
          <a:bodyPr wrap="none" rtlCol="0">
            <a:spAutoFit/>
          </a:bodyPr>
          <a:lstStyle/>
          <a:p>
            <a:r>
              <a:rPr lang="fr-FR" dirty="0"/>
              <a:t>AP</a:t>
            </a:r>
          </a:p>
        </p:txBody>
      </p:sp>
    </p:spTree>
    <p:extLst>
      <p:ext uri="{BB962C8B-B14F-4D97-AF65-F5344CB8AC3E}">
        <p14:creationId xmlns:p14="http://schemas.microsoft.com/office/powerpoint/2010/main" val="380965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392FF-28C5-9148-859C-EBB97951D67F}"/>
              </a:ext>
            </a:extLst>
          </p:cNvPr>
          <p:cNvSpPr>
            <a:spLocks noGrp="1"/>
          </p:cNvSpPr>
          <p:nvPr>
            <p:ph type="title"/>
          </p:nvPr>
        </p:nvSpPr>
        <p:spPr/>
        <p:txBody>
          <a:bodyPr/>
          <a:lstStyle/>
          <a:p>
            <a:r>
              <a:rPr lang="fr-FR" err="1"/>
              <a:t>Breastfeeding</a:t>
            </a:r>
            <a:endParaRPr lang="fr-FR"/>
          </a:p>
        </p:txBody>
      </p:sp>
      <p:sp>
        <p:nvSpPr>
          <p:cNvPr id="3" name="Espace réservé du contenu 2">
            <a:extLst>
              <a:ext uri="{FF2B5EF4-FFF2-40B4-BE49-F238E27FC236}">
                <a16:creationId xmlns:a16="http://schemas.microsoft.com/office/drawing/2014/main" id="{BEF4D8E8-6865-51F0-088C-84ABFA5B126E}"/>
              </a:ext>
            </a:extLst>
          </p:cNvPr>
          <p:cNvSpPr>
            <a:spLocks noGrp="1"/>
          </p:cNvSpPr>
          <p:nvPr>
            <p:ph sz="quarter" idx="13"/>
          </p:nvPr>
        </p:nvSpPr>
        <p:spPr/>
        <p:txBody>
          <a:bodyPr>
            <a:noAutofit/>
          </a:bodyPr>
          <a:lstStyle/>
          <a:p>
            <a:pPr marL="0" indent="0">
              <a:buNone/>
            </a:pPr>
            <a:r>
              <a:rPr lang="en-US" sz="2000"/>
              <a:t>This topic should be discussed as early as possible in pregnancy</a:t>
            </a:r>
          </a:p>
          <a:p>
            <a:r>
              <a:rPr lang="en-US" sz="2000" b="1"/>
              <a:t>We advise against breastfeeding</a:t>
            </a:r>
            <a:r>
              <a:rPr lang="en-US" sz="2000"/>
              <a:t>, as in high-income settings the optimal way to prevent MTCT is to feed infants born to mothers living with HIV with formula milk </a:t>
            </a:r>
          </a:p>
          <a:p>
            <a:r>
              <a:rPr lang="en-US" sz="2000" b="1"/>
              <a:t>If a woman chooses to breastfeed, we recommend input from an interdisciplinary team including adult HIV specialist, </a:t>
            </a:r>
            <a:r>
              <a:rPr lang="en-US" sz="2000" b="1" err="1"/>
              <a:t>paediatrician</a:t>
            </a:r>
            <a:r>
              <a:rPr lang="en-US" sz="2000" b="1"/>
              <a:t> and obstetrician/gynecologist </a:t>
            </a:r>
          </a:p>
          <a:p>
            <a:pPr lvl="1"/>
            <a:r>
              <a:rPr lang="en-US" sz="1700"/>
              <a:t>Monthly follow-up during the whole breastfeeding period with increased clinical and virological monitoring of both the mother and the infant. </a:t>
            </a:r>
          </a:p>
          <a:p>
            <a:pPr lvl="1"/>
            <a:r>
              <a:rPr lang="en-US" sz="1700"/>
              <a:t>Measurement of drug concentrations in the milk could be done to inform clinical practice </a:t>
            </a:r>
          </a:p>
          <a:p>
            <a:r>
              <a:rPr lang="en-US" sz="2000" b="1"/>
              <a:t>Maternal HIV-VL &gt; 50 copies/mL should result in cessation of breastfeeding, providing cabergoline and support from interdisciplinary team and a nursing specialist </a:t>
            </a:r>
          </a:p>
          <a:p>
            <a:r>
              <a:rPr lang="en-US" sz="2000"/>
              <a:t>Currently there is no evidence supporting </a:t>
            </a:r>
            <a:r>
              <a:rPr lang="en-US" sz="2000" err="1"/>
              <a:t>PrEP</a:t>
            </a:r>
            <a:r>
              <a:rPr lang="en-US" sz="2000"/>
              <a:t> for the infants who are breastfed </a:t>
            </a:r>
          </a:p>
          <a:p>
            <a:r>
              <a:rPr lang="en-US" sz="2000" b="1"/>
              <a:t>After stopping the breastfeeding, the child should undergo routine diagnostics as recommended in HIV-exposed children</a:t>
            </a:r>
          </a:p>
        </p:txBody>
      </p:sp>
      <p:sp>
        <p:nvSpPr>
          <p:cNvPr id="4" name="ZoneTexte 3">
            <a:extLst>
              <a:ext uri="{FF2B5EF4-FFF2-40B4-BE49-F238E27FC236}">
                <a16:creationId xmlns:a16="http://schemas.microsoft.com/office/drawing/2014/main" id="{3F6E8AFB-9BD4-CF4C-B5AA-23ABE205314B}"/>
              </a:ext>
            </a:extLst>
          </p:cNvPr>
          <p:cNvSpPr txBox="1"/>
          <p:nvPr/>
        </p:nvSpPr>
        <p:spPr>
          <a:xfrm>
            <a:off x="11305732" y="74154"/>
            <a:ext cx="505267" cy="369332"/>
          </a:xfrm>
          <a:prstGeom prst="rect">
            <a:avLst/>
          </a:prstGeom>
          <a:noFill/>
        </p:spPr>
        <p:txBody>
          <a:bodyPr wrap="none" rtlCol="0">
            <a:spAutoFit/>
          </a:bodyPr>
          <a:lstStyle/>
          <a:p>
            <a:r>
              <a:rPr lang="fr-FR" dirty="0"/>
              <a:t>CM</a:t>
            </a:r>
          </a:p>
        </p:txBody>
      </p:sp>
    </p:spTree>
    <p:extLst>
      <p:ext uri="{BB962C8B-B14F-4D97-AF65-F5344CB8AC3E}">
        <p14:creationId xmlns:p14="http://schemas.microsoft.com/office/powerpoint/2010/main" val="2312793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D1F15-1564-1D48-96C5-1B7AF0B0775F}"/>
              </a:ext>
            </a:extLst>
          </p:cNvPr>
          <p:cNvSpPr>
            <a:spLocks noGrp="1"/>
          </p:cNvSpPr>
          <p:nvPr>
            <p:ph type="title"/>
          </p:nvPr>
        </p:nvSpPr>
        <p:spPr/>
        <p:txBody>
          <a:bodyPr/>
          <a:lstStyle/>
          <a:p>
            <a:r>
              <a:rPr lang="fr-FR" dirty="0"/>
              <a:t>ARV </a:t>
            </a:r>
            <a:r>
              <a:rPr lang="fr-FR" dirty="0" err="1"/>
              <a:t>regimen</a:t>
            </a:r>
            <a:r>
              <a:rPr lang="fr-FR" dirty="0"/>
              <a:t> for ART-</a:t>
            </a:r>
            <a:r>
              <a:rPr lang="fr-FR" dirty="0" err="1"/>
              <a:t>naive</a:t>
            </a:r>
            <a:r>
              <a:rPr lang="fr-FR" dirty="0"/>
              <a:t> </a:t>
            </a:r>
            <a:r>
              <a:rPr lang="fr-FR" dirty="0" err="1"/>
              <a:t>pregnant</a:t>
            </a:r>
            <a:r>
              <a:rPr lang="fr-FR" dirty="0"/>
              <a:t> </a:t>
            </a:r>
            <a:r>
              <a:rPr lang="fr-FR" dirty="0" err="1"/>
              <a:t>women</a:t>
            </a:r>
            <a:br>
              <a:rPr lang="fr-FR" dirty="0"/>
            </a:br>
            <a:r>
              <a:rPr lang="fr-FR" dirty="0"/>
              <a:t>EACS 2022</a:t>
            </a:r>
          </a:p>
        </p:txBody>
      </p:sp>
      <p:pic>
        <p:nvPicPr>
          <p:cNvPr id="5" name="Image 4">
            <a:extLst>
              <a:ext uri="{FF2B5EF4-FFF2-40B4-BE49-F238E27FC236}">
                <a16:creationId xmlns:a16="http://schemas.microsoft.com/office/drawing/2014/main" id="{76F8CAA6-5A33-D64E-92BA-435DA40870AE}"/>
              </a:ext>
            </a:extLst>
          </p:cNvPr>
          <p:cNvPicPr>
            <a:picLocks noChangeAspect="1"/>
          </p:cNvPicPr>
          <p:nvPr/>
        </p:nvPicPr>
        <p:blipFill>
          <a:blip r:embed="rId2"/>
          <a:stretch>
            <a:fillRect/>
          </a:stretch>
        </p:blipFill>
        <p:spPr>
          <a:xfrm>
            <a:off x="463550" y="1863793"/>
            <a:ext cx="11264900" cy="4114800"/>
          </a:xfrm>
          <a:prstGeom prst="rect">
            <a:avLst/>
          </a:prstGeom>
        </p:spPr>
      </p:pic>
      <p:sp>
        <p:nvSpPr>
          <p:cNvPr id="4" name="ZoneTexte 3">
            <a:extLst>
              <a:ext uri="{FF2B5EF4-FFF2-40B4-BE49-F238E27FC236}">
                <a16:creationId xmlns:a16="http://schemas.microsoft.com/office/drawing/2014/main" id="{8FF2A712-5004-CE4F-921A-EA79ED16C689}"/>
              </a:ext>
            </a:extLst>
          </p:cNvPr>
          <p:cNvSpPr txBox="1"/>
          <p:nvPr/>
        </p:nvSpPr>
        <p:spPr>
          <a:xfrm>
            <a:off x="559082" y="5978593"/>
            <a:ext cx="11073836" cy="584775"/>
          </a:xfrm>
          <a:prstGeom prst="rect">
            <a:avLst/>
          </a:prstGeom>
          <a:noFill/>
        </p:spPr>
        <p:txBody>
          <a:bodyPr wrap="square">
            <a:spAutoFit/>
          </a:bodyPr>
          <a:lstStyle/>
          <a:p>
            <a:r>
              <a:rPr lang="fr-FR" sz="1600" dirty="0">
                <a:solidFill>
                  <a:srgbClr val="FF0000"/>
                </a:solidFill>
                <a:effectLst/>
                <a:latin typeface="Arial" panose="020B0604020202020204" pitchFamily="34" charset="0"/>
              </a:rPr>
              <a:t>II </a:t>
            </a:r>
            <a:r>
              <a:rPr lang="fr-FR" sz="1600" dirty="0">
                <a:effectLst/>
                <a:latin typeface="Arial" panose="020B0604020202020204" pitchFamily="34" charset="0"/>
              </a:rPr>
              <a:t>A </a:t>
            </a:r>
            <a:r>
              <a:rPr lang="fr-FR" sz="1600" dirty="0">
                <a:solidFill>
                  <a:srgbClr val="FF0000"/>
                </a:solidFill>
                <a:effectLst/>
                <a:latin typeface="Arial" panose="020B0604020202020204" pitchFamily="34" charset="0"/>
              </a:rPr>
              <a:t>minimal</a:t>
            </a:r>
            <a:r>
              <a:rPr lang="fr-FR" sz="1600" dirty="0">
                <a:effectLst/>
                <a:latin typeface="Arial" panose="020B0604020202020204" pitchFamily="34" charset="0"/>
              </a:rPr>
              <a:t> non-</a:t>
            </a:r>
            <a:r>
              <a:rPr lang="fr-FR" sz="1600" dirty="0" err="1">
                <a:effectLst/>
                <a:latin typeface="Arial" panose="020B0604020202020204" pitchFamily="34" charset="0"/>
              </a:rPr>
              <a:t>significant</a:t>
            </a:r>
            <a:r>
              <a:rPr lang="fr-FR" sz="1600" dirty="0">
                <a:effectLst/>
                <a:latin typeface="Arial" panose="020B0604020202020204" pitchFamily="34" charset="0"/>
              </a:rPr>
              <a:t> </a:t>
            </a:r>
            <a:r>
              <a:rPr lang="fr-FR" sz="1600" dirty="0" err="1">
                <a:effectLst/>
                <a:latin typeface="Arial" panose="020B0604020202020204" pitchFamily="34" charset="0"/>
              </a:rPr>
              <a:t>increase</a:t>
            </a:r>
            <a:r>
              <a:rPr lang="fr-FR" sz="1600" dirty="0">
                <a:effectLst/>
                <a:latin typeface="Arial" panose="020B0604020202020204" pitchFamily="34" charset="0"/>
              </a:rPr>
              <a:t> in neural tube </a:t>
            </a:r>
            <a:r>
              <a:rPr lang="fr-FR" sz="1600" dirty="0" err="1">
                <a:effectLst/>
                <a:latin typeface="Arial" panose="020B0604020202020204" pitchFamily="34" charset="0"/>
              </a:rPr>
              <a:t>defects</a:t>
            </a:r>
            <a:r>
              <a:rPr lang="fr-FR" sz="1600" dirty="0">
                <a:effectLst/>
                <a:latin typeface="Arial" panose="020B0604020202020204" pitchFamily="34" charset="0"/>
              </a:rPr>
              <a:t> </a:t>
            </a:r>
            <a:r>
              <a:rPr lang="fr-FR" sz="1600" dirty="0" err="1">
                <a:effectLst/>
                <a:latin typeface="Arial" panose="020B0604020202020204" pitchFamily="34" charset="0"/>
              </a:rPr>
              <a:t>was</a:t>
            </a:r>
            <a:r>
              <a:rPr lang="fr-FR" sz="1600" dirty="0">
                <a:effectLst/>
                <a:latin typeface="Arial" panose="020B0604020202020204" pitchFamily="34" charset="0"/>
              </a:rPr>
              <a:t> </a:t>
            </a:r>
            <a:r>
              <a:rPr lang="fr-FR" sz="1600" dirty="0" err="1">
                <a:effectLst/>
                <a:latin typeface="Arial" panose="020B0604020202020204" pitchFamily="34" charset="0"/>
              </a:rPr>
              <a:t>shown</a:t>
            </a:r>
            <a:r>
              <a:rPr lang="fr-FR" sz="1600" dirty="0">
                <a:effectLst/>
                <a:latin typeface="Arial" panose="020B0604020202020204" pitchFamily="34" charset="0"/>
              </a:rPr>
              <a:t> </a:t>
            </a:r>
            <a:r>
              <a:rPr lang="fr-FR" sz="1600" dirty="0" err="1">
                <a:effectLst/>
                <a:latin typeface="Arial" panose="020B0604020202020204" pitchFamily="34" charset="0"/>
              </a:rPr>
              <a:t>among</a:t>
            </a:r>
            <a:r>
              <a:rPr lang="fr-FR" sz="1600" dirty="0">
                <a:effectLst/>
                <a:latin typeface="Arial" panose="020B0604020202020204" pitchFamily="34" charset="0"/>
              </a:rPr>
              <a:t> </a:t>
            </a:r>
            <a:r>
              <a:rPr lang="fr-FR" sz="1600" dirty="0" err="1">
                <a:effectLst/>
                <a:latin typeface="Arial" panose="020B0604020202020204" pitchFamily="34" charset="0"/>
              </a:rPr>
              <a:t>women</a:t>
            </a:r>
            <a:r>
              <a:rPr lang="fr-FR" sz="1600" dirty="0">
                <a:effectLst/>
                <a:latin typeface="Arial" panose="020B0604020202020204" pitchFamily="34" charset="0"/>
              </a:rPr>
              <a:t> </a:t>
            </a:r>
            <a:r>
              <a:rPr lang="fr-FR" sz="1600" dirty="0" err="1">
                <a:effectLst/>
                <a:latin typeface="Arial" panose="020B0604020202020204" pitchFamily="34" charset="0"/>
              </a:rPr>
              <a:t>receiving</a:t>
            </a:r>
            <a:r>
              <a:rPr lang="fr-FR" sz="1600" dirty="0">
                <a:effectLst/>
                <a:latin typeface="Arial" panose="020B0604020202020204" pitchFamily="34" charset="0"/>
              </a:rPr>
              <a:t> DTG </a:t>
            </a:r>
            <a:r>
              <a:rPr lang="fr-FR" sz="1600" dirty="0" err="1">
                <a:effectLst/>
                <a:latin typeface="Arial" panose="020B0604020202020204" pitchFamily="34" charset="0"/>
              </a:rPr>
              <a:t>from</a:t>
            </a:r>
            <a:r>
              <a:rPr lang="fr-FR" sz="1600" dirty="0">
                <a:effectLst/>
                <a:latin typeface="Arial" panose="020B0604020202020204" pitchFamily="34" charset="0"/>
              </a:rPr>
              <a:t> conception </a:t>
            </a:r>
            <a:r>
              <a:rPr lang="fr-FR" sz="1600" dirty="0" err="1">
                <a:effectLst/>
                <a:latin typeface="Arial" panose="020B0604020202020204" pitchFamily="34" charset="0"/>
              </a:rPr>
              <a:t>compared</a:t>
            </a:r>
            <a:r>
              <a:rPr lang="fr-FR" sz="1600" dirty="0">
                <a:effectLst/>
                <a:latin typeface="Arial" panose="020B0604020202020204" pitchFamily="34" charset="0"/>
              </a:rPr>
              <a:t> </a:t>
            </a:r>
            <a:r>
              <a:rPr lang="fr-FR" sz="1600" dirty="0" err="1">
                <a:effectLst/>
                <a:latin typeface="Arial" panose="020B0604020202020204" pitchFamily="34" charset="0"/>
              </a:rPr>
              <a:t>with</a:t>
            </a:r>
            <a:r>
              <a:rPr lang="fr-FR" sz="1600" dirty="0">
                <a:effectLst/>
                <a:latin typeface="Arial" panose="020B0604020202020204" pitchFamily="34" charset="0"/>
              </a:rPr>
              <a:t> all </a:t>
            </a:r>
            <a:r>
              <a:rPr lang="fr-FR" sz="1600" dirty="0" err="1">
                <a:effectLst/>
                <a:latin typeface="Arial" panose="020B0604020202020204" pitchFamily="34" charset="0"/>
              </a:rPr>
              <a:t>other</a:t>
            </a:r>
            <a:r>
              <a:rPr lang="fr-FR" sz="1600" dirty="0">
                <a:effectLst/>
                <a:latin typeface="Arial" panose="020B0604020202020204" pitchFamily="34" charset="0"/>
              </a:rPr>
              <a:t> </a:t>
            </a:r>
            <a:r>
              <a:rPr lang="fr-FR" sz="1600" dirty="0" err="1">
                <a:effectLst/>
                <a:latin typeface="Arial" panose="020B0604020202020204" pitchFamily="34" charset="0"/>
              </a:rPr>
              <a:t>antiretroviral</a:t>
            </a:r>
            <a:r>
              <a:rPr lang="fr-FR" sz="1600" dirty="0">
                <a:effectLst/>
                <a:latin typeface="Arial" panose="020B0604020202020204" pitchFamily="34" charset="0"/>
              </a:rPr>
              <a:t> </a:t>
            </a:r>
            <a:r>
              <a:rPr lang="fr-FR" sz="1600" dirty="0" err="1">
                <a:effectLst/>
                <a:latin typeface="Arial" panose="020B0604020202020204" pitchFamily="34" charset="0"/>
              </a:rPr>
              <a:t>exposure</a:t>
            </a:r>
            <a:r>
              <a:rPr lang="fr-FR" sz="1600" dirty="0">
                <a:effectLst/>
                <a:latin typeface="Arial" panose="020B0604020202020204" pitchFamily="34" charset="0"/>
              </a:rPr>
              <a:t> </a:t>
            </a:r>
          </a:p>
        </p:txBody>
      </p:sp>
      <p:sp>
        <p:nvSpPr>
          <p:cNvPr id="6" name="ZoneTexte 5">
            <a:extLst>
              <a:ext uri="{FF2B5EF4-FFF2-40B4-BE49-F238E27FC236}">
                <a16:creationId xmlns:a16="http://schemas.microsoft.com/office/drawing/2014/main" id="{E59B9A98-E9E8-0B4E-9030-0AA2E37AD0AE}"/>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734776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2E61F7-802E-2842-92FD-54508FFA52AE}"/>
              </a:ext>
            </a:extLst>
          </p:cNvPr>
          <p:cNvSpPr>
            <a:spLocks noGrp="1"/>
          </p:cNvSpPr>
          <p:nvPr>
            <p:ph sz="quarter" idx="13"/>
          </p:nvPr>
        </p:nvSpPr>
        <p:spPr>
          <a:xfrm>
            <a:off x="609600" y="2132856"/>
            <a:ext cx="10022904" cy="4413398"/>
          </a:xfrm>
        </p:spPr>
        <p:txBody>
          <a:bodyPr>
            <a:normAutofit/>
          </a:bodyPr>
          <a:lstStyle/>
          <a:p>
            <a:r>
              <a:rPr lang="fr-FR" sz="2800"/>
              <a:t>ARV </a:t>
            </a:r>
            <a:r>
              <a:rPr lang="fr-FR" sz="2800" err="1"/>
              <a:t>recommended</a:t>
            </a:r>
            <a:r>
              <a:rPr lang="fr-FR" sz="2800"/>
              <a:t> </a:t>
            </a:r>
            <a:r>
              <a:rPr lang="fr-FR" sz="2800" err="1"/>
              <a:t>during</a:t>
            </a:r>
            <a:r>
              <a:rPr lang="fr-FR" sz="2800"/>
              <a:t> </a:t>
            </a:r>
            <a:r>
              <a:rPr lang="fr-FR" sz="2800" err="1"/>
              <a:t>pregnancy</a:t>
            </a:r>
            <a:endParaRPr lang="fr-FR" sz="2800"/>
          </a:p>
          <a:p>
            <a:pPr lvl="1">
              <a:tabLst>
                <a:tab pos="2151063" algn="l"/>
              </a:tabLst>
            </a:pPr>
            <a:r>
              <a:rPr lang="fr-FR" sz="2400"/>
              <a:t>ATV/r		</a:t>
            </a:r>
            <a:r>
              <a:rPr lang="fr-FR" sz="2400" err="1"/>
              <a:t>AIIa</a:t>
            </a:r>
            <a:endParaRPr lang="fr-FR" sz="2400"/>
          </a:p>
          <a:p>
            <a:pPr lvl="1">
              <a:tabLst>
                <a:tab pos="2151063" algn="l"/>
              </a:tabLst>
            </a:pPr>
            <a:r>
              <a:rPr lang="fr-FR" sz="2400"/>
              <a:t>DRV/r		</a:t>
            </a:r>
            <a:r>
              <a:rPr lang="fr-FR" sz="2400" err="1"/>
              <a:t>AIIa</a:t>
            </a:r>
            <a:endParaRPr lang="fr-FR" sz="2400"/>
          </a:p>
          <a:p>
            <a:pPr lvl="1">
              <a:tabLst>
                <a:tab pos="2151063" algn="l"/>
              </a:tabLst>
            </a:pPr>
            <a:r>
              <a:rPr lang="fr-FR" sz="2400"/>
              <a:t>DTG		</a:t>
            </a:r>
            <a:r>
              <a:rPr lang="fr-FR" sz="2400" err="1"/>
              <a:t>AIb</a:t>
            </a:r>
            <a:endParaRPr lang="fr-FR" sz="2400"/>
          </a:p>
          <a:p>
            <a:pPr lvl="1">
              <a:tabLst>
                <a:tab pos="2151063" algn="l"/>
              </a:tabLst>
            </a:pPr>
            <a:r>
              <a:rPr lang="fr-FR" sz="2400"/>
              <a:t>EFV		</a:t>
            </a:r>
            <a:r>
              <a:rPr lang="fr-FR" sz="2400" err="1"/>
              <a:t>BIa</a:t>
            </a:r>
            <a:endParaRPr lang="fr-FR" sz="2400"/>
          </a:p>
          <a:p>
            <a:pPr lvl="1">
              <a:tabLst>
                <a:tab pos="2151063" algn="l"/>
              </a:tabLst>
            </a:pPr>
            <a:r>
              <a:rPr lang="fr-FR" sz="2400"/>
              <a:t>RAL		</a:t>
            </a:r>
            <a:r>
              <a:rPr lang="fr-FR" sz="2400" err="1"/>
              <a:t>AIIa</a:t>
            </a:r>
            <a:endParaRPr lang="fr-FR" sz="2400"/>
          </a:p>
          <a:p>
            <a:pPr lvl="1">
              <a:tabLst>
                <a:tab pos="2151063" algn="l"/>
              </a:tabLst>
            </a:pPr>
            <a:r>
              <a:rPr lang="fr-FR" sz="2400"/>
              <a:t>RPV		</a:t>
            </a:r>
            <a:r>
              <a:rPr lang="fr-FR" sz="2400" err="1"/>
              <a:t>BIIa</a:t>
            </a:r>
            <a:endParaRPr lang="fr-FR" sz="2400"/>
          </a:p>
          <a:p>
            <a:pPr lvl="1"/>
            <a:endParaRPr lang="fr-FR" sz="2400"/>
          </a:p>
          <a:p>
            <a:pPr lvl="1"/>
            <a:endParaRPr lang="fr-FR" sz="2400"/>
          </a:p>
        </p:txBody>
      </p:sp>
      <p:pic>
        <p:nvPicPr>
          <p:cNvPr id="9" name="Image 8">
            <a:extLst>
              <a:ext uri="{FF2B5EF4-FFF2-40B4-BE49-F238E27FC236}">
                <a16:creationId xmlns:a16="http://schemas.microsoft.com/office/drawing/2014/main" id="{A7AE7351-8EF8-D141-B80A-D8568528B6ED}"/>
              </a:ext>
            </a:extLst>
          </p:cNvPr>
          <p:cNvPicPr>
            <a:picLocks noChangeAspect="1"/>
          </p:cNvPicPr>
          <p:nvPr/>
        </p:nvPicPr>
        <p:blipFill>
          <a:blip r:embed="rId2"/>
          <a:stretch>
            <a:fillRect/>
          </a:stretch>
        </p:blipFill>
        <p:spPr>
          <a:xfrm>
            <a:off x="440854" y="284825"/>
            <a:ext cx="8461294" cy="1728192"/>
          </a:xfrm>
          <a:prstGeom prst="rect">
            <a:avLst/>
          </a:prstGeom>
        </p:spPr>
      </p:pic>
      <p:sp>
        <p:nvSpPr>
          <p:cNvPr id="2" name="ZoneTexte 1">
            <a:extLst>
              <a:ext uri="{FF2B5EF4-FFF2-40B4-BE49-F238E27FC236}">
                <a16:creationId xmlns:a16="http://schemas.microsoft.com/office/drawing/2014/main" id="{9966B521-6F65-BA28-0E51-AFDD38894F2F}"/>
              </a:ext>
            </a:extLst>
          </p:cNvPr>
          <p:cNvSpPr txBox="1"/>
          <p:nvPr/>
        </p:nvSpPr>
        <p:spPr>
          <a:xfrm>
            <a:off x="9572565" y="6479463"/>
            <a:ext cx="2619435" cy="276999"/>
          </a:xfrm>
          <a:prstGeom prst="rect">
            <a:avLst/>
          </a:prstGeom>
          <a:noFill/>
        </p:spPr>
        <p:txBody>
          <a:bodyPr wrap="none" rtlCol="0">
            <a:spAutoFit/>
          </a:bodyPr>
          <a:lstStyle/>
          <a:p>
            <a:pPr algn="r"/>
            <a:r>
              <a:rPr lang="en-US" sz="1200" i="1"/>
              <a:t>JAMA. 2020 Oct 27;324(16):1651-1669</a:t>
            </a:r>
          </a:p>
        </p:txBody>
      </p:sp>
      <p:sp>
        <p:nvSpPr>
          <p:cNvPr id="5" name="ZoneTexte 4">
            <a:extLst>
              <a:ext uri="{FF2B5EF4-FFF2-40B4-BE49-F238E27FC236}">
                <a16:creationId xmlns:a16="http://schemas.microsoft.com/office/drawing/2014/main" id="{D24C6068-EB45-9140-80DB-1C59DE3E614D}"/>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188336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E9B-6CD5-1042-A447-576947B67F9A}"/>
              </a:ext>
            </a:extLst>
          </p:cNvPr>
          <p:cNvSpPr>
            <a:spLocks noGrp="1"/>
          </p:cNvSpPr>
          <p:nvPr>
            <p:ph type="title"/>
          </p:nvPr>
        </p:nvSpPr>
        <p:spPr/>
        <p:txBody>
          <a:bodyPr>
            <a:normAutofit fontScale="90000"/>
          </a:bodyPr>
          <a:lstStyle/>
          <a:p>
            <a:r>
              <a:rPr lang="en-US" dirty="0"/>
              <a:t>DHHS : ART Recommendations During Pregnancy and When Trying to Conceive: NRTIs and INSTIs</a:t>
            </a:r>
          </a:p>
        </p:txBody>
      </p:sp>
      <p:graphicFrame>
        <p:nvGraphicFramePr>
          <p:cNvPr id="6" name="Group 32">
            <a:extLst>
              <a:ext uri="{FF2B5EF4-FFF2-40B4-BE49-F238E27FC236}">
                <a16:creationId xmlns:a16="http://schemas.microsoft.com/office/drawing/2014/main" id="{E9496E40-F5A7-4BAE-8EEB-04961AFE88AA}"/>
              </a:ext>
            </a:extLst>
          </p:cNvPr>
          <p:cNvGraphicFramePr>
            <a:graphicFrameLocks noGrp="1"/>
          </p:cNvGraphicFramePr>
          <p:nvPr>
            <p:extLst>
              <p:ext uri="{D42A27DB-BD31-4B8C-83A1-F6EECF244321}">
                <p14:modId xmlns:p14="http://schemas.microsoft.com/office/powerpoint/2010/main" val="3984680984"/>
              </p:ext>
            </p:extLst>
          </p:nvPr>
        </p:nvGraphicFramePr>
        <p:xfrm>
          <a:off x="419100" y="1790700"/>
          <a:ext cx="11353799" cy="3630328"/>
        </p:xfrm>
        <a:graphic>
          <a:graphicData uri="http://schemas.openxmlformats.org/drawingml/2006/table">
            <a:tbl>
              <a:tblPr/>
              <a:tblGrid>
                <a:gridCol w="301260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5460875">
                  <a:extLst>
                    <a:ext uri="{9D8B030D-6E8A-4147-A177-3AD203B41FA5}">
                      <a16:colId xmlns:a16="http://schemas.microsoft.com/office/drawing/2014/main" val="20002"/>
                    </a:ext>
                  </a:extLst>
                </a:gridCol>
              </a:tblGrid>
              <a:tr h="380034">
                <a:tc>
                  <a:txBody>
                    <a:bodyPr/>
                    <a:lstStyle/>
                    <a:p>
                      <a:pPr marL="0" marR="0" lvl="0" indent="0" algn="l"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2 NRTIs + 1 INSTI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Pregnant, ART Naive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Become Pregnant on Suppressive, </a:t>
                      </a:r>
                    </a:p>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Well-Tolerated ART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ABC/3TC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5972451"/>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TDF or TAF / 3TC or FTC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673777962"/>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ZDV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Alternative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90660864"/>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endParaRPr kumimoji="0" lang="en-US" sz="1800" b="1" i="0" u="none" strike="noStrike" cap="none" normalizeH="0" baseline="0">
                        <a:ln>
                          <a:noFill/>
                        </a:ln>
                        <a:solidFill>
                          <a:schemeClr val="bg1"/>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endParaRPr kumimoji="0" lang="en-US" sz="1800" b="0" i="0" u="none" strike="noStrike" cap="none" normalizeH="0" baseline="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endParaRPr kumimoji="0" lang="en-US" sz="1800" b="0" i="0" u="none" strike="noStrike" cap="none" normalizeH="0" baseline="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14086388"/>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DTG</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RAL</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9940021"/>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BIC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237023948"/>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CAB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59892854"/>
                  </a:ext>
                </a:extLst>
              </a:tr>
              <a:tr h="251542">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EVG/COBI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839887792"/>
                  </a:ext>
                </a:extLst>
              </a:tr>
            </a:tbl>
          </a:graphicData>
        </a:graphic>
      </p:graphicFrame>
      <p:sp>
        <p:nvSpPr>
          <p:cNvPr id="8" name="ZoneTexte 7">
            <a:extLst>
              <a:ext uri="{FF2B5EF4-FFF2-40B4-BE49-F238E27FC236}">
                <a16:creationId xmlns:a16="http://schemas.microsoft.com/office/drawing/2014/main" id="{E3661293-7CEF-234C-8A96-64242A776BA9}"/>
              </a:ext>
            </a:extLst>
          </p:cNvPr>
          <p:cNvSpPr txBox="1"/>
          <p:nvPr/>
        </p:nvSpPr>
        <p:spPr>
          <a:xfrm>
            <a:off x="415330" y="5657671"/>
            <a:ext cx="10945217" cy="646331"/>
          </a:xfrm>
          <a:prstGeom prst="rect">
            <a:avLst/>
          </a:prstGeom>
          <a:noFill/>
        </p:spPr>
        <p:txBody>
          <a:bodyPr wrap="square">
            <a:spAutoFit/>
          </a:bodyPr>
          <a:lstStyle/>
          <a:p>
            <a:r>
              <a:rPr lang="en-US" altLang="en-US" kern="0" baseline="30000">
                <a:latin typeface="Calibri" panose="020F0502020204030204" pitchFamily="34" charset="0"/>
                <a:ea typeface="MS PGothic" panose="020B0600070205080204" pitchFamily="34" charset="-128"/>
              </a:rPr>
              <a:t>* </a:t>
            </a:r>
            <a:r>
              <a:rPr lang="en-US" altLang="en-US" sz="1800" b="0" kern="0">
                <a:latin typeface="Calibri" panose="020F0502020204030204" pitchFamily="34" charset="0"/>
                <a:ea typeface="MS PGothic" panose="020B0600070205080204" pitchFamily="34" charset="-128"/>
              </a:rPr>
              <a:t>Use of DTG at conception/very early pregnancy has been associated with small but statistically significant increase in the risk of NTDs; this information should be discussed with patients to ensure informed decision-making</a:t>
            </a:r>
            <a:endParaRPr lang="fr-FR"/>
          </a:p>
        </p:txBody>
      </p:sp>
      <p:sp>
        <p:nvSpPr>
          <p:cNvPr id="7" name="ZoneTexte 6">
            <a:extLst>
              <a:ext uri="{FF2B5EF4-FFF2-40B4-BE49-F238E27FC236}">
                <a16:creationId xmlns:a16="http://schemas.microsoft.com/office/drawing/2014/main" id="{42F5CE03-DE86-A3F2-6D63-B24D6713FACD}"/>
              </a:ext>
            </a:extLst>
          </p:cNvPr>
          <p:cNvSpPr txBox="1"/>
          <p:nvPr/>
        </p:nvSpPr>
        <p:spPr>
          <a:xfrm>
            <a:off x="9508637" y="6479463"/>
            <a:ext cx="2683363" cy="276999"/>
          </a:xfrm>
          <a:prstGeom prst="rect">
            <a:avLst/>
          </a:prstGeom>
          <a:noFill/>
        </p:spPr>
        <p:txBody>
          <a:bodyPr wrap="none" rtlCol="0">
            <a:spAutoFit/>
          </a:bodyPr>
          <a:lstStyle/>
          <a:p>
            <a:pPr algn="r"/>
            <a:r>
              <a:rPr lang="en-US" sz="1200" i="1"/>
              <a:t>DHHS Perinatal Guidelines. March 2022</a:t>
            </a:r>
          </a:p>
        </p:txBody>
      </p:sp>
      <p:sp>
        <p:nvSpPr>
          <p:cNvPr id="9" name="ZoneTexte 8">
            <a:extLst>
              <a:ext uri="{FF2B5EF4-FFF2-40B4-BE49-F238E27FC236}">
                <a16:creationId xmlns:a16="http://schemas.microsoft.com/office/drawing/2014/main" id="{49CF27D1-ECDE-E94D-804D-7D864EB2684F}"/>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680083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E9B-6CD5-1042-A447-576947B67F9A}"/>
              </a:ext>
            </a:extLst>
          </p:cNvPr>
          <p:cNvSpPr>
            <a:spLocks noGrp="1"/>
          </p:cNvSpPr>
          <p:nvPr>
            <p:ph type="title"/>
          </p:nvPr>
        </p:nvSpPr>
        <p:spPr/>
        <p:txBody>
          <a:bodyPr>
            <a:normAutofit fontScale="90000"/>
          </a:bodyPr>
          <a:lstStyle/>
          <a:p>
            <a:r>
              <a:rPr lang="en-US" dirty="0"/>
              <a:t>DHHS : ART Recommendations During Pregnancy and When Trying to Conceive: NNRTIs and PIs</a:t>
            </a:r>
          </a:p>
        </p:txBody>
      </p:sp>
      <p:graphicFrame>
        <p:nvGraphicFramePr>
          <p:cNvPr id="8" name="Group 32">
            <a:extLst>
              <a:ext uri="{FF2B5EF4-FFF2-40B4-BE49-F238E27FC236}">
                <a16:creationId xmlns:a16="http://schemas.microsoft.com/office/drawing/2014/main" id="{ED063B43-9BD2-4C38-8026-78E713E77FA8}"/>
              </a:ext>
            </a:extLst>
          </p:cNvPr>
          <p:cNvGraphicFramePr>
            <a:graphicFrameLocks noGrp="1"/>
          </p:cNvGraphicFramePr>
          <p:nvPr>
            <p:extLst>
              <p:ext uri="{D42A27DB-BD31-4B8C-83A1-F6EECF244321}">
                <p14:modId xmlns:p14="http://schemas.microsoft.com/office/powerpoint/2010/main" val="3450645757"/>
              </p:ext>
            </p:extLst>
          </p:nvPr>
        </p:nvGraphicFramePr>
        <p:xfrm>
          <a:off x="421618" y="1786678"/>
          <a:ext cx="11348765" cy="4215560"/>
        </p:xfrm>
        <a:graphic>
          <a:graphicData uri="http://schemas.openxmlformats.org/drawingml/2006/table">
            <a:tbl>
              <a:tblPr/>
              <a:tblGrid>
                <a:gridCol w="3012289">
                  <a:extLst>
                    <a:ext uri="{9D8B030D-6E8A-4147-A177-3AD203B41FA5}">
                      <a16:colId xmlns:a16="http://schemas.microsoft.com/office/drawing/2014/main" val="20000"/>
                    </a:ext>
                  </a:extLst>
                </a:gridCol>
                <a:gridCol w="2890273">
                  <a:extLst>
                    <a:ext uri="{9D8B030D-6E8A-4147-A177-3AD203B41FA5}">
                      <a16:colId xmlns:a16="http://schemas.microsoft.com/office/drawing/2014/main" val="20001"/>
                    </a:ext>
                  </a:extLst>
                </a:gridCol>
                <a:gridCol w="5446203">
                  <a:extLst>
                    <a:ext uri="{9D8B030D-6E8A-4147-A177-3AD203B41FA5}">
                      <a16:colId xmlns:a16="http://schemas.microsoft.com/office/drawing/2014/main" val="20002"/>
                    </a:ext>
                  </a:extLst>
                </a:gridCol>
              </a:tblGrid>
              <a:tr h="467823">
                <a:tc>
                  <a:txBody>
                    <a:bodyPr/>
                    <a:lstStyle/>
                    <a:p>
                      <a:pPr marL="0" marR="0" lvl="0" indent="0" algn="l"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2 NRTIs + 1 NNRTI or 1 PI/b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Pregnant, ART Naive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Become Pregnant on Suppressive, </a:t>
                      </a:r>
                    </a:p>
                    <a:p>
                      <a:pPr marL="0" marR="0" lvl="0" indent="0" algn="ctr" defTabSz="914400" rtl="0" eaLnBrk="1" fontAlgn="base" latinLnBrk="0" hangingPunct="1">
                        <a:lnSpc>
                          <a:spcPct val="90000"/>
                        </a:lnSpc>
                        <a:spcBef>
                          <a:spcPts val="0"/>
                        </a:spcBef>
                        <a:spcAft>
                          <a:spcPts val="0"/>
                        </a:spcAft>
                        <a:buClrTx/>
                        <a:buSzTx/>
                        <a:buFontTx/>
                        <a:buNone/>
                        <a:tabLst/>
                      </a:pPr>
                      <a:r>
                        <a:rPr kumimoji="0" lang="en-US" sz="1800" b="1" i="0" u="none" strike="noStrike" cap="none" normalizeH="0" baseline="0">
                          <a:ln>
                            <a:noFill/>
                          </a:ln>
                          <a:solidFill>
                            <a:schemeClr val="bg1"/>
                          </a:solidFill>
                          <a:effectLst/>
                          <a:latin typeface="Calibri" panose="020F0502020204030204" pitchFamily="34" charset="0"/>
                        </a:rPr>
                        <a:t>Well-Tolerated ART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EFV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Alternative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RPV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Alternative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99940021"/>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ETR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bg1"/>
                          </a:solidFill>
                          <a:effectLst/>
                          <a:latin typeface="Calibri" panose="020F0502020204030204" pitchFamily="34" charset="0"/>
                        </a:rPr>
                        <a:t>Continue</a:t>
                      </a:r>
                      <a:endParaRPr kumimoji="0" lang="en-US" sz="1800" b="1" i="0" u="none" strike="noStrike" cap="none" normalizeH="0" baseline="3000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72548487"/>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NVP</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54395368"/>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Tx/>
                        <a:buNone/>
                        <a:tabLst/>
                      </a:pPr>
                      <a:r>
                        <a:rPr kumimoji="0" lang="en-US" sz="1800" b="0" i="0" u="none" strike="noStrike" cap="none" normalizeH="0" baseline="0">
                          <a:ln>
                            <a:noFill/>
                          </a:ln>
                          <a:solidFill>
                            <a:schemeClr val="bg1"/>
                          </a:solidFill>
                          <a:effectLst/>
                          <a:latin typeface="Calibri" panose="020F0502020204030204" pitchFamily="34" charset="0"/>
                        </a:rPr>
                        <a:t>DOR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Insufficient data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86581009"/>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ATV/RTV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812790175"/>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DRV/RTV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Preferred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Continue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007551562"/>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LPV/RTV</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 except in special circumstances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Continue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18180959"/>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ATV/COBI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25139759"/>
                  </a:ext>
                </a:extLst>
              </a:tr>
              <a:tr h="270466">
                <a:tc>
                  <a:txBody>
                    <a:bodyPr/>
                    <a:lstStyle/>
                    <a:p>
                      <a:pPr marL="0" marR="0" lvl="0" indent="0" algn="l" defTabSz="914400" rtl="0" eaLnBrk="1" fontAlgn="base" latinLnBrk="0" hangingPunct="1">
                        <a:lnSpc>
                          <a:spcPct val="90000"/>
                        </a:lnSpc>
                        <a:spcBef>
                          <a:spcPts val="0"/>
                        </a:spcBef>
                        <a:spcAft>
                          <a:spcPts val="0"/>
                        </a:spcAft>
                        <a:buClrTx/>
                        <a:buSzTx/>
                        <a:buFont typeface="Wingdings" panose="05000000000000000000" pitchFamily="2" charset="2"/>
                        <a:buNone/>
                        <a:tabLst/>
                      </a:pPr>
                      <a:r>
                        <a:rPr kumimoji="0" lang="en-US" sz="1800" b="0" i="0" u="none" strike="noStrike" cap="none" normalizeH="0" baseline="0">
                          <a:ln>
                            <a:noFill/>
                          </a:ln>
                          <a:solidFill>
                            <a:schemeClr val="bg1"/>
                          </a:solidFill>
                          <a:effectLst/>
                          <a:latin typeface="Calibri" panose="020F0502020204030204" pitchFamily="34" charset="0"/>
                        </a:rPr>
                        <a:t>DRV/COBI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1"/>
                          </a:solidFill>
                          <a:effectLst/>
                          <a:latin typeface="Calibri" panose="020F0502020204030204" pitchFamily="34" charset="0"/>
                        </a:rPr>
                        <a:t>Not recommended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594382895"/>
                  </a:ext>
                </a:extLst>
              </a:tr>
            </a:tbl>
          </a:graphicData>
        </a:graphic>
      </p:graphicFrame>
      <p:sp>
        <p:nvSpPr>
          <p:cNvPr id="7" name="ZoneTexte 6">
            <a:extLst>
              <a:ext uri="{FF2B5EF4-FFF2-40B4-BE49-F238E27FC236}">
                <a16:creationId xmlns:a16="http://schemas.microsoft.com/office/drawing/2014/main" id="{7C13B38D-9CD7-EC4B-B858-6FC19A0C936C}"/>
              </a:ext>
            </a:extLst>
          </p:cNvPr>
          <p:cNvSpPr txBox="1"/>
          <p:nvPr/>
        </p:nvSpPr>
        <p:spPr>
          <a:xfrm>
            <a:off x="421617" y="6015875"/>
            <a:ext cx="9348842" cy="646331"/>
          </a:xfrm>
          <a:prstGeom prst="rect">
            <a:avLst/>
          </a:prstGeom>
          <a:noFill/>
        </p:spPr>
        <p:txBody>
          <a:bodyPr wrap="square">
            <a:spAutoFit/>
          </a:bodyPr>
          <a:lstStyle/>
          <a:p>
            <a:pPr eaLnBrk="1" fontAlgn="auto" hangingPunct="1">
              <a:defRPr/>
            </a:pPr>
            <a:r>
              <a:rPr lang="en-US" altLang="en-US" sz="1800" b="0">
                <a:latin typeface="Calibri" panose="020F0502020204030204" pitchFamily="34" charset="0"/>
              </a:rPr>
              <a:t>*</a:t>
            </a:r>
            <a:r>
              <a:rPr lang="en-US" altLang="en-US" sz="1800" b="0" kern="0">
                <a:latin typeface="Calibri" panose="020F0502020204030204" pitchFamily="34" charset="0"/>
                <a:ea typeface="MS PGothic" panose="020B0600070205080204" pitchFamily="34" charset="-128"/>
              </a:rPr>
              <a:t> Only if pretreatment HIV-1 RNA ≤100,000 copies/mL and CD4+ cell count ≥200 cells/mm</a:t>
            </a:r>
            <a:r>
              <a:rPr lang="en-US" altLang="en-US" sz="1800" b="0" kern="0" baseline="30000">
                <a:latin typeface="Calibri" panose="020F0502020204030204" pitchFamily="34" charset="0"/>
                <a:ea typeface="MS PGothic" panose="020B0600070205080204" pitchFamily="34" charset="-128"/>
              </a:rPr>
              <a:t>3</a:t>
            </a:r>
            <a:endParaRPr lang="en-US" altLang="en-US" kern="0" baseline="30000">
              <a:latin typeface="Calibri" panose="020F0502020204030204" pitchFamily="34" charset="0"/>
              <a:ea typeface="MS PGothic" panose="020B0600070205080204" pitchFamily="34" charset="-128"/>
            </a:endParaRPr>
          </a:p>
          <a:p>
            <a:pPr eaLnBrk="1" fontAlgn="auto" hangingPunct="1">
              <a:defRPr/>
            </a:pPr>
            <a:r>
              <a:rPr lang="en-US" altLang="en-US" sz="1800" b="0">
                <a:latin typeface="Calibri" panose="020F0502020204030204" pitchFamily="34" charset="0"/>
              </a:rPr>
              <a:t>** Dosed </a:t>
            </a:r>
            <a:r>
              <a:rPr lang="en-US" altLang="en-US" sz="1800" b="0" kern="0">
                <a:latin typeface="Calibri" panose="020F0502020204030204" pitchFamily="34" charset="0"/>
                <a:ea typeface="MS PGothic" panose="020B0600070205080204" pitchFamily="34" charset="-128"/>
              </a:rPr>
              <a:t>twice daily in pregnancy</a:t>
            </a:r>
            <a:r>
              <a:rPr lang="en-GB" sz="1800" b="0" baseline="30000">
                <a:latin typeface="Calibri" panose="020F0502020204030204" pitchFamily="34" charset="0"/>
                <a:ea typeface="ＭＳ Ｐゴシック"/>
              </a:rPr>
              <a:t> </a:t>
            </a:r>
            <a:endParaRPr lang="en-US" altLang="en-US" sz="1800" b="0" kern="0">
              <a:latin typeface="Calibri" panose="020F0502020204030204" pitchFamily="34" charset="0"/>
              <a:ea typeface="MS PGothic" panose="020B0600070205080204" pitchFamily="34" charset="-128"/>
            </a:endParaRPr>
          </a:p>
        </p:txBody>
      </p:sp>
      <p:sp>
        <p:nvSpPr>
          <p:cNvPr id="4" name="ZoneTexte 3">
            <a:extLst>
              <a:ext uri="{FF2B5EF4-FFF2-40B4-BE49-F238E27FC236}">
                <a16:creationId xmlns:a16="http://schemas.microsoft.com/office/drawing/2014/main" id="{066A4B06-AA8B-EDA9-7E79-4DE2E70F6CFD}"/>
              </a:ext>
            </a:extLst>
          </p:cNvPr>
          <p:cNvSpPr txBox="1"/>
          <p:nvPr/>
        </p:nvSpPr>
        <p:spPr>
          <a:xfrm>
            <a:off x="9508637" y="6479463"/>
            <a:ext cx="2683363" cy="276999"/>
          </a:xfrm>
          <a:prstGeom prst="rect">
            <a:avLst/>
          </a:prstGeom>
          <a:noFill/>
        </p:spPr>
        <p:txBody>
          <a:bodyPr wrap="none" rtlCol="0">
            <a:spAutoFit/>
          </a:bodyPr>
          <a:lstStyle/>
          <a:p>
            <a:pPr algn="r"/>
            <a:r>
              <a:rPr lang="en-US" sz="1200" i="1"/>
              <a:t>DHHS Perinatal Guidelines. March 2022</a:t>
            </a:r>
          </a:p>
        </p:txBody>
      </p:sp>
      <p:sp>
        <p:nvSpPr>
          <p:cNvPr id="6" name="ZoneTexte 5">
            <a:extLst>
              <a:ext uri="{FF2B5EF4-FFF2-40B4-BE49-F238E27FC236}">
                <a16:creationId xmlns:a16="http://schemas.microsoft.com/office/drawing/2014/main" id="{D4539673-C750-934E-8015-65F208258671}"/>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52131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3FFB2-4070-4245-ACC8-6B71575A5685}"/>
              </a:ext>
            </a:extLst>
          </p:cNvPr>
          <p:cNvSpPr>
            <a:spLocks noGrp="1"/>
          </p:cNvSpPr>
          <p:nvPr>
            <p:ph type="title"/>
          </p:nvPr>
        </p:nvSpPr>
        <p:spPr/>
        <p:txBody>
          <a:bodyPr/>
          <a:lstStyle/>
          <a:p>
            <a:r>
              <a:rPr lang="fr-FR"/>
              <a:t>Are </a:t>
            </a:r>
            <a:r>
              <a:rPr lang="fr-FR" err="1"/>
              <a:t>women</a:t>
            </a:r>
            <a:r>
              <a:rPr lang="fr-FR"/>
              <a:t> </a:t>
            </a:r>
            <a:r>
              <a:rPr lang="fr-FR" err="1"/>
              <a:t>different</a:t>
            </a:r>
            <a:r>
              <a:rPr lang="fr-FR"/>
              <a:t> </a:t>
            </a:r>
            <a:r>
              <a:rPr lang="fr-FR" err="1"/>
              <a:t>from</a:t>
            </a:r>
            <a:r>
              <a:rPr lang="fr-FR"/>
              <a:t> men ?</a:t>
            </a:r>
          </a:p>
        </p:txBody>
      </p:sp>
      <p:pic>
        <p:nvPicPr>
          <p:cNvPr id="2050" name="Picture 2" descr="Male and Female Brains | Psychology Today">
            <a:extLst>
              <a:ext uri="{FF2B5EF4-FFF2-40B4-BE49-F238E27FC236}">
                <a16:creationId xmlns:a16="http://schemas.microsoft.com/office/drawing/2014/main" id="{D87695B3-2FB1-8C46-964C-825AAE2A0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852" y="1772816"/>
            <a:ext cx="8760296" cy="458660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6A1CB0A-ADFF-914B-9D6B-4EFA6853F4C1}"/>
              </a:ext>
            </a:extLst>
          </p:cNvPr>
          <p:cNvSpPr txBox="1"/>
          <p:nvPr/>
        </p:nvSpPr>
        <p:spPr>
          <a:xfrm>
            <a:off x="11582401" y="74154"/>
            <a:ext cx="415498" cy="369332"/>
          </a:xfrm>
          <a:prstGeom prst="rect">
            <a:avLst/>
          </a:prstGeom>
          <a:noFill/>
        </p:spPr>
        <p:txBody>
          <a:bodyPr wrap="none" rtlCol="0">
            <a:spAutoFit/>
          </a:bodyPr>
          <a:lstStyle/>
          <a:p>
            <a:r>
              <a:rPr lang="fr-FR"/>
              <a:t>FR</a:t>
            </a:r>
          </a:p>
        </p:txBody>
      </p:sp>
    </p:spTree>
    <p:extLst>
      <p:ext uri="{BB962C8B-B14F-4D97-AF65-F5344CB8AC3E}">
        <p14:creationId xmlns:p14="http://schemas.microsoft.com/office/powerpoint/2010/main" val="1608415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48376-D749-A14D-B05B-D5E32603EDD2}"/>
              </a:ext>
            </a:extLst>
          </p:cNvPr>
          <p:cNvSpPr>
            <a:spLocks noGrp="1"/>
          </p:cNvSpPr>
          <p:nvPr>
            <p:ph type="title"/>
          </p:nvPr>
        </p:nvSpPr>
        <p:spPr/>
        <p:txBody>
          <a:bodyPr/>
          <a:lstStyle/>
          <a:p>
            <a:r>
              <a:rPr lang="fr-FR"/>
              <a:t>WHO ART Guidelines 2021</a:t>
            </a:r>
          </a:p>
        </p:txBody>
      </p:sp>
      <p:pic>
        <p:nvPicPr>
          <p:cNvPr id="5" name="Image 4">
            <a:extLst>
              <a:ext uri="{FF2B5EF4-FFF2-40B4-BE49-F238E27FC236}">
                <a16:creationId xmlns:a16="http://schemas.microsoft.com/office/drawing/2014/main" id="{3F774109-63EC-5943-91C4-8E9B438CDCF8}"/>
              </a:ext>
            </a:extLst>
          </p:cNvPr>
          <p:cNvPicPr>
            <a:picLocks noChangeAspect="1"/>
          </p:cNvPicPr>
          <p:nvPr/>
        </p:nvPicPr>
        <p:blipFill>
          <a:blip r:embed="rId2"/>
          <a:stretch>
            <a:fillRect/>
          </a:stretch>
        </p:blipFill>
        <p:spPr>
          <a:xfrm>
            <a:off x="1679718" y="1844824"/>
            <a:ext cx="8832563" cy="4540208"/>
          </a:xfrm>
          <a:prstGeom prst="rect">
            <a:avLst/>
          </a:prstGeom>
        </p:spPr>
      </p:pic>
      <p:sp>
        <p:nvSpPr>
          <p:cNvPr id="4" name="ZoneTexte 3">
            <a:extLst>
              <a:ext uri="{FF2B5EF4-FFF2-40B4-BE49-F238E27FC236}">
                <a16:creationId xmlns:a16="http://schemas.microsoft.com/office/drawing/2014/main" id="{BDDFF54D-AF9A-D04A-9FC7-CA56F49777C2}"/>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18275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RISK of INSTI DURING CONCEPTION ?</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F24CC33F-985F-AC4D-8305-4D38CDEE6DB8}"/>
              </a:ext>
            </a:extLst>
          </p:cNvPr>
          <p:cNvSpPr txBox="1"/>
          <p:nvPr/>
        </p:nvSpPr>
        <p:spPr>
          <a:xfrm>
            <a:off x="11305732" y="74154"/>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3836268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55A7-04EA-4019-B91F-9660A85571F1}"/>
              </a:ext>
            </a:extLst>
          </p:cNvPr>
          <p:cNvSpPr>
            <a:spLocks noGrp="1"/>
          </p:cNvSpPr>
          <p:nvPr>
            <p:ph type="title"/>
          </p:nvPr>
        </p:nvSpPr>
        <p:spPr/>
        <p:txBody>
          <a:bodyPr/>
          <a:lstStyle/>
          <a:p>
            <a:r>
              <a:rPr lang="en-US"/>
              <a:t>Neural Tube defects incidence following ARV exposure at conception</a:t>
            </a:r>
          </a:p>
        </p:txBody>
      </p:sp>
      <p:sp>
        <p:nvSpPr>
          <p:cNvPr id="3" name="Content Placeholder 2">
            <a:extLst>
              <a:ext uri="{FF2B5EF4-FFF2-40B4-BE49-F238E27FC236}">
                <a16:creationId xmlns:a16="http://schemas.microsoft.com/office/drawing/2014/main" id="{527837D6-CCEC-4785-B942-36FED49D53B8}"/>
              </a:ext>
            </a:extLst>
          </p:cNvPr>
          <p:cNvSpPr>
            <a:spLocks noGrp="1"/>
          </p:cNvSpPr>
          <p:nvPr>
            <p:ph sz="quarter" idx="13"/>
          </p:nvPr>
        </p:nvSpPr>
        <p:spPr/>
        <p:txBody>
          <a:bodyPr/>
          <a:lstStyle/>
          <a:p>
            <a:r>
              <a:rPr lang="en-US" dirty="0" err="1"/>
              <a:t>Tsepamo</a:t>
            </a:r>
            <a:r>
              <a:rPr lang="en-US" dirty="0"/>
              <a:t> birth outcomes surveillance study in Botswana : in </a:t>
            </a:r>
            <a:r>
              <a:rPr lang="en-US" sz="2400" dirty="0"/>
              <a:t>May 2018, unplanned analysis found increase in NTD incidence among women who conceived on DTG</a:t>
            </a:r>
            <a:r>
              <a:rPr lang="en-US" sz="2400" baseline="30000" dirty="0"/>
              <a:t>1</a:t>
            </a:r>
          </a:p>
          <a:p>
            <a:pPr lvl="1"/>
            <a:r>
              <a:rPr lang="en-US" sz="2200" dirty="0"/>
              <a:t>DTG vs non-DTG ART: 0.94% (95% CI: 0.37-2.4) vs 0.12% (95% CI: 0.07-0.21)</a:t>
            </a:r>
          </a:p>
          <a:p>
            <a:pPr lvl="2"/>
            <a:r>
              <a:rPr lang="en-US" sz="2000" dirty="0"/>
              <a:t>Prevalence difference: 0.82% (95% CI: 0.24-2.3)</a:t>
            </a:r>
          </a:p>
          <a:p>
            <a:pPr marL="685800" lvl="2" indent="0">
              <a:buNone/>
            </a:pPr>
            <a:endParaRPr lang="en-US" sz="2000" dirty="0"/>
          </a:p>
          <a:p>
            <a:r>
              <a:rPr lang="en-US" sz="2400" dirty="0"/>
              <a:t>Most recent analysis reports data from </a:t>
            </a:r>
            <a:r>
              <a:rPr lang="en-US" sz="2400" dirty="0" err="1"/>
              <a:t>Tsepamo</a:t>
            </a:r>
            <a:r>
              <a:rPr lang="en-US" sz="2400" dirty="0"/>
              <a:t> through </a:t>
            </a:r>
            <a:r>
              <a:rPr lang="en-US" dirty="0"/>
              <a:t>March 2022</a:t>
            </a:r>
            <a:r>
              <a:rPr lang="en-US" baseline="30000" dirty="0"/>
              <a:t>2</a:t>
            </a:r>
            <a:endParaRPr lang="en-US" sz="2400" baseline="30000" dirty="0"/>
          </a:p>
          <a:p>
            <a:pPr lvl="1"/>
            <a:r>
              <a:rPr lang="en-US" dirty="0"/>
              <a:t>With additional DTG conception exposures, prevalence of NTDs among infants has declined to a much lower level, that does not substantially differ from other exposure groups.</a:t>
            </a:r>
          </a:p>
          <a:p>
            <a:endParaRPr lang="en-US" sz="2400" dirty="0"/>
          </a:p>
        </p:txBody>
      </p:sp>
      <p:sp>
        <p:nvSpPr>
          <p:cNvPr id="5" name="ZoneTexte 4">
            <a:extLst>
              <a:ext uri="{FF2B5EF4-FFF2-40B4-BE49-F238E27FC236}">
                <a16:creationId xmlns:a16="http://schemas.microsoft.com/office/drawing/2014/main" id="{646C314B-38F0-A7E5-CA1E-5439F6B6F633}"/>
              </a:ext>
            </a:extLst>
          </p:cNvPr>
          <p:cNvSpPr txBox="1"/>
          <p:nvPr/>
        </p:nvSpPr>
        <p:spPr>
          <a:xfrm>
            <a:off x="7299699" y="6479463"/>
            <a:ext cx="4892301" cy="276999"/>
          </a:xfrm>
          <a:prstGeom prst="rect">
            <a:avLst/>
          </a:prstGeom>
          <a:noFill/>
        </p:spPr>
        <p:txBody>
          <a:bodyPr wrap="none" rtlCol="0">
            <a:spAutoFit/>
          </a:bodyPr>
          <a:lstStyle/>
          <a:p>
            <a:pPr algn="r"/>
            <a:r>
              <a:rPr lang="en-US" sz="1200" i="1"/>
              <a:t>1. </a:t>
            </a:r>
            <a:r>
              <a:rPr lang="en-US" sz="1200" i="1" err="1"/>
              <a:t>Zash</a:t>
            </a:r>
            <a:r>
              <a:rPr lang="en-US" sz="1200" i="1"/>
              <a:t>. NEJM. 2018; 379:979. 2. </a:t>
            </a:r>
            <a:r>
              <a:rPr lang="en-US" sz="1200" i="1" err="1"/>
              <a:t>Zash</a:t>
            </a:r>
            <a:r>
              <a:rPr lang="en-US" sz="1200" i="1"/>
              <a:t>. AIDS 2022. AIDS 2020. Abs. PELBB02</a:t>
            </a:r>
          </a:p>
        </p:txBody>
      </p:sp>
      <p:sp>
        <p:nvSpPr>
          <p:cNvPr id="6" name="ZoneTexte 5">
            <a:extLst>
              <a:ext uri="{FF2B5EF4-FFF2-40B4-BE49-F238E27FC236}">
                <a16:creationId xmlns:a16="http://schemas.microsoft.com/office/drawing/2014/main" id="{4595743A-4976-1048-BB9F-D7F944429373}"/>
              </a:ext>
            </a:extLst>
          </p:cNvPr>
          <p:cNvSpPr txBox="1"/>
          <p:nvPr/>
        </p:nvSpPr>
        <p:spPr>
          <a:xfrm>
            <a:off x="11305732" y="74154"/>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332306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0">
            <a:extLst>
              <a:ext uri="{FF2B5EF4-FFF2-40B4-BE49-F238E27FC236}">
                <a16:creationId xmlns:a16="http://schemas.microsoft.com/office/drawing/2014/main" id="{BBAB9F22-A8EF-A343-9001-4EA26927EA41}"/>
              </a:ext>
            </a:extLst>
          </p:cNvPr>
          <p:cNvGraphicFramePr>
            <a:graphicFrameLocks noGrp="1"/>
          </p:cNvGraphicFramePr>
          <p:nvPr>
            <p:extLst>
              <p:ext uri="{D42A27DB-BD31-4B8C-83A1-F6EECF244321}">
                <p14:modId xmlns:p14="http://schemas.microsoft.com/office/powerpoint/2010/main" val="225686614"/>
              </p:ext>
            </p:extLst>
          </p:nvPr>
        </p:nvGraphicFramePr>
        <p:xfrm>
          <a:off x="412751" y="2033451"/>
          <a:ext cx="11360145" cy="3968107"/>
        </p:xfrm>
        <a:graphic>
          <a:graphicData uri="http://schemas.openxmlformats.org/drawingml/2006/table">
            <a:tbl>
              <a:tblPr firstRow="1" bandRow="1">
                <a:tableStyleId>{5C22544A-7EE6-4342-B048-85BDC9FD1C3A}</a:tableStyleId>
              </a:tblPr>
              <a:tblGrid>
                <a:gridCol w="3667024">
                  <a:extLst>
                    <a:ext uri="{9D8B030D-6E8A-4147-A177-3AD203B41FA5}">
                      <a16:colId xmlns:a16="http://schemas.microsoft.com/office/drawing/2014/main" val="20000"/>
                    </a:ext>
                  </a:extLst>
                </a:gridCol>
                <a:gridCol w="1316073">
                  <a:extLst>
                    <a:ext uri="{9D8B030D-6E8A-4147-A177-3AD203B41FA5}">
                      <a16:colId xmlns:a16="http://schemas.microsoft.com/office/drawing/2014/main" val="20001"/>
                    </a:ext>
                  </a:extLst>
                </a:gridCol>
                <a:gridCol w="1594262">
                  <a:extLst>
                    <a:ext uri="{9D8B030D-6E8A-4147-A177-3AD203B41FA5}">
                      <a16:colId xmlns:a16="http://schemas.microsoft.com/office/drawing/2014/main" val="20002"/>
                    </a:ext>
                  </a:extLst>
                </a:gridCol>
                <a:gridCol w="1594262">
                  <a:extLst>
                    <a:ext uri="{9D8B030D-6E8A-4147-A177-3AD203B41FA5}">
                      <a16:colId xmlns:a16="http://schemas.microsoft.com/office/drawing/2014/main" val="20003"/>
                    </a:ext>
                  </a:extLst>
                </a:gridCol>
                <a:gridCol w="1594262">
                  <a:extLst>
                    <a:ext uri="{9D8B030D-6E8A-4147-A177-3AD203B41FA5}">
                      <a16:colId xmlns:a16="http://schemas.microsoft.com/office/drawing/2014/main" val="20004"/>
                    </a:ext>
                  </a:extLst>
                </a:gridCol>
                <a:gridCol w="1594262">
                  <a:extLst>
                    <a:ext uri="{9D8B030D-6E8A-4147-A177-3AD203B41FA5}">
                      <a16:colId xmlns:a16="http://schemas.microsoft.com/office/drawing/2014/main" val="20005"/>
                    </a:ext>
                  </a:extLst>
                </a:gridCol>
              </a:tblGrid>
              <a:tr h="547325">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Calibri" panose="020F0502020204030204" pitchFamily="34" charset="0"/>
                        </a:rPr>
                        <a:t>Parameter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Conception</a:t>
                      </a:r>
                    </a:p>
                  </a:txBody>
                  <a:tcPr anchor="ctr" horzOverflow="overflow">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A2DD"/>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48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48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Pregnancy</a:t>
                      </a:r>
                    </a:p>
                  </a:txBody>
                  <a:tcPr anchor="ctr" horzOverflow="overflow">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HIV Negative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170,723)</a:t>
                      </a:r>
                    </a:p>
                  </a:txBody>
                  <a:tcPr anchor="ctr" horzOverflow="overflow">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87995764"/>
                  </a:ext>
                </a:extLst>
              </a:tr>
              <a:tr h="957819">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91427" marR="91427" marT="34283" marB="3428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48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DTG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9,460)</a:t>
                      </a:r>
                    </a:p>
                  </a:txBody>
                  <a:tcPr anchor="ctr" horzOverflow="overflow">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3A2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Non-DTG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23,664)</a:t>
                      </a:r>
                    </a:p>
                  </a:txBody>
                  <a:tcPr anchor="ctr" horzOverflow="overflow">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3A2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EFV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14,432)</a:t>
                      </a:r>
                    </a:p>
                  </a:txBody>
                  <a:tcPr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3A2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DTG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a:ln>
                            <a:noFill/>
                          </a:ln>
                          <a:solidFill>
                            <a:schemeClr val="bg1"/>
                          </a:solidFill>
                          <a:effectLst/>
                          <a:latin typeface="Calibri" panose="020F0502020204030204" pitchFamily="34" charset="0"/>
                          <a:ea typeface="+mn-ea"/>
                          <a:cs typeface="+mn-cs"/>
                        </a:rPr>
                        <a:t>(n = 6,551)</a:t>
                      </a:r>
                    </a:p>
                  </a:txBody>
                  <a:tcPr anchor="ctr" horzOverflow="overflow">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482"/>
                    </a:solidFill>
                  </a:tcPr>
                </a:tc>
                <a:extLst>
                  <a:ext uri="{0D108BD9-81ED-4DB2-BD59-A6C34878D82A}">
                    <a16:rowId xmlns:a16="http://schemas.microsoft.com/office/drawing/2014/main" val="10000"/>
                  </a:ext>
                </a:extLst>
              </a:tr>
              <a:tr h="54732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rPr>
                        <a:t>Total NTDs per exposures, n/N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10</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25</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11</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4</a:t>
                      </a:r>
                      <a:endParaRPr lang="en-US" sz="1800" b="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108</a:t>
                      </a:r>
                      <a:endParaRPr lang="en-US" sz="1800" b="1">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047514565"/>
                  </a:ext>
                </a:extLst>
              </a:tr>
              <a:tr h="957819">
                <a:tc>
                  <a:txBody>
                    <a:bodyPr/>
                    <a:lstStyle/>
                    <a:p>
                      <a:pPr marL="11113" indent="0" algn="l">
                        <a:buFont typeface="Wingdings" panose="05000000000000000000" pitchFamily="2" charset="2"/>
                        <a:buNone/>
                        <a:tabLst/>
                      </a:pPr>
                      <a:r>
                        <a:rPr lang="en-US" sz="1800" b="0">
                          <a:solidFill>
                            <a:schemeClr val="tx1"/>
                          </a:solidFill>
                          <a:latin typeface="Calibri" panose="020F0502020204030204" pitchFamily="34" charset="0"/>
                          <a:cs typeface="Calibri" panose="020F0502020204030204" pitchFamily="34" charset="0"/>
                        </a:rPr>
                        <a:t>NTD prevalence, %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0.11</a:t>
                      </a:r>
                    </a:p>
                    <a:p>
                      <a:pPr algn="ctr"/>
                      <a:r>
                        <a:rPr lang="en-US" sz="1800" b="0">
                          <a:solidFill>
                            <a:schemeClr val="tx1"/>
                          </a:solidFill>
                          <a:latin typeface="Calibri" panose="020F0502020204030204" pitchFamily="34" charset="0"/>
                          <a:cs typeface="Calibri" panose="020F0502020204030204" pitchFamily="34" charset="0"/>
                        </a:rPr>
                        <a:t>(0.06-0.19)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0.11</a:t>
                      </a:r>
                    </a:p>
                    <a:p>
                      <a:pPr algn="ctr"/>
                      <a:r>
                        <a:rPr lang="en-US" sz="1800" b="0">
                          <a:solidFill>
                            <a:schemeClr val="tx1"/>
                          </a:solidFill>
                          <a:latin typeface="Calibri" panose="020F0502020204030204" pitchFamily="34" charset="0"/>
                          <a:cs typeface="Calibri" panose="020F0502020204030204" pitchFamily="34" charset="0"/>
                        </a:rPr>
                        <a:t>(0.07-0.16)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0.08 </a:t>
                      </a:r>
                    </a:p>
                    <a:p>
                      <a:pPr algn="ctr"/>
                      <a:r>
                        <a:rPr lang="en-US" sz="1800" b="0">
                          <a:solidFill>
                            <a:schemeClr val="tx1"/>
                          </a:solidFill>
                          <a:latin typeface="Calibri" panose="020F0502020204030204" pitchFamily="34" charset="0"/>
                          <a:cs typeface="Calibri" panose="020F0502020204030204" pitchFamily="34" charset="0"/>
                        </a:rPr>
                        <a:t>(0.04-0.14)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0.06</a:t>
                      </a:r>
                    </a:p>
                    <a:p>
                      <a:pPr algn="ctr"/>
                      <a:r>
                        <a:rPr lang="en-US" sz="1800" b="0">
                          <a:solidFill>
                            <a:schemeClr val="tx1"/>
                          </a:solidFill>
                          <a:latin typeface="Calibri" panose="020F0502020204030204" pitchFamily="34" charset="0"/>
                          <a:cs typeface="Calibri" panose="020F0502020204030204" pitchFamily="34" charset="0"/>
                        </a:rPr>
                        <a:t>(0.02-0.16)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0.07 </a:t>
                      </a:r>
                    </a:p>
                    <a:p>
                      <a:pPr algn="ctr"/>
                      <a:r>
                        <a:rPr lang="en-US" sz="1800" b="0">
                          <a:solidFill>
                            <a:schemeClr val="tx1"/>
                          </a:solidFill>
                          <a:latin typeface="Calibri" panose="020F0502020204030204" pitchFamily="34" charset="0"/>
                          <a:cs typeface="Calibri" panose="020F0502020204030204" pitchFamily="34" charset="0"/>
                        </a:rPr>
                        <a:t>(0.05-0.08)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557885210"/>
                  </a:ext>
                </a:extLst>
              </a:tr>
              <a:tr h="957819">
                <a:tc>
                  <a:txBody>
                    <a:bodyPr/>
                    <a:lstStyle/>
                    <a:p>
                      <a:pPr marL="11113" indent="0" algn="l">
                        <a:buFont typeface="Wingdings" panose="05000000000000000000" pitchFamily="2" charset="2"/>
                        <a:buNone/>
                        <a:tabLst/>
                      </a:pPr>
                      <a:r>
                        <a:rPr lang="en-US" sz="1800" b="0">
                          <a:solidFill>
                            <a:schemeClr val="tx1"/>
                          </a:solidFill>
                          <a:latin typeface="Calibri" panose="020F0502020204030204" pitchFamily="34" charset="0"/>
                          <a:cs typeface="Calibri" panose="020F0502020204030204" pitchFamily="34" charset="0"/>
                        </a:rPr>
                        <a:t>Prevalence difference for DTG at conception, March 2022, % (95%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Ref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rgbClr val="FF0000"/>
                          </a:solidFill>
                          <a:latin typeface="Calibri" panose="020F0502020204030204" pitchFamily="34" charset="0"/>
                          <a:cs typeface="Calibri" panose="020F0502020204030204" pitchFamily="34" charset="0"/>
                        </a:rPr>
                        <a:t>0.00</a:t>
                      </a:r>
                    </a:p>
                    <a:p>
                      <a:pPr algn="ctr"/>
                      <a:r>
                        <a:rPr lang="en-US" sz="1800" b="0">
                          <a:solidFill>
                            <a:srgbClr val="FF0000"/>
                          </a:solidFill>
                          <a:latin typeface="Calibri" panose="020F0502020204030204" pitchFamily="34" charset="0"/>
                          <a:cs typeface="Calibri" panose="020F0502020204030204" pitchFamily="34" charset="0"/>
                        </a:rPr>
                        <a:t>(-0.07 to 0.10)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0.03</a:t>
                      </a:r>
                    </a:p>
                    <a:p>
                      <a:pPr algn="ctr"/>
                      <a:r>
                        <a:rPr lang="en-US" sz="1800" b="0">
                          <a:solidFill>
                            <a:schemeClr val="tx1"/>
                          </a:solidFill>
                          <a:latin typeface="Calibri" panose="020F0502020204030204" pitchFamily="34" charset="0"/>
                          <a:cs typeface="Calibri" panose="020F0502020204030204" pitchFamily="34" charset="0"/>
                        </a:rPr>
                        <a:t>(-0.05 to 0.12)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0.04</a:t>
                      </a:r>
                    </a:p>
                    <a:p>
                      <a:pPr algn="ctr"/>
                      <a:r>
                        <a:rPr lang="en-US" sz="1800" b="0">
                          <a:solidFill>
                            <a:schemeClr val="tx1"/>
                          </a:solidFill>
                          <a:latin typeface="Calibri" panose="020F0502020204030204" pitchFamily="34" charset="0"/>
                          <a:cs typeface="Calibri" panose="020F0502020204030204" pitchFamily="34" charset="0"/>
                        </a:rPr>
                        <a:t>(-0.06 to 0.14)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tc>
                  <a:txBody>
                    <a:bodyPr/>
                    <a:lstStyle/>
                    <a:p>
                      <a:pPr algn="ctr"/>
                      <a:r>
                        <a:rPr lang="en-US" sz="1800" b="0">
                          <a:solidFill>
                            <a:schemeClr val="tx1"/>
                          </a:solidFill>
                          <a:latin typeface="Calibri" panose="020F0502020204030204" pitchFamily="34" charset="0"/>
                          <a:cs typeface="Calibri" panose="020F0502020204030204" pitchFamily="34" charset="0"/>
                        </a:rPr>
                        <a:t>0.04</a:t>
                      </a:r>
                    </a:p>
                    <a:p>
                      <a:pPr algn="ctr"/>
                      <a:r>
                        <a:rPr lang="en-US" sz="1800" b="0">
                          <a:solidFill>
                            <a:schemeClr val="tx1"/>
                          </a:solidFill>
                          <a:latin typeface="Calibri" panose="020F0502020204030204" pitchFamily="34" charset="0"/>
                          <a:cs typeface="Calibri" panose="020F0502020204030204" pitchFamily="34" charset="0"/>
                        </a:rPr>
                        <a:t>(-0.01 to 0.13)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2"/>
                  </a:ext>
                </a:extLst>
              </a:tr>
            </a:tbl>
          </a:graphicData>
        </a:graphic>
      </p:graphicFrame>
      <p:sp>
        <p:nvSpPr>
          <p:cNvPr id="3" name="Titre 2">
            <a:extLst>
              <a:ext uri="{FF2B5EF4-FFF2-40B4-BE49-F238E27FC236}">
                <a16:creationId xmlns:a16="http://schemas.microsoft.com/office/drawing/2014/main" id="{50919F5E-D744-650F-6693-CD0CF2083CFA}"/>
              </a:ext>
            </a:extLst>
          </p:cNvPr>
          <p:cNvSpPr>
            <a:spLocks noGrp="1"/>
          </p:cNvSpPr>
          <p:nvPr>
            <p:ph type="title"/>
          </p:nvPr>
        </p:nvSpPr>
        <p:spPr/>
        <p:txBody>
          <a:bodyPr>
            <a:normAutofit fontScale="90000"/>
          </a:bodyPr>
          <a:lstStyle/>
          <a:p>
            <a:r>
              <a:rPr lang="en-US" sz="3600" err="1"/>
              <a:t>Tsepamo</a:t>
            </a:r>
            <a:r>
              <a:rPr lang="en-US" sz="3600"/>
              <a:t> March 20222 Update:</a:t>
            </a:r>
            <a:br>
              <a:rPr lang="en-US" sz="3600"/>
            </a:br>
            <a:r>
              <a:rPr lang="en-US" altLang="en-US" sz="3600"/>
              <a:t>Prevalence of NTDs by ARV Exposure </a:t>
            </a:r>
            <a:endParaRPr lang="fr-FR"/>
          </a:p>
        </p:txBody>
      </p:sp>
      <p:sp>
        <p:nvSpPr>
          <p:cNvPr id="9" name="ZoneTexte 8">
            <a:extLst>
              <a:ext uri="{FF2B5EF4-FFF2-40B4-BE49-F238E27FC236}">
                <a16:creationId xmlns:a16="http://schemas.microsoft.com/office/drawing/2014/main" id="{E6F4F602-D030-BCCD-B20F-93624D926838}"/>
              </a:ext>
            </a:extLst>
          </p:cNvPr>
          <p:cNvSpPr txBox="1"/>
          <p:nvPr/>
        </p:nvSpPr>
        <p:spPr>
          <a:xfrm>
            <a:off x="10087514" y="6479463"/>
            <a:ext cx="2104486" cy="276999"/>
          </a:xfrm>
          <a:prstGeom prst="rect">
            <a:avLst/>
          </a:prstGeom>
          <a:noFill/>
        </p:spPr>
        <p:txBody>
          <a:bodyPr wrap="none" rtlCol="0">
            <a:spAutoFit/>
          </a:bodyPr>
          <a:lstStyle/>
          <a:p>
            <a:pPr algn="r"/>
            <a:r>
              <a:rPr lang="en-US" sz="1200" i="1" err="1">
                <a:solidFill>
                  <a:srgbClr val="FF0000"/>
                </a:solidFill>
              </a:rPr>
              <a:t>Zash</a:t>
            </a:r>
            <a:r>
              <a:rPr lang="en-US" sz="1200" i="1">
                <a:solidFill>
                  <a:srgbClr val="FF0000"/>
                </a:solidFill>
              </a:rPr>
              <a:t>. AIDS 2022. Abs. PELBB02</a:t>
            </a:r>
          </a:p>
        </p:txBody>
      </p:sp>
      <p:sp>
        <p:nvSpPr>
          <p:cNvPr id="5" name="ZoneTexte 4">
            <a:extLst>
              <a:ext uri="{FF2B5EF4-FFF2-40B4-BE49-F238E27FC236}">
                <a16:creationId xmlns:a16="http://schemas.microsoft.com/office/drawing/2014/main" id="{0671E1B8-7253-1940-8B44-FB0E1E93B123}"/>
              </a:ext>
            </a:extLst>
          </p:cNvPr>
          <p:cNvSpPr txBox="1"/>
          <p:nvPr/>
        </p:nvSpPr>
        <p:spPr>
          <a:xfrm>
            <a:off x="11305732" y="74154"/>
            <a:ext cx="415498" cy="369332"/>
          </a:xfrm>
          <a:prstGeom prst="rect">
            <a:avLst/>
          </a:prstGeom>
          <a:noFill/>
        </p:spPr>
        <p:txBody>
          <a:bodyPr wrap="none" rtlCol="0">
            <a:spAutoFit/>
          </a:bodyPr>
          <a:lstStyle/>
          <a:p>
            <a:r>
              <a:rPr lang="fr-FR" dirty="0"/>
              <a:t>FR</a:t>
            </a:r>
          </a:p>
        </p:txBody>
      </p:sp>
    </p:spTree>
    <p:extLst>
      <p:ext uri="{BB962C8B-B14F-4D97-AF65-F5344CB8AC3E}">
        <p14:creationId xmlns:p14="http://schemas.microsoft.com/office/powerpoint/2010/main" val="2796647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B32F-FB26-42DD-ACB7-DAC4E4F24CF4}"/>
              </a:ext>
            </a:extLst>
          </p:cNvPr>
          <p:cNvSpPr>
            <a:spLocks noGrp="1"/>
          </p:cNvSpPr>
          <p:nvPr>
            <p:ph type="title"/>
          </p:nvPr>
        </p:nvSpPr>
        <p:spPr/>
        <p:txBody>
          <a:bodyPr>
            <a:normAutofit/>
          </a:bodyPr>
          <a:lstStyle/>
          <a:p>
            <a:r>
              <a:rPr lang="en-US" sz="3200"/>
              <a:t>Antiretroviral Pregnancy Registry: </a:t>
            </a:r>
            <a:br>
              <a:rPr lang="en-US" sz="3200"/>
            </a:br>
            <a:r>
              <a:rPr lang="en-US" sz="3200"/>
              <a:t>Birth Defects After DTG Exposure</a:t>
            </a:r>
            <a:endParaRPr lang="en-US" sz="3200" baseline="30000"/>
          </a:p>
        </p:txBody>
      </p:sp>
      <p:sp>
        <p:nvSpPr>
          <p:cNvPr id="7" name="Text Box 15">
            <a:extLst>
              <a:ext uri="{FF2B5EF4-FFF2-40B4-BE49-F238E27FC236}">
                <a16:creationId xmlns:a16="http://schemas.microsoft.com/office/drawing/2014/main" id="{0D64D002-564C-49F8-BBFA-6F61ABFF515D}"/>
              </a:ext>
            </a:extLst>
          </p:cNvPr>
          <p:cNvSpPr txBox="1">
            <a:spLocks noChangeArrowheads="1"/>
          </p:cNvSpPr>
          <p:nvPr/>
        </p:nvSpPr>
        <p:spPr bwMode="auto">
          <a:xfrm>
            <a:off x="4338638" y="647011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fontAlgn="auto" hangingPunct="1">
              <a:defRPr/>
            </a:pPr>
            <a:r>
              <a:rPr kumimoji="0" lang="en-US" altLang="en-US" sz="1200" b="0" i="1" u="none" strike="noStrike" kern="1200" cap="none" spc="0" normalizeH="0" baseline="0" noProof="0">
                <a:ln>
                  <a:noFill/>
                </a:ln>
                <a:effectLst/>
                <a:uLnTx/>
                <a:uFillTx/>
                <a:latin typeface="Calibri" panose="020F0502020204030204" pitchFamily="34" charset="0"/>
                <a:ea typeface="+mn-ea"/>
                <a:cs typeface="+mn-cs"/>
              </a:rPr>
              <a:t>1. </a:t>
            </a:r>
            <a:r>
              <a:rPr lang="en-US" altLang="en-US" sz="1200" b="0" i="1" spc="-10">
                <a:latin typeface="Calibri" panose="020F0502020204030204" pitchFamily="34" charset="0"/>
              </a:rPr>
              <a:t>Vannappagari. IDWeek 2021. Abstr 74. 2. </a:t>
            </a:r>
            <a:r>
              <a:rPr kumimoji="0" lang="en-US" altLang="en-US" sz="1200" b="0" i="1" u="none" strike="noStrike" kern="1200" cap="none" spc="0" normalizeH="0" baseline="0" noProof="0">
                <a:ln>
                  <a:noFill/>
                </a:ln>
                <a:effectLst/>
                <a:uLnTx/>
                <a:uFillTx/>
                <a:latin typeface="Calibri" panose="020F0502020204030204" pitchFamily="34" charset="0"/>
                <a:ea typeface="+mn-ea"/>
                <a:cs typeface="+mn-cs"/>
              </a:rPr>
              <a:t>apregistry.com/forms/interim_report.pdf </a:t>
            </a:r>
          </a:p>
        </p:txBody>
      </p:sp>
      <p:sp>
        <p:nvSpPr>
          <p:cNvPr id="15" name="Rectangle 3">
            <a:extLst>
              <a:ext uri="{FF2B5EF4-FFF2-40B4-BE49-F238E27FC236}">
                <a16:creationId xmlns:a16="http://schemas.microsoft.com/office/drawing/2014/main" id="{0944E4C0-0F93-4AAC-A53D-9F3603D1D752}"/>
              </a:ext>
            </a:extLst>
          </p:cNvPr>
          <p:cNvSpPr>
            <a:spLocks noChangeArrowheads="1"/>
          </p:cNvSpPr>
          <p:nvPr/>
        </p:nvSpPr>
        <p:spPr bwMode="auto">
          <a:xfrm>
            <a:off x="6522163" y="1347141"/>
            <a:ext cx="5060238" cy="535531"/>
          </a:xfrm>
          <a:prstGeom prst="rect">
            <a:avLst/>
          </a:prstGeom>
          <a:noFill/>
          <a:ln w="9525">
            <a:noFill/>
            <a:miter lim="800000"/>
            <a:headEnd/>
            <a:tailEnd/>
          </a:ln>
        </p:spPr>
        <p:txBody>
          <a:bodyPr wrap="square">
            <a:spAutoFit/>
          </a:bodyPr>
          <a:lstStyle/>
          <a:p>
            <a:pPr marL="0" marR="0" lvl="0" indent="0" defTabSz="914400" rtl="0" eaLnBrk="0" fontAlgn="auto" latinLnBrk="0" hangingPunct="0">
              <a:lnSpc>
                <a:spcPct val="90000"/>
              </a:lnSpc>
              <a:spcBef>
                <a:spcPct val="20000"/>
              </a:spcBef>
              <a:spcAft>
                <a:spcPts val="0"/>
              </a:spcAft>
              <a:buClr>
                <a:srgbClr val="6600CC"/>
              </a:buClr>
              <a:buSzPct val="100000"/>
              <a:buFontTx/>
              <a:buNone/>
              <a:tabLst>
                <a:tab pos="2971800" algn="l"/>
                <a:tab pos="4914900" algn="l"/>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Prevalence of Drug-Specific</a:t>
            </a:r>
            <a:b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Birth Defect Rates</a:t>
            </a:r>
            <a:r>
              <a:rPr kumimoji="0" lang="en-US" sz="1600" b="1"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3" name="TextBox 2">
            <a:extLst>
              <a:ext uri="{FF2B5EF4-FFF2-40B4-BE49-F238E27FC236}">
                <a16:creationId xmlns:a16="http://schemas.microsoft.com/office/drawing/2014/main" id="{675D3FDF-FC22-4619-AA5B-706FBF3E3E37}"/>
              </a:ext>
            </a:extLst>
          </p:cNvPr>
          <p:cNvSpPr txBox="1"/>
          <p:nvPr/>
        </p:nvSpPr>
        <p:spPr bwMode="auto">
          <a:xfrm>
            <a:off x="6874616" y="2121506"/>
            <a:ext cx="9591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Lamivudine</a:t>
            </a:r>
          </a:p>
        </p:txBody>
      </p:sp>
      <p:sp>
        <p:nvSpPr>
          <p:cNvPr id="17" name="TextBox 16">
            <a:extLst>
              <a:ext uri="{FF2B5EF4-FFF2-40B4-BE49-F238E27FC236}">
                <a16:creationId xmlns:a16="http://schemas.microsoft.com/office/drawing/2014/main" id="{C531EB5D-0B4F-4966-B322-4CEDD76AFAC4}"/>
              </a:ext>
            </a:extLst>
          </p:cNvPr>
          <p:cNvSpPr txBox="1"/>
          <p:nvPr/>
        </p:nvSpPr>
        <p:spPr bwMode="auto">
          <a:xfrm>
            <a:off x="6874616" y="2265642"/>
            <a:ext cx="9591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TDF</a:t>
            </a:r>
          </a:p>
        </p:txBody>
      </p:sp>
      <p:sp>
        <p:nvSpPr>
          <p:cNvPr id="18" name="TextBox 17">
            <a:extLst>
              <a:ext uri="{FF2B5EF4-FFF2-40B4-BE49-F238E27FC236}">
                <a16:creationId xmlns:a16="http://schemas.microsoft.com/office/drawing/2014/main" id="{49F717B7-DD1D-4C5A-AA97-FED82F330E70}"/>
              </a:ext>
            </a:extLst>
          </p:cNvPr>
          <p:cNvSpPr txBox="1"/>
          <p:nvPr/>
        </p:nvSpPr>
        <p:spPr bwMode="auto">
          <a:xfrm>
            <a:off x="6925909" y="2409778"/>
            <a:ext cx="9078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Zidovudine</a:t>
            </a:r>
          </a:p>
        </p:txBody>
      </p:sp>
      <p:sp>
        <p:nvSpPr>
          <p:cNvPr id="19" name="TextBox 18">
            <a:extLst>
              <a:ext uri="{FF2B5EF4-FFF2-40B4-BE49-F238E27FC236}">
                <a16:creationId xmlns:a16="http://schemas.microsoft.com/office/drawing/2014/main" id="{61DAE7ED-564B-49DD-877C-ED9139630AF8}"/>
              </a:ext>
            </a:extLst>
          </p:cNvPr>
          <p:cNvSpPr txBox="1"/>
          <p:nvPr/>
        </p:nvSpPr>
        <p:spPr bwMode="auto">
          <a:xfrm>
            <a:off x="6787417" y="2553914"/>
            <a:ext cx="1046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Emtricitabine</a:t>
            </a:r>
          </a:p>
        </p:txBody>
      </p:sp>
      <p:sp>
        <p:nvSpPr>
          <p:cNvPr id="20" name="TextBox 19">
            <a:extLst>
              <a:ext uri="{FF2B5EF4-FFF2-40B4-BE49-F238E27FC236}">
                <a16:creationId xmlns:a16="http://schemas.microsoft.com/office/drawing/2014/main" id="{A28A06DE-42EE-47B8-98E6-D24D366BA87B}"/>
              </a:ext>
            </a:extLst>
          </p:cNvPr>
          <p:cNvSpPr txBox="1"/>
          <p:nvPr/>
        </p:nvSpPr>
        <p:spPr bwMode="auto">
          <a:xfrm>
            <a:off x="7066978" y="2698050"/>
            <a:ext cx="7668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Ritonavir</a:t>
            </a:r>
          </a:p>
        </p:txBody>
      </p:sp>
      <p:sp>
        <p:nvSpPr>
          <p:cNvPr id="21" name="TextBox 20">
            <a:extLst>
              <a:ext uri="{FF2B5EF4-FFF2-40B4-BE49-F238E27FC236}">
                <a16:creationId xmlns:a16="http://schemas.microsoft.com/office/drawing/2014/main" id="{3012228E-4FC8-4179-A048-2918629A52EF}"/>
              </a:ext>
            </a:extLst>
          </p:cNvPr>
          <p:cNvSpPr txBox="1"/>
          <p:nvPr/>
        </p:nvSpPr>
        <p:spPr bwMode="auto">
          <a:xfrm>
            <a:off x="6787417" y="2986322"/>
            <a:ext cx="1046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Lopinavir</a:t>
            </a:r>
          </a:p>
        </p:txBody>
      </p:sp>
      <p:sp>
        <p:nvSpPr>
          <p:cNvPr id="22" name="TextBox 21">
            <a:extLst>
              <a:ext uri="{FF2B5EF4-FFF2-40B4-BE49-F238E27FC236}">
                <a16:creationId xmlns:a16="http://schemas.microsoft.com/office/drawing/2014/main" id="{D0B3A9F8-CD66-46E3-A806-2A7148258B8D}"/>
              </a:ext>
            </a:extLst>
          </p:cNvPr>
          <p:cNvSpPr txBox="1"/>
          <p:nvPr/>
        </p:nvSpPr>
        <p:spPr bwMode="auto">
          <a:xfrm>
            <a:off x="6787417" y="2842186"/>
            <a:ext cx="1046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Atazanavir</a:t>
            </a:r>
          </a:p>
        </p:txBody>
      </p:sp>
      <p:sp>
        <p:nvSpPr>
          <p:cNvPr id="23" name="TextBox 22">
            <a:extLst>
              <a:ext uri="{FF2B5EF4-FFF2-40B4-BE49-F238E27FC236}">
                <a16:creationId xmlns:a16="http://schemas.microsoft.com/office/drawing/2014/main" id="{BBC47C08-8FEC-4092-BE7C-5C4385327B97}"/>
              </a:ext>
            </a:extLst>
          </p:cNvPr>
          <p:cNvSpPr txBox="1"/>
          <p:nvPr/>
        </p:nvSpPr>
        <p:spPr bwMode="auto">
          <a:xfrm>
            <a:off x="7105573" y="3130458"/>
            <a:ext cx="72822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Abacavir</a:t>
            </a:r>
          </a:p>
        </p:txBody>
      </p:sp>
      <p:sp>
        <p:nvSpPr>
          <p:cNvPr id="24" name="TextBox 23">
            <a:extLst>
              <a:ext uri="{FF2B5EF4-FFF2-40B4-BE49-F238E27FC236}">
                <a16:creationId xmlns:a16="http://schemas.microsoft.com/office/drawing/2014/main" id="{2A1C18A4-3C68-4EC7-9230-F0E4C850EE62}"/>
              </a:ext>
            </a:extLst>
          </p:cNvPr>
          <p:cNvSpPr txBox="1"/>
          <p:nvPr/>
        </p:nvSpPr>
        <p:spPr bwMode="auto">
          <a:xfrm>
            <a:off x="7018374" y="3274594"/>
            <a:ext cx="8154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Nelfinavir</a:t>
            </a:r>
          </a:p>
        </p:txBody>
      </p:sp>
      <p:sp>
        <p:nvSpPr>
          <p:cNvPr id="25" name="TextBox 24">
            <a:extLst>
              <a:ext uri="{FF2B5EF4-FFF2-40B4-BE49-F238E27FC236}">
                <a16:creationId xmlns:a16="http://schemas.microsoft.com/office/drawing/2014/main" id="{C56F3D5D-8B2E-49A1-8212-4D76931040D1}"/>
              </a:ext>
            </a:extLst>
          </p:cNvPr>
          <p:cNvSpPr txBox="1"/>
          <p:nvPr/>
        </p:nvSpPr>
        <p:spPr bwMode="auto">
          <a:xfrm>
            <a:off x="6917036" y="3418730"/>
            <a:ext cx="9167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Nevirapine</a:t>
            </a:r>
          </a:p>
        </p:txBody>
      </p:sp>
      <p:sp>
        <p:nvSpPr>
          <p:cNvPr id="26" name="TextBox 25">
            <a:extLst>
              <a:ext uri="{FF2B5EF4-FFF2-40B4-BE49-F238E27FC236}">
                <a16:creationId xmlns:a16="http://schemas.microsoft.com/office/drawing/2014/main" id="{AAEFF25D-D19F-4575-8634-1095CE25E48A}"/>
              </a:ext>
            </a:extLst>
          </p:cNvPr>
          <p:cNvSpPr txBox="1"/>
          <p:nvPr/>
        </p:nvSpPr>
        <p:spPr bwMode="auto">
          <a:xfrm>
            <a:off x="6917036" y="3562866"/>
            <a:ext cx="9167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Efavirenz</a:t>
            </a:r>
          </a:p>
        </p:txBody>
      </p:sp>
      <p:sp>
        <p:nvSpPr>
          <p:cNvPr id="27" name="TextBox 26">
            <a:extLst>
              <a:ext uri="{FF2B5EF4-FFF2-40B4-BE49-F238E27FC236}">
                <a16:creationId xmlns:a16="http://schemas.microsoft.com/office/drawing/2014/main" id="{D65CA8AA-060B-472A-A763-9578A3E1C3CD}"/>
              </a:ext>
            </a:extLst>
          </p:cNvPr>
          <p:cNvSpPr txBox="1"/>
          <p:nvPr/>
        </p:nvSpPr>
        <p:spPr bwMode="auto">
          <a:xfrm>
            <a:off x="6994807" y="3707002"/>
            <a:ext cx="8389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Stavudine</a:t>
            </a:r>
          </a:p>
        </p:txBody>
      </p:sp>
      <p:sp>
        <p:nvSpPr>
          <p:cNvPr id="28" name="TextBox 27">
            <a:extLst>
              <a:ext uri="{FF2B5EF4-FFF2-40B4-BE49-F238E27FC236}">
                <a16:creationId xmlns:a16="http://schemas.microsoft.com/office/drawing/2014/main" id="{5C308363-107F-45C5-9D5A-3E243B75EF25}"/>
              </a:ext>
            </a:extLst>
          </p:cNvPr>
          <p:cNvSpPr txBox="1"/>
          <p:nvPr/>
        </p:nvSpPr>
        <p:spPr bwMode="auto">
          <a:xfrm>
            <a:off x="6994807" y="3851138"/>
            <a:ext cx="8389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Darunavir</a:t>
            </a:r>
          </a:p>
        </p:txBody>
      </p:sp>
      <p:sp>
        <p:nvSpPr>
          <p:cNvPr id="29" name="TextBox 28">
            <a:extLst>
              <a:ext uri="{FF2B5EF4-FFF2-40B4-BE49-F238E27FC236}">
                <a16:creationId xmlns:a16="http://schemas.microsoft.com/office/drawing/2014/main" id="{90A2AF22-2BF0-43C4-A6BE-ECABC54A90D8}"/>
              </a:ext>
            </a:extLst>
          </p:cNvPr>
          <p:cNvSpPr txBox="1"/>
          <p:nvPr/>
        </p:nvSpPr>
        <p:spPr bwMode="auto">
          <a:xfrm>
            <a:off x="6994807" y="4139410"/>
            <a:ext cx="8389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Rilpivirine</a:t>
            </a:r>
          </a:p>
        </p:txBody>
      </p:sp>
      <p:sp>
        <p:nvSpPr>
          <p:cNvPr id="30" name="TextBox 29">
            <a:extLst>
              <a:ext uri="{FF2B5EF4-FFF2-40B4-BE49-F238E27FC236}">
                <a16:creationId xmlns:a16="http://schemas.microsoft.com/office/drawing/2014/main" id="{17509DAB-5A53-4316-8D23-AA1130F70BD6}"/>
              </a:ext>
            </a:extLst>
          </p:cNvPr>
          <p:cNvSpPr txBox="1"/>
          <p:nvPr/>
        </p:nvSpPr>
        <p:spPr bwMode="auto">
          <a:xfrm>
            <a:off x="6813341" y="3995274"/>
            <a:ext cx="10204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Dolutegravir</a:t>
            </a:r>
          </a:p>
        </p:txBody>
      </p:sp>
      <p:sp>
        <p:nvSpPr>
          <p:cNvPr id="31" name="TextBox 30">
            <a:extLst>
              <a:ext uri="{FF2B5EF4-FFF2-40B4-BE49-F238E27FC236}">
                <a16:creationId xmlns:a16="http://schemas.microsoft.com/office/drawing/2014/main" id="{40114BD0-AF59-44D4-8532-33A00DD5A489}"/>
              </a:ext>
            </a:extLst>
          </p:cNvPr>
          <p:cNvSpPr txBox="1"/>
          <p:nvPr/>
        </p:nvSpPr>
        <p:spPr bwMode="auto">
          <a:xfrm>
            <a:off x="6813341" y="4427682"/>
            <a:ext cx="10204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Raltegravir</a:t>
            </a:r>
          </a:p>
        </p:txBody>
      </p:sp>
      <p:sp>
        <p:nvSpPr>
          <p:cNvPr id="32" name="TextBox 31">
            <a:extLst>
              <a:ext uri="{FF2B5EF4-FFF2-40B4-BE49-F238E27FC236}">
                <a16:creationId xmlns:a16="http://schemas.microsoft.com/office/drawing/2014/main" id="{B7F53764-85EA-43DE-89B4-4F9784CD3634}"/>
              </a:ext>
            </a:extLst>
          </p:cNvPr>
          <p:cNvSpPr txBox="1"/>
          <p:nvPr/>
        </p:nvSpPr>
        <p:spPr bwMode="auto">
          <a:xfrm>
            <a:off x="7027800" y="4571818"/>
            <a:ext cx="80599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Cobicistat</a:t>
            </a:r>
          </a:p>
        </p:txBody>
      </p:sp>
      <p:sp>
        <p:nvSpPr>
          <p:cNvPr id="33" name="TextBox 32">
            <a:extLst>
              <a:ext uri="{FF2B5EF4-FFF2-40B4-BE49-F238E27FC236}">
                <a16:creationId xmlns:a16="http://schemas.microsoft.com/office/drawing/2014/main" id="{4E255CE8-C9F2-417C-950A-6D60CC9001CE}"/>
              </a:ext>
            </a:extLst>
          </p:cNvPr>
          <p:cNvSpPr txBox="1"/>
          <p:nvPr/>
        </p:nvSpPr>
        <p:spPr bwMode="auto">
          <a:xfrm>
            <a:off x="6247732" y="4283363"/>
            <a:ext cx="1586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TAF</a:t>
            </a:r>
          </a:p>
        </p:txBody>
      </p:sp>
      <p:sp>
        <p:nvSpPr>
          <p:cNvPr id="34" name="TextBox 33">
            <a:extLst>
              <a:ext uri="{FF2B5EF4-FFF2-40B4-BE49-F238E27FC236}">
                <a16:creationId xmlns:a16="http://schemas.microsoft.com/office/drawing/2014/main" id="{A336BD79-E6A6-4215-99F4-8F1231E6CD04}"/>
              </a:ext>
            </a:extLst>
          </p:cNvPr>
          <p:cNvSpPr txBox="1"/>
          <p:nvPr/>
        </p:nvSpPr>
        <p:spPr bwMode="auto">
          <a:xfrm>
            <a:off x="6879328" y="4715954"/>
            <a:ext cx="95446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Didanosine</a:t>
            </a:r>
          </a:p>
        </p:txBody>
      </p:sp>
      <p:sp>
        <p:nvSpPr>
          <p:cNvPr id="35" name="TextBox 34">
            <a:extLst>
              <a:ext uri="{FF2B5EF4-FFF2-40B4-BE49-F238E27FC236}">
                <a16:creationId xmlns:a16="http://schemas.microsoft.com/office/drawing/2014/main" id="{CAF8A5D5-57D9-48E8-8EE7-97D42DC26353}"/>
              </a:ext>
            </a:extLst>
          </p:cNvPr>
          <p:cNvSpPr txBox="1"/>
          <p:nvPr/>
        </p:nvSpPr>
        <p:spPr bwMode="auto">
          <a:xfrm>
            <a:off x="6879328" y="4860090"/>
            <a:ext cx="95446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Elvitegravir</a:t>
            </a:r>
          </a:p>
        </p:txBody>
      </p:sp>
      <p:sp>
        <p:nvSpPr>
          <p:cNvPr id="36" name="TextBox 35">
            <a:extLst>
              <a:ext uri="{FF2B5EF4-FFF2-40B4-BE49-F238E27FC236}">
                <a16:creationId xmlns:a16="http://schemas.microsoft.com/office/drawing/2014/main" id="{DE2899A8-96B6-4121-AE72-C21728CBF5D0}"/>
              </a:ext>
            </a:extLst>
          </p:cNvPr>
          <p:cNvSpPr txBox="1"/>
          <p:nvPr/>
        </p:nvSpPr>
        <p:spPr bwMode="auto">
          <a:xfrm>
            <a:off x="7086716" y="5004226"/>
            <a:ext cx="7470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Indinavir</a:t>
            </a:r>
          </a:p>
        </p:txBody>
      </p:sp>
      <p:sp>
        <p:nvSpPr>
          <p:cNvPr id="37" name="TextBox 36">
            <a:extLst>
              <a:ext uri="{FF2B5EF4-FFF2-40B4-BE49-F238E27FC236}">
                <a16:creationId xmlns:a16="http://schemas.microsoft.com/office/drawing/2014/main" id="{CE7EBA29-53DF-4F2F-A8C5-B3493311FA6F}"/>
              </a:ext>
            </a:extLst>
          </p:cNvPr>
          <p:cNvSpPr txBox="1"/>
          <p:nvPr/>
        </p:nvSpPr>
        <p:spPr bwMode="auto">
          <a:xfrm>
            <a:off x="6884040" y="5148362"/>
            <a:ext cx="94975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Telbivudine</a:t>
            </a:r>
          </a:p>
        </p:txBody>
      </p:sp>
      <p:sp>
        <p:nvSpPr>
          <p:cNvPr id="38" name="TextBox 37">
            <a:extLst>
              <a:ext uri="{FF2B5EF4-FFF2-40B4-BE49-F238E27FC236}">
                <a16:creationId xmlns:a16="http://schemas.microsoft.com/office/drawing/2014/main" id="{9A83064A-5E02-467B-81BF-F20DDD64F7D6}"/>
              </a:ext>
            </a:extLst>
          </p:cNvPr>
          <p:cNvSpPr txBox="1"/>
          <p:nvPr/>
        </p:nvSpPr>
        <p:spPr bwMode="auto">
          <a:xfrm>
            <a:off x="6452764" y="5292498"/>
            <a:ext cx="13810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First Trimester APR</a:t>
            </a:r>
          </a:p>
        </p:txBody>
      </p:sp>
      <p:sp>
        <p:nvSpPr>
          <p:cNvPr id="39" name="TextBox 38">
            <a:extLst>
              <a:ext uri="{FF2B5EF4-FFF2-40B4-BE49-F238E27FC236}">
                <a16:creationId xmlns:a16="http://schemas.microsoft.com/office/drawing/2014/main" id="{C961D36B-CADB-4E1C-8882-6CDAAF771BA8}"/>
              </a:ext>
            </a:extLst>
          </p:cNvPr>
          <p:cNvSpPr txBox="1"/>
          <p:nvPr/>
        </p:nvSpPr>
        <p:spPr bwMode="auto">
          <a:xfrm>
            <a:off x="6452764" y="5436634"/>
            <a:ext cx="13810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Any Trimester APR</a:t>
            </a:r>
          </a:p>
        </p:txBody>
      </p:sp>
      <p:sp>
        <p:nvSpPr>
          <p:cNvPr id="40" name="TextBox 39">
            <a:extLst>
              <a:ext uri="{FF2B5EF4-FFF2-40B4-BE49-F238E27FC236}">
                <a16:creationId xmlns:a16="http://schemas.microsoft.com/office/drawing/2014/main" id="{B470095B-97BE-4FD4-A396-30601198D910}"/>
              </a:ext>
            </a:extLst>
          </p:cNvPr>
          <p:cNvSpPr txBox="1"/>
          <p:nvPr/>
        </p:nvSpPr>
        <p:spPr bwMode="auto">
          <a:xfrm>
            <a:off x="7133852" y="5580770"/>
            <a:ext cx="69994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MACDP</a:t>
            </a:r>
          </a:p>
        </p:txBody>
      </p:sp>
      <p:sp>
        <p:nvSpPr>
          <p:cNvPr id="41" name="TextBox 40">
            <a:extLst>
              <a:ext uri="{FF2B5EF4-FFF2-40B4-BE49-F238E27FC236}">
                <a16:creationId xmlns:a16="http://schemas.microsoft.com/office/drawing/2014/main" id="{24A25DA5-58AF-4493-93C5-1A030A1C256A}"/>
              </a:ext>
            </a:extLst>
          </p:cNvPr>
          <p:cNvSpPr txBox="1"/>
          <p:nvPr/>
        </p:nvSpPr>
        <p:spPr bwMode="auto">
          <a:xfrm>
            <a:off x="7296465" y="5724908"/>
            <a:ext cx="5373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TBDR</a:t>
            </a:r>
          </a:p>
        </p:txBody>
      </p:sp>
      <p:sp>
        <p:nvSpPr>
          <p:cNvPr id="9" name="TextBox 8">
            <a:extLst>
              <a:ext uri="{FF2B5EF4-FFF2-40B4-BE49-F238E27FC236}">
                <a16:creationId xmlns:a16="http://schemas.microsoft.com/office/drawing/2014/main" id="{95BDFB6D-B1B9-4F63-B19A-B62C8DEB985C}"/>
              </a:ext>
            </a:extLst>
          </p:cNvPr>
          <p:cNvSpPr txBox="1"/>
          <p:nvPr/>
        </p:nvSpPr>
        <p:spPr bwMode="auto">
          <a:xfrm>
            <a:off x="7534078" y="1890535"/>
            <a:ext cx="165911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Defects/Live Births</a:t>
            </a:r>
          </a:p>
        </p:txBody>
      </p:sp>
      <p:sp>
        <p:nvSpPr>
          <p:cNvPr id="42" name="TextBox 41">
            <a:extLst>
              <a:ext uri="{FF2B5EF4-FFF2-40B4-BE49-F238E27FC236}">
                <a16:creationId xmlns:a16="http://schemas.microsoft.com/office/drawing/2014/main" id="{A61FB1BF-8F9C-40CD-9B56-6472F1647D0E}"/>
              </a:ext>
            </a:extLst>
          </p:cNvPr>
          <p:cNvSpPr txBox="1"/>
          <p:nvPr/>
        </p:nvSpPr>
        <p:spPr bwMode="auto">
          <a:xfrm>
            <a:off x="7884047" y="2121506"/>
            <a:ext cx="9591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169/5433</a:t>
            </a:r>
          </a:p>
        </p:txBody>
      </p:sp>
      <p:sp>
        <p:nvSpPr>
          <p:cNvPr id="43" name="TextBox 42">
            <a:extLst>
              <a:ext uri="{FF2B5EF4-FFF2-40B4-BE49-F238E27FC236}">
                <a16:creationId xmlns:a16="http://schemas.microsoft.com/office/drawing/2014/main" id="{62F0F489-1A3D-4449-BB16-ADB1E4BA4CB1}"/>
              </a:ext>
            </a:extLst>
          </p:cNvPr>
          <p:cNvSpPr txBox="1"/>
          <p:nvPr/>
        </p:nvSpPr>
        <p:spPr bwMode="auto">
          <a:xfrm>
            <a:off x="7884047" y="2277049"/>
            <a:ext cx="9591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108/4483</a:t>
            </a:r>
          </a:p>
        </p:txBody>
      </p:sp>
      <p:sp>
        <p:nvSpPr>
          <p:cNvPr id="44" name="TextBox 43">
            <a:extLst>
              <a:ext uri="{FF2B5EF4-FFF2-40B4-BE49-F238E27FC236}">
                <a16:creationId xmlns:a16="http://schemas.microsoft.com/office/drawing/2014/main" id="{7BF79459-E985-4167-B182-3D1A417CD8A1}"/>
              </a:ext>
            </a:extLst>
          </p:cNvPr>
          <p:cNvSpPr txBox="1"/>
          <p:nvPr/>
        </p:nvSpPr>
        <p:spPr bwMode="auto">
          <a:xfrm>
            <a:off x="7884047" y="2418451"/>
            <a:ext cx="9591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136/4225</a:t>
            </a:r>
          </a:p>
        </p:txBody>
      </p:sp>
      <p:sp>
        <p:nvSpPr>
          <p:cNvPr id="45" name="TextBox 44">
            <a:extLst>
              <a:ext uri="{FF2B5EF4-FFF2-40B4-BE49-F238E27FC236}">
                <a16:creationId xmlns:a16="http://schemas.microsoft.com/office/drawing/2014/main" id="{53C6E099-F740-4929-8789-6A5E0F712ACA}"/>
              </a:ext>
            </a:extLst>
          </p:cNvPr>
          <p:cNvSpPr txBox="1"/>
          <p:nvPr/>
        </p:nvSpPr>
        <p:spPr bwMode="auto">
          <a:xfrm>
            <a:off x="7929698" y="2564566"/>
            <a:ext cx="8678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104/3952</a:t>
            </a:r>
          </a:p>
        </p:txBody>
      </p:sp>
      <p:sp>
        <p:nvSpPr>
          <p:cNvPr id="46" name="TextBox 45">
            <a:extLst>
              <a:ext uri="{FF2B5EF4-FFF2-40B4-BE49-F238E27FC236}">
                <a16:creationId xmlns:a16="http://schemas.microsoft.com/office/drawing/2014/main" id="{019BAFBC-1457-4AB3-92F4-7229657E342A}"/>
              </a:ext>
            </a:extLst>
          </p:cNvPr>
          <p:cNvSpPr txBox="1"/>
          <p:nvPr/>
        </p:nvSpPr>
        <p:spPr bwMode="auto">
          <a:xfrm>
            <a:off x="7840447" y="2708325"/>
            <a:ext cx="1046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81/3453</a:t>
            </a:r>
          </a:p>
        </p:txBody>
      </p:sp>
      <p:sp>
        <p:nvSpPr>
          <p:cNvPr id="47" name="TextBox 46">
            <a:extLst>
              <a:ext uri="{FF2B5EF4-FFF2-40B4-BE49-F238E27FC236}">
                <a16:creationId xmlns:a16="http://schemas.microsoft.com/office/drawing/2014/main" id="{3A9056FF-E846-4EF1-BF7A-598BD3B502CB}"/>
              </a:ext>
            </a:extLst>
          </p:cNvPr>
          <p:cNvSpPr txBox="1"/>
          <p:nvPr/>
        </p:nvSpPr>
        <p:spPr bwMode="auto">
          <a:xfrm>
            <a:off x="7840447" y="2840980"/>
            <a:ext cx="1046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33/1447</a:t>
            </a:r>
          </a:p>
        </p:txBody>
      </p:sp>
      <p:sp>
        <p:nvSpPr>
          <p:cNvPr id="48" name="TextBox 47">
            <a:extLst>
              <a:ext uri="{FF2B5EF4-FFF2-40B4-BE49-F238E27FC236}">
                <a16:creationId xmlns:a16="http://schemas.microsoft.com/office/drawing/2014/main" id="{3839146E-A807-4F65-A0D8-24B7B5A931DF}"/>
              </a:ext>
            </a:extLst>
          </p:cNvPr>
          <p:cNvSpPr txBox="1"/>
          <p:nvPr/>
        </p:nvSpPr>
        <p:spPr bwMode="auto">
          <a:xfrm>
            <a:off x="7975792" y="2998200"/>
            <a:ext cx="7756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30/1439</a:t>
            </a:r>
          </a:p>
        </p:txBody>
      </p:sp>
      <p:sp>
        <p:nvSpPr>
          <p:cNvPr id="49" name="TextBox 48">
            <a:extLst>
              <a:ext uri="{FF2B5EF4-FFF2-40B4-BE49-F238E27FC236}">
                <a16:creationId xmlns:a16="http://schemas.microsoft.com/office/drawing/2014/main" id="{FB4E2EE5-4000-4D80-A966-FBF63FB05805}"/>
              </a:ext>
            </a:extLst>
          </p:cNvPr>
          <p:cNvSpPr txBox="1"/>
          <p:nvPr/>
        </p:nvSpPr>
        <p:spPr bwMode="auto">
          <a:xfrm>
            <a:off x="7999525" y="3134889"/>
            <a:ext cx="72822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43/1368</a:t>
            </a:r>
          </a:p>
        </p:txBody>
      </p:sp>
      <p:sp>
        <p:nvSpPr>
          <p:cNvPr id="50" name="TextBox 49">
            <a:extLst>
              <a:ext uri="{FF2B5EF4-FFF2-40B4-BE49-F238E27FC236}">
                <a16:creationId xmlns:a16="http://schemas.microsoft.com/office/drawing/2014/main" id="{1A5ADE1F-5870-4A37-8512-B0CC15451B10}"/>
              </a:ext>
            </a:extLst>
          </p:cNvPr>
          <p:cNvSpPr txBox="1"/>
          <p:nvPr/>
        </p:nvSpPr>
        <p:spPr bwMode="auto">
          <a:xfrm>
            <a:off x="8007933" y="3290432"/>
            <a:ext cx="7114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47/1212</a:t>
            </a:r>
          </a:p>
        </p:txBody>
      </p:sp>
      <p:sp>
        <p:nvSpPr>
          <p:cNvPr id="51" name="TextBox 50">
            <a:extLst>
              <a:ext uri="{FF2B5EF4-FFF2-40B4-BE49-F238E27FC236}">
                <a16:creationId xmlns:a16="http://schemas.microsoft.com/office/drawing/2014/main" id="{B2C37406-7114-4CA9-85EE-4456E02B6AE5}"/>
              </a:ext>
            </a:extLst>
          </p:cNvPr>
          <p:cNvSpPr txBox="1"/>
          <p:nvPr/>
        </p:nvSpPr>
        <p:spPr bwMode="auto">
          <a:xfrm>
            <a:off x="7987034" y="3427121"/>
            <a:ext cx="75320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35/1171</a:t>
            </a:r>
          </a:p>
        </p:txBody>
      </p:sp>
      <p:sp>
        <p:nvSpPr>
          <p:cNvPr id="52" name="TextBox 51">
            <a:extLst>
              <a:ext uri="{FF2B5EF4-FFF2-40B4-BE49-F238E27FC236}">
                <a16:creationId xmlns:a16="http://schemas.microsoft.com/office/drawing/2014/main" id="{A7B96477-46A0-421D-895A-E5F9425F4F0B}"/>
              </a:ext>
            </a:extLst>
          </p:cNvPr>
          <p:cNvSpPr txBox="1"/>
          <p:nvPr/>
        </p:nvSpPr>
        <p:spPr bwMode="auto">
          <a:xfrm>
            <a:off x="7973323" y="3577270"/>
            <a:ext cx="780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28/1166</a:t>
            </a:r>
          </a:p>
        </p:txBody>
      </p:sp>
      <p:sp>
        <p:nvSpPr>
          <p:cNvPr id="53" name="TextBox 52">
            <a:extLst>
              <a:ext uri="{FF2B5EF4-FFF2-40B4-BE49-F238E27FC236}">
                <a16:creationId xmlns:a16="http://schemas.microsoft.com/office/drawing/2014/main" id="{57A5BD36-6147-4A0D-8972-E837C48B1479}"/>
              </a:ext>
            </a:extLst>
          </p:cNvPr>
          <p:cNvSpPr txBox="1"/>
          <p:nvPr/>
        </p:nvSpPr>
        <p:spPr bwMode="auto">
          <a:xfrm>
            <a:off x="8036843" y="3707569"/>
            <a:ext cx="6535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21/811</a:t>
            </a:r>
          </a:p>
        </p:txBody>
      </p:sp>
      <p:sp>
        <p:nvSpPr>
          <p:cNvPr id="54" name="TextBox 53">
            <a:extLst>
              <a:ext uri="{FF2B5EF4-FFF2-40B4-BE49-F238E27FC236}">
                <a16:creationId xmlns:a16="http://schemas.microsoft.com/office/drawing/2014/main" id="{00586494-DA6C-472D-A6F0-8BF872932EFC}"/>
              </a:ext>
            </a:extLst>
          </p:cNvPr>
          <p:cNvSpPr txBox="1"/>
          <p:nvPr/>
        </p:nvSpPr>
        <p:spPr bwMode="auto">
          <a:xfrm>
            <a:off x="8038521" y="3856041"/>
            <a:ext cx="6502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24/643</a:t>
            </a:r>
          </a:p>
        </p:txBody>
      </p:sp>
      <p:sp>
        <p:nvSpPr>
          <p:cNvPr id="55" name="TextBox 54">
            <a:extLst>
              <a:ext uri="{FF2B5EF4-FFF2-40B4-BE49-F238E27FC236}">
                <a16:creationId xmlns:a16="http://schemas.microsoft.com/office/drawing/2014/main" id="{FF026B21-2DF0-4FA4-A5B9-E9213BED4DD1}"/>
              </a:ext>
            </a:extLst>
          </p:cNvPr>
          <p:cNvSpPr txBox="1"/>
          <p:nvPr/>
        </p:nvSpPr>
        <p:spPr bwMode="auto">
          <a:xfrm>
            <a:off x="8016737" y="4002156"/>
            <a:ext cx="69379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19/576</a:t>
            </a:r>
          </a:p>
        </p:txBody>
      </p:sp>
      <p:sp>
        <p:nvSpPr>
          <p:cNvPr id="56" name="TextBox 55">
            <a:extLst>
              <a:ext uri="{FF2B5EF4-FFF2-40B4-BE49-F238E27FC236}">
                <a16:creationId xmlns:a16="http://schemas.microsoft.com/office/drawing/2014/main" id="{773460C9-B23C-4A41-87E6-AB89126D22B6}"/>
              </a:ext>
            </a:extLst>
          </p:cNvPr>
          <p:cNvSpPr txBox="1"/>
          <p:nvPr/>
        </p:nvSpPr>
        <p:spPr bwMode="auto">
          <a:xfrm>
            <a:off x="7977891" y="4141201"/>
            <a:ext cx="7714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8/557</a:t>
            </a:r>
          </a:p>
        </p:txBody>
      </p:sp>
      <p:sp>
        <p:nvSpPr>
          <p:cNvPr id="57" name="TextBox 56">
            <a:extLst>
              <a:ext uri="{FF2B5EF4-FFF2-40B4-BE49-F238E27FC236}">
                <a16:creationId xmlns:a16="http://schemas.microsoft.com/office/drawing/2014/main" id="{D07856BE-80C9-4E3F-A45E-9A5180D51A65}"/>
              </a:ext>
            </a:extLst>
          </p:cNvPr>
          <p:cNvSpPr txBox="1"/>
          <p:nvPr/>
        </p:nvSpPr>
        <p:spPr bwMode="auto">
          <a:xfrm>
            <a:off x="8036462" y="4292031"/>
            <a:ext cx="6543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22/526</a:t>
            </a:r>
          </a:p>
        </p:txBody>
      </p:sp>
      <p:sp>
        <p:nvSpPr>
          <p:cNvPr id="58" name="TextBox 57">
            <a:extLst>
              <a:ext uri="{FF2B5EF4-FFF2-40B4-BE49-F238E27FC236}">
                <a16:creationId xmlns:a16="http://schemas.microsoft.com/office/drawing/2014/main" id="{2EA7389D-D871-428B-8581-14F5FF99D484}"/>
              </a:ext>
            </a:extLst>
          </p:cNvPr>
          <p:cNvSpPr txBox="1"/>
          <p:nvPr/>
        </p:nvSpPr>
        <p:spPr bwMode="auto">
          <a:xfrm>
            <a:off x="8048093" y="4424006"/>
            <a:ext cx="6310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15/486</a:t>
            </a:r>
          </a:p>
        </p:txBody>
      </p:sp>
      <p:sp>
        <p:nvSpPr>
          <p:cNvPr id="59" name="TextBox 58">
            <a:extLst>
              <a:ext uri="{FF2B5EF4-FFF2-40B4-BE49-F238E27FC236}">
                <a16:creationId xmlns:a16="http://schemas.microsoft.com/office/drawing/2014/main" id="{CC43A6A4-6C7E-4293-8C9D-EB7CC211A8D7}"/>
              </a:ext>
            </a:extLst>
          </p:cNvPr>
          <p:cNvSpPr txBox="1"/>
          <p:nvPr/>
        </p:nvSpPr>
        <p:spPr bwMode="auto">
          <a:xfrm>
            <a:off x="8048356" y="4570123"/>
            <a:ext cx="6305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17/473</a:t>
            </a:r>
          </a:p>
        </p:txBody>
      </p:sp>
      <p:sp>
        <p:nvSpPr>
          <p:cNvPr id="60" name="TextBox 59">
            <a:extLst>
              <a:ext uri="{FF2B5EF4-FFF2-40B4-BE49-F238E27FC236}">
                <a16:creationId xmlns:a16="http://schemas.microsoft.com/office/drawing/2014/main" id="{38EF6D92-F43C-4DBE-B3AE-2116CE9FF876}"/>
              </a:ext>
            </a:extLst>
          </p:cNvPr>
          <p:cNvSpPr txBox="1"/>
          <p:nvPr/>
        </p:nvSpPr>
        <p:spPr bwMode="auto">
          <a:xfrm>
            <a:off x="8042652" y="4718596"/>
            <a:ext cx="6419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20/427</a:t>
            </a:r>
          </a:p>
        </p:txBody>
      </p:sp>
      <p:sp>
        <p:nvSpPr>
          <p:cNvPr id="61" name="TextBox 60">
            <a:extLst>
              <a:ext uri="{FF2B5EF4-FFF2-40B4-BE49-F238E27FC236}">
                <a16:creationId xmlns:a16="http://schemas.microsoft.com/office/drawing/2014/main" id="{2AD1D066-D7AF-4888-B742-82E8BD3612AE}"/>
              </a:ext>
            </a:extLst>
          </p:cNvPr>
          <p:cNvSpPr txBox="1"/>
          <p:nvPr/>
        </p:nvSpPr>
        <p:spPr bwMode="auto">
          <a:xfrm>
            <a:off x="8042326" y="4848215"/>
            <a:ext cx="6426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11/371</a:t>
            </a:r>
          </a:p>
        </p:txBody>
      </p:sp>
      <p:sp>
        <p:nvSpPr>
          <p:cNvPr id="62" name="TextBox 61">
            <a:extLst>
              <a:ext uri="{FF2B5EF4-FFF2-40B4-BE49-F238E27FC236}">
                <a16:creationId xmlns:a16="http://schemas.microsoft.com/office/drawing/2014/main" id="{4BC9F63D-CD6B-4A52-AFB9-4C168D51D40D}"/>
              </a:ext>
            </a:extLst>
          </p:cNvPr>
          <p:cNvSpPr txBox="1"/>
          <p:nvPr/>
        </p:nvSpPr>
        <p:spPr bwMode="auto">
          <a:xfrm>
            <a:off x="8080587" y="5001401"/>
            <a:ext cx="56609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7/289</a:t>
            </a:r>
          </a:p>
        </p:txBody>
      </p:sp>
      <p:sp>
        <p:nvSpPr>
          <p:cNvPr id="63" name="TextBox 62">
            <a:extLst>
              <a:ext uri="{FF2B5EF4-FFF2-40B4-BE49-F238E27FC236}">
                <a16:creationId xmlns:a16="http://schemas.microsoft.com/office/drawing/2014/main" id="{E3BFFB4E-4304-43F6-AF78-9D895D6CF963}"/>
              </a:ext>
            </a:extLst>
          </p:cNvPr>
          <p:cNvSpPr txBox="1"/>
          <p:nvPr/>
        </p:nvSpPr>
        <p:spPr bwMode="auto">
          <a:xfrm>
            <a:off x="8081641" y="5145160"/>
            <a:ext cx="5639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3/254</a:t>
            </a:r>
          </a:p>
        </p:txBody>
      </p:sp>
      <p:sp>
        <p:nvSpPr>
          <p:cNvPr id="64" name="TextBox 63">
            <a:extLst>
              <a:ext uri="{FF2B5EF4-FFF2-40B4-BE49-F238E27FC236}">
                <a16:creationId xmlns:a16="http://schemas.microsoft.com/office/drawing/2014/main" id="{5C0CAF4D-E4DD-4E7F-8FA6-95046D38965C}"/>
              </a:ext>
            </a:extLst>
          </p:cNvPr>
          <p:cNvSpPr txBox="1"/>
          <p:nvPr/>
        </p:nvSpPr>
        <p:spPr bwMode="auto">
          <a:xfrm>
            <a:off x="7915389" y="5286562"/>
            <a:ext cx="89649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310/10950</a:t>
            </a:r>
          </a:p>
        </p:txBody>
      </p:sp>
      <p:sp>
        <p:nvSpPr>
          <p:cNvPr id="65" name="TextBox 64">
            <a:extLst>
              <a:ext uri="{FF2B5EF4-FFF2-40B4-BE49-F238E27FC236}">
                <a16:creationId xmlns:a16="http://schemas.microsoft.com/office/drawing/2014/main" id="{74AE8946-9280-43E0-BA82-58AAB0CCF04E}"/>
              </a:ext>
            </a:extLst>
          </p:cNvPr>
          <p:cNvSpPr txBox="1"/>
          <p:nvPr/>
        </p:nvSpPr>
        <p:spPr bwMode="auto">
          <a:xfrm>
            <a:off x="7924824" y="5437391"/>
            <a:ext cx="8776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590/20686</a:t>
            </a:r>
          </a:p>
        </p:txBody>
      </p:sp>
      <p:sp>
        <p:nvSpPr>
          <p:cNvPr id="11" name="Freeform: Shape 10">
            <a:extLst>
              <a:ext uri="{FF2B5EF4-FFF2-40B4-BE49-F238E27FC236}">
                <a16:creationId xmlns:a16="http://schemas.microsoft.com/office/drawing/2014/main" id="{2F34AD83-7625-428F-8BFB-8D56937717CC}"/>
              </a:ext>
            </a:extLst>
          </p:cNvPr>
          <p:cNvSpPr/>
          <p:nvPr/>
        </p:nvSpPr>
        <p:spPr bwMode="auto">
          <a:xfrm>
            <a:off x="7867147" y="2194563"/>
            <a:ext cx="3922122" cy="3722914"/>
          </a:xfrm>
          <a:custGeom>
            <a:avLst/>
            <a:gdLst>
              <a:gd name="connsiteX0" fmla="*/ 0 w 3922122"/>
              <a:gd name="connsiteY0" fmla="*/ 0 h 3722914"/>
              <a:gd name="connsiteX1" fmla="*/ 0 w 3922122"/>
              <a:gd name="connsiteY1" fmla="*/ 3722914 h 3722914"/>
              <a:gd name="connsiteX2" fmla="*/ 3922122 w 3922122"/>
              <a:gd name="connsiteY2" fmla="*/ 3722914 h 3722914"/>
            </a:gdLst>
            <a:ahLst/>
            <a:cxnLst>
              <a:cxn ang="0">
                <a:pos x="connsiteX0" y="connsiteY0"/>
              </a:cxn>
              <a:cxn ang="0">
                <a:pos x="connsiteX1" y="connsiteY1"/>
              </a:cxn>
              <a:cxn ang="0">
                <a:pos x="connsiteX2" y="connsiteY2"/>
              </a:cxn>
            </a:cxnLst>
            <a:rect l="l" t="t" r="r" b="b"/>
            <a:pathLst>
              <a:path w="3922122" h="3722914">
                <a:moveTo>
                  <a:pt x="0" y="0"/>
                </a:moveTo>
                <a:lnTo>
                  <a:pt x="0" y="3722914"/>
                </a:lnTo>
                <a:lnTo>
                  <a:pt x="3922122" y="3722914"/>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224AB6ED-98F9-4B5F-A903-596F6F7B6951}"/>
              </a:ext>
            </a:extLst>
          </p:cNvPr>
          <p:cNvGrpSpPr/>
          <p:nvPr/>
        </p:nvGrpSpPr>
        <p:grpSpPr>
          <a:xfrm>
            <a:off x="7787657" y="2279487"/>
            <a:ext cx="76153" cy="3590149"/>
            <a:chOff x="7281473" y="2134848"/>
            <a:chExt cx="92439" cy="3590149"/>
          </a:xfrm>
        </p:grpSpPr>
        <p:cxnSp>
          <p:nvCxnSpPr>
            <p:cNvPr id="68" name="Straight Connector 67">
              <a:extLst>
                <a:ext uri="{FF2B5EF4-FFF2-40B4-BE49-F238E27FC236}">
                  <a16:creationId xmlns:a16="http://schemas.microsoft.com/office/drawing/2014/main" id="{B709DBC7-B149-4EC6-94EF-7DE0D137E169}"/>
                </a:ext>
              </a:extLst>
            </p:cNvPr>
            <p:cNvCxnSpPr>
              <a:cxnSpLocks/>
            </p:cNvCxnSpPr>
            <p:nvPr/>
          </p:nvCxnSpPr>
          <p:spPr bwMode="auto">
            <a:xfrm>
              <a:off x="7281473" y="213484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0B417657-79E5-4EC5-99CA-17C76C74A1CA}"/>
                </a:ext>
              </a:extLst>
            </p:cNvPr>
            <p:cNvCxnSpPr>
              <a:cxnSpLocks/>
            </p:cNvCxnSpPr>
            <p:nvPr/>
          </p:nvCxnSpPr>
          <p:spPr bwMode="auto">
            <a:xfrm>
              <a:off x="7281473" y="227845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67234B49-E9D2-4246-877B-B1B4742FE2F4}"/>
                </a:ext>
              </a:extLst>
            </p:cNvPr>
            <p:cNvCxnSpPr>
              <a:cxnSpLocks/>
            </p:cNvCxnSpPr>
            <p:nvPr/>
          </p:nvCxnSpPr>
          <p:spPr bwMode="auto">
            <a:xfrm>
              <a:off x="7281473" y="242206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A2118F38-DB32-4D9F-96C0-BE311E8397C6}"/>
                </a:ext>
              </a:extLst>
            </p:cNvPr>
            <p:cNvCxnSpPr>
              <a:cxnSpLocks/>
            </p:cNvCxnSpPr>
            <p:nvPr/>
          </p:nvCxnSpPr>
          <p:spPr bwMode="auto">
            <a:xfrm>
              <a:off x="7281473" y="256566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89F1FB5E-8FB3-4066-84D7-71050FAD224B}"/>
                </a:ext>
              </a:extLst>
            </p:cNvPr>
            <p:cNvCxnSpPr>
              <a:cxnSpLocks/>
            </p:cNvCxnSpPr>
            <p:nvPr/>
          </p:nvCxnSpPr>
          <p:spPr bwMode="auto">
            <a:xfrm>
              <a:off x="7281473" y="270927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C2545F33-FCE4-4CBE-9DC0-B6A5BAD8E046}"/>
                </a:ext>
              </a:extLst>
            </p:cNvPr>
            <p:cNvCxnSpPr>
              <a:cxnSpLocks/>
            </p:cNvCxnSpPr>
            <p:nvPr/>
          </p:nvCxnSpPr>
          <p:spPr bwMode="auto">
            <a:xfrm>
              <a:off x="7281473" y="285287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7A8D368C-12D7-4F0D-9CD9-B64BE66C0A5C}"/>
                </a:ext>
              </a:extLst>
            </p:cNvPr>
            <p:cNvCxnSpPr>
              <a:cxnSpLocks/>
            </p:cNvCxnSpPr>
            <p:nvPr/>
          </p:nvCxnSpPr>
          <p:spPr bwMode="auto">
            <a:xfrm>
              <a:off x="7281473" y="299648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73A563E0-6DB4-49F1-B362-8FC4E1FA818E}"/>
                </a:ext>
              </a:extLst>
            </p:cNvPr>
            <p:cNvCxnSpPr>
              <a:cxnSpLocks/>
            </p:cNvCxnSpPr>
            <p:nvPr/>
          </p:nvCxnSpPr>
          <p:spPr bwMode="auto">
            <a:xfrm>
              <a:off x="7281473" y="314009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F2267D1F-710A-4396-A683-97725FE45001}"/>
                </a:ext>
              </a:extLst>
            </p:cNvPr>
            <p:cNvCxnSpPr>
              <a:cxnSpLocks/>
            </p:cNvCxnSpPr>
            <p:nvPr/>
          </p:nvCxnSpPr>
          <p:spPr bwMode="auto">
            <a:xfrm>
              <a:off x="7281473" y="328369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700FEF26-83AD-4B57-BBAA-61C6B42CD1E0}"/>
                </a:ext>
              </a:extLst>
            </p:cNvPr>
            <p:cNvCxnSpPr>
              <a:cxnSpLocks/>
            </p:cNvCxnSpPr>
            <p:nvPr/>
          </p:nvCxnSpPr>
          <p:spPr bwMode="auto">
            <a:xfrm>
              <a:off x="7281473" y="342730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7412C1E2-85D3-431E-AC90-44F38FE8FAF3}"/>
                </a:ext>
              </a:extLst>
            </p:cNvPr>
            <p:cNvCxnSpPr>
              <a:cxnSpLocks/>
            </p:cNvCxnSpPr>
            <p:nvPr/>
          </p:nvCxnSpPr>
          <p:spPr bwMode="auto">
            <a:xfrm>
              <a:off x="7281473" y="357090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73B43AB2-4D86-4A76-93A7-8C80C22573B6}"/>
                </a:ext>
              </a:extLst>
            </p:cNvPr>
            <p:cNvCxnSpPr>
              <a:cxnSpLocks/>
            </p:cNvCxnSpPr>
            <p:nvPr/>
          </p:nvCxnSpPr>
          <p:spPr bwMode="auto">
            <a:xfrm>
              <a:off x="7281473" y="371451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8636F002-CC5E-4A4F-85FD-160BBB2C9183}"/>
                </a:ext>
              </a:extLst>
            </p:cNvPr>
            <p:cNvCxnSpPr>
              <a:cxnSpLocks/>
            </p:cNvCxnSpPr>
            <p:nvPr/>
          </p:nvCxnSpPr>
          <p:spPr bwMode="auto">
            <a:xfrm>
              <a:off x="7281473" y="385812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A4CBA6B2-134F-4CF8-BFAA-D0B17CB2A684}"/>
                </a:ext>
              </a:extLst>
            </p:cNvPr>
            <p:cNvCxnSpPr>
              <a:cxnSpLocks/>
            </p:cNvCxnSpPr>
            <p:nvPr/>
          </p:nvCxnSpPr>
          <p:spPr bwMode="auto">
            <a:xfrm>
              <a:off x="7281473" y="400172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185EA9AC-4322-4619-8A88-E3736518F9F4}"/>
                </a:ext>
              </a:extLst>
            </p:cNvPr>
            <p:cNvCxnSpPr>
              <a:cxnSpLocks/>
            </p:cNvCxnSpPr>
            <p:nvPr/>
          </p:nvCxnSpPr>
          <p:spPr bwMode="auto">
            <a:xfrm>
              <a:off x="7281473" y="414533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CEFAE90C-A350-4ECF-85F9-173BB1186CDE}"/>
                </a:ext>
              </a:extLst>
            </p:cNvPr>
            <p:cNvCxnSpPr>
              <a:cxnSpLocks/>
            </p:cNvCxnSpPr>
            <p:nvPr/>
          </p:nvCxnSpPr>
          <p:spPr bwMode="auto">
            <a:xfrm>
              <a:off x="7281473" y="428893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F7B12731-7340-43B7-98F6-A7AAD7C4A061}"/>
                </a:ext>
              </a:extLst>
            </p:cNvPr>
            <p:cNvCxnSpPr>
              <a:cxnSpLocks/>
            </p:cNvCxnSpPr>
            <p:nvPr/>
          </p:nvCxnSpPr>
          <p:spPr bwMode="auto">
            <a:xfrm>
              <a:off x="7281473" y="443254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904903D-FE79-48CE-9C89-B2B5DF0E12DF}"/>
                </a:ext>
              </a:extLst>
            </p:cNvPr>
            <p:cNvCxnSpPr>
              <a:cxnSpLocks/>
            </p:cNvCxnSpPr>
            <p:nvPr/>
          </p:nvCxnSpPr>
          <p:spPr bwMode="auto">
            <a:xfrm>
              <a:off x="7281473" y="457615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4895CCF4-78D6-4C9F-AB15-1336757FA1FB}"/>
                </a:ext>
              </a:extLst>
            </p:cNvPr>
            <p:cNvCxnSpPr>
              <a:cxnSpLocks/>
            </p:cNvCxnSpPr>
            <p:nvPr/>
          </p:nvCxnSpPr>
          <p:spPr bwMode="auto">
            <a:xfrm>
              <a:off x="7281473" y="471975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3C06D2E3-FB7B-4319-8929-1B75868AC29E}"/>
                </a:ext>
              </a:extLst>
            </p:cNvPr>
            <p:cNvCxnSpPr>
              <a:cxnSpLocks/>
            </p:cNvCxnSpPr>
            <p:nvPr/>
          </p:nvCxnSpPr>
          <p:spPr bwMode="auto">
            <a:xfrm>
              <a:off x="7281473" y="486336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8DFCA14C-EAD0-42F7-B171-2714BAAFB303}"/>
                </a:ext>
              </a:extLst>
            </p:cNvPr>
            <p:cNvCxnSpPr>
              <a:cxnSpLocks/>
            </p:cNvCxnSpPr>
            <p:nvPr/>
          </p:nvCxnSpPr>
          <p:spPr bwMode="auto">
            <a:xfrm>
              <a:off x="7281473" y="5006968"/>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9B1A8EC0-8A0C-4448-9AA2-64DE131A8CE5}"/>
                </a:ext>
              </a:extLst>
            </p:cNvPr>
            <p:cNvCxnSpPr>
              <a:cxnSpLocks/>
            </p:cNvCxnSpPr>
            <p:nvPr/>
          </p:nvCxnSpPr>
          <p:spPr bwMode="auto">
            <a:xfrm>
              <a:off x="7281473" y="5150574"/>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7EDF116C-021B-4E8D-9C5F-873EF448E87F}"/>
                </a:ext>
              </a:extLst>
            </p:cNvPr>
            <p:cNvCxnSpPr>
              <a:cxnSpLocks/>
            </p:cNvCxnSpPr>
            <p:nvPr/>
          </p:nvCxnSpPr>
          <p:spPr bwMode="auto">
            <a:xfrm>
              <a:off x="7281473" y="5294180"/>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BFE05765-0D5E-4EF7-AD30-28FC46EF1086}"/>
                </a:ext>
              </a:extLst>
            </p:cNvPr>
            <p:cNvCxnSpPr>
              <a:cxnSpLocks/>
            </p:cNvCxnSpPr>
            <p:nvPr/>
          </p:nvCxnSpPr>
          <p:spPr bwMode="auto">
            <a:xfrm>
              <a:off x="7281473" y="5437786"/>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237EFB6B-E27D-4A7B-9F3F-3A77B4BDBC56}"/>
                </a:ext>
              </a:extLst>
            </p:cNvPr>
            <p:cNvCxnSpPr>
              <a:cxnSpLocks/>
            </p:cNvCxnSpPr>
            <p:nvPr/>
          </p:nvCxnSpPr>
          <p:spPr bwMode="auto">
            <a:xfrm>
              <a:off x="7281473" y="5581392"/>
              <a:ext cx="92439"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7A10DA58-B52D-413C-B53D-1096ADC8AFC2}"/>
                </a:ext>
              </a:extLst>
            </p:cNvPr>
            <p:cNvCxnSpPr>
              <a:cxnSpLocks/>
            </p:cNvCxnSpPr>
            <p:nvPr/>
          </p:nvCxnSpPr>
          <p:spPr bwMode="auto">
            <a:xfrm>
              <a:off x="7281473" y="5724997"/>
              <a:ext cx="92439" cy="0"/>
            </a:xfrm>
            <a:prstGeom prst="line">
              <a:avLst/>
            </a:prstGeom>
            <a:noFill/>
            <a:ln w="28575" cap="flat" cmpd="sng" algn="ctr">
              <a:solidFill>
                <a:schemeClr val="bg1"/>
              </a:solidFill>
              <a:prstDash val="solid"/>
              <a:round/>
              <a:headEnd type="none" w="med" len="med"/>
              <a:tailEnd type="none" w="med" len="med"/>
            </a:ln>
            <a:effectLst/>
          </p:spPr>
        </p:cxnSp>
      </p:grpSp>
      <p:grpSp>
        <p:nvGrpSpPr>
          <p:cNvPr id="4" name="Groupe 3">
            <a:extLst>
              <a:ext uri="{FF2B5EF4-FFF2-40B4-BE49-F238E27FC236}">
                <a16:creationId xmlns:a16="http://schemas.microsoft.com/office/drawing/2014/main" id="{9E1C63AB-DE08-F6A7-9FAE-936AB7BF9A47}"/>
              </a:ext>
            </a:extLst>
          </p:cNvPr>
          <p:cNvGrpSpPr/>
          <p:nvPr/>
        </p:nvGrpSpPr>
        <p:grpSpPr>
          <a:xfrm>
            <a:off x="9097242" y="5966215"/>
            <a:ext cx="2683282" cy="70339"/>
            <a:chOff x="9097242" y="5905252"/>
            <a:chExt cx="2683282" cy="70339"/>
          </a:xfrm>
        </p:grpSpPr>
        <p:cxnSp>
          <p:nvCxnSpPr>
            <p:cNvPr id="100" name="Straight Connector 99">
              <a:extLst>
                <a:ext uri="{FF2B5EF4-FFF2-40B4-BE49-F238E27FC236}">
                  <a16:creationId xmlns:a16="http://schemas.microsoft.com/office/drawing/2014/main" id="{5F8C93AC-B467-4829-AA47-0C7AC76C92F9}"/>
                </a:ext>
              </a:extLst>
            </p:cNvPr>
            <p:cNvCxnSpPr>
              <a:cxnSpLocks/>
            </p:cNvCxnSpPr>
            <p:nvPr/>
          </p:nvCxnSpPr>
          <p:spPr bwMode="auto">
            <a:xfrm>
              <a:off x="9097242"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1935C29-2BE8-4C1A-B90C-41AE2CBF8C80}"/>
                </a:ext>
              </a:extLst>
            </p:cNvPr>
            <p:cNvCxnSpPr>
              <a:cxnSpLocks/>
            </p:cNvCxnSpPr>
            <p:nvPr/>
          </p:nvCxnSpPr>
          <p:spPr bwMode="auto">
            <a:xfrm>
              <a:off x="9395384"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62146423-47B1-4B56-895C-EBDF9832DA8E}"/>
                </a:ext>
              </a:extLst>
            </p:cNvPr>
            <p:cNvCxnSpPr>
              <a:cxnSpLocks/>
            </p:cNvCxnSpPr>
            <p:nvPr/>
          </p:nvCxnSpPr>
          <p:spPr bwMode="auto">
            <a:xfrm>
              <a:off x="9693526"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C7F60A6D-A412-4813-A25F-C37883BB73FA}"/>
                </a:ext>
              </a:extLst>
            </p:cNvPr>
            <p:cNvCxnSpPr>
              <a:cxnSpLocks/>
            </p:cNvCxnSpPr>
            <p:nvPr/>
          </p:nvCxnSpPr>
          <p:spPr bwMode="auto">
            <a:xfrm>
              <a:off x="9991668"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8127A9AF-604E-46A5-B283-8701394DD8D0}"/>
                </a:ext>
              </a:extLst>
            </p:cNvPr>
            <p:cNvCxnSpPr>
              <a:cxnSpLocks/>
            </p:cNvCxnSpPr>
            <p:nvPr/>
          </p:nvCxnSpPr>
          <p:spPr bwMode="auto">
            <a:xfrm>
              <a:off x="10289810"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9A9AEF9D-3BAB-4D9B-9E25-4B39EEDCB274}"/>
                </a:ext>
              </a:extLst>
            </p:cNvPr>
            <p:cNvCxnSpPr>
              <a:cxnSpLocks/>
            </p:cNvCxnSpPr>
            <p:nvPr/>
          </p:nvCxnSpPr>
          <p:spPr bwMode="auto">
            <a:xfrm>
              <a:off x="10587952"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A1FA6743-435A-4D06-8516-54AD4570D437}"/>
                </a:ext>
              </a:extLst>
            </p:cNvPr>
            <p:cNvCxnSpPr>
              <a:cxnSpLocks/>
            </p:cNvCxnSpPr>
            <p:nvPr/>
          </p:nvCxnSpPr>
          <p:spPr bwMode="auto">
            <a:xfrm>
              <a:off x="10886094"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4137CCEF-66F9-4012-914B-A36636B9BC5A}"/>
                </a:ext>
              </a:extLst>
            </p:cNvPr>
            <p:cNvCxnSpPr>
              <a:cxnSpLocks/>
            </p:cNvCxnSpPr>
            <p:nvPr/>
          </p:nvCxnSpPr>
          <p:spPr bwMode="auto">
            <a:xfrm>
              <a:off x="11184236"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C12F707-AB0A-4B18-806D-FA0F396BB35A}"/>
                </a:ext>
              </a:extLst>
            </p:cNvPr>
            <p:cNvCxnSpPr>
              <a:cxnSpLocks/>
            </p:cNvCxnSpPr>
            <p:nvPr/>
          </p:nvCxnSpPr>
          <p:spPr bwMode="auto">
            <a:xfrm>
              <a:off x="11482378" y="5905252"/>
              <a:ext cx="0" cy="70339"/>
            </a:xfrm>
            <a:prstGeom prst="line">
              <a:avLst/>
            </a:prstGeom>
            <a:noFill/>
            <a:ln w="19050"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52356CAB-8EFB-45AE-AC32-A2AA3C9A80A7}"/>
                </a:ext>
              </a:extLst>
            </p:cNvPr>
            <p:cNvCxnSpPr>
              <a:cxnSpLocks/>
            </p:cNvCxnSpPr>
            <p:nvPr/>
          </p:nvCxnSpPr>
          <p:spPr bwMode="auto">
            <a:xfrm>
              <a:off x="11780524" y="5905252"/>
              <a:ext cx="0" cy="70339"/>
            </a:xfrm>
            <a:prstGeom prst="line">
              <a:avLst/>
            </a:prstGeom>
            <a:noFill/>
            <a:ln w="19050" cap="flat" cmpd="sng" algn="ctr">
              <a:solidFill>
                <a:schemeClr val="tx1"/>
              </a:solidFill>
              <a:prstDash val="solid"/>
              <a:round/>
              <a:headEnd type="none" w="med" len="med"/>
              <a:tailEnd type="none" w="med" len="med"/>
            </a:ln>
            <a:effectLst/>
          </p:spPr>
        </p:cxnSp>
      </p:grpSp>
      <p:sp>
        <p:nvSpPr>
          <p:cNvPr id="111" name="TextBox 110">
            <a:extLst>
              <a:ext uri="{FF2B5EF4-FFF2-40B4-BE49-F238E27FC236}">
                <a16:creationId xmlns:a16="http://schemas.microsoft.com/office/drawing/2014/main" id="{A9538988-92F0-494D-91BB-C2E223DEC7C0}"/>
              </a:ext>
            </a:extLst>
          </p:cNvPr>
          <p:cNvSpPr txBox="1"/>
          <p:nvPr/>
        </p:nvSpPr>
        <p:spPr bwMode="auto">
          <a:xfrm>
            <a:off x="9676646" y="6189687"/>
            <a:ext cx="16047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Prevalence (%)</a:t>
            </a:r>
          </a:p>
        </p:txBody>
      </p:sp>
      <p:sp>
        <p:nvSpPr>
          <p:cNvPr id="112" name="TextBox 111">
            <a:extLst>
              <a:ext uri="{FF2B5EF4-FFF2-40B4-BE49-F238E27FC236}">
                <a16:creationId xmlns:a16="http://schemas.microsoft.com/office/drawing/2014/main" id="{EFDDD700-B8E3-48FD-87ED-D4C763042312}"/>
              </a:ext>
            </a:extLst>
          </p:cNvPr>
          <p:cNvSpPr txBox="1"/>
          <p:nvPr/>
        </p:nvSpPr>
        <p:spPr bwMode="auto">
          <a:xfrm>
            <a:off x="8961774"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113" name="TextBox 112">
            <a:extLst>
              <a:ext uri="{FF2B5EF4-FFF2-40B4-BE49-F238E27FC236}">
                <a16:creationId xmlns:a16="http://schemas.microsoft.com/office/drawing/2014/main" id="{A7141A4B-C181-4D0B-B3F9-56531DF168F8}"/>
              </a:ext>
            </a:extLst>
          </p:cNvPr>
          <p:cNvSpPr txBox="1"/>
          <p:nvPr/>
        </p:nvSpPr>
        <p:spPr bwMode="auto">
          <a:xfrm>
            <a:off x="9263969"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a:t>
            </a:r>
          </a:p>
        </p:txBody>
      </p:sp>
      <p:sp>
        <p:nvSpPr>
          <p:cNvPr id="114" name="TextBox 113">
            <a:extLst>
              <a:ext uri="{FF2B5EF4-FFF2-40B4-BE49-F238E27FC236}">
                <a16:creationId xmlns:a16="http://schemas.microsoft.com/office/drawing/2014/main" id="{FD9F3328-A691-41A8-818D-F99625FE4436}"/>
              </a:ext>
            </a:extLst>
          </p:cNvPr>
          <p:cNvSpPr txBox="1"/>
          <p:nvPr/>
        </p:nvSpPr>
        <p:spPr bwMode="auto">
          <a:xfrm>
            <a:off x="9562256"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p>
        </p:txBody>
      </p:sp>
      <p:sp>
        <p:nvSpPr>
          <p:cNvPr id="115" name="TextBox 114">
            <a:extLst>
              <a:ext uri="{FF2B5EF4-FFF2-40B4-BE49-F238E27FC236}">
                <a16:creationId xmlns:a16="http://schemas.microsoft.com/office/drawing/2014/main" id="{F4CB3BDE-53C5-40AD-AB50-CCAF7EC4A58C}"/>
              </a:ext>
            </a:extLst>
          </p:cNvPr>
          <p:cNvSpPr txBox="1"/>
          <p:nvPr/>
        </p:nvSpPr>
        <p:spPr bwMode="auto">
          <a:xfrm>
            <a:off x="9864451"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a:t>
            </a:r>
          </a:p>
        </p:txBody>
      </p:sp>
      <p:sp>
        <p:nvSpPr>
          <p:cNvPr id="116" name="TextBox 115">
            <a:extLst>
              <a:ext uri="{FF2B5EF4-FFF2-40B4-BE49-F238E27FC236}">
                <a16:creationId xmlns:a16="http://schemas.microsoft.com/office/drawing/2014/main" id="{0A6B4FA7-33F8-4677-B599-417471A5A177}"/>
              </a:ext>
            </a:extLst>
          </p:cNvPr>
          <p:cNvSpPr txBox="1"/>
          <p:nvPr/>
        </p:nvSpPr>
        <p:spPr bwMode="auto">
          <a:xfrm>
            <a:off x="10158830"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a:t>
            </a:r>
          </a:p>
        </p:txBody>
      </p:sp>
      <p:sp>
        <p:nvSpPr>
          <p:cNvPr id="117" name="TextBox 116">
            <a:extLst>
              <a:ext uri="{FF2B5EF4-FFF2-40B4-BE49-F238E27FC236}">
                <a16:creationId xmlns:a16="http://schemas.microsoft.com/office/drawing/2014/main" id="{E19E6D7F-EAE0-4586-A52C-1E57E8224023}"/>
              </a:ext>
            </a:extLst>
          </p:cNvPr>
          <p:cNvSpPr txBox="1"/>
          <p:nvPr/>
        </p:nvSpPr>
        <p:spPr bwMode="auto">
          <a:xfrm>
            <a:off x="10453209"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a:t>
            </a:r>
          </a:p>
        </p:txBody>
      </p:sp>
      <p:sp>
        <p:nvSpPr>
          <p:cNvPr id="118" name="TextBox 117">
            <a:extLst>
              <a:ext uri="{FF2B5EF4-FFF2-40B4-BE49-F238E27FC236}">
                <a16:creationId xmlns:a16="http://schemas.microsoft.com/office/drawing/2014/main" id="{757E42DF-61B9-4B11-9087-00A18B25D3A4}"/>
              </a:ext>
            </a:extLst>
          </p:cNvPr>
          <p:cNvSpPr txBox="1"/>
          <p:nvPr/>
        </p:nvSpPr>
        <p:spPr bwMode="auto">
          <a:xfrm>
            <a:off x="10759312"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119" name="TextBox 118">
            <a:extLst>
              <a:ext uri="{FF2B5EF4-FFF2-40B4-BE49-F238E27FC236}">
                <a16:creationId xmlns:a16="http://schemas.microsoft.com/office/drawing/2014/main" id="{AC6EB233-979D-4132-8C5D-0DCEEA66CF62}"/>
              </a:ext>
            </a:extLst>
          </p:cNvPr>
          <p:cNvSpPr txBox="1"/>
          <p:nvPr/>
        </p:nvSpPr>
        <p:spPr bwMode="auto">
          <a:xfrm>
            <a:off x="11038061"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a:t>
            </a:r>
          </a:p>
        </p:txBody>
      </p:sp>
      <p:sp>
        <p:nvSpPr>
          <p:cNvPr id="120" name="TextBox 119">
            <a:extLst>
              <a:ext uri="{FF2B5EF4-FFF2-40B4-BE49-F238E27FC236}">
                <a16:creationId xmlns:a16="http://schemas.microsoft.com/office/drawing/2014/main" id="{C9A460E7-06D6-47E2-8EF6-7CDAA8E51C53}"/>
              </a:ext>
            </a:extLst>
          </p:cNvPr>
          <p:cNvSpPr txBox="1"/>
          <p:nvPr/>
        </p:nvSpPr>
        <p:spPr bwMode="auto">
          <a:xfrm>
            <a:off x="11344163"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a:t>
            </a:r>
          </a:p>
        </p:txBody>
      </p:sp>
      <p:sp>
        <p:nvSpPr>
          <p:cNvPr id="121" name="TextBox 120">
            <a:extLst>
              <a:ext uri="{FF2B5EF4-FFF2-40B4-BE49-F238E27FC236}">
                <a16:creationId xmlns:a16="http://schemas.microsoft.com/office/drawing/2014/main" id="{58F4033F-F6E5-4C6E-A286-3AA70079761C}"/>
              </a:ext>
            </a:extLst>
          </p:cNvPr>
          <p:cNvSpPr txBox="1"/>
          <p:nvPr/>
        </p:nvSpPr>
        <p:spPr bwMode="auto">
          <a:xfrm>
            <a:off x="11638543" y="5997989"/>
            <a:ext cx="2683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a:t>
            </a:r>
          </a:p>
        </p:txBody>
      </p:sp>
      <p:sp>
        <p:nvSpPr>
          <p:cNvPr id="122" name="TextBox 121">
            <a:extLst>
              <a:ext uri="{FF2B5EF4-FFF2-40B4-BE49-F238E27FC236}">
                <a16:creationId xmlns:a16="http://schemas.microsoft.com/office/drawing/2014/main" id="{FAF96BC4-70A3-43CA-BEF1-7AA84ACE81C0}"/>
              </a:ext>
            </a:extLst>
          </p:cNvPr>
          <p:cNvSpPr txBox="1"/>
          <p:nvPr/>
        </p:nvSpPr>
        <p:spPr bwMode="auto">
          <a:xfrm rot="20700000">
            <a:off x="9542315" y="1870277"/>
            <a:ext cx="559824" cy="27699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36000" rIns="3600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effectLst/>
                <a:uLnTx/>
                <a:uFillTx/>
                <a:latin typeface="Calibri" panose="020F0502020204030204" pitchFamily="34" charset="0"/>
                <a:ea typeface="+mn-ea"/>
                <a:cs typeface="+mn-cs"/>
              </a:rPr>
              <a:t>MACDP</a:t>
            </a:r>
          </a:p>
        </p:txBody>
      </p:sp>
      <p:sp>
        <p:nvSpPr>
          <p:cNvPr id="123" name="TextBox 122">
            <a:extLst>
              <a:ext uri="{FF2B5EF4-FFF2-40B4-BE49-F238E27FC236}">
                <a16:creationId xmlns:a16="http://schemas.microsoft.com/office/drawing/2014/main" id="{D1295769-E32A-4E81-8EBA-419AEFDC4F0D}"/>
              </a:ext>
            </a:extLst>
          </p:cNvPr>
          <p:cNvSpPr txBox="1"/>
          <p:nvPr/>
        </p:nvSpPr>
        <p:spPr bwMode="auto">
          <a:xfrm rot="20700000">
            <a:off x="10183267" y="1843137"/>
            <a:ext cx="420555" cy="27699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36000" rIns="3600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effectLst/>
                <a:uLnTx/>
                <a:uFillTx/>
                <a:latin typeface="Calibri" panose="020F0502020204030204" pitchFamily="34" charset="0"/>
                <a:ea typeface="+mn-ea"/>
                <a:cs typeface="+mn-cs"/>
              </a:rPr>
              <a:t>TBDR</a:t>
            </a:r>
          </a:p>
        </p:txBody>
      </p:sp>
      <p:cxnSp>
        <p:nvCxnSpPr>
          <p:cNvPr id="125" name="Straight Connector 124">
            <a:extLst>
              <a:ext uri="{FF2B5EF4-FFF2-40B4-BE49-F238E27FC236}">
                <a16:creationId xmlns:a16="http://schemas.microsoft.com/office/drawing/2014/main" id="{3091E860-807F-4D0F-8790-58CF892BDC8F}"/>
              </a:ext>
            </a:extLst>
          </p:cNvPr>
          <p:cNvCxnSpPr/>
          <p:nvPr/>
        </p:nvCxnSpPr>
        <p:spPr bwMode="auto">
          <a:xfrm>
            <a:off x="9919800" y="2199224"/>
            <a:ext cx="0" cy="372618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74C39418-6BA0-4B56-819B-4F5EB15229EC}"/>
              </a:ext>
            </a:extLst>
          </p:cNvPr>
          <p:cNvCxnSpPr/>
          <p:nvPr/>
        </p:nvCxnSpPr>
        <p:spPr bwMode="auto">
          <a:xfrm>
            <a:off x="10348794" y="2199224"/>
            <a:ext cx="0" cy="3726180"/>
          </a:xfrm>
          <a:prstGeom prst="line">
            <a:avLst/>
          </a:prstGeom>
          <a:noFill/>
          <a:ln w="19050" cap="flat" cmpd="sng" algn="ctr">
            <a:solidFill>
              <a:schemeClr val="bg1">
                <a:lumMod val="50000"/>
              </a:schemeClr>
            </a:solidFill>
            <a:prstDash val="sysDot"/>
            <a:round/>
            <a:headEnd type="none" w="med" len="med"/>
            <a:tailEnd type="none" w="med" len="med"/>
          </a:ln>
          <a:effectLst/>
        </p:spPr>
      </p:cxnSp>
      <p:grpSp>
        <p:nvGrpSpPr>
          <p:cNvPr id="136" name="Group 135">
            <a:extLst>
              <a:ext uri="{FF2B5EF4-FFF2-40B4-BE49-F238E27FC236}">
                <a16:creationId xmlns:a16="http://schemas.microsoft.com/office/drawing/2014/main" id="{9282EF1F-15A8-4965-A1A1-0A87D72C70EC}"/>
              </a:ext>
            </a:extLst>
          </p:cNvPr>
          <p:cNvGrpSpPr/>
          <p:nvPr/>
        </p:nvGrpSpPr>
        <p:grpSpPr>
          <a:xfrm>
            <a:off x="9166499" y="5211883"/>
            <a:ext cx="952246" cy="104991"/>
            <a:chOff x="8676424" y="5090852"/>
            <a:chExt cx="952246" cy="104991"/>
          </a:xfrm>
          <a:solidFill>
            <a:schemeClr val="accent1"/>
          </a:solidFill>
        </p:grpSpPr>
        <p:cxnSp>
          <p:nvCxnSpPr>
            <p:cNvPr id="128" name="Straight Connector 127">
              <a:extLst>
                <a:ext uri="{FF2B5EF4-FFF2-40B4-BE49-F238E27FC236}">
                  <a16:creationId xmlns:a16="http://schemas.microsoft.com/office/drawing/2014/main" id="{BAD9E6CE-2C3D-42B8-BF34-3DB00F641C75}"/>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7EFFEAB5-5EA4-4577-9C82-17456EBFD16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CFB15D3B-4E98-4062-8704-BF98EE6C8798}"/>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37" name="Group 136">
            <a:extLst>
              <a:ext uri="{FF2B5EF4-FFF2-40B4-BE49-F238E27FC236}">
                <a16:creationId xmlns:a16="http://schemas.microsoft.com/office/drawing/2014/main" id="{9A24F1FC-AEAC-4531-BB9A-A71C6FCABD33}"/>
              </a:ext>
            </a:extLst>
          </p:cNvPr>
          <p:cNvGrpSpPr/>
          <p:nvPr/>
        </p:nvGrpSpPr>
        <p:grpSpPr>
          <a:xfrm>
            <a:off x="9848273" y="5348582"/>
            <a:ext cx="187908" cy="104991"/>
            <a:chOff x="8676424" y="5090852"/>
            <a:chExt cx="952246" cy="104991"/>
          </a:xfrm>
          <a:solidFill>
            <a:schemeClr val="accent1"/>
          </a:solidFill>
        </p:grpSpPr>
        <p:cxnSp>
          <p:nvCxnSpPr>
            <p:cNvPr id="138" name="Straight Connector 137">
              <a:extLst>
                <a:ext uri="{FF2B5EF4-FFF2-40B4-BE49-F238E27FC236}">
                  <a16:creationId xmlns:a16="http://schemas.microsoft.com/office/drawing/2014/main" id="{5A50B5E4-01F3-4CDC-9CB0-B68E37FC5FC0}"/>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E2F54D07-7E90-4EA7-A845-CB83F875C8B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F96DFEB2-7D55-425C-8613-56EAC077C44B}"/>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41" name="Group 140">
            <a:extLst>
              <a:ext uri="{FF2B5EF4-FFF2-40B4-BE49-F238E27FC236}">
                <a16:creationId xmlns:a16="http://schemas.microsoft.com/office/drawing/2014/main" id="{17BBE1FE-A086-43D3-850B-296AED27311F}"/>
              </a:ext>
            </a:extLst>
          </p:cNvPr>
          <p:cNvGrpSpPr/>
          <p:nvPr/>
        </p:nvGrpSpPr>
        <p:grpSpPr>
          <a:xfrm>
            <a:off x="9876062" y="5490175"/>
            <a:ext cx="142916" cy="104991"/>
            <a:chOff x="8676424" y="5090852"/>
            <a:chExt cx="952246" cy="104991"/>
          </a:xfrm>
          <a:solidFill>
            <a:schemeClr val="accent1"/>
          </a:solidFill>
        </p:grpSpPr>
        <p:cxnSp>
          <p:nvCxnSpPr>
            <p:cNvPr id="142" name="Straight Connector 141">
              <a:extLst>
                <a:ext uri="{FF2B5EF4-FFF2-40B4-BE49-F238E27FC236}">
                  <a16:creationId xmlns:a16="http://schemas.microsoft.com/office/drawing/2014/main" id="{82F20DBE-8561-481F-9731-5ABA27D86013}"/>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B8BF245D-51AA-4057-914D-23C236AA030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B612A7AB-4192-4A4A-BA10-DDB793ACCDEF}"/>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45" name="Group 144">
            <a:extLst>
              <a:ext uri="{FF2B5EF4-FFF2-40B4-BE49-F238E27FC236}">
                <a16:creationId xmlns:a16="http://schemas.microsoft.com/office/drawing/2014/main" id="{B58CBF79-B15B-42F7-BD2D-91E262698157}"/>
              </a:ext>
            </a:extLst>
          </p:cNvPr>
          <p:cNvGrpSpPr/>
          <p:nvPr/>
        </p:nvGrpSpPr>
        <p:grpSpPr>
          <a:xfrm>
            <a:off x="9882423" y="5634018"/>
            <a:ext cx="45719" cy="104991"/>
            <a:chOff x="8676424" y="5090852"/>
            <a:chExt cx="952246" cy="104991"/>
          </a:xfrm>
          <a:solidFill>
            <a:schemeClr val="accent1"/>
          </a:solidFill>
        </p:grpSpPr>
        <p:cxnSp>
          <p:nvCxnSpPr>
            <p:cNvPr id="146" name="Straight Connector 145">
              <a:extLst>
                <a:ext uri="{FF2B5EF4-FFF2-40B4-BE49-F238E27FC236}">
                  <a16:creationId xmlns:a16="http://schemas.microsoft.com/office/drawing/2014/main" id="{E308040B-9423-4D51-8684-48C1341B0835}"/>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95A2121E-0083-4AA0-82B8-DF8C7413BC5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62725C4A-71C5-4388-9138-798A0F7AC88E}"/>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50" name="Group 149">
            <a:extLst>
              <a:ext uri="{FF2B5EF4-FFF2-40B4-BE49-F238E27FC236}">
                <a16:creationId xmlns:a16="http://schemas.microsoft.com/office/drawing/2014/main" id="{882249C1-4417-42FB-9430-3E6B18888494}"/>
              </a:ext>
            </a:extLst>
          </p:cNvPr>
          <p:cNvGrpSpPr/>
          <p:nvPr/>
        </p:nvGrpSpPr>
        <p:grpSpPr>
          <a:xfrm>
            <a:off x="9389523" y="5067961"/>
            <a:ext cx="1187452" cy="104991"/>
            <a:chOff x="8676424" y="5090852"/>
            <a:chExt cx="952246" cy="104991"/>
          </a:xfrm>
          <a:solidFill>
            <a:schemeClr val="accent1"/>
          </a:solidFill>
        </p:grpSpPr>
        <p:cxnSp>
          <p:nvCxnSpPr>
            <p:cNvPr id="151" name="Straight Connector 150">
              <a:extLst>
                <a:ext uri="{FF2B5EF4-FFF2-40B4-BE49-F238E27FC236}">
                  <a16:creationId xmlns:a16="http://schemas.microsoft.com/office/drawing/2014/main" id="{EA593B47-AEB1-41FC-AC67-716EE1206DE6}"/>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9B40D6DB-4FBE-4C2F-9B8A-7F244124AB8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617A3D66-FFE4-4E5C-BEA5-CE29EFD8C3CD}"/>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54" name="Group 153">
            <a:extLst>
              <a:ext uri="{FF2B5EF4-FFF2-40B4-BE49-F238E27FC236}">
                <a16:creationId xmlns:a16="http://schemas.microsoft.com/office/drawing/2014/main" id="{59011AA2-F39C-4135-81B9-B39AF7EEA79E}"/>
              </a:ext>
            </a:extLst>
          </p:cNvPr>
          <p:cNvGrpSpPr/>
          <p:nvPr/>
        </p:nvGrpSpPr>
        <p:grpSpPr>
          <a:xfrm>
            <a:off x="9538255" y="4923593"/>
            <a:ext cx="1117619" cy="104991"/>
            <a:chOff x="8676424" y="5090852"/>
            <a:chExt cx="952246" cy="104991"/>
          </a:xfrm>
          <a:solidFill>
            <a:schemeClr val="accent1"/>
          </a:solidFill>
        </p:grpSpPr>
        <p:cxnSp>
          <p:nvCxnSpPr>
            <p:cNvPr id="155" name="Straight Connector 154">
              <a:extLst>
                <a:ext uri="{FF2B5EF4-FFF2-40B4-BE49-F238E27FC236}">
                  <a16:creationId xmlns:a16="http://schemas.microsoft.com/office/drawing/2014/main" id="{B3AA8FA6-51F6-49FA-A951-64CBE644D751}"/>
                </a:ext>
              </a:extLst>
            </p:cNvPr>
            <p:cNvCxnSpPr/>
            <p:nvPr/>
          </p:nvCxnSpPr>
          <p:spPr bwMode="auto">
            <a:xfrm>
              <a:off x="8678865" y="5140906"/>
              <a:ext cx="937595" cy="0"/>
            </a:xfrm>
            <a:prstGeom prst="line">
              <a:avLst/>
            </a:prstGeom>
            <a:grp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FDCD3819-6EFD-4365-A3C3-E64665414B0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7DBB44B1-96C9-4923-8E2D-9A80B5101382}"/>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58" name="Group 157">
            <a:extLst>
              <a:ext uri="{FF2B5EF4-FFF2-40B4-BE49-F238E27FC236}">
                <a16:creationId xmlns:a16="http://schemas.microsoft.com/office/drawing/2014/main" id="{188F5B85-434E-47A9-B1E7-724EE1BD1CF5}"/>
              </a:ext>
            </a:extLst>
          </p:cNvPr>
          <p:cNvGrpSpPr/>
          <p:nvPr/>
        </p:nvGrpSpPr>
        <p:grpSpPr>
          <a:xfrm>
            <a:off x="9962089" y="4782588"/>
            <a:ext cx="1277437" cy="104991"/>
            <a:chOff x="8676424" y="5090852"/>
            <a:chExt cx="957204" cy="104991"/>
          </a:xfrm>
          <a:solidFill>
            <a:schemeClr val="accent1"/>
          </a:solidFill>
        </p:grpSpPr>
        <p:cxnSp>
          <p:nvCxnSpPr>
            <p:cNvPr id="159" name="Straight Connector 158">
              <a:extLst>
                <a:ext uri="{FF2B5EF4-FFF2-40B4-BE49-F238E27FC236}">
                  <a16:creationId xmlns:a16="http://schemas.microsoft.com/office/drawing/2014/main" id="{A8FB8067-427F-4815-BB79-432D9945B7C2}"/>
                </a:ext>
              </a:extLst>
            </p:cNvPr>
            <p:cNvCxnSpPr>
              <a:cxnSpLocks/>
            </p:cNvCxnSpPr>
            <p:nvPr/>
          </p:nvCxnSpPr>
          <p:spPr bwMode="auto">
            <a:xfrm>
              <a:off x="8678865" y="5140906"/>
              <a:ext cx="954763" cy="0"/>
            </a:xfrm>
            <a:prstGeom prst="line">
              <a:avLst/>
            </a:prstGeom>
            <a:grpFill/>
            <a:ln w="28575"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383F24C7-64C4-4848-BFC4-1E6B6A516B29}"/>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9C847A23-6F58-42A9-9D79-D727C12BAF43}"/>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62" name="Group 161">
            <a:extLst>
              <a:ext uri="{FF2B5EF4-FFF2-40B4-BE49-F238E27FC236}">
                <a16:creationId xmlns:a16="http://schemas.microsoft.com/office/drawing/2014/main" id="{3D1D95EA-930A-438B-B5D8-BE8FEEC43BBF}"/>
              </a:ext>
            </a:extLst>
          </p:cNvPr>
          <p:cNvGrpSpPr/>
          <p:nvPr/>
        </p:nvGrpSpPr>
        <p:grpSpPr>
          <a:xfrm>
            <a:off x="9721280" y="4638882"/>
            <a:ext cx="1079409" cy="104991"/>
            <a:chOff x="8676424" y="5090852"/>
            <a:chExt cx="952246" cy="104991"/>
          </a:xfrm>
          <a:solidFill>
            <a:schemeClr val="accent1"/>
          </a:solidFill>
        </p:grpSpPr>
        <p:cxnSp>
          <p:nvCxnSpPr>
            <p:cNvPr id="163" name="Straight Connector 162">
              <a:extLst>
                <a:ext uri="{FF2B5EF4-FFF2-40B4-BE49-F238E27FC236}">
                  <a16:creationId xmlns:a16="http://schemas.microsoft.com/office/drawing/2014/main" id="{1D63BAD0-B84C-40A5-BC5C-9593C2A811D3}"/>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05D263EE-24C5-4EE3-AF46-522B5DB745C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5A0C932D-DDB1-4BE1-8DFC-A20122091CE4}"/>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68" name="Group 167">
            <a:extLst>
              <a:ext uri="{FF2B5EF4-FFF2-40B4-BE49-F238E27FC236}">
                <a16:creationId xmlns:a16="http://schemas.microsoft.com/office/drawing/2014/main" id="{67440E01-0C61-48F6-957F-CCC905134EEC}"/>
              </a:ext>
            </a:extLst>
          </p:cNvPr>
          <p:cNvGrpSpPr/>
          <p:nvPr/>
        </p:nvGrpSpPr>
        <p:grpSpPr>
          <a:xfrm>
            <a:off x="9613825" y="4500783"/>
            <a:ext cx="974128" cy="104991"/>
            <a:chOff x="8676424" y="5090852"/>
            <a:chExt cx="952246" cy="104991"/>
          </a:xfrm>
          <a:solidFill>
            <a:schemeClr val="accent1"/>
          </a:solidFill>
        </p:grpSpPr>
        <p:cxnSp>
          <p:nvCxnSpPr>
            <p:cNvPr id="169" name="Straight Connector 168">
              <a:extLst>
                <a:ext uri="{FF2B5EF4-FFF2-40B4-BE49-F238E27FC236}">
                  <a16:creationId xmlns:a16="http://schemas.microsoft.com/office/drawing/2014/main" id="{F6DFC983-37A0-42AE-9AE6-46B2DECA475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B39A3D97-E124-41C4-8412-379ACA48B97A}"/>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83CE6FD0-367A-43F4-8028-71C4B5DBF7A9}"/>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72" name="Group 171">
            <a:extLst>
              <a:ext uri="{FF2B5EF4-FFF2-40B4-BE49-F238E27FC236}">
                <a16:creationId xmlns:a16="http://schemas.microsoft.com/office/drawing/2014/main" id="{E6D04D9F-5C4A-40B7-97A7-02375B33A433}"/>
              </a:ext>
            </a:extLst>
          </p:cNvPr>
          <p:cNvGrpSpPr/>
          <p:nvPr/>
        </p:nvGrpSpPr>
        <p:grpSpPr>
          <a:xfrm>
            <a:off x="9889294" y="4348766"/>
            <a:ext cx="1085171" cy="104991"/>
            <a:chOff x="8676424" y="5090852"/>
            <a:chExt cx="952246" cy="104991"/>
          </a:xfrm>
          <a:solidFill>
            <a:schemeClr val="accent1"/>
          </a:solidFill>
        </p:grpSpPr>
        <p:cxnSp>
          <p:nvCxnSpPr>
            <p:cNvPr id="173" name="Straight Connector 172">
              <a:extLst>
                <a:ext uri="{FF2B5EF4-FFF2-40B4-BE49-F238E27FC236}">
                  <a16:creationId xmlns:a16="http://schemas.microsoft.com/office/drawing/2014/main" id="{DE017A97-DEBD-49DE-9720-D8110B4D688A}"/>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294C27C7-4E18-4C31-9413-6E888FFBD8B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5F7E2A5-ACF4-4E31-9A54-A6A3ACAC28D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66ACD054-48E7-47B3-ACE7-CDB8269ABA6B}"/>
              </a:ext>
            </a:extLst>
          </p:cNvPr>
          <p:cNvGrpSpPr/>
          <p:nvPr/>
        </p:nvGrpSpPr>
        <p:grpSpPr>
          <a:xfrm>
            <a:off x="9289840" y="4211049"/>
            <a:ext cx="644620" cy="104991"/>
            <a:chOff x="8676424" y="5090852"/>
            <a:chExt cx="952246" cy="104991"/>
          </a:xfrm>
          <a:solidFill>
            <a:schemeClr val="accent1"/>
          </a:solidFill>
        </p:grpSpPr>
        <p:cxnSp>
          <p:nvCxnSpPr>
            <p:cNvPr id="177" name="Straight Connector 176">
              <a:extLst>
                <a:ext uri="{FF2B5EF4-FFF2-40B4-BE49-F238E27FC236}">
                  <a16:creationId xmlns:a16="http://schemas.microsoft.com/office/drawing/2014/main" id="{666BDA34-8EA7-467C-9AE6-855153983C73}"/>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09A0938E-B37E-4276-B16A-8AD2DDA90739}"/>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B08C563F-723F-4A0E-B457-9B435C1F5BE8}"/>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80" name="Group 179">
            <a:extLst>
              <a:ext uri="{FF2B5EF4-FFF2-40B4-BE49-F238E27FC236}">
                <a16:creationId xmlns:a16="http://schemas.microsoft.com/office/drawing/2014/main" id="{69256069-FFF3-4044-8C6F-FD774C05C2A4}"/>
              </a:ext>
            </a:extLst>
          </p:cNvPr>
          <p:cNvGrpSpPr/>
          <p:nvPr/>
        </p:nvGrpSpPr>
        <p:grpSpPr>
          <a:xfrm>
            <a:off x="9698152" y="4079390"/>
            <a:ext cx="924621" cy="104991"/>
            <a:chOff x="8676424" y="5090852"/>
            <a:chExt cx="952246" cy="104991"/>
          </a:xfrm>
          <a:solidFill>
            <a:schemeClr val="accent1"/>
          </a:solidFill>
        </p:grpSpPr>
        <p:cxnSp>
          <p:nvCxnSpPr>
            <p:cNvPr id="181" name="Straight Connector 180">
              <a:extLst>
                <a:ext uri="{FF2B5EF4-FFF2-40B4-BE49-F238E27FC236}">
                  <a16:creationId xmlns:a16="http://schemas.microsoft.com/office/drawing/2014/main" id="{5DF0E217-23D2-4D87-9218-31B69116D3B3}"/>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9E2EAF48-7586-4612-AC3C-37C769ACD8B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90AB66FA-0B4A-4041-9585-9DEE0F94AC16}"/>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84" name="Group 183">
            <a:extLst>
              <a:ext uri="{FF2B5EF4-FFF2-40B4-BE49-F238E27FC236}">
                <a16:creationId xmlns:a16="http://schemas.microsoft.com/office/drawing/2014/main" id="{61096D6A-2830-470D-ADCE-5A3BCF4426D9}"/>
              </a:ext>
            </a:extLst>
          </p:cNvPr>
          <p:cNvGrpSpPr/>
          <p:nvPr/>
        </p:nvGrpSpPr>
        <p:grpSpPr>
          <a:xfrm>
            <a:off x="9818863" y="3932168"/>
            <a:ext cx="913076" cy="104991"/>
            <a:chOff x="8676424" y="5090852"/>
            <a:chExt cx="952246" cy="104991"/>
          </a:xfrm>
          <a:solidFill>
            <a:schemeClr val="accent1"/>
          </a:solidFill>
        </p:grpSpPr>
        <p:cxnSp>
          <p:nvCxnSpPr>
            <p:cNvPr id="185" name="Straight Connector 184">
              <a:extLst>
                <a:ext uri="{FF2B5EF4-FFF2-40B4-BE49-F238E27FC236}">
                  <a16:creationId xmlns:a16="http://schemas.microsoft.com/office/drawing/2014/main" id="{BB804848-5776-40F8-85AA-158E02112168}"/>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DDE401FB-D2CA-4E63-91B7-C2C1A506AEC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5F568585-B38B-4203-80D1-C62CAED2BFC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88" name="Group 187">
            <a:extLst>
              <a:ext uri="{FF2B5EF4-FFF2-40B4-BE49-F238E27FC236}">
                <a16:creationId xmlns:a16="http://schemas.microsoft.com/office/drawing/2014/main" id="{6B1C2476-C3D3-4EB6-87E1-3E02431CFF2B}"/>
              </a:ext>
            </a:extLst>
          </p:cNvPr>
          <p:cNvGrpSpPr/>
          <p:nvPr/>
        </p:nvGrpSpPr>
        <p:grpSpPr>
          <a:xfrm>
            <a:off x="9580966" y="3796204"/>
            <a:ext cx="686792" cy="104991"/>
            <a:chOff x="8676424" y="5090852"/>
            <a:chExt cx="952246" cy="104991"/>
          </a:xfrm>
          <a:solidFill>
            <a:schemeClr val="accent1"/>
          </a:solidFill>
        </p:grpSpPr>
        <p:cxnSp>
          <p:nvCxnSpPr>
            <p:cNvPr id="189" name="Straight Connector 188">
              <a:extLst>
                <a:ext uri="{FF2B5EF4-FFF2-40B4-BE49-F238E27FC236}">
                  <a16:creationId xmlns:a16="http://schemas.microsoft.com/office/drawing/2014/main" id="{89813417-897A-4137-B637-FFC860EB2046}"/>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935C42DA-9C76-4C52-84AB-C7B8A4888CE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A5E4DA4C-679C-493B-9FF4-DD7D5651B0E9}"/>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92" name="Group 191">
            <a:extLst>
              <a:ext uri="{FF2B5EF4-FFF2-40B4-BE49-F238E27FC236}">
                <a16:creationId xmlns:a16="http://schemas.microsoft.com/office/drawing/2014/main" id="{C0179A23-4474-41D6-993B-0EA4E1E9963E}"/>
              </a:ext>
            </a:extLst>
          </p:cNvPr>
          <p:cNvGrpSpPr/>
          <p:nvPr/>
        </p:nvGrpSpPr>
        <p:grpSpPr>
          <a:xfrm>
            <a:off x="9574350" y="3645011"/>
            <a:ext cx="557109" cy="104991"/>
            <a:chOff x="8676424" y="5090852"/>
            <a:chExt cx="952246" cy="104991"/>
          </a:xfrm>
          <a:solidFill>
            <a:schemeClr val="accent1"/>
          </a:solidFill>
        </p:grpSpPr>
        <p:cxnSp>
          <p:nvCxnSpPr>
            <p:cNvPr id="193" name="Straight Connector 192">
              <a:extLst>
                <a:ext uri="{FF2B5EF4-FFF2-40B4-BE49-F238E27FC236}">
                  <a16:creationId xmlns:a16="http://schemas.microsoft.com/office/drawing/2014/main" id="{17961C61-4B93-46BE-8876-666C870E6FDC}"/>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7C56DE26-2C61-4597-9BAB-6AE67BD9D57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D048E632-F46F-4243-BE45-5CDDF2EFD8BA}"/>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196" name="Group 195">
            <a:extLst>
              <a:ext uri="{FF2B5EF4-FFF2-40B4-BE49-F238E27FC236}">
                <a16:creationId xmlns:a16="http://schemas.microsoft.com/office/drawing/2014/main" id="{485E654E-37A1-4CDC-842A-DA0859DC6240}"/>
              </a:ext>
            </a:extLst>
          </p:cNvPr>
          <p:cNvGrpSpPr/>
          <p:nvPr/>
        </p:nvGrpSpPr>
        <p:grpSpPr>
          <a:xfrm>
            <a:off x="9721236" y="3507724"/>
            <a:ext cx="611364" cy="104991"/>
            <a:chOff x="8676424" y="5090852"/>
            <a:chExt cx="952246" cy="104991"/>
          </a:xfrm>
          <a:solidFill>
            <a:schemeClr val="accent1"/>
          </a:solidFill>
        </p:grpSpPr>
        <p:cxnSp>
          <p:nvCxnSpPr>
            <p:cNvPr id="197" name="Straight Connector 196">
              <a:extLst>
                <a:ext uri="{FF2B5EF4-FFF2-40B4-BE49-F238E27FC236}">
                  <a16:creationId xmlns:a16="http://schemas.microsoft.com/office/drawing/2014/main" id="{FAF88AE9-8608-4205-B41F-035CC2F8E8B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822BD91-56FC-4CEA-9A04-AFF386A40AC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E550B4E2-BA00-40D7-A80F-3E2A295B6E21}"/>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00" name="Group 199">
            <a:extLst>
              <a:ext uri="{FF2B5EF4-FFF2-40B4-BE49-F238E27FC236}">
                <a16:creationId xmlns:a16="http://schemas.microsoft.com/office/drawing/2014/main" id="{CFE2F3A8-A462-4E63-BCD1-33C554847019}"/>
              </a:ext>
            </a:extLst>
          </p:cNvPr>
          <p:cNvGrpSpPr/>
          <p:nvPr/>
        </p:nvGrpSpPr>
        <p:grpSpPr>
          <a:xfrm>
            <a:off x="9950165" y="3363484"/>
            <a:ext cx="678853" cy="104991"/>
            <a:chOff x="8676424" y="5090852"/>
            <a:chExt cx="952246" cy="104991"/>
          </a:xfrm>
          <a:solidFill>
            <a:schemeClr val="accent1"/>
          </a:solidFill>
        </p:grpSpPr>
        <p:cxnSp>
          <p:nvCxnSpPr>
            <p:cNvPr id="201" name="Straight Connector 200">
              <a:extLst>
                <a:ext uri="{FF2B5EF4-FFF2-40B4-BE49-F238E27FC236}">
                  <a16:creationId xmlns:a16="http://schemas.microsoft.com/office/drawing/2014/main" id="{0BF99508-259E-412B-A0F6-0F790B138641}"/>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410AD2E3-69CD-4ECA-970F-57C4270A9879}"/>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7FC459E-DC6D-4BE9-883E-D76A3B0DB06B}"/>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04" name="Group 203">
            <a:extLst>
              <a:ext uri="{FF2B5EF4-FFF2-40B4-BE49-F238E27FC236}">
                <a16:creationId xmlns:a16="http://schemas.microsoft.com/office/drawing/2014/main" id="{0DB03E84-E689-40A2-8721-7C10A200E270}"/>
              </a:ext>
            </a:extLst>
          </p:cNvPr>
          <p:cNvGrpSpPr/>
          <p:nvPr/>
        </p:nvGrpSpPr>
        <p:grpSpPr>
          <a:xfrm>
            <a:off x="9771521" y="3221891"/>
            <a:ext cx="580930" cy="104991"/>
            <a:chOff x="8676424" y="5090852"/>
            <a:chExt cx="952246" cy="104991"/>
          </a:xfrm>
          <a:solidFill>
            <a:schemeClr val="accent1"/>
          </a:solidFill>
        </p:grpSpPr>
        <p:cxnSp>
          <p:nvCxnSpPr>
            <p:cNvPr id="205" name="Straight Connector 204">
              <a:extLst>
                <a:ext uri="{FF2B5EF4-FFF2-40B4-BE49-F238E27FC236}">
                  <a16:creationId xmlns:a16="http://schemas.microsoft.com/office/drawing/2014/main" id="{277E9F37-DD81-4CF3-B030-149361B60A9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1BA46287-BC09-4A19-B539-9DC4FA5E2EF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DEA6BB84-975C-43A5-82E1-D1407B64633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08" name="Group 207">
            <a:extLst>
              <a:ext uri="{FF2B5EF4-FFF2-40B4-BE49-F238E27FC236}">
                <a16:creationId xmlns:a16="http://schemas.microsoft.com/office/drawing/2014/main" id="{B5A1A4FA-D079-4A7F-AAB2-B9F895865425}"/>
              </a:ext>
            </a:extLst>
          </p:cNvPr>
          <p:cNvGrpSpPr/>
          <p:nvPr/>
        </p:nvGrpSpPr>
        <p:grpSpPr>
          <a:xfrm>
            <a:off x="9514279" y="3077651"/>
            <a:ext cx="471095" cy="104991"/>
            <a:chOff x="8676424" y="5090852"/>
            <a:chExt cx="952246" cy="104991"/>
          </a:xfrm>
          <a:solidFill>
            <a:schemeClr val="accent1"/>
          </a:solidFill>
        </p:grpSpPr>
        <p:cxnSp>
          <p:nvCxnSpPr>
            <p:cNvPr id="209" name="Straight Connector 208">
              <a:extLst>
                <a:ext uri="{FF2B5EF4-FFF2-40B4-BE49-F238E27FC236}">
                  <a16:creationId xmlns:a16="http://schemas.microsoft.com/office/drawing/2014/main" id="{8848D75B-2EB2-4385-A865-333FCCB65B2E}"/>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33557FF7-EE34-41E9-AB95-9A7E534A3756}"/>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8B1EADE0-818A-48DF-B35D-554D11C8CAA8}"/>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12" name="Group 211">
            <a:extLst>
              <a:ext uri="{FF2B5EF4-FFF2-40B4-BE49-F238E27FC236}">
                <a16:creationId xmlns:a16="http://schemas.microsoft.com/office/drawing/2014/main" id="{7AC15259-B8C5-48FA-ADCB-8B47EF03A7F5}"/>
              </a:ext>
            </a:extLst>
          </p:cNvPr>
          <p:cNvGrpSpPr/>
          <p:nvPr/>
        </p:nvGrpSpPr>
        <p:grpSpPr>
          <a:xfrm>
            <a:off x="9565712" y="2932088"/>
            <a:ext cx="468449" cy="104991"/>
            <a:chOff x="8676424" y="5090852"/>
            <a:chExt cx="952246" cy="104991"/>
          </a:xfrm>
          <a:solidFill>
            <a:schemeClr val="accent1"/>
          </a:solidFill>
        </p:grpSpPr>
        <p:cxnSp>
          <p:nvCxnSpPr>
            <p:cNvPr id="213" name="Straight Connector 212">
              <a:extLst>
                <a:ext uri="{FF2B5EF4-FFF2-40B4-BE49-F238E27FC236}">
                  <a16:creationId xmlns:a16="http://schemas.microsoft.com/office/drawing/2014/main" id="{B95CFD73-7970-43D1-967F-A659838555C7}"/>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B953A842-70C5-4688-B065-E3765C3890A2}"/>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82DD4557-BDAA-4FB1-A65D-18177744ED3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16" name="Group 215">
            <a:extLst>
              <a:ext uri="{FF2B5EF4-FFF2-40B4-BE49-F238E27FC236}">
                <a16:creationId xmlns:a16="http://schemas.microsoft.com/office/drawing/2014/main" id="{D6D774CD-399B-4D44-83C3-708F8C7A63B8}"/>
              </a:ext>
            </a:extLst>
          </p:cNvPr>
          <p:cNvGrpSpPr/>
          <p:nvPr/>
        </p:nvGrpSpPr>
        <p:grpSpPr>
          <a:xfrm>
            <a:off x="9645807" y="2790495"/>
            <a:ext cx="305683" cy="104991"/>
            <a:chOff x="8676424" y="5090852"/>
            <a:chExt cx="952246" cy="104991"/>
          </a:xfrm>
          <a:solidFill>
            <a:schemeClr val="accent1"/>
          </a:solidFill>
        </p:grpSpPr>
        <p:cxnSp>
          <p:nvCxnSpPr>
            <p:cNvPr id="217" name="Straight Connector 216">
              <a:extLst>
                <a:ext uri="{FF2B5EF4-FFF2-40B4-BE49-F238E27FC236}">
                  <a16:creationId xmlns:a16="http://schemas.microsoft.com/office/drawing/2014/main" id="{CD38D2F1-CC57-4A3C-BFB5-C699342F446D}"/>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ECAAEE91-FA9D-4822-ADAC-C1A28B9D93FF}"/>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BA905599-698D-4726-9F72-831B26774B59}"/>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20" name="Group 219">
            <a:extLst>
              <a:ext uri="{FF2B5EF4-FFF2-40B4-BE49-F238E27FC236}">
                <a16:creationId xmlns:a16="http://schemas.microsoft.com/office/drawing/2014/main" id="{E6B1444D-0036-46CB-ADCB-C2D6F3EB91B8}"/>
              </a:ext>
            </a:extLst>
          </p:cNvPr>
          <p:cNvGrpSpPr/>
          <p:nvPr/>
        </p:nvGrpSpPr>
        <p:grpSpPr>
          <a:xfrm>
            <a:off x="9735792" y="2651548"/>
            <a:ext cx="308329" cy="104991"/>
            <a:chOff x="8676424" y="5090852"/>
            <a:chExt cx="952246" cy="104991"/>
          </a:xfrm>
          <a:solidFill>
            <a:schemeClr val="accent1"/>
          </a:solidFill>
        </p:grpSpPr>
        <p:cxnSp>
          <p:nvCxnSpPr>
            <p:cNvPr id="221" name="Straight Connector 220">
              <a:extLst>
                <a:ext uri="{FF2B5EF4-FFF2-40B4-BE49-F238E27FC236}">
                  <a16:creationId xmlns:a16="http://schemas.microsoft.com/office/drawing/2014/main" id="{68A6714B-3577-4C60-93F8-259CB4C2AD08}"/>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D23262A1-C0E5-4162-BC7C-C644EF2E871E}"/>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4158EB26-283A-4D18-8A02-91FE0ACAE1A0}"/>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24" name="Group 223">
            <a:extLst>
              <a:ext uri="{FF2B5EF4-FFF2-40B4-BE49-F238E27FC236}">
                <a16:creationId xmlns:a16="http://schemas.microsoft.com/office/drawing/2014/main" id="{1AF936B0-86C1-40A5-91E7-4FD4F5A56D9D}"/>
              </a:ext>
            </a:extLst>
          </p:cNvPr>
          <p:cNvGrpSpPr/>
          <p:nvPr/>
        </p:nvGrpSpPr>
        <p:grpSpPr>
          <a:xfrm>
            <a:off x="9914437" y="2503339"/>
            <a:ext cx="321562" cy="104991"/>
            <a:chOff x="8676424" y="5090852"/>
            <a:chExt cx="952246" cy="104991"/>
          </a:xfrm>
          <a:solidFill>
            <a:schemeClr val="accent1"/>
          </a:solidFill>
        </p:grpSpPr>
        <p:cxnSp>
          <p:nvCxnSpPr>
            <p:cNvPr id="225" name="Straight Connector 224">
              <a:extLst>
                <a:ext uri="{FF2B5EF4-FFF2-40B4-BE49-F238E27FC236}">
                  <a16:creationId xmlns:a16="http://schemas.microsoft.com/office/drawing/2014/main" id="{9BF2AA25-7E28-42DE-8EE3-4D31DDEB804C}"/>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5DCA6E0-5B9C-4443-A198-476AFBA23A13}"/>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8BE7260F-2FE4-407C-981F-AFD9D84B1B74}"/>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28" name="Group 227">
            <a:extLst>
              <a:ext uri="{FF2B5EF4-FFF2-40B4-BE49-F238E27FC236}">
                <a16:creationId xmlns:a16="http://schemas.microsoft.com/office/drawing/2014/main" id="{5F39C365-9466-4051-8EED-2FDAE2F5548F}"/>
              </a:ext>
            </a:extLst>
          </p:cNvPr>
          <p:cNvGrpSpPr/>
          <p:nvPr/>
        </p:nvGrpSpPr>
        <p:grpSpPr>
          <a:xfrm>
            <a:off x="9684183" y="2357776"/>
            <a:ext cx="279217" cy="104991"/>
            <a:chOff x="8676424" y="5090852"/>
            <a:chExt cx="952246" cy="104991"/>
          </a:xfrm>
          <a:solidFill>
            <a:schemeClr val="accent1"/>
          </a:solidFill>
        </p:grpSpPr>
        <p:cxnSp>
          <p:nvCxnSpPr>
            <p:cNvPr id="229" name="Straight Connector 228">
              <a:extLst>
                <a:ext uri="{FF2B5EF4-FFF2-40B4-BE49-F238E27FC236}">
                  <a16:creationId xmlns:a16="http://schemas.microsoft.com/office/drawing/2014/main" id="{5B8E3E9E-3214-4988-B940-8E0CD7374176}"/>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AD9B4409-7352-4F23-AA98-7A223C321725}"/>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3029CD05-9C32-4299-B1CE-4D6370926A7E}"/>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grpSp>
        <p:nvGrpSpPr>
          <p:cNvPr id="232" name="Group 231">
            <a:extLst>
              <a:ext uri="{FF2B5EF4-FFF2-40B4-BE49-F238E27FC236}">
                <a16:creationId xmlns:a16="http://schemas.microsoft.com/office/drawing/2014/main" id="{857E31D1-3851-4C89-8EB1-3F11E8DC6ECB}"/>
              </a:ext>
            </a:extLst>
          </p:cNvPr>
          <p:cNvGrpSpPr/>
          <p:nvPr/>
        </p:nvGrpSpPr>
        <p:grpSpPr>
          <a:xfrm>
            <a:off x="9886648" y="2216182"/>
            <a:ext cx="285833" cy="104991"/>
            <a:chOff x="8676424" y="5090852"/>
            <a:chExt cx="952246" cy="104991"/>
          </a:xfrm>
          <a:solidFill>
            <a:schemeClr val="accent1"/>
          </a:solidFill>
        </p:grpSpPr>
        <p:cxnSp>
          <p:nvCxnSpPr>
            <p:cNvPr id="233" name="Straight Connector 232">
              <a:extLst>
                <a:ext uri="{FF2B5EF4-FFF2-40B4-BE49-F238E27FC236}">
                  <a16:creationId xmlns:a16="http://schemas.microsoft.com/office/drawing/2014/main" id="{07151049-8596-49A4-9AB9-60E92DE8986C}"/>
                </a:ext>
              </a:extLst>
            </p:cNvPr>
            <p:cNvCxnSpPr>
              <a:cxnSpLocks/>
            </p:cNvCxnSpPr>
            <p:nvPr/>
          </p:nvCxnSpPr>
          <p:spPr bwMode="auto">
            <a:xfrm>
              <a:off x="8678865" y="5140906"/>
              <a:ext cx="949805" cy="0"/>
            </a:xfrm>
            <a:prstGeom prst="line">
              <a:avLst/>
            </a:prstGeom>
            <a:grp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CB8E1195-F59E-4FB2-934D-1D7E42192914}"/>
                </a:ext>
              </a:extLst>
            </p:cNvPr>
            <p:cNvCxnSpPr>
              <a:cxnSpLocks/>
            </p:cNvCxnSpPr>
            <p:nvPr/>
          </p:nvCxnSpPr>
          <p:spPr bwMode="auto">
            <a:xfrm>
              <a:off x="8676424" y="5090852"/>
              <a:ext cx="0" cy="104991"/>
            </a:xfrm>
            <a:prstGeom prst="line">
              <a:avLst/>
            </a:prstGeom>
            <a:grpFill/>
            <a:ln w="28575"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DBF8FC53-E73A-4FD0-96A5-89523344A0AD}"/>
                </a:ext>
              </a:extLst>
            </p:cNvPr>
            <p:cNvCxnSpPr>
              <a:cxnSpLocks/>
            </p:cNvCxnSpPr>
            <p:nvPr/>
          </p:nvCxnSpPr>
          <p:spPr bwMode="auto">
            <a:xfrm>
              <a:off x="9628670" y="5090852"/>
              <a:ext cx="0" cy="104991"/>
            </a:xfrm>
            <a:prstGeom prst="line">
              <a:avLst/>
            </a:prstGeom>
            <a:grpFill/>
            <a:ln w="28575" cap="flat" cmpd="sng" algn="ctr">
              <a:solidFill>
                <a:schemeClr val="accent1"/>
              </a:solidFill>
              <a:prstDash val="solid"/>
              <a:round/>
              <a:headEnd type="none" w="med" len="med"/>
              <a:tailEnd type="none" w="med" len="med"/>
            </a:ln>
            <a:effectLst/>
          </p:spPr>
        </p:cxnSp>
      </p:grpSp>
      <p:sp>
        <p:nvSpPr>
          <p:cNvPr id="236" name="Oval 235">
            <a:extLst>
              <a:ext uri="{FF2B5EF4-FFF2-40B4-BE49-F238E27FC236}">
                <a16:creationId xmlns:a16="http://schemas.microsoft.com/office/drawing/2014/main" id="{92D58CC4-AF74-48F1-AADE-F0BEA941CFE5}"/>
              </a:ext>
            </a:extLst>
          </p:cNvPr>
          <p:cNvSpPr/>
          <p:nvPr/>
        </p:nvSpPr>
        <p:spPr bwMode="auto">
          <a:xfrm>
            <a:off x="9992512" y="2234593"/>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7" name="Oval 236">
            <a:extLst>
              <a:ext uri="{FF2B5EF4-FFF2-40B4-BE49-F238E27FC236}">
                <a16:creationId xmlns:a16="http://schemas.microsoft.com/office/drawing/2014/main" id="{11C1B606-F53E-4D7B-B75E-CB280A72977D}"/>
              </a:ext>
            </a:extLst>
          </p:cNvPr>
          <p:cNvSpPr/>
          <p:nvPr/>
        </p:nvSpPr>
        <p:spPr bwMode="auto">
          <a:xfrm>
            <a:off x="9776814" y="2376186"/>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8" name="Oval 237">
            <a:extLst>
              <a:ext uri="{FF2B5EF4-FFF2-40B4-BE49-F238E27FC236}">
                <a16:creationId xmlns:a16="http://schemas.microsoft.com/office/drawing/2014/main" id="{B3FB11A2-251B-408B-9712-B110C88D4653}"/>
              </a:ext>
            </a:extLst>
          </p:cNvPr>
          <p:cNvSpPr/>
          <p:nvPr/>
        </p:nvSpPr>
        <p:spPr bwMode="auto">
          <a:xfrm>
            <a:off x="10024271" y="252042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39" name="Oval 238">
            <a:extLst>
              <a:ext uri="{FF2B5EF4-FFF2-40B4-BE49-F238E27FC236}">
                <a16:creationId xmlns:a16="http://schemas.microsoft.com/office/drawing/2014/main" id="{666F8FB4-3DAD-47A7-9E19-4908518A85B9}"/>
              </a:ext>
            </a:extLst>
          </p:cNvPr>
          <p:cNvSpPr/>
          <p:nvPr/>
        </p:nvSpPr>
        <p:spPr bwMode="auto">
          <a:xfrm>
            <a:off x="9837685" y="2669957"/>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0" name="Oval 239">
            <a:extLst>
              <a:ext uri="{FF2B5EF4-FFF2-40B4-BE49-F238E27FC236}">
                <a16:creationId xmlns:a16="http://schemas.microsoft.com/office/drawing/2014/main" id="{C981AE54-6484-4C8A-A8F2-70B72DA41699}"/>
              </a:ext>
            </a:extLst>
          </p:cNvPr>
          <p:cNvSpPr/>
          <p:nvPr/>
        </p:nvSpPr>
        <p:spPr bwMode="auto">
          <a:xfrm>
            <a:off x="9754318" y="2808903"/>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1" name="Oval 240">
            <a:extLst>
              <a:ext uri="{FF2B5EF4-FFF2-40B4-BE49-F238E27FC236}">
                <a16:creationId xmlns:a16="http://schemas.microsoft.com/office/drawing/2014/main" id="{1A73D197-FECA-4479-83F0-0F256363B90D}"/>
              </a:ext>
            </a:extLst>
          </p:cNvPr>
          <p:cNvSpPr/>
          <p:nvPr/>
        </p:nvSpPr>
        <p:spPr bwMode="auto">
          <a:xfrm>
            <a:off x="9736485" y="2951819"/>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2" name="Oval 241">
            <a:extLst>
              <a:ext uri="{FF2B5EF4-FFF2-40B4-BE49-F238E27FC236}">
                <a16:creationId xmlns:a16="http://schemas.microsoft.com/office/drawing/2014/main" id="{EFB125F8-A107-4A6E-88EF-A64BC8E6E5B3}"/>
              </a:ext>
            </a:extLst>
          </p:cNvPr>
          <p:cNvSpPr/>
          <p:nvPr/>
        </p:nvSpPr>
        <p:spPr bwMode="auto">
          <a:xfrm>
            <a:off x="9688953" y="3090766"/>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3" name="Oval 242">
            <a:extLst>
              <a:ext uri="{FF2B5EF4-FFF2-40B4-BE49-F238E27FC236}">
                <a16:creationId xmlns:a16="http://schemas.microsoft.com/office/drawing/2014/main" id="{9BF96F4B-DEC3-4FC3-B287-7EF302BC12D7}"/>
              </a:ext>
            </a:extLst>
          </p:cNvPr>
          <p:cNvSpPr/>
          <p:nvPr/>
        </p:nvSpPr>
        <p:spPr bwMode="auto">
          <a:xfrm>
            <a:off x="9995158" y="3236329"/>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4" name="Oval 243">
            <a:extLst>
              <a:ext uri="{FF2B5EF4-FFF2-40B4-BE49-F238E27FC236}">
                <a16:creationId xmlns:a16="http://schemas.microsoft.com/office/drawing/2014/main" id="{D97DD25C-BC06-432A-82A8-5E70DD2B4A66}"/>
              </a:ext>
            </a:extLst>
          </p:cNvPr>
          <p:cNvSpPr/>
          <p:nvPr/>
        </p:nvSpPr>
        <p:spPr bwMode="auto">
          <a:xfrm>
            <a:off x="10221443" y="338321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5" name="Oval 244">
            <a:extLst>
              <a:ext uri="{FF2B5EF4-FFF2-40B4-BE49-F238E27FC236}">
                <a16:creationId xmlns:a16="http://schemas.microsoft.com/office/drawing/2014/main" id="{FEB97CA1-4466-4CD5-A867-66DB59880D16}"/>
              </a:ext>
            </a:extLst>
          </p:cNvPr>
          <p:cNvSpPr/>
          <p:nvPr/>
        </p:nvSpPr>
        <p:spPr bwMode="auto">
          <a:xfrm>
            <a:off x="9951490" y="3526131"/>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6" name="Oval 245">
            <a:extLst>
              <a:ext uri="{FF2B5EF4-FFF2-40B4-BE49-F238E27FC236}">
                <a16:creationId xmlns:a16="http://schemas.microsoft.com/office/drawing/2014/main" id="{E4932211-C609-4FC2-9EA1-8604F5B0697A}"/>
              </a:ext>
            </a:extLst>
          </p:cNvPr>
          <p:cNvSpPr/>
          <p:nvPr/>
        </p:nvSpPr>
        <p:spPr bwMode="auto">
          <a:xfrm>
            <a:off x="9782108" y="367169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7" name="Oval 246">
            <a:extLst>
              <a:ext uri="{FF2B5EF4-FFF2-40B4-BE49-F238E27FC236}">
                <a16:creationId xmlns:a16="http://schemas.microsoft.com/office/drawing/2014/main" id="{1AF41FFC-CB7B-4263-B7F3-934A2CF6D216}"/>
              </a:ext>
            </a:extLst>
          </p:cNvPr>
          <p:cNvSpPr/>
          <p:nvPr/>
        </p:nvSpPr>
        <p:spPr bwMode="auto">
          <a:xfrm>
            <a:off x="9825777" y="381196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8" name="Oval 247">
            <a:extLst>
              <a:ext uri="{FF2B5EF4-FFF2-40B4-BE49-F238E27FC236}">
                <a16:creationId xmlns:a16="http://schemas.microsoft.com/office/drawing/2014/main" id="{0E9F64AA-7D84-414C-8EE1-3B8A625C049E}"/>
              </a:ext>
            </a:extLst>
          </p:cNvPr>
          <p:cNvSpPr/>
          <p:nvPr/>
        </p:nvSpPr>
        <p:spPr bwMode="auto">
          <a:xfrm>
            <a:off x="10183274" y="3954881"/>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49" name="Oval 248">
            <a:extLst>
              <a:ext uri="{FF2B5EF4-FFF2-40B4-BE49-F238E27FC236}">
                <a16:creationId xmlns:a16="http://schemas.microsoft.com/office/drawing/2014/main" id="{43202B5A-2F8E-468D-B030-25D126743052}"/>
              </a:ext>
            </a:extLst>
          </p:cNvPr>
          <p:cNvSpPr/>
          <p:nvPr/>
        </p:nvSpPr>
        <p:spPr bwMode="auto">
          <a:xfrm>
            <a:off x="10045049" y="4095151"/>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0" name="Oval 249">
            <a:extLst>
              <a:ext uri="{FF2B5EF4-FFF2-40B4-BE49-F238E27FC236}">
                <a16:creationId xmlns:a16="http://schemas.microsoft.com/office/drawing/2014/main" id="{CFEE9F85-E50A-42C4-9C50-357422F09E03}"/>
              </a:ext>
            </a:extLst>
          </p:cNvPr>
          <p:cNvSpPr/>
          <p:nvPr/>
        </p:nvSpPr>
        <p:spPr bwMode="auto">
          <a:xfrm>
            <a:off x="9489261" y="4232269"/>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1" name="Oval 250">
            <a:extLst>
              <a:ext uri="{FF2B5EF4-FFF2-40B4-BE49-F238E27FC236}">
                <a16:creationId xmlns:a16="http://schemas.microsoft.com/office/drawing/2014/main" id="{10636E18-0E80-4505-B128-EE091ED60A19}"/>
              </a:ext>
            </a:extLst>
          </p:cNvPr>
          <p:cNvSpPr/>
          <p:nvPr/>
        </p:nvSpPr>
        <p:spPr bwMode="auto">
          <a:xfrm>
            <a:off x="10317666" y="4364208"/>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2" name="Oval 251">
            <a:extLst>
              <a:ext uri="{FF2B5EF4-FFF2-40B4-BE49-F238E27FC236}">
                <a16:creationId xmlns:a16="http://schemas.microsoft.com/office/drawing/2014/main" id="{513898CE-1228-4666-B39B-85612B17B601}"/>
              </a:ext>
            </a:extLst>
          </p:cNvPr>
          <p:cNvSpPr/>
          <p:nvPr/>
        </p:nvSpPr>
        <p:spPr bwMode="auto">
          <a:xfrm>
            <a:off x="9991668" y="4515870"/>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3" name="Oval 252">
            <a:extLst>
              <a:ext uri="{FF2B5EF4-FFF2-40B4-BE49-F238E27FC236}">
                <a16:creationId xmlns:a16="http://schemas.microsoft.com/office/drawing/2014/main" id="{CBF717A6-5705-4704-9468-8253DAAE7E53}"/>
              </a:ext>
            </a:extLst>
          </p:cNvPr>
          <p:cNvSpPr/>
          <p:nvPr/>
        </p:nvSpPr>
        <p:spPr bwMode="auto">
          <a:xfrm>
            <a:off x="10133404" y="465804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4" name="Oval 253">
            <a:extLst>
              <a:ext uri="{FF2B5EF4-FFF2-40B4-BE49-F238E27FC236}">
                <a16:creationId xmlns:a16="http://schemas.microsoft.com/office/drawing/2014/main" id="{A44F8E9B-31D2-4D5A-A4CB-8E2B742F2EE5}"/>
              </a:ext>
            </a:extLst>
          </p:cNvPr>
          <p:cNvSpPr/>
          <p:nvPr/>
        </p:nvSpPr>
        <p:spPr bwMode="auto">
          <a:xfrm>
            <a:off x="10459751" y="479093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5" name="Oval 254">
            <a:extLst>
              <a:ext uri="{FF2B5EF4-FFF2-40B4-BE49-F238E27FC236}">
                <a16:creationId xmlns:a16="http://schemas.microsoft.com/office/drawing/2014/main" id="{5B319C3D-DB86-4695-A41C-5E03D0324548}"/>
              </a:ext>
            </a:extLst>
          </p:cNvPr>
          <p:cNvSpPr/>
          <p:nvPr/>
        </p:nvSpPr>
        <p:spPr bwMode="auto">
          <a:xfrm>
            <a:off x="9947673" y="4945362"/>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6" name="Oval 255">
            <a:extLst>
              <a:ext uri="{FF2B5EF4-FFF2-40B4-BE49-F238E27FC236}">
                <a16:creationId xmlns:a16="http://schemas.microsoft.com/office/drawing/2014/main" id="{1B3741F9-AC2A-42AA-8AF4-B2C8558FAFAA}"/>
              </a:ext>
            </a:extLst>
          </p:cNvPr>
          <p:cNvSpPr/>
          <p:nvPr/>
        </p:nvSpPr>
        <p:spPr bwMode="auto">
          <a:xfrm>
            <a:off x="9782108" y="5093455"/>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7" name="Oval 256">
            <a:extLst>
              <a:ext uri="{FF2B5EF4-FFF2-40B4-BE49-F238E27FC236}">
                <a16:creationId xmlns:a16="http://schemas.microsoft.com/office/drawing/2014/main" id="{B317DEB8-9C66-4E0D-9598-02A12302CCE4}"/>
              </a:ext>
            </a:extLst>
          </p:cNvPr>
          <p:cNvSpPr/>
          <p:nvPr/>
        </p:nvSpPr>
        <p:spPr bwMode="auto">
          <a:xfrm>
            <a:off x="9416681" y="522304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8" name="Oval 257">
            <a:extLst>
              <a:ext uri="{FF2B5EF4-FFF2-40B4-BE49-F238E27FC236}">
                <a16:creationId xmlns:a16="http://schemas.microsoft.com/office/drawing/2014/main" id="{3CBAB7BC-1E5F-4CF8-B0DA-C2FFCFCAB5C2}"/>
              </a:ext>
            </a:extLst>
          </p:cNvPr>
          <p:cNvSpPr/>
          <p:nvPr/>
        </p:nvSpPr>
        <p:spPr bwMode="auto">
          <a:xfrm>
            <a:off x="9912950" y="5371463"/>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59" name="Oval 258">
            <a:extLst>
              <a:ext uri="{FF2B5EF4-FFF2-40B4-BE49-F238E27FC236}">
                <a16:creationId xmlns:a16="http://schemas.microsoft.com/office/drawing/2014/main" id="{538E5CF6-5B4F-4134-98BB-9D346F4BE410}"/>
              </a:ext>
            </a:extLst>
          </p:cNvPr>
          <p:cNvSpPr/>
          <p:nvPr/>
        </p:nvSpPr>
        <p:spPr bwMode="auto">
          <a:xfrm>
            <a:off x="9913118" y="5514044"/>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60" name="Oval 259">
            <a:extLst>
              <a:ext uri="{FF2B5EF4-FFF2-40B4-BE49-F238E27FC236}">
                <a16:creationId xmlns:a16="http://schemas.microsoft.com/office/drawing/2014/main" id="{2F302856-ACDB-4A20-B3CF-8C78B8A1298A}"/>
              </a:ext>
            </a:extLst>
          </p:cNvPr>
          <p:cNvSpPr/>
          <p:nvPr/>
        </p:nvSpPr>
        <p:spPr bwMode="auto">
          <a:xfrm>
            <a:off x="9874759" y="5658338"/>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261" name="Oval 260">
            <a:extLst>
              <a:ext uri="{FF2B5EF4-FFF2-40B4-BE49-F238E27FC236}">
                <a16:creationId xmlns:a16="http://schemas.microsoft.com/office/drawing/2014/main" id="{A7BE899E-0C1A-4598-82B0-D2EE185414CF}"/>
              </a:ext>
            </a:extLst>
          </p:cNvPr>
          <p:cNvSpPr/>
          <p:nvPr/>
        </p:nvSpPr>
        <p:spPr bwMode="auto">
          <a:xfrm>
            <a:off x="10312755" y="5794080"/>
            <a:ext cx="63518" cy="63518"/>
          </a:xfrm>
          <a:prstGeom prst="ellipse">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F6835724-C20B-4E95-B4F2-E837D1235062}"/>
              </a:ext>
            </a:extLst>
          </p:cNvPr>
          <p:cNvSpPr/>
          <p:nvPr/>
        </p:nvSpPr>
        <p:spPr bwMode="auto">
          <a:xfrm>
            <a:off x="6925909" y="4063829"/>
            <a:ext cx="4686579" cy="154038"/>
          </a:xfrm>
          <a:prstGeom prst="rect">
            <a:avLst/>
          </a:prstGeom>
          <a:noFill/>
          <a:ln w="19050">
            <a:solidFill>
              <a:srgbClr val="C0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a:solidFill>
                <a:schemeClr val="tx1"/>
              </a:solidFill>
              <a:latin typeface="Calibri" panose="020F0502020204030204" pitchFamily="34" charset="0"/>
            </a:endParaRPr>
          </a:p>
        </p:txBody>
      </p:sp>
      <p:graphicFrame>
        <p:nvGraphicFramePr>
          <p:cNvPr id="262" name="Group 3">
            <a:extLst>
              <a:ext uri="{FF2B5EF4-FFF2-40B4-BE49-F238E27FC236}">
                <a16:creationId xmlns:a16="http://schemas.microsoft.com/office/drawing/2014/main" id="{782E2140-A637-4957-8F27-0B2A6916942C}"/>
              </a:ext>
            </a:extLst>
          </p:cNvPr>
          <p:cNvGraphicFramePr>
            <a:graphicFrameLocks/>
          </p:cNvGraphicFramePr>
          <p:nvPr>
            <p:extLst>
              <p:ext uri="{D42A27DB-BD31-4B8C-83A1-F6EECF244321}">
                <p14:modId xmlns:p14="http://schemas.microsoft.com/office/powerpoint/2010/main" val="2392876360"/>
              </p:ext>
            </p:extLst>
          </p:nvPr>
        </p:nvGraphicFramePr>
        <p:xfrm>
          <a:off x="402731" y="1893464"/>
          <a:ext cx="5901448" cy="2255616"/>
        </p:xfrm>
        <a:graphic>
          <a:graphicData uri="http://schemas.openxmlformats.org/drawingml/2006/table">
            <a:tbl>
              <a:tblPr/>
              <a:tblGrid>
                <a:gridCol w="2607427">
                  <a:extLst>
                    <a:ext uri="{9D8B030D-6E8A-4147-A177-3AD203B41FA5}">
                      <a16:colId xmlns:a16="http://schemas.microsoft.com/office/drawing/2014/main" val="20000"/>
                    </a:ext>
                  </a:extLst>
                </a:gridCol>
                <a:gridCol w="1705121">
                  <a:extLst>
                    <a:ext uri="{9D8B030D-6E8A-4147-A177-3AD203B41FA5}">
                      <a16:colId xmlns:a16="http://schemas.microsoft.com/office/drawing/2014/main" val="1803566863"/>
                    </a:ext>
                  </a:extLst>
                </a:gridCol>
                <a:gridCol w="1588900">
                  <a:extLst>
                    <a:ext uri="{9D8B030D-6E8A-4147-A177-3AD203B41FA5}">
                      <a16:colId xmlns:a16="http://schemas.microsoft.com/office/drawing/2014/main" val="1584221332"/>
                    </a:ext>
                  </a:extLst>
                </a:gridCol>
              </a:tblGrid>
              <a:tr h="5510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a:ln>
                            <a:noFill/>
                          </a:ln>
                          <a:solidFill>
                            <a:schemeClr val="bg1"/>
                          </a:solidFill>
                          <a:effectLst/>
                          <a:latin typeface="Calibri" panose="020F0502020204030204" pitchFamily="34" charset="0"/>
                        </a:rPr>
                        <a:t>Birth Defects by Timing of DTG Exposure, n (%)</a:t>
                      </a:r>
                      <a:endParaRPr kumimoji="0" lang="en-GB" sz="1600" b="1" i="0" u="none" strike="noStrike" cap="none" normalizeH="0" baseline="3000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Number per Live Births,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Prevalence, %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404510085"/>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Overall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39/956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4.1 (2.92-5.53)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First trimester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19/576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tx1"/>
                          </a:solidFill>
                          <a:effectLst/>
                          <a:latin typeface="Calibri" panose="020F0502020204030204" pitchFamily="34" charset="0"/>
                        </a:rPr>
                        <a:t>3.3 (2.00-5.10)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Periconception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16</a:t>
                      </a:r>
                      <a:r>
                        <a:rPr kumimoji="0" lang="en-US" sz="1600" b="0" i="0" u="none" strike="noStrike" cap="none" normalizeH="0" baseline="30000">
                          <a:ln>
                            <a:noFill/>
                          </a:ln>
                          <a:solidFill>
                            <a:schemeClr val="tx1"/>
                          </a:solidFill>
                          <a:effectLst/>
                          <a:latin typeface="Calibri" panose="020F0502020204030204" pitchFamily="34" charset="0"/>
                        </a:rPr>
                        <a:t>†</a:t>
                      </a:r>
                      <a:r>
                        <a:rPr kumimoji="0" lang="en-US" sz="1600" b="0" i="0" u="none" strike="noStrike" cap="none" normalizeH="0" baseline="0">
                          <a:ln>
                            <a:noFill/>
                          </a:ln>
                          <a:solidFill>
                            <a:schemeClr val="tx1"/>
                          </a:solidFill>
                          <a:effectLst/>
                          <a:latin typeface="Calibri" panose="020F0502020204030204" pitchFamily="34" charset="0"/>
                        </a:rPr>
                        <a:t>/475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3.4 (1.94-5.41)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666650511"/>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Later first trimester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3/101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3.0 (0.62-8.44)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25780886"/>
                  </a:ext>
                </a:extLst>
              </a:tr>
              <a:tr h="2568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Second/third trimester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20/380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a:ln>
                            <a:noFill/>
                          </a:ln>
                          <a:solidFill>
                            <a:schemeClr val="tx1"/>
                          </a:solidFill>
                          <a:effectLst/>
                          <a:latin typeface="Calibri" panose="020F0502020204030204" pitchFamily="34" charset="0"/>
                        </a:rPr>
                        <a:t>5.3 (3.24-8.01)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85045507"/>
                  </a:ext>
                </a:extLst>
              </a:tr>
            </a:tbl>
          </a:graphicData>
        </a:graphic>
      </p:graphicFrame>
      <p:cxnSp>
        <p:nvCxnSpPr>
          <p:cNvPr id="10" name="Connecteur droit 9">
            <a:extLst>
              <a:ext uri="{FF2B5EF4-FFF2-40B4-BE49-F238E27FC236}">
                <a16:creationId xmlns:a16="http://schemas.microsoft.com/office/drawing/2014/main" id="{FB091C2F-E7D7-23BD-3C9C-BAA83AEA3CF6}"/>
              </a:ext>
            </a:extLst>
          </p:cNvPr>
          <p:cNvCxnSpPr>
            <a:cxnSpLocks/>
          </p:cNvCxnSpPr>
          <p:nvPr/>
        </p:nvCxnSpPr>
        <p:spPr>
          <a:xfrm>
            <a:off x="9095939" y="5972589"/>
            <a:ext cx="267676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7">
            <a:extLst>
              <a:ext uri="{FF2B5EF4-FFF2-40B4-BE49-F238E27FC236}">
                <a16:creationId xmlns:a16="http://schemas.microsoft.com/office/drawing/2014/main" id="{8BD62EB3-357E-1196-B0AE-945EEE74E599}"/>
              </a:ext>
            </a:extLst>
          </p:cNvPr>
          <p:cNvSpPr txBox="1">
            <a:spLocks/>
          </p:cNvSpPr>
          <p:nvPr/>
        </p:nvSpPr>
        <p:spPr>
          <a:xfrm>
            <a:off x="288238" y="4365104"/>
            <a:ext cx="5683485" cy="1801777"/>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a:lnSpc>
                <a:spcPct val="110000"/>
              </a:lnSpc>
              <a:spcBef>
                <a:spcPts val="0"/>
              </a:spcBef>
            </a:pPr>
            <a:r>
              <a:rPr lang="en-US" sz="1800">
                <a:cs typeface="Arial" panose="020B0604020202020204" pitchFamily="34" charset="0"/>
              </a:rPr>
              <a:t>Birth defect prevalence in any trimester with prenatal DTG consistent with </a:t>
            </a:r>
          </a:p>
          <a:p>
            <a:pPr lvl="1">
              <a:lnSpc>
                <a:spcPct val="110000"/>
              </a:lnSpc>
              <a:spcBef>
                <a:spcPts val="0"/>
              </a:spcBef>
            </a:pPr>
            <a:r>
              <a:rPr lang="en-US">
                <a:cs typeface="Arial" panose="020B0604020202020204" pitchFamily="34" charset="0"/>
              </a:rPr>
              <a:t>General population</a:t>
            </a:r>
            <a:r>
              <a:rPr lang="en-US" baseline="30000">
                <a:cs typeface="Arial" panose="020B0604020202020204" pitchFamily="34" charset="0"/>
              </a:rPr>
              <a:t>1</a:t>
            </a:r>
          </a:p>
          <a:p>
            <a:pPr lvl="2">
              <a:lnSpc>
                <a:spcPct val="110000"/>
              </a:lnSpc>
              <a:spcBef>
                <a:spcPts val="0"/>
              </a:spcBef>
            </a:pPr>
            <a:r>
              <a:rPr lang="en-US" sz="1800">
                <a:cs typeface="Arial" panose="020B0604020202020204" pitchFamily="34" charset="0"/>
              </a:rPr>
              <a:t>Prevalence in MACDP: 2.72 (95% CI: 2.68-2.76)</a:t>
            </a:r>
          </a:p>
          <a:p>
            <a:pPr lvl="2">
              <a:lnSpc>
                <a:spcPct val="110000"/>
              </a:lnSpc>
              <a:spcBef>
                <a:spcPts val="0"/>
              </a:spcBef>
            </a:pPr>
            <a:r>
              <a:rPr lang="en-US" sz="1800">
                <a:cs typeface="Arial" panose="020B0604020202020204" pitchFamily="34" charset="0"/>
              </a:rPr>
              <a:t>Prevalence in TBDR: 4.17 (4.15-4.19)</a:t>
            </a:r>
          </a:p>
          <a:p>
            <a:pPr lvl="1">
              <a:lnSpc>
                <a:spcPct val="110000"/>
              </a:lnSpc>
              <a:spcBef>
                <a:spcPts val="0"/>
              </a:spcBef>
            </a:pPr>
            <a:r>
              <a:rPr lang="en-US">
                <a:cs typeface="Arial" panose="020B0604020202020204" pitchFamily="34" charset="0"/>
              </a:rPr>
              <a:t>Any prenatal ARV exposure: 2.85 (95% CI: 2.63-3.09)</a:t>
            </a:r>
          </a:p>
        </p:txBody>
      </p:sp>
      <p:sp>
        <p:nvSpPr>
          <p:cNvPr id="263" name="ZoneTexte 262">
            <a:extLst>
              <a:ext uri="{FF2B5EF4-FFF2-40B4-BE49-F238E27FC236}">
                <a16:creationId xmlns:a16="http://schemas.microsoft.com/office/drawing/2014/main" id="{5F0C2EC2-79E0-8945-844A-1F77E58C4B99}"/>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141866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CC5A-A81E-DC44-8D74-59057B584FEB}"/>
              </a:ext>
            </a:extLst>
          </p:cNvPr>
          <p:cNvSpPr>
            <a:spLocks noGrp="1"/>
          </p:cNvSpPr>
          <p:nvPr>
            <p:ph type="title"/>
          </p:nvPr>
        </p:nvSpPr>
        <p:spPr/>
        <p:txBody>
          <a:bodyPr/>
          <a:lstStyle/>
          <a:p>
            <a:r>
              <a:rPr lang="en-US"/>
              <a:t>Pregnancy Outcomes After RAL Exposure</a:t>
            </a:r>
          </a:p>
        </p:txBody>
      </p:sp>
      <p:sp>
        <p:nvSpPr>
          <p:cNvPr id="3" name="Content Placeholder 2">
            <a:extLst>
              <a:ext uri="{FF2B5EF4-FFF2-40B4-BE49-F238E27FC236}">
                <a16:creationId xmlns:a16="http://schemas.microsoft.com/office/drawing/2014/main" id="{5AAA9D2C-2373-A940-ABCE-D076A1EAE61C}"/>
              </a:ext>
            </a:extLst>
          </p:cNvPr>
          <p:cNvSpPr>
            <a:spLocks noGrp="1"/>
          </p:cNvSpPr>
          <p:nvPr>
            <p:ph sz="quarter" idx="13"/>
          </p:nvPr>
        </p:nvSpPr>
        <p:spPr/>
        <p:txBody>
          <a:bodyPr>
            <a:normAutofit/>
          </a:bodyPr>
          <a:lstStyle/>
          <a:p>
            <a:r>
              <a:rPr lang="en-GB" sz="2600"/>
              <a:t>RAL manufacturer Adverse Event Review and Reporting System (MARRS): </a:t>
            </a:r>
            <a:br>
              <a:rPr lang="en-GB" sz="2600"/>
            </a:br>
            <a:r>
              <a:rPr lang="en-GB" sz="2600"/>
              <a:t>961 prospective, 520 retrospective reports</a:t>
            </a:r>
          </a:p>
          <a:p>
            <a:pPr lvl="1"/>
            <a:r>
              <a:rPr lang="en-GB" sz="2400"/>
              <a:t>No increased rate of spontaneous abortion, stillbirth, or congenital anomalies in pregnant women exposed to RAL vs background population</a:t>
            </a:r>
          </a:p>
          <a:p>
            <a:pPr lvl="1"/>
            <a:r>
              <a:rPr lang="en-GB" sz="2400"/>
              <a:t>No NTDs in prospective reports of RAL exposure at conception/during first trimester a; 1 case of anencephaly following initiation of RAL during second trimester, considered unrelated to RAL exposure</a:t>
            </a:r>
          </a:p>
          <a:p>
            <a:pPr lvl="1"/>
            <a:endParaRPr lang="en-GB" sz="2400"/>
          </a:p>
          <a:p>
            <a:r>
              <a:rPr lang="en-GB" sz="2600"/>
              <a:t>440 periconception exposures to RAL (UK and France Cohorts) : no NTDs</a:t>
            </a:r>
          </a:p>
        </p:txBody>
      </p:sp>
      <p:sp>
        <p:nvSpPr>
          <p:cNvPr id="13" name="Text Box 11">
            <a:extLst>
              <a:ext uri="{FF2B5EF4-FFF2-40B4-BE49-F238E27FC236}">
                <a16:creationId xmlns:a16="http://schemas.microsoft.com/office/drawing/2014/main" id="{41D98DAE-0D4F-42AF-8263-31D160AB5DF4}"/>
              </a:ext>
            </a:extLst>
          </p:cNvPr>
          <p:cNvSpPr txBox="1">
            <a:spLocks noChangeArrowheads="1"/>
          </p:cNvSpPr>
          <p:nvPr/>
        </p:nvSpPr>
        <p:spPr bwMode="auto">
          <a:xfrm>
            <a:off x="3352400" y="6481373"/>
            <a:ext cx="88385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r" eaLnBrk="1" hangingPunct="1">
              <a:lnSpc>
                <a:spcPct val="100000"/>
              </a:lnSpc>
              <a:spcBef>
                <a:spcPct val="0"/>
              </a:spcBef>
              <a:spcAft>
                <a:spcPct val="0"/>
              </a:spcAft>
              <a:buClrTx/>
              <a:buNone/>
            </a:pPr>
            <a:r>
              <a:rPr kumimoji="0" lang="en-US" altLang="en-US" sz="1200" b="0" i="1"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Shamsuddin. IDWeek 2019. Abstr 886. </a:t>
            </a:r>
          </a:p>
        </p:txBody>
      </p:sp>
      <p:sp>
        <p:nvSpPr>
          <p:cNvPr id="5" name="ZoneTexte 4">
            <a:extLst>
              <a:ext uri="{FF2B5EF4-FFF2-40B4-BE49-F238E27FC236}">
                <a16:creationId xmlns:a16="http://schemas.microsoft.com/office/drawing/2014/main" id="{3BBE5F45-A317-6045-BE17-752FBC045CE8}"/>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434110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C682-C8CA-41E3-A504-68848B14156D}"/>
              </a:ext>
            </a:extLst>
          </p:cNvPr>
          <p:cNvSpPr>
            <a:spLocks noGrp="1"/>
          </p:cNvSpPr>
          <p:nvPr>
            <p:ph type="title"/>
          </p:nvPr>
        </p:nvSpPr>
        <p:spPr/>
        <p:txBody>
          <a:bodyPr/>
          <a:lstStyle/>
          <a:p>
            <a:r>
              <a:rPr lang="en-US" altLang="en-US"/>
              <a:t>Birth Outcomes with INSTI use during pregnancy</a:t>
            </a:r>
          </a:p>
        </p:txBody>
      </p:sp>
      <p:sp>
        <p:nvSpPr>
          <p:cNvPr id="3" name="Content Placeholder 2">
            <a:extLst>
              <a:ext uri="{FF2B5EF4-FFF2-40B4-BE49-F238E27FC236}">
                <a16:creationId xmlns:a16="http://schemas.microsoft.com/office/drawing/2014/main" id="{CAEB7250-7FBB-7846-A70E-4AD788380F1F}"/>
              </a:ext>
            </a:extLst>
          </p:cNvPr>
          <p:cNvSpPr>
            <a:spLocks noGrp="1"/>
          </p:cNvSpPr>
          <p:nvPr>
            <p:ph sz="quarter" idx="13"/>
          </p:nvPr>
        </p:nvSpPr>
        <p:spPr>
          <a:xfrm>
            <a:off x="609600" y="1974254"/>
            <a:ext cx="10972800" cy="1143000"/>
          </a:xfrm>
        </p:spPr>
        <p:txBody>
          <a:bodyPr>
            <a:normAutofit/>
          </a:bodyPr>
          <a:lstStyle/>
          <a:p>
            <a:r>
              <a:rPr lang="en-US" sz="2000">
                <a:cs typeface="Arial" panose="020B0604020202020204" pitchFamily="34" charset="0"/>
              </a:rPr>
              <a:t>Antiretroviral pregnancy registry data reported through July 2020</a:t>
            </a:r>
            <a:r>
              <a:rPr lang="en-US" sz="2000" baseline="30000">
                <a:cs typeface="Arial" panose="020B0604020202020204" pitchFamily="34" charset="0"/>
              </a:rPr>
              <a:t>1</a:t>
            </a:r>
          </a:p>
          <a:p>
            <a:r>
              <a:rPr lang="en-US" sz="2000">
                <a:cs typeface="Arial" panose="020B0604020202020204" pitchFamily="34" charset="0"/>
              </a:rPr>
              <a:t>No increased risk of birth defects with first-line INSTIs above the expected rate of defects in the general population (2.72‐4.17/100 live births from MACDP and TBDR, respectively)</a:t>
            </a:r>
            <a:r>
              <a:rPr lang="en-US" sz="2000" baseline="30000">
                <a:cs typeface="Arial" panose="020B0604020202020204" pitchFamily="34" charset="0"/>
              </a:rPr>
              <a:t>1,2</a:t>
            </a:r>
            <a:endParaRPr lang="en-US" sz="2000">
              <a:cs typeface="Arial" panose="020B0604020202020204" pitchFamily="34" charset="0"/>
            </a:endParaRPr>
          </a:p>
        </p:txBody>
      </p:sp>
      <p:sp>
        <p:nvSpPr>
          <p:cNvPr id="10" name="Text Box 11">
            <a:extLst>
              <a:ext uri="{FF2B5EF4-FFF2-40B4-BE49-F238E27FC236}">
                <a16:creationId xmlns:a16="http://schemas.microsoft.com/office/drawing/2014/main" id="{EDD43C76-A2C2-42B7-9519-5A63C69D9DC7}"/>
              </a:ext>
            </a:extLst>
          </p:cNvPr>
          <p:cNvSpPr txBox="1">
            <a:spLocks noChangeArrowheads="1"/>
          </p:cNvSpPr>
          <p:nvPr/>
        </p:nvSpPr>
        <p:spPr bwMode="auto">
          <a:xfrm>
            <a:off x="3601824" y="6481373"/>
            <a:ext cx="8590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r" eaLnBrk="1" hangingPunct="1">
              <a:lnSpc>
                <a:spcPct val="100000"/>
              </a:lnSpc>
              <a:spcBef>
                <a:spcPct val="0"/>
              </a:spcBef>
              <a:spcAft>
                <a:spcPct val="0"/>
              </a:spcAft>
              <a:buClrTx/>
              <a:buNone/>
              <a:defRPr/>
            </a:pPr>
            <a:r>
              <a:rPr lang="en-US" altLang="en-US" sz="1200" b="0" i="1">
                <a:solidFill>
                  <a:schemeClr val="tx1"/>
                </a:solidFill>
                <a:latin typeface="Calibri" panose="020F0502020204030204" pitchFamily="34" charset="0"/>
              </a:rPr>
              <a:t>1. http://www.apregistry.com/forms/interim_report.pdf. 2. Vannappagari. EACS 2019. PS1/2. </a:t>
            </a:r>
            <a:endParaRPr kumimoji="0" lang="en-US" altLang="en-US" sz="1200" b="0" i="1" u="none" strike="noStrike" kern="120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graphicFrame>
        <p:nvGraphicFramePr>
          <p:cNvPr id="93" name="Content Placeholder 3">
            <a:extLst>
              <a:ext uri="{FF2B5EF4-FFF2-40B4-BE49-F238E27FC236}">
                <a16:creationId xmlns:a16="http://schemas.microsoft.com/office/drawing/2014/main" id="{FFDD796A-2577-7E45-B724-3932552A616E}"/>
              </a:ext>
            </a:extLst>
          </p:cNvPr>
          <p:cNvGraphicFramePr>
            <a:graphicFrameLocks noGrp="1"/>
          </p:cNvGraphicFramePr>
          <p:nvPr>
            <p:extLst>
              <p:ext uri="{D42A27DB-BD31-4B8C-83A1-F6EECF244321}">
                <p14:modId xmlns:p14="http://schemas.microsoft.com/office/powerpoint/2010/main" val="1794107932"/>
              </p:ext>
            </p:extLst>
          </p:nvPr>
        </p:nvGraphicFramePr>
        <p:xfrm>
          <a:off x="728967" y="3271746"/>
          <a:ext cx="10753420" cy="2560024"/>
        </p:xfrm>
        <a:graphic>
          <a:graphicData uri="http://schemas.openxmlformats.org/drawingml/2006/table">
            <a:tbl>
              <a:tblPr/>
              <a:tblGrid>
                <a:gridCol w="1971461">
                  <a:extLst>
                    <a:ext uri="{9D8B030D-6E8A-4147-A177-3AD203B41FA5}">
                      <a16:colId xmlns:a16="http://schemas.microsoft.com/office/drawing/2014/main" val="2394363600"/>
                    </a:ext>
                  </a:extLst>
                </a:gridCol>
                <a:gridCol w="1433789">
                  <a:extLst>
                    <a:ext uri="{9D8B030D-6E8A-4147-A177-3AD203B41FA5}">
                      <a16:colId xmlns:a16="http://schemas.microsoft.com/office/drawing/2014/main" val="3004509526"/>
                    </a:ext>
                  </a:extLst>
                </a:gridCol>
                <a:gridCol w="1433789">
                  <a:extLst>
                    <a:ext uri="{9D8B030D-6E8A-4147-A177-3AD203B41FA5}">
                      <a16:colId xmlns:a16="http://schemas.microsoft.com/office/drawing/2014/main" val="4006784005"/>
                    </a:ext>
                  </a:extLst>
                </a:gridCol>
                <a:gridCol w="1433789">
                  <a:extLst>
                    <a:ext uri="{9D8B030D-6E8A-4147-A177-3AD203B41FA5}">
                      <a16:colId xmlns:a16="http://schemas.microsoft.com/office/drawing/2014/main" val="1450797864"/>
                    </a:ext>
                  </a:extLst>
                </a:gridCol>
                <a:gridCol w="1433789">
                  <a:extLst>
                    <a:ext uri="{9D8B030D-6E8A-4147-A177-3AD203B41FA5}">
                      <a16:colId xmlns:a16="http://schemas.microsoft.com/office/drawing/2014/main" val="294985258"/>
                    </a:ext>
                  </a:extLst>
                </a:gridCol>
                <a:gridCol w="1433789">
                  <a:extLst>
                    <a:ext uri="{9D8B030D-6E8A-4147-A177-3AD203B41FA5}">
                      <a16:colId xmlns:a16="http://schemas.microsoft.com/office/drawing/2014/main" val="2480399708"/>
                    </a:ext>
                  </a:extLst>
                </a:gridCol>
                <a:gridCol w="1613014">
                  <a:extLst>
                    <a:ext uri="{9D8B030D-6E8A-4147-A177-3AD203B41FA5}">
                      <a16:colId xmlns:a16="http://schemas.microsoft.com/office/drawing/2014/main" val="3683405325"/>
                    </a:ext>
                  </a:extLst>
                </a:gridCol>
              </a:tblGrid>
              <a:tr h="0">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INSTI</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Total Outcomes</a:t>
                      </a:r>
                    </a:p>
                  </a:txBody>
                  <a:tcPr marL="115124" marR="115124" marT="45683" marB="45683"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Live Births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Cases with Birth defects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CNS Defects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NTDs</a:t>
                      </a:r>
                    </a:p>
                  </a:txBody>
                  <a:tcPr marL="115124" marR="115124" marT="45683" marB="45683"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a:ln>
                            <a:noFill/>
                          </a:ln>
                          <a:solidFill>
                            <a:schemeClr val="bg1"/>
                          </a:solidFill>
                          <a:effectLst/>
                          <a:latin typeface="Calibri" panose="020F0502020204030204" pitchFamily="34" charset="0"/>
                          <a:cs typeface="Calibri" panose="020F0502020204030204" pitchFamily="34" charset="0"/>
                        </a:rPr>
                        <a:t>Encephalocele Defects</a:t>
                      </a:r>
                    </a:p>
                  </a:txBody>
                  <a:tcPr marL="115124" marR="115124" marT="45683" marB="45683"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4250772423"/>
                  </a:ext>
                </a:extLst>
              </a:tr>
              <a:tr h="335915">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Any BIC exposure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Periconception</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56</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85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51</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2</a:t>
                      </a:r>
                    </a:p>
                    <a:p>
                      <a:pPr algn="ctr"/>
                      <a:r>
                        <a:rPr lang="en-US" sz="1800">
                          <a:solidFill>
                            <a:schemeClr val="tx1"/>
                          </a:solidFill>
                          <a:latin typeface="Calibri" panose="020F0502020204030204" pitchFamily="34" charset="0"/>
                          <a:cs typeface="Calibri" panose="020F0502020204030204" pitchFamily="34" charset="0"/>
                        </a:rPr>
                        <a:t>2 (3.92 %)</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endPar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endParaRP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endPar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endParaRPr>
                    </a:p>
                  </a:txBody>
                  <a:tcPr marL="115124" marR="115124" marT="45683" marB="45683" horzOverflow="overflow">
                    <a:lnL>
                      <a:noFill/>
                    </a:lnL>
                    <a:lnR>
                      <a:noFill/>
                    </a:lnR>
                    <a:lnT>
                      <a:noFill/>
                    </a:lnT>
                    <a:lnB>
                      <a:noFill/>
                    </a:lnB>
                    <a:lnTlToBr>
                      <a:noFill/>
                    </a:lnTlToBr>
                    <a:lnBlToTr>
                      <a:noFill/>
                    </a:lnBlToTr>
                    <a:solidFill>
                      <a:srgbClr val="D0D8E8"/>
                    </a:solidFill>
                  </a:tcPr>
                </a:tc>
                <a:extLst>
                  <a:ext uri="{0D108BD9-81ED-4DB2-BD59-A6C34878D82A}">
                    <a16:rowId xmlns:a16="http://schemas.microsoft.com/office/drawing/2014/main" val="1090120842"/>
                  </a:ext>
                </a:extLst>
              </a:tr>
              <a:tr h="335915">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Any DTG exposure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Periconception</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915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479</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842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420</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33</a:t>
                      </a:r>
                    </a:p>
                    <a:p>
                      <a:pPr algn="ctr"/>
                      <a:r>
                        <a:rPr lang="en-US" sz="1800">
                          <a:solidFill>
                            <a:schemeClr val="tx1"/>
                          </a:solidFill>
                          <a:latin typeface="Calibri" panose="020F0502020204030204" pitchFamily="34" charset="0"/>
                          <a:cs typeface="Calibri" panose="020F0502020204030204" pitchFamily="34" charset="0"/>
                        </a:rPr>
                        <a:t>13 (3.095 %)</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2</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rPr>
                        <a:t>1</a:t>
                      </a:r>
                    </a:p>
                  </a:txBody>
                  <a:tcPr marL="115124" marR="115124" marT="45683" marB="45683" horzOverflow="overflow">
                    <a:lnL>
                      <a:noFill/>
                    </a:lnL>
                    <a:lnR>
                      <a:noFill/>
                    </a:lnR>
                    <a:lnT>
                      <a:noFill/>
                    </a:lnT>
                    <a:lnB>
                      <a:noFill/>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endParaRPr kumimoji="0" lang="en-US" altLang="en-US" sz="1800" b="0" i="0" u="none" strike="noStrike" cap="none" normalizeH="0" baseline="0">
                        <a:ln>
                          <a:noFill/>
                        </a:ln>
                        <a:solidFill>
                          <a:schemeClr val="tx1"/>
                        </a:solidFill>
                        <a:effectLst/>
                        <a:latin typeface="Calibri" panose="020F0502020204030204" pitchFamily="34" charset="0"/>
                        <a:ea typeface="Zapf Dingbats"/>
                        <a:cs typeface="Calibri" panose="020F0502020204030204" pitchFamily="34" charset="0"/>
                        <a:sym typeface="Zapf Dingbats"/>
                      </a:endParaRPr>
                    </a:p>
                  </a:txBody>
                  <a:tcPr marL="115124" marR="115124" marT="45683" marB="45683" horzOverflow="overflow">
                    <a:lnL>
                      <a:noFill/>
                    </a:lnL>
                    <a:lnR>
                      <a:noFill/>
                    </a:lnR>
                    <a:lnT>
                      <a:noFill/>
                    </a:lnT>
                    <a:lnB>
                      <a:noFill/>
                    </a:lnB>
                    <a:lnTlToBr>
                      <a:noFill/>
                    </a:lnTlToBr>
                    <a:lnBlToTr>
                      <a:noFill/>
                    </a:lnBlToTr>
                    <a:solidFill>
                      <a:srgbClr val="E9EDF4"/>
                    </a:solidFill>
                  </a:tcPr>
                </a:tc>
                <a:extLst>
                  <a:ext uri="{0D108BD9-81ED-4DB2-BD59-A6C34878D82A}">
                    <a16:rowId xmlns:a16="http://schemas.microsoft.com/office/drawing/2014/main" val="1949882013"/>
                  </a:ext>
                </a:extLst>
              </a:tr>
              <a:tr h="335915">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Any RAL exposure</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Periconception</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953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392</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891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350</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algn="ctr"/>
                      <a:r>
                        <a:rPr lang="en-US" sz="1800">
                          <a:solidFill>
                            <a:schemeClr val="tx1"/>
                          </a:solidFill>
                          <a:latin typeface="Calibri" panose="020F0502020204030204" pitchFamily="34" charset="0"/>
                          <a:cs typeface="Calibri" panose="020F0502020204030204" pitchFamily="34" charset="0"/>
                        </a:rPr>
                        <a:t>30</a:t>
                      </a:r>
                    </a:p>
                    <a:p>
                      <a:pPr algn="ctr"/>
                      <a:r>
                        <a:rPr lang="en-US" sz="1800">
                          <a:solidFill>
                            <a:schemeClr val="tx1"/>
                          </a:solidFill>
                          <a:latin typeface="Calibri" panose="020F0502020204030204" pitchFamily="34" charset="0"/>
                          <a:cs typeface="Calibri" panose="020F0502020204030204" pitchFamily="34" charset="0"/>
                        </a:rPr>
                        <a:t>11 (3.14 %)</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lvl1pPr defTabSz="457200">
                        <a:lnSpc>
                          <a:spcPct val="90000"/>
                        </a:lnSpc>
                        <a:spcBef>
                          <a:spcPts val="1000"/>
                        </a:spcBef>
                        <a:spcAft>
                          <a:spcPts val="700"/>
                        </a:spcAft>
                        <a:buClr>
                          <a:srgbClr val="FEFDDE"/>
                        </a:buClr>
                        <a:buFont typeface="Wingdings" panose="05000000000000000000" pitchFamily="2" charset="2"/>
                        <a:defRPr sz="2400">
                          <a:solidFill>
                            <a:srgbClr val="FEFDDE"/>
                          </a:solidFill>
                          <a:latin typeface="Arial" panose="020B0604020202020204" pitchFamily="34" charset="0"/>
                        </a:defRPr>
                      </a:lvl1pPr>
                      <a:lvl2pPr marL="742950" indent="-285750" defTabSz="457200">
                        <a:lnSpc>
                          <a:spcPct val="90000"/>
                        </a:lnSpc>
                        <a:spcBef>
                          <a:spcPts val="1000"/>
                        </a:spcBef>
                        <a:spcAft>
                          <a:spcPts val="700"/>
                        </a:spcAft>
                        <a:buClr>
                          <a:srgbClr val="FEFDDE"/>
                        </a:buClr>
                        <a:buFont typeface="Arial" panose="020B0604020202020204" pitchFamily="34" charset="0"/>
                        <a:defRPr sz="2200">
                          <a:solidFill>
                            <a:srgbClr val="FEFDDE"/>
                          </a:solidFill>
                          <a:latin typeface="Arial" panose="020B0604020202020204" pitchFamily="34" charset="0"/>
                        </a:defRPr>
                      </a:lvl2pPr>
                      <a:lvl3pPr marL="11430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4572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4pPr>
                      <a:lvl5pPr marL="2057400" indent="-228600" defTabSz="4572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5pPr>
                      <a:lvl6pPr marL="25146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6pPr>
                      <a:lvl7pPr marL="29718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7pPr>
                      <a:lvl8pPr marL="34290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8pPr>
                      <a:lvl9pPr marL="3886200" indent="-228600" defTabSz="457200" eaLnBrk="0" fontAlgn="base" hangingPunct="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txBody>
                  <a:tcPr marL="115124" marR="115124" marT="45683" marB="45683" horzOverflow="overflow">
                    <a:lnL>
                      <a:noFill/>
                    </a:lnL>
                    <a:lnR>
                      <a:noFill/>
                    </a:lnR>
                    <a:lnT>
                      <a:noFill/>
                    </a:lnT>
                    <a:lnB>
                      <a:noFill/>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0</a:t>
                      </a:r>
                    </a:p>
                  </a:txBody>
                  <a:tcPr marL="115124" marR="115124" marT="45683" marB="45683" horzOverflow="overflow">
                    <a:lnL>
                      <a:noFill/>
                    </a:lnL>
                    <a:lnR>
                      <a:noFill/>
                    </a:lnR>
                    <a:lnT>
                      <a:noFill/>
                    </a:lnT>
                    <a:lnB>
                      <a:noFill/>
                    </a:lnB>
                    <a:lnTlToBr>
                      <a:noFill/>
                    </a:lnTlToBr>
                    <a:lnBlToTr>
                      <a:noFill/>
                    </a:lnBlToTr>
                    <a:solidFill>
                      <a:srgbClr val="D0D8E8"/>
                    </a:solidFill>
                  </a:tcPr>
                </a:tc>
                <a:extLst>
                  <a:ext uri="{0D108BD9-81ED-4DB2-BD59-A6C34878D82A}">
                    <a16:rowId xmlns:a16="http://schemas.microsoft.com/office/drawing/2014/main" val="3366229790"/>
                  </a:ext>
                </a:extLst>
              </a:tr>
            </a:tbl>
          </a:graphicData>
        </a:graphic>
      </p:graphicFrame>
      <p:sp>
        <p:nvSpPr>
          <p:cNvPr id="6" name="ZoneTexte 5">
            <a:extLst>
              <a:ext uri="{FF2B5EF4-FFF2-40B4-BE49-F238E27FC236}">
                <a16:creationId xmlns:a16="http://schemas.microsoft.com/office/drawing/2014/main" id="{40512D6A-E0F5-3942-9AAB-85A9BE1225E5}"/>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676001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FA98-175A-48BC-9691-6F9E04AAE7F2}"/>
              </a:ext>
            </a:extLst>
          </p:cNvPr>
          <p:cNvSpPr>
            <a:spLocks noGrp="1"/>
          </p:cNvSpPr>
          <p:nvPr>
            <p:ph type="title"/>
          </p:nvPr>
        </p:nvSpPr>
        <p:spPr/>
        <p:txBody>
          <a:bodyPr/>
          <a:lstStyle/>
          <a:p>
            <a:r>
              <a:rPr lang="en-US"/>
              <a:t>Summary : ARV and pregnancy</a:t>
            </a:r>
          </a:p>
        </p:txBody>
      </p:sp>
      <p:sp>
        <p:nvSpPr>
          <p:cNvPr id="3" name="Content Placeholder 2">
            <a:extLst>
              <a:ext uri="{FF2B5EF4-FFF2-40B4-BE49-F238E27FC236}">
                <a16:creationId xmlns:a16="http://schemas.microsoft.com/office/drawing/2014/main" id="{DD13C383-509B-43D8-8BEA-56DD30FB308F}"/>
              </a:ext>
            </a:extLst>
          </p:cNvPr>
          <p:cNvSpPr>
            <a:spLocks noGrp="1"/>
          </p:cNvSpPr>
          <p:nvPr>
            <p:ph sz="quarter" idx="13"/>
          </p:nvPr>
        </p:nvSpPr>
        <p:spPr/>
        <p:txBody>
          <a:bodyPr>
            <a:normAutofit/>
          </a:bodyPr>
          <a:lstStyle/>
          <a:p>
            <a:r>
              <a:rPr lang="en-GB" dirty="0"/>
              <a:t>Risk of neural tube defects : with most recent data and large population exposure, DTG and non-DTG ART taken at time of conception have similar low risk of neural tube defects</a:t>
            </a:r>
          </a:p>
          <a:p>
            <a:r>
              <a:rPr lang="en-GB" dirty="0"/>
              <a:t>In all guidelines, DTG is now among preferred regimen regardless of desire to conceive or pregnancy status</a:t>
            </a:r>
          </a:p>
          <a:p>
            <a:r>
              <a:rPr lang="en-GB" dirty="0"/>
              <a:t>If ART is started during pregnancy, DTG achieves better maternal and infant outcomes as compared with EFV</a:t>
            </a:r>
          </a:p>
          <a:p>
            <a:pPr lvl="1"/>
            <a:r>
              <a:rPr lang="en-GB" sz="2000" dirty="0"/>
              <a:t>In combination with DTG, TAF appears to be safe and potentially advantageous compared with TDF during pregnancy</a:t>
            </a:r>
          </a:p>
          <a:p>
            <a:r>
              <a:rPr lang="en-GB" dirty="0"/>
              <a:t>No data on BIC/FTC/TAF to make any recommendation</a:t>
            </a:r>
          </a:p>
          <a:p>
            <a:pPr marL="0" indent="0">
              <a:buNone/>
            </a:pPr>
            <a:endParaRPr lang="en-GB" dirty="0"/>
          </a:p>
        </p:txBody>
      </p:sp>
      <p:sp>
        <p:nvSpPr>
          <p:cNvPr id="4" name="ZoneTexte 3">
            <a:extLst>
              <a:ext uri="{FF2B5EF4-FFF2-40B4-BE49-F238E27FC236}">
                <a16:creationId xmlns:a16="http://schemas.microsoft.com/office/drawing/2014/main" id="{6440DB50-A9BD-1E45-8E56-FC07241BA95A}"/>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455548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NON-AIDS COMORBIDITES in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D72C0AD8-507B-BA4D-A09D-F97E0647DA27}"/>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00976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8F848-5969-8E49-AE8F-17FEAD26D531}"/>
              </a:ext>
            </a:extLst>
          </p:cNvPr>
          <p:cNvSpPr>
            <a:spLocks noGrp="1"/>
          </p:cNvSpPr>
          <p:nvPr>
            <p:ph type="title"/>
          </p:nvPr>
        </p:nvSpPr>
        <p:spPr>
          <a:xfrm>
            <a:off x="623888" y="258820"/>
            <a:ext cx="8474248" cy="1143000"/>
          </a:xfrm>
        </p:spPr>
        <p:txBody>
          <a:bodyPr>
            <a:noAutofit/>
          </a:bodyPr>
          <a:lstStyle/>
          <a:p>
            <a:r>
              <a:rPr lang="fr-FR" sz="2800"/>
              <a:t>Non-AIDS </a:t>
            </a:r>
            <a:r>
              <a:rPr lang="fr-FR" sz="2800" err="1"/>
              <a:t>Comorbidity</a:t>
            </a:r>
            <a:r>
              <a:rPr lang="fr-FR" sz="2800"/>
              <a:t> </a:t>
            </a:r>
            <a:r>
              <a:rPr lang="fr-FR" sz="2800" err="1"/>
              <a:t>burden</a:t>
            </a:r>
            <a:r>
              <a:rPr lang="fr-FR" sz="2800"/>
              <a:t> in </a:t>
            </a:r>
            <a:r>
              <a:rPr lang="fr-FR" sz="2800" err="1"/>
              <a:t>Women</a:t>
            </a:r>
            <a:r>
              <a:rPr lang="fr-FR" sz="2800"/>
              <a:t> </a:t>
            </a:r>
            <a:r>
              <a:rPr lang="fr-FR" sz="2800" err="1"/>
              <a:t>with</a:t>
            </a:r>
            <a:r>
              <a:rPr lang="fr-FR" sz="2800"/>
              <a:t> HIV</a:t>
            </a:r>
            <a:br>
              <a:rPr lang="fr-FR" sz="2800"/>
            </a:br>
            <a:r>
              <a:rPr lang="fr-FR" sz="2800" err="1"/>
              <a:t>Women’s</a:t>
            </a:r>
            <a:r>
              <a:rPr lang="fr-FR" sz="2800"/>
              <a:t> </a:t>
            </a:r>
            <a:r>
              <a:rPr lang="fr-FR" sz="2800" err="1"/>
              <a:t>Interagency</a:t>
            </a:r>
            <a:r>
              <a:rPr lang="fr-FR" sz="2800"/>
              <a:t> HIV </a:t>
            </a:r>
            <a:r>
              <a:rPr lang="fr-FR" sz="2800" err="1"/>
              <a:t>Study</a:t>
            </a:r>
            <a:br>
              <a:rPr lang="fr-FR" sz="2800"/>
            </a:br>
            <a:endParaRPr lang="fr-FR" sz="2800"/>
          </a:p>
        </p:txBody>
      </p:sp>
      <p:graphicFrame>
        <p:nvGraphicFramePr>
          <p:cNvPr id="6" name="Tableau 6">
            <a:extLst>
              <a:ext uri="{FF2B5EF4-FFF2-40B4-BE49-F238E27FC236}">
                <a16:creationId xmlns:a16="http://schemas.microsoft.com/office/drawing/2014/main" id="{576A6A63-3CED-D049-B797-D4E6990257A7}"/>
              </a:ext>
            </a:extLst>
          </p:cNvPr>
          <p:cNvGraphicFramePr>
            <a:graphicFrameLocks noGrp="1"/>
          </p:cNvGraphicFramePr>
          <p:nvPr>
            <p:extLst>
              <p:ext uri="{D42A27DB-BD31-4B8C-83A1-F6EECF244321}">
                <p14:modId xmlns:p14="http://schemas.microsoft.com/office/powerpoint/2010/main" val="1926384460"/>
              </p:ext>
            </p:extLst>
          </p:nvPr>
        </p:nvGraphicFramePr>
        <p:xfrm>
          <a:off x="407369" y="2495823"/>
          <a:ext cx="3816423" cy="3977640"/>
        </p:xfrm>
        <a:graphic>
          <a:graphicData uri="http://schemas.openxmlformats.org/drawingml/2006/table">
            <a:tbl>
              <a:tblPr firstRow="1" bandRow="1">
                <a:tableStyleId>{5C22544A-7EE6-4342-B048-85BDC9FD1C3A}</a:tableStyleId>
              </a:tblPr>
              <a:tblGrid>
                <a:gridCol w="2160239">
                  <a:extLst>
                    <a:ext uri="{9D8B030D-6E8A-4147-A177-3AD203B41FA5}">
                      <a16:colId xmlns:a16="http://schemas.microsoft.com/office/drawing/2014/main" val="2214296646"/>
                    </a:ext>
                  </a:extLst>
                </a:gridCol>
                <a:gridCol w="864096">
                  <a:extLst>
                    <a:ext uri="{9D8B030D-6E8A-4147-A177-3AD203B41FA5}">
                      <a16:colId xmlns:a16="http://schemas.microsoft.com/office/drawing/2014/main" val="2595775860"/>
                    </a:ext>
                  </a:extLst>
                </a:gridCol>
                <a:gridCol w="792088">
                  <a:extLst>
                    <a:ext uri="{9D8B030D-6E8A-4147-A177-3AD203B41FA5}">
                      <a16:colId xmlns:a16="http://schemas.microsoft.com/office/drawing/2014/main" val="3091340704"/>
                    </a:ext>
                  </a:extLst>
                </a:gridCol>
              </a:tblGrid>
              <a:tr h="448400">
                <a:tc>
                  <a:txBody>
                    <a:bodyPr/>
                    <a:lstStyle/>
                    <a:p>
                      <a:endParaRPr lang="en-GB" noProof="0"/>
                    </a:p>
                  </a:txBody>
                  <a:tcPr/>
                </a:tc>
                <a:tc>
                  <a:txBody>
                    <a:bodyPr/>
                    <a:lstStyle/>
                    <a:p>
                      <a:pPr algn="ctr"/>
                      <a:r>
                        <a:rPr lang="en-GB" noProof="0"/>
                        <a:t>HIV+</a:t>
                      </a:r>
                    </a:p>
                    <a:p>
                      <a:pPr algn="ctr"/>
                      <a:r>
                        <a:rPr lang="en-GB" noProof="0"/>
                        <a:t>N =2239</a:t>
                      </a:r>
                    </a:p>
                  </a:txBody>
                  <a:tcPr/>
                </a:tc>
                <a:tc>
                  <a:txBody>
                    <a:bodyPr/>
                    <a:lstStyle/>
                    <a:p>
                      <a:pPr algn="ctr"/>
                      <a:r>
                        <a:rPr lang="en-GB" noProof="0"/>
                        <a:t>HIV-</a:t>
                      </a:r>
                    </a:p>
                    <a:p>
                      <a:pPr algn="ctr"/>
                      <a:r>
                        <a:rPr lang="en-GB" noProof="0"/>
                        <a:t>N = 890</a:t>
                      </a:r>
                    </a:p>
                  </a:txBody>
                  <a:tcPr/>
                </a:tc>
                <a:extLst>
                  <a:ext uri="{0D108BD9-81ED-4DB2-BD59-A6C34878D82A}">
                    <a16:rowId xmlns:a16="http://schemas.microsoft.com/office/drawing/2014/main" val="3606584448"/>
                  </a:ext>
                </a:extLst>
              </a:tr>
              <a:tr h="264964">
                <a:tc>
                  <a:txBody>
                    <a:bodyPr/>
                    <a:lstStyle/>
                    <a:p>
                      <a:r>
                        <a:rPr lang="en-GB" noProof="0" dirty="0"/>
                        <a:t>Median age, years</a:t>
                      </a:r>
                    </a:p>
                  </a:txBody>
                  <a:tcPr/>
                </a:tc>
                <a:tc>
                  <a:txBody>
                    <a:bodyPr/>
                    <a:lstStyle/>
                    <a:p>
                      <a:pPr algn="ctr"/>
                      <a:r>
                        <a:rPr lang="en-GB" noProof="0"/>
                        <a:t>38</a:t>
                      </a:r>
                    </a:p>
                  </a:txBody>
                  <a:tcPr/>
                </a:tc>
                <a:tc>
                  <a:txBody>
                    <a:bodyPr/>
                    <a:lstStyle/>
                    <a:p>
                      <a:pPr algn="ctr"/>
                      <a:r>
                        <a:rPr lang="en-GB" noProof="0"/>
                        <a:t>36</a:t>
                      </a:r>
                    </a:p>
                  </a:txBody>
                  <a:tcPr/>
                </a:tc>
                <a:extLst>
                  <a:ext uri="{0D108BD9-81ED-4DB2-BD59-A6C34878D82A}">
                    <a16:rowId xmlns:a16="http://schemas.microsoft.com/office/drawing/2014/main" val="1163895191"/>
                  </a:ext>
                </a:extLst>
              </a:tr>
              <a:tr h="264964">
                <a:tc>
                  <a:txBody>
                    <a:bodyPr/>
                    <a:lstStyle/>
                    <a:p>
                      <a:r>
                        <a:rPr lang="en-GB" noProof="0" dirty="0"/>
                        <a:t>Median FU, years</a:t>
                      </a:r>
                    </a:p>
                  </a:txBody>
                  <a:tcPr/>
                </a:tc>
                <a:tc>
                  <a:txBody>
                    <a:bodyPr/>
                    <a:lstStyle/>
                    <a:p>
                      <a:pPr algn="ctr"/>
                      <a:r>
                        <a:rPr lang="en-GB" noProof="0"/>
                        <a:t>14.3</a:t>
                      </a:r>
                    </a:p>
                  </a:txBody>
                  <a:tcPr/>
                </a:tc>
                <a:tc>
                  <a:txBody>
                    <a:bodyPr/>
                    <a:lstStyle/>
                    <a:p>
                      <a:pPr algn="ctr"/>
                      <a:r>
                        <a:rPr lang="en-GB" noProof="0"/>
                        <a:t>14.4</a:t>
                      </a:r>
                    </a:p>
                  </a:txBody>
                  <a:tcPr/>
                </a:tc>
                <a:extLst>
                  <a:ext uri="{0D108BD9-81ED-4DB2-BD59-A6C34878D82A}">
                    <a16:rowId xmlns:a16="http://schemas.microsoft.com/office/drawing/2014/main" val="25451659"/>
                  </a:ext>
                </a:extLst>
              </a:tr>
              <a:tr h="264964">
                <a:tc>
                  <a:txBody>
                    <a:bodyPr/>
                    <a:lstStyle/>
                    <a:p>
                      <a:r>
                        <a:rPr lang="en-GB" noProof="0"/>
                        <a:t>BMI ≥ 30 kg/m2</a:t>
                      </a:r>
                    </a:p>
                  </a:txBody>
                  <a:tcPr/>
                </a:tc>
                <a:tc>
                  <a:txBody>
                    <a:bodyPr/>
                    <a:lstStyle/>
                    <a:p>
                      <a:pPr algn="ctr"/>
                      <a:r>
                        <a:rPr lang="en-GB" noProof="0"/>
                        <a:t>40%</a:t>
                      </a:r>
                    </a:p>
                  </a:txBody>
                  <a:tcPr/>
                </a:tc>
                <a:tc>
                  <a:txBody>
                    <a:bodyPr/>
                    <a:lstStyle/>
                    <a:p>
                      <a:pPr algn="ctr"/>
                      <a:r>
                        <a:rPr lang="en-GB" noProof="0"/>
                        <a:t>47%</a:t>
                      </a:r>
                    </a:p>
                  </a:txBody>
                  <a:tcPr/>
                </a:tc>
                <a:extLst>
                  <a:ext uri="{0D108BD9-81ED-4DB2-BD59-A6C34878D82A}">
                    <a16:rowId xmlns:a16="http://schemas.microsoft.com/office/drawing/2014/main" val="4184025551"/>
                  </a:ext>
                </a:extLst>
              </a:tr>
              <a:tr h="448400">
                <a:tc>
                  <a:txBody>
                    <a:bodyPr/>
                    <a:lstStyle/>
                    <a:p>
                      <a:r>
                        <a:rPr lang="en-GB" noProof="0"/>
                        <a:t>Antihypertensive mediaction</a:t>
                      </a:r>
                    </a:p>
                  </a:txBody>
                  <a:tcPr/>
                </a:tc>
                <a:tc>
                  <a:txBody>
                    <a:bodyPr/>
                    <a:lstStyle/>
                    <a:p>
                      <a:pPr algn="ctr"/>
                      <a:r>
                        <a:rPr lang="en-GB" noProof="0"/>
                        <a:t>20%</a:t>
                      </a:r>
                    </a:p>
                  </a:txBody>
                  <a:tcPr/>
                </a:tc>
                <a:tc>
                  <a:txBody>
                    <a:bodyPr/>
                    <a:lstStyle/>
                    <a:p>
                      <a:pPr algn="ctr"/>
                      <a:r>
                        <a:rPr lang="en-GB" noProof="0"/>
                        <a:t>16%</a:t>
                      </a:r>
                    </a:p>
                  </a:txBody>
                  <a:tcPr/>
                </a:tc>
                <a:extLst>
                  <a:ext uri="{0D108BD9-81ED-4DB2-BD59-A6C34878D82A}">
                    <a16:rowId xmlns:a16="http://schemas.microsoft.com/office/drawing/2014/main" val="2712398800"/>
                  </a:ext>
                </a:extLst>
              </a:tr>
              <a:tr h="264964">
                <a:tc>
                  <a:txBody>
                    <a:bodyPr/>
                    <a:lstStyle/>
                    <a:p>
                      <a:r>
                        <a:rPr lang="en-GB" noProof="0"/>
                        <a:t>Lipid-lowering medication</a:t>
                      </a:r>
                    </a:p>
                  </a:txBody>
                  <a:tcPr/>
                </a:tc>
                <a:tc>
                  <a:txBody>
                    <a:bodyPr/>
                    <a:lstStyle/>
                    <a:p>
                      <a:pPr algn="ctr"/>
                      <a:r>
                        <a:rPr lang="en-GB" noProof="0"/>
                        <a:t>5%</a:t>
                      </a:r>
                    </a:p>
                  </a:txBody>
                  <a:tcPr/>
                </a:tc>
                <a:tc>
                  <a:txBody>
                    <a:bodyPr/>
                    <a:lstStyle/>
                    <a:p>
                      <a:pPr algn="ctr"/>
                      <a:r>
                        <a:rPr lang="en-GB" noProof="0"/>
                        <a:t>5%</a:t>
                      </a:r>
                    </a:p>
                  </a:txBody>
                  <a:tcPr/>
                </a:tc>
                <a:extLst>
                  <a:ext uri="{0D108BD9-81ED-4DB2-BD59-A6C34878D82A}">
                    <a16:rowId xmlns:a16="http://schemas.microsoft.com/office/drawing/2014/main" val="374199557"/>
                  </a:ext>
                </a:extLst>
              </a:tr>
              <a:tr h="264964">
                <a:tc>
                  <a:txBody>
                    <a:bodyPr/>
                    <a:lstStyle/>
                    <a:p>
                      <a:r>
                        <a:rPr lang="en-GB" noProof="0"/>
                        <a:t>Current smoker</a:t>
                      </a:r>
                    </a:p>
                  </a:txBody>
                  <a:tcPr/>
                </a:tc>
                <a:tc>
                  <a:txBody>
                    <a:bodyPr/>
                    <a:lstStyle/>
                    <a:p>
                      <a:pPr algn="ctr"/>
                      <a:r>
                        <a:rPr lang="en-GB" noProof="0"/>
                        <a:t>44%</a:t>
                      </a:r>
                    </a:p>
                  </a:txBody>
                  <a:tcPr/>
                </a:tc>
                <a:tc>
                  <a:txBody>
                    <a:bodyPr/>
                    <a:lstStyle/>
                    <a:p>
                      <a:pPr algn="ctr"/>
                      <a:r>
                        <a:rPr lang="en-GB" noProof="0"/>
                        <a:t>54%</a:t>
                      </a:r>
                    </a:p>
                  </a:txBody>
                  <a:tcPr/>
                </a:tc>
                <a:extLst>
                  <a:ext uri="{0D108BD9-81ED-4DB2-BD59-A6C34878D82A}">
                    <a16:rowId xmlns:a16="http://schemas.microsoft.com/office/drawing/2014/main" val="94665062"/>
                  </a:ext>
                </a:extLst>
              </a:tr>
              <a:tr h="264964">
                <a:tc>
                  <a:txBody>
                    <a:bodyPr/>
                    <a:lstStyle/>
                    <a:p>
                      <a:r>
                        <a:rPr lang="en-GB" noProof="0"/>
                        <a:t>Current alcohol use</a:t>
                      </a:r>
                    </a:p>
                  </a:txBody>
                  <a:tcPr/>
                </a:tc>
                <a:tc>
                  <a:txBody>
                    <a:bodyPr/>
                    <a:lstStyle/>
                    <a:p>
                      <a:pPr algn="ctr"/>
                      <a:r>
                        <a:rPr lang="en-GB" noProof="0"/>
                        <a:t>48%</a:t>
                      </a:r>
                    </a:p>
                  </a:txBody>
                  <a:tcPr/>
                </a:tc>
                <a:tc>
                  <a:txBody>
                    <a:bodyPr/>
                    <a:lstStyle/>
                    <a:p>
                      <a:pPr algn="ctr"/>
                      <a:r>
                        <a:rPr lang="en-GB" noProof="0"/>
                        <a:t>57%</a:t>
                      </a:r>
                    </a:p>
                  </a:txBody>
                  <a:tcPr/>
                </a:tc>
                <a:extLst>
                  <a:ext uri="{0D108BD9-81ED-4DB2-BD59-A6C34878D82A}">
                    <a16:rowId xmlns:a16="http://schemas.microsoft.com/office/drawing/2014/main" val="3856054236"/>
                  </a:ext>
                </a:extLst>
              </a:tr>
              <a:tr h="264964">
                <a:tc>
                  <a:txBody>
                    <a:bodyPr/>
                    <a:lstStyle/>
                    <a:p>
                      <a:r>
                        <a:rPr lang="en-GB" noProof="0"/>
                        <a:t>Current marijuana use</a:t>
                      </a:r>
                    </a:p>
                  </a:txBody>
                  <a:tcPr/>
                </a:tc>
                <a:tc>
                  <a:txBody>
                    <a:bodyPr/>
                    <a:lstStyle/>
                    <a:p>
                      <a:pPr algn="ctr"/>
                      <a:r>
                        <a:rPr lang="en-GB" noProof="0"/>
                        <a:t>20%</a:t>
                      </a:r>
                    </a:p>
                  </a:txBody>
                  <a:tcPr/>
                </a:tc>
                <a:tc>
                  <a:txBody>
                    <a:bodyPr/>
                    <a:lstStyle/>
                    <a:p>
                      <a:pPr algn="ctr"/>
                      <a:r>
                        <a:rPr lang="en-GB" noProof="0"/>
                        <a:t>29%</a:t>
                      </a:r>
                    </a:p>
                  </a:txBody>
                  <a:tcPr/>
                </a:tc>
                <a:extLst>
                  <a:ext uri="{0D108BD9-81ED-4DB2-BD59-A6C34878D82A}">
                    <a16:rowId xmlns:a16="http://schemas.microsoft.com/office/drawing/2014/main" val="2284333221"/>
                  </a:ext>
                </a:extLst>
              </a:tr>
              <a:tr h="264964">
                <a:tc>
                  <a:txBody>
                    <a:bodyPr/>
                    <a:lstStyle/>
                    <a:p>
                      <a:r>
                        <a:rPr lang="en-GB" noProof="0"/>
                        <a:t>Current crack/cocaine use</a:t>
                      </a:r>
                    </a:p>
                  </a:txBody>
                  <a:tcPr/>
                </a:tc>
                <a:tc>
                  <a:txBody>
                    <a:bodyPr/>
                    <a:lstStyle/>
                    <a:p>
                      <a:pPr algn="ctr"/>
                      <a:r>
                        <a:rPr lang="en-GB" noProof="0"/>
                        <a:t>10%</a:t>
                      </a:r>
                    </a:p>
                  </a:txBody>
                  <a:tcPr/>
                </a:tc>
                <a:tc>
                  <a:txBody>
                    <a:bodyPr/>
                    <a:lstStyle/>
                    <a:p>
                      <a:pPr algn="ctr"/>
                      <a:r>
                        <a:rPr lang="en-GB" noProof="0"/>
                        <a:t>15%</a:t>
                      </a:r>
                    </a:p>
                  </a:txBody>
                  <a:tcPr/>
                </a:tc>
                <a:extLst>
                  <a:ext uri="{0D108BD9-81ED-4DB2-BD59-A6C34878D82A}">
                    <a16:rowId xmlns:a16="http://schemas.microsoft.com/office/drawing/2014/main" val="3151993958"/>
                  </a:ext>
                </a:extLst>
              </a:tr>
              <a:tr h="264964">
                <a:tc>
                  <a:txBody>
                    <a:bodyPr/>
                    <a:lstStyle/>
                    <a:p>
                      <a:r>
                        <a:rPr lang="en-GB" noProof="0"/>
                        <a:t>Current opiod use</a:t>
                      </a:r>
                    </a:p>
                  </a:txBody>
                  <a:tcPr/>
                </a:tc>
                <a:tc>
                  <a:txBody>
                    <a:bodyPr/>
                    <a:lstStyle/>
                    <a:p>
                      <a:pPr algn="ctr"/>
                      <a:r>
                        <a:rPr lang="en-GB" noProof="0"/>
                        <a:t>3%</a:t>
                      </a:r>
                    </a:p>
                  </a:txBody>
                  <a:tcPr/>
                </a:tc>
                <a:tc>
                  <a:txBody>
                    <a:bodyPr/>
                    <a:lstStyle/>
                    <a:p>
                      <a:pPr algn="ctr"/>
                      <a:r>
                        <a:rPr lang="en-GB" noProof="0"/>
                        <a:t>5%</a:t>
                      </a:r>
                    </a:p>
                  </a:txBody>
                  <a:tcPr/>
                </a:tc>
                <a:extLst>
                  <a:ext uri="{0D108BD9-81ED-4DB2-BD59-A6C34878D82A}">
                    <a16:rowId xmlns:a16="http://schemas.microsoft.com/office/drawing/2014/main" val="3295511132"/>
                  </a:ext>
                </a:extLst>
              </a:tr>
              <a:tr h="264964">
                <a:tc>
                  <a:txBody>
                    <a:bodyPr/>
                    <a:lstStyle/>
                    <a:p>
                      <a:r>
                        <a:rPr lang="en-GB" noProof="0"/>
                        <a:t>IVDU</a:t>
                      </a:r>
                    </a:p>
                  </a:txBody>
                  <a:tcPr/>
                </a:tc>
                <a:tc>
                  <a:txBody>
                    <a:bodyPr/>
                    <a:lstStyle/>
                    <a:p>
                      <a:pPr algn="ctr"/>
                      <a:r>
                        <a:rPr lang="en-GB" noProof="0"/>
                        <a:t>2%</a:t>
                      </a:r>
                    </a:p>
                  </a:txBody>
                  <a:tcPr/>
                </a:tc>
                <a:tc>
                  <a:txBody>
                    <a:bodyPr/>
                    <a:lstStyle/>
                    <a:p>
                      <a:pPr algn="ctr"/>
                      <a:r>
                        <a:rPr lang="en-GB" noProof="0" dirty="0"/>
                        <a:t>3%</a:t>
                      </a:r>
                    </a:p>
                  </a:txBody>
                  <a:tcPr/>
                </a:tc>
                <a:extLst>
                  <a:ext uri="{0D108BD9-81ED-4DB2-BD59-A6C34878D82A}">
                    <a16:rowId xmlns:a16="http://schemas.microsoft.com/office/drawing/2014/main" val="1281133923"/>
                  </a:ext>
                </a:extLst>
              </a:tr>
            </a:tbl>
          </a:graphicData>
        </a:graphic>
      </p:graphicFrame>
      <p:sp>
        <p:nvSpPr>
          <p:cNvPr id="7" name="ZoneTexte 6">
            <a:extLst>
              <a:ext uri="{FF2B5EF4-FFF2-40B4-BE49-F238E27FC236}">
                <a16:creationId xmlns:a16="http://schemas.microsoft.com/office/drawing/2014/main" id="{FE9FB71C-52AF-5F45-A2E6-BE70FFCC2629}"/>
              </a:ext>
            </a:extLst>
          </p:cNvPr>
          <p:cNvSpPr txBox="1"/>
          <p:nvPr/>
        </p:nvSpPr>
        <p:spPr>
          <a:xfrm>
            <a:off x="4673555" y="3174606"/>
            <a:ext cx="6877332" cy="369332"/>
          </a:xfrm>
          <a:prstGeom prst="rect">
            <a:avLst/>
          </a:prstGeom>
          <a:noFill/>
        </p:spPr>
        <p:txBody>
          <a:bodyPr wrap="none" rtlCol="0">
            <a:spAutoFit/>
          </a:bodyPr>
          <a:lstStyle/>
          <a:p>
            <a:r>
              <a:rPr lang="fr-FR"/>
              <a:t>Incidence rate of NACM </a:t>
            </a:r>
            <a:r>
              <a:rPr lang="fr-FR" err="1"/>
              <a:t>higher</a:t>
            </a:r>
            <a:r>
              <a:rPr lang="fr-FR"/>
              <a:t> </a:t>
            </a:r>
            <a:r>
              <a:rPr lang="fr-FR" err="1"/>
              <a:t>among</a:t>
            </a:r>
            <a:r>
              <a:rPr lang="fr-FR"/>
              <a:t> </a:t>
            </a:r>
            <a:r>
              <a:rPr lang="fr-FR" err="1"/>
              <a:t>women</a:t>
            </a:r>
            <a:r>
              <a:rPr lang="fr-FR"/>
              <a:t> HIV+ vs HIV- (all p &lt; 0.01)</a:t>
            </a:r>
          </a:p>
        </p:txBody>
      </p:sp>
      <p:sp>
        <p:nvSpPr>
          <p:cNvPr id="8" name="ZoneTexte 7">
            <a:extLst>
              <a:ext uri="{FF2B5EF4-FFF2-40B4-BE49-F238E27FC236}">
                <a16:creationId xmlns:a16="http://schemas.microsoft.com/office/drawing/2014/main" id="{7851766B-A703-854D-B842-2762C7577BBB}"/>
              </a:ext>
            </a:extLst>
          </p:cNvPr>
          <p:cNvSpPr txBox="1"/>
          <p:nvPr/>
        </p:nvSpPr>
        <p:spPr>
          <a:xfrm>
            <a:off x="4511078" y="5904607"/>
            <a:ext cx="7384842" cy="369332"/>
          </a:xfrm>
          <a:prstGeom prst="rect">
            <a:avLst/>
          </a:prstGeom>
          <a:noFill/>
        </p:spPr>
        <p:txBody>
          <a:bodyPr wrap="none" rtlCol="0">
            <a:spAutoFit/>
          </a:bodyPr>
          <a:lstStyle/>
          <a:p>
            <a:r>
              <a:rPr lang="en-GB"/>
              <a:t>No significant difference by HIV serostatus : HTN, Diabetes, CVD, lung disease</a:t>
            </a:r>
          </a:p>
        </p:txBody>
      </p:sp>
      <p:sp>
        <p:nvSpPr>
          <p:cNvPr id="12" name="ZoneTexte 11">
            <a:extLst>
              <a:ext uri="{FF2B5EF4-FFF2-40B4-BE49-F238E27FC236}">
                <a16:creationId xmlns:a16="http://schemas.microsoft.com/office/drawing/2014/main" id="{D825BC29-A7A4-8144-B9FC-74266386B454}"/>
              </a:ext>
            </a:extLst>
          </p:cNvPr>
          <p:cNvSpPr txBox="1"/>
          <p:nvPr/>
        </p:nvSpPr>
        <p:spPr>
          <a:xfrm>
            <a:off x="4512255" y="2383076"/>
            <a:ext cx="7384841" cy="646331"/>
          </a:xfrm>
          <a:prstGeom prst="rect">
            <a:avLst/>
          </a:prstGeom>
          <a:noFill/>
        </p:spPr>
        <p:txBody>
          <a:bodyPr wrap="square">
            <a:spAutoFit/>
          </a:bodyPr>
          <a:lstStyle/>
          <a:p>
            <a:r>
              <a:rPr lang="en-GB" dirty="0">
                <a:effectLst/>
                <a:latin typeface="+mj-lt"/>
              </a:rPr>
              <a:t>Prevalence of each NACM increased successively by age group (&lt;40, 40-49, 50-59, ≥60yrs) in the cohort overall and by HIV serostatus</a:t>
            </a:r>
          </a:p>
        </p:txBody>
      </p:sp>
      <p:graphicFrame>
        <p:nvGraphicFramePr>
          <p:cNvPr id="13" name="Tableau 12">
            <a:extLst>
              <a:ext uri="{FF2B5EF4-FFF2-40B4-BE49-F238E27FC236}">
                <a16:creationId xmlns:a16="http://schemas.microsoft.com/office/drawing/2014/main" id="{592AC9A0-2B1A-874A-930F-6AA59D30C17D}"/>
              </a:ext>
            </a:extLst>
          </p:cNvPr>
          <p:cNvGraphicFramePr>
            <a:graphicFrameLocks noGrp="1"/>
          </p:cNvGraphicFramePr>
          <p:nvPr>
            <p:extLst>
              <p:ext uri="{D42A27DB-BD31-4B8C-83A1-F6EECF244321}">
                <p14:modId xmlns:p14="http://schemas.microsoft.com/office/powerpoint/2010/main" val="3001453952"/>
              </p:ext>
            </p:extLst>
          </p:nvPr>
        </p:nvGraphicFramePr>
        <p:xfrm>
          <a:off x="5756367" y="3652996"/>
          <a:ext cx="4711710" cy="2080260"/>
        </p:xfrm>
        <a:graphic>
          <a:graphicData uri="http://schemas.openxmlformats.org/drawingml/2006/table">
            <a:tbl>
              <a:tblPr firstRow="1" bandRow="1">
                <a:tableStyleId>{5C22544A-7EE6-4342-B048-85BDC9FD1C3A}</a:tableStyleId>
              </a:tblPr>
              <a:tblGrid>
                <a:gridCol w="2400304">
                  <a:extLst>
                    <a:ext uri="{9D8B030D-6E8A-4147-A177-3AD203B41FA5}">
                      <a16:colId xmlns:a16="http://schemas.microsoft.com/office/drawing/2014/main" val="1099921373"/>
                    </a:ext>
                  </a:extLst>
                </a:gridCol>
                <a:gridCol w="1066803">
                  <a:extLst>
                    <a:ext uri="{9D8B030D-6E8A-4147-A177-3AD203B41FA5}">
                      <a16:colId xmlns:a16="http://schemas.microsoft.com/office/drawing/2014/main" val="4180150836"/>
                    </a:ext>
                  </a:extLst>
                </a:gridCol>
                <a:gridCol w="1244603">
                  <a:extLst>
                    <a:ext uri="{9D8B030D-6E8A-4147-A177-3AD203B41FA5}">
                      <a16:colId xmlns:a16="http://schemas.microsoft.com/office/drawing/2014/main" val="2512644948"/>
                    </a:ext>
                  </a:extLst>
                </a:gridCol>
              </a:tblGrid>
              <a:tr h="286451">
                <a:tc>
                  <a:txBody>
                    <a:bodyPr/>
                    <a:lstStyle/>
                    <a:p>
                      <a:r>
                        <a:rPr lang="fr-FR"/>
                        <a:t>Rate per 1000 </a:t>
                      </a:r>
                      <a:r>
                        <a:rPr lang="fr-FR" err="1"/>
                        <a:t>PYs</a:t>
                      </a:r>
                      <a:endParaRPr lang="fr-FR"/>
                    </a:p>
                  </a:txBody>
                  <a:tcPr/>
                </a:tc>
                <a:tc>
                  <a:txBody>
                    <a:bodyPr/>
                    <a:lstStyle/>
                    <a:p>
                      <a:pPr algn="ctr"/>
                      <a:r>
                        <a:rPr lang="fr-FR"/>
                        <a:t>HIV+</a:t>
                      </a:r>
                    </a:p>
                  </a:txBody>
                  <a:tcPr/>
                </a:tc>
                <a:tc>
                  <a:txBody>
                    <a:bodyPr/>
                    <a:lstStyle/>
                    <a:p>
                      <a:pPr algn="ctr"/>
                      <a:r>
                        <a:rPr lang="fr-FR"/>
                        <a:t>HIV-</a:t>
                      </a:r>
                    </a:p>
                  </a:txBody>
                  <a:tcPr/>
                </a:tc>
                <a:extLst>
                  <a:ext uri="{0D108BD9-81ED-4DB2-BD59-A6C34878D82A}">
                    <a16:rowId xmlns:a16="http://schemas.microsoft.com/office/drawing/2014/main" val="113803280"/>
                  </a:ext>
                </a:extLst>
              </a:tr>
              <a:tr h="212974">
                <a:tc>
                  <a:txBody>
                    <a:bodyPr/>
                    <a:lstStyle/>
                    <a:p>
                      <a:r>
                        <a:rPr lang="fr-FR" err="1"/>
                        <a:t>Psychiatric</a:t>
                      </a:r>
                      <a:r>
                        <a:rPr lang="fr-FR"/>
                        <a:t> </a:t>
                      </a:r>
                      <a:r>
                        <a:rPr lang="fr-FR" err="1"/>
                        <a:t>illness</a:t>
                      </a:r>
                      <a:endParaRPr lang="fr-FR"/>
                    </a:p>
                  </a:txBody>
                  <a:tcPr/>
                </a:tc>
                <a:tc>
                  <a:txBody>
                    <a:bodyPr/>
                    <a:lstStyle/>
                    <a:p>
                      <a:pPr algn="ctr"/>
                      <a:r>
                        <a:rPr lang="fr-FR"/>
                        <a:t>50, 2</a:t>
                      </a:r>
                    </a:p>
                  </a:txBody>
                  <a:tcPr/>
                </a:tc>
                <a:tc>
                  <a:txBody>
                    <a:bodyPr/>
                    <a:lstStyle/>
                    <a:p>
                      <a:pPr algn="ctr"/>
                      <a:r>
                        <a:rPr lang="fr-FR"/>
                        <a:t>37.1</a:t>
                      </a:r>
                    </a:p>
                  </a:txBody>
                  <a:tcPr/>
                </a:tc>
                <a:extLst>
                  <a:ext uri="{0D108BD9-81ED-4DB2-BD59-A6C34878D82A}">
                    <a16:rowId xmlns:a16="http://schemas.microsoft.com/office/drawing/2014/main" val="1284490301"/>
                  </a:ext>
                </a:extLst>
              </a:tr>
              <a:tr h="212974">
                <a:tc>
                  <a:txBody>
                    <a:bodyPr/>
                    <a:lstStyle/>
                    <a:p>
                      <a:r>
                        <a:rPr lang="fr-FR" err="1"/>
                        <a:t>Bone</a:t>
                      </a:r>
                      <a:r>
                        <a:rPr lang="fr-FR"/>
                        <a:t> </a:t>
                      </a:r>
                      <a:r>
                        <a:rPr lang="fr-FR" err="1"/>
                        <a:t>disease</a:t>
                      </a:r>
                      <a:endParaRPr lang="fr-FR"/>
                    </a:p>
                  </a:txBody>
                  <a:tcPr/>
                </a:tc>
                <a:tc>
                  <a:txBody>
                    <a:bodyPr/>
                    <a:lstStyle/>
                    <a:p>
                      <a:pPr algn="ctr"/>
                      <a:r>
                        <a:rPr lang="fr-FR"/>
                        <a:t>39.3</a:t>
                      </a:r>
                    </a:p>
                  </a:txBody>
                  <a:tcPr/>
                </a:tc>
                <a:tc>
                  <a:txBody>
                    <a:bodyPr/>
                    <a:lstStyle/>
                    <a:p>
                      <a:pPr algn="ctr"/>
                      <a:r>
                        <a:rPr lang="fr-FR"/>
                        <a:t>28.7</a:t>
                      </a:r>
                    </a:p>
                  </a:txBody>
                  <a:tcPr/>
                </a:tc>
                <a:extLst>
                  <a:ext uri="{0D108BD9-81ED-4DB2-BD59-A6C34878D82A}">
                    <a16:rowId xmlns:a16="http://schemas.microsoft.com/office/drawing/2014/main" val="2912837445"/>
                  </a:ext>
                </a:extLst>
              </a:tr>
              <a:tr h="212974">
                <a:tc>
                  <a:txBody>
                    <a:bodyPr/>
                    <a:lstStyle/>
                    <a:p>
                      <a:r>
                        <a:rPr lang="fr-FR" err="1"/>
                        <a:t>Dyslipidemia</a:t>
                      </a:r>
                      <a:endParaRPr lang="fr-FR"/>
                    </a:p>
                  </a:txBody>
                  <a:tcPr/>
                </a:tc>
                <a:tc>
                  <a:txBody>
                    <a:bodyPr/>
                    <a:lstStyle/>
                    <a:p>
                      <a:pPr algn="ctr"/>
                      <a:r>
                        <a:rPr lang="fr-FR"/>
                        <a:t>36.7</a:t>
                      </a:r>
                    </a:p>
                  </a:txBody>
                  <a:tcPr/>
                </a:tc>
                <a:tc>
                  <a:txBody>
                    <a:bodyPr/>
                    <a:lstStyle/>
                    <a:p>
                      <a:pPr algn="ctr"/>
                      <a:r>
                        <a:rPr lang="fr-FR"/>
                        <a:t>27.3</a:t>
                      </a:r>
                    </a:p>
                  </a:txBody>
                  <a:tcPr/>
                </a:tc>
                <a:extLst>
                  <a:ext uri="{0D108BD9-81ED-4DB2-BD59-A6C34878D82A}">
                    <a16:rowId xmlns:a16="http://schemas.microsoft.com/office/drawing/2014/main" val="3996673471"/>
                  </a:ext>
                </a:extLst>
              </a:tr>
              <a:tr h="286451">
                <a:tc>
                  <a:txBody>
                    <a:bodyPr/>
                    <a:lstStyle/>
                    <a:p>
                      <a:r>
                        <a:rPr lang="fr-FR" err="1"/>
                        <a:t>Liver</a:t>
                      </a:r>
                      <a:r>
                        <a:rPr lang="fr-FR"/>
                        <a:t> </a:t>
                      </a:r>
                      <a:r>
                        <a:rPr lang="fr-FR" err="1"/>
                        <a:t>disease</a:t>
                      </a:r>
                      <a:endParaRPr lang="fr-FR"/>
                    </a:p>
                  </a:txBody>
                  <a:tcPr/>
                </a:tc>
                <a:tc>
                  <a:txBody>
                    <a:bodyPr/>
                    <a:lstStyle/>
                    <a:p>
                      <a:pPr algn="ctr"/>
                      <a:r>
                        <a:rPr lang="fr-FR"/>
                        <a:t>28.4</a:t>
                      </a:r>
                    </a:p>
                  </a:txBody>
                  <a:tcPr/>
                </a:tc>
                <a:tc>
                  <a:txBody>
                    <a:bodyPr/>
                    <a:lstStyle/>
                    <a:p>
                      <a:pPr algn="ctr"/>
                      <a:r>
                        <a:rPr lang="fr-FR"/>
                        <a:t>11.5</a:t>
                      </a:r>
                    </a:p>
                  </a:txBody>
                  <a:tcPr/>
                </a:tc>
                <a:extLst>
                  <a:ext uri="{0D108BD9-81ED-4DB2-BD59-A6C34878D82A}">
                    <a16:rowId xmlns:a16="http://schemas.microsoft.com/office/drawing/2014/main" val="2950168630"/>
                  </a:ext>
                </a:extLst>
              </a:tr>
              <a:tr h="286451">
                <a:tc>
                  <a:txBody>
                    <a:bodyPr/>
                    <a:lstStyle/>
                    <a:p>
                      <a:r>
                        <a:rPr lang="fr-FR" err="1"/>
                        <a:t>Chronic</a:t>
                      </a:r>
                      <a:r>
                        <a:rPr lang="fr-FR"/>
                        <a:t> </a:t>
                      </a:r>
                      <a:r>
                        <a:rPr lang="fr-FR" err="1"/>
                        <a:t>kidney</a:t>
                      </a:r>
                      <a:r>
                        <a:rPr lang="fr-FR"/>
                        <a:t> </a:t>
                      </a:r>
                      <a:r>
                        <a:rPr lang="fr-FR" err="1"/>
                        <a:t>disease</a:t>
                      </a:r>
                      <a:endParaRPr lang="fr-FR"/>
                    </a:p>
                  </a:txBody>
                  <a:tcPr/>
                </a:tc>
                <a:tc>
                  <a:txBody>
                    <a:bodyPr/>
                    <a:lstStyle/>
                    <a:p>
                      <a:pPr algn="ctr"/>
                      <a:r>
                        <a:rPr lang="fr-FR"/>
                        <a:t>11.9</a:t>
                      </a:r>
                    </a:p>
                  </a:txBody>
                  <a:tcPr/>
                </a:tc>
                <a:tc>
                  <a:txBody>
                    <a:bodyPr/>
                    <a:lstStyle/>
                    <a:p>
                      <a:pPr algn="ctr"/>
                      <a:r>
                        <a:rPr lang="fr-FR"/>
                        <a:t>4.7</a:t>
                      </a:r>
                    </a:p>
                  </a:txBody>
                  <a:tcPr/>
                </a:tc>
                <a:extLst>
                  <a:ext uri="{0D108BD9-81ED-4DB2-BD59-A6C34878D82A}">
                    <a16:rowId xmlns:a16="http://schemas.microsoft.com/office/drawing/2014/main" val="829113969"/>
                  </a:ext>
                </a:extLst>
              </a:tr>
              <a:tr h="286451">
                <a:tc>
                  <a:txBody>
                    <a:bodyPr/>
                    <a:lstStyle/>
                    <a:p>
                      <a:r>
                        <a:rPr lang="fr-FR" dirty="0"/>
                        <a:t>NON-AIDS Cancer</a:t>
                      </a:r>
                    </a:p>
                  </a:txBody>
                  <a:tcPr/>
                </a:tc>
                <a:tc>
                  <a:txBody>
                    <a:bodyPr/>
                    <a:lstStyle/>
                    <a:p>
                      <a:pPr algn="ctr"/>
                      <a:r>
                        <a:rPr lang="fr-FR"/>
                        <a:t>5.5</a:t>
                      </a:r>
                    </a:p>
                  </a:txBody>
                  <a:tcPr/>
                </a:tc>
                <a:tc>
                  <a:txBody>
                    <a:bodyPr/>
                    <a:lstStyle/>
                    <a:p>
                      <a:pPr algn="ctr"/>
                      <a:r>
                        <a:rPr lang="fr-FR" dirty="0"/>
                        <a:t>3.7</a:t>
                      </a:r>
                    </a:p>
                  </a:txBody>
                  <a:tcPr/>
                </a:tc>
                <a:extLst>
                  <a:ext uri="{0D108BD9-81ED-4DB2-BD59-A6C34878D82A}">
                    <a16:rowId xmlns:a16="http://schemas.microsoft.com/office/drawing/2014/main" val="1831280245"/>
                  </a:ext>
                </a:extLst>
              </a:tr>
            </a:tbl>
          </a:graphicData>
        </a:graphic>
      </p:graphicFrame>
      <p:sp>
        <p:nvSpPr>
          <p:cNvPr id="14" name="ZoneTexte 13">
            <a:extLst>
              <a:ext uri="{FF2B5EF4-FFF2-40B4-BE49-F238E27FC236}">
                <a16:creationId xmlns:a16="http://schemas.microsoft.com/office/drawing/2014/main" id="{5A323D31-6D0F-F849-9CDF-AA2750AA4AD6}"/>
              </a:ext>
            </a:extLst>
          </p:cNvPr>
          <p:cNvSpPr txBox="1"/>
          <p:nvPr/>
        </p:nvSpPr>
        <p:spPr>
          <a:xfrm>
            <a:off x="9093075" y="6471418"/>
            <a:ext cx="3098925" cy="276999"/>
          </a:xfrm>
          <a:prstGeom prst="rect">
            <a:avLst/>
          </a:prstGeom>
          <a:noFill/>
        </p:spPr>
        <p:txBody>
          <a:bodyPr wrap="none" rtlCol="0">
            <a:spAutoFit/>
          </a:bodyPr>
          <a:lstStyle/>
          <a:p>
            <a:pPr algn="r"/>
            <a:r>
              <a:rPr lang="fr-FR" sz="1200" i="1"/>
              <a:t>Collins LF. Clin Infect Dis 2021; 73 (7):e2059-69</a:t>
            </a:r>
          </a:p>
        </p:txBody>
      </p:sp>
      <p:sp>
        <p:nvSpPr>
          <p:cNvPr id="15" name="ZoneTexte 14">
            <a:extLst>
              <a:ext uri="{FF2B5EF4-FFF2-40B4-BE49-F238E27FC236}">
                <a16:creationId xmlns:a16="http://schemas.microsoft.com/office/drawing/2014/main" id="{3C557A83-C2C3-1740-B659-F92FEBF4DCA3}"/>
              </a:ext>
            </a:extLst>
          </p:cNvPr>
          <p:cNvSpPr txBox="1"/>
          <p:nvPr/>
        </p:nvSpPr>
        <p:spPr>
          <a:xfrm>
            <a:off x="1235461" y="2126491"/>
            <a:ext cx="2402389" cy="369332"/>
          </a:xfrm>
          <a:prstGeom prst="rect">
            <a:avLst/>
          </a:prstGeom>
          <a:noFill/>
        </p:spPr>
        <p:txBody>
          <a:bodyPr wrap="none" rtlCol="0">
            <a:spAutoFit/>
          </a:bodyPr>
          <a:lstStyle/>
          <a:p>
            <a:r>
              <a:rPr lang="fr-FR" b="1">
                <a:solidFill>
                  <a:srgbClr val="0070C0"/>
                </a:solidFill>
              </a:rPr>
              <a:t>Baseline </a:t>
            </a:r>
            <a:r>
              <a:rPr lang="fr-FR" b="1" err="1">
                <a:solidFill>
                  <a:srgbClr val="0070C0"/>
                </a:solidFill>
              </a:rPr>
              <a:t>characteristics</a:t>
            </a:r>
            <a:endParaRPr lang="fr-FR" b="1">
              <a:solidFill>
                <a:srgbClr val="0070C0"/>
              </a:solidFill>
            </a:endParaRPr>
          </a:p>
        </p:txBody>
      </p:sp>
      <p:sp>
        <p:nvSpPr>
          <p:cNvPr id="17" name="ZoneTexte 16">
            <a:extLst>
              <a:ext uri="{FF2B5EF4-FFF2-40B4-BE49-F238E27FC236}">
                <a16:creationId xmlns:a16="http://schemas.microsoft.com/office/drawing/2014/main" id="{0E760E66-F939-4F41-B691-C74E81FE53CC}"/>
              </a:ext>
            </a:extLst>
          </p:cNvPr>
          <p:cNvSpPr txBox="1"/>
          <p:nvPr/>
        </p:nvSpPr>
        <p:spPr>
          <a:xfrm>
            <a:off x="275555" y="1197159"/>
            <a:ext cx="7943885" cy="923330"/>
          </a:xfrm>
          <a:prstGeom prst="rect">
            <a:avLst/>
          </a:prstGeom>
          <a:noFill/>
        </p:spPr>
        <p:txBody>
          <a:bodyPr wrap="square">
            <a:spAutoFit/>
          </a:bodyPr>
          <a:lstStyle/>
          <a:p>
            <a:r>
              <a:rPr lang="en-GB" sz="1800" dirty="0">
                <a:effectLst/>
                <a:latin typeface="MinionPro"/>
              </a:rPr>
              <a:t>WIHS </a:t>
            </a:r>
            <a:r>
              <a:rPr lang="en-GB" dirty="0">
                <a:latin typeface="MinionPro"/>
              </a:rPr>
              <a:t>:</a:t>
            </a:r>
            <a:r>
              <a:rPr lang="en-GB" sz="1800" dirty="0">
                <a:effectLst/>
                <a:latin typeface="MinionPro"/>
              </a:rPr>
              <a:t> </a:t>
            </a:r>
            <a:r>
              <a:rPr lang="en-GB" sz="1800" dirty="0" err="1">
                <a:effectLst/>
                <a:latin typeface="MinionPro"/>
              </a:rPr>
              <a:t>multicenter</a:t>
            </a:r>
            <a:r>
              <a:rPr lang="en-GB" sz="1800" dirty="0">
                <a:effectLst/>
                <a:latin typeface="MinionPro"/>
              </a:rPr>
              <a:t> prospective US cohort established in 1993. </a:t>
            </a:r>
          </a:p>
          <a:p>
            <a:r>
              <a:rPr lang="en-GB" sz="1800" dirty="0">
                <a:effectLst/>
                <a:latin typeface="MinionPro"/>
              </a:rPr>
              <a:t>Women living with HIV and at-risk women without HIV enrolled during 4 waves (1994–1995, 2001–2002, 2011–2012, 2013–2015) </a:t>
            </a:r>
            <a:endParaRPr lang="en-GB" dirty="0"/>
          </a:p>
        </p:txBody>
      </p:sp>
      <p:sp>
        <p:nvSpPr>
          <p:cNvPr id="11" name="ZoneTexte 10">
            <a:extLst>
              <a:ext uri="{FF2B5EF4-FFF2-40B4-BE49-F238E27FC236}">
                <a16:creationId xmlns:a16="http://schemas.microsoft.com/office/drawing/2014/main" id="{CF76FCC7-96B5-D24E-B4BF-152894A59BEA}"/>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1017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4C410C4-D949-3A74-7FCC-462A5C1FF806}"/>
              </a:ext>
            </a:extLst>
          </p:cNvPr>
          <p:cNvSpPr>
            <a:spLocks noGrp="1"/>
          </p:cNvSpPr>
          <p:nvPr>
            <p:ph type="title"/>
          </p:nvPr>
        </p:nvSpPr>
        <p:spPr/>
        <p:txBody>
          <a:bodyPr anchor="t"/>
          <a:lstStyle/>
          <a:p>
            <a:r>
              <a:rPr lang="fr-FR"/>
              <a:t>Are </a:t>
            </a:r>
            <a:r>
              <a:rPr lang="fr-FR" err="1"/>
              <a:t>women</a:t>
            </a:r>
            <a:r>
              <a:rPr lang="fr-FR"/>
              <a:t> </a:t>
            </a:r>
            <a:r>
              <a:rPr lang="fr-FR" err="1"/>
              <a:t>different</a:t>
            </a:r>
            <a:r>
              <a:rPr lang="fr-FR"/>
              <a:t> </a:t>
            </a:r>
            <a:r>
              <a:rPr lang="fr-FR" err="1"/>
              <a:t>from</a:t>
            </a:r>
            <a:r>
              <a:rPr lang="fr-FR"/>
              <a:t> men ?</a:t>
            </a:r>
          </a:p>
        </p:txBody>
      </p:sp>
      <p:sp>
        <p:nvSpPr>
          <p:cNvPr id="3" name="Espace réservé du contenu 2">
            <a:extLst>
              <a:ext uri="{FF2B5EF4-FFF2-40B4-BE49-F238E27FC236}">
                <a16:creationId xmlns:a16="http://schemas.microsoft.com/office/drawing/2014/main" id="{23F532B4-88B0-394B-B355-A8F146AA6F7A}"/>
              </a:ext>
            </a:extLst>
          </p:cNvPr>
          <p:cNvSpPr>
            <a:spLocks noGrp="1"/>
          </p:cNvSpPr>
          <p:nvPr>
            <p:ph sz="quarter" idx="13"/>
          </p:nvPr>
        </p:nvSpPr>
        <p:spPr>
          <a:xfrm>
            <a:off x="609600" y="1974254"/>
            <a:ext cx="3966205" cy="4572000"/>
          </a:xfrm>
        </p:spPr>
        <p:txBody>
          <a:bodyPr/>
          <a:lstStyle/>
          <a:p>
            <a:r>
              <a:rPr lang="en-GB"/>
              <a:t>Yes….in so many ways</a:t>
            </a:r>
          </a:p>
          <a:p>
            <a:pPr marL="0" indent="0">
              <a:buNone/>
            </a:pPr>
            <a:endParaRPr lang="en-GB"/>
          </a:p>
          <a:p>
            <a:r>
              <a:rPr lang="en-GB"/>
              <a:t>From the HIV perspective</a:t>
            </a:r>
          </a:p>
          <a:p>
            <a:pPr lvl="1"/>
            <a:r>
              <a:rPr lang="en-GB"/>
              <a:t>Acquisition</a:t>
            </a:r>
          </a:p>
          <a:p>
            <a:pPr lvl="1"/>
            <a:r>
              <a:rPr lang="en-GB"/>
              <a:t>Pathogenesis</a:t>
            </a:r>
          </a:p>
          <a:p>
            <a:pPr lvl="1"/>
            <a:r>
              <a:rPr lang="en-GB"/>
              <a:t>Reservoir</a:t>
            </a:r>
          </a:p>
          <a:p>
            <a:pPr lvl="1"/>
            <a:r>
              <a:rPr lang="en-GB"/>
              <a:t>Latency</a:t>
            </a:r>
          </a:p>
          <a:p>
            <a:pPr lvl="1"/>
            <a:r>
              <a:rPr lang="en-GB"/>
              <a:t>Response to ART ?</a:t>
            </a:r>
          </a:p>
          <a:p>
            <a:pPr lvl="1"/>
            <a:r>
              <a:rPr lang="en-GB"/>
              <a:t>ART-associated toxicity ?</a:t>
            </a:r>
          </a:p>
        </p:txBody>
      </p:sp>
      <p:pic>
        <p:nvPicPr>
          <p:cNvPr id="5" name="Image 4">
            <a:extLst>
              <a:ext uri="{FF2B5EF4-FFF2-40B4-BE49-F238E27FC236}">
                <a16:creationId xmlns:a16="http://schemas.microsoft.com/office/drawing/2014/main" id="{5F6FC47C-EF8D-804D-A906-BF10ACC8C95E}"/>
              </a:ext>
            </a:extLst>
          </p:cNvPr>
          <p:cNvPicPr>
            <a:picLocks noChangeAspect="1"/>
          </p:cNvPicPr>
          <p:nvPr/>
        </p:nvPicPr>
        <p:blipFill>
          <a:blip r:embed="rId2"/>
          <a:stretch>
            <a:fillRect/>
          </a:stretch>
        </p:blipFill>
        <p:spPr>
          <a:xfrm>
            <a:off x="4692927" y="908720"/>
            <a:ext cx="4289717" cy="5436784"/>
          </a:xfrm>
          <a:prstGeom prst="rect">
            <a:avLst/>
          </a:prstGeom>
        </p:spPr>
      </p:pic>
      <p:sp>
        <p:nvSpPr>
          <p:cNvPr id="6" name="ZoneTexte 5">
            <a:extLst>
              <a:ext uri="{FF2B5EF4-FFF2-40B4-BE49-F238E27FC236}">
                <a16:creationId xmlns:a16="http://schemas.microsoft.com/office/drawing/2014/main" id="{8407B036-4A05-474B-A055-687DB0F5FE95}"/>
              </a:ext>
            </a:extLst>
          </p:cNvPr>
          <p:cNvSpPr txBox="1"/>
          <p:nvPr/>
        </p:nvSpPr>
        <p:spPr>
          <a:xfrm>
            <a:off x="6659652" y="6479463"/>
            <a:ext cx="5532348" cy="276999"/>
          </a:xfrm>
          <a:prstGeom prst="rect">
            <a:avLst/>
          </a:prstGeom>
          <a:noFill/>
        </p:spPr>
        <p:txBody>
          <a:bodyPr wrap="none" rtlCol="0">
            <a:spAutoFit/>
          </a:bodyPr>
          <a:lstStyle/>
          <a:p>
            <a:pPr algn="r"/>
            <a:r>
              <a:rPr lang="fr-FR" sz="1200" i="1" err="1"/>
              <a:t>Sex</a:t>
            </a:r>
            <a:r>
              <a:rPr lang="fr-FR" sz="1200" i="1"/>
              <a:t> </a:t>
            </a:r>
            <a:r>
              <a:rPr lang="fr-FR" sz="1200" i="1" err="1"/>
              <a:t>Differences</a:t>
            </a:r>
            <a:r>
              <a:rPr lang="fr-FR" sz="1200" i="1"/>
              <a:t> in HIV infection. </a:t>
            </a:r>
            <a:r>
              <a:rPr lang="fr-FR" sz="1200" i="1" err="1"/>
              <a:t>Sculley</a:t>
            </a:r>
            <a:r>
              <a:rPr lang="fr-FR" sz="1200" i="1"/>
              <a:t> EP. </a:t>
            </a:r>
            <a:r>
              <a:rPr lang="fr-FR" sz="1200" i="1" err="1"/>
              <a:t>Current</a:t>
            </a:r>
            <a:r>
              <a:rPr lang="fr-FR" sz="1200" i="1"/>
              <a:t> HIV/AIDS Reports 2018; 15:136-46</a:t>
            </a:r>
          </a:p>
        </p:txBody>
      </p:sp>
      <p:sp>
        <p:nvSpPr>
          <p:cNvPr id="2" name="ZoneTexte 1">
            <a:extLst>
              <a:ext uri="{FF2B5EF4-FFF2-40B4-BE49-F238E27FC236}">
                <a16:creationId xmlns:a16="http://schemas.microsoft.com/office/drawing/2014/main" id="{03F8C2D5-EB3D-6E43-99A6-8093B0081B2E}"/>
              </a:ext>
            </a:extLst>
          </p:cNvPr>
          <p:cNvSpPr txBox="1"/>
          <p:nvPr/>
        </p:nvSpPr>
        <p:spPr>
          <a:xfrm>
            <a:off x="11582400" y="40380"/>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735596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63501BC-492C-174A-BFAD-587C41DDCC33}"/>
              </a:ext>
            </a:extLst>
          </p:cNvPr>
          <p:cNvSpPr>
            <a:spLocks noGrp="1"/>
          </p:cNvSpPr>
          <p:nvPr>
            <p:ph type="title"/>
          </p:nvPr>
        </p:nvSpPr>
        <p:spPr/>
        <p:txBody>
          <a:bodyPr>
            <a:noAutofit/>
          </a:bodyPr>
          <a:lstStyle/>
          <a:p>
            <a:r>
              <a:rPr lang="fr-FR" sz="2800"/>
              <a:t>Non-AIDS </a:t>
            </a:r>
            <a:r>
              <a:rPr lang="fr-FR" sz="2800" err="1"/>
              <a:t>Comorbidity</a:t>
            </a:r>
            <a:r>
              <a:rPr lang="fr-FR" sz="2800"/>
              <a:t> </a:t>
            </a:r>
            <a:r>
              <a:rPr lang="fr-FR" sz="2800" err="1"/>
              <a:t>burden</a:t>
            </a:r>
            <a:r>
              <a:rPr lang="fr-FR" sz="2800"/>
              <a:t> in </a:t>
            </a:r>
            <a:r>
              <a:rPr lang="fr-FR" sz="2800" err="1"/>
              <a:t>Women</a:t>
            </a:r>
            <a:r>
              <a:rPr lang="fr-FR" sz="2800"/>
              <a:t> </a:t>
            </a:r>
            <a:r>
              <a:rPr lang="fr-FR" sz="2800" err="1"/>
              <a:t>with</a:t>
            </a:r>
            <a:r>
              <a:rPr lang="fr-FR" sz="2800"/>
              <a:t> HIV</a:t>
            </a:r>
            <a:br>
              <a:rPr lang="fr-FR" sz="2800"/>
            </a:br>
            <a:r>
              <a:rPr lang="fr-FR" sz="2800" err="1"/>
              <a:t>Women’s</a:t>
            </a:r>
            <a:r>
              <a:rPr lang="fr-FR" sz="2800"/>
              <a:t> </a:t>
            </a:r>
            <a:r>
              <a:rPr lang="fr-FR" sz="2800" err="1"/>
              <a:t>Interagency</a:t>
            </a:r>
            <a:r>
              <a:rPr lang="fr-FR" sz="2800"/>
              <a:t> HIV </a:t>
            </a:r>
            <a:r>
              <a:rPr lang="fr-FR" sz="2800" err="1"/>
              <a:t>Study</a:t>
            </a:r>
            <a:br>
              <a:rPr lang="fr-FR" sz="2800"/>
            </a:br>
            <a:endParaRPr lang="fr-FR" sz="2800"/>
          </a:p>
        </p:txBody>
      </p:sp>
      <p:sp>
        <p:nvSpPr>
          <p:cNvPr id="11" name="Espace réservé du contenu 10">
            <a:extLst>
              <a:ext uri="{FF2B5EF4-FFF2-40B4-BE49-F238E27FC236}">
                <a16:creationId xmlns:a16="http://schemas.microsoft.com/office/drawing/2014/main" id="{AF36D710-B8CE-9544-A607-17562D0E10FA}"/>
              </a:ext>
            </a:extLst>
          </p:cNvPr>
          <p:cNvSpPr>
            <a:spLocks noGrp="1"/>
          </p:cNvSpPr>
          <p:nvPr>
            <p:ph sz="quarter" idx="13"/>
          </p:nvPr>
        </p:nvSpPr>
        <p:spPr>
          <a:xfrm>
            <a:off x="7425680" y="1803699"/>
            <a:ext cx="4766320" cy="2390850"/>
          </a:xfrm>
        </p:spPr>
        <p:txBody>
          <a:bodyPr>
            <a:normAutofit/>
          </a:bodyPr>
          <a:lstStyle/>
          <a:p>
            <a:r>
              <a:rPr lang="en-GB" b="1"/>
              <a:t>Conclusions :</a:t>
            </a:r>
          </a:p>
          <a:p>
            <a:pPr lvl="1"/>
            <a:r>
              <a:rPr lang="en-GB" sz="1800"/>
              <a:t>Women with HIV have higher prevalence and incidence of Non-AIDS Comorbidity burden than women without HIV</a:t>
            </a:r>
          </a:p>
          <a:p>
            <a:pPr lvl="1"/>
            <a:r>
              <a:rPr lang="en-GB" sz="1800"/>
              <a:t>Differences in Non-AIDS Comorbidity burden by HIV serostatus begin in the 3rd decade of life</a:t>
            </a:r>
          </a:p>
        </p:txBody>
      </p:sp>
      <p:sp>
        <p:nvSpPr>
          <p:cNvPr id="2" name="ZoneTexte 1">
            <a:extLst>
              <a:ext uri="{FF2B5EF4-FFF2-40B4-BE49-F238E27FC236}">
                <a16:creationId xmlns:a16="http://schemas.microsoft.com/office/drawing/2014/main" id="{89874568-F085-87D5-FF90-D34324F7E9DF}"/>
              </a:ext>
            </a:extLst>
          </p:cNvPr>
          <p:cNvSpPr txBox="1"/>
          <p:nvPr/>
        </p:nvSpPr>
        <p:spPr>
          <a:xfrm>
            <a:off x="9093075" y="6471418"/>
            <a:ext cx="3098925" cy="276999"/>
          </a:xfrm>
          <a:prstGeom prst="rect">
            <a:avLst/>
          </a:prstGeom>
          <a:noFill/>
        </p:spPr>
        <p:txBody>
          <a:bodyPr wrap="none" rtlCol="0">
            <a:spAutoFit/>
          </a:bodyPr>
          <a:lstStyle/>
          <a:p>
            <a:pPr algn="r"/>
            <a:r>
              <a:rPr lang="fr-FR" sz="1200" i="1"/>
              <a:t>Collins LF. Clin Infect Dis 2021; 73 (7):e2059-69</a:t>
            </a:r>
          </a:p>
        </p:txBody>
      </p:sp>
      <p:sp>
        <p:nvSpPr>
          <p:cNvPr id="6" name="ZoneTexte 5">
            <a:extLst>
              <a:ext uri="{FF2B5EF4-FFF2-40B4-BE49-F238E27FC236}">
                <a16:creationId xmlns:a16="http://schemas.microsoft.com/office/drawing/2014/main" id="{25E5B84B-E8C3-C644-A600-D72FE590C22F}"/>
              </a:ext>
            </a:extLst>
          </p:cNvPr>
          <p:cNvSpPr txBox="1"/>
          <p:nvPr/>
        </p:nvSpPr>
        <p:spPr>
          <a:xfrm>
            <a:off x="11305732" y="74154"/>
            <a:ext cx="505267" cy="369332"/>
          </a:xfrm>
          <a:prstGeom prst="rect">
            <a:avLst/>
          </a:prstGeom>
          <a:noFill/>
        </p:spPr>
        <p:txBody>
          <a:bodyPr wrap="none" rtlCol="0">
            <a:spAutoFit/>
          </a:bodyPr>
          <a:lstStyle/>
          <a:p>
            <a:r>
              <a:rPr lang="fr-FR"/>
              <a:t>CM</a:t>
            </a:r>
          </a:p>
        </p:txBody>
      </p:sp>
      <p:sp>
        <p:nvSpPr>
          <p:cNvPr id="7" name="Rectangle 48">
            <a:extLst>
              <a:ext uri="{FF2B5EF4-FFF2-40B4-BE49-F238E27FC236}">
                <a16:creationId xmlns:a16="http://schemas.microsoft.com/office/drawing/2014/main" id="{3E03C222-25C3-D292-8C41-12512443029D}"/>
              </a:ext>
            </a:extLst>
          </p:cNvPr>
          <p:cNvSpPr>
            <a:spLocks noChangeArrowheads="1"/>
          </p:cNvSpPr>
          <p:nvPr/>
        </p:nvSpPr>
        <p:spPr bwMode="auto">
          <a:xfrm>
            <a:off x="1180487" y="2376480"/>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0,35 -</a:t>
            </a:r>
          </a:p>
        </p:txBody>
      </p:sp>
      <p:sp>
        <p:nvSpPr>
          <p:cNvPr id="13" name="Forme libre : forme 12">
            <a:extLst>
              <a:ext uri="{FF2B5EF4-FFF2-40B4-BE49-F238E27FC236}">
                <a16:creationId xmlns:a16="http://schemas.microsoft.com/office/drawing/2014/main" id="{298A1A1C-284E-6575-FEBB-9447D64C48D1}"/>
              </a:ext>
            </a:extLst>
          </p:cNvPr>
          <p:cNvSpPr/>
          <p:nvPr/>
        </p:nvSpPr>
        <p:spPr bwMode="auto">
          <a:xfrm>
            <a:off x="1625395" y="2376480"/>
            <a:ext cx="4470606" cy="3263958"/>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6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9" name="Rectangle 48">
            <a:extLst>
              <a:ext uri="{FF2B5EF4-FFF2-40B4-BE49-F238E27FC236}">
                <a16:creationId xmlns:a16="http://schemas.microsoft.com/office/drawing/2014/main" id="{5ED03167-8F27-1CC7-23D7-9E451AC1E70C}"/>
              </a:ext>
            </a:extLst>
          </p:cNvPr>
          <p:cNvSpPr>
            <a:spLocks noChangeArrowheads="1"/>
          </p:cNvSpPr>
          <p:nvPr/>
        </p:nvSpPr>
        <p:spPr bwMode="auto">
          <a:xfrm>
            <a:off x="1180487" y="2865808"/>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0,30 -</a:t>
            </a:r>
          </a:p>
        </p:txBody>
      </p:sp>
      <p:sp>
        <p:nvSpPr>
          <p:cNvPr id="31" name="Rectangle 48">
            <a:extLst>
              <a:ext uri="{FF2B5EF4-FFF2-40B4-BE49-F238E27FC236}">
                <a16:creationId xmlns:a16="http://schemas.microsoft.com/office/drawing/2014/main" id="{1209AFB4-CAAD-2F67-1217-F541FF62DEA0}"/>
              </a:ext>
            </a:extLst>
          </p:cNvPr>
          <p:cNvSpPr>
            <a:spLocks noChangeArrowheads="1"/>
          </p:cNvSpPr>
          <p:nvPr/>
        </p:nvSpPr>
        <p:spPr bwMode="auto">
          <a:xfrm>
            <a:off x="1180487" y="3361078"/>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0,25 -</a:t>
            </a:r>
          </a:p>
        </p:txBody>
      </p:sp>
      <p:sp>
        <p:nvSpPr>
          <p:cNvPr id="32" name="Rectangle 48">
            <a:extLst>
              <a:ext uri="{FF2B5EF4-FFF2-40B4-BE49-F238E27FC236}">
                <a16:creationId xmlns:a16="http://schemas.microsoft.com/office/drawing/2014/main" id="{E610C516-9810-C78D-28F0-8F14FE6D501F}"/>
              </a:ext>
            </a:extLst>
          </p:cNvPr>
          <p:cNvSpPr>
            <a:spLocks noChangeArrowheads="1"/>
          </p:cNvSpPr>
          <p:nvPr/>
        </p:nvSpPr>
        <p:spPr bwMode="auto">
          <a:xfrm>
            <a:off x="1180487" y="3855212"/>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0,20 -</a:t>
            </a:r>
          </a:p>
        </p:txBody>
      </p:sp>
      <p:sp>
        <p:nvSpPr>
          <p:cNvPr id="33" name="Rectangle 48">
            <a:extLst>
              <a:ext uri="{FF2B5EF4-FFF2-40B4-BE49-F238E27FC236}">
                <a16:creationId xmlns:a16="http://schemas.microsoft.com/office/drawing/2014/main" id="{D97ABE33-6049-1F3A-23D9-D0EB18E4D780}"/>
              </a:ext>
            </a:extLst>
          </p:cNvPr>
          <p:cNvSpPr>
            <a:spLocks noChangeArrowheads="1"/>
          </p:cNvSpPr>
          <p:nvPr/>
        </p:nvSpPr>
        <p:spPr bwMode="auto">
          <a:xfrm>
            <a:off x="1180487" y="4325491"/>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0,15 -</a:t>
            </a:r>
          </a:p>
        </p:txBody>
      </p:sp>
      <p:sp>
        <p:nvSpPr>
          <p:cNvPr id="34" name="Rectangle 48">
            <a:extLst>
              <a:ext uri="{FF2B5EF4-FFF2-40B4-BE49-F238E27FC236}">
                <a16:creationId xmlns:a16="http://schemas.microsoft.com/office/drawing/2014/main" id="{8F3B6E17-053D-5C09-375B-2D2C54D2E38F}"/>
              </a:ext>
            </a:extLst>
          </p:cNvPr>
          <p:cNvSpPr>
            <a:spLocks noChangeArrowheads="1"/>
          </p:cNvSpPr>
          <p:nvPr/>
        </p:nvSpPr>
        <p:spPr bwMode="auto">
          <a:xfrm>
            <a:off x="1180487" y="4813617"/>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0,10 -</a:t>
            </a:r>
          </a:p>
        </p:txBody>
      </p:sp>
      <p:sp>
        <p:nvSpPr>
          <p:cNvPr id="35" name="Rectangle 48">
            <a:extLst>
              <a:ext uri="{FF2B5EF4-FFF2-40B4-BE49-F238E27FC236}">
                <a16:creationId xmlns:a16="http://schemas.microsoft.com/office/drawing/2014/main" id="{275477CA-F25E-FA24-8E40-0A49C1C010A6}"/>
              </a:ext>
            </a:extLst>
          </p:cNvPr>
          <p:cNvSpPr>
            <a:spLocks noChangeArrowheads="1"/>
          </p:cNvSpPr>
          <p:nvPr/>
        </p:nvSpPr>
        <p:spPr bwMode="auto">
          <a:xfrm>
            <a:off x="1180487" y="5294630"/>
            <a:ext cx="4862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0,05 -</a:t>
            </a:r>
          </a:p>
        </p:txBody>
      </p:sp>
      <p:sp>
        <p:nvSpPr>
          <p:cNvPr id="36" name="Rectangle 48">
            <a:extLst>
              <a:ext uri="{FF2B5EF4-FFF2-40B4-BE49-F238E27FC236}">
                <a16:creationId xmlns:a16="http://schemas.microsoft.com/office/drawing/2014/main" id="{6B313FCE-C729-F28B-57FE-80E0FB556731}"/>
              </a:ext>
            </a:extLst>
          </p:cNvPr>
          <p:cNvSpPr>
            <a:spLocks noChangeArrowheads="1"/>
          </p:cNvSpPr>
          <p:nvPr/>
        </p:nvSpPr>
        <p:spPr bwMode="auto">
          <a:xfrm rot="16200000">
            <a:off x="62306" y="3832595"/>
            <a:ext cx="1948217"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NACM incidence Rate/PY</a:t>
            </a:r>
          </a:p>
        </p:txBody>
      </p:sp>
      <p:sp>
        <p:nvSpPr>
          <p:cNvPr id="38" name="Rectangle 48">
            <a:extLst>
              <a:ext uri="{FF2B5EF4-FFF2-40B4-BE49-F238E27FC236}">
                <a16:creationId xmlns:a16="http://schemas.microsoft.com/office/drawing/2014/main" id="{A0B9AA0D-B4DD-B765-C329-95CDB6B316D6}"/>
              </a:ext>
            </a:extLst>
          </p:cNvPr>
          <p:cNvSpPr>
            <a:spLocks noChangeArrowheads="1"/>
          </p:cNvSpPr>
          <p:nvPr/>
        </p:nvSpPr>
        <p:spPr bwMode="auto">
          <a:xfrm>
            <a:off x="1801842" y="5566108"/>
            <a:ext cx="34521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&lt;25</a:t>
            </a:r>
          </a:p>
        </p:txBody>
      </p:sp>
      <p:sp>
        <p:nvSpPr>
          <p:cNvPr id="41" name="Rectangle 48">
            <a:extLst>
              <a:ext uri="{FF2B5EF4-FFF2-40B4-BE49-F238E27FC236}">
                <a16:creationId xmlns:a16="http://schemas.microsoft.com/office/drawing/2014/main" id="{6CFA1B3A-DE2C-7066-3530-5ECAA5553D09}"/>
              </a:ext>
            </a:extLst>
          </p:cNvPr>
          <p:cNvSpPr>
            <a:spLocks noChangeArrowheads="1"/>
          </p:cNvSpPr>
          <p:nvPr/>
        </p:nvSpPr>
        <p:spPr bwMode="auto">
          <a:xfrm>
            <a:off x="2275792"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25-29</a:t>
            </a:r>
          </a:p>
        </p:txBody>
      </p:sp>
      <p:sp>
        <p:nvSpPr>
          <p:cNvPr id="44" name="Rectangle 48">
            <a:extLst>
              <a:ext uri="{FF2B5EF4-FFF2-40B4-BE49-F238E27FC236}">
                <a16:creationId xmlns:a16="http://schemas.microsoft.com/office/drawing/2014/main" id="{ECDA59D0-9ADE-FDCD-2A27-D0E28063F6DE}"/>
              </a:ext>
            </a:extLst>
          </p:cNvPr>
          <p:cNvSpPr>
            <a:spLocks noChangeArrowheads="1"/>
          </p:cNvSpPr>
          <p:nvPr/>
        </p:nvSpPr>
        <p:spPr bwMode="auto">
          <a:xfrm>
            <a:off x="2816337"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30-34</a:t>
            </a:r>
          </a:p>
        </p:txBody>
      </p:sp>
      <p:sp>
        <p:nvSpPr>
          <p:cNvPr id="46" name="Rectangle 48">
            <a:extLst>
              <a:ext uri="{FF2B5EF4-FFF2-40B4-BE49-F238E27FC236}">
                <a16:creationId xmlns:a16="http://schemas.microsoft.com/office/drawing/2014/main" id="{BEA301E0-8690-4BE8-F888-ECFAB2D94FF6}"/>
              </a:ext>
            </a:extLst>
          </p:cNvPr>
          <p:cNvSpPr>
            <a:spLocks noChangeArrowheads="1"/>
          </p:cNvSpPr>
          <p:nvPr/>
        </p:nvSpPr>
        <p:spPr bwMode="auto">
          <a:xfrm>
            <a:off x="3365496"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35-39</a:t>
            </a:r>
          </a:p>
        </p:txBody>
      </p:sp>
      <p:sp>
        <p:nvSpPr>
          <p:cNvPr id="48" name="Rectangle 48">
            <a:extLst>
              <a:ext uri="{FF2B5EF4-FFF2-40B4-BE49-F238E27FC236}">
                <a16:creationId xmlns:a16="http://schemas.microsoft.com/office/drawing/2014/main" id="{58BA5B3C-60C8-838D-3803-1BB21C5624FF}"/>
              </a:ext>
            </a:extLst>
          </p:cNvPr>
          <p:cNvSpPr>
            <a:spLocks noChangeArrowheads="1"/>
          </p:cNvSpPr>
          <p:nvPr/>
        </p:nvSpPr>
        <p:spPr bwMode="auto">
          <a:xfrm>
            <a:off x="3894135"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40-44</a:t>
            </a:r>
          </a:p>
        </p:txBody>
      </p:sp>
      <p:sp>
        <p:nvSpPr>
          <p:cNvPr id="49" name="Rectangle 48">
            <a:extLst>
              <a:ext uri="{FF2B5EF4-FFF2-40B4-BE49-F238E27FC236}">
                <a16:creationId xmlns:a16="http://schemas.microsoft.com/office/drawing/2014/main" id="{95ECC939-5A42-FAF7-F776-943CDDB37A19}"/>
              </a:ext>
            </a:extLst>
          </p:cNvPr>
          <p:cNvSpPr>
            <a:spLocks noChangeArrowheads="1"/>
          </p:cNvSpPr>
          <p:nvPr/>
        </p:nvSpPr>
        <p:spPr bwMode="auto">
          <a:xfrm>
            <a:off x="4427536"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45-49</a:t>
            </a:r>
          </a:p>
        </p:txBody>
      </p:sp>
      <p:sp>
        <p:nvSpPr>
          <p:cNvPr id="51" name="Rectangle 50">
            <a:extLst>
              <a:ext uri="{FF2B5EF4-FFF2-40B4-BE49-F238E27FC236}">
                <a16:creationId xmlns:a16="http://schemas.microsoft.com/office/drawing/2014/main" id="{D204A151-25E8-0075-A1CE-05AE46EF3A2F}"/>
              </a:ext>
            </a:extLst>
          </p:cNvPr>
          <p:cNvSpPr>
            <a:spLocks noChangeArrowheads="1"/>
          </p:cNvSpPr>
          <p:nvPr/>
        </p:nvSpPr>
        <p:spPr bwMode="auto">
          <a:xfrm>
            <a:off x="5489573"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45-49</a:t>
            </a:r>
          </a:p>
        </p:txBody>
      </p:sp>
      <p:sp>
        <p:nvSpPr>
          <p:cNvPr id="54" name="Rectangle 53">
            <a:extLst>
              <a:ext uri="{FF2B5EF4-FFF2-40B4-BE49-F238E27FC236}">
                <a16:creationId xmlns:a16="http://schemas.microsoft.com/office/drawing/2014/main" id="{C6B260FB-194C-34FB-1D52-304E58BD3930}"/>
              </a:ext>
            </a:extLst>
          </p:cNvPr>
          <p:cNvSpPr>
            <a:spLocks noChangeArrowheads="1"/>
          </p:cNvSpPr>
          <p:nvPr/>
        </p:nvSpPr>
        <p:spPr bwMode="auto">
          <a:xfrm>
            <a:off x="4996883" y="5566108"/>
            <a:ext cx="49269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50-54</a:t>
            </a:r>
          </a:p>
        </p:txBody>
      </p:sp>
      <p:sp>
        <p:nvSpPr>
          <p:cNvPr id="55" name="Rectangle 54">
            <a:extLst>
              <a:ext uri="{FF2B5EF4-FFF2-40B4-BE49-F238E27FC236}">
                <a16:creationId xmlns:a16="http://schemas.microsoft.com/office/drawing/2014/main" id="{C12969A6-FFF0-BC3F-FC09-69024ACE21CF}"/>
              </a:ext>
            </a:extLst>
          </p:cNvPr>
          <p:cNvSpPr>
            <a:spLocks noChangeArrowheads="1"/>
          </p:cNvSpPr>
          <p:nvPr/>
        </p:nvSpPr>
        <p:spPr bwMode="auto">
          <a:xfrm>
            <a:off x="5563312" y="5591896"/>
            <a:ext cx="34521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sng"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&gt;</a:t>
            </a:r>
            <a:r>
              <a:rPr kumimoji="0" lang="fr-FR" altLang="fr-FR" sz="1400" b="0"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55</a:t>
            </a:r>
          </a:p>
        </p:txBody>
      </p:sp>
      <p:sp>
        <p:nvSpPr>
          <p:cNvPr id="56" name="Rectangle 48">
            <a:extLst>
              <a:ext uri="{FF2B5EF4-FFF2-40B4-BE49-F238E27FC236}">
                <a16:creationId xmlns:a16="http://schemas.microsoft.com/office/drawing/2014/main" id="{8CCDDE74-3419-2AEC-2712-DCE7FEFFB4D8}"/>
              </a:ext>
            </a:extLst>
          </p:cNvPr>
          <p:cNvSpPr>
            <a:spLocks noChangeArrowheads="1"/>
          </p:cNvSpPr>
          <p:nvPr/>
        </p:nvSpPr>
        <p:spPr bwMode="auto">
          <a:xfrm>
            <a:off x="3094071" y="6048219"/>
            <a:ext cx="15282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Age </a:t>
            </a:r>
            <a:r>
              <a:rPr kumimoji="0" lang="fr-FR" altLang="fr-FR" sz="1400" b="1" i="0" u="none" strike="noStrike" kern="0" cap="none" spc="0" normalizeH="0" baseline="0" noProof="0" dirty="0" err="1">
                <a:ln>
                  <a:noFill/>
                </a:ln>
                <a:solidFill>
                  <a:srgbClr val="000000"/>
                </a:solidFill>
                <a:effectLst/>
                <a:uLnTx/>
                <a:uFillTx/>
                <a:ea typeface="Roboto Condensed" panose="02000000000000000000" pitchFamily="2" charset="0"/>
                <a:cs typeface="Calibri" panose="020F0502020204030204" pitchFamily="34" charset="0"/>
              </a:rPr>
              <a:t>category</a:t>
            </a: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 </a:t>
            </a:r>
            <a:r>
              <a:rPr kumimoji="0" lang="fr-FR" altLang="fr-FR" sz="1400" b="1" i="0" u="none" strike="noStrike" kern="0" cap="none" spc="0" normalizeH="0" baseline="0" noProof="0" dirty="0" err="1">
                <a:ln>
                  <a:noFill/>
                </a:ln>
                <a:solidFill>
                  <a:srgbClr val="000000"/>
                </a:solidFill>
                <a:effectLst/>
                <a:uLnTx/>
                <a:uFillTx/>
                <a:ea typeface="Roboto Condensed" panose="02000000000000000000" pitchFamily="2" charset="0"/>
                <a:cs typeface="Calibri" panose="020F0502020204030204" pitchFamily="34" charset="0"/>
              </a:rPr>
              <a:t>years</a:t>
            </a:r>
            <a:endPar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7" name="Rectangle 48">
            <a:extLst>
              <a:ext uri="{FF2B5EF4-FFF2-40B4-BE49-F238E27FC236}">
                <a16:creationId xmlns:a16="http://schemas.microsoft.com/office/drawing/2014/main" id="{951F7F97-07F8-3515-10B9-907487AC1F18}"/>
              </a:ext>
            </a:extLst>
          </p:cNvPr>
          <p:cNvSpPr>
            <a:spLocks noChangeArrowheads="1"/>
          </p:cNvSpPr>
          <p:nvPr/>
        </p:nvSpPr>
        <p:spPr bwMode="auto">
          <a:xfrm>
            <a:off x="6534862" y="3870205"/>
            <a:ext cx="1021745"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rPr>
              <a:t>HIV </a:t>
            </a:r>
            <a:r>
              <a:rPr kumimoji="0" lang="fr-FR" altLang="fr-FR" sz="1400" b="1" i="0" u="none" strike="noStrike" kern="0" cap="none" spc="0" normalizeH="0" baseline="0" noProof="0" dirty="0" err="1">
                <a:ln>
                  <a:noFill/>
                </a:ln>
                <a:solidFill>
                  <a:srgbClr val="000000"/>
                </a:solidFill>
                <a:effectLst/>
                <a:uLnTx/>
                <a:uFillTx/>
                <a:ea typeface="Roboto Condensed" panose="02000000000000000000" pitchFamily="2" charset="0"/>
                <a:cs typeface="Calibri" panose="020F0502020204030204" pitchFamily="34" charset="0"/>
              </a:rPr>
              <a:t>negative</a:t>
            </a:r>
            <a:endPar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fr-FR" altLang="fr-FR" sz="1400" b="1" kern="0" dirty="0">
                <a:solidFill>
                  <a:srgbClr val="000000"/>
                </a:solidFill>
                <a:ea typeface="Roboto Condensed" panose="02000000000000000000" pitchFamily="2" charset="0"/>
                <a:cs typeface="Calibri" panose="020F0502020204030204" pitchFamily="34" charset="0"/>
              </a:rPr>
              <a:t>HIV positive</a:t>
            </a:r>
            <a:endParaRPr kumimoji="0" lang="fr-FR" altLang="fr-FR" sz="1400" b="1" i="0" u="none" strike="noStrike" kern="0" cap="none" spc="0" normalizeH="0" baseline="0" noProof="0" dirty="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63" name="Groupe 62">
            <a:extLst>
              <a:ext uri="{FF2B5EF4-FFF2-40B4-BE49-F238E27FC236}">
                <a16:creationId xmlns:a16="http://schemas.microsoft.com/office/drawing/2014/main" id="{47942746-F0A1-B5F6-5B41-22AB0E18CF5A}"/>
              </a:ext>
            </a:extLst>
          </p:cNvPr>
          <p:cNvGrpSpPr/>
          <p:nvPr/>
        </p:nvGrpSpPr>
        <p:grpSpPr>
          <a:xfrm>
            <a:off x="4561218" y="3612356"/>
            <a:ext cx="122168" cy="685800"/>
            <a:chOff x="4561218" y="3612356"/>
            <a:chExt cx="122168" cy="685800"/>
          </a:xfrm>
        </p:grpSpPr>
        <p:cxnSp>
          <p:nvCxnSpPr>
            <p:cNvPr id="59" name="Connecteur droit 58">
              <a:extLst>
                <a:ext uri="{FF2B5EF4-FFF2-40B4-BE49-F238E27FC236}">
                  <a16:creationId xmlns:a16="http://schemas.microsoft.com/office/drawing/2014/main" id="{532A279D-B5F7-D6B8-C037-9CDEB9F3B95D}"/>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59">
              <a:extLst>
                <a:ext uri="{FF2B5EF4-FFF2-40B4-BE49-F238E27FC236}">
                  <a16:creationId xmlns:a16="http://schemas.microsoft.com/office/drawing/2014/main" id="{89E7C2E8-5C43-0CBD-7079-4683976C389D}"/>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2" name="Connecteur droit 61">
              <a:extLst>
                <a:ext uri="{FF2B5EF4-FFF2-40B4-BE49-F238E27FC236}">
                  <a16:creationId xmlns:a16="http://schemas.microsoft.com/office/drawing/2014/main" id="{A7F68AEA-EA6F-0672-DEFD-5A701E7DB3B9}"/>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64" name="Groupe 63">
            <a:extLst>
              <a:ext uri="{FF2B5EF4-FFF2-40B4-BE49-F238E27FC236}">
                <a16:creationId xmlns:a16="http://schemas.microsoft.com/office/drawing/2014/main" id="{A1FBA43E-637D-8A1B-2B94-54554A2FB321}"/>
              </a:ext>
            </a:extLst>
          </p:cNvPr>
          <p:cNvGrpSpPr/>
          <p:nvPr/>
        </p:nvGrpSpPr>
        <p:grpSpPr>
          <a:xfrm>
            <a:off x="4020675" y="3576637"/>
            <a:ext cx="122168" cy="507207"/>
            <a:chOff x="4561218" y="3612356"/>
            <a:chExt cx="122168" cy="685800"/>
          </a:xfrm>
        </p:grpSpPr>
        <p:cxnSp>
          <p:nvCxnSpPr>
            <p:cNvPr id="65" name="Connecteur droit 64">
              <a:extLst>
                <a:ext uri="{FF2B5EF4-FFF2-40B4-BE49-F238E27FC236}">
                  <a16:creationId xmlns:a16="http://schemas.microsoft.com/office/drawing/2014/main" id="{00CE5293-79AB-3050-7694-D33D2E17000B}"/>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6" name="Connecteur droit 65">
              <a:extLst>
                <a:ext uri="{FF2B5EF4-FFF2-40B4-BE49-F238E27FC236}">
                  <a16:creationId xmlns:a16="http://schemas.microsoft.com/office/drawing/2014/main" id="{969E42D0-6007-0760-1663-F72CF7A024A8}"/>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67" name="Connecteur droit 66">
              <a:extLst>
                <a:ext uri="{FF2B5EF4-FFF2-40B4-BE49-F238E27FC236}">
                  <a16:creationId xmlns:a16="http://schemas.microsoft.com/office/drawing/2014/main" id="{EE71B85E-80F5-6294-1759-4DD79A819BAA}"/>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e 67">
            <a:extLst>
              <a:ext uri="{FF2B5EF4-FFF2-40B4-BE49-F238E27FC236}">
                <a16:creationId xmlns:a16="http://schemas.microsoft.com/office/drawing/2014/main" id="{22A911FE-89BD-93C7-79D5-173C1733E0AE}"/>
              </a:ext>
            </a:extLst>
          </p:cNvPr>
          <p:cNvGrpSpPr/>
          <p:nvPr/>
        </p:nvGrpSpPr>
        <p:grpSpPr>
          <a:xfrm>
            <a:off x="5108907" y="3450431"/>
            <a:ext cx="122168" cy="812007"/>
            <a:chOff x="4561218" y="3612356"/>
            <a:chExt cx="122168" cy="685800"/>
          </a:xfrm>
        </p:grpSpPr>
        <p:cxnSp>
          <p:nvCxnSpPr>
            <p:cNvPr id="69" name="Connecteur droit 68">
              <a:extLst>
                <a:ext uri="{FF2B5EF4-FFF2-40B4-BE49-F238E27FC236}">
                  <a16:creationId xmlns:a16="http://schemas.microsoft.com/office/drawing/2014/main" id="{06F1DFD8-F9C8-D46F-4DC2-EA1B7355CA87}"/>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0" name="Connecteur droit 69">
              <a:extLst>
                <a:ext uri="{FF2B5EF4-FFF2-40B4-BE49-F238E27FC236}">
                  <a16:creationId xmlns:a16="http://schemas.microsoft.com/office/drawing/2014/main" id="{5DCBEF3F-8F93-4436-ABEE-23AE4FF347E0}"/>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a:extLst>
                <a:ext uri="{FF2B5EF4-FFF2-40B4-BE49-F238E27FC236}">
                  <a16:creationId xmlns:a16="http://schemas.microsoft.com/office/drawing/2014/main" id="{0B75DA79-FDA2-D2C6-1308-FB85F56841D6}"/>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e 71">
            <a:extLst>
              <a:ext uri="{FF2B5EF4-FFF2-40B4-BE49-F238E27FC236}">
                <a16:creationId xmlns:a16="http://schemas.microsoft.com/office/drawing/2014/main" id="{0ED7D2BD-674D-5A69-7466-3349EDB99C77}"/>
              </a:ext>
            </a:extLst>
          </p:cNvPr>
          <p:cNvGrpSpPr/>
          <p:nvPr/>
        </p:nvGrpSpPr>
        <p:grpSpPr>
          <a:xfrm>
            <a:off x="5654213" y="3538537"/>
            <a:ext cx="122168" cy="1012032"/>
            <a:chOff x="4561218" y="3612356"/>
            <a:chExt cx="122168" cy="685800"/>
          </a:xfrm>
        </p:grpSpPr>
        <p:cxnSp>
          <p:nvCxnSpPr>
            <p:cNvPr id="73" name="Connecteur droit 72">
              <a:extLst>
                <a:ext uri="{FF2B5EF4-FFF2-40B4-BE49-F238E27FC236}">
                  <a16:creationId xmlns:a16="http://schemas.microsoft.com/office/drawing/2014/main" id="{589C7DE9-2005-1AD7-4A87-DCA38111304A}"/>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4" name="Connecteur droit 73">
              <a:extLst>
                <a:ext uri="{FF2B5EF4-FFF2-40B4-BE49-F238E27FC236}">
                  <a16:creationId xmlns:a16="http://schemas.microsoft.com/office/drawing/2014/main" id="{FD6F157F-A23F-3D20-21B3-96DA22EF211C}"/>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5" name="Connecteur droit 74">
              <a:extLst>
                <a:ext uri="{FF2B5EF4-FFF2-40B4-BE49-F238E27FC236}">
                  <a16:creationId xmlns:a16="http://schemas.microsoft.com/office/drawing/2014/main" id="{F6DDD3A1-9D37-8828-9CC8-EFB7D6982748}"/>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e 75">
            <a:extLst>
              <a:ext uri="{FF2B5EF4-FFF2-40B4-BE49-F238E27FC236}">
                <a16:creationId xmlns:a16="http://schemas.microsoft.com/office/drawing/2014/main" id="{6E883BD9-75BA-3809-02FD-850C17096DE4}"/>
              </a:ext>
            </a:extLst>
          </p:cNvPr>
          <p:cNvGrpSpPr/>
          <p:nvPr/>
        </p:nvGrpSpPr>
        <p:grpSpPr>
          <a:xfrm>
            <a:off x="3476163" y="3971924"/>
            <a:ext cx="122168" cy="401185"/>
            <a:chOff x="4561218" y="3612356"/>
            <a:chExt cx="122168" cy="685800"/>
          </a:xfrm>
        </p:grpSpPr>
        <p:cxnSp>
          <p:nvCxnSpPr>
            <p:cNvPr id="77" name="Connecteur droit 76">
              <a:extLst>
                <a:ext uri="{FF2B5EF4-FFF2-40B4-BE49-F238E27FC236}">
                  <a16:creationId xmlns:a16="http://schemas.microsoft.com/office/drawing/2014/main" id="{381E803F-9328-ABAF-F741-828CC3E66723}"/>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8" name="Connecteur droit 77">
              <a:extLst>
                <a:ext uri="{FF2B5EF4-FFF2-40B4-BE49-F238E27FC236}">
                  <a16:creationId xmlns:a16="http://schemas.microsoft.com/office/drawing/2014/main" id="{F40F4BD8-4884-EE4F-E2DC-805F3BD20569}"/>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79" name="Connecteur droit 78">
              <a:extLst>
                <a:ext uri="{FF2B5EF4-FFF2-40B4-BE49-F238E27FC236}">
                  <a16:creationId xmlns:a16="http://schemas.microsoft.com/office/drawing/2014/main" id="{F4886AC2-513F-DFCF-3608-1F38BA0E426B}"/>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80" name="Groupe 79">
            <a:extLst>
              <a:ext uri="{FF2B5EF4-FFF2-40B4-BE49-F238E27FC236}">
                <a16:creationId xmlns:a16="http://schemas.microsoft.com/office/drawing/2014/main" id="{6FE15E59-2AB4-C31F-4F0C-CFA9D79F2920}"/>
              </a:ext>
            </a:extLst>
          </p:cNvPr>
          <p:cNvGrpSpPr/>
          <p:nvPr/>
        </p:nvGrpSpPr>
        <p:grpSpPr>
          <a:xfrm>
            <a:off x="2926888" y="4325491"/>
            <a:ext cx="122168" cy="401185"/>
            <a:chOff x="4561218" y="3612356"/>
            <a:chExt cx="122168" cy="685800"/>
          </a:xfrm>
        </p:grpSpPr>
        <p:cxnSp>
          <p:nvCxnSpPr>
            <p:cNvPr id="81" name="Connecteur droit 80">
              <a:extLst>
                <a:ext uri="{FF2B5EF4-FFF2-40B4-BE49-F238E27FC236}">
                  <a16:creationId xmlns:a16="http://schemas.microsoft.com/office/drawing/2014/main" id="{B67FC8CB-5A16-D3DE-E6F7-B79CAE7CAF85}"/>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CB9B6A15-1444-FD28-CA18-B74F5B5712D2}"/>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3" name="Connecteur droit 82">
              <a:extLst>
                <a:ext uri="{FF2B5EF4-FFF2-40B4-BE49-F238E27FC236}">
                  <a16:creationId xmlns:a16="http://schemas.microsoft.com/office/drawing/2014/main" id="{13AA038E-25A7-FBC1-3C7B-02A0A301AA96}"/>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e 83">
            <a:extLst>
              <a:ext uri="{FF2B5EF4-FFF2-40B4-BE49-F238E27FC236}">
                <a16:creationId xmlns:a16="http://schemas.microsoft.com/office/drawing/2014/main" id="{1C00D31E-297B-7A9F-F59F-C7C8381F7E59}"/>
              </a:ext>
            </a:extLst>
          </p:cNvPr>
          <p:cNvGrpSpPr/>
          <p:nvPr/>
        </p:nvGrpSpPr>
        <p:grpSpPr>
          <a:xfrm>
            <a:off x="2377613" y="4566444"/>
            <a:ext cx="122168" cy="427831"/>
            <a:chOff x="4561218" y="3612356"/>
            <a:chExt cx="122168" cy="685800"/>
          </a:xfrm>
        </p:grpSpPr>
        <p:cxnSp>
          <p:nvCxnSpPr>
            <p:cNvPr id="85" name="Connecteur droit 84">
              <a:extLst>
                <a:ext uri="{FF2B5EF4-FFF2-40B4-BE49-F238E27FC236}">
                  <a16:creationId xmlns:a16="http://schemas.microsoft.com/office/drawing/2014/main" id="{0653E2A6-6C84-134E-5763-636168F3D5A3}"/>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6" name="Connecteur droit 85">
              <a:extLst>
                <a:ext uri="{FF2B5EF4-FFF2-40B4-BE49-F238E27FC236}">
                  <a16:creationId xmlns:a16="http://schemas.microsoft.com/office/drawing/2014/main" id="{EB763618-E34D-1B5C-4D31-1F234965C8CE}"/>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87" name="Connecteur droit 86">
              <a:extLst>
                <a:ext uri="{FF2B5EF4-FFF2-40B4-BE49-F238E27FC236}">
                  <a16:creationId xmlns:a16="http://schemas.microsoft.com/office/drawing/2014/main" id="{CE58FD65-8F08-4831-8C04-FC6AA8D0FD72}"/>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e 87">
            <a:extLst>
              <a:ext uri="{FF2B5EF4-FFF2-40B4-BE49-F238E27FC236}">
                <a16:creationId xmlns:a16="http://schemas.microsoft.com/office/drawing/2014/main" id="{F9302A24-AC3A-55B8-1C16-10C79094765B}"/>
              </a:ext>
            </a:extLst>
          </p:cNvPr>
          <p:cNvGrpSpPr/>
          <p:nvPr/>
        </p:nvGrpSpPr>
        <p:grpSpPr>
          <a:xfrm>
            <a:off x="1836406" y="4781550"/>
            <a:ext cx="122168" cy="399017"/>
            <a:chOff x="4561218" y="3612356"/>
            <a:chExt cx="122168" cy="685800"/>
          </a:xfrm>
        </p:grpSpPr>
        <p:cxnSp>
          <p:nvCxnSpPr>
            <p:cNvPr id="89" name="Connecteur droit 88">
              <a:extLst>
                <a:ext uri="{FF2B5EF4-FFF2-40B4-BE49-F238E27FC236}">
                  <a16:creationId xmlns:a16="http://schemas.microsoft.com/office/drawing/2014/main" id="{C5173699-6EDC-CD62-D674-68B68845BD2D}"/>
                </a:ext>
              </a:extLst>
            </p:cNvPr>
            <p:cNvCxnSpPr/>
            <p:nvPr/>
          </p:nvCxnSpPr>
          <p:spPr>
            <a:xfrm>
              <a:off x="4622302" y="3612356"/>
              <a:ext cx="0" cy="68580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90" name="Connecteur droit 89">
              <a:extLst>
                <a:ext uri="{FF2B5EF4-FFF2-40B4-BE49-F238E27FC236}">
                  <a16:creationId xmlns:a16="http://schemas.microsoft.com/office/drawing/2014/main" id="{802D9BDC-2B76-0AEA-91BB-B063C848457E}"/>
                </a:ext>
              </a:extLst>
            </p:cNvPr>
            <p:cNvCxnSpPr>
              <a:cxnSpLocks/>
            </p:cNvCxnSpPr>
            <p:nvPr/>
          </p:nvCxnSpPr>
          <p:spPr>
            <a:xfrm flipH="1">
              <a:off x="4561218" y="3613497"/>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cxnSp>
          <p:nvCxnSpPr>
            <p:cNvPr id="91" name="Connecteur droit 90">
              <a:extLst>
                <a:ext uri="{FF2B5EF4-FFF2-40B4-BE49-F238E27FC236}">
                  <a16:creationId xmlns:a16="http://schemas.microsoft.com/office/drawing/2014/main" id="{C589D07A-0EDB-5923-4A32-16D9A8074384}"/>
                </a:ext>
              </a:extLst>
            </p:cNvPr>
            <p:cNvCxnSpPr>
              <a:cxnSpLocks/>
            </p:cNvCxnSpPr>
            <p:nvPr/>
          </p:nvCxnSpPr>
          <p:spPr>
            <a:xfrm flipH="1">
              <a:off x="4561218" y="4296915"/>
              <a:ext cx="122168" cy="0"/>
            </a:xfrm>
            <a:prstGeom prst="line">
              <a:avLst/>
            </a:prstGeom>
            <a:ln w="19050">
              <a:solidFill>
                <a:srgbClr val="3258A9"/>
              </a:solidFill>
            </a:ln>
            <a:effectLst/>
          </p:spPr>
          <p:style>
            <a:lnRef idx="2">
              <a:schemeClr val="accent1"/>
            </a:lnRef>
            <a:fillRef idx="0">
              <a:schemeClr val="accent1"/>
            </a:fillRef>
            <a:effectRef idx="1">
              <a:schemeClr val="accent1"/>
            </a:effectRef>
            <a:fontRef idx="minor">
              <a:schemeClr val="tx1"/>
            </a:fontRef>
          </p:style>
        </p:cxnSp>
      </p:grpSp>
      <p:grpSp>
        <p:nvGrpSpPr>
          <p:cNvPr id="92" name="Groupe 91">
            <a:extLst>
              <a:ext uri="{FF2B5EF4-FFF2-40B4-BE49-F238E27FC236}">
                <a16:creationId xmlns:a16="http://schemas.microsoft.com/office/drawing/2014/main" id="{6923AB0F-A792-5C57-916B-ADB5E8B602DF}"/>
              </a:ext>
            </a:extLst>
          </p:cNvPr>
          <p:cNvGrpSpPr/>
          <p:nvPr/>
        </p:nvGrpSpPr>
        <p:grpSpPr>
          <a:xfrm>
            <a:off x="1962104" y="4260246"/>
            <a:ext cx="122168" cy="465704"/>
            <a:chOff x="4561218" y="3612356"/>
            <a:chExt cx="122168" cy="685800"/>
          </a:xfrm>
        </p:grpSpPr>
        <p:cxnSp>
          <p:nvCxnSpPr>
            <p:cNvPr id="93" name="Connecteur droit 92">
              <a:extLst>
                <a:ext uri="{FF2B5EF4-FFF2-40B4-BE49-F238E27FC236}">
                  <a16:creationId xmlns:a16="http://schemas.microsoft.com/office/drawing/2014/main" id="{DAD0722C-6934-6C8A-7D9C-71F1A146AD83}"/>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Connecteur droit 93">
              <a:extLst>
                <a:ext uri="{FF2B5EF4-FFF2-40B4-BE49-F238E27FC236}">
                  <a16:creationId xmlns:a16="http://schemas.microsoft.com/office/drawing/2014/main" id="{E819FF40-E54F-782E-B1F9-F829540CF4E0}"/>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Connecteur droit 94">
              <a:extLst>
                <a:ext uri="{FF2B5EF4-FFF2-40B4-BE49-F238E27FC236}">
                  <a16:creationId xmlns:a16="http://schemas.microsoft.com/office/drawing/2014/main" id="{53B4E7E7-30C5-82DE-811E-8F77B31188BE}"/>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6" name="Groupe 95">
            <a:extLst>
              <a:ext uri="{FF2B5EF4-FFF2-40B4-BE49-F238E27FC236}">
                <a16:creationId xmlns:a16="http://schemas.microsoft.com/office/drawing/2014/main" id="{86A5BBD7-73DE-288A-A0C1-45F3B766D9D7}"/>
              </a:ext>
            </a:extLst>
          </p:cNvPr>
          <p:cNvGrpSpPr/>
          <p:nvPr/>
        </p:nvGrpSpPr>
        <p:grpSpPr>
          <a:xfrm>
            <a:off x="2529863" y="4241005"/>
            <a:ext cx="122168" cy="364229"/>
            <a:chOff x="4561218" y="3612356"/>
            <a:chExt cx="122168" cy="685800"/>
          </a:xfrm>
        </p:grpSpPr>
        <p:cxnSp>
          <p:nvCxnSpPr>
            <p:cNvPr id="97" name="Connecteur droit 96">
              <a:extLst>
                <a:ext uri="{FF2B5EF4-FFF2-40B4-BE49-F238E27FC236}">
                  <a16:creationId xmlns:a16="http://schemas.microsoft.com/office/drawing/2014/main" id="{869E129C-09ED-57B3-A926-EDB64D58F24A}"/>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8" name="Connecteur droit 97">
              <a:extLst>
                <a:ext uri="{FF2B5EF4-FFF2-40B4-BE49-F238E27FC236}">
                  <a16:creationId xmlns:a16="http://schemas.microsoft.com/office/drawing/2014/main" id="{47632B14-1951-D243-D98F-D6B37318F231}"/>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9" name="Connecteur droit 98">
              <a:extLst>
                <a:ext uri="{FF2B5EF4-FFF2-40B4-BE49-F238E27FC236}">
                  <a16:creationId xmlns:a16="http://schemas.microsoft.com/office/drawing/2014/main" id="{6CC96E6B-A076-5171-1B67-3807F8417622}"/>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e 99">
            <a:extLst>
              <a:ext uri="{FF2B5EF4-FFF2-40B4-BE49-F238E27FC236}">
                <a16:creationId xmlns:a16="http://schemas.microsoft.com/office/drawing/2014/main" id="{BE5110AE-6584-605E-EEA0-E331B6582C67}"/>
              </a:ext>
            </a:extLst>
          </p:cNvPr>
          <p:cNvGrpSpPr/>
          <p:nvPr/>
        </p:nvGrpSpPr>
        <p:grpSpPr>
          <a:xfrm>
            <a:off x="3070407" y="4017169"/>
            <a:ext cx="122168" cy="319651"/>
            <a:chOff x="4561218" y="3612356"/>
            <a:chExt cx="122168" cy="685800"/>
          </a:xfrm>
        </p:grpSpPr>
        <p:cxnSp>
          <p:nvCxnSpPr>
            <p:cNvPr id="101" name="Connecteur droit 100">
              <a:extLst>
                <a:ext uri="{FF2B5EF4-FFF2-40B4-BE49-F238E27FC236}">
                  <a16:creationId xmlns:a16="http://schemas.microsoft.com/office/drawing/2014/main" id="{48351743-E8CA-A4AD-9B98-B8D9D809E332}"/>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2" name="Connecteur droit 101">
              <a:extLst>
                <a:ext uri="{FF2B5EF4-FFF2-40B4-BE49-F238E27FC236}">
                  <a16:creationId xmlns:a16="http://schemas.microsoft.com/office/drawing/2014/main" id="{476C2B99-1BA8-21B7-8523-74D7B4EE8F38}"/>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3" name="Connecteur droit 102">
              <a:extLst>
                <a:ext uri="{FF2B5EF4-FFF2-40B4-BE49-F238E27FC236}">
                  <a16:creationId xmlns:a16="http://schemas.microsoft.com/office/drawing/2014/main" id="{3D4515CC-8ED2-8F92-3992-889CCC095D52}"/>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e 103">
            <a:extLst>
              <a:ext uri="{FF2B5EF4-FFF2-40B4-BE49-F238E27FC236}">
                <a16:creationId xmlns:a16="http://schemas.microsoft.com/office/drawing/2014/main" id="{CB37EBAB-A184-3AEC-39F7-1C6B9C1F7EF4}"/>
              </a:ext>
            </a:extLst>
          </p:cNvPr>
          <p:cNvGrpSpPr/>
          <p:nvPr/>
        </p:nvGrpSpPr>
        <p:grpSpPr>
          <a:xfrm>
            <a:off x="3615714" y="3790951"/>
            <a:ext cx="122168" cy="340182"/>
            <a:chOff x="4561218" y="3612356"/>
            <a:chExt cx="122168" cy="685800"/>
          </a:xfrm>
        </p:grpSpPr>
        <p:cxnSp>
          <p:nvCxnSpPr>
            <p:cNvPr id="105" name="Connecteur droit 104">
              <a:extLst>
                <a:ext uri="{FF2B5EF4-FFF2-40B4-BE49-F238E27FC236}">
                  <a16:creationId xmlns:a16="http://schemas.microsoft.com/office/drawing/2014/main" id="{317168E9-2551-F19A-FB81-77AB4BAED720}"/>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6" name="Connecteur droit 105">
              <a:extLst>
                <a:ext uri="{FF2B5EF4-FFF2-40B4-BE49-F238E27FC236}">
                  <a16:creationId xmlns:a16="http://schemas.microsoft.com/office/drawing/2014/main" id="{90E3B883-6FA3-7DDF-4AC8-B40732D70D21}"/>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Connecteur droit 106">
              <a:extLst>
                <a:ext uri="{FF2B5EF4-FFF2-40B4-BE49-F238E27FC236}">
                  <a16:creationId xmlns:a16="http://schemas.microsoft.com/office/drawing/2014/main" id="{FB633D2B-F8BD-D400-9DEC-922891D45638}"/>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8" name="Groupe 107">
            <a:extLst>
              <a:ext uri="{FF2B5EF4-FFF2-40B4-BE49-F238E27FC236}">
                <a16:creationId xmlns:a16="http://schemas.microsoft.com/office/drawing/2014/main" id="{73C38812-F0D4-68A4-3D7E-259807367E49}"/>
              </a:ext>
            </a:extLst>
          </p:cNvPr>
          <p:cNvGrpSpPr/>
          <p:nvPr/>
        </p:nvGrpSpPr>
        <p:grpSpPr>
          <a:xfrm>
            <a:off x="4161020" y="3632409"/>
            <a:ext cx="122168" cy="340182"/>
            <a:chOff x="4561218" y="3612356"/>
            <a:chExt cx="122168" cy="685800"/>
          </a:xfrm>
        </p:grpSpPr>
        <p:cxnSp>
          <p:nvCxnSpPr>
            <p:cNvPr id="109" name="Connecteur droit 108">
              <a:extLst>
                <a:ext uri="{FF2B5EF4-FFF2-40B4-BE49-F238E27FC236}">
                  <a16:creationId xmlns:a16="http://schemas.microsoft.com/office/drawing/2014/main" id="{71C41237-CDC8-39BE-87CE-A33CB2839A11}"/>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0" name="Connecteur droit 109">
              <a:extLst>
                <a:ext uri="{FF2B5EF4-FFF2-40B4-BE49-F238E27FC236}">
                  <a16:creationId xmlns:a16="http://schemas.microsoft.com/office/drawing/2014/main" id="{D49B4098-307B-3755-562E-E2C2624F69E3}"/>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1" name="Connecteur droit 110">
              <a:extLst>
                <a:ext uri="{FF2B5EF4-FFF2-40B4-BE49-F238E27FC236}">
                  <a16:creationId xmlns:a16="http://schemas.microsoft.com/office/drawing/2014/main" id="{B413673D-9712-FB61-F09D-F9D8D58E5383}"/>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2" name="Groupe 111">
            <a:extLst>
              <a:ext uri="{FF2B5EF4-FFF2-40B4-BE49-F238E27FC236}">
                <a16:creationId xmlns:a16="http://schemas.microsoft.com/office/drawing/2014/main" id="{CC3D78F1-6FDE-2181-0815-5606667CD266}"/>
              </a:ext>
            </a:extLst>
          </p:cNvPr>
          <p:cNvGrpSpPr/>
          <p:nvPr/>
        </p:nvGrpSpPr>
        <p:grpSpPr>
          <a:xfrm>
            <a:off x="4688296" y="3178969"/>
            <a:ext cx="122168" cy="434528"/>
            <a:chOff x="4561218" y="3612356"/>
            <a:chExt cx="122168" cy="685800"/>
          </a:xfrm>
        </p:grpSpPr>
        <p:cxnSp>
          <p:nvCxnSpPr>
            <p:cNvPr id="113" name="Connecteur droit 112">
              <a:extLst>
                <a:ext uri="{FF2B5EF4-FFF2-40B4-BE49-F238E27FC236}">
                  <a16:creationId xmlns:a16="http://schemas.microsoft.com/office/drawing/2014/main" id="{8C58C6B2-1BED-B169-E2C5-F9DA85A119A2}"/>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Connecteur droit 113">
              <a:extLst>
                <a:ext uri="{FF2B5EF4-FFF2-40B4-BE49-F238E27FC236}">
                  <a16:creationId xmlns:a16="http://schemas.microsoft.com/office/drawing/2014/main" id="{3DAAF53B-F046-19A9-297F-67BFD2D07B33}"/>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5" name="Connecteur droit 114">
              <a:extLst>
                <a:ext uri="{FF2B5EF4-FFF2-40B4-BE49-F238E27FC236}">
                  <a16:creationId xmlns:a16="http://schemas.microsoft.com/office/drawing/2014/main" id="{2D85BF37-3454-DB32-303E-F64419B1EDF6}"/>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e 115">
            <a:extLst>
              <a:ext uri="{FF2B5EF4-FFF2-40B4-BE49-F238E27FC236}">
                <a16:creationId xmlns:a16="http://schemas.microsoft.com/office/drawing/2014/main" id="{1D33B03B-2EFB-B558-3AA7-B79424085CAB}"/>
              </a:ext>
            </a:extLst>
          </p:cNvPr>
          <p:cNvGrpSpPr/>
          <p:nvPr/>
        </p:nvGrpSpPr>
        <p:grpSpPr>
          <a:xfrm>
            <a:off x="5231075" y="3153955"/>
            <a:ext cx="122168" cy="665570"/>
            <a:chOff x="4561218" y="3612356"/>
            <a:chExt cx="122168" cy="685800"/>
          </a:xfrm>
        </p:grpSpPr>
        <p:cxnSp>
          <p:nvCxnSpPr>
            <p:cNvPr id="117" name="Connecteur droit 116">
              <a:extLst>
                <a:ext uri="{FF2B5EF4-FFF2-40B4-BE49-F238E27FC236}">
                  <a16:creationId xmlns:a16="http://schemas.microsoft.com/office/drawing/2014/main" id="{118F2C98-23B6-6F6D-BED8-C1B8C3B33B47}"/>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8" name="Connecteur droit 117">
              <a:extLst>
                <a:ext uri="{FF2B5EF4-FFF2-40B4-BE49-F238E27FC236}">
                  <a16:creationId xmlns:a16="http://schemas.microsoft.com/office/drawing/2014/main" id="{F4E38D8D-D1BB-A9FD-EAFF-986965D69E93}"/>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9" name="Connecteur droit 118">
              <a:extLst>
                <a:ext uri="{FF2B5EF4-FFF2-40B4-BE49-F238E27FC236}">
                  <a16:creationId xmlns:a16="http://schemas.microsoft.com/office/drawing/2014/main" id="{7A7E84C9-2910-9464-EDD8-8686BC45E2CE}"/>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20" name="Groupe 119">
            <a:extLst>
              <a:ext uri="{FF2B5EF4-FFF2-40B4-BE49-F238E27FC236}">
                <a16:creationId xmlns:a16="http://schemas.microsoft.com/office/drawing/2014/main" id="{4B474CEE-7438-2864-7740-00F08D43AEF4}"/>
              </a:ext>
            </a:extLst>
          </p:cNvPr>
          <p:cNvGrpSpPr/>
          <p:nvPr/>
        </p:nvGrpSpPr>
        <p:grpSpPr>
          <a:xfrm>
            <a:off x="5775021" y="3002560"/>
            <a:ext cx="122168" cy="780656"/>
            <a:chOff x="4561218" y="3612356"/>
            <a:chExt cx="122168" cy="685800"/>
          </a:xfrm>
        </p:grpSpPr>
        <p:cxnSp>
          <p:nvCxnSpPr>
            <p:cNvPr id="121" name="Connecteur droit 120">
              <a:extLst>
                <a:ext uri="{FF2B5EF4-FFF2-40B4-BE49-F238E27FC236}">
                  <a16:creationId xmlns:a16="http://schemas.microsoft.com/office/drawing/2014/main" id="{17E07592-5706-C8C2-0724-1AA993332F25}"/>
                </a:ext>
              </a:extLst>
            </p:cNvPr>
            <p:cNvCxnSpPr/>
            <p:nvPr/>
          </p:nvCxnSpPr>
          <p:spPr>
            <a:xfrm>
              <a:off x="4622302" y="3612356"/>
              <a:ext cx="0" cy="68580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2" name="Connecteur droit 121">
              <a:extLst>
                <a:ext uri="{FF2B5EF4-FFF2-40B4-BE49-F238E27FC236}">
                  <a16:creationId xmlns:a16="http://schemas.microsoft.com/office/drawing/2014/main" id="{F1B3E193-AACE-3324-A270-FD6CE4B73614}"/>
                </a:ext>
              </a:extLst>
            </p:cNvPr>
            <p:cNvCxnSpPr>
              <a:cxnSpLocks/>
            </p:cNvCxnSpPr>
            <p:nvPr/>
          </p:nvCxnSpPr>
          <p:spPr>
            <a:xfrm flipH="1">
              <a:off x="4561218" y="3613497"/>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3" name="Connecteur droit 122">
              <a:extLst>
                <a:ext uri="{FF2B5EF4-FFF2-40B4-BE49-F238E27FC236}">
                  <a16:creationId xmlns:a16="http://schemas.microsoft.com/office/drawing/2014/main" id="{4A746938-0B51-C2F8-0B88-F896B6D3F976}"/>
                </a:ext>
              </a:extLst>
            </p:cNvPr>
            <p:cNvCxnSpPr>
              <a:cxnSpLocks/>
            </p:cNvCxnSpPr>
            <p:nvPr/>
          </p:nvCxnSpPr>
          <p:spPr>
            <a:xfrm flipH="1">
              <a:off x="4561218" y="4296915"/>
              <a:ext cx="122168"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24" name="Ellipse 123">
            <a:extLst>
              <a:ext uri="{FF2B5EF4-FFF2-40B4-BE49-F238E27FC236}">
                <a16:creationId xmlns:a16="http://schemas.microsoft.com/office/drawing/2014/main" id="{48897EF1-1774-62B1-E1AB-BCFC42A7A94C}"/>
              </a:ext>
            </a:extLst>
          </p:cNvPr>
          <p:cNvSpPr/>
          <p:nvPr/>
        </p:nvSpPr>
        <p:spPr>
          <a:xfrm>
            <a:off x="5683299" y="4096262"/>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a16="http://schemas.microsoft.com/office/drawing/2014/main" id="{D477D74A-8082-84A0-46F0-DF8120286ABE}"/>
              </a:ext>
            </a:extLst>
          </p:cNvPr>
          <p:cNvSpPr/>
          <p:nvPr/>
        </p:nvSpPr>
        <p:spPr>
          <a:xfrm>
            <a:off x="5137993" y="3870205"/>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a16="http://schemas.microsoft.com/office/drawing/2014/main" id="{C9906419-C322-91B8-BA25-B7740E75D0DE}"/>
              </a:ext>
            </a:extLst>
          </p:cNvPr>
          <p:cNvSpPr/>
          <p:nvPr/>
        </p:nvSpPr>
        <p:spPr>
          <a:xfrm>
            <a:off x="4590304" y="3971924"/>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7" name="Ellipse 126">
            <a:extLst>
              <a:ext uri="{FF2B5EF4-FFF2-40B4-BE49-F238E27FC236}">
                <a16:creationId xmlns:a16="http://schemas.microsoft.com/office/drawing/2014/main" id="{9A2114B9-ED3D-924D-584B-C786C6FF1009}"/>
              </a:ext>
            </a:extLst>
          </p:cNvPr>
          <p:cNvSpPr/>
          <p:nvPr/>
        </p:nvSpPr>
        <p:spPr>
          <a:xfrm>
            <a:off x="4049761" y="3823214"/>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8" name="Ellipse 127">
            <a:extLst>
              <a:ext uri="{FF2B5EF4-FFF2-40B4-BE49-F238E27FC236}">
                <a16:creationId xmlns:a16="http://schemas.microsoft.com/office/drawing/2014/main" id="{FB4A4322-F2D8-43F4-A38D-8CDD03C21182}"/>
              </a:ext>
            </a:extLst>
          </p:cNvPr>
          <p:cNvSpPr/>
          <p:nvPr/>
        </p:nvSpPr>
        <p:spPr>
          <a:xfrm>
            <a:off x="3505249" y="4160226"/>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9" name="Ellipse 128">
            <a:extLst>
              <a:ext uri="{FF2B5EF4-FFF2-40B4-BE49-F238E27FC236}">
                <a16:creationId xmlns:a16="http://schemas.microsoft.com/office/drawing/2014/main" id="{185E6171-72F6-8BB6-CCB2-1B130DC428DB}"/>
              </a:ext>
            </a:extLst>
          </p:cNvPr>
          <p:cNvSpPr/>
          <p:nvPr/>
        </p:nvSpPr>
        <p:spPr>
          <a:xfrm>
            <a:off x="2955974" y="4518571"/>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0" name="Ellipse 129">
            <a:extLst>
              <a:ext uri="{FF2B5EF4-FFF2-40B4-BE49-F238E27FC236}">
                <a16:creationId xmlns:a16="http://schemas.microsoft.com/office/drawing/2014/main" id="{100B12A5-3CDE-1AA0-A122-3ACA1CC9178B}"/>
              </a:ext>
            </a:extLst>
          </p:cNvPr>
          <p:cNvSpPr/>
          <p:nvPr/>
        </p:nvSpPr>
        <p:spPr>
          <a:xfrm>
            <a:off x="2406699" y="4781550"/>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1" name="Ellipse 130">
            <a:extLst>
              <a:ext uri="{FF2B5EF4-FFF2-40B4-BE49-F238E27FC236}">
                <a16:creationId xmlns:a16="http://schemas.microsoft.com/office/drawing/2014/main" id="{EBEF1E9D-FF2D-3D60-E469-A2E1D2F2642B}"/>
              </a:ext>
            </a:extLst>
          </p:cNvPr>
          <p:cNvSpPr/>
          <p:nvPr/>
        </p:nvSpPr>
        <p:spPr>
          <a:xfrm>
            <a:off x="1865492" y="4974182"/>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2" name="Ellipse 131">
            <a:extLst>
              <a:ext uri="{FF2B5EF4-FFF2-40B4-BE49-F238E27FC236}">
                <a16:creationId xmlns:a16="http://schemas.microsoft.com/office/drawing/2014/main" id="{6BFB8F7E-8851-E331-53A8-2BEBED442B2B}"/>
              </a:ext>
            </a:extLst>
          </p:cNvPr>
          <p:cNvSpPr/>
          <p:nvPr/>
        </p:nvSpPr>
        <p:spPr>
          <a:xfrm>
            <a:off x="1995952" y="4486573"/>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a16="http://schemas.microsoft.com/office/drawing/2014/main" id="{2C2E82DF-3915-9AD2-7DC7-B7D90F7E31E2}"/>
              </a:ext>
            </a:extLst>
          </p:cNvPr>
          <p:cNvSpPr/>
          <p:nvPr/>
        </p:nvSpPr>
        <p:spPr>
          <a:xfrm>
            <a:off x="2558949" y="4398467"/>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Ellipse 133">
            <a:extLst>
              <a:ext uri="{FF2B5EF4-FFF2-40B4-BE49-F238E27FC236}">
                <a16:creationId xmlns:a16="http://schemas.microsoft.com/office/drawing/2014/main" id="{FFC909C3-2EB0-A90B-7497-B76DA6FDE9C7}"/>
              </a:ext>
            </a:extLst>
          </p:cNvPr>
          <p:cNvSpPr/>
          <p:nvPr/>
        </p:nvSpPr>
        <p:spPr>
          <a:xfrm>
            <a:off x="3091837" y="4162551"/>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Ellipse 134">
            <a:extLst>
              <a:ext uri="{FF2B5EF4-FFF2-40B4-BE49-F238E27FC236}">
                <a16:creationId xmlns:a16="http://schemas.microsoft.com/office/drawing/2014/main" id="{C4A05D45-A303-E6E8-1D10-F227A192F78C}"/>
              </a:ext>
            </a:extLst>
          </p:cNvPr>
          <p:cNvSpPr/>
          <p:nvPr/>
        </p:nvSpPr>
        <p:spPr>
          <a:xfrm>
            <a:off x="3644800" y="3934201"/>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6" name="Ellipse 135">
            <a:extLst>
              <a:ext uri="{FF2B5EF4-FFF2-40B4-BE49-F238E27FC236}">
                <a16:creationId xmlns:a16="http://schemas.microsoft.com/office/drawing/2014/main" id="{2026B23A-5E75-0F16-A6A5-2CB8A373448F}"/>
              </a:ext>
            </a:extLst>
          </p:cNvPr>
          <p:cNvSpPr/>
          <p:nvPr/>
        </p:nvSpPr>
        <p:spPr>
          <a:xfrm>
            <a:off x="5260161" y="3476225"/>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7" name="Ellipse 136">
            <a:extLst>
              <a:ext uri="{FF2B5EF4-FFF2-40B4-BE49-F238E27FC236}">
                <a16:creationId xmlns:a16="http://schemas.microsoft.com/office/drawing/2014/main" id="{8B9E3890-6892-DDFE-4ED1-68F0DB6AA7EE}"/>
              </a:ext>
            </a:extLst>
          </p:cNvPr>
          <p:cNvSpPr/>
          <p:nvPr/>
        </p:nvSpPr>
        <p:spPr>
          <a:xfrm>
            <a:off x="4190106" y="3786323"/>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8" name="Ellipse 137">
            <a:extLst>
              <a:ext uri="{FF2B5EF4-FFF2-40B4-BE49-F238E27FC236}">
                <a16:creationId xmlns:a16="http://schemas.microsoft.com/office/drawing/2014/main" id="{55DE4E1F-BC1A-1339-2001-E696E145315B}"/>
              </a:ext>
            </a:extLst>
          </p:cNvPr>
          <p:cNvSpPr/>
          <p:nvPr/>
        </p:nvSpPr>
        <p:spPr>
          <a:xfrm>
            <a:off x="4718444" y="3362255"/>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9" name="Ellipse 138">
            <a:extLst>
              <a:ext uri="{FF2B5EF4-FFF2-40B4-BE49-F238E27FC236}">
                <a16:creationId xmlns:a16="http://schemas.microsoft.com/office/drawing/2014/main" id="{D4867C43-92AF-8853-33C0-6F506EC4E5C3}"/>
              </a:ext>
            </a:extLst>
          </p:cNvPr>
          <p:cNvSpPr/>
          <p:nvPr/>
        </p:nvSpPr>
        <p:spPr>
          <a:xfrm>
            <a:off x="5804107" y="3394253"/>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0" name="Ellipse 139">
            <a:extLst>
              <a:ext uri="{FF2B5EF4-FFF2-40B4-BE49-F238E27FC236}">
                <a16:creationId xmlns:a16="http://schemas.microsoft.com/office/drawing/2014/main" id="{CF0C5F06-4040-6653-9B57-E11D8CC3EC0C}"/>
              </a:ext>
            </a:extLst>
          </p:cNvPr>
          <p:cNvSpPr/>
          <p:nvPr/>
        </p:nvSpPr>
        <p:spPr>
          <a:xfrm>
            <a:off x="6426249" y="3985703"/>
            <a:ext cx="63996" cy="63996"/>
          </a:xfrm>
          <a:prstGeom prst="ellipse">
            <a:avLst/>
          </a:prstGeom>
          <a:solidFill>
            <a:srgbClr val="3158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a16="http://schemas.microsoft.com/office/drawing/2014/main" id="{23241EA6-BA79-EC50-CD5A-F208D7C92570}"/>
              </a:ext>
            </a:extLst>
          </p:cNvPr>
          <p:cNvSpPr/>
          <p:nvPr/>
        </p:nvSpPr>
        <p:spPr>
          <a:xfrm>
            <a:off x="6418766" y="4184391"/>
            <a:ext cx="63996" cy="6399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2" name="Rectangle 48">
            <a:extLst>
              <a:ext uri="{FF2B5EF4-FFF2-40B4-BE49-F238E27FC236}">
                <a16:creationId xmlns:a16="http://schemas.microsoft.com/office/drawing/2014/main" id="{B72CE968-D42F-3A65-BE9E-DFDD2ACC3042}"/>
              </a:ext>
            </a:extLst>
          </p:cNvPr>
          <p:cNvSpPr>
            <a:spLocks noChangeArrowheads="1"/>
          </p:cNvSpPr>
          <p:nvPr/>
        </p:nvSpPr>
        <p:spPr bwMode="auto">
          <a:xfrm>
            <a:off x="1498631" y="1884610"/>
            <a:ext cx="4719112" cy="369332"/>
          </a:xfrm>
          <a:prstGeom prst="rect">
            <a:avLst/>
          </a:prstGeom>
          <a:noFill/>
        </p:spPr>
        <p:txBody>
          <a:bodyPr wrap="none" rtlCol="0">
            <a:spAutoFit/>
          </a:bodyPr>
          <a:lstStyle/>
          <a:p>
            <a:pPr algn="ctr"/>
            <a:r>
              <a:rPr lang="fr-FR" altLang="fr-FR" b="1" dirty="0" err="1">
                <a:solidFill>
                  <a:srgbClr val="0070C0"/>
                </a:solidFill>
              </a:rPr>
              <a:t>Adjusted</a:t>
            </a:r>
            <a:r>
              <a:rPr lang="fr-FR" altLang="fr-FR" b="1" dirty="0">
                <a:solidFill>
                  <a:srgbClr val="0070C0"/>
                </a:solidFill>
              </a:rPr>
              <a:t> NACM incidence rate/PY by </a:t>
            </a:r>
            <a:r>
              <a:rPr lang="fr-FR" altLang="fr-FR" b="1" dirty="0" err="1">
                <a:solidFill>
                  <a:srgbClr val="0070C0"/>
                </a:solidFill>
              </a:rPr>
              <a:t>age</a:t>
            </a:r>
            <a:r>
              <a:rPr lang="fr-FR" altLang="fr-FR" b="1" dirty="0">
                <a:solidFill>
                  <a:srgbClr val="0070C0"/>
                </a:solidFill>
              </a:rPr>
              <a:t> group</a:t>
            </a:r>
          </a:p>
        </p:txBody>
      </p:sp>
    </p:spTree>
    <p:extLst>
      <p:ext uri="{BB962C8B-B14F-4D97-AF65-F5344CB8AC3E}">
        <p14:creationId xmlns:p14="http://schemas.microsoft.com/office/powerpoint/2010/main" val="1618480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AF089-978D-F144-8998-F823C314CB7E}"/>
              </a:ext>
            </a:extLst>
          </p:cNvPr>
          <p:cNvSpPr>
            <a:spLocks noGrp="1"/>
          </p:cNvSpPr>
          <p:nvPr>
            <p:ph type="title"/>
          </p:nvPr>
        </p:nvSpPr>
        <p:spPr/>
        <p:txBody>
          <a:bodyPr/>
          <a:lstStyle/>
          <a:p>
            <a:r>
              <a:rPr lang="fr-FR"/>
              <a:t>MACS/WIHS </a:t>
            </a:r>
            <a:r>
              <a:rPr lang="fr-FR" err="1"/>
              <a:t>Combined</a:t>
            </a:r>
            <a:r>
              <a:rPr lang="fr-FR"/>
              <a:t> </a:t>
            </a:r>
            <a:r>
              <a:rPr lang="fr-FR" err="1"/>
              <a:t>Cohort</a:t>
            </a:r>
            <a:r>
              <a:rPr lang="fr-FR"/>
              <a:t> </a:t>
            </a:r>
            <a:r>
              <a:rPr lang="fr-FR" err="1"/>
              <a:t>Study</a:t>
            </a:r>
            <a:endParaRPr lang="fr-FR"/>
          </a:p>
        </p:txBody>
      </p:sp>
      <p:sp>
        <p:nvSpPr>
          <p:cNvPr id="5" name="ZoneTexte 4">
            <a:extLst>
              <a:ext uri="{FF2B5EF4-FFF2-40B4-BE49-F238E27FC236}">
                <a16:creationId xmlns:a16="http://schemas.microsoft.com/office/drawing/2014/main" id="{7C4D4795-4684-9744-9B7A-DDAD407F8594}"/>
              </a:ext>
            </a:extLst>
          </p:cNvPr>
          <p:cNvSpPr txBox="1"/>
          <p:nvPr/>
        </p:nvSpPr>
        <p:spPr>
          <a:xfrm>
            <a:off x="1487067" y="1844824"/>
            <a:ext cx="3673250" cy="369332"/>
          </a:xfrm>
          <a:prstGeom prst="rect">
            <a:avLst/>
          </a:prstGeom>
          <a:noFill/>
        </p:spPr>
        <p:txBody>
          <a:bodyPr wrap="none" rtlCol="0">
            <a:spAutoFit/>
          </a:bodyPr>
          <a:lstStyle/>
          <a:p>
            <a:pPr algn="ctr"/>
            <a:r>
              <a:rPr lang="fr-FR" b="1" err="1">
                <a:solidFill>
                  <a:srgbClr val="0070C0"/>
                </a:solidFill>
              </a:rPr>
              <a:t>Characteristics</a:t>
            </a:r>
            <a:r>
              <a:rPr lang="fr-FR" b="1">
                <a:solidFill>
                  <a:srgbClr val="0070C0"/>
                </a:solidFill>
              </a:rPr>
              <a:t> at end of observation</a:t>
            </a:r>
          </a:p>
        </p:txBody>
      </p:sp>
      <p:graphicFrame>
        <p:nvGraphicFramePr>
          <p:cNvPr id="6" name="Tableau 6">
            <a:extLst>
              <a:ext uri="{FF2B5EF4-FFF2-40B4-BE49-F238E27FC236}">
                <a16:creationId xmlns:a16="http://schemas.microsoft.com/office/drawing/2014/main" id="{00F10F90-D44F-5149-A423-F710B4CCBF3A}"/>
              </a:ext>
            </a:extLst>
          </p:cNvPr>
          <p:cNvGraphicFramePr>
            <a:graphicFrameLocks noGrp="1"/>
          </p:cNvGraphicFramePr>
          <p:nvPr>
            <p:extLst>
              <p:ext uri="{D42A27DB-BD31-4B8C-83A1-F6EECF244321}">
                <p14:modId xmlns:p14="http://schemas.microsoft.com/office/powerpoint/2010/main" val="1321152262"/>
              </p:ext>
            </p:extLst>
          </p:nvPr>
        </p:nvGraphicFramePr>
        <p:xfrm>
          <a:off x="695403" y="2348880"/>
          <a:ext cx="4968549" cy="3416960"/>
        </p:xfrm>
        <a:graphic>
          <a:graphicData uri="http://schemas.openxmlformats.org/drawingml/2006/table">
            <a:tbl>
              <a:tblPr firstRow="1" bandRow="1">
                <a:tableStyleId>{5C22544A-7EE6-4342-B048-85BDC9FD1C3A}</a:tableStyleId>
              </a:tblPr>
              <a:tblGrid>
                <a:gridCol w="1925877">
                  <a:extLst>
                    <a:ext uri="{9D8B030D-6E8A-4147-A177-3AD203B41FA5}">
                      <a16:colId xmlns:a16="http://schemas.microsoft.com/office/drawing/2014/main" val="2254882043"/>
                    </a:ext>
                  </a:extLst>
                </a:gridCol>
                <a:gridCol w="1625600">
                  <a:extLst>
                    <a:ext uri="{9D8B030D-6E8A-4147-A177-3AD203B41FA5}">
                      <a16:colId xmlns:a16="http://schemas.microsoft.com/office/drawing/2014/main" val="288728074"/>
                    </a:ext>
                  </a:extLst>
                </a:gridCol>
                <a:gridCol w="1417072">
                  <a:extLst>
                    <a:ext uri="{9D8B030D-6E8A-4147-A177-3AD203B41FA5}">
                      <a16:colId xmlns:a16="http://schemas.microsoft.com/office/drawing/2014/main" val="552245320"/>
                    </a:ext>
                  </a:extLst>
                </a:gridCol>
              </a:tblGrid>
              <a:tr h="259844">
                <a:tc>
                  <a:txBody>
                    <a:bodyPr/>
                    <a:lstStyle/>
                    <a:p>
                      <a:endParaRPr lang="en-GB" sz="1400" noProof="0"/>
                    </a:p>
                  </a:txBody>
                  <a:tcPr/>
                </a:tc>
                <a:tc>
                  <a:txBody>
                    <a:bodyPr/>
                    <a:lstStyle/>
                    <a:p>
                      <a:pPr algn="ctr"/>
                      <a:r>
                        <a:rPr lang="en-GB" sz="1400" noProof="0" dirty="0"/>
                        <a:t>Women, n = 3238</a:t>
                      </a:r>
                    </a:p>
                  </a:txBody>
                  <a:tcPr/>
                </a:tc>
                <a:tc>
                  <a:txBody>
                    <a:bodyPr/>
                    <a:lstStyle/>
                    <a:p>
                      <a:pPr algn="ctr"/>
                      <a:r>
                        <a:rPr lang="en-GB" sz="1400" noProof="0" dirty="0"/>
                        <a:t>Men, n = 2691</a:t>
                      </a:r>
                    </a:p>
                  </a:txBody>
                  <a:tcPr/>
                </a:tc>
                <a:extLst>
                  <a:ext uri="{0D108BD9-81ED-4DB2-BD59-A6C34878D82A}">
                    <a16:rowId xmlns:a16="http://schemas.microsoft.com/office/drawing/2014/main" val="2631073041"/>
                  </a:ext>
                </a:extLst>
              </a:tr>
              <a:tr h="324250">
                <a:tc>
                  <a:txBody>
                    <a:bodyPr/>
                    <a:lstStyle/>
                    <a:p>
                      <a:r>
                        <a:rPr lang="en-GB" sz="1400" noProof="0"/>
                        <a:t>Median age, y</a:t>
                      </a:r>
                    </a:p>
                  </a:txBody>
                  <a:tcPr/>
                </a:tc>
                <a:tc>
                  <a:txBody>
                    <a:bodyPr/>
                    <a:lstStyle/>
                    <a:p>
                      <a:pPr algn="ctr"/>
                      <a:r>
                        <a:rPr lang="en-GB" sz="1400" noProof="0" dirty="0"/>
                        <a:t>51</a:t>
                      </a:r>
                    </a:p>
                  </a:txBody>
                  <a:tcPr/>
                </a:tc>
                <a:tc>
                  <a:txBody>
                    <a:bodyPr/>
                    <a:lstStyle/>
                    <a:p>
                      <a:pPr algn="ctr"/>
                      <a:r>
                        <a:rPr lang="en-GB" sz="1400" noProof="0"/>
                        <a:t>58</a:t>
                      </a:r>
                    </a:p>
                  </a:txBody>
                  <a:tcPr/>
                </a:tc>
                <a:extLst>
                  <a:ext uri="{0D108BD9-81ED-4DB2-BD59-A6C34878D82A}">
                    <a16:rowId xmlns:a16="http://schemas.microsoft.com/office/drawing/2014/main" val="685393440"/>
                  </a:ext>
                </a:extLst>
              </a:tr>
              <a:tr h="324250">
                <a:tc>
                  <a:txBody>
                    <a:bodyPr/>
                    <a:lstStyle/>
                    <a:p>
                      <a:r>
                        <a:rPr lang="en-GB" sz="1400" noProof="0"/>
                        <a:t>Median BMI, Kg/m2</a:t>
                      </a:r>
                    </a:p>
                  </a:txBody>
                  <a:tcPr/>
                </a:tc>
                <a:tc>
                  <a:txBody>
                    <a:bodyPr/>
                    <a:lstStyle/>
                    <a:p>
                      <a:pPr algn="ctr"/>
                      <a:r>
                        <a:rPr lang="en-GB" sz="1400" noProof="0" dirty="0"/>
                        <a:t>30</a:t>
                      </a:r>
                    </a:p>
                  </a:txBody>
                  <a:tcPr/>
                </a:tc>
                <a:tc>
                  <a:txBody>
                    <a:bodyPr/>
                    <a:lstStyle/>
                    <a:p>
                      <a:pPr algn="ctr"/>
                      <a:r>
                        <a:rPr lang="en-GB" sz="1400" noProof="0"/>
                        <a:t>26</a:t>
                      </a:r>
                    </a:p>
                  </a:txBody>
                  <a:tcPr/>
                </a:tc>
                <a:extLst>
                  <a:ext uri="{0D108BD9-81ED-4DB2-BD59-A6C34878D82A}">
                    <a16:rowId xmlns:a16="http://schemas.microsoft.com/office/drawing/2014/main" val="151175512"/>
                  </a:ext>
                </a:extLst>
              </a:tr>
              <a:tr h="324250">
                <a:tc>
                  <a:txBody>
                    <a:bodyPr/>
                    <a:lstStyle/>
                    <a:p>
                      <a:r>
                        <a:rPr lang="en-GB" sz="1400" noProof="0"/>
                        <a:t>Black race</a:t>
                      </a:r>
                    </a:p>
                  </a:txBody>
                  <a:tcPr/>
                </a:tc>
                <a:tc>
                  <a:txBody>
                    <a:bodyPr/>
                    <a:lstStyle/>
                    <a:p>
                      <a:pPr algn="ctr"/>
                      <a:r>
                        <a:rPr lang="en-GB" sz="1400" noProof="0"/>
                        <a:t>65%</a:t>
                      </a:r>
                    </a:p>
                  </a:txBody>
                  <a:tcPr/>
                </a:tc>
                <a:tc>
                  <a:txBody>
                    <a:bodyPr/>
                    <a:lstStyle/>
                    <a:p>
                      <a:pPr algn="ctr"/>
                      <a:r>
                        <a:rPr lang="en-GB" sz="1400" noProof="0"/>
                        <a:t>25%</a:t>
                      </a:r>
                    </a:p>
                  </a:txBody>
                  <a:tcPr/>
                </a:tc>
                <a:extLst>
                  <a:ext uri="{0D108BD9-81ED-4DB2-BD59-A6C34878D82A}">
                    <a16:rowId xmlns:a16="http://schemas.microsoft.com/office/drawing/2014/main" val="368176213"/>
                  </a:ext>
                </a:extLst>
              </a:tr>
              <a:tr h="324250">
                <a:tc>
                  <a:txBody>
                    <a:bodyPr/>
                    <a:lstStyle/>
                    <a:p>
                      <a:r>
                        <a:rPr lang="en-GB" sz="1400" noProof="0"/>
                        <a:t>Low income</a:t>
                      </a:r>
                    </a:p>
                  </a:txBody>
                  <a:tcPr/>
                </a:tc>
                <a:tc>
                  <a:txBody>
                    <a:bodyPr/>
                    <a:lstStyle/>
                    <a:p>
                      <a:pPr algn="ctr"/>
                      <a:r>
                        <a:rPr lang="en-GB" sz="1400" noProof="0" dirty="0"/>
                        <a:t>78%</a:t>
                      </a:r>
                    </a:p>
                  </a:txBody>
                  <a:tcPr/>
                </a:tc>
                <a:tc>
                  <a:txBody>
                    <a:bodyPr/>
                    <a:lstStyle/>
                    <a:p>
                      <a:pPr algn="ctr"/>
                      <a:r>
                        <a:rPr lang="en-GB" sz="1400" noProof="0" dirty="0"/>
                        <a:t>32%</a:t>
                      </a:r>
                    </a:p>
                  </a:txBody>
                  <a:tcPr/>
                </a:tc>
                <a:extLst>
                  <a:ext uri="{0D108BD9-81ED-4DB2-BD59-A6C34878D82A}">
                    <a16:rowId xmlns:a16="http://schemas.microsoft.com/office/drawing/2014/main" val="2783236830"/>
                  </a:ext>
                </a:extLst>
              </a:tr>
              <a:tr h="324250">
                <a:tc>
                  <a:txBody>
                    <a:bodyPr/>
                    <a:lstStyle/>
                    <a:p>
                      <a:r>
                        <a:rPr lang="en-GB" sz="1400" noProof="0" dirty="0"/>
                        <a:t>Ever smoking</a:t>
                      </a:r>
                    </a:p>
                  </a:txBody>
                  <a:tcPr/>
                </a:tc>
                <a:tc>
                  <a:txBody>
                    <a:bodyPr/>
                    <a:lstStyle/>
                    <a:p>
                      <a:pPr algn="ctr"/>
                      <a:r>
                        <a:rPr lang="en-GB" sz="1400" noProof="0"/>
                        <a:t>68%</a:t>
                      </a:r>
                    </a:p>
                  </a:txBody>
                  <a:tcPr/>
                </a:tc>
                <a:tc>
                  <a:txBody>
                    <a:bodyPr/>
                    <a:lstStyle/>
                    <a:p>
                      <a:pPr algn="ctr"/>
                      <a:r>
                        <a:rPr lang="en-GB" sz="1400" noProof="0"/>
                        <a:t>70%</a:t>
                      </a:r>
                    </a:p>
                  </a:txBody>
                  <a:tcPr/>
                </a:tc>
                <a:extLst>
                  <a:ext uri="{0D108BD9-81ED-4DB2-BD59-A6C34878D82A}">
                    <a16:rowId xmlns:a16="http://schemas.microsoft.com/office/drawing/2014/main" val="3815548146"/>
                  </a:ext>
                </a:extLst>
              </a:tr>
              <a:tr h="439737">
                <a:tc>
                  <a:txBody>
                    <a:bodyPr/>
                    <a:lstStyle/>
                    <a:p>
                      <a:endParaRPr lang="en-GB" sz="1400" noProof="0"/>
                    </a:p>
                  </a:txBody>
                  <a:tcPr/>
                </a:tc>
                <a:tc>
                  <a:txBody>
                    <a:bodyPr/>
                    <a:lstStyle/>
                    <a:p>
                      <a:pPr algn="ctr"/>
                      <a:r>
                        <a:rPr lang="en-GB" sz="1400" noProof="0"/>
                        <a:t>Women with HIV</a:t>
                      </a:r>
                    </a:p>
                    <a:p>
                      <a:pPr algn="ctr"/>
                      <a:r>
                        <a:rPr lang="en-GB" sz="1400" noProof="0"/>
                        <a:t> n = 2316</a:t>
                      </a:r>
                    </a:p>
                  </a:txBody>
                  <a:tcPr/>
                </a:tc>
                <a:tc>
                  <a:txBody>
                    <a:bodyPr/>
                    <a:lstStyle/>
                    <a:p>
                      <a:pPr algn="ctr"/>
                      <a:r>
                        <a:rPr lang="en-GB" sz="1400" noProof="0"/>
                        <a:t>Men with HIV</a:t>
                      </a:r>
                    </a:p>
                    <a:p>
                      <a:pPr algn="ctr"/>
                      <a:r>
                        <a:rPr lang="en-GB" sz="1400" noProof="0"/>
                        <a:t>n = 1452</a:t>
                      </a:r>
                    </a:p>
                  </a:txBody>
                  <a:tcPr/>
                </a:tc>
                <a:extLst>
                  <a:ext uri="{0D108BD9-81ED-4DB2-BD59-A6C34878D82A}">
                    <a16:rowId xmlns:a16="http://schemas.microsoft.com/office/drawing/2014/main" val="779372101"/>
                  </a:ext>
                </a:extLst>
              </a:tr>
              <a:tr h="324250">
                <a:tc>
                  <a:txBody>
                    <a:bodyPr/>
                    <a:lstStyle/>
                    <a:p>
                      <a:r>
                        <a:rPr lang="en-GB" sz="1400" noProof="0"/>
                        <a:t>Median time on ART, y</a:t>
                      </a:r>
                    </a:p>
                  </a:txBody>
                  <a:tcPr/>
                </a:tc>
                <a:tc>
                  <a:txBody>
                    <a:bodyPr/>
                    <a:lstStyle/>
                    <a:p>
                      <a:pPr algn="ctr"/>
                      <a:r>
                        <a:rPr lang="en-GB" sz="1400" noProof="0"/>
                        <a:t>12.9</a:t>
                      </a:r>
                    </a:p>
                  </a:txBody>
                  <a:tcPr/>
                </a:tc>
                <a:tc>
                  <a:txBody>
                    <a:bodyPr/>
                    <a:lstStyle/>
                    <a:p>
                      <a:pPr algn="ctr"/>
                      <a:r>
                        <a:rPr lang="en-GB" sz="1400" noProof="0" dirty="0"/>
                        <a:t>15.4</a:t>
                      </a:r>
                    </a:p>
                  </a:txBody>
                  <a:tcPr/>
                </a:tc>
                <a:extLst>
                  <a:ext uri="{0D108BD9-81ED-4DB2-BD59-A6C34878D82A}">
                    <a16:rowId xmlns:a16="http://schemas.microsoft.com/office/drawing/2014/main" val="4063163754"/>
                  </a:ext>
                </a:extLst>
              </a:tr>
              <a:tr h="324250">
                <a:tc>
                  <a:txBody>
                    <a:bodyPr/>
                    <a:lstStyle/>
                    <a:p>
                      <a:r>
                        <a:rPr lang="en-GB" sz="1400" noProof="0"/>
                        <a:t>Median CD4/mm3</a:t>
                      </a:r>
                    </a:p>
                  </a:txBody>
                  <a:tcPr/>
                </a:tc>
                <a:tc>
                  <a:txBody>
                    <a:bodyPr/>
                    <a:lstStyle/>
                    <a:p>
                      <a:pPr algn="ctr"/>
                      <a:r>
                        <a:rPr lang="en-GB" sz="1400" noProof="0"/>
                        <a:t>620</a:t>
                      </a:r>
                    </a:p>
                  </a:txBody>
                  <a:tcPr/>
                </a:tc>
                <a:tc>
                  <a:txBody>
                    <a:bodyPr/>
                    <a:lstStyle/>
                    <a:p>
                      <a:pPr algn="ctr"/>
                      <a:r>
                        <a:rPr lang="en-GB" sz="1400" noProof="0" dirty="0"/>
                        <a:t>636</a:t>
                      </a:r>
                    </a:p>
                  </a:txBody>
                  <a:tcPr/>
                </a:tc>
                <a:extLst>
                  <a:ext uri="{0D108BD9-81ED-4DB2-BD59-A6C34878D82A}">
                    <a16:rowId xmlns:a16="http://schemas.microsoft.com/office/drawing/2014/main" val="1717527380"/>
                  </a:ext>
                </a:extLst>
              </a:tr>
              <a:tr h="324250">
                <a:tc>
                  <a:txBody>
                    <a:bodyPr/>
                    <a:lstStyle/>
                    <a:p>
                      <a:r>
                        <a:rPr lang="en-GB" sz="1400" noProof="0"/>
                        <a:t>HIV RNA &lt; 200 c/mL</a:t>
                      </a:r>
                    </a:p>
                  </a:txBody>
                  <a:tcPr/>
                </a:tc>
                <a:tc>
                  <a:txBody>
                    <a:bodyPr/>
                    <a:lstStyle/>
                    <a:p>
                      <a:pPr algn="ctr"/>
                      <a:r>
                        <a:rPr lang="en-GB" sz="1400" noProof="0"/>
                        <a:t>81%</a:t>
                      </a:r>
                    </a:p>
                  </a:txBody>
                  <a:tcPr/>
                </a:tc>
                <a:tc>
                  <a:txBody>
                    <a:bodyPr/>
                    <a:lstStyle/>
                    <a:p>
                      <a:pPr algn="ctr"/>
                      <a:r>
                        <a:rPr lang="en-GB" sz="1400" noProof="0" dirty="0"/>
                        <a:t>86%</a:t>
                      </a:r>
                    </a:p>
                  </a:txBody>
                  <a:tcPr/>
                </a:tc>
                <a:extLst>
                  <a:ext uri="{0D108BD9-81ED-4DB2-BD59-A6C34878D82A}">
                    <a16:rowId xmlns:a16="http://schemas.microsoft.com/office/drawing/2014/main" val="2616990359"/>
                  </a:ext>
                </a:extLst>
              </a:tr>
            </a:tbl>
          </a:graphicData>
        </a:graphic>
      </p:graphicFrame>
      <p:graphicFrame>
        <p:nvGraphicFramePr>
          <p:cNvPr id="7" name="Tableau 6">
            <a:extLst>
              <a:ext uri="{FF2B5EF4-FFF2-40B4-BE49-F238E27FC236}">
                <a16:creationId xmlns:a16="http://schemas.microsoft.com/office/drawing/2014/main" id="{B172DAC9-9595-DA4B-B9B3-29D7AB92E861}"/>
              </a:ext>
            </a:extLst>
          </p:cNvPr>
          <p:cNvGraphicFramePr>
            <a:graphicFrameLocks noGrp="1"/>
          </p:cNvGraphicFramePr>
          <p:nvPr>
            <p:extLst>
              <p:ext uri="{D42A27DB-BD31-4B8C-83A1-F6EECF244321}">
                <p14:modId xmlns:p14="http://schemas.microsoft.com/office/powerpoint/2010/main" val="1542851808"/>
              </p:ext>
            </p:extLst>
          </p:nvPr>
        </p:nvGraphicFramePr>
        <p:xfrm>
          <a:off x="6240015" y="2348880"/>
          <a:ext cx="4968551" cy="3268980"/>
        </p:xfrm>
        <a:graphic>
          <a:graphicData uri="http://schemas.openxmlformats.org/drawingml/2006/table">
            <a:tbl>
              <a:tblPr firstRow="1" bandRow="1">
                <a:tableStyleId>{5C22544A-7EE6-4342-B048-85BDC9FD1C3A}</a:tableStyleId>
              </a:tblPr>
              <a:tblGrid>
                <a:gridCol w="2693970">
                  <a:extLst>
                    <a:ext uri="{9D8B030D-6E8A-4147-A177-3AD203B41FA5}">
                      <a16:colId xmlns:a16="http://schemas.microsoft.com/office/drawing/2014/main" val="685358549"/>
                    </a:ext>
                  </a:extLst>
                </a:gridCol>
                <a:gridCol w="1257186">
                  <a:extLst>
                    <a:ext uri="{9D8B030D-6E8A-4147-A177-3AD203B41FA5}">
                      <a16:colId xmlns:a16="http://schemas.microsoft.com/office/drawing/2014/main" val="295910392"/>
                    </a:ext>
                  </a:extLst>
                </a:gridCol>
                <a:gridCol w="1017395">
                  <a:extLst>
                    <a:ext uri="{9D8B030D-6E8A-4147-A177-3AD203B41FA5}">
                      <a16:colId xmlns:a16="http://schemas.microsoft.com/office/drawing/2014/main" val="4256985624"/>
                    </a:ext>
                  </a:extLst>
                </a:gridCol>
              </a:tblGrid>
              <a:tr h="283941">
                <a:tc>
                  <a:txBody>
                    <a:bodyPr/>
                    <a:lstStyle/>
                    <a:p>
                      <a:endParaRPr lang="fr-FR"/>
                    </a:p>
                  </a:txBody>
                  <a:tcPr/>
                </a:tc>
                <a:tc>
                  <a:txBody>
                    <a:bodyPr/>
                    <a:lstStyle/>
                    <a:p>
                      <a:pPr algn="ctr"/>
                      <a:r>
                        <a:rPr lang="fr-FR" err="1"/>
                        <a:t>Women</a:t>
                      </a:r>
                      <a:endParaRPr lang="fr-FR"/>
                    </a:p>
                  </a:txBody>
                  <a:tcPr/>
                </a:tc>
                <a:tc>
                  <a:txBody>
                    <a:bodyPr/>
                    <a:lstStyle/>
                    <a:p>
                      <a:pPr algn="ctr"/>
                      <a:r>
                        <a:rPr lang="fr-FR"/>
                        <a:t>Men</a:t>
                      </a:r>
                    </a:p>
                  </a:txBody>
                  <a:tcPr/>
                </a:tc>
                <a:extLst>
                  <a:ext uri="{0D108BD9-81ED-4DB2-BD59-A6C34878D82A}">
                    <a16:rowId xmlns:a16="http://schemas.microsoft.com/office/drawing/2014/main" val="413513596"/>
                  </a:ext>
                </a:extLst>
              </a:tr>
              <a:tr h="283941">
                <a:tc>
                  <a:txBody>
                    <a:bodyPr/>
                    <a:lstStyle/>
                    <a:p>
                      <a:r>
                        <a:rPr lang="fr-FR"/>
                        <a:t>Hypertension</a:t>
                      </a:r>
                    </a:p>
                  </a:txBody>
                  <a:tcPr/>
                </a:tc>
                <a:tc>
                  <a:txBody>
                    <a:bodyPr/>
                    <a:lstStyle/>
                    <a:p>
                      <a:pPr algn="ctr"/>
                      <a:r>
                        <a:rPr lang="fr-FR"/>
                        <a:t>68%</a:t>
                      </a:r>
                    </a:p>
                  </a:txBody>
                  <a:tcPr/>
                </a:tc>
                <a:tc>
                  <a:txBody>
                    <a:bodyPr/>
                    <a:lstStyle/>
                    <a:p>
                      <a:pPr algn="ctr"/>
                      <a:r>
                        <a:rPr lang="fr-FR"/>
                        <a:t>75%</a:t>
                      </a:r>
                    </a:p>
                  </a:txBody>
                  <a:tcPr/>
                </a:tc>
                <a:extLst>
                  <a:ext uri="{0D108BD9-81ED-4DB2-BD59-A6C34878D82A}">
                    <a16:rowId xmlns:a16="http://schemas.microsoft.com/office/drawing/2014/main" val="414621257"/>
                  </a:ext>
                </a:extLst>
              </a:tr>
              <a:tr h="283941">
                <a:tc>
                  <a:txBody>
                    <a:bodyPr/>
                    <a:lstStyle/>
                    <a:p>
                      <a:r>
                        <a:rPr lang="fr-FR" err="1"/>
                        <a:t>Psychiatric</a:t>
                      </a:r>
                      <a:r>
                        <a:rPr lang="fr-FR"/>
                        <a:t> </a:t>
                      </a:r>
                      <a:r>
                        <a:rPr lang="fr-FR" err="1"/>
                        <a:t>illness</a:t>
                      </a:r>
                      <a:endParaRPr lang="fr-FR"/>
                    </a:p>
                  </a:txBody>
                  <a:tcPr/>
                </a:tc>
                <a:tc>
                  <a:txBody>
                    <a:bodyPr/>
                    <a:lstStyle/>
                    <a:p>
                      <a:pPr algn="ctr"/>
                      <a:r>
                        <a:rPr lang="fr-FR"/>
                        <a:t>55%</a:t>
                      </a:r>
                    </a:p>
                  </a:txBody>
                  <a:tcPr/>
                </a:tc>
                <a:tc>
                  <a:txBody>
                    <a:bodyPr/>
                    <a:lstStyle/>
                    <a:p>
                      <a:pPr algn="ctr"/>
                      <a:r>
                        <a:rPr lang="fr-FR"/>
                        <a:t>58%</a:t>
                      </a:r>
                    </a:p>
                  </a:txBody>
                  <a:tcPr/>
                </a:tc>
                <a:extLst>
                  <a:ext uri="{0D108BD9-81ED-4DB2-BD59-A6C34878D82A}">
                    <a16:rowId xmlns:a16="http://schemas.microsoft.com/office/drawing/2014/main" val="308547459"/>
                  </a:ext>
                </a:extLst>
              </a:tr>
              <a:tr h="283941">
                <a:tc>
                  <a:txBody>
                    <a:bodyPr/>
                    <a:lstStyle/>
                    <a:p>
                      <a:r>
                        <a:rPr lang="fr-FR" err="1"/>
                        <a:t>Dyslipidemia</a:t>
                      </a:r>
                      <a:endParaRPr lang="fr-FR"/>
                    </a:p>
                  </a:txBody>
                  <a:tcPr/>
                </a:tc>
                <a:tc>
                  <a:txBody>
                    <a:bodyPr/>
                    <a:lstStyle/>
                    <a:p>
                      <a:pPr algn="ctr"/>
                      <a:r>
                        <a:rPr lang="fr-FR">
                          <a:solidFill>
                            <a:schemeClr val="tx1"/>
                          </a:solidFill>
                        </a:rPr>
                        <a:t>41%</a:t>
                      </a:r>
                    </a:p>
                  </a:txBody>
                  <a:tcPr/>
                </a:tc>
                <a:tc>
                  <a:txBody>
                    <a:bodyPr/>
                    <a:lstStyle/>
                    <a:p>
                      <a:pPr algn="ctr"/>
                      <a:r>
                        <a:rPr lang="fr-FR">
                          <a:solidFill>
                            <a:srgbClr val="FF0000"/>
                          </a:solidFill>
                        </a:rPr>
                        <a:t>64%</a:t>
                      </a:r>
                    </a:p>
                  </a:txBody>
                  <a:tcPr/>
                </a:tc>
                <a:extLst>
                  <a:ext uri="{0D108BD9-81ED-4DB2-BD59-A6C34878D82A}">
                    <a16:rowId xmlns:a16="http://schemas.microsoft.com/office/drawing/2014/main" val="4257051793"/>
                  </a:ext>
                </a:extLst>
              </a:tr>
              <a:tr h="283941">
                <a:tc>
                  <a:txBody>
                    <a:bodyPr/>
                    <a:lstStyle/>
                    <a:p>
                      <a:r>
                        <a:rPr lang="fr-FR" err="1"/>
                        <a:t>Liver</a:t>
                      </a:r>
                      <a:r>
                        <a:rPr lang="fr-FR"/>
                        <a:t> </a:t>
                      </a:r>
                      <a:r>
                        <a:rPr lang="fr-FR" err="1"/>
                        <a:t>disease</a:t>
                      </a:r>
                      <a:endParaRPr lang="fr-FR"/>
                    </a:p>
                  </a:txBody>
                  <a:tcPr/>
                </a:tc>
                <a:tc>
                  <a:txBody>
                    <a:bodyPr/>
                    <a:lstStyle/>
                    <a:p>
                      <a:pPr algn="ctr"/>
                      <a:r>
                        <a:rPr lang="fr-FR"/>
                        <a:t>31%</a:t>
                      </a:r>
                    </a:p>
                  </a:txBody>
                  <a:tcPr/>
                </a:tc>
                <a:tc>
                  <a:txBody>
                    <a:bodyPr/>
                    <a:lstStyle/>
                    <a:p>
                      <a:pPr algn="ctr"/>
                      <a:r>
                        <a:rPr lang="fr-FR"/>
                        <a:t>34%</a:t>
                      </a:r>
                    </a:p>
                  </a:txBody>
                  <a:tcPr/>
                </a:tc>
                <a:extLst>
                  <a:ext uri="{0D108BD9-81ED-4DB2-BD59-A6C34878D82A}">
                    <a16:rowId xmlns:a16="http://schemas.microsoft.com/office/drawing/2014/main" val="2257736623"/>
                  </a:ext>
                </a:extLst>
              </a:tr>
              <a:tr h="283941">
                <a:tc>
                  <a:txBody>
                    <a:bodyPr/>
                    <a:lstStyle/>
                    <a:p>
                      <a:r>
                        <a:rPr lang="fr-FR" err="1"/>
                        <a:t>Bone</a:t>
                      </a:r>
                      <a:r>
                        <a:rPr lang="fr-FR"/>
                        <a:t> </a:t>
                      </a:r>
                      <a:r>
                        <a:rPr lang="fr-FR" err="1"/>
                        <a:t>disease</a:t>
                      </a:r>
                      <a:endParaRPr lang="fr-FR"/>
                    </a:p>
                  </a:txBody>
                  <a:tcPr/>
                </a:tc>
                <a:tc>
                  <a:txBody>
                    <a:bodyPr/>
                    <a:lstStyle/>
                    <a:p>
                      <a:pPr algn="ctr"/>
                      <a:r>
                        <a:rPr lang="fr-FR">
                          <a:solidFill>
                            <a:srgbClr val="FF0000"/>
                          </a:solidFill>
                        </a:rPr>
                        <a:t>42%</a:t>
                      </a:r>
                    </a:p>
                  </a:txBody>
                  <a:tcPr/>
                </a:tc>
                <a:tc>
                  <a:txBody>
                    <a:bodyPr/>
                    <a:lstStyle/>
                    <a:p>
                      <a:pPr algn="ctr"/>
                      <a:r>
                        <a:rPr lang="fr-FR"/>
                        <a:t>19%</a:t>
                      </a:r>
                    </a:p>
                  </a:txBody>
                  <a:tcPr/>
                </a:tc>
                <a:extLst>
                  <a:ext uri="{0D108BD9-81ED-4DB2-BD59-A6C34878D82A}">
                    <a16:rowId xmlns:a16="http://schemas.microsoft.com/office/drawing/2014/main" val="2142246210"/>
                  </a:ext>
                </a:extLst>
              </a:tr>
              <a:tr h="283941">
                <a:tc>
                  <a:txBody>
                    <a:bodyPr/>
                    <a:lstStyle/>
                    <a:p>
                      <a:r>
                        <a:rPr lang="fr-FR"/>
                        <a:t>Lung </a:t>
                      </a:r>
                      <a:r>
                        <a:rPr lang="fr-FR" err="1"/>
                        <a:t>disease</a:t>
                      </a:r>
                      <a:endParaRPr lang="fr-FR"/>
                    </a:p>
                  </a:txBody>
                  <a:tcPr/>
                </a:tc>
                <a:tc>
                  <a:txBody>
                    <a:bodyPr/>
                    <a:lstStyle/>
                    <a:p>
                      <a:pPr algn="ctr"/>
                      <a:r>
                        <a:rPr lang="fr-FR">
                          <a:solidFill>
                            <a:srgbClr val="FF0000"/>
                          </a:solidFill>
                        </a:rPr>
                        <a:t>38%</a:t>
                      </a:r>
                    </a:p>
                  </a:txBody>
                  <a:tcPr/>
                </a:tc>
                <a:tc>
                  <a:txBody>
                    <a:bodyPr/>
                    <a:lstStyle/>
                    <a:p>
                      <a:pPr algn="ctr"/>
                      <a:r>
                        <a:rPr lang="fr-FR"/>
                        <a:t>10%</a:t>
                      </a:r>
                    </a:p>
                  </a:txBody>
                  <a:tcPr/>
                </a:tc>
                <a:extLst>
                  <a:ext uri="{0D108BD9-81ED-4DB2-BD59-A6C34878D82A}">
                    <a16:rowId xmlns:a16="http://schemas.microsoft.com/office/drawing/2014/main" val="1177688351"/>
                  </a:ext>
                </a:extLst>
              </a:tr>
              <a:tr h="283941">
                <a:tc>
                  <a:txBody>
                    <a:bodyPr/>
                    <a:lstStyle/>
                    <a:p>
                      <a:r>
                        <a:rPr lang="fr-FR" err="1"/>
                        <a:t>Diabetes</a:t>
                      </a:r>
                      <a:endParaRPr lang="fr-FR"/>
                    </a:p>
                  </a:txBody>
                  <a:tcPr/>
                </a:tc>
                <a:tc>
                  <a:txBody>
                    <a:bodyPr/>
                    <a:lstStyle/>
                    <a:p>
                      <a:pPr algn="ctr"/>
                      <a:r>
                        <a:rPr lang="fr-FR">
                          <a:solidFill>
                            <a:srgbClr val="FF0000"/>
                          </a:solidFill>
                        </a:rPr>
                        <a:t>24%</a:t>
                      </a:r>
                    </a:p>
                  </a:txBody>
                  <a:tcPr/>
                </a:tc>
                <a:tc>
                  <a:txBody>
                    <a:bodyPr/>
                    <a:lstStyle/>
                    <a:p>
                      <a:pPr algn="ctr"/>
                      <a:r>
                        <a:rPr lang="fr-FR"/>
                        <a:t>17%</a:t>
                      </a:r>
                    </a:p>
                  </a:txBody>
                  <a:tcPr/>
                </a:tc>
                <a:extLst>
                  <a:ext uri="{0D108BD9-81ED-4DB2-BD59-A6C34878D82A}">
                    <a16:rowId xmlns:a16="http://schemas.microsoft.com/office/drawing/2014/main" val="1845100358"/>
                  </a:ext>
                </a:extLst>
              </a:tr>
              <a:tr h="283941">
                <a:tc>
                  <a:txBody>
                    <a:bodyPr/>
                    <a:lstStyle/>
                    <a:p>
                      <a:r>
                        <a:rPr lang="fr-FR" err="1"/>
                        <a:t>Cardiovascular</a:t>
                      </a:r>
                      <a:r>
                        <a:rPr lang="fr-FR"/>
                        <a:t> </a:t>
                      </a:r>
                      <a:r>
                        <a:rPr lang="fr-FR" err="1"/>
                        <a:t>disease</a:t>
                      </a:r>
                      <a:endParaRPr lang="fr-FR"/>
                    </a:p>
                  </a:txBody>
                  <a:tcPr/>
                </a:tc>
                <a:tc>
                  <a:txBody>
                    <a:bodyPr/>
                    <a:lstStyle/>
                    <a:p>
                      <a:pPr algn="ctr"/>
                      <a:r>
                        <a:rPr lang="fr-FR"/>
                        <a:t>15%</a:t>
                      </a:r>
                    </a:p>
                  </a:txBody>
                  <a:tcPr/>
                </a:tc>
                <a:tc>
                  <a:txBody>
                    <a:bodyPr/>
                    <a:lstStyle/>
                    <a:p>
                      <a:pPr algn="ctr"/>
                      <a:r>
                        <a:rPr lang="fr-FR"/>
                        <a:t>15%</a:t>
                      </a:r>
                    </a:p>
                  </a:txBody>
                  <a:tcPr/>
                </a:tc>
                <a:extLst>
                  <a:ext uri="{0D108BD9-81ED-4DB2-BD59-A6C34878D82A}">
                    <a16:rowId xmlns:a16="http://schemas.microsoft.com/office/drawing/2014/main" val="2692214789"/>
                  </a:ext>
                </a:extLst>
              </a:tr>
              <a:tr h="283941">
                <a:tc>
                  <a:txBody>
                    <a:bodyPr/>
                    <a:lstStyle/>
                    <a:p>
                      <a:r>
                        <a:rPr lang="fr-FR" err="1"/>
                        <a:t>Kidney</a:t>
                      </a:r>
                      <a:r>
                        <a:rPr lang="fr-FR"/>
                        <a:t> </a:t>
                      </a:r>
                      <a:r>
                        <a:rPr lang="fr-FR" err="1"/>
                        <a:t>disease</a:t>
                      </a:r>
                      <a:endParaRPr lang="fr-FR"/>
                    </a:p>
                  </a:txBody>
                  <a:tcPr/>
                </a:tc>
                <a:tc>
                  <a:txBody>
                    <a:bodyPr/>
                    <a:lstStyle/>
                    <a:p>
                      <a:pPr algn="ctr"/>
                      <a:r>
                        <a:rPr lang="fr-FR"/>
                        <a:t>14%</a:t>
                      </a:r>
                    </a:p>
                  </a:txBody>
                  <a:tcPr/>
                </a:tc>
                <a:tc>
                  <a:txBody>
                    <a:bodyPr/>
                    <a:lstStyle/>
                    <a:p>
                      <a:pPr algn="ctr"/>
                      <a:r>
                        <a:rPr lang="fr-FR"/>
                        <a:t>15%</a:t>
                      </a:r>
                    </a:p>
                  </a:txBody>
                  <a:tcPr/>
                </a:tc>
                <a:extLst>
                  <a:ext uri="{0D108BD9-81ED-4DB2-BD59-A6C34878D82A}">
                    <a16:rowId xmlns:a16="http://schemas.microsoft.com/office/drawing/2014/main" val="1291056717"/>
                  </a:ext>
                </a:extLst>
              </a:tr>
              <a:tr h="283941">
                <a:tc>
                  <a:txBody>
                    <a:bodyPr/>
                    <a:lstStyle/>
                    <a:p>
                      <a:r>
                        <a:rPr lang="fr-FR"/>
                        <a:t>Cancer</a:t>
                      </a:r>
                    </a:p>
                  </a:txBody>
                  <a:tcPr/>
                </a:tc>
                <a:tc>
                  <a:txBody>
                    <a:bodyPr/>
                    <a:lstStyle/>
                    <a:p>
                      <a:pPr algn="ctr"/>
                      <a:r>
                        <a:rPr lang="fr-FR"/>
                        <a:t>7%</a:t>
                      </a:r>
                    </a:p>
                  </a:txBody>
                  <a:tcPr/>
                </a:tc>
                <a:tc>
                  <a:txBody>
                    <a:bodyPr/>
                    <a:lstStyle/>
                    <a:p>
                      <a:pPr algn="ctr"/>
                      <a:r>
                        <a:rPr lang="fr-FR">
                          <a:solidFill>
                            <a:srgbClr val="FF0000"/>
                          </a:solidFill>
                        </a:rPr>
                        <a:t>12%</a:t>
                      </a:r>
                    </a:p>
                  </a:txBody>
                  <a:tcPr/>
                </a:tc>
                <a:extLst>
                  <a:ext uri="{0D108BD9-81ED-4DB2-BD59-A6C34878D82A}">
                    <a16:rowId xmlns:a16="http://schemas.microsoft.com/office/drawing/2014/main" val="3128988885"/>
                  </a:ext>
                </a:extLst>
              </a:tr>
            </a:tbl>
          </a:graphicData>
        </a:graphic>
      </p:graphicFrame>
      <p:sp>
        <p:nvSpPr>
          <p:cNvPr id="8" name="ZoneTexte 7">
            <a:extLst>
              <a:ext uri="{FF2B5EF4-FFF2-40B4-BE49-F238E27FC236}">
                <a16:creationId xmlns:a16="http://schemas.microsoft.com/office/drawing/2014/main" id="{AE8EC3EB-0373-0041-8C34-60675958C242}"/>
              </a:ext>
            </a:extLst>
          </p:cNvPr>
          <p:cNvSpPr txBox="1"/>
          <p:nvPr/>
        </p:nvSpPr>
        <p:spPr>
          <a:xfrm>
            <a:off x="6361367" y="1844824"/>
            <a:ext cx="4725846" cy="369332"/>
          </a:xfrm>
          <a:prstGeom prst="rect">
            <a:avLst/>
          </a:prstGeom>
          <a:noFill/>
        </p:spPr>
        <p:txBody>
          <a:bodyPr wrap="none" rtlCol="0">
            <a:spAutoFit/>
          </a:bodyPr>
          <a:lstStyle/>
          <a:p>
            <a:pPr algn="ctr"/>
            <a:r>
              <a:rPr lang="fr-FR" b="1">
                <a:solidFill>
                  <a:srgbClr val="0070C0"/>
                </a:solidFill>
              </a:rPr>
              <a:t>Non-AIDS </a:t>
            </a:r>
            <a:r>
              <a:rPr lang="fr-FR" b="1" err="1">
                <a:solidFill>
                  <a:srgbClr val="0070C0"/>
                </a:solidFill>
              </a:rPr>
              <a:t>Comorbidity</a:t>
            </a:r>
            <a:r>
              <a:rPr lang="fr-FR" b="1">
                <a:solidFill>
                  <a:srgbClr val="0070C0"/>
                </a:solidFill>
              </a:rPr>
              <a:t> </a:t>
            </a:r>
            <a:r>
              <a:rPr lang="fr-FR" b="1" err="1">
                <a:solidFill>
                  <a:srgbClr val="0070C0"/>
                </a:solidFill>
              </a:rPr>
              <a:t>prevalence</a:t>
            </a:r>
            <a:r>
              <a:rPr lang="fr-FR" b="1">
                <a:solidFill>
                  <a:srgbClr val="0070C0"/>
                </a:solidFill>
              </a:rPr>
              <a:t> (All patients)</a:t>
            </a:r>
          </a:p>
        </p:txBody>
      </p:sp>
      <p:sp>
        <p:nvSpPr>
          <p:cNvPr id="9" name="ZoneTexte 8">
            <a:extLst>
              <a:ext uri="{FF2B5EF4-FFF2-40B4-BE49-F238E27FC236}">
                <a16:creationId xmlns:a16="http://schemas.microsoft.com/office/drawing/2014/main" id="{6D12B992-F7F9-584D-840B-A61FEC6C379C}"/>
              </a:ext>
            </a:extLst>
          </p:cNvPr>
          <p:cNvSpPr txBox="1"/>
          <p:nvPr/>
        </p:nvSpPr>
        <p:spPr>
          <a:xfrm>
            <a:off x="6240016" y="5642464"/>
            <a:ext cx="3886385" cy="584775"/>
          </a:xfrm>
          <a:prstGeom prst="rect">
            <a:avLst/>
          </a:prstGeom>
          <a:noFill/>
        </p:spPr>
        <p:txBody>
          <a:bodyPr wrap="none" rtlCol="0">
            <a:spAutoFit/>
          </a:bodyPr>
          <a:lstStyle/>
          <a:p>
            <a:r>
              <a:rPr lang="fr-FR" sz="1600" err="1"/>
              <a:t>Median</a:t>
            </a:r>
            <a:r>
              <a:rPr lang="fr-FR" sz="1600"/>
              <a:t> </a:t>
            </a:r>
            <a:r>
              <a:rPr lang="fr-FR" sz="1600" err="1"/>
              <a:t>number</a:t>
            </a:r>
            <a:r>
              <a:rPr lang="fr-FR" sz="1600"/>
              <a:t> of NACM </a:t>
            </a:r>
            <a:r>
              <a:rPr lang="fr-FR" sz="1600" err="1"/>
              <a:t>burden</a:t>
            </a:r>
            <a:r>
              <a:rPr lang="fr-FR" sz="1600"/>
              <a:t> </a:t>
            </a:r>
            <a:r>
              <a:rPr lang="fr-FR" sz="1600" err="1"/>
              <a:t>higher</a:t>
            </a:r>
            <a:r>
              <a:rPr lang="fr-FR" sz="1600"/>
              <a:t> </a:t>
            </a:r>
          </a:p>
          <a:p>
            <a:r>
              <a:rPr lang="fr-FR" sz="1600"/>
              <a:t>in </a:t>
            </a:r>
            <a:r>
              <a:rPr lang="fr-FR" sz="1600" err="1"/>
              <a:t>women</a:t>
            </a:r>
            <a:r>
              <a:rPr lang="fr-FR" sz="1600"/>
              <a:t> </a:t>
            </a:r>
            <a:r>
              <a:rPr lang="fr-FR" sz="1600" err="1"/>
              <a:t>than</a:t>
            </a:r>
            <a:r>
              <a:rPr lang="fr-FR" sz="1600"/>
              <a:t> in men (3.4 vs 3.3, p = 0.015)</a:t>
            </a:r>
          </a:p>
        </p:txBody>
      </p:sp>
      <p:sp>
        <p:nvSpPr>
          <p:cNvPr id="3" name="ZoneTexte 2">
            <a:extLst>
              <a:ext uri="{FF2B5EF4-FFF2-40B4-BE49-F238E27FC236}">
                <a16:creationId xmlns:a16="http://schemas.microsoft.com/office/drawing/2014/main" id="{FA301E1B-513B-BFD5-2ADF-DAC867F1D44C}"/>
              </a:ext>
            </a:extLst>
          </p:cNvPr>
          <p:cNvSpPr txBox="1"/>
          <p:nvPr/>
        </p:nvSpPr>
        <p:spPr>
          <a:xfrm>
            <a:off x="10114380" y="6471418"/>
            <a:ext cx="2077620" cy="276999"/>
          </a:xfrm>
          <a:prstGeom prst="rect">
            <a:avLst/>
          </a:prstGeom>
          <a:noFill/>
        </p:spPr>
        <p:txBody>
          <a:bodyPr wrap="none" rtlCol="0">
            <a:spAutoFit/>
          </a:bodyPr>
          <a:lstStyle/>
          <a:p>
            <a:pPr algn="r"/>
            <a:r>
              <a:rPr lang="fr-FR" sz="1200" i="1"/>
              <a:t>Collins LF. CROI 2021, Abs. 526</a:t>
            </a:r>
          </a:p>
        </p:txBody>
      </p:sp>
      <p:sp>
        <p:nvSpPr>
          <p:cNvPr id="10" name="ZoneTexte 9">
            <a:extLst>
              <a:ext uri="{FF2B5EF4-FFF2-40B4-BE49-F238E27FC236}">
                <a16:creationId xmlns:a16="http://schemas.microsoft.com/office/drawing/2014/main" id="{3C94310E-CBDF-3049-87C9-63C30E9FBEBD}"/>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996404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DC2F3-5298-0447-B8C6-19F5B1CF54DC}"/>
              </a:ext>
            </a:extLst>
          </p:cNvPr>
          <p:cNvSpPr>
            <a:spLocks noGrp="1"/>
          </p:cNvSpPr>
          <p:nvPr>
            <p:ph type="title"/>
          </p:nvPr>
        </p:nvSpPr>
        <p:spPr/>
        <p:txBody>
          <a:bodyPr/>
          <a:lstStyle/>
          <a:p>
            <a:r>
              <a:rPr lang="fr-FR"/>
              <a:t>NON-AIDS </a:t>
            </a:r>
            <a:r>
              <a:rPr lang="fr-FR" err="1"/>
              <a:t>Comorbidities</a:t>
            </a:r>
            <a:r>
              <a:rPr lang="fr-FR"/>
              <a:t> in </a:t>
            </a:r>
            <a:r>
              <a:rPr lang="fr-FR" err="1"/>
              <a:t>Women</a:t>
            </a:r>
            <a:r>
              <a:rPr lang="fr-FR"/>
              <a:t> </a:t>
            </a:r>
            <a:r>
              <a:rPr lang="fr-FR" err="1"/>
              <a:t>with</a:t>
            </a:r>
            <a:r>
              <a:rPr lang="fr-FR"/>
              <a:t> HIV</a:t>
            </a:r>
          </a:p>
        </p:txBody>
      </p:sp>
      <p:sp>
        <p:nvSpPr>
          <p:cNvPr id="3" name="Espace réservé du contenu 2">
            <a:extLst>
              <a:ext uri="{FF2B5EF4-FFF2-40B4-BE49-F238E27FC236}">
                <a16:creationId xmlns:a16="http://schemas.microsoft.com/office/drawing/2014/main" id="{B78924D1-685E-464D-B8A3-DF411EE51BB4}"/>
              </a:ext>
            </a:extLst>
          </p:cNvPr>
          <p:cNvSpPr>
            <a:spLocks noGrp="1"/>
          </p:cNvSpPr>
          <p:nvPr>
            <p:ph sz="quarter" idx="13"/>
          </p:nvPr>
        </p:nvSpPr>
        <p:spPr>
          <a:xfrm>
            <a:off x="609599" y="1494503"/>
            <a:ext cx="8858865" cy="4922321"/>
          </a:xfrm>
        </p:spPr>
        <p:txBody>
          <a:bodyPr>
            <a:normAutofit fontScale="92500" lnSpcReduction="10000"/>
          </a:bodyPr>
          <a:lstStyle/>
          <a:p>
            <a:r>
              <a:rPr lang="en-GB" sz="1800"/>
              <a:t>Cardiovascular disease</a:t>
            </a:r>
          </a:p>
          <a:p>
            <a:pPr lvl="1"/>
            <a:r>
              <a:rPr lang="en-GB" sz="1600"/>
              <a:t>Risk x 2 vs Men : non-calcified plaques more common</a:t>
            </a:r>
          </a:p>
          <a:p>
            <a:pPr lvl="1"/>
            <a:r>
              <a:rPr lang="en-GB" sz="1600"/>
              <a:t>Incidence of pulmonary arterial hypertension 40% higher</a:t>
            </a:r>
          </a:p>
          <a:p>
            <a:pPr lvl="1"/>
            <a:r>
              <a:rPr lang="en-GB" sz="1600"/>
              <a:t>Mixed data on hypertension</a:t>
            </a:r>
          </a:p>
          <a:p>
            <a:pPr lvl="1"/>
            <a:r>
              <a:rPr lang="en-GB" sz="1600"/>
              <a:t>Stroke risk x 2-3</a:t>
            </a:r>
          </a:p>
          <a:p>
            <a:r>
              <a:rPr lang="en-GB" sz="1800"/>
              <a:t>Metabolic dysfunction</a:t>
            </a:r>
          </a:p>
          <a:p>
            <a:pPr lvl="1"/>
            <a:r>
              <a:rPr lang="en-GB" sz="1600"/>
              <a:t>Mixed data on diabetes</a:t>
            </a:r>
          </a:p>
          <a:p>
            <a:pPr lvl="1"/>
            <a:r>
              <a:rPr lang="en-GB" sz="1600"/>
              <a:t>More weight gain on ART</a:t>
            </a:r>
          </a:p>
          <a:p>
            <a:pPr lvl="1"/>
            <a:r>
              <a:rPr lang="en-GB" sz="1600"/>
              <a:t>Acceleration of dysfunction post-menopause</a:t>
            </a:r>
          </a:p>
          <a:p>
            <a:r>
              <a:rPr lang="en-GB" sz="1800"/>
              <a:t>Bone disease</a:t>
            </a:r>
          </a:p>
          <a:p>
            <a:pPr lvl="1"/>
            <a:r>
              <a:rPr lang="en-GB" sz="1600"/>
              <a:t>BMD lower pre-ART</a:t>
            </a:r>
          </a:p>
          <a:p>
            <a:pPr lvl="1"/>
            <a:r>
              <a:rPr lang="en-GB" sz="1600"/>
              <a:t>ART initiation exacerbates sex difference (more rapid loss on TDF)</a:t>
            </a:r>
          </a:p>
          <a:p>
            <a:pPr lvl="1"/>
            <a:r>
              <a:rPr lang="en-GB" sz="1600"/>
              <a:t>Menopause further exacerbates risk</a:t>
            </a:r>
          </a:p>
          <a:p>
            <a:r>
              <a:rPr lang="en-GB" sz="1800"/>
              <a:t>Neurocognitive impairment</a:t>
            </a:r>
          </a:p>
          <a:p>
            <a:pPr lvl="1"/>
            <a:r>
              <a:rPr lang="en-GB" sz="1600"/>
              <a:t>Greater risk </a:t>
            </a:r>
          </a:p>
          <a:p>
            <a:pPr lvl="1"/>
            <a:r>
              <a:rPr lang="en-GB" sz="1600"/>
              <a:t>Lower score on learning and memory, information processing speed, motor function</a:t>
            </a:r>
          </a:p>
          <a:p>
            <a:pPr lvl="1"/>
            <a:r>
              <a:rPr lang="en-GB" sz="1600"/>
              <a:t>Frequently associated with psychiatric illness</a:t>
            </a:r>
          </a:p>
          <a:p>
            <a:r>
              <a:rPr lang="en-GB" sz="1800"/>
              <a:t>Cervival (and anal cancer)</a:t>
            </a:r>
          </a:p>
        </p:txBody>
      </p:sp>
      <p:sp>
        <p:nvSpPr>
          <p:cNvPr id="4" name="ZoneTexte 3">
            <a:extLst>
              <a:ext uri="{FF2B5EF4-FFF2-40B4-BE49-F238E27FC236}">
                <a16:creationId xmlns:a16="http://schemas.microsoft.com/office/drawing/2014/main" id="{2FBC1597-BC08-734B-825F-C17CD1EF649E}"/>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2354673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ECDB1DC9-765D-6343-B45F-8A3ED2914F99}"/>
              </a:ext>
            </a:extLst>
          </p:cNvPr>
          <p:cNvGrpSpPr/>
          <p:nvPr/>
        </p:nvGrpSpPr>
        <p:grpSpPr>
          <a:xfrm>
            <a:off x="512915" y="2812671"/>
            <a:ext cx="5066452" cy="3064601"/>
            <a:chOff x="512467" y="2686796"/>
            <a:chExt cx="5344441" cy="3815714"/>
          </a:xfrm>
        </p:grpSpPr>
        <p:grpSp>
          <p:nvGrpSpPr>
            <p:cNvPr id="429" name="Groupe 428">
              <a:extLst>
                <a:ext uri="{FF2B5EF4-FFF2-40B4-BE49-F238E27FC236}">
                  <a16:creationId xmlns:a16="http://schemas.microsoft.com/office/drawing/2014/main" id="{5B8F65C7-E0DF-27AD-851D-62A177B2F499}"/>
                </a:ext>
              </a:extLst>
            </p:cNvPr>
            <p:cNvGrpSpPr/>
            <p:nvPr/>
          </p:nvGrpSpPr>
          <p:grpSpPr>
            <a:xfrm>
              <a:off x="728663" y="2781094"/>
              <a:ext cx="5013326" cy="2935288"/>
              <a:chOff x="728663" y="2373313"/>
              <a:chExt cx="5013326" cy="2935288"/>
            </a:xfrm>
          </p:grpSpPr>
          <p:sp>
            <p:nvSpPr>
              <p:cNvPr id="237" name="Line 13">
                <a:extLst>
                  <a:ext uri="{FF2B5EF4-FFF2-40B4-BE49-F238E27FC236}">
                    <a16:creationId xmlns:a16="http://schemas.microsoft.com/office/drawing/2014/main" id="{B6D0A0B0-E93F-B1E5-56E7-FE4B623D649F}"/>
                  </a:ext>
                </a:extLst>
              </p:cNvPr>
              <p:cNvSpPr>
                <a:spLocks noChangeShapeType="1"/>
              </p:cNvSpPr>
              <p:nvPr/>
            </p:nvSpPr>
            <p:spPr bwMode="auto">
              <a:xfrm>
                <a:off x="91757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4">
                <a:extLst>
                  <a:ext uri="{FF2B5EF4-FFF2-40B4-BE49-F238E27FC236}">
                    <a16:creationId xmlns:a16="http://schemas.microsoft.com/office/drawing/2014/main" id="{AD1DF413-8DDC-AEA4-DC3D-4D8E8FB98E50}"/>
                  </a:ext>
                </a:extLst>
              </p:cNvPr>
              <p:cNvSpPr>
                <a:spLocks noChangeShapeType="1"/>
              </p:cNvSpPr>
              <p:nvPr/>
            </p:nvSpPr>
            <p:spPr bwMode="auto">
              <a:xfrm flipH="1">
                <a:off x="728663" y="4975225"/>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5">
                <a:extLst>
                  <a:ext uri="{FF2B5EF4-FFF2-40B4-BE49-F238E27FC236}">
                    <a16:creationId xmlns:a16="http://schemas.microsoft.com/office/drawing/2014/main" id="{966E348E-51C5-6EA3-9D43-925B47D8999E}"/>
                  </a:ext>
                </a:extLst>
              </p:cNvPr>
              <p:cNvSpPr>
                <a:spLocks noChangeShapeType="1"/>
              </p:cNvSpPr>
              <p:nvPr/>
            </p:nvSpPr>
            <p:spPr bwMode="auto">
              <a:xfrm flipH="1">
                <a:off x="728663" y="4230688"/>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6">
                <a:extLst>
                  <a:ext uri="{FF2B5EF4-FFF2-40B4-BE49-F238E27FC236}">
                    <a16:creationId xmlns:a16="http://schemas.microsoft.com/office/drawing/2014/main" id="{644E7A01-4585-89E3-7931-4919F759FEC4}"/>
                  </a:ext>
                </a:extLst>
              </p:cNvPr>
              <p:cNvSpPr>
                <a:spLocks noChangeShapeType="1"/>
              </p:cNvSpPr>
              <p:nvPr/>
            </p:nvSpPr>
            <p:spPr bwMode="auto">
              <a:xfrm>
                <a:off x="272415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7">
                <a:extLst>
                  <a:ext uri="{FF2B5EF4-FFF2-40B4-BE49-F238E27FC236}">
                    <a16:creationId xmlns:a16="http://schemas.microsoft.com/office/drawing/2014/main" id="{61C23CCA-CA05-D99C-CE25-FA4682503B08}"/>
                  </a:ext>
                </a:extLst>
              </p:cNvPr>
              <p:cNvSpPr>
                <a:spLocks noChangeShapeType="1"/>
              </p:cNvSpPr>
              <p:nvPr/>
            </p:nvSpPr>
            <p:spPr bwMode="auto">
              <a:xfrm>
                <a:off x="332581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Freeform 28">
                <a:extLst>
                  <a:ext uri="{FF2B5EF4-FFF2-40B4-BE49-F238E27FC236}">
                    <a16:creationId xmlns:a16="http://schemas.microsoft.com/office/drawing/2014/main" id="{9C50D38D-F3FA-6DC4-2356-D6DA214C7486}"/>
                  </a:ext>
                </a:extLst>
              </p:cNvPr>
              <p:cNvSpPr>
                <a:spLocks/>
              </p:cNvSpPr>
              <p:nvPr/>
            </p:nvSpPr>
            <p:spPr bwMode="auto">
              <a:xfrm>
                <a:off x="793751" y="2373313"/>
                <a:ext cx="4948238" cy="2876550"/>
              </a:xfrm>
              <a:custGeom>
                <a:avLst/>
                <a:gdLst>
                  <a:gd name="T0" fmla="*/ 3117 w 3117"/>
                  <a:gd name="T1" fmla="*/ 1812 h 1812"/>
                  <a:gd name="T2" fmla="*/ 3112 w 3117"/>
                  <a:gd name="T3" fmla="*/ 1812 h 1812"/>
                  <a:gd name="T4" fmla="*/ 2733 w 3117"/>
                  <a:gd name="T5" fmla="*/ 1812 h 1812"/>
                  <a:gd name="T6" fmla="*/ 2354 w 3117"/>
                  <a:gd name="T7" fmla="*/ 1812 h 1812"/>
                  <a:gd name="T8" fmla="*/ 1974 w 3117"/>
                  <a:gd name="T9" fmla="*/ 1812 h 1812"/>
                  <a:gd name="T10" fmla="*/ 1595 w 3117"/>
                  <a:gd name="T11" fmla="*/ 1812 h 1812"/>
                  <a:gd name="T12" fmla="*/ 1216 w 3117"/>
                  <a:gd name="T13" fmla="*/ 1812 h 1812"/>
                  <a:gd name="T14" fmla="*/ 836 w 3117"/>
                  <a:gd name="T15" fmla="*/ 1812 h 1812"/>
                  <a:gd name="T16" fmla="*/ 457 w 3117"/>
                  <a:gd name="T17" fmla="*/ 1812 h 1812"/>
                  <a:gd name="T18" fmla="*/ 78 w 3117"/>
                  <a:gd name="T19" fmla="*/ 1812 h 1812"/>
                  <a:gd name="T20" fmla="*/ 0 w 3117"/>
                  <a:gd name="T21" fmla="*/ 1812 h 1812"/>
                  <a:gd name="T22" fmla="*/ 0 w 3117"/>
                  <a:gd name="T23" fmla="*/ 1639 h 1812"/>
                  <a:gd name="T24" fmla="*/ 0 w 3117"/>
                  <a:gd name="T25" fmla="*/ 1404 h 1812"/>
                  <a:gd name="T26" fmla="*/ 0 w 3117"/>
                  <a:gd name="T27" fmla="*/ 1170 h 1812"/>
                  <a:gd name="T28" fmla="*/ 0 w 3117"/>
                  <a:gd name="T29" fmla="*/ 936 h 1812"/>
                  <a:gd name="T30" fmla="*/ 0 w 3117"/>
                  <a:gd name="T31" fmla="*/ 702 h 1812"/>
                  <a:gd name="T32" fmla="*/ 0 w 3117"/>
                  <a:gd name="T33" fmla="*/ 468 h 1812"/>
                  <a:gd name="T34" fmla="*/ 0 w 3117"/>
                  <a:gd name="T35" fmla="*/ 234 h 1812"/>
                  <a:gd name="T36" fmla="*/ 0 w 3117"/>
                  <a:gd name="T37"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7" h="1812">
                    <a:moveTo>
                      <a:pt x="3117" y="1812"/>
                    </a:moveTo>
                    <a:lnTo>
                      <a:pt x="3112" y="1812"/>
                    </a:lnTo>
                    <a:lnTo>
                      <a:pt x="2733" y="1812"/>
                    </a:lnTo>
                    <a:lnTo>
                      <a:pt x="2354" y="1812"/>
                    </a:lnTo>
                    <a:lnTo>
                      <a:pt x="1974" y="1812"/>
                    </a:lnTo>
                    <a:lnTo>
                      <a:pt x="1595" y="1812"/>
                    </a:lnTo>
                    <a:lnTo>
                      <a:pt x="1216" y="1812"/>
                    </a:lnTo>
                    <a:lnTo>
                      <a:pt x="836" y="1812"/>
                    </a:lnTo>
                    <a:lnTo>
                      <a:pt x="457" y="1812"/>
                    </a:lnTo>
                    <a:lnTo>
                      <a:pt x="78" y="1812"/>
                    </a:lnTo>
                    <a:lnTo>
                      <a:pt x="0" y="1812"/>
                    </a:lnTo>
                    <a:lnTo>
                      <a:pt x="0" y="1639"/>
                    </a:lnTo>
                    <a:lnTo>
                      <a:pt x="0" y="1404"/>
                    </a:lnTo>
                    <a:lnTo>
                      <a:pt x="0" y="1170"/>
                    </a:lnTo>
                    <a:lnTo>
                      <a:pt x="0" y="936"/>
                    </a:lnTo>
                    <a:lnTo>
                      <a:pt x="0" y="702"/>
                    </a:lnTo>
                    <a:lnTo>
                      <a:pt x="0" y="468"/>
                    </a:lnTo>
                    <a:lnTo>
                      <a:pt x="0" y="23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9">
                <a:extLst>
                  <a:ext uri="{FF2B5EF4-FFF2-40B4-BE49-F238E27FC236}">
                    <a16:creationId xmlns:a16="http://schemas.microsoft.com/office/drawing/2014/main" id="{A1550146-D229-CBB0-378F-4C78DEB82382}"/>
                  </a:ext>
                </a:extLst>
              </p:cNvPr>
              <p:cNvSpPr>
                <a:spLocks noChangeShapeType="1"/>
              </p:cNvSpPr>
              <p:nvPr/>
            </p:nvSpPr>
            <p:spPr bwMode="auto">
              <a:xfrm>
                <a:off x="151923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30">
                <a:extLst>
                  <a:ext uri="{FF2B5EF4-FFF2-40B4-BE49-F238E27FC236}">
                    <a16:creationId xmlns:a16="http://schemas.microsoft.com/office/drawing/2014/main" id="{A700F486-65C7-CA39-FD34-63D04170F462}"/>
                  </a:ext>
                </a:extLst>
              </p:cNvPr>
              <p:cNvSpPr>
                <a:spLocks noChangeShapeType="1"/>
              </p:cNvSpPr>
              <p:nvPr/>
            </p:nvSpPr>
            <p:spPr bwMode="auto">
              <a:xfrm>
                <a:off x="212090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31">
                <a:extLst>
                  <a:ext uri="{FF2B5EF4-FFF2-40B4-BE49-F238E27FC236}">
                    <a16:creationId xmlns:a16="http://schemas.microsoft.com/office/drawing/2014/main" id="{21ADA287-1C11-D337-A933-FB4BE970027E}"/>
                  </a:ext>
                </a:extLst>
              </p:cNvPr>
              <p:cNvSpPr>
                <a:spLocks noChangeShapeType="1"/>
              </p:cNvSpPr>
              <p:nvPr/>
            </p:nvSpPr>
            <p:spPr bwMode="auto">
              <a:xfrm>
                <a:off x="513238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32">
                <a:extLst>
                  <a:ext uri="{FF2B5EF4-FFF2-40B4-BE49-F238E27FC236}">
                    <a16:creationId xmlns:a16="http://schemas.microsoft.com/office/drawing/2014/main" id="{4D2D2844-8A75-2E2C-C980-5C185281A34F}"/>
                  </a:ext>
                </a:extLst>
              </p:cNvPr>
              <p:cNvSpPr>
                <a:spLocks noChangeShapeType="1"/>
              </p:cNvSpPr>
              <p:nvPr/>
            </p:nvSpPr>
            <p:spPr bwMode="auto">
              <a:xfrm>
                <a:off x="573405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33">
                <a:extLst>
                  <a:ext uri="{FF2B5EF4-FFF2-40B4-BE49-F238E27FC236}">
                    <a16:creationId xmlns:a16="http://schemas.microsoft.com/office/drawing/2014/main" id="{099B2107-E129-D0D1-65D8-D241DEE1E9A4}"/>
                  </a:ext>
                </a:extLst>
              </p:cNvPr>
              <p:cNvSpPr>
                <a:spLocks noChangeShapeType="1"/>
              </p:cNvSpPr>
              <p:nvPr/>
            </p:nvSpPr>
            <p:spPr bwMode="auto">
              <a:xfrm>
                <a:off x="392747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34">
                <a:extLst>
                  <a:ext uri="{FF2B5EF4-FFF2-40B4-BE49-F238E27FC236}">
                    <a16:creationId xmlns:a16="http://schemas.microsoft.com/office/drawing/2014/main" id="{36891E3D-6A69-13C0-0456-9D55D9F44125}"/>
                  </a:ext>
                </a:extLst>
              </p:cNvPr>
              <p:cNvSpPr>
                <a:spLocks noChangeShapeType="1"/>
              </p:cNvSpPr>
              <p:nvPr/>
            </p:nvSpPr>
            <p:spPr bwMode="auto">
              <a:xfrm>
                <a:off x="453072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35">
                <a:extLst>
                  <a:ext uri="{FF2B5EF4-FFF2-40B4-BE49-F238E27FC236}">
                    <a16:creationId xmlns:a16="http://schemas.microsoft.com/office/drawing/2014/main" id="{2E641B9E-15C2-25A5-FB19-C289FA78475F}"/>
                  </a:ext>
                </a:extLst>
              </p:cNvPr>
              <p:cNvSpPr>
                <a:spLocks noChangeShapeType="1"/>
              </p:cNvSpPr>
              <p:nvPr/>
            </p:nvSpPr>
            <p:spPr bwMode="auto">
              <a:xfrm flipH="1">
                <a:off x="728663" y="237331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36">
                <a:extLst>
                  <a:ext uri="{FF2B5EF4-FFF2-40B4-BE49-F238E27FC236}">
                    <a16:creationId xmlns:a16="http://schemas.microsoft.com/office/drawing/2014/main" id="{09997816-AF3C-0DBF-9074-AAD79BE34948}"/>
                  </a:ext>
                </a:extLst>
              </p:cNvPr>
              <p:cNvSpPr>
                <a:spLocks noChangeShapeType="1"/>
              </p:cNvSpPr>
              <p:nvPr/>
            </p:nvSpPr>
            <p:spPr bwMode="auto">
              <a:xfrm flipH="1">
                <a:off x="728663" y="2744788"/>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37">
                <a:extLst>
                  <a:ext uri="{FF2B5EF4-FFF2-40B4-BE49-F238E27FC236}">
                    <a16:creationId xmlns:a16="http://schemas.microsoft.com/office/drawing/2014/main" id="{7A9081CE-139C-CB20-9C40-F9A8BE3771FE}"/>
                  </a:ext>
                </a:extLst>
              </p:cNvPr>
              <p:cNvSpPr>
                <a:spLocks noChangeShapeType="1"/>
              </p:cNvSpPr>
              <p:nvPr/>
            </p:nvSpPr>
            <p:spPr bwMode="auto">
              <a:xfrm flipH="1">
                <a:off x="728663" y="311626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38">
                <a:extLst>
                  <a:ext uri="{FF2B5EF4-FFF2-40B4-BE49-F238E27FC236}">
                    <a16:creationId xmlns:a16="http://schemas.microsoft.com/office/drawing/2014/main" id="{D24B652B-2E35-B6C5-1B91-4C060D3586BC}"/>
                  </a:ext>
                </a:extLst>
              </p:cNvPr>
              <p:cNvSpPr>
                <a:spLocks noChangeShapeType="1"/>
              </p:cNvSpPr>
              <p:nvPr/>
            </p:nvSpPr>
            <p:spPr bwMode="auto">
              <a:xfrm flipH="1">
                <a:off x="728663" y="3487738"/>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39">
                <a:extLst>
                  <a:ext uri="{FF2B5EF4-FFF2-40B4-BE49-F238E27FC236}">
                    <a16:creationId xmlns:a16="http://schemas.microsoft.com/office/drawing/2014/main" id="{BC1D3B10-20F1-9DA7-335D-B92DE8DE79C2}"/>
                  </a:ext>
                </a:extLst>
              </p:cNvPr>
              <p:cNvSpPr>
                <a:spLocks noChangeShapeType="1"/>
              </p:cNvSpPr>
              <p:nvPr/>
            </p:nvSpPr>
            <p:spPr bwMode="auto">
              <a:xfrm flipH="1">
                <a:off x="728663" y="385921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40">
                <a:extLst>
                  <a:ext uri="{FF2B5EF4-FFF2-40B4-BE49-F238E27FC236}">
                    <a16:creationId xmlns:a16="http://schemas.microsoft.com/office/drawing/2014/main" id="{6BA8DF31-85DD-2273-9644-0A999C1E65A8}"/>
                  </a:ext>
                </a:extLst>
              </p:cNvPr>
              <p:cNvSpPr>
                <a:spLocks noChangeShapeType="1"/>
              </p:cNvSpPr>
              <p:nvPr/>
            </p:nvSpPr>
            <p:spPr bwMode="auto">
              <a:xfrm flipH="1">
                <a:off x="728663" y="4602163"/>
                <a:ext cx="650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6" name="Line 42">
              <a:extLst>
                <a:ext uri="{FF2B5EF4-FFF2-40B4-BE49-F238E27FC236}">
                  <a16:creationId xmlns:a16="http://schemas.microsoft.com/office/drawing/2014/main" id="{CDE44112-D80A-2A0D-9BD9-E0A1816ABA91}"/>
                </a:ext>
              </a:extLst>
            </p:cNvPr>
            <p:cNvSpPr>
              <a:spLocks noChangeShapeType="1"/>
            </p:cNvSpPr>
            <p:nvPr/>
          </p:nvSpPr>
          <p:spPr bwMode="auto">
            <a:xfrm flipH="1">
              <a:off x="939801" y="2844594"/>
              <a:ext cx="265113" cy="0"/>
            </a:xfrm>
            <a:prstGeom prst="line">
              <a:avLst/>
            </a:prstGeom>
            <a:noFill/>
            <a:ln w="30163">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44">
              <a:extLst>
                <a:ext uri="{FF2B5EF4-FFF2-40B4-BE49-F238E27FC236}">
                  <a16:creationId xmlns:a16="http://schemas.microsoft.com/office/drawing/2014/main" id="{2BA1F8A0-AD0D-30EC-B09B-6FC31D5918A0}"/>
                </a:ext>
              </a:extLst>
            </p:cNvPr>
            <p:cNvSpPr>
              <a:spLocks noChangeShapeType="1"/>
            </p:cNvSpPr>
            <p:nvPr/>
          </p:nvSpPr>
          <p:spPr bwMode="auto">
            <a:xfrm flipH="1">
              <a:off x="939801" y="3297754"/>
              <a:ext cx="265113" cy="0"/>
            </a:xfrm>
            <a:prstGeom prst="line">
              <a:avLst/>
            </a:prstGeom>
            <a:noFill/>
            <a:ln w="30163">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45">
              <a:extLst>
                <a:ext uri="{FF2B5EF4-FFF2-40B4-BE49-F238E27FC236}">
                  <a16:creationId xmlns:a16="http://schemas.microsoft.com/office/drawing/2014/main" id="{2199E369-0381-427B-8AA0-D58E471B29E2}"/>
                </a:ext>
              </a:extLst>
            </p:cNvPr>
            <p:cNvSpPr>
              <a:spLocks noChangeShapeType="1"/>
            </p:cNvSpPr>
            <p:nvPr/>
          </p:nvSpPr>
          <p:spPr bwMode="auto">
            <a:xfrm flipH="1">
              <a:off x="939801" y="3071174"/>
              <a:ext cx="265113" cy="0"/>
            </a:xfrm>
            <a:prstGeom prst="line">
              <a:avLst/>
            </a:prstGeom>
            <a:noFill/>
            <a:ln w="30163">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Rectangle 47">
              <a:extLst>
                <a:ext uri="{FF2B5EF4-FFF2-40B4-BE49-F238E27FC236}">
                  <a16:creationId xmlns:a16="http://schemas.microsoft.com/office/drawing/2014/main" id="{72BE3921-3E4B-7C30-4C0E-0FF5EE4B6F41}"/>
                </a:ext>
              </a:extLst>
            </p:cNvPr>
            <p:cNvSpPr>
              <a:spLocks noChangeArrowheads="1"/>
            </p:cNvSpPr>
            <p:nvPr/>
          </p:nvSpPr>
          <p:spPr bwMode="auto">
            <a:xfrm>
              <a:off x="873130" y="574654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272" name="Rectangle 48">
              <a:extLst>
                <a:ext uri="{FF2B5EF4-FFF2-40B4-BE49-F238E27FC236}">
                  <a16:creationId xmlns:a16="http://schemas.microsoft.com/office/drawing/2014/main" id="{CE64116B-0341-58CC-565F-A64A617C68C9}"/>
                </a:ext>
              </a:extLst>
            </p:cNvPr>
            <p:cNvSpPr>
              <a:spLocks noChangeArrowheads="1"/>
            </p:cNvSpPr>
            <p:nvPr/>
          </p:nvSpPr>
          <p:spPr bwMode="auto">
            <a:xfrm>
              <a:off x="791861"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623</a:t>
              </a:r>
              <a:endParaRPr kumimoji="0" lang="en-GB" altLang="fr-FR" sz="2800" b="0" i="0" u="none" strike="noStrike" cap="none" normalizeH="0" baseline="0">
                <a:ln>
                  <a:noFill/>
                </a:ln>
                <a:solidFill>
                  <a:schemeClr val="tx1"/>
                </a:solidFill>
                <a:effectLst/>
              </a:endParaRPr>
            </a:p>
          </p:txBody>
        </p:sp>
        <p:sp>
          <p:nvSpPr>
            <p:cNvPr id="273" name="Rectangle 49">
              <a:extLst>
                <a:ext uri="{FF2B5EF4-FFF2-40B4-BE49-F238E27FC236}">
                  <a16:creationId xmlns:a16="http://schemas.microsoft.com/office/drawing/2014/main" id="{5F823250-2BE7-DB4C-20FF-A050127EFD1F}"/>
                </a:ext>
              </a:extLst>
            </p:cNvPr>
            <p:cNvSpPr>
              <a:spLocks noChangeArrowheads="1"/>
            </p:cNvSpPr>
            <p:nvPr/>
          </p:nvSpPr>
          <p:spPr bwMode="auto">
            <a:xfrm>
              <a:off x="1091900"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587</a:t>
              </a:r>
              <a:endParaRPr kumimoji="0" lang="en-GB" altLang="fr-FR" sz="2800" b="0" i="0" u="none" strike="noStrike" cap="none" normalizeH="0" baseline="0">
                <a:ln>
                  <a:noFill/>
                </a:ln>
                <a:solidFill>
                  <a:schemeClr val="tx1"/>
                </a:solidFill>
                <a:effectLst/>
              </a:endParaRPr>
            </a:p>
          </p:txBody>
        </p:sp>
        <p:sp>
          <p:nvSpPr>
            <p:cNvPr id="274" name="Rectangle 50">
              <a:extLst>
                <a:ext uri="{FF2B5EF4-FFF2-40B4-BE49-F238E27FC236}">
                  <a16:creationId xmlns:a16="http://schemas.microsoft.com/office/drawing/2014/main" id="{1E89E92A-D131-8310-9361-0BA824B2DE69}"/>
                </a:ext>
              </a:extLst>
            </p:cNvPr>
            <p:cNvSpPr>
              <a:spLocks noChangeArrowheads="1"/>
            </p:cNvSpPr>
            <p:nvPr/>
          </p:nvSpPr>
          <p:spPr bwMode="auto">
            <a:xfrm>
              <a:off x="1695150"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546</a:t>
              </a:r>
              <a:endParaRPr kumimoji="0" lang="en-GB" altLang="fr-FR" sz="2800" b="0" i="0" u="none" strike="noStrike" cap="none" normalizeH="0" baseline="0">
                <a:ln>
                  <a:noFill/>
                </a:ln>
                <a:solidFill>
                  <a:schemeClr val="tx1"/>
                </a:solidFill>
                <a:effectLst/>
              </a:endParaRPr>
            </a:p>
          </p:txBody>
        </p:sp>
        <p:sp>
          <p:nvSpPr>
            <p:cNvPr id="275" name="Rectangle 51">
              <a:extLst>
                <a:ext uri="{FF2B5EF4-FFF2-40B4-BE49-F238E27FC236}">
                  <a16:creationId xmlns:a16="http://schemas.microsoft.com/office/drawing/2014/main" id="{9B403AFB-86A8-E983-5A31-92C8BFD56C10}"/>
                </a:ext>
              </a:extLst>
            </p:cNvPr>
            <p:cNvSpPr>
              <a:spLocks noChangeArrowheads="1"/>
            </p:cNvSpPr>
            <p:nvPr/>
          </p:nvSpPr>
          <p:spPr bwMode="auto">
            <a:xfrm>
              <a:off x="2038202"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48</a:t>
              </a:r>
              <a:endParaRPr kumimoji="0" lang="en-GB" altLang="fr-FR" sz="2800" b="0" i="0" u="none" strike="noStrike" cap="none" normalizeH="0" baseline="0">
                <a:ln>
                  <a:noFill/>
                </a:ln>
                <a:solidFill>
                  <a:schemeClr val="tx1"/>
                </a:solidFill>
                <a:effectLst/>
              </a:endParaRPr>
            </a:p>
          </p:txBody>
        </p:sp>
        <p:sp>
          <p:nvSpPr>
            <p:cNvPr id="276" name="Rectangle 52">
              <a:extLst>
                <a:ext uri="{FF2B5EF4-FFF2-40B4-BE49-F238E27FC236}">
                  <a16:creationId xmlns:a16="http://schemas.microsoft.com/office/drawing/2014/main" id="{FA8A0A96-8066-CDE6-15D7-5A1AC2711C1D}"/>
                </a:ext>
              </a:extLst>
            </p:cNvPr>
            <p:cNvSpPr>
              <a:spLocks noChangeArrowheads="1"/>
            </p:cNvSpPr>
            <p:nvPr/>
          </p:nvSpPr>
          <p:spPr bwMode="auto">
            <a:xfrm>
              <a:off x="199518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530</a:t>
              </a:r>
              <a:endParaRPr kumimoji="0" lang="en-GB" altLang="fr-FR" sz="2800" b="0" i="0" u="none" strike="noStrike" cap="none" normalizeH="0" baseline="0">
                <a:ln>
                  <a:noFill/>
                </a:ln>
                <a:solidFill>
                  <a:schemeClr val="tx1"/>
                </a:solidFill>
                <a:effectLst/>
              </a:endParaRPr>
            </a:p>
          </p:txBody>
        </p:sp>
        <p:sp>
          <p:nvSpPr>
            <p:cNvPr id="277" name="Rectangle 53">
              <a:extLst>
                <a:ext uri="{FF2B5EF4-FFF2-40B4-BE49-F238E27FC236}">
                  <a16:creationId xmlns:a16="http://schemas.microsoft.com/office/drawing/2014/main" id="{696B34B7-922D-C8EA-6177-EFD21357BF2E}"/>
                </a:ext>
              </a:extLst>
            </p:cNvPr>
            <p:cNvSpPr>
              <a:spLocks noChangeArrowheads="1"/>
            </p:cNvSpPr>
            <p:nvPr/>
          </p:nvSpPr>
          <p:spPr bwMode="auto">
            <a:xfrm>
              <a:off x="2639866"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72</a:t>
              </a:r>
              <a:endParaRPr kumimoji="0" lang="en-GB" altLang="fr-FR" sz="2800" b="0" i="0" u="none" strike="noStrike" cap="none" normalizeH="0" baseline="0">
                <a:ln>
                  <a:noFill/>
                </a:ln>
                <a:solidFill>
                  <a:schemeClr val="tx1"/>
                </a:solidFill>
                <a:effectLst/>
              </a:endParaRPr>
            </a:p>
          </p:txBody>
        </p:sp>
        <p:sp>
          <p:nvSpPr>
            <p:cNvPr id="278" name="Rectangle 54">
              <a:extLst>
                <a:ext uri="{FF2B5EF4-FFF2-40B4-BE49-F238E27FC236}">
                  <a16:creationId xmlns:a16="http://schemas.microsoft.com/office/drawing/2014/main" id="{51F59F01-57D1-5EA8-287F-1F2DFAB88E52}"/>
                </a:ext>
              </a:extLst>
            </p:cNvPr>
            <p:cNvSpPr>
              <a:spLocks noChangeArrowheads="1"/>
            </p:cNvSpPr>
            <p:nvPr/>
          </p:nvSpPr>
          <p:spPr bwMode="auto">
            <a:xfrm>
              <a:off x="25984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511</a:t>
              </a:r>
              <a:endParaRPr kumimoji="0" lang="en-GB" altLang="fr-FR" sz="2800" b="0" i="0" u="none" strike="noStrike" cap="none" normalizeH="0" baseline="0">
                <a:ln>
                  <a:noFill/>
                </a:ln>
                <a:solidFill>
                  <a:schemeClr val="tx1"/>
                </a:solidFill>
                <a:effectLst/>
              </a:endParaRPr>
            </a:p>
          </p:txBody>
        </p:sp>
        <p:sp>
          <p:nvSpPr>
            <p:cNvPr id="279" name="Rectangle 55">
              <a:extLst>
                <a:ext uri="{FF2B5EF4-FFF2-40B4-BE49-F238E27FC236}">
                  <a16:creationId xmlns:a16="http://schemas.microsoft.com/office/drawing/2014/main" id="{B7D08841-013D-39FC-B640-EA13F4DC7D71}"/>
                </a:ext>
              </a:extLst>
            </p:cNvPr>
            <p:cNvSpPr>
              <a:spLocks noChangeArrowheads="1"/>
            </p:cNvSpPr>
            <p:nvPr/>
          </p:nvSpPr>
          <p:spPr bwMode="auto">
            <a:xfrm>
              <a:off x="3801761"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120</a:t>
              </a:r>
              <a:endParaRPr kumimoji="0" lang="en-GB" altLang="fr-FR" sz="2800" b="0" i="0" u="none" strike="noStrike" cap="none" normalizeH="0" baseline="0">
                <a:ln>
                  <a:noFill/>
                </a:ln>
                <a:solidFill>
                  <a:schemeClr val="tx1"/>
                </a:solidFill>
                <a:effectLst/>
              </a:endParaRPr>
            </a:p>
          </p:txBody>
        </p:sp>
        <p:sp>
          <p:nvSpPr>
            <p:cNvPr id="280" name="Rectangle 56">
              <a:extLst>
                <a:ext uri="{FF2B5EF4-FFF2-40B4-BE49-F238E27FC236}">
                  <a16:creationId xmlns:a16="http://schemas.microsoft.com/office/drawing/2014/main" id="{6FAA1966-0EBA-F44B-D4FD-0EA9A82CDB72}"/>
                </a:ext>
              </a:extLst>
            </p:cNvPr>
            <p:cNvSpPr>
              <a:spLocks noChangeArrowheads="1"/>
            </p:cNvSpPr>
            <p:nvPr/>
          </p:nvSpPr>
          <p:spPr bwMode="auto">
            <a:xfrm>
              <a:off x="4405011"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144</a:t>
              </a:r>
              <a:endParaRPr kumimoji="0" lang="en-GB" altLang="fr-FR" sz="2800" b="0" i="0" u="none" strike="noStrike" cap="none" normalizeH="0" baseline="0">
                <a:ln>
                  <a:noFill/>
                </a:ln>
                <a:solidFill>
                  <a:schemeClr val="tx1"/>
                </a:solidFill>
                <a:effectLst/>
              </a:endParaRPr>
            </a:p>
          </p:txBody>
        </p:sp>
        <p:sp>
          <p:nvSpPr>
            <p:cNvPr id="281" name="Rectangle 57">
              <a:extLst>
                <a:ext uri="{FF2B5EF4-FFF2-40B4-BE49-F238E27FC236}">
                  <a16:creationId xmlns:a16="http://schemas.microsoft.com/office/drawing/2014/main" id="{85C8745E-A62E-DA5D-CC09-0B8AFA17917A}"/>
                </a:ext>
              </a:extLst>
            </p:cNvPr>
            <p:cNvSpPr>
              <a:spLocks noChangeArrowheads="1"/>
            </p:cNvSpPr>
            <p:nvPr/>
          </p:nvSpPr>
          <p:spPr bwMode="auto">
            <a:xfrm>
              <a:off x="4405011"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200</a:t>
              </a:r>
              <a:endParaRPr kumimoji="0" lang="en-GB" altLang="fr-FR" sz="2800" b="0" i="0" u="none" strike="noStrike" cap="none" normalizeH="0" baseline="0">
                <a:ln>
                  <a:noFill/>
                </a:ln>
                <a:solidFill>
                  <a:schemeClr val="tx1"/>
                </a:solidFill>
                <a:effectLst/>
              </a:endParaRPr>
            </a:p>
          </p:txBody>
        </p:sp>
        <p:sp>
          <p:nvSpPr>
            <p:cNvPr id="282" name="Rectangle 58">
              <a:extLst>
                <a:ext uri="{FF2B5EF4-FFF2-40B4-BE49-F238E27FC236}">
                  <a16:creationId xmlns:a16="http://schemas.microsoft.com/office/drawing/2014/main" id="{FFF47C1A-9C57-6EAD-2E23-A8BC78015057}"/>
                </a:ext>
              </a:extLst>
            </p:cNvPr>
            <p:cNvSpPr>
              <a:spLocks noChangeArrowheads="1"/>
            </p:cNvSpPr>
            <p:nvPr/>
          </p:nvSpPr>
          <p:spPr bwMode="auto">
            <a:xfrm>
              <a:off x="5006675"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168</a:t>
              </a:r>
              <a:endParaRPr kumimoji="0" lang="en-GB" altLang="fr-FR" sz="2800" b="0" i="0" u="none" strike="noStrike" cap="none" normalizeH="0" baseline="0">
                <a:ln>
                  <a:noFill/>
                </a:ln>
                <a:solidFill>
                  <a:schemeClr val="tx1"/>
                </a:solidFill>
                <a:effectLst/>
              </a:endParaRPr>
            </a:p>
          </p:txBody>
        </p:sp>
        <p:sp>
          <p:nvSpPr>
            <p:cNvPr id="283" name="Rectangle 59">
              <a:extLst>
                <a:ext uri="{FF2B5EF4-FFF2-40B4-BE49-F238E27FC236}">
                  <a16:creationId xmlns:a16="http://schemas.microsoft.com/office/drawing/2014/main" id="{DF2C3461-DD26-3DE8-A32F-9FF14911EC1F}"/>
                </a:ext>
              </a:extLst>
            </p:cNvPr>
            <p:cNvSpPr>
              <a:spLocks noChangeArrowheads="1"/>
            </p:cNvSpPr>
            <p:nvPr/>
          </p:nvSpPr>
          <p:spPr bwMode="auto">
            <a:xfrm>
              <a:off x="5006675"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327</a:t>
              </a:r>
              <a:endParaRPr kumimoji="0" lang="en-GB" altLang="fr-FR" sz="2800" b="0" i="0" u="none" strike="noStrike" cap="none" normalizeH="0" baseline="0">
                <a:ln>
                  <a:noFill/>
                </a:ln>
                <a:solidFill>
                  <a:schemeClr val="tx1"/>
                </a:solidFill>
                <a:effectLst/>
              </a:endParaRPr>
            </a:p>
          </p:txBody>
        </p:sp>
        <p:sp>
          <p:nvSpPr>
            <p:cNvPr id="284" name="Rectangle 60">
              <a:extLst>
                <a:ext uri="{FF2B5EF4-FFF2-40B4-BE49-F238E27FC236}">
                  <a16:creationId xmlns:a16="http://schemas.microsoft.com/office/drawing/2014/main" id="{EF578B95-F71D-9341-36D7-691EFD0568B4}"/>
                </a:ext>
              </a:extLst>
            </p:cNvPr>
            <p:cNvSpPr>
              <a:spLocks noChangeArrowheads="1"/>
            </p:cNvSpPr>
            <p:nvPr/>
          </p:nvSpPr>
          <p:spPr bwMode="auto">
            <a:xfrm>
              <a:off x="1434952"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24</a:t>
              </a:r>
              <a:endParaRPr kumimoji="0" lang="en-GB" altLang="fr-FR" sz="2800" b="0" i="0" u="none" strike="noStrike" cap="none" normalizeH="0" baseline="0">
                <a:ln>
                  <a:noFill/>
                </a:ln>
                <a:solidFill>
                  <a:schemeClr val="tx1"/>
                </a:solidFill>
                <a:effectLst/>
              </a:endParaRPr>
            </a:p>
          </p:txBody>
        </p:sp>
        <p:sp>
          <p:nvSpPr>
            <p:cNvPr id="285" name="Rectangle 61">
              <a:extLst>
                <a:ext uri="{FF2B5EF4-FFF2-40B4-BE49-F238E27FC236}">
                  <a16:creationId xmlns:a16="http://schemas.microsoft.com/office/drawing/2014/main" id="{07786482-3B1C-FB08-5B42-AE504DB3B743}"/>
                </a:ext>
              </a:extLst>
            </p:cNvPr>
            <p:cNvSpPr>
              <a:spLocks noChangeArrowheads="1"/>
            </p:cNvSpPr>
            <p:nvPr/>
          </p:nvSpPr>
          <p:spPr bwMode="auto">
            <a:xfrm>
              <a:off x="1393525"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561</a:t>
              </a:r>
              <a:endParaRPr kumimoji="0" lang="en-GB" altLang="fr-FR" sz="2800" b="0" i="0" u="none" strike="noStrike" cap="none" normalizeH="0" baseline="0">
                <a:ln>
                  <a:noFill/>
                </a:ln>
                <a:solidFill>
                  <a:schemeClr val="tx1"/>
                </a:solidFill>
                <a:effectLst/>
              </a:endParaRPr>
            </a:p>
          </p:txBody>
        </p:sp>
        <p:sp>
          <p:nvSpPr>
            <p:cNvPr id="286" name="Rectangle 62">
              <a:extLst>
                <a:ext uri="{FF2B5EF4-FFF2-40B4-BE49-F238E27FC236}">
                  <a16:creationId xmlns:a16="http://schemas.microsoft.com/office/drawing/2014/main" id="{FEF3A244-EC78-4C1B-41C3-97258693C868}"/>
                </a:ext>
              </a:extLst>
            </p:cNvPr>
            <p:cNvSpPr>
              <a:spLocks noChangeArrowheads="1"/>
            </p:cNvSpPr>
            <p:nvPr/>
          </p:nvSpPr>
          <p:spPr bwMode="auto">
            <a:xfrm>
              <a:off x="229681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517</a:t>
              </a:r>
              <a:endParaRPr kumimoji="0" lang="en-GB" altLang="fr-FR" sz="2800" b="0" i="0" u="none" strike="noStrike" cap="none" normalizeH="0" baseline="0">
                <a:ln>
                  <a:noFill/>
                </a:ln>
                <a:solidFill>
                  <a:schemeClr val="tx1"/>
                </a:solidFill>
                <a:effectLst/>
              </a:endParaRPr>
            </a:p>
          </p:txBody>
        </p:sp>
        <p:sp>
          <p:nvSpPr>
            <p:cNvPr id="287" name="Rectangle 63">
              <a:extLst>
                <a:ext uri="{FF2B5EF4-FFF2-40B4-BE49-F238E27FC236}">
                  <a16:creationId xmlns:a16="http://schemas.microsoft.com/office/drawing/2014/main" id="{18D0EDFD-D74C-28FB-C21B-D3088DC01A53}"/>
                </a:ext>
              </a:extLst>
            </p:cNvPr>
            <p:cNvSpPr>
              <a:spLocks noChangeArrowheads="1"/>
            </p:cNvSpPr>
            <p:nvPr/>
          </p:nvSpPr>
          <p:spPr bwMode="auto">
            <a:xfrm>
              <a:off x="2898475"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504</a:t>
              </a:r>
              <a:endParaRPr kumimoji="0" lang="en-GB" altLang="fr-FR" sz="2800" b="0" i="0" u="none" strike="noStrike" cap="none" normalizeH="0" baseline="0">
                <a:ln>
                  <a:noFill/>
                </a:ln>
                <a:solidFill>
                  <a:schemeClr val="tx1"/>
                </a:solidFill>
                <a:effectLst/>
              </a:endParaRPr>
            </a:p>
          </p:txBody>
        </p:sp>
        <p:sp>
          <p:nvSpPr>
            <p:cNvPr id="288" name="Rectangle 64">
              <a:extLst>
                <a:ext uri="{FF2B5EF4-FFF2-40B4-BE49-F238E27FC236}">
                  <a16:creationId xmlns:a16="http://schemas.microsoft.com/office/drawing/2014/main" id="{BE395F44-5CA0-B311-DBB4-9190A5FBBB32}"/>
                </a:ext>
              </a:extLst>
            </p:cNvPr>
            <p:cNvSpPr>
              <a:spLocks noChangeArrowheads="1"/>
            </p:cNvSpPr>
            <p:nvPr/>
          </p:nvSpPr>
          <p:spPr bwMode="auto">
            <a:xfrm>
              <a:off x="3241528"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96</a:t>
              </a:r>
              <a:endParaRPr kumimoji="0" lang="en-GB" altLang="fr-FR" sz="2800" b="0" i="0" u="none" strike="noStrike" cap="none" normalizeH="0" baseline="0">
                <a:ln>
                  <a:noFill/>
                </a:ln>
                <a:solidFill>
                  <a:schemeClr val="tx1"/>
                </a:solidFill>
                <a:effectLst/>
              </a:endParaRPr>
            </a:p>
          </p:txBody>
        </p:sp>
        <p:sp>
          <p:nvSpPr>
            <p:cNvPr id="289" name="Rectangle 65">
              <a:extLst>
                <a:ext uri="{FF2B5EF4-FFF2-40B4-BE49-F238E27FC236}">
                  <a16:creationId xmlns:a16="http://schemas.microsoft.com/office/drawing/2014/main" id="{12B32CE4-6B9D-12CA-5CF7-ACB273C4E22B}"/>
                </a:ext>
              </a:extLst>
            </p:cNvPr>
            <p:cNvSpPr>
              <a:spLocks noChangeArrowheads="1"/>
            </p:cNvSpPr>
            <p:nvPr/>
          </p:nvSpPr>
          <p:spPr bwMode="auto">
            <a:xfrm>
              <a:off x="3200100"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499</a:t>
              </a:r>
              <a:endParaRPr kumimoji="0" lang="en-GB" altLang="fr-FR" sz="2800" b="0" i="0" u="none" strike="noStrike" cap="none" normalizeH="0" baseline="0">
                <a:ln>
                  <a:noFill/>
                </a:ln>
                <a:solidFill>
                  <a:schemeClr val="tx1"/>
                </a:solidFill>
                <a:effectLst/>
              </a:endParaRPr>
            </a:p>
          </p:txBody>
        </p:sp>
        <p:sp>
          <p:nvSpPr>
            <p:cNvPr id="290" name="Rectangle 66">
              <a:extLst>
                <a:ext uri="{FF2B5EF4-FFF2-40B4-BE49-F238E27FC236}">
                  <a16:creationId xmlns:a16="http://schemas.microsoft.com/office/drawing/2014/main" id="{7F71262B-45BC-E8C8-CB23-27CC2068DFF4}"/>
                </a:ext>
              </a:extLst>
            </p:cNvPr>
            <p:cNvSpPr>
              <a:spLocks noChangeArrowheads="1"/>
            </p:cNvSpPr>
            <p:nvPr/>
          </p:nvSpPr>
          <p:spPr bwMode="auto">
            <a:xfrm>
              <a:off x="5608337"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192</a:t>
              </a:r>
              <a:endParaRPr kumimoji="0" lang="en-GB" altLang="fr-FR" sz="2800" b="0" i="0" u="none" strike="noStrike" cap="none" normalizeH="0" baseline="0">
                <a:ln>
                  <a:noFill/>
                </a:ln>
                <a:solidFill>
                  <a:schemeClr val="tx1"/>
                </a:solidFill>
                <a:effectLst/>
              </a:endParaRPr>
            </a:p>
          </p:txBody>
        </p:sp>
        <p:sp>
          <p:nvSpPr>
            <p:cNvPr id="291" name="Rectangle 67">
              <a:extLst>
                <a:ext uri="{FF2B5EF4-FFF2-40B4-BE49-F238E27FC236}">
                  <a16:creationId xmlns:a16="http://schemas.microsoft.com/office/drawing/2014/main" id="{3690C23B-F6F1-E001-99B4-6E376342E5C7}"/>
                </a:ext>
              </a:extLst>
            </p:cNvPr>
            <p:cNvSpPr>
              <a:spLocks noChangeArrowheads="1"/>
            </p:cNvSpPr>
            <p:nvPr/>
          </p:nvSpPr>
          <p:spPr bwMode="auto">
            <a:xfrm>
              <a:off x="56083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324</a:t>
              </a:r>
              <a:endParaRPr kumimoji="0" lang="en-GB" altLang="fr-FR" sz="2800" b="0" i="0" u="none" strike="noStrike" cap="none" normalizeH="0" baseline="0">
                <a:ln>
                  <a:noFill/>
                </a:ln>
                <a:solidFill>
                  <a:schemeClr val="tx1"/>
                </a:solidFill>
                <a:effectLst/>
              </a:endParaRPr>
            </a:p>
          </p:txBody>
        </p:sp>
        <p:sp>
          <p:nvSpPr>
            <p:cNvPr id="292" name="Rectangle 68">
              <a:extLst>
                <a:ext uri="{FF2B5EF4-FFF2-40B4-BE49-F238E27FC236}">
                  <a16:creationId xmlns:a16="http://schemas.microsoft.com/office/drawing/2014/main" id="{DDDDC577-41B6-5A7A-CF8A-A52728E8EB91}"/>
                </a:ext>
              </a:extLst>
            </p:cNvPr>
            <p:cNvSpPr>
              <a:spLocks noChangeArrowheads="1"/>
            </p:cNvSpPr>
            <p:nvPr/>
          </p:nvSpPr>
          <p:spPr bwMode="auto">
            <a:xfrm>
              <a:off x="512467" y="268679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a:t>
              </a:r>
              <a:endParaRPr kumimoji="0" lang="en-GB" altLang="fr-FR" sz="2800" b="0" i="0" u="none" strike="noStrike" cap="none" normalizeH="0" baseline="0">
                <a:ln>
                  <a:noFill/>
                </a:ln>
                <a:solidFill>
                  <a:schemeClr val="tx1"/>
                </a:solidFill>
                <a:effectLst/>
              </a:endParaRPr>
            </a:p>
          </p:txBody>
        </p:sp>
        <p:sp>
          <p:nvSpPr>
            <p:cNvPr id="293" name="Rectangle 69">
              <a:extLst>
                <a:ext uri="{FF2B5EF4-FFF2-40B4-BE49-F238E27FC236}">
                  <a16:creationId xmlns:a16="http://schemas.microsoft.com/office/drawing/2014/main" id="{DB3BC071-C087-33BD-26E3-C570520B2F87}"/>
                </a:ext>
              </a:extLst>
            </p:cNvPr>
            <p:cNvSpPr>
              <a:spLocks noChangeArrowheads="1"/>
            </p:cNvSpPr>
            <p:nvPr/>
          </p:nvSpPr>
          <p:spPr bwMode="auto">
            <a:xfrm>
              <a:off x="512467" y="3058271"/>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a:t>
              </a:r>
              <a:endParaRPr kumimoji="0" lang="en-GB" altLang="fr-FR" sz="2800" b="0" i="0" u="none" strike="noStrike" cap="none" normalizeH="0" baseline="0">
                <a:ln>
                  <a:noFill/>
                </a:ln>
                <a:solidFill>
                  <a:schemeClr val="tx1"/>
                </a:solidFill>
                <a:effectLst/>
              </a:endParaRPr>
            </a:p>
          </p:txBody>
        </p:sp>
        <p:sp>
          <p:nvSpPr>
            <p:cNvPr id="294" name="Rectangle 70">
              <a:extLst>
                <a:ext uri="{FF2B5EF4-FFF2-40B4-BE49-F238E27FC236}">
                  <a16:creationId xmlns:a16="http://schemas.microsoft.com/office/drawing/2014/main" id="{D7CA0641-9E30-52F5-148D-2E0EB9ED1B92}"/>
                </a:ext>
              </a:extLst>
            </p:cNvPr>
            <p:cNvSpPr>
              <a:spLocks noChangeArrowheads="1"/>
            </p:cNvSpPr>
            <p:nvPr/>
          </p:nvSpPr>
          <p:spPr bwMode="auto">
            <a:xfrm>
              <a:off x="512467" y="342974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10</a:t>
              </a:r>
              <a:endParaRPr kumimoji="0" lang="en-GB" altLang="fr-FR" sz="2800" b="0" i="0" u="none" strike="noStrike" cap="none" normalizeH="0" baseline="0">
                <a:ln>
                  <a:noFill/>
                </a:ln>
                <a:solidFill>
                  <a:schemeClr val="tx1"/>
                </a:solidFill>
                <a:effectLst/>
              </a:endParaRPr>
            </a:p>
          </p:txBody>
        </p:sp>
        <p:sp>
          <p:nvSpPr>
            <p:cNvPr id="295" name="Rectangle 71">
              <a:extLst>
                <a:ext uri="{FF2B5EF4-FFF2-40B4-BE49-F238E27FC236}">
                  <a16:creationId xmlns:a16="http://schemas.microsoft.com/office/drawing/2014/main" id="{0F357F04-9D29-2F10-9AD6-E176A784552F}"/>
                </a:ext>
              </a:extLst>
            </p:cNvPr>
            <p:cNvSpPr>
              <a:spLocks noChangeArrowheads="1"/>
            </p:cNvSpPr>
            <p:nvPr/>
          </p:nvSpPr>
          <p:spPr bwMode="auto">
            <a:xfrm>
              <a:off x="593736" y="380280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8</a:t>
              </a:r>
              <a:endParaRPr kumimoji="0" lang="en-GB" altLang="fr-FR" sz="2800" b="0" i="0" u="none" strike="noStrike" cap="none" normalizeH="0" baseline="0">
                <a:ln>
                  <a:noFill/>
                </a:ln>
                <a:solidFill>
                  <a:schemeClr val="tx1"/>
                </a:solidFill>
                <a:effectLst/>
              </a:endParaRPr>
            </a:p>
          </p:txBody>
        </p:sp>
        <p:sp>
          <p:nvSpPr>
            <p:cNvPr id="296" name="Rectangle 72">
              <a:extLst>
                <a:ext uri="{FF2B5EF4-FFF2-40B4-BE49-F238E27FC236}">
                  <a16:creationId xmlns:a16="http://schemas.microsoft.com/office/drawing/2014/main" id="{6ED630E4-D57F-CDE1-B9D6-B7A222507E4B}"/>
                </a:ext>
              </a:extLst>
            </p:cNvPr>
            <p:cNvSpPr>
              <a:spLocks noChangeArrowheads="1"/>
            </p:cNvSpPr>
            <p:nvPr/>
          </p:nvSpPr>
          <p:spPr bwMode="auto">
            <a:xfrm>
              <a:off x="593736" y="417428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6</a:t>
              </a:r>
              <a:endParaRPr kumimoji="0" lang="en-GB" altLang="fr-FR" sz="2800" b="0" i="0" u="none" strike="noStrike" cap="none" normalizeH="0" baseline="0">
                <a:ln>
                  <a:noFill/>
                </a:ln>
                <a:solidFill>
                  <a:schemeClr val="tx1"/>
                </a:solidFill>
                <a:effectLst/>
              </a:endParaRPr>
            </a:p>
          </p:txBody>
        </p:sp>
        <p:sp>
          <p:nvSpPr>
            <p:cNvPr id="297" name="Rectangle 73">
              <a:extLst>
                <a:ext uri="{FF2B5EF4-FFF2-40B4-BE49-F238E27FC236}">
                  <a16:creationId xmlns:a16="http://schemas.microsoft.com/office/drawing/2014/main" id="{AD0D5117-6A43-1ABB-B0BF-31C8078CDEE8}"/>
                </a:ext>
              </a:extLst>
            </p:cNvPr>
            <p:cNvSpPr>
              <a:spLocks noChangeArrowheads="1"/>
            </p:cNvSpPr>
            <p:nvPr/>
          </p:nvSpPr>
          <p:spPr bwMode="auto">
            <a:xfrm>
              <a:off x="593736" y="454575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a:t>
              </a:r>
              <a:endParaRPr kumimoji="0" lang="en-GB" altLang="fr-FR" sz="2800" b="0" i="0" u="none" strike="noStrike" cap="none" normalizeH="0" baseline="0">
                <a:ln>
                  <a:noFill/>
                </a:ln>
                <a:solidFill>
                  <a:schemeClr val="tx1"/>
                </a:solidFill>
                <a:effectLst/>
              </a:endParaRPr>
            </a:p>
          </p:txBody>
        </p:sp>
        <p:sp>
          <p:nvSpPr>
            <p:cNvPr id="298" name="Rectangle 74">
              <a:extLst>
                <a:ext uri="{FF2B5EF4-FFF2-40B4-BE49-F238E27FC236}">
                  <a16:creationId xmlns:a16="http://schemas.microsoft.com/office/drawing/2014/main" id="{E07C14DC-7306-E65E-EF03-84D44D4C2F93}"/>
                </a:ext>
              </a:extLst>
            </p:cNvPr>
            <p:cNvSpPr>
              <a:spLocks noChangeArrowheads="1"/>
            </p:cNvSpPr>
            <p:nvPr/>
          </p:nvSpPr>
          <p:spPr bwMode="auto">
            <a:xfrm>
              <a:off x="593736" y="491723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a:t>
              </a:r>
              <a:endParaRPr kumimoji="0" lang="en-GB" altLang="fr-FR" sz="2800" b="0" i="0" u="none" strike="noStrike" cap="none" normalizeH="0" baseline="0">
                <a:ln>
                  <a:noFill/>
                </a:ln>
                <a:solidFill>
                  <a:schemeClr val="tx1"/>
                </a:solidFill>
                <a:effectLst/>
              </a:endParaRPr>
            </a:p>
          </p:txBody>
        </p:sp>
        <p:sp>
          <p:nvSpPr>
            <p:cNvPr id="299" name="Rectangle 75">
              <a:extLst>
                <a:ext uri="{FF2B5EF4-FFF2-40B4-BE49-F238E27FC236}">
                  <a16:creationId xmlns:a16="http://schemas.microsoft.com/office/drawing/2014/main" id="{A7C54003-1C8E-BA58-85E2-F4AE3F9AD72A}"/>
                </a:ext>
              </a:extLst>
            </p:cNvPr>
            <p:cNvSpPr>
              <a:spLocks noChangeArrowheads="1"/>
            </p:cNvSpPr>
            <p:nvPr/>
          </p:nvSpPr>
          <p:spPr bwMode="auto">
            <a:xfrm>
              <a:off x="593736" y="5288708"/>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300" name="Freeform 76">
              <a:extLst>
                <a:ext uri="{FF2B5EF4-FFF2-40B4-BE49-F238E27FC236}">
                  <a16:creationId xmlns:a16="http://schemas.microsoft.com/office/drawing/2014/main" id="{602AF3FC-A853-B9CB-835D-D4C3FCA68D0E}"/>
                </a:ext>
              </a:extLst>
            </p:cNvPr>
            <p:cNvSpPr>
              <a:spLocks/>
            </p:cNvSpPr>
            <p:nvPr/>
          </p:nvSpPr>
          <p:spPr bwMode="auto">
            <a:xfrm>
              <a:off x="914401" y="4390819"/>
              <a:ext cx="4826000" cy="1020763"/>
            </a:xfrm>
            <a:custGeom>
              <a:avLst/>
              <a:gdLst>
                <a:gd name="T0" fmla="*/ 0 w 3040"/>
                <a:gd name="T1" fmla="*/ 627 h 643"/>
                <a:gd name="T2" fmla="*/ 66 w 3040"/>
                <a:gd name="T3" fmla="*/ 643 h 643"/>
                <a:gd name="T4" fmla="*/ 191 w 3040"/>
                <a:gd name="T5" fmla="*/ 643 h 643"/>
                <a:gd name="T6" fmla="*/ 382 w 3040"/>
                <a:gd name="T7" fmla="*/ 585 h 643"/>
                <a:gd name="T8" fmla="*/ 573 w 3040"/>
                <a:gd name="T9" fmla="*/ 495 h 643"/>
                <a:gd name="T10" fmla="*/ 763 w 3040"/>
                <a:gd name="T11" fmla="*/ 422 h 643"/>
                <a:gd name="T12" fmla="*/ 952 w 3040"/>
                <a:gd name="T13" fmla="*/ 363 h 643"/>
                <a:gd name="T14" fmla="*/ 1143 w 3040"/>
                <a:gd name="T15" fmla="*/ 321 h 643"/>
                <a:gd name="T16" fmla="*/ 1331 w 3040"/>
                <a:gd name="T17" fmla="*/ 265 h 643"/>
                <a:gd name="T18" fmla="*/ 1522 w 3040"/>
                <a:gd name="T19" fmla="*/ 255 h 643"/>
                <a:gd name="T20" fmla="*/ 2282 w 3040"/>
                <a:gd name="T21" fmla="*/ 116 h 643"/>
                <a:gd name="T22" fmla="*/ 2660 w 3040"/>
                <a:gd name="T23" fmla="*/ 0 h 643"/>
                <a:gd name="T24" fmla="*/ 3040 w 3040"/>
                <a:gd name="T25" fmla="*/ 5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0" h="643">
                  <a:moveTo>
                    <a:pt x="0" y="627"/>
                  </a:moveTo>
                  <a:lnTo>
                    <a:pt x="66" y="643"/>
                  </a:lnTo>
                  <a:lnTo>
                    <a:pt x="191" y="643"/>
                  </a:lnTo>
                  <a:lnTo>
                    <a:pt x="382" y="585"/>
                  </a:lnTo>
                  <a:lnTo>
                    <a:pt x="573" y="495"/>
                  </a:lnTo>
                  <a:lnTo>
                    <a:pt x="763" y="422"/>
                  </a:lnTo>
                  <a:lnTo>
                    <a:pt x="952" y="363"/>
                  </a:lnTo>
                  <a:lnTo>
                    <a:pt x="1143" y="321"/>
                  </a:lnTo>
                  <a:lnTo>
                    <a:pt x="1331" y="265"/>
                  </a:lnTo>
                  <a:lnTo>
                    <a:pt x="1522" y="255"/>
                  </a:lnTo>
                  <a:lnTo>
                    <a:pt x="2282" y="116"/>
                  </a:lnTo>
                  <a:lnTo>
                    <a:pt x="2660" y="0"/>
                  </a:lnTo>
                  <a:lnTo>
                    <a:pt x="3040" y="54"/>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Freeform 77">
              <a:extLst>
                <a:ext uri="{FF2B5EF4-FFF2-40B4-BE49-F238E27FC236}">
                  <a16:creationId xmlns:a16="http://schemas.microsoft.com/office/drawing/2014/main" id="{8211A4F2-A7B0-079F-1FE1-0E3D5FCC0833}"/>
                </a:ext>
              </a:extLst>
            </p:cNvPr>
            <p:cNvSpPr>
              <a:spLocks/>
            </p:cNvSpPr>
            <p:nvPr/>
          </p:nvSpPr>
          <p:spPr bwMode="auto">
            <a:xfrm>
              <a:off x="4506913" y="421143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Freeform 78">
              <a:extLst>
                <a:ext uri="{FF2B5EF4-FFF2-40B4-BE49-F238E27FC236}">
                  <a16:creationId xmlns:a16="http://schemas.microsoft.com/office/drawing/2014/main" id="{FBD3422C-C4F8-B027-E18C-84A1D877EE58}"/>
                </a:ext>
              </a:extLst>
            </p:cNvPr>
            <p:cNvSpPr>
              <a:spLocks/>
            </p:cNvSpPr>
            <p:nvPr/>
          </p:nvSpPr>
          <p:spPr bwMode="auto">
            <a:xfrm>
              <a:off x="5108576" y="4055856"/>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Freeform 79">
              <a:extLst>
                <a:ext uri="{FF2B5EF4-FFF2-40B4-BE49-F238E27FC236}">
                  <a16:creationId xmlns:a16="http://schemas.microsoft.com/office/drawing/2014/main" id="{F8364FEA-9AB8-E8BD-EFFE-7084A1F35667}"/>
                </a:ext>
              </a:extLst>
            </p:cNvPr>
            <p:cNvSpPr>
              <a:spLocks/>
            </p:cNvSpPr>
            <p:nvPr/>
          </p:nvSpPr>
          <p:spPr bwMode="auto">
            <a:xfrm>
              <a:off x="5710238" y="411618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Freeform 80">
              <a:extLst>
                <a:ext uri="{FF2B5EF4-FFF2-40B4-BE49-F238E27FC236}">
                  <a16:creationId xmlns:a16="http://schemas.microsoft.com/office/drawing/2014/main" id="{68237AE7-A334-BF3F-54F6-3043FADCA969}"/>
                </a:ext>
              </a:extLst>
            </p:cNvPr>
            <p:cNvSpPr>
              <a:spLocks/>
            </p:cNvSpPr>
            <p:nvPr/>
          </p:nvSpPr>
          <p:spPr bwMode="auto">
            <a:xfrm>
              <a:off x="3300413" y="4570206"/>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Freeform 81">
              <a:extLst>
                <a:ext uri="{FF2B5EF4-FFF2-40B4-BE49-F238E27FC236}">
                  <a16:creationId xmlns:a16="http://schemas.microsoft.com/office/drawing/2014/main" id="{3CEA5DC2-C861-2998-C321-AD1445BA7904}"/>
                </a:ext>
              </a:extLst>
            </p:cNvPr>
            <p:cNvSpPr>
              <a:spLocks/>
            </p:cNvSpPr>
            <p:nvPr/>
          </p:nvSpPr>
          <p:spPr bwMode="auto">
            <a:xfrm>
              <a:off x="2998788" y="45940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82">
              <a:extLst>
                <a:ext uri="{FF2B5EF4-FFF2-40B4-BE49-F238E27FC236}">
                  <a16:creationId xmlns:a16="http://schemas.microsoft.com/office/drawing/2014/main" id="{3FBDF0C1-5B89-4F06-9504-92D0E2678F44}"/>
                </a:ext>
              </a:extLst>
            </p:cNvPr>
            <p:cNvSpPr>
              <a:spLocks noChangeShapeType="1"/>
            </p:cNvSpPr>
            <p:nvPr/>
          </p:nvSpPr>
          <p:spPr bwMode="auto">
            <a:xfrm flipH="1">
              <a:off x="2998788" y="503058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83">
              <a:extLst>
                <a:ext uri="{FF2B5EF4-FFF2-40B4-BE49-F238E27FC236}">
                  <a16:creationId xmlns:a16="http://schemas.microsoft.com/office/drawing/2014/main" id="{0361A9B4-0023-F8DD-762B-B90C9E8AC21C}"/>
                </a:ext>
              </a:extLst>
            </p:cNvPr>
            <p:cNvSpPr>
              <a:spLocks noChangeShapeType="1"/>
            </p:cNvSpPr>
            <p:nvPr/>
          </p:nvSpPr>
          <p:spPr bwMode="auto">
            <a:xfrm flipH="1">
              <a:off x="3027363" y="503058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Freeform 84">
              <a:extLst>
                <a:ext uri="{FF2B5EF4-FFF2-40B4-BE49-F238E27FC236}">
                  <a16:creationId xmlns:a16="http://schemas.microsoft.com/office/drawing/2014/main" id="{7EF390C3-9D83-8BF3-A5C4-8C1025241A49}"/>
                </a:ext>
              </a:extLst>
            </p:cNvPr>
            <p:cNvSpPr>
              <a:spLocks/>
            </p:cNvSpPr>
            <p:nvPr/>
          </p:nvSpPr>
          <p:spPr bwMode="auto">
            <a:xfrm>
              <a:off x="3300413" y="501629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85">
              <a:extLst>
                <a:ext uri="{FF2B5EF4-FFF2-40B4-BE49-F238E27FC236}">
                  <a16:creationId xmlns:a16="http://schemas.microsoft.com/office/drawing/2014/main" id="{B2E09666-2E7B-4C29-F3FB-B4B73C6AA986}"/>
                </a:ext>
              </a:extLst>
            </p:cNvPr>
            <p:cNvSpPr>
              <a:spLocks noChangeShapeType="1"/>
            </p:cNvSpPr>
            <p:nvPr/>
          </p:nvSpPr>
          <p:spPr bwMode="auto">
            <a:xfrm>
              <a:off x="3027363" y="4594019"/>
              <a:ext cx="0" cy="4365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86">
              <a:extLst>
                <a:ext uri="{FF2B5EF4-FFF2-40B4-BE49-F238E27FC236}">
                  <a16:creationId xmlns:a16="http://schemas.microsoft.com/office/drawing/2014/main" id="{EED05DC2-E4C0-96C1-6675-1149D5EB868C}"/>
                </a:ext>
              </a:extLst>
            </p:cNvPr>
            <p:cNvSpPr>
              <a:spLocks noChangeShapeType="1"/>
            </p:cNvSpPr>
            <p:nvPr/>
          </p:nvSpPr>
          <p:spPr bwMode="auto">
            <a:xfrm flipV="1">
              <a:off x="3330576" y="4570206"/>
              <a:ext cx="0" cy="4460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Freeform 87">
              <a:extLst>
                <a:ext uri="{FF2B5EF4-FFF2-40B4-BE49-F238E27FC236}">
                  <a16:creationId xmlns:a16="http://schemas.microsoft.com/office/drawing/2014/main" id="{EC0FDB67-6B58-B04D-FE7A-A5113F9B3FC4}"/>
                </a:ext>
              </a:extLst>
            </p:cNvPr>
            <p:cNvSpPr>
              <a:spLocks/>
            </p:cNvSpPr>
            <p:nvPr/>
          </p:nvSpPr>
          <p:spPr bwMode="auto">
            <a:xfrm>
              <a:off x="2700338" y="470038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88">
              <a:extLst>
                <a:ext uri="{FF2B5EF4-FFF2-40B4-BE49-F238E27FC236}">
                  <a16:creationId xmlns:a16="http://schemas.microsoft.com/office/drawing/2014/main" id="{348C1E11-D2A6-46C8-4D60-4182EE772F6D}"/>
                </a:ext>
              </a:extLst>
            </p:cNvPr>
            <p:cNvSpPr>
              <a:spLocks noChangeShapeType="1"/>
            </p:cNvSpPr>
            <p:nvPr/>
          </p:nvSpPr>
          <p:spPr bwMode="auto">
            <a:xfrm flipH="1">
              <a:off x="2425701" y="476864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89">
              <a:extLst>
                <a:ext uri="{FF2B5EF4-FFF2-40B4-BE49-F238E27FC236}">
                  <a16:creationId xmlns:a16="http://schemas.microsoft.com/office/drawing/2014/main" id="{08DE7E9C-D89F-7035-DF06-696F91A2F652}"/>
                </a:ext>
              </a:extLst>
            </p:cNvPr>
            <p:cNvSpPr>
              <a:spLocks noChangeShapeType="1"/>
            </p:cNvSpPr>
            <p:nvPr/>
          </p:nvSpPr>
          <p:spPr bwMode="auto">
            <a:xfrm flipH="1">
              <a:off x="2395538" y="4768644"/>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90">
              <a:extLst>
                <a:ext uri="{FF2B5EF4-FFF2-40B4-BE49-F238E27FC236}">
                  <a16:creationId xmlns:a16="http://schemas.microsoft.com/office/drawing/2014/main" id="{D24FD683-CB71-73C4-D884-7046FE708F3A}"/>
                </a:ext>
              </a:extLst>
            </p:cNvPr>
            <p:cNvSpPr>
              <a:spLocks noChangeShapeType="1"/>
            </p:cNvSpPr>
            <p:nvPr/>
          </p:nvSpPr>
          <p:spPr bwMode="auto">
            <a:xfrm flipH="1">
              <a:off x="2395538" y="51607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91">
              <a:extLst>
                <a:ext uri="{FF2B5EF4-FFF2-40B4-BE49-F238E27FC236}">
                  <a16:creationId xmlns:a16="http://schemas.microsoft.com/office/drawing/2014/main" id="{9D4BBF42-C9C6-696D-809B-5E75CBF13A2B}"/>
                </a:ext>
              </a:extLst>
            </p:cNvPr>
            <p:cNvSpPr>
              <a:spLocks noChangeShapeType="1"/>
            </p:cNvSpPr>
            <p:nvPr/>
          </p:nvSpPr>
          <p:spPr bwMode="auto">
            <a:xfrm flipH="1">
              <a:off x="2425701" y="51607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92">
              <a:extLst>
                <a:ext uri="{FF2B5EF4-FFF2-40B4-BE49-F238E27FC236}">
                  <a16:creationId xmlns:a16="http://schemas.microsoft.com/office/drawing/2014/main" id="{9F177D72-A194-628F-8EFF-E41F329CB6F3}"/>
                </a:ext>
              </a:extLst>
            </p:cNvPr>
            <p:cNvSpPr>
              <a:spLocks noChangeShapeType="1"/>
            </p:cNvSpPr>
            <p:nvPr/>
          </p:nvSpPr>
          <p:spPr bwMode="auto">
            <a:xfrm flipH="1">
              <a:off x="2700338" y="51036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93">
              <a:extLst>
                <a:ext uri="{FF2B5EF4-FFF2-40B4-BE49-F238E27FC236}">
                  <a16:creationId xmlns:a16="http://schemas.microsoft.com/office/drawing/2014/main" id="{3BFFE343-CDCF-A0C6-2B65-77AD9438292D}"/>
                </a:ext>
              </a:extLst>
            </p:cNvPr>
            <p:cNvSpPr>
              <a:spLocks noChangeShapeType="1"/>
            </p:cNvSpPr>
            <p:nvPr/>
          </p:nvSpPr>
          <p:spPr bwMode="auto">
            <a:xfrm flipH="1">
              <a:off x="2728913" y="51036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94">
              <a:extLst>
                <a:ext uri="{FF2B5EF4-FFF2-40B4-BE49-F238E27FC236}">
                  <a16:creationId xmlns:a16="http://schemas.microsoft.com/office/drawing/2014/main" id="{FFD540A4-7A3C-2279-496F-EA17B5B70C77}"/>
                </a:ext>
              </a:extLst>
            </p:cNvPr>
            <p:cNvSpPr>
              <a:spLocks noChangeShapeType="1"/>
            </p:cNvSpPr>
            <p:nvPr/>
          </p:nvSpPr>
          <p:spPr bwMode="auto">
            <a:xfrm>
              <a:off x="2728913" y="4700381"/>
              <a:ext cx="0" cy="40322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95">
              <a:extLst>
                <a:ext uri="{FF2B5EF4-FFF2-40B4-BE49-F238E27FC236}">
                  <a16:creationId xmlns:a16="http://schemas.microsoft.com/office/drawing/2014/main" id="{D284F815-124F-9EDA-9B8D-0A4D1BAB1066}"/>
                </a:ext>
              </a:extLst>
            </p:cNvPr>
            <p:cNvSpPr>
              <a:spLocks noChangeShapeType="1"/>
            </p:cNvSpPr>
            <p:nvPr/>
          </p:nvSpPr>
          <p:spPr bwMode="auto">
            <a:xfrm flipV="1">
              <a:off x="2425701" y="4768644"/>
              <a:ext cx="0" cy="3921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96">
              <a:extLst>
                <a:ext uri="{FF2B5EF4-FFF2-40B4-BE49-F238E27FC236}">
                  <a16:creationId xmlns:a16="http://schemas.microsoft.com/office/drawing/2014/main" id="{0BE54424-B165-D445-1DF6-2D30571F68D0}"/>
                </a:ext>
              </a:extLst>
            </p:cNvPr>
            <p:cNvSpPr>
              <a:spLocks noChangeShapeType="1"/>
            </p:cNvSpPr>
            <p:nvPr/>
          </p:nvSpPr>
          <p:spPr bwMode="auto">
            <a:xfrm flipH="1">
              <a:off x="2097088" y="4881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97">
              <a:extLst>
                <a:ext uri="{FF2B5EF4-FFF2-40B4-BE49-F238E27FC236}">
                  <a16:creationId xmlns:a16="http://schemas.microsoft.com/office/drawing/2014/main" id="{5900B0A7-24B7-1672-D6A6-8E2CE302FEB6}"/>
                </a:ext>
              </a:extLst>
            </p:cNvPr>
            <p:cNvSpPr>
              <a:spLocks noChangeShapeType="1"/>
            </p:cNvSpPr>
            <p:nvPr/>
          </p:nvSpPr>
          <p:spPr bwMode="auto">
            <a:xfrm flipH="1">
              <a:off x="2125663" y="48813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98">
              <a:extLst>
                <a:ext uri="{FF2B5EF4-FFF2-40B4-BE49-F238E27FC236}">
                  <a16:creationId xmlns:a16="http://schemas.microsoft.com/office/drawing/2014/main" id="{523E89A1-99F7-6BAC-8E8B-C8D99E5E1C88}"/>
                </a:ext>
              </a:extLst>
            </p:cNvPr>
            <p:cNvSpPr>
              <a:spLocks noChangeShapeType="1"/>
            </p:cNvSpPr>
            <p:nvPr/>
          </p:nvSpPr>
          <p:spPr bwMode="auto">
            <a:xfrm flipH="1">
              <a:off x="1795463" y="502264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99">
              <a:extLst>
                <a:ext uri="{FF2B5EF4-FFF2-40B4-BE49-F238E27FC236}">
                  <a16:creationId xmlns:a16="http://schemas.microsoft.com/office/drawing/2014/main" id="{FEBED44C-FC9E-F25A-794A-108BF7BEE684}"/>
                </a:ext>
              </a:extLst>
            </p:cNvPr>
            <p:cNvSpPr>
              <a:spLocks noChangeShapeType="1"/>
            </p:cNvSpPr>
            <p:nvPr/>
          </p:nvSpPr>
          <p:spPr bwMode="auto">
            <a:xfrm flipH="1">
              <a:off x="1824038" y="502264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00">
              <a:extLst>
                <a:ext uri="{FF2B5EF4-FFF2-40B4-BE49-F238E27FC236}">
                  <a16:creationId xmlns:a16="http://schemas.microsoft.com/office/drawing/2014/main" id="{8DD19A8B-749D-AF08-D49E-20A2609D4F29}"/>
                </a:ext>
              </a:extLst>
            </p:cNvPr>
            <p:cNvSpPr>
              <a:spLocks noChangeShapeType="1"/>
            </p:cNvSpPr>
            <p:nvPr/>
          </p:nvSpPr>
          <p:spPr bwMode="auto">
            <a:xfrm flipH="1">
              <a:off x="2097088" y="52480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01">
              <a:extLst>
                <a:ext uri="{FF2B5EF4-FFF2-40B4-BE49-F238E27FC236}">
                  <a16:creationId xmlns:a16="http://schemas.microsoft.com/office/drawing/2014/main" id="{203536A8-AC1C-AFA8-FEC9-13E79950BFCB}"/>
                </a:ext>
              </a:extLst>
            </p:cNvPr>
            <p:cNvSpPr>
              <a:spLocks noChangeShapeType="1"/>
            </p:cNvSpPr>
            <p:nvPr/>
          </p:nvSpPr>
          <p:spPr bwMode="auto">
            <a:xfrm flipH="1">
              <a:off x="2125663" y="52480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102">
              <a:extLst>
                <a:ext uri="{FF2B5EF4-FFF2-40B4-BE49-F238E27FC236}">
                  <a16:creationId xmlns:a16="http://schemas.microsoft.com/office/drawing/2014/main" id="{EBF2346C-3731-46DF-9E88-17CCFBF8E650}"/>
                </a:ext>
              </a:extLst>
            </p:cNvPr>
            <p:cNvSpPr>
              <a:spLocks noChangeShapeType="1"/>
            </p:cNvSpPr>
            <p:nvPr/>
          </p:nvSpPr>
          <p:spPr bwMode="auto">
            <a:xfrm>
              <a:off x="2125663" y="4881356"/>
              <a:ext cx="0" cy="3667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103">
              <a:extLst>
                <a:ext uri="{FF2B5EF4-FFF2-40B4-BE49-F238E27FC236}">
                  <a16:creationId xmlns:a16="http://schemas.microsoft.com/office/drawing/2014/main" id="{4C4CE13B-4E5C-E52C-1ABA-7DCA633ECCC0}"/>
                </a:ext>
              </a:extLst>
            </p:cNvPr>
            <p:cNvSpPr>
              <a:spLocks noChangeShapeType="1"/>
            </p:cNvSpPr>
            <p:nvPr/>
          </p:nvSpPr>
          <p:spPr bwMode="auto">
            <a:xfrm flipH="1">
              <a:off x="1520826" y="51940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04">
              <a:extLst>
                <a:ext uri="{FF2B5EF4-FFF2-40B4-BE49-F238E27FC236}">
                  <a16:creationId xmlns:a16="http://schemas.microsoft.com/office/drawing/2014/main" id="{114F09D7-1709-9848-D775-C31FB75BB3B9}"/>
                </a:ext>
              </a:extLst>
            </p:cNvPr>
            <p:cNvSpPr>
              <a:spLocks noChangeShapeType="1"/>
            </p:cNvSpPr>
            <p:nvPr/>
          </p:nvSpPr>
          <p:spPr bwMode="auto">
            <a:xfrm flipH="1">
              <a:off x="1490663" y="5194094"/>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05">
              <a:extLst>
                <a:ext uri="{FF2B5EF4-FFF2-40B4-BE49-F238E27FC236}">
                  <a16:creationId xmlns:a16="http://schemas.microsoft.com/office/drawing/2014/main" id="{BEAC27D5-6876-333B-B205-5964130A2A7D}"/>
                </a:ext>
              </a:extLst>
            </p:cNvPr>
            <p:cNvSpPr>
              <a:spLocks noChangeShapeType="1"/>
            </p:cNvSpPr>
            <p:nvPr/>
          </p:nvSpPr>
          <p:spPr bwMode="auto">
            <a:xfrm flipH="1">
              <a:off x="1490663" y="54465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06">
              <a:extLst>
                <a:ext uri="{FF2B5EF4-FFF2-40B4-BE49-F238E27FC236}">
                  <a16:creationId xmlns:a16="http://schemas.microsoft.com/office/drawing/2014/main" id="{2742A6CB-2AD6-5ABE-AF53-19601A662106}"/>
                </a:ext>
              </a:extLst>
            </p:cNvPr>
            <p:cNvSpPr>
              <a:spLocks noChangeShapeType="1"/>
            </p:cNvSpPr>
            <p:nvPr/>
          </p:nvSpPr>
          <p:spPr bwMode="auto">
            <a:xfrm flipH="1">
              <a:off x="1520826" y="54465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07">
              <a:extLst>
                <a:ext uri="{FF2B5EF4-FFF2-40B4-BE49-F238E27FC236}">
                  <a16:creationId xmlns:a16="http://schemas.microsoft.com/office/drawing/2014/main" id="{15C1F86B-AB28-42C5-93BD-71287F597838}"/>
                </a:ext>
              </a:extLst>
            </p:cNvPr>
            <p:cNvSpPr>
              <a:spLocks noChangeShapeType="1"/>
            </p:cNvSpPr>
            <p:nvPr/>
          </p:nvSpPr>
          <p:spPr bwMode="auto">
            <a:xfrm flipV="1">
              <a:off x="1217613" y="5325856"/>
              <a:ext cx="0" cy="1762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108">
              <a:extLst>
                <a:ext uri="{FF2B5EF4-FFF2-40B4-BE49-F238E27FC236}">
                  <a16:creationId xmlns:a16="http://schemas.microsoft.com/office/drawing/2014/main" id="{6EF352B8-7648-B805-68BB-67A39303C6FC}"/>
                </a:ext>
              </a:extLst>
            </p:cNvPr>
            <p:cNvSpPr>
              <a:spLocks noChangeShapeType="1"/>
            </p:cNvSpPr>
            <p:nvPr/>
          </p:nvSpPr>
          <p:spPr bwMode="auto">
            <a:xfrm flipH="1">
              <a:off x="1189038" y="53258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109">
              <a:extLst>
                <a:ext uri="{FF2B5EF4-FFF2-40B4-BE49-F238E27FC236}">
                  <a16:creationId xmlns:a16="http://schemas.microsoft.com/office/drawing/2014/main" id="{DBCCF48D-06D7-56C3-B7F9-59A2E61ECDDD}"/>
                </a:ext>
              </a:extLst>
            </p:cNvPr>
            <p:cNvSpPr>
              <a:spLocks noChangeShapeType="1"/>
            </p:cNvSpPr>
            <p:nvPr/>
          </p:nvSpPr>
          <p:spPr bwMode="auto">
            <a:xfrm flipH="1">
              <a:off x="1217613" y="53258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110">
              <a:extLst>
                <a:ext uri="{FF2B5EF4-FFF2-40B4-BE49-F238E27FC236}">
                  <a16:creationId xmlns:a16="http://schemas.microsoft.com/office/drawing/2014/main" id="{481AB459-1AA7-A268-28E1-9A63D2D9D775}"/>
                </a:ext>
              </a:extLst>
            </p:cNvPr>
            <p:cNvSpPr>
              <a:spLocks noChangeShapeType="1"/>
            </p:cNvSpPr>
            <p:nvPr/>
          </p:nvSpPr>
          <p:spPr bwMode="auto">
            <a:xfrm flipH="1">
              <a:off x="1189038" y="55020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111">
              <a:extLst>
                <a:ext uri="{FF2B5EF4-FFF2-40B4-BE49-F238E27FC236}">
                  <a16:creationId xmlns:a16="http://schemas.microsoft.com/office/drawing/2014/main" id="{E8F9F2FD-4EDD-E10F-FFA9-2A863C9B3741}"/>
                </a:ext>
              </a:extLst>
            </p:cNvPr>
            <p:cNvSpPr>
              <a:spLocks noChangeShapeType="1"/>
            </p:cNvSpPr>
            <p:nvPr/>
          </p:nvSpPr>
          <p:spPr bwMode="auto">
            <a:xfrm flipH="1">
              <a:off x="1217613" y="55020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112">
              <a:extLst>
                <a:ext uri="{FF2B5EF4-FFF2-40B4-BE49-F238E27FC236}">
                  <a16:creationId xmlns:a16="http://schemas.microsoft.com/office/drawing/2014/main" id="{02344BDE-E8CA-9B2E-FE7C-3EC9F5E792DB}"/>
                </a:ext>
              </a:extLst>
            </p:cNvPr>
            <p:cNvSpPr>
              <a:spLocks noChangeShapeType="1"/>
            </p:cNvSpPr>
            <p:nvPr/>
          </p:nvSpPr>
          <p:spPr bwMode="auto">
            <a:xfrm flipH="1">
              <a:off x="1824038" y="53242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113">
              <a:extLst>
                <a:ext uri="{FF2B5EF4-FFF2-40B4-BE49-F238E27FC236}">
                  <a16:creationId xmlns:a16="http://schemas.microsoft.com/office/drawing/2014/main" id="{9A78B7A2-4166-A2D3-7F60-EB563190614E}"/>
                </a:ext>
              </a:extLst>
            </p:cNvPr>
            <p:cNvSpPr>
              <a:spLocks noChangeShapeType="1"/>
            </p:cNvSpPr>
            <p:nvPr/>
          </p:nvSpPr>
          <p:spPr bwMode="auto">
            <a:xfrm flipH="1">
              <a:off x="1795463" y="53242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114">
              <a:extLst>
                <a:ext uri="{FF2B5EF4-FFF2-40B4-BE49-F238E27FC236}">
                  <a16:creationId xmlns:a16="http://schemas.microsoft.com/office/drawing/2014/main" id="{683F5753-9FC7-DB2C-FC32-6FD5B09803D0}"/>
                </a:ext>
              </a:extLst>
            </p:cNvPr>
            <p:cNvSpPr>
              <a:spLocks noChangeShapeType="1"/>
            </p:cNvSpPr>
            <p:nvPr/>
          </p:nvSpPr>
          <p:spPr bwMode="auto">
            <a:xfrm flipV="1">
              <a:off x="1824038" y="5022644"/>
              <a:ext cx="0" cy="30162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115">
              <a:extLst>
                <a:ext uri="{FF2B5EF4-FFF2-40B4-BE49-F238E27FC236}">
                  <a16:creationId xmlns:a16="http://schemas.microsoft.com/office/drawing/2014/main" id="{BCAB4943-1AC7-A5F5-0BF4-E2AC60623973}"/>
                </a:ext>
              </a:extLst>
            </p:cNvPr>
            <p:cNvSpPr>
              <a:spLocks noChangeShapeType="1"/>
            </p:cNvSpPr>
            <p:nvPr/>
          </p:nvSpPr>
          <p:spPr bwMode="auto">
            <a:xfrm flipV="1">
              <a:off x="1520826" y="5194094"/>
              <a:ext cx="0" cy="2524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Freeform 116">
              <a:extLst>
                <a:ext uri="{FF2B5EF4-FFF2-40B4-BE49-F238E27FC236}">
                  <a16:creationId xmlns:a16="http://schemas.microsoft.com/office/drawing/2014/main" id="{D71A398B-1F3A-2B30-9DA5-D1FF546CB6C0}"/>
                </a:ext>
              </a:extLst>
            </p:cNvPr>
            <p:cNvSpPr>
              <a:spLocks/>
            </p:cNvSpPr>
            <p:nvPr/>
          </p:nvSpPr>
          <p:spPr bwMode="auto">
            <a:xfrm>
              <a:off x="5710238" y="48289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117">
              <a:extLst>
                <a:ext uri="{FF2B5EF4-FFF2-40B4-BE49-F238E27FC236}">
                  <a16:creationId xmlns:a16="http://schemas.microsoft.com/office/drawing/2014/main" id="{6FD446B3-15A6-3869-7593-04E981E820D5}"/>
                </a:ext>
              </a:extLst>
            </p:cNvPr>
            <p:cNvSpPr>
              <a:spLocks noChangeShapeType="1"/>
            </p:cNvSpPr>
            <p:nvPr/>
          </p:nvSpPr>
          <p:spPr bwMode="auto">
            <a:xfrm flipH="1">
              <a:off x="5137151" y="47162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118">
              <a:extLst>
                <a:ext uri="{FF2B5EF4-FFF2-40B4-BE49-F238E27FC236}">
                  <a16:creationId xmlns:a16="http://schemas.microsoft.com/office/drawing/2014/main" id="{5A10A888-F984-61F5-5EA7-AE8F9403B9D6}"/>
                </a:ext>
              </a:extLst>
            </p:cNvPr>
            <p:cNvSpPr>
              <a:spLocks noChangeShapeType="1"/>
            </p:cNvSpPr>
            <p:nvPr/>
          </p:nvSpPr>
          <p:spPr bwMode="auto">
            <a:xfrm flipH="1">
              <a:off x="5108576" y="47162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Freeform 119">
              <a:extLst>
                <a:ext uri="{FF2B5EF4-FFF2-40B4-BE49-F238E27FC236}">
                  <a16:creationId xmlns:a16="http://schemas.microsoft.com/office/drawing/2014/main" id="{4DE1306E-A46A-C8C3-F69C-534F36735D32}"/>
                </a:ext>
              </a:extLst>
            </p:cNvPr>
            <p:cNvSpPr>
              <a:spLocks/>
            </p:cNvSpPr>
            <p:nvPr/>
          </p:nvSpPr>
          <p:spPr bwMode="auto">
            <a:xfrm>
              <a:off x="4506913" y="49432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120">
              <a:extLst>
                <a:ext uri="{FF2B5EF4-FFF2-40B4-BE49-F238E27FC236}">
                  <a16:creationId xmlns:a16="http://schemas.microsoft.com/office/drawing/2014/main" id="{9F3042A9-BAF5-9731-4F5B-B13457AA0014}"/>
                </a:ext>
              </a:extLst>
            </p:cNvPr>
            <p:cNvSpPr>
              <a:spLocks noChangeShapeType="1"/>
            </p:cNvSpPr>
            <p:nvPr/>
          </p:nvSpPr>
          <p:spPr bwMode="auto">
            <a:xfrm flipV="1">
              <a:off x="5740401" y="4116181"/>
              <a:ext cx="0" cy="7127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121">
              <a:extLst>
                <a:ext uri="{FF2B5EF4-FFF2-40B4-BE49-F238E27FC236}">
                  <a16:creationId xmlns:a16="http://schemas.microsoft.com/office/drawing/2014/main" id="{B9EB09A3-43CF-EB58-1047-ED33195F9DFD}"/>
                </a:ext>
              </a:extLst>
            </p:cNvPr>
            <p:cNvSpPr>
              <a:spLocks noChangeShapeType="1"/>
            </p:cNvSpPr>
            <p:nvPr/>
          </p:nvSpPr>
          <p:spPr bwMode="auto">
            <a:xfrm flipV="1">
              <a:off x="5137151" y="4055856"/>
              <a:ext cx="0" cy="66040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122">
              <a:extLst>
                <a:ext uri="{FF2B5EF4-FFF2-40B4-BE49-F238E27FC236}">
                  <a16:creationId xmlns:a16="http://schemas.microsoft.com/office/drawing/2014/main" id="{4217DE11-A4B5-F655-9C14-9415882EC576}"/>
                </a:ext>
              </a:extLst>
            </p:cNvPr>
            <p:cNvSpPr>
              <a:spLocks noChangeShapeType="1"/>
            </p:cNvSpPr>
            <p:nvPr/>
          </p:nvSpPr>
          <p:spPr bwMode="auto">
            <a:xfrm>
              <a:off x="4537076" y="4211431"/>
              <a:ext cx="0" cy="7318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123">
              <a:extLst>
                <a:ext uri="{FF2B5EF4-FFF2-40B4-BE49-F238E27FC236}">
                  <a16:creationId xmlns:a16="http://schemas.microsoft.com/office/drawing/2014/main" id="{50C91ABB-6835-4402-F778-09332F485C14}"/>
                </a:ext>
              </a:extLst>
            </p:cNvPr>
            <p:cNvSpPr>
              <a:spLocks noChangeShapeType="1"/>
            </p:cNvSpPr>
            <p:nvPr/>
          </p:nvSpPr>
          <p:spPr bwMode="auto">
            <a:xfrm flipH="1">
              <a:off x="1019176" y="536713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124">
              <a:extLst>
                <a:ext uri="{FF2B5EF4-FFF2-40B4-BE49-F238E27FC236}">
                  <a16:creationId xmlns:a16="http://schemas.microsoft.com/office/drawing/2014/main" id="{FD4940AF-CD85-0C54-D562-4B5130E9D1CD}"/>
                </a:ext>
              </a:extLst>
            </p:cNvPr>
            <p:cNvSpPr>
              <a:spLocks noChangeShapeType="1"/>
            </p:cNvSpPr>
            <p:nvPr/>
          </p:nvSpPr>
          <p:spPr bwMode="auto">
            <a:xfrm flipH="1">
              <a:off x="989013" y="5367131"/>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125">
              <a:extLst>
                <a:ext uri="{FF2B5EF4-FFF2-40B4-BE49-F238E27FC236}">
                  <a16:creationId xmlns:a16="http://schemas.microsoft.com/office/drawing/2014/main" id="{AC009767-E459-8C7C-2AF4-A4856CE5F94B}"/>
                </a:ext>
              </a:extLst>
            </p:cNvPr>
            <p:cNvSpPr>
              <a:spLocks noChangeShapeType="1"/>
            </p:cNvSpPr>
            <p:nvPr/>
          </p:nvSpPr>
          <p:spPr bwMode="auto">
            <a:xfrm>
              <a:off x="1019176" y="5367131"/>
              <a:ext cx="0" cy="936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Freeform 126">
              <a:extLst>
                <a:ext uri="{FF2B5EF4-FFF2-40B4-BE49-F238E27FC236}">
                  <a16:creationId xmlns:a16="http://schemas.microsoft.com/office/drawing/2014/main" id="{33732CEE-DE38-77FC-1728-31903DFEBB29}"/>
                </a:ext>
              </a:extLst>
            </p:cNvPr>
            <p:cNvSpPr>
              <a:spLocks/>
            </p:cNvSpPr>
            <p:nvPr/>
          </p:nvSpPr>
          <p:spPr bwMode="auto">
            <a:xfrm>
              <a:off x="989013" y="546079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Freeform 127">
              <a:extLst>
                <a:ext uri="{FF2B5EF4-FFF2-40B4-BE49-F238E27FC236}">
                  <a16:creationId xmlns:a16="http://schemas.microsoft.com/office/drawing/2014/main" id="{E34103CC-8EF7-9EF9-0B6E-9236A7FCF432}"/>
                </a:ext>
              </a:extLst>
            </p:cNvPr>
            <p:cNvSpPr>
              <a:spLocks/>
            </p:cNvSpPr>
            <p:nvPr/>
          </p:nvSpPr>
          <p:spPr bwMode="auto">
            <a:xfrm>
              <a:off x="914401" y="3393869"/>
              <a:ext cx="4837113" cy="1992313"/>
            </a:xfrm>
            <a:custGeom>
              <a:avLst/>
              <a:gdLst>
                <a:gd name="T0" fmla="*/ 3047 w 3047"/>
                <a:gd name="T1" fmla="*/ 73 h 1255"/>
                <a:gd name="T2" fmla="*/ 2668 w 3047"/>
                <a:gd name="T3" fmla="*/ 0 h 1255"/>
                <a:gd name="T4" fmla="*/ 2288 w 3047"/>
                <a:gd name="T5" fmla="*/ 98 h 1255"/>
                <a:gd name="T6" fmla="*/ 1531 w 3047"/>
                <a:gd name="T7" fmla="*/ 301 h 1255"/>
                <a:gd name="T8" fmla="*/ 1340 w 3047"/>
                <a:gd name="T9" fmla="*/ 322 h 1255"/>
                <a:gd name="T10" fmla="*/ 1150 w 3047"/>
                <a:gd name="T11" fmla="*/ 357 h 1255"/>
                <a:gd name="T12" fmla="*/ 770 w 3047"/>
                <a:gd name="T13" fmla="*/ 497 h 1255"/>
                <a:gd name="T14" fmla="*/ 582 w 3047"/>
                <a:gd name="T15" fmla="*/ 630 h 1255"/>
                <a:gd name="T16" fmla="*/ 391 w 3047"/>
                <a:gd name="T17" fmla="*/ 790 h 1255"/>
                <a:gd name="T18" fmla="*/ 0 w 3047"/>
                <a:gd name="T19" fmla="*/ 1255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7" h="1255">
                  <a:moveTo>
                    <a:pt x="3047" y="73"/>
                  </a:moveTo>
                  <a:lnTo>
                    <a:pt x="2668" y="0"/>
                  </a:lnTo>
                  <a:lnTo>
                    <a:pt x="2288" y="98"/>
                  </a:lnTo>
                  <a:lnTo>
                    <a:pt x="1531" y="301"/>
                  </a:lnTo>
                  <a:lnTo>
                    <a:pt x="1340" y="322"/>
                  </a:lnTo>
                  <a:lnTo>
                    <a:pt x="1150" y="357"/>
                  </a:lnTo>
                  <a:lnTo>
                    <a:pt x="770" y="497"/>
                  </a:lnTo>
                  <a:lnTo>
                    <a:pt x="582" y="630"/>
                  </a:lnTo>
                  <a:lnTo>
                    <a:pt x="391" y="790"/>
                  </a:lnTo>
                  <a:lnTo>
                    <a:pt x="0" y="1255"/>
                  </a:lnTo>
                </a:path>
              </a:pathLst>
            </a:custGeom>
            <a:noFill/>
            <a:ln w="19050">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128">
              <a:extLst>
                <a:ext uri="{FF2B5EF4-FFF2-40B4-BE49-F238E27FC236}">
                  <a16:creationId xmlns:a16="http://schemas.microsoft.com/office/drawing/2014/main" id="{9AA54A7B-08EE-279E-A157-3110152D600F}"/>
                </a:ext>
              </a:extLst>
            </p:cNvPr>
            <p:cNvSpPr>
              <a:spLocks noChangeShapeType="1"/>
            </p:cNvSpPr>
            <p:nvPr/>
          </p:nvSpPr>
          <p:spPr bwMode="auto">
            <a:xfrm>
              <a:off x="4546601" y="3279569"/>
              <a:ext cx="0" cy="53340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Freeform 129">
              <a:extLst>
                <a:ext uri="{FF2B5EF4-FFF2-40B4-BE49-F238E27FC236}">
                  <a16:creationId xmlns:a16="http://schemas.microsoft.com/office/drawing/2014/main" id="{9BA80C60-9401-EB0D-0448-19591FA99E0B}"/>
                </a:ext>
              </a:extLst>
            </p:cNvPr>
            <p:cNvSpPr>
              <a:spLocks/>
            </p:cNvSpPr>
            <p:nvPr/>
          </p:nvSpPr>
          <p:spPr bwMode="auto">
            <a:xfrm>
              <a:off x="4518026" y="32795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Freeform 130">
              <a:extLst>
                <a:ext uri="{FF2B5EF4-FFF2-40B4-BE49-F238E27FC236}">
                  <a16:creationId xmlns:a16="http://schemas.microsoft.com/office/drawing/2014/main" id="{9BEC3708-1F5F-998E-2CCC-2A51C96C0104}"/>
                </a:ext>
              </a:extLst>
            </p:cNvPr>
            <p:cNvSpPr>
              <a:spLocks/>
            </p:cNvSpPr>
            <p:nvPr/>
          </p:nvSpPr>
          <p:spPr bwMode="auto">
            <a:xfrm>
              <a:off x="4518026" y="38129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Freeform 131">
              <a:extLst>
                <a:ext uri="{FF2B5EF4-FFF2-40B4-BE49-F238E27FC236}">
                  <a16:creationId xmlns:a16="http://schemas.microsoft.com/office/drawing/2014/main" id="{24A4D214-0652-E75B-2D95-B0428FD536EE}"/>
                </a:ext>
              </a:extLst>
            </p:cNvPr>
            <p:cNvSpPr>
              <a:spLocks/>
            </p:cNvSpPr>
            <p:nvPr/>
          </p:nvSpPr>
          <p:spPr bwMode="auto">
            <a:xfrm>
              <a:off x="5722938" y="37367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Freeform 132">
              <a:extLst>
                <a:ext uri="{FF2B5EF4-FFF2-40B4-BE49-F238E27FC236}">
                  <a16:creationId xmlns:a16="http://schemas.microsoft.com/office/drawing/2014/main" id="{C8403966-559B-B86B-2B98-6B795E869DC9}"/>
                </a:ext>
              </a:extLst>
            </p:cNvPr>
            <p:cNvSpPr>
              <a:spLocks/>
            </p:cNvSpPr>
            <p:nvPr/>
          </p:nvSpPr>
          <p:spPr bwMode="auto">
            <a:xfrm>
              <a:off x="5722938" y="32763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133">
              <a:extLst>
                <a:ext uri="{FF2B5EF4-FFF2-40B4-BE49-F238E27FC236}">
                  <a16:creationId xmlns:a16="http://schemas.microsoft.com/office/drawing/2014/main" id="{F89E624A-1BDA-A8A4-EB8C-94624B70076B}"/>
                </a:ext>
              </a:extLst>
            </p:cNvPr>
            <p:cNvSpPr>
              <a:spLocks noChangeShapeType="1"/>
            </p:cNvSpPr>
            <p:nvPr/>
          </p:nvSpPr>
          <p:spPr bwMode="auto">
            <a:xfrm flipV="1">
              <a:off x="5751513" y="3276394"/>
              <a:ext cx="0" cy="460375"/>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Freeform 134">
              <a:extLst>
                <a:ext uri="{FF2B5EF4-FFF2-40B4-BE49-F238E27FC236}">
                  <a16:creationId xmlns:a16="http://schemas.microsoft.com/office/drawing/2014/main" id="{DD3457CF-62E2-F758-6114-7E707D273D31}"/>
                </a:ext>
              </a:extLst>
            </p:cNvPr>
            <p:cNvSpPr>
              <a:spLocks/>
            </p:cNvSpPr>
            <p:nvPr/>
          </p:nvSpPr>
          <p:spPr bwMode="auto">
            <a:xfrm>
              <a:off x="5121276" y="31493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Freeform 135">
              <a:extLst>
                <a:ext uri="{FF2B5EF4-FFF2-40B4-BE49-F238E27FC236}">
                  <a16:creationId xmlns:a16="http://schemas.microsoft.com/office/drawing/2014/main" id="{1D8A9A27-2704-C628-B905-E6BA9B0FA4AF}"/>
                </a:ext>
              </a:extLst>
            </p:cNvPr>
            <p:cNvSpPr>
              <a:spLocks/>
            </p:cNvSpPr>
            <p:nvPr/>
          </p:nvSpPr>
          <p:spPr bwMode="auto">
            <a:xfrm>
              <a:off x="5121276" y="36415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136">
              <a:extLst>
                <a:ext uri="{FF2B5EF4-FFF2-40B4-BE49-F238E27FC236}">
                  <a16:creationId xmlns:a16="http://schemas.microsoft.com/office/drawing/2014/main" id="{A2BB4F18-7896-4E82-EA3D-0B40355E188E}"/>
                </a:ext>
              </a:extLst>
            </p:cNvPr>
            <p:cNvSpPr>
              <a:spLocks noChangeShapeType="1"/>
            </p:cNvSpPr>
            <p:nvPr/>
          </p:nvSpPr>
          <p:spPr bwMode="auto">
            <a:xfrm flipV="1">
              <a:off x="5149851" y="3149394"/>
              <a:ext cx="0" cy="492125"/>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Freeform 137">
              <a:extLst>
                <a:ext uri="{FF2B5EF4-FFF2-40B4-BE49-F238E27FC236}">
                  <a16:creationId xmlns:a16="http://schemas.microsoft.com/office/drawing/2014/main" id="{3031ED80-FB1A-8CE9-383E-16438510C799}"/>
                </a:ext>
              </a:extLst>
            </p:cNvPr>
            <p:cNvSpPr>
              <a:spLocks/>
            </p:cNvSpPr>
            <p:nvPr/>
          </p:nvSpPr>
          <p:spPr bwMode="auto">
            <a:xfrm>
              <a:off x="1506538" y="454004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138">
              <a:extLst>
                <a:ext uri="{FF2B5EF4-FFF2-40B4-BE49-F238E27FC236}">
                  <a16:creationId xmlns:a16="http://schemas.microsoft.com/office/drawing/2014/main" id="{8A67F386-4A29-FEB1-7C55-2D44460F39EB}"/>
                </a:ext>
              </a:extLst>
            </p:cNvPr>
            <p:cNvSpPr>
              <a:spLocks noChangeShapeType="1"/>
            </p:cNvSpPr>
            <p:nvPr/>
          </p:nvSpPr>
          <p:spPr bwMode="auto">
            <a:xfrm flipH="1">
              <a:off x="2136776" y="40241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139">
              <a:extLst>
                <a:ext uri="{FF2B5EF4-FFF2-40B4-BE49-F238E27FC236}">
                  <a16:creationId xmlns:a16="http://schemas.microsoft.com/office/drawing/2014/main" id="{A679D540-07DC-5C1B-5C25-6C266AC0BA9E}"/>
                </a:ext>
              </a:extLst>
            </p:cNvPr>
            <p:cNvSpPr>
              <a:spLocks noChangeShapeType="1"/>
            </p:cNvSpPr>
            <p:nvPr/>
          </p:nvSpPr>
          <p:spPr bwMode="auto">
            <a:xfrm flipH="1">
              <a:off x="2108201" y="40241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140">
              <a:extLst>
                <a:ext uri="{FF2B5EF4-FFF2-40B4-BE49-F238E27FC236}">
                  <a16:creationId xmlns:a16="http://schemas.microsoft.com/office/drawing/2014/main" id="{7D6DE9D8-D2FF-20B0-BCD9-0A9645B21579}"/>
                </a:ext>
              </a:extLst>
            </p:cNvPr>
            <p:cNvSpPr>
              <a:spLocks noChangeShapeType="1"/>
            </p:cNvSpPr>
            <p:nvPr/>
          </p:nvSpPr>
          <p:spPr bwMode="auto">
            <a:xfrm>
              <a:off x="1838326" y="4266994"/>
              <a:ext cx="0" cy="2555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141">
              <a:extLst>
                <a:ext uri="{FF2B5EF4-FFF2-40B4-BE49-F238E27FC236}">
                  <a16:creationId xmlns:a16="http://schemas.microsoft.com/office/drawing/2014/main" id="{F6C3FFA6-5365-18B5-20D7-E9B634ED0238}"/>
                </a:ext>
              </a:extLst>
            </p:cNvPr>
            <p:cNvSpPr>
              <a:spLocks noChangeShapeType="1"/>
            </p:cNvSpPr>
            <p:nvPr/>
          </p:nvSpPr>
          <p:spPr bwMode="auto">
            <a:xfrm flipH="1">
              <a:off x="1809751" y="45225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142">
              <a:extLst>
                <a:ext uri="{FF2B5EF4-FFF2-40B4-BE49-F238E27FC236}">
                  <a16:creationId xmlns:a16="http://schemas.microsoft.com/office/drawing/2014/main" id="{BB610755-997D-73AA-E16B-44EDE4753AA7}"/>
                </a:ext>
              </a:extLst>
            </p:cNvPr>
            <p:cNvSpPr>
              <a:spLocks noChangeShapeType="1"/>
            </p:cNvSpPr>
            <p:nvPr/>
          </p:nvSpPr>
          <p:spPr bwMode="auto">
            <a:xfrm flipH="1">
              <a:off x="1838326" y="45225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143">
              <a:extLst>
                <a:ext uri="{FF2B5EF4-FFF2-40B4-BE49-F238E27FC236}">
                  <a16:creationId xmlns:a16="http://schemas.microsoft.com/office/drawing/2014/main" id="{AACFD143-CAED-76C9-50D1-E9072681F343}"/>
                </a:ext>
              </a:extLst>
            </p:cNvPr>
            <p:cNvSpPr>
              <a:spLocks noChangeShapeType="1"/>
            </p:cNvSpPr>
            <p:nvPr/>
          </p:nvSpPr>
          <p:spPr bwMode="auto">
            <a:xfrm flipH="1">
              <a:off x="1809751" y="42669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144">
              <a:extLst>
                <a:ext uri="{FF2B5EF4-FFF2-40B4-BE49-F238E27FC236}">
                  <a16:creationId xmlns:a16="http://schemas.microsoft.com/office/drawing/2014/main" id="{3564FEB9-1752-61C4-F81E-CDA5E68B9FB1}"/>
                </a:ext>
              </a:extLst>
            </p:cNvPr>
            <p:cNvSpPr>
              <a:spLocks noChangeShapeType="1"/>
            </p:cNvSpPr>
            <p:nvPr/>
          </p:nvSpPr>
          <p:spPr bwMode="auto">
            <a:xfrm flipH="1">
              <a:off x="1838326" y="42669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145">
              <a:extLst>
                <a:ext uri="{FF2B5EF4-FFF2-40B4-BE49-F238E27FC236}">
                  <a16:creationId xmlns:a16="http://schemas.microsoft.com/office/drawing/2014/main" id="{A8763763-618B-7C60-A40C-268E6817D838}"/>
                </a:ext>
              </a:extLst>
            </p:cNvPr>
            <p:cNvSpPr>
              <a:spLocks noChangeShapeType="1"/>
            </p:cNvSpPr>
            <p:nvPr/>
          </p:nvSpPr>
          <p:spPr bwMode="auto">
            <a:xfrm flipH="1">
              <a:off x="2108201" y="43431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146">
              <a:extLst>
                <a:ext uri="{FF2B5EF4-FFF2-40B4-BE49-F238E27FC236}">
                  <a16:creationId xmlns:a16="http://schemas.microsoft.com/office/drawing/2014/main" id="{CAD367D4-E1F1-5CC1-DD44-CA6DFE45EDD2}"/>
                </a:ext>
              </a:extLst>
            </p:cNvPr>
            <p:cNvSpPr>
              <a:spLocks noChangeShapeType="1"/>
            </p:cNvSpPr>
            <p:nvPr/>
          </p:nvSpPr>
          <p:spPr bwMode="auto">
            <a:xfrm flipH="1">
              <a:off x="2136776" y="43431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147">
              <a:extLst>
                <a:ext uri="{FF2B5EF4-FFF2-40B4-BE49-F238E27FC236}">
                  <a16:creationId xmlns:a16="http://schemas.microsoft.com/office/drawing/2014/main" id="{C7D9429A-096F-4D8D-3878-7FC277713E13}"/>
                </a:ext>
              </a:extLst>
            </p:cNvPr>
            <p:cNvSpPr>
              <a:spLocks noChangeShapeType="1"/>
            </p:cNvSpPr>
            <p:nvPr/>
          </p:nvSpPr>
          <p:spPr bwMode="auto">
            <a:xfrm>
              <a:off x="2136776" y="4024106"/>
              <a:ext cx="0" cy="3190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Freeform 148">
              <a:extLst>
                <a:ext uri="{FF2B5EF4-FFF2-40B4-BE49-F238E27FC236}">
                  <a16:creationId xmlns:a16="http://schemas.microsoft.com/office/drawing/2014/main" id="{A3480549-18B8-DC81-5796-2FF6E663E63B}"/>
                </a:ext>
              </a:extLst>
            </p:cNvPr>
            <p:cNvSpPr>
              <a:spLocks/>
            </p:cNvSpPr>
            <p:nvPr/>
          </p:nvSpPr>
          <p:spPr bwMode="auto">
            <a:xfrm>
              <a:off x="3013076" y="37034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Freeform 149">
              <a:extLst>
                <a:ext uri="{FF2B5EF4-FFF2-40B4-BE49-F238E27FC236}">
                  <a16:creationId xmlns:a16="http://schemas.microsoft.com/office/drawing/2014/main" id="{DDC852CE-72B3-139D-84D1-5DD258659DFC}"/>
                </a:ext>
              </a:extLst>
            </p:cNvPr>
            <p:cNvSpPr>
              <a:spLocks/>
            </p:cNvSpPr>
            <p:nvPr/>
          </p:nvSpPr>
          <p:spPr bwMode="auto">
            <a:xfrm>
              <a:off x="3316288" y="365898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150">
              <a:extLst>
                <a:ext uri="{FF2B5EF4-FFF2-40B4-BE49-F238E27FC236}">
                  <a16:creationId xmlns:a16="http://schemas.microsoft.com/office/drawing/2014/main" id="{9EA44BCE-8B54-F44C-CC6C-1AFFA5967101}"/>
                </a:ext>
              </a:extLst>
            </p:cNvPr>
            <p:cNvSpPr>
              <a:spLocks noChangeShapeType="1"/>
            </p:cNvSpPr>
            <p:nvPr/>
          </p:nvSpPr>
          <p:spPr bwMode="auto">
            <a:xfrm flipH="1">
              <a:off x="2740026" y="3763756"/>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151">
              <a:extLst>
                <a:ext uri="{FF2B5EF4-FFF2-40B4-BE49-F238E27FC236}">
                  <a16:creationId xmlns:a16="http://schemas.microsoft.com/office/drawing/2014/main" id="{E6144DC3-ECD9-E453-491F-11C5BC79C192}"/>
                </a:ext>
              </a:extLst>
            </p:cNvPr>
            <p:cNvSpPr>
              <a:spLocks noChangeShapeType="1"/>
            </p:cNvSpPr>
            <p:nvPr/>
          </p:nvSpPr>
          <p:spPr bwMode="auto">
            <a:xfrm flipH="1">
              <a:off x="2711451" y="37637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152">
              <a:extLst>
                <a:ext uri="{FF2B5EF4-FFF2-40B4-BE49-F238E27FC236}">
                  <a16:creationId xmlns:a16="http://schemas.microsoft.com/office/drawing/2014/main" id="{4B456203-2E8A-CA47-F799-760A62A0B60B}"/>
                </a:ext>
              </a:extLst>
            </p:cNvPr>
            <p:cNvSpPr>
              <a:spLocks noChangeShapeType="1"/>
            </p:cNvSpPr>
            <p:nvPr/>
          </p:nvSpPr>
          <p:spPr bwMode="auto">
            <a:xfrm flipH="1">
              <a:off x="2711451" y="41653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153">
              <a:extLst>
                <a:ext uri="{FF2B5EF4-FFF2-40B4-BE49-F238E27FC236}">
                  <a16:creationId xmlns:a16="http://schemas.microsoft.com/office/drawing/2014/main" id="{F296CAE0-4A69-11FA-6E1D-FE95D208CBF9}"/>
                </a:ext>
              </a:extLst>
            </p:cNvPr>
            <p:cNvSpPr>
              <a:spLocks noChangeShapeType="1"/>
            </p:cNvSpPr>
            <p:nvPr/>
          </p:nvSpPr>
          <p:spPr bwMode="auto">
            <a:xfrm flipH="1">
              <a:off x="2740026" y="4165394"/>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154">
              <a:extLst>
                <a:ext uri="{FF2B5EF4-FFF2-40B4-BE49-F238E27FC236}">
                  <a16:creationId xmlns:a16="http://schemas.microsoft.com/office/drawing/2014/main" id="{739B85F8-9880-A650-CE37-CCC6375541B0}"/>
                </a:ext>
              </a:extLst>
            </p:cNvPr>
            <p:cNvSpPr>
              <a:spLocks noChangeShapeType="1"/>
            </p:cNvSpPr>
            <p:nvPr/>
          </p:nvSpPr>
          <p:spPr bwMode="auto">
            <a:xfrm flipH="1">
              <a:off x="2409826" y="3895519"/>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155">
              <a:extLst>
                <a:ext uri="{FF2B5EF4-FFF2-40B4-BE49-F238E27FC236}">
                  <a16:creationId xmlns:a16="http://schemas.microsoft.com/office/drawing/2014/main" id="{770EE154-FBCF-C940-898A-E44749159FB8}"/>
                </a:ext>
              </a:extLst>
            </p:cNvPr>
            <p:cNvSpPr>
              <a:spLocks noChangeShapeType="1"/>
            </p:cNvSpPr>
            <p:nvPr/>
          </p:nvSpPr>
          <p:spPr bwMode="auto">
            <a:xfrm flipH="1">
              <a:off x="2436813" y="38955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Freeform 156">
              <a:extLst>
                <a:ext uri="{FF2B5EF4-FFF2-40B4-BE49-F238E27FC236}">
                  <a16:creationId xmlns:a16="http://schemas.microsoft.com/office/drawing/2014/main" id="{C9082411-261D-0EC3-68F3-68DC5BAB9725}"/>
                </a:ext>
              </a:extLst>
            </p:cNvPr>
            <p:cNvSpPr>
              <a:spLocks/>
            </p:cNvSpPr>
            <p:nvPr/>
          </p:nvSpPr>
          <p:spPr bwMode="auto">
            <a:xfrm>
              <a:off x="2409826" y="4257469"/>
              <a:ext cx="55563" cy="0"/>
            </a:xfrm>
            <a:custGeom>
              <a:avLst/>
              <a:gdLst>
                <a:gd name="T0" fmla="*/ 35 w 35"/>
                <a:gd name="T1" fmla="*/ 17 w 35"/>
                <a:gd name="T2" fmla="*/ 0 w 35"/>
              </a:gdLst>
              <a:ahLst/>
              <a:cxnLst>
                <a:cxn ang="0">
                  <a:pos x="T0" y="0"/>
                </a:cxn>
                <a:cxn ang="0">
                  <a:pos x="T1" y="0"/>
                </a:cxn>
                <a:cxn ang="0">
                  <a:pos x="T2" y="0"/>
                </a:cxn>
              </a:cxnLst>
              <a:rect l="0" t="0" r="r" b="b"/>
              <a:pathLst>
                <a:path w="35">
                  <a:moveTo>
                    <a:pt x="35" y="0"/>
                  </a:moveTo>
                  <a:lnTo>
                    <a:pt x="17"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157">
              <a:extLst>
                <a:ext uri="{FF2B5EF4-FFF2-40B4-BE49-F238E27FC236}">
                  <a16:creationId xmlns:a16="http://schemas.microsoft.com/office/drawing/2014/main" id="{F3D635B5-DCD2-37E7-3397-2C15C0765A19}"/>
                </a:ext>
              </a:extLst>
            </p:cNvPr>
            <p:cNvSpPr>
              <a:spLocks noChangeShapeType="1"/>
            </p:cNvSpPr>
            <p:nvPr/>
          </p:nvSpPr>
          <p:spPr bwMode="auto">
            <a:xfrm flipV="1">
              <a:off x="2436813" y="3895519"/>
              <a:ext cx="0" cy="36195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Freeform 158">
              <a:extLst>
                <a:ext uri="{FF2B5EF4-FFF2-40B4-BE49-F238E27FC236}">
                  <a16:creationId xmlns:a16="http://schemas.microsoft.com/office/drawing/2014/main" id="{2D2C5F6B-3723-6702-E41D-ED4B5AD4EDA3}"/>
                </a:ext>
              </a:extLst>
            </p:cNvPr>
            <p:cNvSpPr>
              <a:spLocks/>
            </p:cNvSpPr>
            <p:nvPr/>
          </p:nvSpPr>
          <p:spPr bwMode="auto">
            <a:xfrm>
              <a:off x="3316288" y="40923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159">
              <a:extLst>
                <a:ext uri="{FF2B5EF4-FFF2-40B4-BE49-F238E27FC236}">
                  <a16:creationId xmlns:a16="http://schemas.microsoft.com/office/drawing/2014/main" id="{214D2F26-535E-F56F-4218-FE75C566FF3F}"/>
                </a:ext>
              </a:extLst>
            </p:cNvPr>
            <p:cNvSpPr>
              <a:spLocks noChangeShapeType="1"/>
            </p:cNvSpPr>
            <p:nvPr/>
          </p:nvSpPr>
          <p:spPr bwMode="auto">
            <a:xfrm flipH="1">
              <a:off x="3041651" y="41098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160">
              <a:extLst>
                <a:ext uri="{FF2B5EF4-FFF2-40B4-BE49-F238E27FC236}">
                  <a16:creationId xmlns:a16="http://schemas.microsoft.com/office/drawing/2014/main" id="{42D2E5B6-6FE2-E65B-F495-420033A36426}"/>
                </a:ext>
              </a:extLst>
            </p:cNvPr>
            <p:cNvSpPr>
              <a:spLocks noChangeShapeType="1"/>
            </p:cNvSpPr>
            <p:nvPr/>
          </p:nvSpPr>
          <p:spPr bwMode="auto">
            <a:xfrm flipH="1">
              <a:off x="3013076" y="41098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161">
              <a:extLst>
                <a:ext uri="{FF2B5EF4-FFF2-40B4-BE49-F238E27FC236}">
                  <a16:creationId xmlns:a16="http://schemas.microsoft.com/office/drawing/2014/main" id="{8206A3CC-E708-757B-3EC7-91A963FBEB55}"/>
                </a:ext>
              </a:extLst>
            </p:cNvPr>
            <p:cNvSpPr>
              <a:spLocks noChangeShapeType="1"/>
            </p:cNvSpPr>
            <p:nvPr/>
          </p:nvSpPr>
          <p:spPr bwMode="auto">
            <a:xfrm flipV="1">
              <a:off x="3344863" y="3658981"/>
              <a:ext cx="0" cy="4333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162">
              <a:extLst>
                <a:ext uri="{FF2B5EF4-FFF2-40B4-BE49-F238E27FC236}">
                  <a16:creationId xmlns:a16="http://schemas.microsoft.com/office/drawing/2014/main" id="{B66F7ED7-BBC2-2E27-4529-E4BE660A9D70}"/>
                </a:ext>
              </a:extLst>
            </p:cNvPr>
            <p:cNvSpPr>
              <a:spLocks noChangeShapeType="1"/>
            </p:cNvSpPr>
            <p:nvPr/>
          </p:nvSpPr>
          <p:spPr bwMode="auto">
            <a:xfrm>
              <a:off x="3041651" y="3703431"/>
              <a:ext cx="0" cy="40640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163">
              <a:extLst>
                <a:ext uri="{FF2B5EF4-FFF2-40B4-BE49-F238E27FC236}">
                  <a16:creationId xmlns:a16="http://schemas.microsoft.com/office/drawing/2014/main" id="{F8F9921A-755C-B5B3-EA13-DDB3C2C25CAE}"/>
                </a:ext>
              </a:extLst>
            </p:cNvPr>
            <p:cNvSpPr>
              <a:spLocks noChangeShapeType="1"/>
            </p:cNvSpPr>
            <p:nvPr/>
          </p:nvSpPr>
          <p:spPr bwMode="auto">
            <a:xfrm flipV="1">
              <a:off x="2740026" y="3763756"/>
              <a:ext cx="0" cy="4016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164">
              <a:extLst>
                <a:ext uri="{FF2B5EF4-FFF2-40B4-BE49-F238E27FC236}">
                  <a16:creationId xmlns:a16="http://schemas.microsoft.com/office/drawing/2014/main" id="{A723E9D4-05EE-01D0-354E-45637F2AB370}"/>
                </a:ext>
              </a:extLst>
            </p:cNvPr>
            <p:cNvSpPr>
              <a:spLocks noChangeShapeType="1"/>
            </p:cNvSpPr>
            <p:nvPr/>
          </p:nvSpPr>
          <p:spPr bwMode="auto">
            <a:xfrm flipH="1">
              <a:off x="1506538" y="475276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165">
              <a:extLst>
                <a:ext uri="{FF2B5EF4-FFF2-40B4-BE49-F238E27FC236}">
                  <a16:creationId xmlns:a16="http://schemas.microsoft.com/office/drawing/2014/main" id="{D682E14D-6CF6-A7FD-0D71-497B9AED72E1}"/>
                </a:ext>
              </a:extLst>
            </p:cNvPr>
            <p:cNvSpPr>
              <a:spLocks noChangeShapeType="1"/>
            </p:cNvSpPr>
            <p:nvPr/>
          </p:nvSpPr>
          <p:spPr bwMode="auto">
            <a:xfrm flipH="1">
              <a:off x="1535113" y="475276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166">
              <a:extLst>
                <a:ext uri="{FF2B5EF4-FFF2-40B4-BE49-F238E27FC236}">
                  <a16:creationId xmlns:a16="http://schemas.microsoft.com/office/drawing/2014/main" id="{815BBC7C-BF60-A5F5-551B-9C42126F5C92}"/>
                </a:ext>
              </a:extLst>
            </p:cNvPr>
            <p:cNvSpPr>
              <a:spLocks noChangeShapeType="1"/>
            </p:cNvSpPr>
            <p:nvPr/>
          </p:nvSpPr>
          <p:spPr bwMode="auto">
            <a:xfrm flipV="1">
              <a:off x="1223963" y="4938506"/>
              <a:ext cx="0" cy="1476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167">
              <a:extLst>
                <a:ext uri="{FF2B5EF4-FFF2-40B4-BE49-F238E27FC236}">
                  <a16:creationId xmlns:a16="http://schemas.microsoft.com/office/drawing/2014/main" id="{C887474E-477D-EE8B-1BF3-67B4717D04AE}"/>
                </a:ext>
              </a:extLst>
            </p:cNvPr>
            <p:cNvSpPr>
              <a:spLocks noChangeShapeType="1"/>
            </p:cNvSpPr>
            <p:nvPr/>
          </p:nvSpPr>
          <p:spPr bwMode="auto">
            <a:xfrm flipH="1">
              <a:off x="1196976" y="4938506"/>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168">
              <a:extLst>
                <a:ext uri="{FF2B5EF4-FFF2-40B4-BE49-F238E27FC236}">
                  <a16:creationId xmlns:a16="http://schemas.microsoft.com/office/drawing/2014/main" id="{0FF20DAE-0979-DF60-D02A-B4B3A1997816}"/>
                </a:ext>
              </a:extLst>
            </p:cNvPr>
            <p:cNvSpPr>
              <a:spLocks noChangeShapeType="1"/>
            </p:cNvSpPr>
            <p:nvPr/>
          </p:nvSpPr>
          <p:spPr bwMode="auto">
            <a:xfrm flipH="1">
              <a:off x="1223963" y="49385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169">
              <a:extLst>
                <a:ext uri="{FF2B5EF4-FFF2-40B4-BE49-F238E27FC236}">
                  <a16:creationId xmlns:a16="http://schemas.microsoft.com/office/drawing/2014/main" id="{85961CA3-9E54-8B36-21DA-B2A2FAC183DD}"/>
                </a:ext>
              </a:extLst>
            </p:cNvPr>
            <p:cNvSpPr>
              <a:spLocks noChangeShapeType="1"/>
            </p:cNvSpPr>
            <p:nvPr/>
          </p:nvSpPr>
          <p:spPr bwMode="auto">
            <a:xfrm flipH="1">
              <a:off x="1196976" y="5086144"/>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170">
              <a:extLst>
                <a:ext uri="{FF2B5EF4-FFF2-40B4-BE49-F238E27FC236}">
                  <a16:creationId xmlns:a16="http://schemas.microsoft.com/office/drawing/2014/main" id="{8013B471-D68E-1ABA-BB96-0474B17D24E0}"/>
                </a:ext>
              </a:extLst>
            </p:cNvPr>
            <p:cNvSpPr>
              <a:spLocks noChangeShapeType="1"/>
            </p:cNvSpPr>
            <p:nvPr/>
          </p:nvSpPr>
          <p:spPr bwMode="auto">
            <a:xfrm flipH="1">
              <a:off x="1223963" y="508614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71">
              <a:extLst>
                <a:ext uri="{FF2B5EF4-FFF2-40B4-BE49-F238E27FC236}">
                  <a16:creationId xmlns:a16="http://schemas.microsoft.com/office/drawing/2014/main" id="{A866D0C1-6308-E096-EEF4-19BE90174E1C}"/>
                </a:ext>
              </a:extLst>
            </p:cNvPr>
            <p:cNvSpPr>
              <a:spLocks noChangeShapeType="1"/>
            </p:cNvSpPr>
            <p:nvPr/>
          </p:nvSpPr>
          <p:spPr bwMode="auto">
            <a:xfrm flipV="1">
              <a:off x="1535113" y="4540044"/>
              <a:ext cx="0" cy="212725"/>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Freeform 172">
              <a:extLst>
                <a:ext uri="{FF2B5EF4-FFF2-40B4-BE49-F238E27FC236}">
                  <a16:creationId xmlns:a16="http://schemas.microsoft.com/office/drawing/2014/main" id="{F4252289-F6D6-3B1F-B53D-32AD9581F98E}"/>
                </a:ext>
              </a:extLst>
            </p:cNvPr>
            <p:cNvSpPr>
              <a:spLocks/>
            </p:cNvSpPr>
            <p:nvPr/>
          </p:nvSpPr>
          <p:spPr bwMode="auto">
            <a:xfrm>
              <a:off x="1000126" y="51988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Freeform 173">
              <a:extLst>
                <a:ext uri="{FF2B5EF4-FFF2-40B4-BE49-F238E27FC236}">
                  <a16:creationId xmlns:a16="http://schemas.microsoft.com/office/drawing/2014/main" id="{86E873FF-73A3-CEA3-F7FF-FE8A0A6D1780}"/>
                </a:ext>
              </a:extLst>
            </p:cNvPr>
            <p:cNvSpPr>
              <a:spLocks/>
            </p:cNvSpPr>
            <p:nvPr/>
          </p:nvSpPr>
          <p:spPr bwMode="auto">
            <a:xfrm>
              <a:off x="1000126" y="53052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74">
              <a:extLst>
                <a:ext uri="{FF2B5EF4-FFF2-40B4-BE49-F238E27FC236}">
                  <a16:creationId xmlns:a16="http://schemas.microsoft.com/office/drawing/2014/main" id="{714152D6-D171-DF71-E921-703F45312637}"/>
                </a:ext>
              </a:extLst>
            </p:cNvPr>
            <p:cNvSpPr>
              <a:spLocks noChangeShapeType="1"/>
            </p:cNvSpPr>
            <p:nvPr/>
          </p:nvSpPr>
          <p:spPr bwMode="auto">
            <a:xfrm flipV="1">
              <a:off x="1028701" y="5198856"/>
              <a:ext cx="0" cy="1063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Freeform 175">
              <a:extLst>
                <a:ext uri="{FF2B5EF4-FFF2-40B4-BE49-F238E27FC236}">
                  <a16:creationId xmlns:a16="http://schemas.microsoft.com/office/drawing/2014/main" id="{A3145B1C-C22B-A6F0-466F-40335040A608}"/>
                </a:ext>
              </a:extLst>
            </p:cNvPr>
            <p:cNvSpPr>
              <a:spLocks/>
            </p:cNvSpPr>
            <p:nvPr/>
          </p:nvSpPr>
          <p:spPr bwMode="auto">
            <a:xfrm>
              <a:off x="914401" y="4103481"/>
              <a:ext cx="4802188" cy="1282700"/>
            </a:xfrm>
            <a:custGeom>
              <a:avLst/>
              <a:gdLst>
                <a:gd name="T0" fmla="*/ 3025 w 3025"/>
                <a:gd name="T1" fmla="*/ 32 h 808"/>
                <a:gd name="T2" fmla="*/ 2646 w 3025"/>
                <a:gd name="T3" fmla="*/ 21 h 808"/>
                <a:gd name="T4" fmla="*/ 2274 w 3025"/>
                <a:gd name="T5" fmla="*/ 0 h 808"/>
                <a:gd name="T6" fmla="*/ 1516 w 3025"/>
                <a:gd name="T7" fmla="*/ 251 h 808"/>
                <a:gd name="T8" fmla="*/ 1320 w 3025"/>
                <a:gd name="T9" fmla="*/ 331 h 808"/>
                <a:gd name="T10" fmla="*/ 1135 w 3025"/>
                <a:gd name="T11" fmla="*/ 307 h 808"/>
                <a:gd name="T12" fmla="*/ 946 w 3025"/>
                <a:gd name="T13" fmla="*/ 383 h 808"/>
                <a:gd name="T14" fmla="*/ 753 w 3025"/>
                <a:gd name="T15" fmla="*/ 439 h 808"/>
                <a:gd name="T16" fmla="*/ 565 w 3025"/>
                <a:gd name="T17" fmla="*/ 506 h 808"/>
                <a:gd name="T18" fmla="*/ 374 w 3025"/>
                <a:gd name="T19" fmla="*/ 610 h 808"/>
                <a:gd name="T20" fmla="*/ 186 w 3025"/>
                <a:gd name="T21" fmla="*/ 734 h 808"/>
                <a:gd name="T22" fmla="*/ 54 w 3025"/>
                <a:gd name="T23" fmla="*/ 808 h 808"/>
                <a:gd name="T24" fmla="*/ 0 w 3025"/>
                <a:gd name="T2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808">
                  <a:moveTo>
                    <a:pt x="3025" y="32"/>
                  </a:moveTo>
                  <a:lnTo>
                    <a:pt x="2646" y="21"/>
                  </a:lnTo>
                  <a:lnTo>
                    <a:pt x="2274" y="0"/>
                  </a:lnTo>
                  <a:lnTo>
                    <a:pt x="1516" y="251"/>
                  </a:lnTo>
                  <a:lnTo>
                    <a:pt x="1320" y="331"/>
                  </a:lnTo>
                  <a:lnTo>
                    <a:pt x="1135" y="307"/>
                  </a:lnTo>
                  <a:lnTo>
                    <a:pt x="946" y="383"/>
                  </a:lnTo>
                  <a:lnTo>
                    <a:pt x="753" y="439"/>
                  </a:lnTo>
                  <a:lnTo>
                    <a:pt x="565" y="506"/>
                  </a:lnTo>
                  <a:lnTo>
                    <a:pt x="374" y="610"/>
                  </a:lnTo>
                  <a:lnTo>
                    <a:pt x="186" y="734"/>
                  </a:lnTo>
                  <a:lnTo>
                    <a:pt x="54" y="808"/>
                  </a:lnTo>
                  <a:lnTo>
                    <a:pt x="0" y="808"/>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Freeform 176">
              <a:extLst>
                <a:ext uri="{FF2B5EF4-FFF2-40B4-BE49-F238E27FC236}">
                  <a16:creationId xmlns:a16="http://schemas.microsoft.com/office/drawing/2014/main" id="{F7552A6A-DC53-9210-BB62-AFD8416AC08F}"/>
                </a:ext>
              </a:extLst>
            </p:cNvPr>
            <p:cNvSpPr>
              <a:spLocks/>
            </p:cNvSpPr>
            <p:nvPr/>
          </p:nvSpPr>
          <p:spPr bwMode="auto">
            <a:xfrm>
              <a:off x="4495801" y="379233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Freeform 177">
              <a:extLst>
                <a:ext uri="{FF2B5EF4-FFF2-40B4-BE49-F238E27FC236}">
                  <a16:creationId xmlns:a16="http://schemas.microsoft.com/office/drawing/2014/main" id="{27C8E5BE-E48E-866E-3E45-B6B1F2499D2B}"/>
                </a:ext>
              </a:extLst>
            </p:cNvPr>
            <p:cNvSpPr>
              <a:spLocks/>
            </p:cNvSpPr>
            <p:nvPr/>
          </p:nvSpPr>
          <p:spPr bwMode="auto">
            <a:xfrm>
              <a:off x="4495801" y="440986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178">
              <a:extLst>
                <a:ext uri="{FF2B5EF4-FFF2-40B4-BE49-F238E27FC236}">
                  <a16:creationId xmlns:a16="http://schemas.microsoft.com/office/drawing/2014/main" id="{6796A2B4-F0EA-90D1-6131-7674BBE25C38}"/>
                </a:ext>
              </a:extLst>
            </p:cNvPr>
            <p:cNvSpPr>
              <a:spLocks noChangeShapeType="1"/>
            </p:cNvSpPr>
            <p:nvPr/>
          </p:nvSpPr>
          <p:spPr bwMode="auto">
            <a:xfrm flipV="1">
              <a:off x="4524376" y="3792331"/>
              <a:ext cx="0" cy="61753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Freeform 179">
              <a:extLst>
                <a:ext uri="{FF2B5EF4-FFF2-40B4-BE49-F238E27FC236}">
                  <a16:creationId xmlns:a16="http://schemas.microsoft.com/office/drawing/2014/main" id="{C157A702-39D0-A977-63E0-F6EEA1774D70}"/>
                </a:ext>
              </a:extLst>
            </p:cNvPr>
            <p:cNvSpPr>
              <a:spLocks/>
            </p:cNvSpPr>
            <p:nvPr/>
          </p:nvSpPr>
          <p:spPr bwMode="auto">
            <a:xfrm>
              <a:off x="5086351" y="38701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Freeform 180">
              <a:extLst>
                <a:ext uri="{FF2B5EF4-FFF2-40B4-BE49-F238E27FC236}">
                  <a16:creationId xmlns:a16="http://schemas.microsoft.com/office/drawing/2014/main" id="{686F3527-D414-D29A-0301-84402689D7B9}"/>
                </a:ext>
              </a:extLst>
            </p:cNvPr>
            <p:cNvSpPr>
              <a:spLocks/>
            </p:cNvSpPr>
            <p:nvPr/>
          </p:nvSpPr>
          <p:spPr bwMode="auto">
            <a:xfrm>
              <a:off x="5086351" y="44098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181">
              <a:extLst>
                <a:ext uri="{FF2B5EF4-FFF2-40B4-BE49-F238E27FC236}">
                  <a16:creationId xmlns:a16="http://schemas.microsoft.com/office/drawing/2014/main" id="{500BF208-8BC3-E595-2067-9AE2BDE039D4}"/>
                </a:ext>
              </a:extLst>
            </p:cNvPr>
            <p:cNvSpPr>
              <a:spLocks noChangeShapeType="1"/>
            </p:cNvSpPr>
            <p:nvPr/>
          </p:nvSpPr>
          <p:spPr bwMode="auto">
            <a:xfrm flipV="1">
              <a:off x="5114926" y="3870119"/>
              <a:ext cx="0" cy="53975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182">
              <a:extLst>
                <a:ext uri="{FF2B5EF4-FFF2-40B4-BE49-F238E27FC236}">
                  <a16:creationId xmlns:a16="http://schemas.microsoft.com/office/drawing/2014/main" id="{0C3579EB-BA83-BE2A-EFD3-8064B6405659}"/>
                </a:ext>
              </a:extLst>
            </p:cNvPr>
            <p:cNvSpPr>
              <a:spLocks noChangeShapeType="1"/>
            </p:cNvSpPr>
            <p:nvPr/>
          </p:nvSpPr>
          <p:spPr bwMode="auto">
            <a:xfrm>
              <a:off x="5716588" y="3884406"/>
              <a:ext cx="0" cy="5445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Freeform 183">
              <a:extLst>
                <a:ext uri="{FF2B5EF4-FFF2-40B4-BE49-F238E27FC236}">
                  <a16:creationId xmlns:a16="http://schemas.microsoft.com/office/drawing/2014/main" id="{687119A3-9F02-70C2-8A91-FDE9BA930964}"/>
                </a:ext>
              </a:extLst>
            </p:cNvPr>
            <p:cNvSpPr>
              <a:spLocks/>
            </p:cNvSpPr>
            <p:nvPr/>
          </p:nvSpPr>
          <p:spPr bwMode="auto">
            <a:xfrm>
              <a:off x="5688013" y="442891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Freeform 184">
              <a:extLst>
                <a:ext uri="{FF2B5EF4-FFF2-40B4-BE49-F238E27FC236}">
                  <a16:creationId xmlns:a16="http://schemas.microsoft.com/office/drawing/2014/main" id="{1C9C1605-82C0-1B35-B9E0-C0F12FE2B1F6}"/>
                </a:ext>
              </a:extLst>
            </p:cNvPr>
            <p:cNvSpPr>
              <a:spLocks/>
            </p:cNvSpPr>
            <p:nvPr/>
          </p:nvSpPr>
          <p:spPr bwMode="auto">
            <a:xfrm>
              <a:off x="5688013" y="3884406"/>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185">
              <a:extLst>
                <a:ext uri="{FF2B5EF4-FFF2-40B4-BE49-F238E27FC236}">
                  <a16:creationId xmlns:a16="http://schemas.microsoft.com/office/drawing/2014/main" id="{1A8BE542-2FFB-EEA8-1C0F-CE209714FB9A}"/>
                </a:ext>
              </a:extLst>
            </p:cNvPr>
            <p:cNvSpPr>
              <a:spLocks noChangeShapeType="1"/>
            </p:cNvSpPr>
            <p:nvPr/>
          </p:nvSpPr>
          <p:spPr bwMode="auto">
            <a:xfrm flipH="1">
              <a:off x="2386013" y="45416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186">
              <a:extLst>
                <a:ext uri="{FF2B5EF4-FFF2-40B4-BE49-F238E27FC236}">
                  <a16:creationId xmlns:a16="http://schemas.microsoft.com/office/drawing/2014/main" id="{AF28899A-C69B-7EA5-AB89-4F900E5F5056}"/>
                </a:ext>
              </a:extLst>
            </p:cNvPr>
            <p:cNvSpPr>
              <a:spLocks noChangeShapeType="1"/>
            </p:cNvSpPr>
            <p:nvPr/>
          </p:nvSpPr>
          <p:spPr bwMode="auto">
            <a:xfrm flipH="1">
              <a:off x="2416176" y="45416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187">
              <a:extLst>
                <a:ext uri="{FF2B5EF4-FFF2-40B4-BE49-F238E27FC236}">
                  <a16:creationId xmlns:a16="http://schemas.microsoft.com/office/drawing/2014/main" id="{012C3E8A-9BE0-3617-F571-447429FC0452}"/>
                </a:ext>
              </a:extLst>
            </p:cNvPr>
            <p:cNvSpPr>
              <a:spLocks noChangeShapeType="1"/>
            </p:cNvSpPr>
            <p:nvPr/>
          </p:nvSpPr>
          <p:spPr bwMode="auto">
            <a:xfrm flipH="1">
              <a:off x="2687638" y="44082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188">
              <a:extLst>
                <a:ext uri="{FF2B5EF4-FFF2-40B4-BE49-F238E27FC236}">
                  <a16:creationId xmlns:a16="http://schemas.microsoft.com/office/drawing/2014/main" id="{043179A1-6FF7-3998-4EB6-9C8E36C7B759}"/>
                </a:ext>
              </a:extLst>
            </p:cNvPr>
            <p:cNvSpPr>
              <a:spLocks noChangeShapeType="1"/>
            </p:cNvSpPr>
            <p:nvPr/>
          </p:nvSpPr>
          <p:spPr bwMode="auto">
            <a:xfrm flipH="1">
              <a:off x="2716213" y="44082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Freeform 189">
              <a:extLst>
                <a:ext uri="{FF2B5EF4-FFF2-40B4-BE49-F238E27FC236}">
                  <a16:creationId xmlns:a16="http://schemas.microsoft.com/office/drawing/2014/main" id="{742D4465-9595-4FB3-15D7-DC13513D5AB3}"/>
                </a:ext>
              </a:extLst>
            </p:cNvPr>
            <p:cNvSpPr>
              <a:spLocks/>
            </p:cNvSpPr>
            <p:nvPr/>
          </p:nvSpPr>
          <p:spPr bwMode="auto">
            <a:xfrm>
              <a:off x="3290888" y="42955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190">
              <a:extLst>
                <a:ext uri="{FF2B5EF4-FFF2-40B4-BE49-F238E27FC236}">
                  <a16:creationId xmlns:a16="http://schemas.microsoft.com/office/drawing/2014/main" id="{68C0C674-1AE6-7EE7-334B-BC6E9467CE02}"/>
                </a:ext>
              </a:extLst>
            </p:cNvPr>
            <p:cNvSpPr>
              <a:spLocks noChangeShapeType="1"/>
            </p:cNvSpPr>
            <p:nvPr/>
          </p:nvSpPr>
          <p:spPr bwMode="auto">
            <a:xfrm flipH="1">
              <a:off x="3009901" y="44479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191">
              <a:extLst>
                <a:ext uri="{FF2B5EF4-FFF2-40B4-BE49-F238E27FC236}">
                  <a16:creationId xmlns:a16="http://schemas.microsoft.com/office/drawing/2014/main" id="{D8507DD3-D855-89BE-1E57-265BDE7DC8CD}"/>
                </a:ext>
              </a:extLst>
            </p:cNvPr>
            <p:cNvSpPr>
              <a:spLocks noChangeShapeType="1"/>
            </p:cNvSpPr>
            <p:nvPr/>
          </p:nvSpPr>
          <p:spPr bwMode="auto">
            <a:xfrm flipH="1">
              <a:off x="2979738" y="44479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Freeform 192">
              <a:extLst>
                <a:ext uri="{FF2B5EF4-FFF2-40B4-BE49-F238E27FC236}">
                  <a16:creationId xmlns:a16="http://schemas.microsoft.com/office/drawing/2014/main" id="{DF5B13FA-8576-7955-E7E4-E0348254CC7A}"/>
                </a:ext>
              </a:extLst>
            </p:cNvPr>
            <p:cNvSpPr>
              <a:spLocks/>
            </p:cNvSpPr>
            <p:nvPr/>
          </p:nvSpPr>
          <p:spPr bwMode="auto">
            <a:xfrm>
              <a:off x="3290888" y="470038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Freeform 193">
              <a:extLst>
                <a:ext uri="{FF2B5EF4-FFF2-40B4-BE49-F238E27FC236}">
                  <a16:creationId xmlns:a16="http://schemas.microsoft.com/office/drawing/2014/main" id="{8FB24701-0904-72E3-4DAF-FFA882920244}"/>
                </a:ext>
              </a:extLst>
            </p:cNvPr>
            <p:cNvSpPr>
              <a:spLocks/>
            </p:cNvSpPr>
            <p:nvPr/>
          </p:nvSpPr>
          <p:spPr bwMode="auto">
            <a:xfrm>
              <a:off x="2979738" y="4817856"/>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Freeform 194">
              <a:extLst>
                <a:ext uri="{FF2B5EF4-FFF2-40B4-BE49-F238E27FC236}">
                  <a16:creationId xmlns:a16="http://schemas.microsoft.com/office/drawing/2014/main" id="{EE48A0D9-BF26-E8B6-8909-E9641C98DE16}"/>
                </a:ext>
              </a:extLst>
            </p:cNvPr>
            <p:cNvSpPr>
              <a:spLocks/>
            </p:cNvSpPr>
            <p:nvPr/>
          </p:nvSpPr>
          <p:spPr bwMode="auto">
            <a:xfrm>
              <a:off x="2687638" y="47781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195">
              <a:extLst>
                <a:ext uri="{FF2B5EF4-FFF2-40B4-BE49-F238E27FC236}">
                  <a16:creationId xmlns:a16="http://schemas.microsoft.com/office/drawing/2014/main" id="{0BD81C68-984A-0436-9762-5C22CD02DE18}"/>
                </a:ext>
              </a:extLst>
            </p:cNvPr>
            <p:cNvSpPr>
              <a:spLocks noChangeShapeType="1"/>
            </p:cNvSpPr>
            <p:nvPr/>
          </p:nvSpPr>
          <p:spPr bwMode="auto">
            <a:xfrm flipH="1">
              <a:off x="2386013" y="48829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196">
              <a:extLst>
                <a:ext uri="{FF2B5EF4-FFF2-40B4-BE49-F238E27FC236}">
                  <a16:creationId xmlns:a16="http://schemas.microsoft.com/office/drawing/2014/main" id="{94246E81-057D-C0CC-C51D-9E7DEC17538D}"/>
                </a:ext>
              </a:extLst>
            </p:cNvPr>
            <p:cNvSpPr>
              <a:spLocks noChangeShapeType="1"/>
            </p:cNvSpPr>
            <p:nvPr/>
          </p:nvSpPr>
          <p:spPr bwMode="auto">
            <a:xfrm flipH="1">
              <a:off x="2416176" y="48829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197">
              <a:extLst>
                <a:ext uri="{FF2B5EF4-FFF2-40B4-BE49-F238E27FC236}">
                  <a16:creationId xmlns:a16="http://schemas.microsoft.com/office/drawing/2014/main" id="{739844BC-6FFB-692A-FD83-3248EA4D3E27}"/>
                </a:ext>
              </a:extLst>
            </p:cNvPr>
            <p:cNvSpPr>
              <a:spLocks noChangeShapeType="1"/>
            </p:cNvSpPr>
            <p:nvPr/>
          </p:nvSpPr>
          <p:spPr bwMode="auto">
            <a:xfrm flipH="1">
              <a:off x="2079626" y="46511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198">
              <a:extLst>
                <a:ext uri="{FF2B5EF4-FFF2-40B4-BE49-F238E27FC236}">
                  <a16:creationId xmlns:a16="http://schemas.microsoft.com/office/drawing/2014/main" id="{582477DD-2947-E825-CACE-37E27D2A7766}"/>
                </a:ext>
              </a:extLst>
            </p:cNvPr>
            <p:cNvSpPr>
              <a:spLocks noChangeShapeType="1"/>
            </p:cNvSpPr>
            <p:nvPr/>
          </p:nvSpPr>
          <p:spPr bwMode="auto">
            <a:xfrm flipH="1">
              <a:off x="2109788" y="46511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Freeform 199">
              <a:extLst>
                <a:ext uri="{FF2B5EF4-FFF2-40B4-BE49-F238E27FC236}">
                  <a16:creationId xmlns:a16="http://schemas.microsoft.com/office/drawing/2014/main" id="{E8824904-F65D-8166-B4F6-9339049403D4}"/>
                </a:ext>
              </a:extLst>
            </p:cNvPr>
            <p:cNvSpPr>
              <a:spLocks/>
            </p:cNvSpPr>
            <p:nvPr/>
          </p:nvSpPr>
          <p:spPr bwMode="auto">
            <a:xfrm>
              <a:off x="1782763" y="4774994"/>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200">
              <a:extLst>
                <a:ext uri="{FF2B5EF4-FFF2-40B4-BE49-F238E27FC236}">
                  <a16:creationId xmlns:a16="http://schemas.microsoft.com/office/drawing/2014/main" id="{497D453A-CAAA-E9F4-ACB6-C75673CAF439}"/>
                </a:ext>
              </a:extLst>
            </p:cNvPr>
            <p:cNvSpPr>
              <a:spLocks noChangeShapeType="1"/>
            </p:cNvSpPr>
            <p:nvPr/>
          </p:nvSpPr>
          <p:spPr bwMode="auto">
            <a:xfrm flipH="1">
              <a:off x="1782763" y="50401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201">
              <a:extLst>
                <a:ext uri="{FF2B5EF4-FFF2-40B4-BE49-F238E27FC236}">
                  <a16:creationId xmlns:a16="http://schemas.microsoft.com/office/drawing/2014/main" id="{F9E4D2F4-9DDB-F57A-1C4C-12F358717324}"/>
                </a:ext>
              </a:extLst>
            </p:cNvPr>
            <p:cNvSpPr>
              <a:spLocks noChangeShapeType="1"/>
            </p:cNvSpPr>
            <p:nvPr/>
          </p:nvSpPr>
          <p:spPr bwMode="auto">
            <a:xfrm flipH="1">
              <a:off x="1811338" y="50401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Freeform 202">
              <a:extLst>
                <a:ext uri="{FF2B5EF4-FFF2-40B4-BE49-F238E27FC236}">
                  <a16:creationId xmlns:a16="http://schemas.microsoft.com/office/drawing/2014/main" id="{06BB52ED-55EF-77F3-0658-2BFED6A05A7E}"/>
                </a:ext>
              </a:extLst>
            </p:cNvPr>
            <p:cNvSpPr>
              <a:spLocks/>
            </p:cNvSpPr>
            <p:nvPr/>
          </p:nvSpPr>
          <p:spPr bwMode="auto">
            <a:xfrm>
              <a:off x="2079626" y="49464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203">
              <a:extLst>
                <a:ext uri="{FF2B5EF4-FFF2-40B4-BE49-F238E27FC236}">
                  <a16:creationId xmlns:a16="http://schemas.microsoft.com/office/drawing/2014/main" id="{9D6A110E-56DF-67AF-9AF7-D0CE6805F04F}"/>
                </a:ext>
              </a:extLst>
            </p:cNvPr>
            <p:cNvSpPr>
              <a:spLocks noChangeShapeType="1"/>
            </p:cNvSpPr>
            <p:nvPr/>
          </p:nvSpPr>
          <p:spPr bwMode="auto">
            <a:xfrm flipV="1">
              <a:off x="2109788" y="4651169"/>
              <a:ext cx="0" cy="2952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204">
              <a:extLst>
                <a:ext uri="{FF2B5EF4-FFF2-40B4-BE49-F238E27FC236}">
                  <a16:creationId xmlns:a16="http://schemas.microsoft.com/office/drawing/2014/main" id="{E89E7E2D-54A0-5F10-71EA-39B963098A92}"/>
                </a:ext>
              </a:extLst>
            </p:cNvPr>
            <p:cNvSpPr>
              <a:spLocks noChangeShapeType="1"/>
            </p:cNvSpPr>
            <p:nvPr/>
          </p:nvSpPr>
          <p:spPr bwMode="auto">
            <a:xfrm flipV="1">
              <a:off x="1811338" y="4774994"/>
              <a:ext cx="0" cy="265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06">
              <a:extLst>
                <a:ext uri="{FF2B5EF4-FFF2-40B4-BE49-F238E27FC236}">
                  <a16:creationId xmlns:a16="http://schemas.microsoft.com/office/drawing/2014/main" id="{A4727592-A6E0-4E01-58F9-4A60D67297BE}"/>
                </a:ext>
              </a:extLst>
            </p:cNvPr>
            <p:cNvSpPr>
              <a:spLocks noChangeShapeType="1"/>
            </p:cNvSpPr>
            <p:nvPr/>
          </p:nvSpPr>
          <p:spPr bwMode="auto">
            <a:xfrm flipH="1">
              <a:off x="1179513" y="52020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07">
              <a:extLst>
                <a:ext uri="{FF2B5EF4-FFF2-40B4-BE49-F238E27FC236}">
                  <a16:creationId xmlns:a16="http://schemas.microsoft.com/office/drawing/2014/main" id="{B0F95E86-2D24-02BB-D6D4-F7368566A202}"/>
                </a:ext>
              </a:extLst>
            </p:cNvPr>
            <p:cNvSpPr>
              <a:spLocks noChangeShapeType="1"/>
            </p:cNvSpPr>
            <p:nvPr/>
          </p:nvSpPr>
          <p:spPr bwMode="auto">
            <a:xfrm flipH="1">
              <a:off x="1209675" y="52020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08">
              <a:extLst>
                <a:ext uri="{FF2B5EF4-FFF2-40B4-BE49-F238E27FC236}">
                  <a16:creationId xmlns:a16="http://schemas.microsoft.com/office/drawing/2014/main" id="{8DD4A455-A945-3145-50CD-E70B6FC16E07}"/>
                </a:ext>
              </a:extLst>
            </p:cNvPr>
            <p:cNvSpPr>
              <a:spLocks noChangeShapeType="1"/>
            </p:cNvSpPr>
            <p:nvPr/>
          </p:nvSpPr>
          <p:spPr bwMode="auto">
            <a:xfrm flipV="1">
              <a:off x="1508125" y="4965494"/>
              <a:ext cx="0" cy="21272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09">
              <a:extLst>
                <a:ext uri="{FF2B5EF4-FFF2-40B4-BE49-F238E27FC236}">
                  <a16:creationId xmlns:a16="http://schemas.microsoft.com/office/drawing/2014/main" id="{C86E1E0A-CC63-CC74-455D-29A6E4ED98D1}"/>
                </a:ext>
              </a:extLst>
            </p:cNvPr>
            <p:cNvSpPr>
              <a:spLocks noChangeShapeType="1"/>
            </p:cNvSpPr>
            <p:nvPr/>
          </p:nvSpPr>
          <p:spPr bwMode="auto">
            <a:xfrm flipH="1">
              <a:off x="1479550" y="517821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10">
              <a:extLst>
                <a:ext uri="{FF2B5EF4-FFF2-40B4-BE49-F238E27FC236}">
                  <a16:creationId xmlns:a16="http://schemas.microsoft.com/office/drawing/2014/main" id="{4DCB95DF-FFD5-C221-593C-46ABA55CEA1E}"/>
                </a:ext>
              </a:extLst>
            </p:cNvPr>
            <p:cNvSpPr>
              <a:spLocks noChangeShapeType="1"/>
            </p:cNvSpPr>
            <p:nvPr/>
          </p:nvSpPr>
          <p:spPr bwMode="auto">
            <a:xfrm flipH="1">
              <a:off x="1508125" y="517821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11">
              <a:extLst>
                <a:ext uri="{FF2B5EF4-FFF2-40B4-BE49-F238E27FC236}">
                  <a16:creationId xmlns:a16="http://schemas.microsoft.com/office/drawing/2014/main" id="{B41331C5-0569-F9F2-DBF9-C6D1E6365CEC}"/>
                </a:ext>
              </a:extLst>
            </p:cNvPr>
            <p:cNvSpPr>
              <a:spLocks noChangeShapeType="1"/>
            </p:cNvSpPr>
            <p:nvPr/>
          </p:nvSpPr>
          <p:spPr bwMode="auto">
            <a:xfrm flipH="1">
              <a:off x="1479550" y="496549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12">
              <a:extLst>
                <a:ext uri="{FF2B5EF4-FFF2-40B4-BE49-F238E27FC236}">
                  <a16:creationId xmlns:a16="http://schemas.microsoft.com/office/drawing/2014/main" id="{CD1038BE-7CC3-1C38-3255-5A157F2D63E4}"/>
                </a:ext>
              </a:extLst>
            </p:cNvPr>
            <p:cNvSpPr>
              <a:spLocks noChangeShapeType="1"/>
            </p:cNvSpPr>
            <p:nvPr/>
          </p:nvSpPr>
          <p:spPr bwMode="auto">
            <a:xfrm flipH="1">
              <a:off x="1508125" y="496549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13">
              <a:extLst>
                <a:ext uri="{FF2B5EF4-FFF2-40B4-BE49-F238E27FC236}">
                  <a16:creationId xmlns:a16="http://schemas.microsoft.com/office/drawing/2014/main" id="{84647D2A-3BBF-B646-223D-772F37D5C403}"/>
                </a:ext>
              </a:extLst>
            </p:cNvPr>
            <p:cNvSpPr>
              <a:spLocks noChangeShapeType="1"/>
            </p:cNvSpPr>
            <p:nvPr/>
          </p:nvSpPr>
          <p:spPr bwMode="auto">
            <a:xfrm flipH="1">
              <a:off x="1209675" y="53401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14">
              <a:extLst>
                <a:ext uri="{FF2B5EF4-FFF2-40B4-BE49-F238E27FC236}">
                  <a16:creationId xmlns:a16="http://schemas.microsoft.com/office/drawing/2014/main" id="{46E1A739-70AA-C6C0-BF69-507D2602BDAC}"/>
                </a:ext>
              </a:extLst>
            </p:cNvPr>
            <p:cNvSpPr>
              <a:spLocks noChangeShapeType="1"/>
            </p:cNvSpPr>
            <p:nvPr/>
          </p:nvSpPr>
          <p:spPr bwMode="auto">
            <a:xfrm flipH="1">
              <a:off x="1179513" y="53401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15">
              <a:extLst>
                <a:ext uri="{FF2B5EF4-FFF2-40B4-BE49-F238E27FC236}">
                  <a16:creationId xmlns:a16="http://schemas.microsoft.com/office/drawing/2014/main" id="{424CAE53-7852-7E87-2024-A798FC7FCC3C}"/>
                </a:ext>
              </a:extLst>
            </p:cNvPr>
            <p:cNvSpPr>
              <a:spLocks noChangeShapeType="1"/>
            </p:cNvSpPr>
            <p:nvPr/>
          </p:nvSpPr>
          <p:spPr bwMode="auto">
            <a:xfrm flipV="1">
              <a:off x="1209675" y="5202031"/>
              <a:ext cx="0" cy="138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16">
              <a:extLst>
                <a:ext uri="{FF2B5EF4-FFF2-40B4-BE49-F238E27FC236}">
                  <a16:creationId xmlns:a16="http://schemas.microsoft.com/office/drawing/2014/main" id="{E2088859-A674-3542-35FE-4B655221AE25}"/>
                </a:ext>
              </a:extLst>
            </p:cNvPr>
            <p:cNvSpPr>
              <a:spLocks noChangeShapeType="1"/>
            </p:cNvSpPr>
            <p:nvPr/>
          </p:nvSpPr>
          <p:spPr bwMode="auto">
            <a:xfrm>
              <a:off x="2416175" y="4541631"/>
              <a:ext cx="0" cy="3413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17">
              <a:extLst>
                <a:ext uri="{FF2B5EF4-FFF2-40B4-BE49-F238E27FC236}">
                  <a16:creationId xmlns:a16="http://schemas.microsoft.com/office/drawing/2014/main" id="{B7401F18-10C7-730E-B402-041C7EB5DB72}"/>
                </a:ext>
              </a:extLst>
            </p:cNvPr>
            <p:cNvSpPr>
              <a:spLocks noChangeShapeType="1"/>
            </p:cNvSpPr>
            <p:nvPr/>
          </p:nvSpPr>
          <p:spPr bwMode="auto">
            <a:xfrm flipV="1">
              <a:off x="2716213" y="4408281"/>
              <a:ext cx="0" cy="36988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218">
              <a:extLst>
                <a:ext uri="{FF2B5EF4-FFF2-40B4-BE49-F238E27FC236}">
                  <a16:creationId xmlns:a16="http://schemas.microsoft.com/office/drawing/2014/main" id="{3B479F4A-DD18-8A8D-A92E-34E7CAFA70E5}"/>
                </a:ext>
              </a:extLst>
            </p:cNvPr>
            <p:cNvSpPr>
              <a:spLocks noChangeShapeType="1"/>
            </p:cNvSpPr>
            <p:nvPr/>
          </p:nvSpPr>
          <p:spPr bwMode="auto">
            <a:xfrm flipV="1">
              <a:off x="3009900" y="4447969"/>
              <a:ext cx="0" cy="36988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19">
              <a:extLst>
                <a:ext uri="{FF2B5EF4-FFF2-40B4-BE49-F238E27FC236}">
                  <a16:creationId xmlns:a16="http://schemas.microsoft.com/office/drawing/2014/main" id="{6A4F8362-9710-F2A6-CDAA-2CBA851A46B0}"/>
                </a:ext>
              </a:extLst>
            </p:cNvPr>
            <p:cNvSpPr>
              <a:spLocks noChangeShapeType="1"/>
            </p:cNvSpPr>
            <p:nvPr/>
          </p:nvSpPr>
          <p:spPr bwMode="auto">
            <a:xfrm>
              <a:off x="3321050" y="4295569"/>
              <a:ext cx="0" cy="4048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220">
              <a:extLst>
                <a:ext uri="{FF2B5EF4-FFF2-40B4-BE49-F238E27FC236}">
                  <a16:creationId xmlns:a16="http://schemas.microsoft.com/office/drawing/2014/main" id="{88CBB2BF-DEC1-0E41-8F26-0874EDBAA6AF}"/>
                </a:ext>
              </a:extLst>
            </p:cNvPr>
            <p:cNvSpPr>
              <a:spLocks noChangeShapeType="1"/>
            </p:cNvSpPr>
            <p:nvPr/>
          </p:nvSpPr>
          <p:spPr bwMode="auto">
            <a:xfrm flipH="1">
              <a:off x="1000125" y="543539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21">
              <a:extLst>
                <a:ext uri="{FF2B5EF4-FFF2-40B4-BE49-F238E27FC236}">
                  <a16:creationId xmlns:a16="http://schemas.microsoft.com/office/drawing/2014/main" id="{04327EF4-C30F-2DA7-9DBA-ECDB34C4FFA5}"/>
                </a:ext>
              </a:extLst>
            </p:cNvPr>
            <p:cNvSpPr>
              <a:spLocks noChangeShapeType="1"/>
            </p:cNvSpPr>
            <p:nvPr/>
          </p:nvSpPr>
          <p:spPr bwMode="auto">
            <a:xfrm flipH="1">
              <a:off x="971550" y="543539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22">
              <a:extLst>
                <a:ext uri="{FF2B5EF4-FFF2-40B4-BE49-F238E27FC236}">
                  <a16:creationId xmlns:a16="http://schemas.microsoft.com/office/drawing/2014/main" id="{93B009F2-4EEA-4C65-82CC-A493ACCBA653}"/>
                </a:ext>
              </a:extLst>
            </p:cNvPr>
            <p:cNvSpPr>
              <a:spLocks/>
            </p:cNvSpPr>
            <p:nvPr/>
          </p:nvSpPr>
          <p:spPr bwMode="auto">
            <a:xfrm>
              <a:off x="971550" y="534331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23">
              <a:extLst>
                <a:ext uri="{FF2B5EF4-FFF2-40B4-BE49-F238E27FC236}">
                  <a16:creationId xmlns:a16="http://schemas.microsoft.com/office/drawing/2014/main" id="{2E7F6D23-1C24-5CD8-4C12-D3C9A84BFE16}"/>
                </a:ext>
              </a:extLst>
            </p:cNvPr>
            <p:cNvSpPr>
              <a:spLocks noChangeShapeType="1"/>
            </p:cNvSpPr>
            <p:nvPr/>
          </p:nvSpPr>
          <p:spPr bwMode="auto">
            <a:xfrm flipV="1">
              <a:off x="1000125" y="5343319"/>
              <a:ext cx="0" cy="920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Rectangle 224">
              <a:extLst>
                <a:ext uri="{FF2B5EF4-FFF2-40B4-BE49-F238E27FC236}">
                  <a16:creationId xmlns:a16="http://schemas.microsoft.com/office/drawing/2014/main" id="{7699B166-8D3C-6879-D25C-7D95F1A3003B}"/>
                </a:ext>
              </a:extLst>
            </p:cNvPr>
            <p:cNvSpPr>
              <a:spLocks noChangeArrowheads="1"/>
            </p:cNvSpPr>
            <p:nvPr/>
          </p:nvSpPr>
          <p:spPr bwMode="auto">
            <a:xfrm>
              <a:off x="1319213" y="2952082"/>
              <a:ext cx="115465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 + DTG</a:t>
              </a:r>
              <a:endParaRPr kumimoji="0" lang="en-GB" altLang="fr-FR" sz="3200" b="1" i="0" u="none" strike="noStrike" cap="none" normalizeH="0" baseline="0">
                <a:ln>
                  <a:noFill/>
                </a:ln>
                <a:solidFill>
                  <a:schemeClr val="tx1"/>
                </a:solidFill>
                <a:effectLst/>
              </a:endParaRPr>
            </a:p>
          </p:txBody>
        </p:sp>
        <p:sp>
          <p:nvSpPr>
            <p:cNvPr id="48" name="Rectangle 225">
              <a:extLst>
                <a:ext uri="{FF2B5EF4-FFF2-40B4-BE49-F238E27FC236}">
                  <a16:creationId xmlns:a16="http://schemas.microsoft.com/office/drawing/2014/main" id="{D7D4C079-75E0-3CA6-2868-130A5FD4FD6E}"/>
                </a:ext>
              </a:extLst>
            </p:cNvPr>
            <p:cNvSpPr>
              <a:spLocks noChangeArrowheads="1"/>
            </p:cNvSpPr>
            <p:nvPr/>
          </p:nvSpPr>
          <p:spPr bwMode="auto">
            <a:xfrm>
              <a:off x="1319213" y="2725502"/>
              <a:ext cx="1134700"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TAF/FTC + DTG</a:t>
              </a:r>
              <a:endParaRPr kumimoji="0" lang="en-GB" altLang="fr-FR" sz="3200" b="1" i="0" u="none" strike="noStrike" cap="none" normalizeH="0" baseline="0">
                <a:ln>
                  <a:noFill/>
                </a:ln>
                <a:solidFill>
                  <a:schemeClr val="tx1"/>
                </a:solidFill>
                <a:effectLst/>
              </a:endParaRPr>
            </a:p>
          </p:txBody>
        </p:sp>
        <p:sp>
          <p:nvSpPr>
            <p:cNvPr id="49" name="Rectangle 226">
              <a:extLst>
                <a:ext uri="{FF2B5EF4-FFF2-40B4-BE49-F238E27FC236}">
                  <a16:creationId xmlns:a16="http://schemas.microsoft.com/office/drawing/2014/main" id="{CB57D720-DE72-B848-2875-7D99ACE13066}"/>
                </a:ext>
              </a:extLst>
            </p:cNvPr>
            <p:cNvSpPr>
              <a:spLocks noChangeArrowheads="1"/>
            </p:cNvSpPr>
            <p:nvPr/>
          </p:nvSpPr>
          <p:spPr bwMode="auto">
            <a:xfrm>
              <a:off x="1319213" y="3178661"/>
              <a:ext cx="1022218"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TDF/FTC/EFV</a:t>
              </a:r>
              <a:endParaRPr kumimoji="0" lang="en-GB" altLang="fr-FR" sz="3200" b="1" i="0" u="none" strike="noStrike" cap="none" normalizeH="0" baseline="0">
                <a:ln>
                  <a:noFill/>
                </a:ln>
                <a:solidFill>
                  <a:schemeClr val="tx1"/>
                </a:solidFill>
                <a:effectLst/>
              </a:endParaRPr>
            </a:p>
          </p:txBody>
        </p:sp>
        <p:sp>
          <p:nvSpPr>
            <p:cNvPr id="27" name="Rectangle 423">
              <a:extLst>
                <a:ext uri="{FF2B5EF4-FFF2-40B4-BE49-F238E27FC236}">
                  <a16:creationId xmlns:a16="http://schemas.microsoft.com/office/drawing/2014/main" id="{CD04F92B-D447-2582-4AB5-7E4FE02BB240}"/>
                </a:ext>
              </a:extLst>
            </p:cNvPr>
            <p:cNvSpPr>
              <a:spLocks noChangeArrowheads="1"/>
            </p:cNvSpPr>
            <p:nvPr/>
          </p:nvSpPr>
          <p:spPr bwMode="auto">
            <a:xfrm>
              <a:off x="2154048" y="6000544"/>
              <a:ext cx="235178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Time since enrolment (weeks)</a:t>
              </a:r>
              <a:endParaRPr kumimoji="0" lang="en-GB" altLang="fr-FR" sz="2000" b="0" i="0" u="none" strike="noStrike" cap="none" normalizeH="0" baseline="0">
                <a:ln>
                  <a:noFill/>
                </a:ln>
                <a:solidFill>
                  <a:schemeClr val="tx1"/>
                </a:solidFill>
                <a:effectLst/>
              </a:endParaRPr>
            </a:p>
          </p:txBody>
        </p:sp>
      </p:grpSp>
      <p:grpSp>
        <p:nvGrpSpPr>
          <p:cNvPr id="4" name="Groupe 3">
            <a:extLst>
              <a:ext uri="{FF2B5EF4-FFF2-40B4-BE49-F238E27FC236}">
                <a16:creationId xmlns:a16="http://schemas.microsoft.com/office/drawing/2014/main" id="{2DFEBFF0-13AA-1948-8C6A-97FF21EF59E7}"/>
              </a:ext>
            </a:extLst>
          </p:cNvPr>
          <p:cNvGrpSpPr/>
          <p:nvPr/>
        </p:nvGrpSpPr>
        <p:grpSpPr>
          <a:xfrm>
            <a:off x="6331103" y="2812671"/>
            <a:ext cx="5067957" cy="3064601"/>
            <a:chOff x="6330654" y="2686796"/>
            <a:chExt cx="5346029" cy="3815714"/>
          </a:xfrm>
        </p:grpSpPr>
        <p:grpSp>
          <p:nvGrpSpPr>
            <p:cNvPr id="430" name="Groupe 429">
              <a:extLst>
                <a:ext uri="{FF2B5EF4-FFF2-40B4-BE49-F238E27FC236}">
                  <a16:creationId xmlns:a16="http://schemas.microsoft.com/office/drawing/2014/main" id="{DD0F6BBE-142A-9EAE-3168-D117A2C34054}"/>
                </a:ext>
              </a:extLst>
            </p:cNvPr>
            <p:cNvGrpSpPr/>
            <p:nvPr/>
          </p:nvGrpSpPr>
          <p:grpSpPr>
            <a:xfrm>
              <a:off x="6546851" y="2781094"/>
              <a:ext cx="5013325" cy="2935288"/>
              <a:chOff x="6546851" y="2373313"/>
              <a:chExt cx="5013325" cy="2935288"/>
            </a:xfrm>
          </p:grpSpPr>
          <p:sp>
            <p:nvSpPr>
              <p:cNvPr id="229" name="Line 5">
                <a:extLst>
                  <a:ext uri="{FF2B5EF4-FFF2-40B4-BE49-F238E27FC236}">
                    <a16:creationId xmlns:a16="http://schemas.microsoft.com/office/drawing/2014/main" id="{C75F566F-8253-A545-0584-30AEBEAAF551}"/>
                  </a:ext>
                </a:extLst>
              </p:cNvPr>
              <p:cNvSpPr>
                <a:spLocks noChangeShapeType="1"/>
              </p:cNvSpPr>
              <p:nvPr/>
            </p:nvSpPr>
            <p:spPr bwMode="auto">
              <a:xfrm>
                <a:off x="1095216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6">
                <a:extLst>
                  <a:ext uri="{FF2B5EF4-FFF2-40B4-BE49-F238E27FC236}">
                    <a16:creationId xmlns:a16="http://schemas.microsoft.com/office/drawing/2014/main" id="{8ECD172F-DEB5-4AE4-5838-84993BAD60E7}"/>
                  </a:ext>
                </a:extLst>
              </p:cNvPr>
              <p:cNvSpPr>
                <a:spLocks noChangeShapeType="1"/>
              </p:cNvSpPr>
              <p:nvPr/>
            </p:nvSpPr>
            <p:spPr bwMode="auto">
              <a:xfrm>
                <a:off x="1155382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Freeform 7">
                <a:extLst>
                  <a:ext uri="{FF2B5EF4-FFF2-40B4-BE49-F238E27FC236}">
                    <a16:creationId xmlns:a16="http://schemas.microsoft.com/office/drawing/2014/main" id="{3FA7FB80-F7B1-6683-38A6-B49E9375BB1E}"/>
                  </a:ext>
                </a:extLst>
              </p:cNvPr>
              <p:cNvSpPr>
                <a:spLocks/>
              </p:cNvSpPr>
              <p:nvPr/>
            </p:nvSpPr>
            <p:spPr bwMode="auto">
              <a:xfrm>
                <a:off x="6613526" y="2373313"/>
                <a:ext cx="4946650" cy="2876550"/>
              </a:xfrm>
              <a:custGeom>
                <a:avLst/>
                <a:gdLst>
                  <a:gd name="T0" fmla="*/ 3116 w 3116"/>
                  <a:gd name="T1" fmla="*/ 1812 h 1812"/>
                  <a:gd name="T2" fmla="*/ 3112 w 3116"/>
                  <a:gd name="T3" fmla="*/ 1812 h 1812"/>
                  <a:gd name="T4" fmla="*/ 2733 w 3116"/>
                  <a:gd name="T5" fmla="*/ 1812 h 1812"/>
                  <a:gd name="T6" fmla="*/ 2353 w 3116"/>
                  <a:gd name="T7" fmla="*/ 1812 h 1812"/>
                  <a:gd name="T8" fmla="*/ 1974 w 3116"/>
                  <a:gd name="T9" fmla="*/ 1812 h 1812"/>
                  <a:gd name="T10" fmla="*/ 1595 w 3116"/>
                  <a:gd name="T11" fmla="*/ 1812 h 1812"/>
                  <a:gd name="T12" fmla="*/ 1215 w 3116"/>
                  <a:gd name="T13" fmla="*/ 1812 h 1812"/>
                  <a:gd name="T14" fmla="*/ 836 w 3116"/>
                  <a:gd name="T15" fmla="*/ 1812 h 1812"/>
                  <a:gd name="T16" fmla="*/ 457 w 3116"/>
                  <a:gd name="T17" fmla="*/ 1812 h 1812"/>
                  <a:gd name="T18" fmla="*/ 77 w 3116"/>
                  <a:gd name="T19" fmla="*/ 1812 h 1812"/>
                  <a:gd name="T20" fmla="*/ 0 w 3116"/>
                  <a:gd name="T21" fmla="*/ 1812 h 1812"/>
                  <a:gd name="T22" fmla="*/ 0 w 3116"/>
                  <a:gd name="T23" fmla="*/ 1639 h 1812"/>
                  <a:gd name="T24" fmla="*/ 0 w 3116"/>
                  <a:gd name="T25" fmla="*/ 1404 h 1812"/>
                  <a:gd name="T26" fmla="*/ 0 w 3116"/>
                  <a:gd name="T27" fmla="*/ 1170 h 1812"/>
                  <a:gd name="T28" fmla="*/ 0 w 3116"/>
                  <a:gd name="T29" fmla="*/ 936 h 1812"/>
                  <a:gd name="T30" fmla="*/ 0 w 3116"/>
                  <a:gd name="T31" fmla="*/ 702 h 1812"/>
                  <a:gd name="T32" fmla="*/ 0 w 3116"/>
                  <a:gd name="T33" fmla="*/ 468 h 1812"/>
                  <a:gd name="T34" fmla="*/ 0 w 3116"/>
                  <a:gd name="T35" fmla="*/ 234 h 1812"/>
                  <a:gd name="T36" fmla="*/ 0 w 3116"/>
                  <a:gd name="T37"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6" h="1812">
                    <a:moveTo>
                      <a:pt x="3116" y="1812"/>
                    </a:moveTo>
                    <a:lnTo>
                      <a:pt x="3112" y="1812"/>
                    </a:lnTo>
                    <a:lnTo>
                      <a:pt x="2733" y="1812"/>
                    </a:lnTo>
                    <a:lnTo>
                      <a:pt x="2353" y="1812"/>
                    </a:lnTo>
                    <a:lnTo>
                      <a:pt x="1974" y="1812"/>
                    </a:lnTo>
                    <a:lnTo>
                      <a:pt x="1595" y="1812"/>
                    </a:lnTo>
                    <a:lnTo>
                      <a:pt x="1215" y="1812"/>
                    </a:lnTo>
                    <a:lnTo>
                      <a:pt x="836" y="1812"/>
                    </a:lnTo>
                    <a:lnTo>
                      <a:pt x="457" y="1812"/>
                    </a:lnTo>
                    <a:lnTo>
                      <a:pt x="77" y="1812"/>
                    </a:lnTo>
                    <a:lnTo>
                      <a:pt x="0" y="1812"/>
                    </a:lnTo>
                    <a:lnTo>
                      <a:pt x="0" y="1639"/>
                    </a:lnTo>
                    <a:lnTo>
                      <a:pt x="0" y="1404"/>
                    </a:lnTo>
                    <a:lnTo>
                      <a:pt x="0" y="1170"/>
                    </a:lnTo>
                    <a:lnTo>
                      <a:pt x="0" y="936"/>
                    </a:lnTo>
                    <a:lnTo>
                      <a:pt x="0" y="702"/>
                    </a:lnTo>
                    <a:lnTo>
                      <a:pt x="0" y="468"/>
                    </a:lnTo>
                    <a:lnTo>
                      <a:pt x="0" y="23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8">
                <a:extLst>
                  <a:ext uri="{FF2B5EF4-FFF2-40B4-BE49-F238E27FC236}">
                    <a16:creationId xmlns:a16="http://schemas.microsoft.com/office/drawing/2014/main" id="{751ADA75-99C3-637F-1FA7-94B756CC76FF}"/>
                  </a:ext>
                </a:extLst>
              </p:cNvPr>
              <p:cNvSpPr>
                <a:spLocks noChangeShapeType="1"/>
              </p:cNvSpPr>
              <p:nvPr/>
            </p:nvSpPr>
            <p:spPr bwMode="auto">
              <a:xfrm flipH="1">
                <a:off x="6546851" y="237331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9">
                <a:extLst>
                  <a:ext uri="{FF2B5EF4-FFF2-40B4-BE49-F238E27FC236}">
                    <a16:creationId xmlns:a16="http://schemas.microsoft.com/office/drawing/2014/main" id="{7938F26E-331B-5239-CAE3-5BF3F4168EC9}"/>
                  </a:ext>
                </a:extLst>
              </p:cNvPr>
              <p:cNvSpPr>
                <a:spLocks noChangeShapeType="1"/>
              </p:cNvSpPr>
              <p:nvPr/>
            </p:nvSpPr>
            <p:spPr bwMode="auto">
              <a:xfrm flipH="1">
                <a:off x="6546851" y="311626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0">
                <a:extLst>
                  <a:ext uri="{FF2B5EF4-FFF2-40B4-BE49-F238E27FC236}">
                    <a16:creationId xmlns:a16="http://schemas.microsoft.com/office/drawing/2014/main" id="{62A8A9A0-2BCE-74FE-131B-BBD292E994F9}"/>
                  </a:ext>
                </a:extLst>
              </p:cNvPr>
              <p:cNvSpPr>
                <a:spLocks noChangeShapeType="1"/>
              </p:cNvSpPr>
              <p:nvPr/>
            </p:nvSpPr>
            <p:spPr bwMode="auto">
              <a:xfrm flipH="1">
                <a:off x="6546851" y="2744788"/>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
                <a:extLst>
                  <a:ext uri="{FF2B5EF4-FFF2-40B4-BE49-F238E27FC236}">
                    <a16:creationId xmlns:a16="http://schemas.microsoft.com/office/drawing/2014/main" id="{D0EC6765-A116-46F1-2C68-3BAE3F2FA174}"/>
                  </a:ext>
                </a:extLst>
              </p:cNvPr>
              <p:cNvSpPr>
                <a:spLocks noChangeShapeType="1"/>
              </p:cNvSpPr>
              <p:nvPr/>
            </p:nvSpPr>
            <p:spPr bwMode="auto">
              <a:xfrm flipH="1">
                <a:off x="6546851" y="385921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2">
                <a:extLst>
                  <a:ext uri="{FF2B5EF4-FFF2-40B4-BE49-F238E27FC236}">
                    <a16:creationId xmlns:a16="http://schemas.microsoft.com/office/drawing/2014/main" id="{839FD8A2-71E6-B8F8-58A9-6EEDEEDE2449}"/>
                  </a:ext>
                </a:extLst>
              </p:cNvPr>
              <p:cNvSpPr>
                <a:spLocks noChangeShapeType="1"/>
              </p:cNvSpPr>
              <p:nvPr/>
            </p:nvSpPr>
            <p:spPr bwMode="auto">
              <a:xfrm flipH="1">
                <a:off x="6546851" y="3487738"/>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6">
                <a:extLst>
                  <a:ext uri="{FF2B5EF4-FFF2-40B4-BE49-F238E27FC236}">
                    <a16:creationId xmlns:a16="http://schemas.microsoft.com/office/drawing/2014/main" id="{6C96B131-CC77-93A4-98CC-B2E7A5C52282}"/>
                  </a:ext>
                </a:extLst>
              </p:cNvPr>
              <p:cNvSpPr>
                <a:spLocks noChangeShapeType="1"/>
              </p:cNvSpPr>
              <p:nvPr/>
            </p:nvSpPr>
            <p:spPr bwMode="auto">
              <a:xfrm>
                <a:off x="733901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7">
                <a:extLst>
                  <a:ext uri="{FF2B5EF4-FFF2-40B4-BE49-F238E27FC236}">
                    <a16:creationId xmlns:a16="http://schemas.microsoft.com/office/drawing/2014/main" id="{A3D4B341-C5C0-C030-2A22-810ED4BDBCC1}"/>
                  </a:ext>
                </a:extLst>
              </p:cNvPr>
              <p:cNvSpPr>
                <a:spLocks noChangeShapeType="1"/>
              </p:cNvSpPr>
              <p:nvPr/>
            </p:nvSpPr>
            <p:spPr bwMode="auto">
              <a:xfrm flipV="1">
                <a:off x="7940676"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8">
                <a:extLst>
                  <a:ext uri="{FF2B5EF4-FFF2-40B4-BE49-F238E27FC236}">
                    <a16:creationId xmlns:a16="http://schemas.microsoft.com/office/drawing/2014/main" id="{79511FCC-89EC-0590-345D-5BC3F24A58E6}"/>
                  </a:ext>
                </a:extLst>
              </p:cNvPr>
              <p:cNvSpPr>
                <a:spLocks noChangeShapeType="1"/>
              </p:cNvSpPr>
              <p:nvPr/>
            </p:nvSpPr>
            <p:spPr bwMode="auto">
              <a:xfrm flipH="1">
                <a:off x="6546851" y="460216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9">
                <a:extLst>
                  <a:ext uri="{FF2B5EF4-FFF2-40B4-BE49-F238E27FC236}">
                    <a16:creationId xmlns:a16="http://schemas.microsoft.com/office/drawing/2014/main" id="{1FEC9193-5D88-E9F9-5E6E-180A1E0470C0}"/>
                  </a:ext>
                </a:extLst>
              </p:cNvPr>
              <p:cNvSpPr>
                <a:spLocks noChangeShapeType="1"/>
              </p:cNvSpPr>
              <p:nvPr/>
            </p:nvSpPr>
            <p:spPr bwMode="auto">
              <a:xfrm flipH="1">
                <a:off x="6546851" y="4230688"/>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0">
                <a:extLst>
                  <a:ext uri="{FF2B5EF4-FFF2-40B4-BE49-F238E27FC236}">
                    <a16:creationId xmlns:a16="http://schemas.microsoft.com/office/drawing/2014/main" id="{67FCF3CA-DB0C-8730-DEF0-46CFEC31D7EE}"/>
                  </a:ext>
                </a:extLst>
              </p:cNvPr>
              <p:cNvSpPr>
                <a:spLocks noChangeShapeType="1"/>
              </p:cNvSpPr>
              <p:nvPr/>
            </p:nvSpPr>
            <p:spPr bwMode="auto">
              <a:xfrm flipV="1">
                <a:off x="673576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1">
                <a:extLst>
                  <a:ext uri="{FF2B5EF4-FFF2-40B4-BE49-F238E27FC236}">
                    <a16:creationId xmlns:a16="http://schemas.microsoft.com/office/drawing/2014/main" id="{1EA1CCF8-0E33-5469-24B6-EC7AEA156067}"/>
                  </a:ext>
                </a:extLst>
              </p:cNvPr>
              <p:cNvSpPr>
                <a:spLocks noChangeShapeType="1"/>
              </p:cNvSpPr>
              <p:nvPr/>
            </p:nvSpPr>
            <p:spPr bwMode="auto">
              <a:xfrm flipH="1">
                <a:off x="6546851" y="4975225"/>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2">
                <a:extLst>
                  <a:ext uri="{FF2B5EF4-FFF2-40B4-BE49-F238E27FC236}">
                    <a16:creationId xmlns:a16="http://schemas.microsoft.com/office/drawing/2014/main" id="{53816CF5-942F-09D7-9402-E0DEA64F3B86}"/>
                  </a:ext>
                </a:extLst>
              </p:cNvPr>
              <p:cNvSpPr>
                <a:spLocks noChangeShapeType="1"/>
              </p:cNvSpPr>
              <p:nvPr/>
            </p:nvSpPr>
            <p:spPr bwMode="auto">
              <a:xfrm>
                <a:off x="9747251"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3">
                <a:extLst>
                  <a:ext uri="{FF2B5EF4-FFF2-40B4-BE49-F238E27FC236}">
                    <a16:creationId xmlns:a16="http://schemas.microsoft.com/office/drawing/2014/main" id="{6D2E951C-7D00-3C75-ABC6-AF13501469F3}"/>
                  </a:ext>
                </a:extLst>
              </p:cNvPr>
              <p:cNvSpPr>
                <a:spLocks noChangeShapeType="1"/>
              </p:cNvSpPr>
              <p:nvPr/>
            </p:nvSpPr>
            <p:spPr bwMode="auto">
              <a:xfrm flipV="1">
                <a:off x="10348913"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4">
                <a:extLst>
                  <a:ext uri="{FF2B5EF4-FFF2-40B4-BE49-F238E27FC236}">
                    <a16:creationId xmlns:a16="http://schemas.microsoft.com/office/drawing/2014/main" id="{02903B1E-2029-E1A8-86C6-0C0E684BB38A}"/>
                  </a:ext>
                </a:extLst>
              </p:cNvPr>
              <p:cNvSpPr>
                <a:spLocks noChangeShapeType="1"/>
              </p:cNvSpPr>
              <p:nvPr/>
            </p:nvSpPr>
            <p:spPr bwMode="auto">
              <a:xfrm>
                <a:off x="854233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5">
                <a:extLst>
                  <a:ext uri="{FF2B5EF4-FFF2-40B4-BE49-F238E27FC236}">
                    <a16:creationId xmlns:a16="http://schemas.microsoft.com/office/drawing/2014/main" id="{9DCA7277-4715-41CA-3D72-C5B2A15206C2}"/>
                  </a:ext>
                </a:extLst>
              </p:cNvPr>
              <p:cNvSpPr>
                <a:spLocks noChangeShapeType="1"/>
              </p:cNvSpPr>
              <p:nvPr/>
            </p:nvSpPr>
            <p:spPr bwMode="auto">
              <a:xfrm>
                <a:off x="9145588" y="5249863"/>
                <a:ext cx="0" cy="587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5" name="Line 41">
              <a:extLst>
                <a:ext uri="{FF2B5EF4-FFF2-40B4-BE49-F238E27FC236}">
                  <a16:creationId xmlns:a16="http://schemas.microsoft.com/office/drawing/2014/main" id="{69920437-D63E-2E3B-F850-C64B884BDB71}"/>
                </a:ext>
              </a:extLst>
            </p:cNvPr>
            <p:cNvSpPr>
              <a:spLocks noChangeShapeType="1"/>
            </p:cNvSpPr>
            <p:nvPr/>
          </p:nvSpPr>
          <p:spPr bwMode="auto">
            <a:xfrm flipH="1">
              <a:off x="6759576" y="2844594"/>
              <a:ext cx="265113" cy="0"/>
            </a:xfrm>
            <a:prstGeom prst="line">
              <a:avLst/>
            </a:prstGeom>
            <a:noFill/>
            <a:ln w="30163">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43">
              <a:extLst>
                <a:ext uri="{FF2B5EF4-FFF2-40B4-BE49-F238E27FC236}">
                  <a16:creationId xmlns:a16="http://schemas.microsoft.com/office/drawing/2014/main" id="{9F8171B4-E650-BD38-3200-4D633CC7401C}"/>
                </a:ext>
              </a:extLst>
            </p:cNvPr>
            <p:cNvSpPr>
              <a:spLocks noChangeShapeType="1"/>
            </p:cNvSpPr>
            <p:nvPr/>
          </p:nvSpPr>
          <p:spPr bwMode="auto">
            <a:xfrm flipH="1">
              <a:off x="6759576" y="3297754"/>
              <a:ext cx="265113" cy="0"/>
            </a:xfrm>
            <a:prstGeom prst="line">
              <a:avLst/>
            </a:prstGeom>
            <a:noFill/>
            <a:ln w="30163">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46">
              <a:extLst>
                <a:ext uri="{FF2B5EF4-FFF2-40B4-BE49-F238E27FC236}">
                  <a16:creationId xmlns:a16="http://schemas.microsoft.com/office/drawing/2014/main" id="{0CA3650F-6C1F-E94E-2ED6-486CD26650C0}"/>
                </a:ext>
              </a:extLst>
            </p:cNvPr>
            <p:cNvSpPr>
              <a:spLocks noChangeShapeType="1"/>
            </p:cNvSpPr>
            <p:nvPr/>
          </p:nvSpPr>
          <p:spPr bwMode="auto">
            <a:xfrm flipH="1">
              <a:off x="6759576" y="3071174"/>
              <a:ext cx="265113" cy="0"/>
            </a:xfrm>
            <a:prstGeom prst="line">
              <a:avLst/>
            </a:prstGeom>
            <a:noFill/>
            <a:ln w="30163">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227">
              <a:extLst>
                <a:ext uri="{FF2B5EF4-FFF2-40B4-BE49-F238E27FC236}">
                  <a16:creationId xmlns:a16="http://schemas.microsoft.com/office/drawing/2014/main" id="{7406AC3F-2E45-C7E1-B049-EF0B5D95C584}"/>
                </a:ext>
              </a:extLst>
            </p:cNvPr>
            <p:cNvSpPr>
              <a:spLocks noChangeArrowheads="1"/>
            </p:cNvSpPr>
            <p:nvPr/>
          </p:nvSpPr>
          <p:spPr bwMode="auto">
            <a:xfrm>
              <a:off x="6692905" y="574654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51" name="Rectangle 228">
              <a:extLst>
                <a:ext uri="{FF2B5EF4-FFF2-40B4-BE49-F238E27FC236}">
                  <a16:creationId xmlns:a16="http://schemas.microsoft.com/office/drawing/2014/main" id="{67430466-1252-D51F-0547-F15275C61C3A}"/>
                </a:ext>
              </a:extLst>
            </p:cNvPr>
            <p:cNvSpPr>
              <a:spLocks noChangeArrowheads="1"/>
            </p:cNvSpPr>
            <p:nvPr/>
          </p:nvSpPr>
          <p:spPr bwMode="auto">
            <a:xfrm>
              <a:off x="66116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430</a:t>
              </a:r>
              <a:endParaRPr kumimoji="0" lang="en-GB" altLang="fr-FR" sz="2800" b="0" i="0" u="none" strike="noStrike" cap="none" normalizeH="0" baseline="0">
                <a:ln>
                  <a:noFill/>
                </a:ln>
                <a:solidFill>
                  <a:schemeClr val="tx1"/>
                </a:solidFill>
                <a:effectLst/>
              </a:endParaRPr>
            </a:p>
          </p:txBody>
        </p:sp>
        <p:sp>
          <p:nvSpPr>
            <p:cNvPr id="52" name="Rectangle 229">
              <a:extLst>
                <a:ext uri="{FF2B5EF4-FFF2-40B4-BE49-F238E27FC236}">
                  <a16:creationId xmlns:a16="http://schemas.microsoft.com/office/drawing/2014/main" id="{1D03F5EA-4F48-DA0C-AC52-FAD8DCED9C6E}"/>
                </a:ext>
              </a:extLst>
            </p:cNvPr>
            <p:cNvSpPr>
              <a:spLocks noChangeArrowheads="1"/>
            </p:cNvSpPr>
            <p:nvPr/>
          </p:nvSpPr>
          <p:spPr bwMode="auto">
            <a:xfrm>
              <a:off x="6911674"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403</a:t>
              </a:r>
              <a:endParaRPr kumimoji="0" lang="en-GB" altLang="fr-FR" sz="2800" b="0" i="0" u="none" strike="noStrike" cap="none" normalizeH="0" baseline="0">
                <a:ln>
                  <a:noFill/>
                </a:ln>
                <a:solidFill>
                  <a:schemeClr val="tx1"/>
                </a:solidFill>
                <a:effectLst/>
              </a:endParaRPr>
            </a:p>
          </p:txBody>
        </p:sp>
        <p:sp>
          <p:nvSpPr>
            <p:cNvPr id="53" name="Rectangle 230">
              <a:extLst>
                <a:ext uri="{FF2B5EF4-FFF2-40B4-BE49-F238E27FC236}">
                  <a16:creationId xmlns:a16="http://schemas.microsoft.com/office/drawing/2014/main" id="{FEE632EC-121A-4A51-130A-2720788AEC2D}"/>
                </a:ext>
              </a:extLst>
            </p:cNvPr>
            <p:cNvSpPr>
              <a:spLocks noChangeArrowheads="1"/>
            </p:cNvSpPr>
            <p:nvPr/>
          </p:nvSpPr>
          <p:spPr bwMode="auto">
            <a:xfrm>
              <a:off x="751333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376</a:t>
              </a:r>
              <a:endParaRPr kumimoji="0" lang="en-GB" altLang="fr-FR" sz="2800" b="0" i="0" u="none" strike="noStrike" cap="none" normalizeH="0" baseline="0">
                <a:ln>
                  <a:noFill/>
                </a:ln>
                <a:solidFill>
                  <a:schemeClr val="tx1"/>
                </a:solidFill>
                <a:effectLst/>
              </a:endParaRPr>
            </a:p>
          </p:txBody>
        </p:sp>
        <p:sp>
          <p:nvSpPr>
            <p:cNvPr id="54" name="Rectangle 231">
              <a:extLst>
                <a:ext uri="{FF2B5EF4-FFF2-40B4-BE49-F238E27FC236}">
                  <a16:creationId xmlns:a16="http://schemas.microsoft.com/office/drawing/2014/main" id="{DAD428F6-5D43-3342-EE62-7D2F7A59A547}"/>
                </a:ext>
              </a:extLst>
            </p:cNvPr>
            <p:cNvSpPr>
              <a:spLocks noChangeArrowheads="1"/>
            </p:cNvSpPr>
            <p:nvPr/>
          </p:nvSpPr>
          <p:spPr bwMode="auto">
            <a:xfrm>
              <a:off x="7856389"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48</a:t>
              </a:r>
              <a:endParaRPr kumimoji="0" lang="en-GB" altLang="fr-FR" sz="2800" b="0" i="0" u="none" strike="noStrike" cap="none" normalizeH="0" baseline="0">
                <a:ln>
                  <a:noFill/>
                </a:ln>
                <a:solidFill>
                  <a:schemeClr val="tx1"/>
                </a:solidFill>
                <a:effectLst/>
              </a:endParaRPr>
            </a:p>
          </p:txBody>
        </p:sp>
        <p:sp>
          <p:nvSpPr>
            <p:cNvPr id="55" name="Rectangle 232">
              <a:extLst>
                <a:ext uri="{FF2B5EF4-FFF2-40B4-BE49-F238E27FC236}">
                  <a16:creationId xmlns:a16="http://schemas.microsoft.com/office/drawing/2014/main" id="{2712A94B-D961-CED6-D469-09692D7CD2EE}"/>
                </a:ext>
              </a:extLst>
            </p:cNvPr>
            <p:cNvSpPr>
              <a:spLocks noChangeArrowheads="1"/>
            </p:cNvSpPr>
            <p:nvPr/>
          </p:nvSpPr>
          <p:spPr bwMode="auto">
            <a:xfrm>
              <a:off x="781496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374</a:t>
              </a:r>
              <a:endParaRPr kumimoji="0" lang="en-GB" altLang="fr-FR" sz="2800" b="0" i="0" u="none" strike="noStrike" cap="none" normalizeH="0" baseline="0">
                <a:ln>
                  <a:noFill/>
                </a:ln>
                <a:solidFill>
                  <a:schemeClr val="tx1"/>
                </a:solidFill>
                <a:effectLst/>
              </a:endParaRPr>
            </a:p>
          </p:txBody>
        </p:sp>
        <p:sp>
          <p:nvSpPr>
            <p:cNvPr id="56" name="Rectangle 233">
              <a:extLst>
                <a:ext uri="{FF2B5EF4-FFF2-40B4-BE49-F238E27FC236}">
                  <a16:creationId xmlns:a16="http://schemas.microsoft.com/office/drawing/2014/main" id="{C910ED1E-BCCA-A098-AEAD-A16EFCDA14CC}"/>
                </a:ext>
              </a:extLst>
            </p:cNvPr>
            <p:cNvSpPr>
              <a:spLocks noChangeArrowheads="1"/>
            </p:cNvSpPr>
            <p:nvPr/>
          </p:nvSpPr>
          <p:spPr bwMode="auto">
            <a:xfrm>
              <a:off x="8459639"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72</a:t>
              </a:r>
              <a:endParaRPr kumimoji="0" lang="en-GB" altLang="fr-FR" sz="2800" b="0" i="0" u="none" strike="noStrike" cap="none" normalizeH="0" baseline="0">
                <a:ln>
                  <a:noFill/>
                </a:ln>
                <a:solidFill>
                  <a:schemeClr val="tx1"/>
                </a:solidFill>
                <a:effectLst/>
              </a:endParaRPr>
            </a:p>
          </p:txBody>
        </p:sp>
        <p:sp>
          <p:nvSpPr>
            <p:cNvPr id="57" name="Rectangle 234">
              <a:extLst>
                <a:ext uri="{FF2B5EF4-FFF2-40B4-BE49-F238E27FC236}">
                  <a16:creationId xmlns:a16="http://schemas.microsoft.com/office/drawing/2014/main" id="{080612BA-6C6A-1299-2BDD-1BAC0A9BE8FA}"/>
                </a:ext>
              </a:extLst>
            </p:cNvPr>
            <p:cNvSpPr>
              <a:spLocks noChangeArrowheads="1"/>
            </p:cNvSpPr>
            <p:nvPr/>
          </p:nvSpPr>
          <p:spPr bwMode="auto">
            <a:xfrm>
              <a:off x="841821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357</a:t>
              </a:r>
              <a:endParaRPr kumimoji="0" lang="en-GB" altLang="fr-FR" sz="2800" b="0" i="0" u="none" strike="noStrike" cap="none" normalizeH="0" baseline="0">
                <a:ln>
                  <a:noFill/>
                </a:ln>
                <a:solidFill>
                  <a:schemeClr val="tx1"/>
                </a:solidFill>
                <a:effectLst/>
              </a:endParaRPr>
            </a:p>
          </p:txBody>
        </p:sp>
        <p:sp>
          <p:nvSpPr>
            <p:cNvPr id="58" name="Rectangle 235">
              <a:extLst>
                <a:ext uri="{FF2B5EF4-FFF2-40B4-BE49-F238E27FC236}">
                  <a16:creationId xmlns:a16="http://schemas.microsoft.com/office/drawing/2014/main" id="{03696E79-0B80-1412-119B-64B1D8B071E0}"/>
                </a:ext>
              </a:extLst>
            </p:cNvPr>
            <p:cNvSpPr>
              <a:spLocks noChangeArrowheads="1"/>
            </p:cNvSpPr>
            <p:nvPr/>
          </p:nvSpPr>
          <p:spPr bwMode="auto">
            <a:xfrm>
              <a:off x="9621537"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120</a:t>
              </a:r>
              <a:endParaRPr kumimoji="0" lang="en-GB" altLang="fr-FR" sz="2800" b="0" i="0" u="none" strike="noStrike" cap="none" normalizeH="0" baseline="0">
                <a:ln>
                  <a:noFill/>
                </a:ln>
                <a:solidFill>
                  <a:schemeClr val="tx1"/>
                </a:solidFill>
                <a:effectLst/>
              </a:endParaRPr>
            </a:p>
          </p:txBody>
        </p:sp>
        <p:sp>
          <p:nvSpPr>
            <p:cNvPr id="59" name="Rectangle 236">
              <a:extLst>
                <a:ext uri="{FF2B5EF4-FFF2-40B4-BE49-F238E27FC236}">
                  <a16:creationId xmlns:a16="http://schemas.microsoft.com/office/drawing/2014/main" id="{47074F29-F845-D7E1-C8EF-78603F9D6DA8}"/>
                </a:ext>
              </a:extLst>
            </p:cNvPr>
            <p:cNvSpPr>
              <a:spLocks noChangeArrowheads="1"/>
            </p:cNvSpPr>
            <p:nvPr/>
          </p:nvSpPr>
          <p:spPr bwMode="auto">
            <a:xfrm>
              <a:off x="10224787"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144</a:t>
              </a:r>
              <a:endParaRPr kumimoji="0" lang="en-GB" altLang="fr-FR" sz="2800" b="0" i="0" u="none" strike="noStrike" cap="none" normalizeH="0" baseline="0">
                <a:ln>
                  <a:noFill/>
                </a:ln>
                <a:solidFill>
                  <a:schemeClr val="tx1"/>
                </a:solidFill>
                <a:effectLst/>
              </a:endParaRPr>
            </a:p>
          </p:txBody>
        </p:sp>
        <p:sp>
          <p:nvSpPr>
            <p:cNvPr id="60" name="Rectangle 237">
              <a:extLst>
                <a:ext uri="{FF2B5EF4-FFF2-40B4-BE49-F238E27FC236}">
                  <a16:creationId xmlns:a16="http://schemas.microsoft.com/office/drawing/2014/main" id="{A65F4784-ACD9-B414-A209-491B9E70916B}"/>
                </a:ext>
              </a:extLst>
            </p:cNvPr>
            <p:cNvSpPr>
              <a:spLocks noChangeArrowheads="1"/>
            </p:cNvSpPr>
            <p:nvPr/>
          </p:nvSpPr>
          <p:spPr bwMode="auto">
            <a:xfrm>
              <a:off x="1022478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164</a:t>
              </a:r>
              <a:endParaRPr kumimoji="0" lang="en-GB" altLang="fr-FR" sz="2800" b="0" i="0" u="none" strike="noStrike" cap="none" normalizeH="0" baseline="0">
                <a:ln>
                  <a:noFill/>
                </a:ln>
                <a:solidFill>
                  <a:schemeClr val="tx1"/>
                </a:solidFill>
                <a:effectLst/>
              </a:endParaRPr>
            </a:p>
          </p:txBody>
        </p:sp>
        <p:sp>
          <p:nvSpPr>
            <p:cNvPr id="61" name="Rectangle 238">
              <a:extLst>
                <a:ext uri="{FF2B5EF4-FFF2-40B4-BE49-F238E27FC236}">
                  <a16:creationId xmlns:a16="http://schemas.microsoft.com/office/drawing/2014/main" id="{0EA0EB41-35AE-1411-3DD4-F9B2D921DB1C}"/>
                </a:ext>
              </a:extLst>
            </p:cNvPr>
            <p:cNvSpPr>
              <a:spLocks noChangeArrowheads="1"/>
            </p:cNvSpPr>
            <p:nvPr/>
          </p:nvSpPr>
          <p:spPr bwMode="auto">
            <a:xfrm>
              <a:off x="10826448"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168</a:t>
              </a:r>
              <a:endParaRPr kumimoji="0" lang="en-GB" altLang="fr-FR" sz="2800" b="0" i="0" u="none" strike="noStrike" cap="none" normalizeH="0" baseline="0">
                <a:ln>
                  <a:noFill/>
                </a:ln>
                <a:solidFill>
                  <a:schemeClr val="tx1"/>
                </a:solidFill>
                <a:effectLst/>
              </a:endParaRPr>
            </a:p>
          </p:txBody>
        </p:sp>
        <p:sp>
          <p:nvSpPr>
            <p:cNvPr id="62" name="Rectangle 239">
              <a:extLst>
                <a:ext uri="{FF2B5EF4-FFF2-40B4-BE49-F238E27FC236}">
                  <a16:creationId xmlns:a16="http://schemas.microsoft.com/office/drawing/2014/main" id="{C47B7938-ED5F-EEBD-59AF-08589A5893C6}"/>
                </a:ext>
              </a:extLst>
            </p:cNvPr>
            <p:cNvSpPr>
              <a:spLocks noChangeArrowheads="1"/>
            </p:cNvSpPr>
            <p:nvPr/>
          </p:nvSpPr>
          <p:spPr bwMode="auto">
            <a:xfrm>
              <a:off x="10826448"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249</a:t>
              </a:r>
              <a:endParaRPr kumimoji="0" lang="en-GB" altLang="fr-FR" sz="2800" b="0" i="0" u="none" strike="noStrike" cap="none" normalizeH="0" baseline="0">
                <a:ln>
                  <a:noFill/>
                </a:ln>
                <a:solidFill>
                  <a:schemeClr val="tx1"/>
                </a:solidFill>
                <a:effectLst/>
              </a:endParaRPr>
            </a:p>
          </p:txBody>
        </p:sp>
        <p:sp>
          <p:nvSpPr>
            <p:cNvPr id="63" name="Rectangle 240">
              <a:extLst>
                <a:ext uri="{FF2B5EF4-FFF2-40B4-BE49-F238E27FC236}">
                  <a16:creationId xmlns:a16="http://schemas.microsoft.com/office/drawing/2014/main" id="{65C814BA-BA50-730F-07BA-00A74C277BBB}"/>
                </a:ext>
              </a:extLst>
            </p:cNvPr>
            <p:cNvSpPr>
              <a:spLocks noChangeArrowheads="1"/>
            </p:cNvSpPr>
            <p:nvPr/>
          </p:nvSpPr>
          <p:spPr bwMode="auto">
            <a:xfrm>
              <a:off x="7254728"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24</a:t>
              </a:r>
              <a:endParaRPr kumimoji="0" lang="en-GB" altLang="fr-FR" sz="2800" b="0" i="0" u="none" strike="noStrike" cap="none" normalizeH="0" baseline="0">
                <a:ln>
                  <a:noFill/>
                </a:ln>
                <a:solidFill>
                  <a:schemeClr val="tx1"/>
                </a:solidFill>
                <a:effectLst/>
              </a:endParaRPr>
            </a:p>
          </p:txBody>
        </p:sp>
        <p:sp>
          <p:nvSpPr>
            <p:cNvPr id="64" name="Rectangle 241">
              <a:extLst>
                <a:ext uri="{FF2B5EF4-FFF2-40B4-BE49-F238E27FC236}">
                  <a16:creationId xmlns:a16="http://schemas.microsoft.com/office/drawing/2014/main" id="{6F67CE4C-BAFC-BE9D-C813-833641BEB2CF}"/>
                </a:ext>
              </a:extLst>
            </p:cNvPr>
            <p:cNvSpPr>
              <a:spLocks noChangeArrowheads="1"/>
            </p:cNvSpPr>
            <p:nvPr/>
          </p:nvSpPr>
          <p:spPr bwMode="auto">
            <a:xfrm>
              <a:off x="7213299"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387</a:t>
              </a:r>
              <a:endParaRPr kumimoji="0" lang="en-GB" altLang="fr-FR" sz="2800" b="0" i="0" u="none" strike="noStrike" cap="none" normalizeH="0" baseline="0">
                <a:ln>
                  <a:noFill/>
                </a:ln>
                <a:solidFill>
                  <a:schemeClr val="tx1"/>
                </a:solidFill>
                <a:effectLst/>
              </a:endParaRPr>
            </a:p>
          </p:txBody>
        </p:sp>
        <p:sp>
          <p:nvSpPr>
            <p:cNvPr id="65" name="Rectangle 242">
              <a:extLst>
                <a:ext uri="{FF2B5EF4-FFF2-40B4-BE49-F238E27FC236}">
                  <a16:creationId xmlns:a16="http://schemas.microsoft.com/office/drawing/2014/main" id="{A0823AAC-25F4-DE0F-FC8D-EAAB6F36DFCC}"/>
                </a:ext>
              </a:extLst>
            </p:cNvPr>
            <p:cNvSpPr>
              <a:spLocks noChangeArrowheads="1"/>
            </p:cNvSpPr>
            <p:nvPr/>
          </p:nvSpPr>
          <p:spPr bwMode="auto">
            <a:xfrm>
              <a:off x="8116587"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369</a:t>
              </a:r>
              <a:endParaRPr kumimoji="0" lang="en-GB" altLang="fr-FR" sz="2800" b="0" i="0" u="none" strike="noStrike" cap="none" normalizeH="0" baseline="0">
                <a:ln>
                  <a:noFill/>
                </a:ln>
                <a:solidFill>
                  <a:schemeClr val="tx1"/>
                </a:solidFill>
                <a:effectLst/>
              </a:endParaRPr>
            </a:p>
          </p:txBody>
        </p:sp>
        <p:sp>
          <p:nvSpPr>
            <p:cNvPr id="66" name="Rectangle 243">
              <a:extLst>
                <a:ext uri="{FF2B5EF4-FFF2-40B4-BE49-F238E27FC236}">
                  <a16:creationId xmlns:a16="http://schemas.microsoft.com/office/drawing/2014/main" id="{1AF8974F-8093-C089-3AB3-BA07B1DD62BF}"/>
                </a:ext>
              </a:extLst>
            </p:cNvPr>
            <p:cNvSpPr>
              <a:spLocks noChangeArrowheads="1"/>
            </p:cNvSpPr>
            <p:nvPr/>
          </p:nvSpPr>
          <p:spPr bwMode="auto">
            <a:xfrm>
              <a:off x="8718249"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355</a:t>
              </a:r>
              <a:endParaRPr kumimoji="0" lang="en-GB" altLang="fr-FR" sz="2800" b="0" i="0" u="none" strike="noStrike" cap="none" normalizeH="0" baseline="0">
                <a:ln>
                  <a:noFill/>
                </a:ln>
                <a:solidFill>
                  <a:schemeClr val="tx1"/>
                </a:solidFill>
                <a:effectLst/>
              </a:endParaRPr>
            </a:p>
          </p:txBody>
        </p:sp>
        <p:sp>
          <p:nvSpPr>
            <p:cNvPr id="67" name="Rectangle 244">
              <a:extLst>
                <a:ext uri="{FF2B5EF4-FFF2-40B4-BE49-F238E27FC236}">
                  <a16:creationId xmlns:a16="http://schemas.microsoft.com/office/drawing/2014/main" id="{1997CB2E-1CD1-279A-E294-37359A553D30}"/>
                </a:ext>
              </a:extLst>
            </p:cNvPr>
            <p:cNvSpPr>
              <a:spLocks noChangeArrowheads="1"/>
            </p:cNvSpPr>
            <p:nvPr/>
          </p:nvSpPr>
          <p:spPr bwMode="auto">
            <a:xfrm>
              <a:off x="9061303" y="5746544"/>
              <a:ext cx="165714"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96</a:t>
              </a:r>
              <a:endParaRPr kumimoji="0" lang="en-GB" altLang="fr-FR" sz="2800" b="0" i="0" u="none" strike="noStrike" cap="none" normalizeH="0" baseline="0">
                <a:ln>
                  <a:noFill/>
                </a:ln>
                <a:solidFill>
                  <a:schemeClr val="tx1"/>
                </a:solidFill>
                <a:effectLst/>
              </a:endParaRPr>
            </a:p>
          </p:txBody>
        </p:sp>
        <p:sp>
          <p:nvSpPr>
            <p:cNvPr id="68" name="Rectangle 245">
              <a:extLst>
                <a:ext uri="{FF2B5EF4-FFF2-40B4-BE49-F238E27FC236}">
                  <a16:creationId xmlns:a16="http://schemas.microsoft.com/office/drawing/2014/main" id="{F1D1DB53-5F14-8C90-DA44-FB5ED7531A1E}"/>
                </a:ext>
              </a:extLst>
            </p:cNvPr>
            <p:cNvSpPr>
              <a:spLocks noChangeArrowheads="1"/>
            </p:cNvSpPr>
            <p:nvPr/>
          </p:nvSpPr>
          <p:spPr bwMode="auto">
            <a:xfrm>
              <a:off x="9019874"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350</a:t>
              </a:r>
              <a:endParaRPr kumimoji="0" lang="en-GB" altLang="fr-FR" sz="2800" b="0" i="0" u="none" strike="noStrike" cap="none" normalizeH="0" baseline="0">
                <a:ln>
                  <a:noFill/>
                </a:ln>
                <a:solidFill>
                  <a:schemeClr val="tx1"/>
                </a:solidFill>
                <a:effectLst/>
              </a:endParaRPr>
            </a:p>
          </p:txBody>
        </p:sp>
        <p:sp>
          <p:nvSpPr>
            <p:cNvPr id="69" name="Rectangle 246">
              <a:extLst>
                <a:ext uri="{FF2B5EF4-FFF2-40B4-BE49-F238E27FC236}">
                  <a16:creationId xmlns:a16="http://schemas.microsoft.com/office/drawing/2014/main" id="{001BE974-F3A5-5976-3E0B-20D2807C6A7C}"/>
                </a:ext>
              </a:extLst>
            </p:cNvPr>
            <p:cNvSpPr>
              <a:spLocks noChangeArrowheads="1"/>
            </p:cNvSpPr>
            <p:nvPr/>
          </p:nvSpPr>
          <p:spPr bwMode="auto">
            <a:xfrm>
              <a:off x="11428112" y="574654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192</a:t>
              </a:r>
              <a:endParaRPr kumimoji="0" lang="en-GB" altLang="fr-FR" sz="2800" b="0" i="0" u="none" strike="noStrike" cap="none" normalizeH="0" baseline="0">
                <a:ln>
                  <a:noFill/>
                </a:ln>
                <a:solidFill>
                  <a:schemeClr val="tx1"/>
                </a:solidFill>
                <a:effectLst/>
              </a:endParaRPr>
            </a:p>
          </p:txBody>
        </p:sp>
        <p:sp>
          <p:nvSpPr>
            <p:cNvPr id="70" name="Rectangle 247">
              <a:extLst>
                <a:ext uri="{FF2B5EF4-FFF2-40B4-BE49-F238E27FC236}">
                  <a16:creationId xmlns:a16="http://schemas.microsoft.com/office/drawing/2014/main" id="{18B1131A-8A42-B790-3DE7-23F742A3C62F}"/>
                </a:ext>
              </a:extLst>
            </p:cNvPr>
            <p:cNvSpPr>
              <a:spLocks noChangeArrowheads="1"/>
            </p:cNvSpPr>
            <p:nvPr/>
          </p:nvSpPr>
          <p:spPr bwMode="auto">
            <a:xfrm>
              <a:off x="11428112" y="6272584"/>
              <a:ext cx="248571"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251</a:t>
              </a:r>
              <a:endParaRPr kumimoji="0" lang="en-GB" altLang="fr-FR" sz="2800" b="0" i="0" u="none" strike="noStrike" cap="none" normalizeH="0" baseline="0">
                <a:ln>
                  <a:noFill/>
                </a:ln>
                <a:solidFill>
                  <a:schemeClr val="tx1"/>
                </a:solidFill>
                <a:effectLst/>
              </a:endParaRPr>
            </a:p>
          </p:txBody>
        </p:sp>
        <p:sp>
          <p:nvSpPr>
            <p:cNvPr id="71" name="Rectangle 248">
              <a:extLst>
                <a:ext uri="{FF2B5EF4-FFF2-40B4-BE49-F238E27FC236}">
                  <a16:creationId xmlns:a16="http://schemas.microsoft.com/office/drawing/2014/main" id="{03647C86-95D2-4A78-950A-F67D5787F5FB}"/>
                </a:ext>
              </a:extLst>
            </p:cNvPr>
            <p:cNvSpPr>
              <a:spLocks noChangeArrowheads="1"/>
            </p:cNvSpPr>
            <p:nvPr/>
          </p:nvSpPr>
          <p:spPr bwMode="auto">
            <a:xfrm>
              <a:off x="6330654" y="268679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14</a:t>
              </a:r>
              <a:endParaRPr kumimoji="0" lang="en-GB" altLang="fr-FR" sz="2800" b="0" i="0" u="none" strike="noStrike" cap="none" normalizeH="0" baseline="0">
                <a:ln>
                  <a:noFill/>
                </a:ln>
                <a:solidFill>
                  <a:schemeClr val="tx1"/>
                </a:solidFill>
                <a:effectLst/>
              </a:endParaRPr>
            </a:p>
          </p:txBody>
        </p:sp>
        <p:sp>
          <p:nvSpPr>
            <p:cNvPr id="72" name="Rectangle 249">
              <a:extLst>
                <a:ext uri="{FF2B5EF4-FFF2-40B4-BE49-F238E27FC236}">
                  <a16:creationId xmlns:a16="http://schemas.microsoft.com/office/drawing/2014/main" id="{04024F32-3288-2AC1-15A7-8B77747B29FE}"/>
                </a:ext>
              </a:extLst>
            </p:cNvPr>
            <p:cNvSpPr>
              <a:spLocks noChangeArrowheads="1"/>
            </p:cNvSpPr>
            <p:nvPr/>
          </p:nvSpPr>
          <p:spPr bwMode="auto">
            <a:xfrm>
              <a:off x="6330654" y="3058271"/>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12</a:t>
              </a:r>
              <a:endParaRPr kumimoji="0" lang="en-GB" altLang="fr-FR" sz="2800" b="0" i="0" u="none" strike="noStrike" cap="none" normalizeH="0" baseline="0">
                <a:ln>
                  <a:noFill/>
                </a:ln>
                <a:solidFill>
                  <a:schemeClr val="tx1"/>
                </a:solidFill>
                <a:effectLst/>
              </a:endParaRPr>
            </a:p>
          </p:txBody>
        </p:sp>
        <p:sp>
          <p:nvSpPr>
            <p:cNvPr id="73" name="Rectangle 250">
              <a:extLst>
                <a:ext uri="{FF2B5EF4-FFF2-40B4-BE49-F238E27FC236}">
                  <a16:creationId xmlns:a16="http://schemas.microsoft.com/office/drawing/2014/main" id="{FC1AF3A9-9127-189C-6B56-E3DE290A1238}"/>
                </a:ext>
              </a:extLst>
            </p:cNvPr>
            <p:cNvSpPr>
              <a:spLocks noChangeArrowheads="1"/>
            </p:cNvSpPr>
            <p:nvPr/>
          </p:nvSpPr>
          <p:spPr bwMode="auto">
            <a:xfrm>
              <a:off x="6330654" y="3429746"/>
              <a:ext cx="165715"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10</a:t>
              </a:r>
              <a:endParaRPr kumimoji="0" lang="en-GB" altLang="fr-FR" sz="2800" b="0" i="0" u="none" strike="noStrike" cap="none" normalizeH="0" baseline="0">
                <a:ln>
                  <a:noFill/>
                </a:ln>
                <a:solidFill>
                  <a:schemeClr val="tx1"/>
                </a:solidFill>
                <a:effectLst/>
              </a:endParaRPr>
            </a:p>
          </p:txBody>
        </p:sp>
        <p:sp>
          <p:nvSpPr>
            <p:cNvPr id="74" name="Rectangle 251">
              <a:extLst>
                <a:ext uri="{FF2B5EF4-FFF2-40B4-BE49-F238E27FC236}">
                  <a16:creationId xmlns:a16="http://schemas.microsoft.com/office/drawing/2014/main" id="{A07B3B78-1238-8035-9C67-7BC2AD55A72E}"/>
                </a:ext>
              </a:extLst>
            </p:cNvPr>
            <p:cNvSpPr>
              <a:spLocks noChangeArrowheads="1"/>
            </p:cNvSpPr>
            <p:nvPr/>
          </p:nvSpPr>
          <p:spPr bwMode="auto">
            <a:xfrm>
              <a:off x="6413510" y="380280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8</a:t>
              </a:r>
              <a:endParaRPr kumimoji="0" lang="en-GB" altLang="fr-FR" sz="2800" b="0" i="0" u="none" strike="noStrike" cap="none" normalizeH="0" baseline="0">
                <a:ln>
                  <a:noFill/>
                </a:ln>
                <a:solidFill>
                  <a:schemeClr val="tx1"/>
                </a:solidFill>
                <a:effectLst/>
              </a:endParaRPr>
            </a:p>
          </p:txBody>
        </p:sp>
        <p:sp>
          <p:nvSpPr>
            <p:cNvPr id="75" name="Rectangle 252">
              <a:extLst>
                <a:ext uri="{FF2B5EF4-FFF2-40B4-BE49-F238E27FC236}">
                  <a16:creationId xmlns:a16="http://schemas.microsoft.com/office/drawing/2014/main" id="{3F2D845E-25D3-8957-3A08-B108B88C8C85}"/>
                </a:ext>
              </a:extLst>
            </p:cNvPr>
            <p:cNvSpPr>
              <a:spLocks noChangeArrowheads="1"/>
            </p:cNvSpPr>
            <p:nvPr/>
          </p:nvSpPr>
          <p:spPr bwMode="auto">
            <a:xfrm>
              <a:off x="6413510" y="417428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6</a:t>
              </a:r>
              <a:endParaRPr kumimoji="0" lang="en-GB" altLang="fr-FR" sz="2800" b="0" i="0" u="none" strike="noStrike" cap="none" normalizeH="0" baseline="0">
                <a:ln>
                  <a:noFill/>
                </a:ln>
                <a:solidFill>
                  <a:schemeClr val="tx1"/>
                </a:solidFill>
                <a:effectLst/>
              </a:endParaRPr>
            </a:p>
          </p:txBody>
        </p:sp>
        <p:sp>
          <p:nvSpPr>
            <p:cNvPr id="76" name="Rectangle 253">
              <a:extLst>
                <a:ext uri="{FF2B5EF4-FFF2-40B4-BE49-F238E27FC236}">
                  <a16:creationId xmlns:a16="http://schemas.microsoft.com/office/drawing/2014/main" id="{64C05603-24BD-AC7E-D6AC-8677D8181CBF}"/>
                </a:ext>
              </a:extLst>
            </p:cNvPr>
            <p:cNvSpPr>
              <a:spLocks noChangeArrowheads="1"/>
            </p:cNvSpPr>
            <p:nvPr/>
          </p:nvSpPr>
          <p:spPr bwMode="auto">
            <a:xfrm>
              <a:off x="6413510" y="4545759"/>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4</a:t>
              </a:r>
              <a:endParaRPr kumimoji="0" lang="en-GB" altLang="fr-FR" sz="2800" b="0" i="0" u="none" strike="noStrike" cap="none" normalizeH="0" baseline="0">
                <a:ln>
                  <a:noFill/>
                </a:ln>
                <a:solidFill>
                  <a:schemeClr val="tx1"/>
                </a:solidFill>
                <a:effectLst/>
              </a:endParaRPr>
            </a:p>
          </p:txBody>
        </p:sp>
        <p:sp>
          <p:nvSpPr>
            <p:cNvPr id="77" name="Rectangle 254">
              <a:extLst>
                <a:ext uri="{FF2B5EF4-FFF2-40B4-BE49-F238E27FC236}">
                  <a16:creationId xmlns:a16="http://schemas.microsoft.com/office/drawing/2014/main" id="{B0B9275F-8019-7E8A-7C54-A39CB3ED201E}"/>
                </a:ext>
              </a:extLst>
            </p:cNvPr>
            <p:cNvSpPr>
              <a:spLocks noChangeArrowheads="1"/>
            </p:cNvSpPr>
            <p:nvPr/>
          </p:nvSpPr>
          <p:spPr bwMode="auto">
            <a:xfrm>
              <a:off x="6413510" y="4917234"/>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2</a:t>
              </a:r>
              <a:endParaRPr kumimoji="0" lang="en-GB" altLang="fr-FR" sz="2800" b="0" i="0" u="none" strike="noStrike" cap="none" normalizeH="0" baseline="0">
                <a:ln>
                  <a:noFill/>
                </a:ln>
                <a:solidFill>
                  <a:schemeClr val="tx1"/>
                </a:solidFill>
                <a:effectLst/>
              </a:endParaRPr>
            </a:p>
          </p:txBody>
        </p:sp>
        <p:sp>
          <p:nvSpPr>
            <p:cNvPr id="78" name="Rectangle 255">
              <a:extLst>
                <a:ext uri="{FF2B5EF4-FFF2-40B4-BE49-F238E27FC236}">
                  <a16:creationId xmlns:a16="http://schemas.microsoft.com/office/drawing/2014/main" id="{42939B1F-F23C-16FD-1A5F-3E2414F17BCA}"/>
                </a:ext>
              </a:extLst>
            </p:cNvPr>
            <p:cNvSpPr>
              <a:spLocks noChangeArrowheads="1"/>
            </p:cNvSpPr>
            <p:nvPr/>
          </p:nvSpPr>
          <p:spPr bwMode="auto">
            <a:xfrm>
              <a:off x="6413510" y="5288708"/>
              <a:ext cx="82858" cy="22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rgbClr val="000000"/>
                  </a:solidFill>
                  <a:effectLst/>
                  <a:latin typeface="Calibri" panose="020F0502020204030204" pitchFamily="34" charset="0"/>
                </a:rPr>
                <a:t>0</a:t>
              </a:r>
              <a:endParaRPr kumimoji="0" lang="en-GB" altLang="fr-FR" sz="2800" b="0" i="0" u="none" strike="noStrike" cap="none" normalizeH="0" baseline="0">
                <a:ln>
                  <a:noFill/>
                </a:ln>
                <a:solidFill>
                  <a:schemeClr val="tx1"/>
                </a:solidFill>
                <a:effectLst/>
              </a:endParaRPr>
            </a:p>
          </p:txBody>
        </p:sp>
        <p:sp>
          <p:nvSpPr>
            <p:cNvPr id="79" name="Rectangle 256">
              <a:extLst>
                <a:ext uri="{FF2B5EF4-FFF2-40B4-BE49-F238E27FC236}">
                  <a16:creationId xmlns:a16="http://schemas.microsoft.com/office/drawing/2014/main" id="{186F784D-E395-A2D5-71A2-08569052F0DC}"/>
                </a:ext>
              </a:extLst>
            </p:cNvPr>
            <p:cNvSpPr>
              <a:spLocks noChangeArrowheads="1"/>
            </p:cNvSpPr>
            <p:nvPr/>
          </p:nvSpPr>
          <p:spPr bwMode="auto">
            <a:xfrm>
              <a:off x="7138988" y="2938843"/>
              <a:ext cx="115465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 + DTG</a:t>
              </a:r>
              <a:endParaRPr kumimoji="0" lang="en-GB" altLang="fr-FR" sz="3200" b="1" i="0" u="none" strike="noStrike" cap="none" normalizeH="0" baseline="0">
                <a:ln>
                  <a:noFill/>
                </a:ln>
                <a:solidFill>
                  <a:schemeClr val="tx1"/>
                </a:solidFill>
                <a:effectLst/>
              </a:endParaRPr>
            </a:p>
          </p:txBody>
        </p:sp>
        <p:sp>
          <p:nvSpPr>
            <p:cNvPr id="80" name="Rectangle 257">
              <a:extLst>
                <a:ext uri="{FF2B5EF4-FFF2-40B4-BE49-F238E27FC236}">
                  <a16:creationId xmlns:a16="http://schemas.microsoft.com/office/drawing/2014/main" id="{646CFC9B-1642-FC8C-24B1-17681C2CD299}"/>
                </a:ext>
              </a:extLst>
            </p:cNvPr>
            <p:cNvSpPr>
              <a:spLocks noChangeArrowheads="1"/>
            </p:cNvSpPr>
            <p:nvPr/>
          </p:nvSpPr>
          <p:spPr bwMode="auto">
            <a:xfrm>
              <a:off x="7138988" y="2712263"/>
              <a:ext cx="1134700"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TAF/FTC + DTG</a:t>
              </a:r>
              <a:endParaRPr kumimoji="0" lang="en-GB" altLang="fr-FR" sz="3200" b="1" i="0" u="none" strike="noStrike" cap="none" normalizeH="0" baseline="0">
                <a:ln>
                  <a:noFill/>
                </a:ln>
                <a:solidFill>
                  <a:schemeClr val="tx1"/>
                </a:solidFill>
                <a:effectLst/>
              </a:endParaRPr>
            </a:p>
          </p:txBody>
        </p:sp>
        <p:sp>
          <p:nvSpPr>
            <p:cNvPr id="81" name="Rectangle 258">
              <a:extLst>
                <a:ext uri="{FF2B5EF4-FFF2-40B4-BE49-F238E27FC236}">
                  <a16:creationId xmlns:a16="http://schemas.microsoft.com/office/drawing/2014/main" id="{DE38E33C-B3AA-D99E-82AE-DEA852620D9C}"/>
                </a:ext>
              </a:extLst>
            </p:cNvPr>
            <p:cNvSpPr>
              <a:spLocks noChangeArrowheads="1"/>
            </p:cNvSpPr>
            <p:nvPr/>
          </p:nvSpPr>
          <p:spPr bwMode="auto">
            <a:xfrm>
              <a:off x="7138988" y="3165422"/>
              <a:ext cx="1022218"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TDF/FTC/EFV</a:t>
              </a:r>
              <a:endParaRPr kumimoji="0" lang="en-GB" altLang="fr-FR" sz="3200" b="1" i="0" u="none" strike="noStrike" cap="none" normalizeH="0" baseline="0">
                <a:ln>
                  <a:noFill/>
                </a:ln>
                <a:solidFill>
                  <a:schemeClr val="tx1"/>
                </a:solidFill>
                <a:effectLst/>
              </a:endParaRPr>
            </a:p>
          </p:txBody>
        </p:sp>
        <p:sp>
          <p:nvSpPr>
            <p:cNvPr id="82" name="Freeform 259">
              <a:extLst>
                <a:ext uri="{FF2B5EF4-FFF2-40B4-BE49-F238E27FC236}">
                  <a16:creationId xmlns:a16="http://schemas.microsoft.com/office/drawing/2014/main" id="{1E7DF3BB-2D9B-69CB-5164-0807E03AEB3D}"/>
                </a:ext>
              </a:extLst>
            </p:cNvPr>
            <p:cNvSpPr>
              <a:spLocks/>
            </p:cNvSpPr>
            <p:nvPr/>
          </p:nvSpPr>
          <p:spPr bwMode="auto">
            <a:xfrm>
              <a:off x="11530013" y="494168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Freeform 260">
              <a:extLst>
                <a:ext uri="{FF2B5EF4-FFF2-40B4-BE49-F238E27FC236}">
                  <a16:creationId xmlns:a16="http://schemas.microsoft.com/office/drawing/2014/main" id="{C4626D21-61F5-B6E5-E6D6-6874E4EF8B8C}"/>
                </a:ext>
              </a:extLst>
            </p:cNvPr>
            <p:cNvSpPr>
              <a:spLocks/>
            </p:cNvSpPr>
            <p:nvPr/>
          </p:nvSpPr>
          <p:spPr bwMode="auto">
            <a:xfrm>
              <a:off x="10928350" y="48686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61">
              <a:extLst>
                <a:ext uri="{FF2B5EF4-FFF2-40B4-BE49-F238E27FC236}">
                  <a16:creationId xmlns:a16="http://schemas.microsoft.com/office/drawing/2014/main" id="{0C2C738C-6F22-9EBA-753C-83CBEA892CFE}"/>
                </a:ext>
              </a:extLst>
            </p:cNvPr>
            <p:cNvSpPr>
              <a:spLocks noChangeShapeType="1"/>
            </p:cNvSpPr>
            <p:nvPr/>
          </p:nvSpPr>
          <p:spPr bwMode="auto">
            <a:xfrm flipV="1">
              <a:off x="10956925" y="4868656"/>
              <a:ext cx="0" cy="24447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62">
              <a:extLst>
                <a:ext uri="{FF2B5EF4-FFF2-40B4-BE49-F238E27FC236}">
                  <a16:creationId xmlns:a16="http://schemas.microsoft.com/office/drawing/2014/main" id="{E89201B7-0142-E9AF-4FB3-DEB0431D5A72}"/>
                </a:ext>
              </a:extLst>
            </p:cNvPr>
            <p:cNvSpPr>
              <a:spLocks noChangeShapeType="1"/>
            </p:cNvSpPr>
            <p:nvPr/>
          </p:nvSpPr>
          <p:spPr bwMode="auto">
            <a:xfrm flipH="1">
              <a:off x="10928350" y="53560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63">
              <a:extLst>
                <a:ext uri="{FF2B5EF4-FFF2-40B4-BE49-F238E27FC236}">
                  <a16:creationId xmlns:a16="http://schemas.microsoft.com/office/drawing/2014/main" id="{AA51251C-9E31-1E70-378E-678DD06511F0}"/>
                </a:ext>
              </a:extLst>
            </p:cNvPr>
            <p:cNvSpPr>
              <a:spLocks noChangeShapeType="1"/>
            </p:cNvSpPr>
            <p:nvPr/>
          </p:nvSpPr>
          <p:spPr bwMode="auto">
            <a:xfrm flipH="1">
              <a:off x="10956925" y="53560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264">
              <a:extLst>
                <a:ext uri="{FF2B5EF4-FFF2-40B4-BE49-F238E27FC236}">
                  <a16:creationId xmlns:a16="http://schemas.microsoft.com/office/drawing/2014/main" id="{CEE8570B-C94C-A2F4-7247-C5E39A03C029}"/>
                </a:ext>
              </a:extLst>
            </p:cNvPr>
            <p:cNvSpPr>
              <a:spLocks/>
            </p:cNvSpPr>
            <p:nvPr/>
          </p:nvSpPr>
          <p:spPr bwMode="auto">
            <a:xfrm>
              <a:off x="11530013" y="5448094"/>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65">
              <a:extLst>
                <a:ext uri="{FF2B5EF4-FFF2-40B4-BE49-F238E27FC236}">
                  <a16:creationId xmlns:a16="http://schemas.microsoft.com/office/drawing/2014/main" id="{BDB97563-C064-38C2-8DB5-CD78985CBFD2}"/>
                </a:ext>
              </a:extLst>
            </p:cNvPr>
            <p:cNvSpPr>
              <a:spLocks noChangeShapeType="1"/>
            </p:cNvSpPr>
            <p:nvPr/>
          </p:nvSpPr>
          <p:spPr bwMode="auto">
            <a:xfrm flipV="1">
              <a:off x="10956925" y="5113131"/>
              <a:ext cx="0" cy="2428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66">
              <a:extLst>
                <a:ext uri="{FF2B5EF4-FFF2-40B4-BE49-F238E27FC236}">
                  <a16:creationId xmlns:a16="http://schemas.microsoft.com/office/drawing/2014/main" id="{9849E7F3-69F7-B0A8-71F8-46B8B47C736F}"/>
                </a:ext>
              </a:extLst>
            </p:cNvPr>
            <p:cNvSpPr>
              <a:spLocks noChangeShapeType="1"/>
            </p:cNvSpPr>
            <p:nvPr/>
          </p:nvSpPr>
          <p:spPr bwMode="auto">
            <a:xfrm>
              <a:off x="11558588" y="4941681"/>
              <a:ext cx="0" cy="5064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67">
              <a:extLst>
                <a:ext uri="{FF2B5EF4-FFF2-40B4-BE49-F238E27FC236}">
                  <a16:creationId xmlns:a16="http://schemas.microsoft.com/office/drawing/2014/main" id="{AC1529F1-68D9-9172-981F-DB8DEA2C6258}"/>
                </a:ext>
              </a:extLst>
            </p:cNvPr>
            <p:cNvSpPr>
              <a:spLocks noChangeShapeType="1"/>
            </p:cNvSpPr>
            <p:nvPr/>
          </p:nvSpPr>
          <p:spPr bwMode="auto">
            <a:xfrm flipH="1">
              <a:off x="7643813" y="51845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68">
              <a:extLst>
                <a:ext uri="{FF2B5EF4-FFF2-40B4-BE49-F238E27FC236}">
                  <a16:creationId xmlns:a16="http://schemas.microsoft.com/office/drawing/2014/main" id="{91444A59-B451-AD85-46F6-B244B1455E32}"/>
                </a:ext>
              </a:extLst>
            </p:cNvPr>
            <p:cNvSpPr>
              <a:spLocks noChangeShapeType="1"/>
            </p:cNvSpPr>
            <p:nvPr/>
          </p:nvSpPr>
          <p:spPr bwMode="auto">
            <a:xfrm flipH="1">
              <a:off x="7613650" y="51845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69">
              <a:extLst>
                <a:ext uri="{FF2B5EF4-FFF2-40B4-BE49-F238E27FC236}">
                  <a16:creationId xmlns:a16="http://schemas.microsoft.com/office/drawing/2014/main" id="{F4CAF054-B668-9E7E-BCBB-6F1681319BF5}"/>
                </a:ext>
              </a:extLst>
            </p:cNvPr>
            <p:cNvSpPr>
              <a:spLocks noChangeShapeType="1"/>
            </p:cNvSpPr>
            <p:nvPr/>
          </p:nvSpPr>
          <p:spPr bwMode="auto">
            <a:xfrm flipH="1">
              <a:off x="7945438" y="512741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70">
              <a:extLst>
                <a:ext uri="{FF2B5EF4-FFF2-40B4-BE49-F238E27FC236}">
                  <a16:creationId xmlns:a16="http://schemas.microsoft.com/office/drawing/2014/main" id="{B6124082-D4ED-1F6A-E72D-EA09903E9D37}"/>
                </a:ext>
              </a:extLst>
            </p:cNvPr>
            <p:cNvSpPr>
              <a:spLocks noChangeShapeType="1"/>
            </p:cNvSpPr>
            <p:nvPr/>
          </p:nvSpPr>
          <p:spPr bwMode="auto">
            <a:xfrm flipH="1">
              <a:off x="7916863" y="51274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71">
              <a:extLst>
                <a:ext uri="{FF2B5EF4-FFF2-40B4-BE49-F238E27FC236}">
                  <a16:creationId xmlns:a16="http://schemas.microsoft.com/office/drawing/2014/main" id="{4926218F-6CE6-8C6C-0B7D-6737883561D7}"/>
                </a:ext>
              </a:extLst>
            </p:cNvPr>
            <p:cNvSpPr>
              <a:spLocks noChangeShapeType="1"/>
            </p:cNvSpPr>
            <p:nvPr/>
          </p:nvSpPr>
          <p:spPr bwMode="auto">
            <a:xfrm flipH="1">
              <a:off x="7340600" y="51940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72">
              <a:extLst>
                <a:ext uri="{FF2B5EF4-FFF2-40B4-BE49-F238E27FC236}">
                  <a16:creationId xmlns:a16="http://schemas.microsoft.com/office/drawing/2014/main" id="{EB0EF2CC-B27D-7DB0-BAEA-BC627C99DDB7}"/>
                </a:ext>
              </a:extLst>
            </p:cNvPr>
            <p:cNvSpPr>
              <a:spLocks noChangeShapeType="1"/>
            </p:cNvSpPr>
            <p:nvPr/>
          </p:nvSpPr>
          <p:spPr bwMode="auto">
            <a:xfrm flipH="1">
              <a:off x="7310438" y="5194094"/>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273">
              <a:extLst>
                <a:ext uri="{FF2B5EF4-FFF2-40B4-BE49-F238E27FC236}">
                  <a16:creationId xmlns:a16="http://schemas.microsoft.com/office/drawing/2014/main" id="{D8E42E05-A0D9-F56B-0CED-7475893C6EE1}"/>
                </a:ext>
              </a:extLst>
            </p:cNvPr>
            <p:cNvSpPr>
              <a:spLocks/>
            </p:cNvSpPr>
            <p:nvPr/>
          </p:nvSpPr>
          <p:spPr bwMode="auto">
            <a:xfrm>
              <a:off x="7310438" y="54925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74">
              <a:extLst>
                <a:ext uri="{FF2B5EF4-FFF2-40B4-BE49-F238E27FC236}">
                  <a16:creationId xmlns:a16="http://schemas.microsoft.com/office/drawing/2014/main" id="{26C20FDC-C0A0-0F5F-2D7D-F7288077489E}"/>
                </a:ext>
              </a:extLst>
            </p:cNvPr>
            <p:cNvSpPr>
              <a:spLocks noChangeShapeType="1"/>
            </p:cNvSpPr>
            <p:nvPr/>
          </p:nvSpPr>
          <p:spPr bwMode="auto">
            <a:xfrm flipV="1">
              <a:off x="7037388" y="5292519"/>
              <a:ext cx="0" cy="2238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75">
              <a:extLst>
                <a:ext uri="{FF2B5EF4-FFF2-40B4-BE49-F238E27FC236}">
                  <a16:creationId xmlns:a16="http://schemas.microsoft.com/office/drawing/2014/main" id="{E2B2F44F-F730-C75A-6291-C13D89436B19}"/>
                </a:ext>
              </a:extLst>
            </p:cNvPr>
            <p:cNvSpPr>
              <a:spLocks noChangeShapeType="1"/>
            </p:cNvSpPr>
            <p:nvPr/>
          </p:nvSpPr>
          <p:spPr bwMode="auto">
            <a:xfrm flipH="1">
              <a:off x="7008813" y="5516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76">
              <a:extLst>
                <a:ext uri="{FF2B5EF4-FFF2-40B4-BE49-F238E27FC236}">
                  <a16:creationId xmlns:a16="http://schemas.microsoft.com/office/drawing/2014/main" id="{A83558B6-3C67-25A6-BA9D-EE168BA0C524}"/>
                </a:ext>
              </a:extLst>
            </p:cNvPr>
            <p:cNvSpPr>
              <a:spLocks noChangeShapeType="1"/>
            </p:cNvSpPr>
            <p:nvPr/>
          </p:nvSpPr>
          <p:spPr bwMode="auto">
            <a:xfrm flipH="1">
              <a:off x="7037388" y="5516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77">
              <a:extLst>
                <a:ext uri="{FF2B5EF4-FFF2-40B4-BE49-F238E27FC236}">
                  <a16:creationId xmlns:a16="http://schemas.microsoft.com/office/drawing/2014/main" id="{587AD1FC-4874-0672-FC8D-0DA0BCD3EE60}"/>
                </a:ext>
              </a:extLst>
            </p:cNvPr>
            <p:cNvSpPr>
              <a:spLocks noChangeShapeType="1"/>
            </p:cNvSpPr>
            <p:nvPr/>
          </p:nvSpPr>
          <p:spPr bwMode="auto">
            <a:xfrm flipH="1">
              <a:off x="7008813" y="52925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78">
              <a:extLst>
                <a:ext uri="{FF2B5EF4-FFF2-40B4-BE49-F238E27FC236}">
                  <a16:creationId xmlns:a16="http://schemas.microsoft.com/office/drawing/2014/main" id="{873BA6AB-A824-256A-FA11-28D4C42CDC55}"/>
                </a:ext>
              </a:extLst>
            </p:cNvPr>
            <p:cNvSpPr>
              <a:spLocks noChangeShapeType="1"/>
            </p:cNvSpPr>
            <p:nvPr/>
          </p:nvSpPr>
          <p:spPr bwMode="auto">
            <a:xfrm>
              <a:off x="7037388" y="529251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79">
              <a:extLst>
                <a:ext uri="{FF2B5EF4-FFF2-40B4-BE49-F238E27FC236}">
                  <a16:creationId xmlns:a16="http://schemas.microsoft.com/office/drawing/2014/main" id="{ED083730-3311-56A8-4568-456590AF513C}"/>
                </a:ext>
              </a:extLst>
            </p:cNvPr>
            <p:cNvSpPr>
              <a:spLocks noChangeShapeType="1"/>
            </p:cNvSpPr>
            <p:nvPr/>
          </p:nvSpPr>
          <p:spPr bwMode="auto">
            <a:xfrm flipH="1">
              <a:off x="7945438" y="5462381"/>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80">
              <a:extLst>
                <a:ext uri="{FF2B5EF4-FFF2-40B4-BE49-F238E27FC236}">
                  <a16:creationId xmlns:a16="http://schemas.microsoft.com/office/drawing/2014/main" id="{097FEA1A-A2EA-7DCF-60F1-450D977257E8}"/>
                </a:ext>
              </a:extLst>
            </p:cNvPr>
            <p:cNvSpPr>
              <a:spLocks noChangeShapeType="1"/>
            </p:cNvSpPr>
            <p:nvPr/>
          </p:nvSpPr>
          <p:spPr bwMode="auto">
            <a:xfrm flipH="1">
              <a:off x="7916863" y="546238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81">
              <a:extLst>
                <a:ext uri="{FF2B5EF4-FFF2-40B4-BE49-F238E27FC236}">
                  <a16:creationId xmlns:a16="http://schemas.microsoft.com/office/drawing/2014/main" id="{8B2FE314-CCF2-D2EC-8455-3EEAF2506DCC}"/>
                </a:ext>
              </a:extLst>
            </p:cNvPr>
            <p:cNvSpPr>
              <a:spLocks noChangeShapeType="1"/>
            </p:cNvSpPr>
            <p:nvPr/>
          </p:nvSpPr>
          <p:spPr bwMode="auto">
            <a:xfrm flipH="1">
              <a:off x="7643813" y="54973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82">
              <a:extLst>
                <a:ext uri="{FF2B5EF4-FFF2-40B4-BE49-F238E27FC236}">
                  <a16:creationId xmlns:a16="http://schemas.microsoft.com/office/drawing/2014/main" id="{A0176FB9-C38C-F587-6FBD-21AB41528FEA}"/>
                </a:ext>
              </a:extLst>
            </p:cNvPr>
            <p:cNvSpPr>
              <a:spLocks noChangeShapeType="1"/>
            </p:cNvSpPr>
            <p:nvPr/>
          </p:nvSpPr>
          <p:spPr bwMode="auto">
            <a:xfrm flipH="1">
              <a:off x="7613650" y="54973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83">
              <a:extLst>
                <a:ext uri="{FF2B5EF4-FFF2-40B4-BE49-F238E27FC236}">
                  <a16:creationId xmlns:a16="http://schemas.microsoft.com/office/drawing/2014/main" id="{7F3EDD23-2D16-2C28-9D55-E23B5E30E30E}"/>
                </a:ext>
              </a:extLst>
            </p:cNvPr>
            <p:cNvSpPr>
              <a:spLocks noChangeShapeType="1"/>
            </p:cNvSpPr>
            <p:nvPr/>
          </p:nvSpPr>
          <p:spPr bwMode="auto">
            <a:xfrm>
              <a:off x="7340600" y="5194094"/>
              <a:ext cx="0" cy="29845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84">
              <a:extLst>
                <a:ext uri="{FF2B5EF4-FFF2-40B4-BE49-F238E27FC236}">
                  <a16:creationId xmlns:a16="http://schemas.microsoft.com/office/drawing/2014/main" id="{AEB9AEC5-7BA9-14F2-0FAC-163AFEAC8946}"/>
                </a:ext>
              </a:extLst>
            </p:cNvPr>
            <p:cNvSpPr>
              <a:spLocks noChangeShapeType="1"/>
            </p:cNvSpPr>
            <p:nvPr/>
          </p:nvSpPr>
          <p:spPr bwMode="auto">
            <a:xfrm flipV="1">
              <a:off x="7643813" y="5184569"/>
              <a:ext cx="0" cy="3127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85">
              <a:extLst>
                <a:ext uri="{FF2B5EF4-FFF2-40B4-BE49-F238E27FC236}">
                  <a16:creationId xmlns:a16="http://schemas.microsoft.com/office/drawing/2014/main" id="{B29EA9E2-6785-7463-2486-85746A06961A}"/>
                </a:ext>
              </a:extLst>
            </p:cNvPr>
            <p:cNvSpPr>
              <a:spLocks noChangeShapeType="1"/>
            </p:cNvSpPr>
            <p:nvPr/>
          </p:nvSpPr>
          <p:spPr bwMode="auto">
            <a:xfrm>
              <a:off x="7945438" y="5127419"/>
              <a:ext cx="0" cy="3349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86">
              <a:extLst>
                <a:ext uri="{FF2B5EF4-FFF2-40B4-BE49-F238E27FC236}">
                  <a16:creationId xmlns:a16="http://schemas.microsoft.com/office/drawing/2014/main" id="{AE2159FE-8B77-0CD1-C2BF-86B27FF987EB}"/>
                </a:ext>
              </a:extLst>
            </p:cNvPr>
            <p:cNvSpPr>
              <a:spLocks noChangeShapeType="1"/>
            </p:cNvSpPr>
            <p:nvPr/>
          </p:nvSpPr>
          <p:spPr bwMode="auto">
            <a:xfrm>
              <a:off x="6838950" y="5357606"/>
              <a:ext cx="0" cy="15240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87">
              <a:extLst>
                <a:ext uri="{FF2B5EF4-FFF2-40B4-BE49-F238E27FC236}">
                  <a16:creationId xmlns:a16="http://schemas.microsoft.com/office/drawing/2014/main" id="{E4B75B0C-BA12-0DC2-E8B2-C83895B19045}"/>
                </a:ext>
              </a:extLst>
            </p:cNvPr>
            <p:cNvSpPr>
              <a:spLocks noChangeShapeType="1"/>
            </p:cNvSpPr>
            <p:nvPr/>
          </p:nvSpPr>
          <p:spPr bwMode="auto">
            <a:xfrm flipH="1">
              <a:off x="6838950" y="53576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88">
              <a:extLst>
                <a:ext uri="{FF2B5EF4-FFF2-40B4-BE49-F238E27FC236}">
                  <a16:creationId xmlns:a16="http://schemas.microsoft.com/office/drawing/2014/main" id="{F42B9FF5-D51F-6C94-2248-A43EEB12FDF1}"/>
                </a:ext>
              </a:extLst>
            </p:cNvPr>
            <p:cNvSpPr>
              <a:spLocks noChangeShapeType="1"/>
            </p:cNvSpPr>
            <p:nvPr/>
          </p:nvSpPr>
          <p:spPr bwMode="auto">
            <a:xfrm flipH="1">
              <a:off x="6808788" y="53576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89">
              <a:extLst>
                <a:ext uri="{FF2B5EF4-FFF2-40B4-BE49-F238E27FC236}">
                  <a16:creationId xmlns:a16="http://schemas.microsoft.com/office/drawing/2014/main" id="{5421D1A0-9139-95EE-2C5D-231407262A20}"/>
                </a:ext>
              </a:extLst>
            </p:cNvPr>
            <p:cNvSpPr>
              <a:spLocks noChangeShapeType="1"/>
            </p:cNvSpPr>
            <p:nvPr/>
          </p:nvSpPr>
          <p:spPr bwMode="auto">
            <a:xfrm flipH="1">
              <a:off x="6808788" y="55100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90">
              <a:extLst>
                <a:ext uri="{FF2B5EF4-FFF2-40B4-BE49-F238E27FC236}">
                  <a16:creationId xmlns:a16="http://schemas.microsoft.com/office/drawing/2014/main" id="{BB072D8A-9CD6-59E2-0E64-DABDD000BD49}"/>
                </a:ext>
              </a:extLst>
            </p:cNvPr>
            <p:cNvSpPr>
              <a:spLocks noChangeShapeType="1"/>
            </p:cNvSpPr>
            <p:nvPr/>
          </p:nvSpPr>
          <p:spPr bwMode="auto">
            <a:xfrm flipH="1">
              <a:off x="6838950" y="55100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Freeform 291">
              <a:extLst>
                <a:ext uri="{FF2B5EF4-FFF2-40B4-BE49-F238E27FC236}">
                  <a16:creationId xmlns:a16="http://schemas.microsoft.com/office/drawing/2014/main" id="{B3ACCDCA-9FB4-87CD-3B42-A062C0411BA7}"/>
                </a:ext>
              </a:extLst>
            </p:cNvPr>
            <p:cNvSpPr>
              <a:spLocks/>
            </p:cNvSpPr>
            <p:nvPr/>
          </p:nvSpPr>
          <p:spPr bwMode="auto">
            <a:xfrm>
              <a:off x="10326688" y="4662281"/>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292">
              <a:extLst>
                <a:ext uri="{FF2B5EF4-FFF2-40B4-BE49-F238E27FC236}">
                  <a16:creationId xmlns:a16="http://schemas.microsoft.com/office/drawing/2014/main" id="{3B6270C1-ADA1-DA93-D5B2-74551C35E577}"/>
                </a:ext>
              </a:extLst>
            </p:cNvPr>
            <p:cNvSpPr>
              <a:spLocks/>
            </p:cNvSpPr>
            <p:nvPr/>
          </p:nvSpPr>
          <p:spPr bwMode="auto">
            <a:xfrm>
              <a:off x="10326688" y="52131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93">
              <a:extLst>
                <a:ext uri="{FF2B5EF4-FFF2-40B4-BE49-F238E27FC236}">
                  <a16:creationId xmlns:a16="http://schemas.microsoft.com/office/drawing/2014/main" id="{B6D7317D-D2F8-92A6-EADD-4E29593440FB}"/>
                </a:ext>
              </a:extLst>
            </p:cNvPr>
            <p:cNvSpPr>
              <a:spLocks noChangeShapeType="1"/>
            </p:cNvSpPr>
            <p:nvPr/>
          </p:nvSpPr>
          <p:spPr bwMode="auto">
            <a:xfrm>
              <a:off x="10356850" y="4662281"/>
              <a:ext cx="0" cy="55086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94">
              <a:extLst>
                <a:ext uri="{FF2B5EF4-FFF2-40B4-BE49-F238E27FC236}">
                  <a16:creationId xmlns:a16="http://schemas.microsoft.com/office/drawing/2014/main" id="{662AA097-4109-CCAE-4447-A65C99513C05}"/>
                </a:ext>
              </a:extLst>
            </p:cNvPr>
            <p:cNvSpPr>
              <a:spLocks noChangeShapeType="1"/>
            </p:cNvSpPr>
            <p:nvPr/>
          </p:nvSpPr>
          <p:spPr bwMode="auto">
            <a:xfrm flipH="1">
              <a:off x="9150350" y="498930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95">
              <a:extLst>
                <a:ext uri="{FF2B5EF4-FFF2-40B4-BE49-F238E27FC236}">
                  <a16:creationId xmlns:a16="http://schemas.microsoft.com/office/drawing/2014/main" id="{5799FE7F-00E5-9274-4090-A461D8FF2F02}"/>
                </a:ext>
              </a:extLst>
            </p:cNvPr>
            <p:cNvSpPr>
              <a:spLocks noChangeShapeType="1"/>
            </p:cNvSpPr>
            <p:nvPr/>
          </p:nvSpPr>
          <p:spPr bwMode="auto">
            <a:xfrm flipH="1">
              <a:off x="9120188" y="498930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96">
              <a:extLst>
                <a:ext uri="{FF2B5EF4-FFF2-40B4-BE49-F238E27FC236}">
                  <a16:creationId xmlns:a16="http://schemas.microsoft.com/office/drawing/2014/main" id="{CBFA688C-0289-F06E-9935-D3803DF4EEB8}"/>
                </a:ext>
              </a:extLst>
            </p:cNvPr>
            <p:cNvSpPr>
              <a:spLocks noChangeShapeType="1"/>
            </p:cNvSpPr>
            <p:nvPr/>
          </p:nvSpPr>
          <p:spPr bwMode="auto">
            <a:xfrm>
              <a:off x="9150350" y="4989306"/>
              <a:ext cx="0" cy="1635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97">
              <a:extLst>
                <a:ext uri="{FF2B5EF4-FFF2-40B4-BE49-F238E27FC236}">
                  <a16:creationId xmlns:a16="http://schemas.microsoft.com/office/drawing/2014/main" id="{039CA4E0-782D-72A8-3249-EF0533FC3D9C}"/>
                </a:ext>
              </a:extLst>
            </p:cNvPr>
            <p:cNvSpPr>
              <a:spLocks noChangeShapeType="1"/>
            </p:cNvSpPr>
            <p:nvPr/>
          </p:nvSpPr>
          <p:spPr bwMode="auto">
            <a:xfrm flipH="1">
              <a:off x="8818563" y="50416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98">
              <a:extLst>
                <a:ext uri="{FF2B5EF4-FFF2-40B4-BE49-F238E27FC236}">
                  <a16:creationId xmlns:a16="http://schemas.microsoft.com/office/drawing/2014/main" id="{9734705E-EAA7-7829-7382-3CA1BB7C1D89}"/>
                </a:ext>
              </a:extLst>
            </p:cNvPr>
            <p:cNvSpPr>
              <a:spLocks noChangeShapeType="1"/>
            </p:cNvSpPr>
            <p:nvPr/>
          </p:nvSpPr>
          <p:spPr bwMode="auto">
            <a:xfrm flipH="1">
              <a:off x="8847138" y="50416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99">
              <a:extLst>
                <a:ext uri="{FF2B5EF4-FFF2-40B4-BE49-F238E27FC236}">
                  <a16:creationId xmlns:a16="http://schemas.microsoft.com/office/drawing/2014/main" id="{A6716D68-DF49-352A-FDB6-2F338934BE60}"/>
                </a:ext>
              </a:extLst>
            </p:cNvPr>
            <p:cNvSpPr>
              <a:spLocks noChangeShapeType="1"/>
            </p:cNvSpPr>
            <p:nvPr/>
          </p:nvSpPr>
          <p:spPr bwMode="auto">
            <a:xfrm>
              <a:off x="8847138" y="5041694"/>
              <a:ext cx="0" cy="1793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00">
              <a:extLst>
                <a:ext uri="{FF2B5EF4-FFF2-40B4-BE49-F238E27FC236}">
                  <a16:creationId xmlns:a16="http://schemas.microsoft.com/office/drawing/2014/main" id="{2220DE62-2F7E-5B36-FAC2-A05C4DF30355}"/>
                </a:ext>
              </a:extLst>
            </p:cNvPr>
            <p:cNvSpPr>
              <a:spLocks noChangeShapeType="1"/>
            </p:cNvSpPr>
            <p:nvPr/>
          </p:nvSpPr>
          <p:spPr bwMode="auto">
            <a:xfrm flipH="1">
              <a:off x="8548688" y="50210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01">
              <a:extLst>
                <a:ext uri="{FF2B5EF4-FFF2-40B4-BE49-F238E27FC236}">
                  <a16:creationId xmlns:a16="http://schemas.microsoft.com/office/drawing/2014/main" id="{25E9B9E9-FDDA-88FA-DBB4-CF015D51773E}"/>
                </a:ext>
              </a:extLst>
            </p:cNvPr>
            <p:cNvSpPr>
              <a:spLocks noChangeShapeType="1"/>
            </p:cNvSpPr>
            <p:nvPr/>
          </p:nvSpPr>
          <p:spPr bwMode="auto">
            <a:xfrm flipH="1">
              <a:off x="8520113" y="50210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02">
              <a:extLst>
                <a:ext uri="{FF2B5EF4-FFF2-40B4-BE49-F238E27FC236}">
                  <a16:creationId xmlns:a16="http://schemas.microsoft.com/office/drawing/2014/main" id="{6FBF6A09-1013-2AB9-8AB9-FBCF065F5D37}"/>
                </a:ext>
              </a:extLst>
            </p:cNvPr>
            <p:cNvSpPr>
              <a:spLocks noChangeShapeType="1"/>
            </p:cNvSpPr>
            <p:nvPr/>
          </p:nvSpPr>
          <p:spPr bwMode="auto">
            <a:xfrm>
              <a:off x="8548688" y="5021056"/>
              <a:ext cx="0" cy="19685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03">
              <a:extLst>
                <a:ext uri="{FF2B5EF4-FFF2-40B4-BE49-F238E27FC236}">
                  <a16:creationId xmlns:a16="http://schemas.microsoft.com/office/drawing/2014/main" id="{8790BB18-EF3A-1A14-9A15-8C6ACB736325}"/>
                </a:ext>
              </a:extLst>
            </p:cNvPr>
            <p:cNvSpPr>
              <a:spLocks noChangeShapeType="1"/>
            </p:cNvSpPr>
            <p:nvPr/>
          </p:nvSpPr>
          <p:spPr bwMode="auto">
            <a:xfrm flipH="1">
              <a:off x="8215313" y="5070269"/>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304">
              <a:extLst>
                <a:ext uri="{FF2B5EF4-FFF2-40B4-BE49-F238E27FC236}">
                  <a16:creationId xmlns:a16="http://schemas.microsoft.com/office/drawing/2014/main" id="{A4701D25-32A7-B812-08C8-22A90E98153F}"/>
                </a:ext>
              </a:extLst>
            </p:cNvPr>
            <p:cNvSpPr>
              <a:spLocks noChangeShapeType="1"/>
            </p:cNvSpPr>
            <p:nvPr/>
          </p:nvSpPr>
          <p:spPr bwMode="auto">
            <a:xfrm flipH="1">
              <a:off x="8245475" y="5070269"/>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305">
              <a:extLst>
                <a:ext uri="{FF2B5EF4-FFF2-40B4-BE49-F238E27FC236}">
                  <a16:creationId xmlns:a16="http://schemas.microsoft.com/office/drawing/2014/main" id="{541339DB-C1BC-3777-C02F-12C77DCA9E18}"/>
                </a:ext>
              </a:extLst>
            </p:cNvPr>
            <p:cNvSpPr>
              <a:spLocks noChangeShapeType="1"/>
            </p:cNvSpPr>
            <p:nvPr/>
          </p:nvSpPr>
          <p:spPr bwMode="auto">
            <a:xfrm flipH="1">
              <a:off x="8215313" y="5389356"/>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306">
              <a:extLst>
                <a:ext uri="{FF2B5EF4-FFF2-40B4-BE49-F238E27FC236}">
                  <a16:creationId xmlns:a16="http://schemas.microsoft.com/office/drawing/2014/main" id="{75D812C4-8AE0-0D6F-7600-DD9C38784E70}"/>
                </a:ext>
              </a:extLst>
            </p:cNvPr>
            <p:cNvSpPr>
              <a:spLocks noChangeShapeType="1"/>
            </p:cNvSpPr>
            <p:nvPr/>
          </p:nvSpPr>
          <p:spPr bwMode="auto">
            <a:xfrm flipH="1">
              <a:off x="8245475" y="5389356"/>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307">
              <a:extLst>
                <a:ext uri="{FF2B5EF4-FFF2-40B4-BE49-F238E27FC236}">
                  <a16:creationId xmlns:a16="http://schemas.microsoft.com/office/drawing/2014/main" id="{F0D5ABBE-D527-CABC-CCDB-B41771C379B3}"/>
                </a:ext>
              </a:extLst>
            </p:cNvPr>
            <p:cNvSpPr>
              <a:spLocks noChangeShapeType="1"/>
            </p:cNvSpPr>
            <p:nvPr/>
          </p:nvSpPr>
          <p:spPr bwMode="auto">
            <a:xfrm flipH="1">
              <a:off x="8548688" y="5367131"/>
              <a:ext cx="30163"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308">
              <a:extLst>
                <a:ext uri="{FF2B5EF4-FFF2-40B4-BE49-F238E27FC236}">
                  <a16:creationId xmlns:a16="http://schemas.microsoft.com/office/drawing/2014/main" id="{22D1CA4A-F26B-4A63-1C8C-39231C02405E}"/>
                </a:ext>
              </a:extLst>
            </p:cNvPr>
            <p:cNvSpPr>
              <a:spLocks noChangeShapeType="1"/>
            </p:cNvSpPr>
            <p:nvPr/>
          </p:nvSpPr>
          <p:spPr bwMode="auto">
            <a:xfrm flipH="1">
              <a:off x="8520113" y="5367131"/>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309">
              <a:extLst>
                <a:ext uri="{FF2B5EF4-FFF2-40B4-BE49-F238E27FC236}">
                  <a16:creationId xmlns:a16="http://schemas.microsoft.com/office/drawing/2014/main" id="{83F27087-109C-44DA-878B-8BD835FAA5A8}"/>
                </a:ext>
              </a:extLst>
            </p:cNvPr>
            <p:cNvSpPr>
              <a:spLocks noChangeShapeType="1"/>
            </p:cNvSpPr>
            <p:nvPr/>
          </p:nvSpPr>
          <p:spPr bwMode="auto">
            <a:xfrm flipH="1">
              <a:off x="8818563" y="54099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10">
              <a:extLst>
                <a:ext uri="{FF2B5EF4-FFF2-40B4-BE49-F238E27FC236}">
                  <a16:creationId xmlns:a16="http://schemas.microsoft.com/office/drawing/2014/main" id="{527486D3-56D2-A809-48D4-FCA2E943F8BD}"/>
                </a:ext>
              </a:extLst>
            </p:cNvPr>
            <p:cNvSpPr>
              <a:spLocks noChangeShapeType="1"/>
            </p:cNvSpPr>
            <p:nvPr/>
          </p:nvSpPr>
          <p:spPr bwMode="auto">
            <a:xfrm flipH="1">
              <a:off x="8847138" y="5409994"/>
              <a:ext cx="28575" cy="0"/>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Freeform 311">
              <a:extLst>
                <a:ext uri="{FF2B5EF4-FFF2-40B4-BE49-F238E27FC236}">
                  <a16:creationId xmlns:a16="http://schemas.microsoft.com/office/drawing/2014/main" id="{CCD5ECDE-AB76-E992-5695-E6BF4C5EBB17}"/>
                </a:ext>
              </a:extLst>
            </p:cNvPr>
            <p:cNvSpPr>
              <a:spLocks/>
            </p:cNvSpPr>
            <p:nvPr/>
          </p:nvSpPr>
          <p:spPr bwMode="auto">
            <a:xfrm>
              <a:off x="9120188" y="5376656"/>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312">
              <a:extLst>
                <a:ext uri="{FF2B5EF4-FFF2-40B4-BE49-F238E27FC236}">
                  <a16:creationId xmlns:a16="http://schemas.microsoft.com/office/drawing/2014/main" id="{AC831E5B-2F57-CB06-6FDC-BF74A3101363}"/>
                </a:ext>
              </a:extLst>
            </p:cNvPr>
            <p:cNvSpPr>
              <a:spLocks noChangeShapeType="1"/>
            </p:cNvSpPr>
            <p:nvPr/>
          </p:nvSpPr>
          <p:spPr bwMode="auto">
            <a:xfrm>
              <a:off x="8245475" y="5070269"/>
              <a:ext cx="0" cy="31908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313">
              <a:extLst>
                <a:ext uri="{FF2B5EF4-FFF2-40B4-BE49-F238E27FC236}">
                  <a16:creationId xmlns:a16="http://schemas.microsoft.com/office/drawing/2014/main" id="{A6C6DC1C-236D-A6A7-046F-EAA838B4BF96}"/>
                </a:ext>
              </a:extLst>
            </p:cNvPr>
            <p:cNvSpPr>
              <a:spLocks noChangeShapeType="1"/>
            </p:cNvSpPr>
            <p:nvPr/>
          </p:nvSpPr>
          <p:spPr bwMode="auto">
            <a:xfrm>
              <a:off x="8548688" y="5217906"/>
              <a:ext cx="0" cy="149225"/>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14">
              <a:extLst>
                <a:ext uri="{FF2B5EF4-FFF2-40B4-BE49-F238E27FC236}">
                  <a16:creationId xmlns:a16="http://schemas.microsoft.com/office/drawing/2014/main" id="{2AE276DE-18AE-8661-A952-270BC8AB4387}"/>
                </a:ext>
              </a:extLst>
            </p:cNvPr>
            <p:cNvSpPr>
              <a:spLocks noChangeShapeType="1"/>
            </p:cNvSpPr>
            <p:nvPr/>
          </p:nvSpPr>
          <p:spPr bwMode="auto">
            <a:xfrm>
              <a:off x="8847138" y="5221081"/>
              <a:ext cx="0" cy="188913"/>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315">
              <a:extLst>
                <a:ext uri="{FF2B5EF4-FFF2-40B4-BE49-F238E27FC236}">
                  <a16:creationId xmlns:a16="http://schemas.microsoft.com/office/drawing/2014/main" id="{1F781091-13E7-02DB-C9AF-E478996825A7}"/>
                </a:ext>
              </a:extLst>
            </p:cNvPr>
            <p:cNvSpPr>
              <a:spLocks noChangeShapeType="1"/>
            </p:cNvSpPr>
            <p:nvPr/>
          </p:nvSpPr>
          <p:spPr bwMode="auto">
            <a:xfrm>
              <a:off x="9150350" y="5152819"/>
              <a:ext cx="0" cy="223838"/>
            </a:xfrm>
            <a:prstGeom prst="line">
              <a:avLst/>
            </a:prstGeom>
            <a:noFill/>
            <a:ln w="793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Freeform 316">
              <a:extLst>
                <a:ext uri="{FF2B5EF4-FFF2-40B4-BE49-F238E27FC236}">
                  <a16:creationId xmlns:a16="http://schemas.microsoft.com/office/drawing/2014/main" id="{8D916A20-1C70-5395-D7F5-353BC81A5F09}"/>
                </a:ext>
              </a:extLst>
            </p:cNvPr>
            <p:cNvSpPr>
              <a:spLocks/>
            </p:cNvSpPr>
            <p:nvPr/>
          </p:nvSpPr>
          <p:spPr bwMode="auto">
            <a:xfrm>
              <a:off x="11542713" y="373200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Freeform 317">
              <a:extLst>
                <a:ext uri="{FF2B5EF4-FFF2-40B4-BE49-F238E27FC236}">
                  <a16:creationId xmlns:a16="http://schemas.microsoft.com/office/drawing/2014/main" id="{245F037E-011C-4BB5-0CE4-AC7250422D7C}"/>
                </a:ext>
              </a:extLst>
            </p:cNvPr>
            <p:cNvSpPr>
              <a:spLocks/>
            </p:cNvSpPr>
            <p:nvPr/>
          </p:nvSpPr>
          <p:spPr bwMode="auto">
            <a:xfrm>
              <a:off x="10941050" y="37637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318">
              <a:extLst>
                <a:ext uri="{FF2B5EF4-FFF2-40B4-BE49-F238E27FC236}">
                  <a16:creationId xmlns:a16="http://schemas.microsoft.com/office/drawing/2014/main" id="{F606E1AD-040C-1051-E138-FEAAE38DCA39}"/>
                </a:ext>
              </a:extLst>
            </p:cNvPr>
            <p:cNvSpPr>
              <a:spLocks noChangeShapeType="1"/>
            </p:cNvSpPr>
            <p:nvPr/>
          </p:nvSpPr>
          <p:spPr bwMode="auto">
            <a:xfrm>
              <a:off x="10969625" y="4279694"/>
              <a:ext cx="0" cy="555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319">
              <a:extLst>
                <a:ext uri="{FF2B5EF4-FFF2-40B4-BE49-F238E27FC236}">
                  <a16:creationId xmlns:a16="http://schemas.microsoft.com/office/drawing/2014/main" id="{E6C8351A-C14A-E701-328F-D0BCA3BC1F9A}"/>
                </a:ext>
              </a:extLst>
            </p:cNvPr>
            <p:cNvSpPr>
              <a:spLocks noChangeShapeType="1"/>
            </p:cNvSpPr>
            <p:nvPr/>
          </p:nvSpPr>
          <p:spPr bwMode="auto">
            <a:xfrm flipH="1">
              <a:off x="10969625" y="43352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320">
              <a:extLst>
                <a:ext uri="{FF2B5EF4-FFF2-40B4-BE49-F238E27FC236}">
                  <a16:creationId xmlns:a16="http://schemas.microsoft.com/office/drawing/2014/main" id="{E50318BC-03C3-8379-F18B-F22378B11CB4}"/>
                </a:ext>
              </a:extLst>
            </p:cNvPr>
            <p:cNvSpPr>
              <a:spLocks noChangeShapeType="1"/>
            </p:cNvSpPr>
            <p:nvPr/>
          </p:nvSpPr>
          <p:spPr bwMode="auto">
            <a:xfrm flipH="1">
              <a:off x="10941050" y="43352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Freeform 321">
              <a:extLst>
                <a:ext uri="{FF2B5EF4-FFF2-40B4-BE49-F238E27FC236}">
                  <a16:creationId xmlns:a16="http://schemas.microsoft.com/office/drawing/2014/main" id="{85BA66C7-E2F9-1F86-B9FF-3051594B234A}"/>
                </a:ext>
              </a:extLst>
            </p:cNvPr>
            <p:cNvSpPr>
              <a:spLocks/>
            </p:cNvSpPr>
            <p:nvPr/>
          </p:nvSpPr>
          <p:spPr bwMode="auto">
            <a:xfrm>
              <a:off x="11542713" y="42796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322">
              <a:extLst>
                <a:ext uri="{FF2B5EF4-FFF2-40B4-BE49-F238E27FC236}">
                  <a16:creationId xmlns:a16="http://schemas.microsoft.com/office/drawing/2014/main" id="{A6A9CEB5-B2DB-C526-A335-D4E130741EBC}"/>
                </a:ext>
              </a:extLst>
            </p:cNvPr>
            <p:cNvSpPr>
              <a:spLocks noChangeShapeType="1"/>
            </p:cNvSpPr>
            <p:nvPr/>
          </p:nvSpPr>
          <p:spPr bwMode="auto">
            <a:xfrm>
              <a:off x="11571288" y="3732006"/>
              <a:ext cx="0" cy="5476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23">
              <a:extLst>
                <a:ext uri="{FF2B5EF4-FFF2-40B4-BE49-F238E27FC236}">
                  <a16:creationId xmlns:a16="http://schemas.microsoft.com/office/drawing/2014/main" id="{78AD3555-E33F-F914-EB7E-F946BB1A13C6}"/>
                </a:ext>
              </a:extLst>
            </p:cNvPr>
            <p:cNvSpPr>
              <a:spLocks noChangeShapeType="1"/>
            </p:cNvSpPr>
            <p:nvPr/>
          </p:nvSpPr>
          <p:spPr bwMode="auto">
            <a:xfrm>
              <a:off x="10969625" y="3763756"/>
              <a:ext cx="0" cy="5159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324">
              <a:extLst>
                <a:ext uri="{FF2B5EF4-FFF2-40B4-BE49-F238E27FC236}">
                  <a16:creationId xmlns:a16="http://schemas.microsoft.com/office/drawing/2014/main" id="{30F27F1C-3EB5-A55A-4EA3-46329440C6B7}"/>
                </a:ext>
              </a:extLst>
            </p:cNvPr>
            <p:cNvSpPr>
              <a:spLocks noChangeShapeType="1"/>
            </p:cNvSpPr>
            <p:nvPr/>
          </p:nvSpPr>
          <p:spPr bwMode="auto">
            <a:xfrm flipH="1">
              <a:off x="8256588" y="43431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25">
              <a:extLst>
                <a:ext uri="{FF2B5EF4-FFF2-40B4-BE49-F238E27FC236}">
                  <a16:creationId xmlns:a16="http://schemas.microsoft.com/office/drawing/2014/main" id="{2BE1DAA8-7298-D7B8-7B57-2A02E25D7BDB}"/>
                </a:ext>
              </a:extLst>
            </p:cNvPr>
            <p:cNvSpPr>
              <a:spLocks noChangeShapeType="1"/>
            </p:cNvSpPr>
            <p:nvPr/>
          </p:nvSpPr>
          <p:spPr bwMode="auto">
            <a:xfrm flipH="1">
              <a:off x="8229600" y="4343194"/>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26">
              <a:extLst>
                <a:ext uri="{FF2B5EF4-FFF2-40B4-BE49-F238E27FC236}">
                  <a16:creationId xmlns:a16="http://schemas.microsoft.com/office/drawing/2014/main" id="{0309C93F-73F6-D2C2-C423-72B02BD2EC75}"/>
                </a:ext>
              </a:extLst>
            </p:cNvPr>
            <p:cNvSpPr>
              <a:spLocks noChangeShapeType="1"/>
            </p:cNvSpPr>
            <p:nvPr/>
          </p:nvSpPr>
          <p:spPr bwMode="auto">
            <a:xfrm flipH="1">
              <a:off x="8531225" y="42892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27">
              <a:extLst>
                <a:ext uri="{FF2B5EF4-FFF2-40B4-BE49-F238E27FC236}">
                  <a16:creationId xmlns:a16="http://schemas.microsoft.com/office/drawing/2014/main" id="{BD5A5BC3-07E6-626A-8FBF-DEAA3F400D6A}"/>
                </a:ext>
              </a:extLst>
            </p:cNvPr>
            <p:cNvSpPr>
              <a:spLocks noChangeShapeType="1"/>
            </p:cNvSpPr>
            <p:nvPr/>
          </p:nvSpPr>
          <p:spPr bwMode="auto">
            <a:xfrm flipH="1">
              <a:off x="8559800" y="42892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328">
              <a:extLst>
                <a:ext uri="{FF2B5EF4-FFF2-40B4-BE49-F238E27FC236}">
                  <a16:creationId xmlns:a16="http://schemas.microsoft.com/office/drawing/2014/main" id="{1F6D3591-D0AC-2A97-40C8-3C9C50F47C07}"/>
                </a:ext>
              </a:extLst>
            </p:cNvPr>
            <p:cNvSpPr>
              <a:spLocks/>
            </p:cNvSpPr>
            <p:nvPr/>
          </p:nvSpPr>
          <p:spPr bwMode="auto">
            <a:xfrm>
              <a:off x="9136063" y="415904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329">
              <a:extLst>
                <a:ext uri="{FF2B5EF4-FFF2-40B4-BE49-F238E27FC236}">
                  <a16:creationId xmlns:a16="http://schemas.microsoft.com/office/drawing/2014/main" id="{D6BC02A0-E42B-74D6-783D-0A1E45067AD8}"/>
                </a:ext>
              </a:extLst>
            </p:cNvPr>
            <p:cNvSpPr>
              <a:spLocks/>
            </p:cNvSpPr>
            <p:nvPr/>
          </p:nvSpPr>
          <p:spPr bwMode="auto">
            <a:xfrm>
              <a:off x="8832850" y="41860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330">
              <a:extLst>
                <a:ext uri="{FF2B5EF4-FFF2-40B4-BE49-F238E27FC236}">
                  <a16:creationId xmlns:a16="http://schemas.microsoft.com/office/drawing/2014/main" id="{5520E2A7-3716-5C80-16F1-AA22D51DB5F3}"/>
                </a:ext>
              </a:extLst>
            </p:cNvPr>
            <p:cNvSpPr>
              <a:spLocks/>
            </p:cNvSpPr>
            <p:nvPr/>
          </p:nvSpPr>
          <p:spPr bwMode="auto">
            <a:xfrm>
              <a:off x="10337800" y="374946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331">
              <a:extLst>
                <a:ext uri="{FF2B5EF4-FFF2-40B4-BE49-F238E27FC236}">
                  <a16:creationId xmlns:a16="http://schemas.microsoft.com/office/drawing/2014/main" id="{BAC9C394-75A2-DD94-1AEF-A1EA929B7366}"/>
                </a:ext>
              </a:extLst>
            </p:cNvPr>
            <p:cNvSpPr>
              <a:spLocks/>
            </p:cNvSpPr>
            <p:nvPr/>
          </p:nvSpPr>
          <p:spPr bwMode="auto">
            <a:xfrm>
              <a:off x="10337800" y="437018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32">
              <a:extLst>
                <a:ext uri="{FF2B5EF4-FFF2-40B4-BE49-F238E27FC236}">
                  <a16:creationId xmlns:a16="http://schemas.microsoft.com/office/drawing/2014/main" id="{B3455D5D-F87C-39F3-6A3B-0AA3FADAF0B7}"/>
                </a:ext>
              </a:extLst>
            </p:cNvPr>
            <p:cNvSpPr>
              <a:spLocks noChangeShapeType="1"/>
            </p:cNvSpPr>
            <p:nvPr/>
          </p:nvSpPr>
          <p:spPr bwMode="auto">
            <a:xfrm>
              <a:off x="10366375" y="3749469"/>
              <a:ext cx="0" cy="62071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33">
              <a:extLst>
                <a:ext uri="{FF2B5EF4-FFF2-40B4-BE49-F238E27FC236}">
                  <a16:creationId xmlns:a16="http://schemas.microsoft.com/office/drawing/2014/main" id="{2B47B891-CCF6-8CB8-3777-BDC9BA3F824B}"/>
                </a:ext>
              </a:extLst>
            </p:cNvPr>
            <p:cNvSpPr>
              <a:spLocks noChangeShapeType="1"/>
            </p:cNvSpPr>
            <p:nvPr/>
          </p:nvSpPr>
          <p:spPr bwMode="auto">
            <a:xfrm flipH="1">
              <a:off x="7658100" y="45051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34">
              <a:extLst>
                <a:ext uri="{FF2B5EF4-FFF2-40B4-BE49-F238E27FC236}">
                  <a16:creationId xmlns:a16="http://schemas.microsoft.com/office/drawing/2014/main" id="{F122ECE1-FA5D-C477-BCD9-4348EF729856}"/>
                </a:ext>
              </a:extLst>
            </p:cNvPr>
            <p:cNvSpPr>
              <a:spLocks noChangeShapeType="1"/>
            </p:cNvSpPr>
            <p:nvPr/>
          </p:nvSpPr>
          <p:spPr bwMode="auto">
            <a:xfrm>
              <a:off x="7629525" y="4505119"/>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35">
              <a:extLst>
                <a:ext uri="{FF2B5EF4-FFF2-40B4-BE49-F238E27FC236}">
                  <a16:creationId xmlns:a16="http://schemas.microsoft.com/office/drawing/2014/main" id="{05ECF84D-31ED-4BBB-8A79-C945F7AD9052}"/>
                </a:ext>
              </a:extLst>
            </p:cNvPr>
            <p:cNvSpPr>
              <a:spLocks noChangeShapeType="1"/>
            </p:cNvSpPr>
            <p:nvPr/>
          </p:nvSpPr>
          <p:spPr bwMode="auto">
            <a:xfrm flipH="1">
              <a:off x="7927975" y="432414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336">
              <a:extLst>
                <a:ext uri="{FF2B5EF4-FFF2-40B4-BE49-F238E27FC236}">
                  <a16:creationId xmlns:a16="http://schemas.microsoft.com/office/drawing/2014/main" id="{D28F2A59-D6D3-BA82-60A6-F3BA8F7BE332}"/>
                </a:ext>
              </a:extLst>
            </p:cNvPr>
            <p:cNvSpPr>
              <a:spLocks noChangeShapeType="1"/>
            </p:cNvSpPr>
            <p:nvPr/>
          </p:nvSpPr>
          <p:spPr bwMode="auto">
            <a:xfrm flipH="1">
              <a:off x="7956550" y="432414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37">
              <a:extLst>
                <a:ext uri="{FF2B5EF4-FFF2-40B4-BE49-F238E27FC236}">
                  <a16:creationId xmlns:a16="http://schemas.microsoft.com/office/drawing/2014/main" id="{F0675588-985E-A6FE-BE61-6CE076A78C08}"/>
                </a:ext>
              </a:extLst>
            </p:cNvPr>
            <p:cNvSpPr>
              <a:spLocks noChangeShapeType="1"/>
            </p:cNvSpPr>
            <p:nvPr/>
          </p:nvSpPr>
          <p:spPr bwMode="auto">
            <a:xfrm flipH="1">
              <a:off x="7927975" y="47114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338">
              <a:extLst>
                <a:ext uri="{FF2B5EF4-FFF2-40B4-BE49-F238E27FC236}">
                  <a16:creationId xmlns:a16="http://schemas.microsoft.com/office/drawing/2014/main" id="{063F9543-38FC-D164-8080-BC7410E5B3FA}"/>
                </a:ext>
              </a:extLst>
            </p:cNvPr>
            <p:cNvSpPr>
              <a:spLocks noChangeShapeType="1"/>
            </p:cNvSpPr>
            <p:nvPr/>
          </p:nvSpPr>
          <p:spPr bwMode="auto">
            <a:xfrm flipH="1">
              <a:off x="7956550" y="47114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339">
              <a:extLst>
                <a:ext uri="{FF2B5EF4-FFF2-40B4-BE49-F238E27FC236}">
                  <a16:creationId xmlns:a16="http://schemas.microsoft.com/office/drawing/2014/main" id="{381683AF-F5B1-D2F6-D0EB-1F1187FD3F9D}"/>
                </a:ext>
              </a:extLst>
            </p:cNvPr>
            <p:cNvSpPr>
              <a:spLocks noChangeShapeType="1"/>
            </p:cNvSpPr>
            <p:nvPr/>
          </p:nvSpPr>
          <p:spPr bwMode="auto">
            <a:xfrm flipH="1">
              <a:off x="7658100" y="48654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340">
              <a:extLst>
                <a:ext uri="{FF2B5EF4-FFF2-40B4-BE49-F238E27FC236}">
                  <a16:creationId xmlns:a16="http://schemas.microsoft.com/office/drawing/2014/main" id="{2A2A2F0F-E7DC-15F0-29DB-62C5731A136C}"/>
                </a:ext>
              </a:extLst>
            </p:cNvPr>
            <p:cNvSpPr>
              <a:spLocks noChangeShapeType="1"/>
            </p:cNvSpPr>
            <p:nvPr/>
          </p:nvSpPr>
          <p:spPr bwMode="auto">
            <a:xfrm flipH="1">
              <a:off x="7629525" y="486548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Freeform 341">
              <a:extLst>
                <a:ext uri="{FF2B5EF4-FFF2-40B4-BE49-F238E27FC236}">
                  <a16:creationId xmlns:a16="http://schemas.microsoft.com/office/drawing/2014/main" id="{03CA2F58-5E52-B463-B937-F0F63FA70AED}"/>
                </a:ext>
              </a:extLst>
            </p:cNvPr>
            <p:cNvSpPr>
              <a:spLocks/>
            </p:cNvSpPr>
            <p:nvPr/>
          </p:nvSpPr>
          <p:spPr bwMode="auto">
            <a:xfrm>
              <a:off x="7326313" y="4644819"/>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342">
              <a:extLst>
                <a:ext uri="{FF2B5EF4-FFF2-40B4-BE49-F238E27FC236}">
                  <a16:creationId xmlns:a16="http://schemas.microsoft.com/office/drawing/2014/main" id="{6E81FEA6-906D-E249-2B71-8C411A195100}"/>
                </a:ext>
              </a:extLst>
            </p:cNvPr>
            <p:cNvSpPr>
              <a:spLocks noChangeShapeType="1"/>
            </p:cNvSpPr>
            <p:nvPr/>
          </p:nvSpPr>
          <p:spPr bwMode="auto">
            <a:xfrm flipH="1">
              <a:off x="7015163" y="48305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343">
              <a:extLst>
                <a:ext uri="{FF2B5EF4-FFF2-40B4-BE49-F238E27FC236}">
                  <a16:creationId xmlns:a16="http://schemas.microsoft.com/office/drawing/2014/main" id="{A101D2DE-8075-8700-A246-98E211C33973}"/>
                </a:ext>
              </a:extLst>
            </p:cNvPr>
            <p:cNvSpPr>
              <a:spLocks noChangeShapeType="1"/>
            </p:cNvSpPr>
            <p:nvPr/>
          </p:nvSpPr>
          <p:spPr bwMode="auto">
            <a:xfrm>
              <a:off x="7043738" y="48305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344">
              <a:extLst>
                <a:ext uri="{FF2B5EF4-FFF2-40B4-BE49-F238E27FC236}">
                  <a16:creationId xmlns:a16="http://schemas.microsoft.com/office/drawing/2014/main" id="{F10F2683-2CE2-B93B-9A00-200875DCED8A}"/>
                </a:ext>
              </a:extLst>
            </p:cNvPr>
            <p:cNvSpPr>
              <a:spLocks noChangeShapeType="1"/>
            </p:cNvSpPr>
            <p:nvPr/>
          </p:nvSpPr>
          <p:spPr bwMode="auto">
            <a:xfrm flipH="1">
              <a:off x="7015163" y="50464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345">
              <a:extLst>
                <a:ext uri="{FF2B5EF4-FFF2-40B4-BE49-F238E27FC236}">
                  <a16:creationId xmlns:a16="http://schemas.microsoft.com/office/drawing/2014/main" id="{9D74A971-E1C2-685D-260A-3E0447B0980F}"/>
                </a:ext>
              </a:extLst>
            </p:cNvPr>
            <p:cNvSpPr>
              <a:spLocks noChangeShapeType="1"/>
            </p:cNvSpPr>
            <p:nvPr/>
          </p:nvSpPr>
          <p:spPr bwMode="auto">
            <a:xfrm flipH="1">
              <a:off x="7043738" y="50464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346">
              <a:extLst>
                <a:ext uri="{FF2B5EF4-FFF2-40B4-BE49-F238E27FC236}">
                  <a16:creationId xmlns:a16="http://schemas.microsoft.com/office/drawing/2014/main" id="{92CE50F1-D4CD-7A9A-5846-489386B574D8}"/>
                </a:ext>
              </a:extLst>
            </p:cNvPr>
            <p:cNvSpPr>
              <a:spLocks noChangeShapeType="1"/>
            </p:cNvSpPr>
            <p:nvPr/>
          </p:nvSpPr>
          <p:spPr bwMode="auto">
            <a:xfrm flipH="1">
              <a:off x="7354888" y="49448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347">
              <a:extLst>
                <a:ext uri="{FF2B5EF4-FFF2-40B4-BE49-F238E27FC236}">
                  <a16:creationId xmlns:a16="http://schemas.microsoft.com/office/drawing/2014/main" id="{D23E19F4-EF6A-9928-99B7-FE790CCC9C85}"/>
                </a:ext>
              </a:extLst>
            </p:cNvPr>
            <p:cNvSpPr>
              <a:spLocks noChangeShapeType="1"/>
            </p:cNvSpPr>
            <p:nvPr/>
          </p:nvSpPr>
          <p:spPr bwMode="auto">
            <a:xfrm flipH="1">
              <a:off x="7326313" y="494485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348">
              <a:extLst>
                <a:ext uri="{FF2B5EF4-FFF2-40B4-BE49-F238E27FC236}">
                  <a16:creationId xmlns:a16="http://schemas.microsoft.com/office/drawing/2014/main" id="{12317C79-46F5-1EA4-8D93-6F8001DB71D0}"/>
                </a:ext>
              </a:extLst>
            </p:cNvPr>
            <p:cNvSpPr>
              <a:spLocks noChangeShapeType="1"/>
            </p:cNvSpPr>
            <p:nvPr/>
          </p:nvSpPr>
          <p:spPr bwMode="auto">
            <a:xfrm>
              <a:off x="7354888" y="4644819"/>
              <a:ext cx="0" cy="30003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349">
              <a:extLst>
                <a:ext uri="{FF2B5EF4-FFF2-40B4-BE49-F238E27FC236}">
                  <a16:creationId xmlns:a16="http://schemas.microsoft.com/office/drawing/2014/main" id="{1CD55E46-0CCA-C01A-E7F0-4E2EC240AD82}"/>
                </a:ext>
              </a:extLst>
            </p:cNvPr>
            <p:cNvSpPr>
              <a:spLocks noChangeShapeType="1"/>
            </p:cNvSpPr>
            <p:nvPr/>
          </p:nvSpPr>
          <p:spPr bwMode="auto">
            <a:xfrm flipV="1">
              <a:off x="7043738" y="4830556"/>
              <a:ext cx="0" cy="21590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350">
              <a:extLst>
                <a:ext uri="{FF2B5EF4-FFF2-40B4-BE49-F238E27FC236}">
                  <a16:creationId xmlns:a16="http://schemas.microsoft.com/office/drawing/2014/main" id="{CA25C3D8-8BE6-F304-F68E-A9CF2EB4DB74}"/>
                </a:ext>
              </a:extLst>
            </p:cNvPr>
            <p:cNvSpPr>
              <a:spLocks noChangeShapeType="1"/>
            </p:cNvSpPr>
            <p:nvPr/>
          </p:nvSpPr>
          <p:spPr bwMode="auto">
            <a:xfrm>
              <a:off x="6848475" y="5130594"/>
              <a:ext cx="0" cy="1444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Freeform 351">
              <a:extLst>
                <a:ext uri="{FF2B5EF4-FFF2-40B4-BE49-F238E27FC236}">
                  <a16:creationId xmlns:a16="http://schemas.microsoft.com/office/drawing/2014/main" id="{A9A5670C-F2CD-A603-9982-D0F354EC14F3}"/>
                </a:ext>
              </a:extLst>
            </p:cNvPr>
            <p:cNvSpPr>
              <a:spLocks/>
            </p:cNvSpPr>
            <p:nvPr/>
          </p:nvSpPr>
          <p:spPr bwMode="auto">
            <a:xfrm>
              <a:off x="6819900" y="5130594"/>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352">
              <a:extLst>
                <a:ext uri="{FF2B5EF4-FFF2-40B4-BE49-F238E27FC236}">
                  <a16:creationId xmlns:a16="http://schemas.microsoft.com/office/drawing/2014/main" id="{59DE8EC6-F41C-D24E-AC26-7B8A16B7ECC5}"/>
                </a:ext>
              </a:extLst>
            </p:cNvPr>
            <p:cNvSpPr>
              <a:spLocks/>
            </p:cNvSpPr>
            <p:nvPr/>
          </p:nvSpPr>
          <p:spPr bwMode="auto">
            <a:xfrm>
              <a:off x="6819900" y="5275056"/>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353">
              <a:extLst>
                <a:ext uri="{FF2B5EF4-FFF2-40B4-BE49-F238E27FC236}">
                  <a16:creationId xmlns:a16="http://schemas.microsoft.com/office/drawing/2014/main" id="{970F5600-7FA8-CEF5-4613-78500F15251C}"/>
                </a:ext>
              </a:extLst>
            </p:cNvPr>
            <p:cNvSpPr>
              <a:spLocks/>
            </p:cNvSpPr>
            <p:nvPr/>
          </p:nvSpPr>
          <p:spPr bwMode="auto">
            <a:xfrm>
              <a:off x="9136063" y="45924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354">
              <a:extLst>
                <a:ext uri="{FF2B5EF4-FFF2-40B4-BE49-F238E27FC236}">
                  <a16:creationId xmlns:a16="http://schemas.microsoft.com/office/drawing/2014/main" id="{740E05D6-4407-126A-F19E-DA077EE403D2}"/>
                </a:ext>
              </a:extLst>
            </p:cNvPr>
            <p:cNvSpPr>
              <a:spLocks noChangeShapeType="1"/>
            </p:cNvSpPr>
            <p:nvPr/>
          </p:nvSpPr>
          <p:spPr bwMode="auto">
            <a:xfrm flipH="1">
              <a:off x="8861425" y="46225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355">
              <a:extLst>
                <a:ext uri="{FF2B5EF4-FFF2-40B4-BE49-F238E27FC236}">
                  <a16:creationId xmlns:a16="http://schemas.microsoft.com/office/drawing/2014/main" id="{EAF48BB4-A956-EC06-9BB9-E1DFFFD56874}"/>
                </a:ext>
              </a:extLst>
            </p:cNvPr>
            <p:cNvSpPr>
              <a:spLocks noChangeShapeType="1"/>
            </p:cNvSpPr>
            <p:nvPr/>
          </p:nvSpPr>
          <p:spPr bwMode="auto">
            <a:xfrm flipH="1">
              <a:off x="8832850" y="4622594"/>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356">
              <a:extLst>
                <a:ext uri="{FF2B5EF4-FFF2-40B4-BE49-F238E27FC236}">
                  <a16:creationId xmlns:a16="http://schemas.microsoft.com/office/drawing/2014/main" id="{CC7058CD-C53D-C2BD-D10D-2DF53B368091}"/>
                </a:ext>
              </a:extLst>
            </p:cNvPr>
            <p:cNvSpPr>
              <a:spLocks noChangeShapeType="1"/>
            </p:cNvSpPr>
            <p:nvPr/>
          </p:nvSpPr>
          <p:spPr bwMode="auto">
            <a:xfrm flipH="1">
              <a:off x="8559800" y="47194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57">
              <a:extLst>
                <a:ext uri="{FF2B5EF4-FFF2-40B4-BE49-F238E27FC236}">
                  <a16:creationId xmlns:a16="http://schemas.microsoft.com/office/drawing/2014/main" id="{E890FA90-739C-0E30-D62B-7F248925B069}"/>
                </a:ext>
              </a:extLst>
            </p:cNvPr>
            <p:cNvSpPr>
              <a:spLocks noChangeShapeType="1"/>
            </p:cNvSpPr>
            <p:nvPr/>
          </p:nvSpPr>
          <p:spPr bwMode="auto">
            <a:xfrm flipH="1">
              <a:off x="8531225" y="4719431"/>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358">
              <a:extLst>
                <a:ext uri="{FF2B5EF4-FFF2-40B4-BE49-F238E27FC236}">
                  <a16:creationId xmlns:a16="http://schemas.microsoft.com/office/drawing/2014/main" id="{C9932637-7E45-0ADB-2624-986666617366}"/>
                </a:ext>
              </a:extLst>
            </p:cNvPr>
            <p:cNvSpPr>
              <a:spLocks noChangeShapeType="1"/>
            </p:cNvSpPr>
            <p:nvPr/>
          </p:nvSpPr>
          <p:spPr bwMode="auto">
            <a:xfrm flipH="1">
              <a:off x="8256588" y="4773406"/>
              <a:ext cx="28575"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359">
              <a:extLst>
                <a:ext uri="{FF2B5EF4-FFF2-40B4-BE49-F238E27FC236}">
                  <a16:creationId xmlns:a16="http://schemas.microsoft.com/office/drawing/2014/main" id="{1B7B45D2-23A5-441E-6EA6-FC4D31654D77}"/>
                </a:ext>
              </a:extLst>
            </p:cNvPr>
            <p:cNvSpPr>
              <a:spLocks noChangeShapeType="1"/>
            </p:cNvSpPr>
            <p:nvPr/>
          </p:nvSpPr>
          <p:spPr bwMode="auto">
            <a:xfrm flipH="1">
              <a:off x="8229600" y="4773406"/>
              <a:ext cx="26988" cy="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360">
              <a:extLst>
                <a:ext uri="{FF2B5EF4-FFF2-40B4-BE49-F238E27FC236}">
                  <a16:creationId xmlns:a16="http://schemas.microsoft.com/office/drawing/2014/main" id="{4CADBA23-4D2A-15E2-281E-5314F3589690}"/>
                </a:ext>
              </a:extLst>
            </p:cNvPr>
            <p:cNvSpPr>
              <a:spLocks noChangeShapeType="1"/>
            </p:cNvSpPr>
            <p:nvPr/>
          </p:nvSpPr>
          <p:spPr bwMode="auto">
            <a:xfrm>
              <a:off x="9164638" y="4159044"/>
              <a:ext cx="0" cy="433388"/>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361">
              <a:extLst>
                <a:ext uri="{FF2B5EF4-FFF2-40B4-BE49-F238E27FC236}">
                  <a16:creationId xmlns:a16="http://schemas.microsoft.com/office/drawing/2014/main" id="{2509B590-E818-7D9A-8A77-083427AFA7F0}"/>
                </a:ext>
              </a:extLst>
            </p:cNvPr>
            <p:cNvSpPr>
              <a:spLocks noChangeShapeType="1"/>
            </p:cNvSpPr>
            <p:nvPr/>
          </p:nvSpPr>
          <p:spPr bwMode="auto">
            <a:xfrm flipV="1">
              <a:off x="8861425" y="4186031"/>
              <a:ext cx="0" cy="4365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362">
              <a:extLst>
                <a:ext uri="{FF2B5EF4-FFF2-40B4-BE49-F238E27FC236}">
                  <a16:creationId xmlns:a16="http://schemas.microsoft.com/office/drawing/2014/main" id="{5F400394-898E-AF0B-A884-2A9BC8A91830}"/>
                </a:ext>
              </a:extLst>
            </p:cNvPr>
            <p:cNvSpPr>
              <a:spLocks noChangeShapeType="1"/>
            </p:cNvSpPr>
            <p:nvPr/>
          </p:nvSpPr>
          <p:spPr bwMode="auto">
            <a:xfrm>
              <a:off x="8559800" y="4289219"/>
              <a:ext cx="0" cy="43021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363">
              <a:extLst>
                <a:ext uri="{FF2B5EF4-FFF2-40B4-BE49-F238E27FC236}">
                  <a16:creationId xmlns:a16="http://schemas.microsoft.com/office/drawing/2014/main" id="{1478C679-700E-8CCC-DC18-C091B6802497}"/>
                </a:ext>
              </a:extLst>
            </p:cNvPr>
            <p:cNvSpPr>
              <a:spLocks noChangeShapeType="1"/>
            </p:cNvSpPr>
            <p:nvPr/>
          </p:nvSpPr>
          <p:spPr bwMode="auto">
            <a:xfrm>
              <a:off x="8256588" y="4343194"/>
              <a:ext cx="0" cy="43021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364">
              <a:extLst>
                <a:ext uri="{FF2B5EF4-FFF2-40B4-BE49-F238E27FC236}">
                  <a16:creationId xmlns:a16="http://schemas.microsoft.com/office/drawing/2014/main" id="{E74D45DA-FE89-04F1-7995-64B94B1CCCB3}"/>
                </a:ext>
              </a:extLst>
            </p:cNvPr>
            <p:cNvSpPr>
              <a:spLocks noChangeShapeType="1"/>
            </p:cNvSpPr>
            <p:nvPr/>
          </p:nvSpPr>
          <p:spPr bwMode="auto">
            <a:xfrm>
              <a:off x="7956550" y="4324144"/>
              <a:ext cx="0" cy="387350"/>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365">
              <a:extLst>
                <a:ext uri="{FF2B5EF4-FFF2-40B4-BE49-F238E27FC236}">
                  <a16:creationId xmlns:a16="http://schemas.microsoft.com/office/drawing/2014/main" id="{5C4E77F7-9583-87BF-8EBF-E07D11DA0782}"/>
                </a:ext>
              </a:extLst>
            </p:cNvPr>
            <p:cNvSpPr>
              <a:spLocks noChangeShapeType="1"/>
            </p:cNvSpPr>
            <p:nvPr/>
          </p:nvSpPr>
          <p:spPr bwMode="auto">
            <a:xfrm>
              <a:off x="7658100" y="4505119"/>
              <a:ext cx="0" cy="360363"/>
            </a:xfrm>
            <a:prstGeom prst="line">
              <a:avLst/>
            </a:prstGeom>
            <a:noFill/>
            <a:ln w="7938">
              <a:solidFill>
                <a:srgbClr val="0066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Freeform 366">
              <a:extLst>
                <a:ext uri="{FF2B5EF4-FFF2-40B4-BE49-F238E27FC236}">
                  <a16:creationId xmlns:a16="http://schemas.microsoft.com/office/drawing/2014/main" id="{AACA8990-46DE-A509-8E0C-ABFC6A7718AC}"/>
                </a:ext>
              </a:extLst>
            </p:cNvPr>
            <p:cNvSpPr>
              <a:spLocks/>
            </p:cNvSpPr>
            <p:nvPr/>
          </p:nvSpPr>
          <p:spPr bwMode="auto">
            <a:xfrm>
              <a:off x="10904538" y="42098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Freeform 367">
              <a:extLst>
                <a:ext uri="{FF2B5EF4-FFF2-40B4-BE49-F238E27FC236}">
                  <a16:creationId xmlns:a16="http://schemas.microsoft.com/office/drawing/2014/main" id="{C7A8E6CD-43AF-EF42-6C78-B000B6C0FCFE}"/>
                </a:ext>
              </a:extLst>
            </p:cNvPr>
            <p:cNvSpPr>
              <a:spLocks/>
            </p:cNvSpPr>
            <p:nvPr/>
          </p:nvSpPr>
          <p:spPr bwMode="auto">
            <a:xfrm>
              <a:off x="11507788" y="4211431"/>
              <a:ext cx="57150" cy="0"/>
            </a:xfrm>
            <a:custGeom>
              <a:avLst/>
              <a:gdLst>
                <a:gd name="T0" fmla="*/ 36 w 36"/>
                <a:gd name="T1" fmla="*/ 18 w 36"/>
                <a:gd name="T2" fmla="*/ 0 w 36"/>
              </a:gdLst>
              <a:ahLst/>
              <a:cxnLst>
                <a:cxn ang="0">
                  <a:pos x="T0" y="0"/>
                </a:cxn>
                <a:cxn ang="0">
                  <a:pos x="T1" y="0"/>
                </a:cxn>
                <a:cxn ang="0">
                  <a:pos x="T2" y="0"/>
                </a:cxn>
              </a:cxnLst>
              <a:rect l="0" t="0" r="r" b="b"/>
              <a:pathLst>
                <a:path w="36">
                  <a:moveTo>
                    <a:pt x="36"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368">
              <a:extLst>
                <a:ext uri="{FF2B5EF4-FFF2-40B4-BE49-F238E27FC236}">
                  <a16:creationId xmlns:a16="http://schemas.microsoft.com/office/drawing/2014/main" id="{D91EBEFD-5013-3BAF-6E46-781F732A47D3}"/>
                </a:ext>
              </a:extLst>
            </p:cNvPr>
            <p:cNvSpPr>
              <a:spLocks noChangeShapeType="1"/>
            </p:cNvSpPr>
            <p:nvPr/>
          </p:nvSpPr>
          <p:spPr bwMode="auto">
            <a:xfrm>
              <a:off x="11536363" y="4211431"/>
              <a:ext cx="0" cy="3333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369">
              <a:extLst>
                <a:ext uri="{FF2B5EF4-FFF2-40B4-BE49-F238E27FC236}">
                  <a16:creationId xmlns:a16="http://schemas.microsoft.com/office/drawing/2014/main" id="{9A2C8721-35CB-BFD3-D30C-79790BFF3D33}"/>
                </a:ext>
              </a:extLst>
            </p:cNvPr>
            <p:cNvSpPr>
              <a:spLocks noChangeShapeType="1"/>
            </p:cNvSpPr>
            <p:nvPr/>
          </p:nvSpPr>
          <p:spPr bwMode="auto">
            <a:xfrm flipH="1">
              <a:off x="11507788" y="470355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370">
              <a:extLst>
                <a:ext uri="{FF2B5EF4-FFF2-40B4-BE49-F238E27FC236}">
                  <a16:creationId xmlns:a16="http://schemas.microsoft.com/office/drawing/2014/main" id="{5EF324F3-998F-4BF1-81DF-794257FB984D}"/>
                </a:ext>
              </a:extLst>
            </p:cNvPr>
            <p:cNvSpPr>
              <a:spLocks noChangeShapeType="1"/>
            </p:cNvSpPr>
            <p:nvPr/>
          </p:nvSpPr>
          <p:spPr bwMode="auto">
            <a:xfrm flipH="1">
              <a:off x="11536363" y="470355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371">
              <a:extLst>
                <a:ext uri="{FF2B5EF4-FFF2-40B4-BE49-F238E27FC236}">
                  <a16:creationId xmlns:a16="http://schemas.microsoft.com/office/drawing/2014/main" id="{1108BEA9-0F12-2D7B-B94B-1ACEDA0552B9}"/>
                </a:ext>
              </a:extLst>
            </p:cNvPr>
            <p:cNvSpPr>
              <a:spLocks noChangeShapeType="1"/>
            </p:cNvSpPr>
            <p:nvPr/>
          </p:nvSpPr>
          <p:spPr bwMode="auto">
            <a:xfrm flipH="1">
              <a:off x="10934700" y="47353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372">
              <a:extLst>
                <a:ext uri="{FF2B5EF4-FFF2-40B4-BE49-F238E27FC236}">
                  <a16:creationId xmlns:a16="http://schemas.microsoft.com/office/drawing/2014/main" id="{99AE2B1F-B60C-95BB-175F-DF2B0FB480B5}"/>
                </a:ext>
              </a:extLst>
            </p:cNvPr>
            <p:cNvSpPr>
              <a:spLocks noChangeShapeType="1"/>
            </p:cNvSpPr>
            <p:nvPr/>
          </p:nvSpPr>
          <p:spPr bwMode="auto">
            <a:xfrm flipH="1">
              <a:off x="10904538" y="47353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373">
              <a:extLst>
                <a:ext uri="{FF2B5EF4-FFF2-40B4-BE49-F238E27FC236}">
                  <a16:creationId xmlns:a16="http://schemas.microsoft.com/office/drawing/2014/main" id="{DDB2ADA9-868F-6C52-CFA3-954139EB1A6E}"/>
                </a:ext>
              </a:extLst>
            </p:cNvPr>
            <p:cNvSpPr>
              <a:spLocks noChangeShapeType="1"/>
            </p:cNvSpPr>
            <p:nvPr/>
          </p:nvSpPr>
          <p:spPr bwMode="auto">
            <a:xfrm>
              <a:off x="10934700" y="4671806"/>
              <a:ext cx="0" cy="6350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374">
              <a:extLst>
                <a:ext uri="{FF2B5EF4-FFF2-40B4-BE49-F238E27FC236}">
                  <a16:creationId xmlns:a16="http://schemas.microsoft.com/office/drawing/2014/main" id="{FCF3642D-7236-D7AF-DCC3-A71488B65E46}"/>
                </a:ext>
              </a:extLst>
            </p:cNvPr>
            <p:cNvSpPr>
              <a:spLocks noChangeShapeType="1"/>
            </p:cNvSpPr>
            <p:nvPr/>
          </p:nvSpPr>
          <p:spPr bwMode="auto">
            <a:xfrm>
              <a:off x="10934700" y="4209844"/>
              <a:ext cx="0" cy="46196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375">
              <a:extLst>
                <a:ext uri="{FF2B5EF4-FFF2-40B4-BE49-F238E27FC236}">
                  <a16:creationId xmlns:a16="http://schemas.microsoft.com/office/drawing/2014/main" id="{D1B54F70-CF88-2A34-05FC-5E3869CB71C5}"/>
                </a:ext>
              </a:extLst>
            </p:cNvPr>
            <p:cNvSpPr>
              <a:spLocks noChangeShapeType="1"/>
            </p:cNvSpPr>
            <p:nvPr/>
          </p:nvSpPr>
          <p:spPr bwMode="auto">
            <a:xfrm>
              <a:off x="11536363" y="4544806"/>
              <a:ext cx="0" cy="15875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Freeform 376">
              <a:extLst>
                <a:ext uri="{FF2B5EF4-FFF2-40B4-BE49-F238E27FC236}">
                  <a16:creationId xmlns:a16="http://schemas.microsoft.com/office/drawing/2014/main" id="{8B80DAA1-CBD0-B387-3200-F06E036989DC}"/>
                </a:ext>
              </a:extLst>
            </p:cNvPr>
            <p:cNvSpPr>
              <a:spLocks/>
            </p:cNvSpPr>
            <p:nvPr/>
          </p:nvSpPr>
          <p:spPr bwMode="auto">
            <a:xfrm>
              <a:off x="9110663" y="4524169"/>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377">
              <a:extLst>
                <a:ext uri="{FF2B5EF4-FFF2-40B4-BE49-F238E27FC236}">
                  <a16:creationId xmlns:a16="http://schemas.microsoft.com/office/drawing/2014/main" id="{E6FDB9A5-9AC0-6C3F-8BCA-AD1BDF30140D}"/>
                </a:ext>
              </a:extLst>
            </p:cNvPr>
            <p:cNvSpPr>
              <a:spLocks noChangeShapeType="1"/>
            </p:cNvSpPr>
            <p:nvPr/>
          </p:nvSpPr>
          <p:spPr bwMode="auto">
            <a:xfrm flipH="1">
              <a:off x="8829675" y="45368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378">
              <a:extLst>
                <a:ext uri="{FF2B5EF4-FFF2-40B4-BE49-F238E27FC236}">
                  <a16:creationId xmlns:a16="http://schemas.microsoft.com/office/drawing/2014/main" id="{D11E311C-68A4-AEC0-01A7-04167F643651}"/>
                </a:ext>
              </a:extLst>
            </p:cNvPr>
            <p:cNvSpPr>
              <a:spLocks noChangeShapeType="1"/>
            </p:cNvSpPr>
            <p:nvPr/>
          </p:nvSpPr>
          <p:spPr bwMode="auto">
            <a:xfrm flipH="1">
              <a:off x="8799513" y="45368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Freeform 379">
              <a:extLst>
                <a:ext uri="{FF2B5EF4-FFF2-40B4-BE49-F238E27FC236}">
                  <a16:creationId xmlns:a16="http://schemas.microsoft.com/office/drawing/2014/main" id="{D1D37099-A1EB-7CDC-DD8A-954BCFE7D640}"/>
                </a:ext>
              </a:extLst>
            </p:cNvPr>
            <p:cNvSpPr>
              <a:spLocks/>
            </p:cNvSpPr>
            <p:nvPr/>
          </p:nvSpPr>
          <p:spPr bwMode="auto">
            <a:xfrm>
              <a:off x="10315575" y="4197144"/>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380">
              <a:extLst>
                <a:ext uri="{FF2B5EF4-FFF2-40B4-BE49-F238E27FC236}">
                  <a16:creationId xmlns:a16="http://schemas.microsoft.com/office/drawing/2014/main" id="{E6606278-7538-7F1F-95CA-812D5D4B651F}"/>
                </a:ext>
              </a:extLst>
            </p:cNvPr>
            <p:cNvSpPr>
              <a:spLocks noChangeShapeType="1"/>
            </p:cNvSpPr>
            <p:nvPr/>
          </p:nvSpPr>
          <p:spPr bwMode="auto">
            <a:xfrm flipH="1">
              <a:off x="7899400" y="46670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381">
              <a:extLst>
                <a:ext uri="{FF2B5EF4-FFF2-40B4-BE49-F238E27FC236}">
                  <a16:creationId xmlns:a16="http://schemas.microsoft.com/office/drawing/2014/main" id="{500E75DF-2A0F-90EF-7E6E-7E976E21CDF1}"/>
                </a:ext>
              </a:extLst>
            </p:cNvPr>
            <p:cNvSpPr>
              <a:spLocks noChangeShapeType="1"/>
            </p:cNvSpPr>
            <p:nvPr/>
          </p:nvSpPr>
          <p:spPr bwMode="auto">
            <a:xfrm flipH="1">
              <a:off x="7929563" y="46670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Freeform 382">
              <a:extLst>
                <a:ext uri="{FF2B5EF4-FFF2-40B4-BE49-F238E27FC236}">
                  <a16:creationId xmlns:a16="http://schemas.microsoft.com/office/drawing/2014/main" id="{4C6B40C9-F4FB-E317-244A-FE0F384D5DE7}"/>
                </a:ext>
              </a:extLst>
            </p:cNvPr>
            <p:cNvSpPr>
              <a:spLocks/>
            </p:cNvSpPr>
            <p:nvPr/>
          </p:nvSpPr>
          <p:spPr bwMode="auto">
            <a:xfrm>
              <a:off x="7602538" y="4790869"/>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Freeform 383">
              <a:extLst>
                <a:ext uri="{FF2B5EF4-FFF2-40B4-BE49-F238E27FC236}">
                  <a16:creationId xmlns:a16="http://schemas.microsoft.com/office/drawing/2014/main" id="{8BAC528D-754F-539F-14FF-D1E92F67259B}"/>
                </a:ext>
              </a:extLst>
            </p:cNvPr>
            <p:cNvSpPr>
              <a:spLocks/>
            </p:cNvSpPr>
            <p:nvPr/>
          </p:nvSpPr>
          <p:spPr bwMode="auto">
            <a:xfrm>
              <a:off x="7602538" y="510043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384">
              <a:extLst>
                <a:ext uri="{FF2B5EF4-FFF2-40B4-BE49-F238E27FC236}">
                  <a16:creationId xmlns:a16="http://schemas.microsoft.com/office/drawing/2014/main" id="{51820C6F-414E-1715-502B-5C1D9D400221}"/>
                </a:ext>
              </a:extLst>
            </p:cNvPr>
            <p:cNvSpPr>
              <a:spLocks noChangeShapeType="1"/>
            </p:cNvSpPr>
            <p:nvPr/>
          </p:nvSpPr>
          <p:spPr bwMode="auto">
            <a:xfrm flipH="1">
              <a:off x="7929563" y="500041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385">
              <a:extLst>
                <a:ext uri="{FF2B5EF4-FFF2-40B4-BE49-F238E27FC236}">
                  <a16:creationId xmlns:a16="http://schemas.microsoft.com/office/drawing/2014/main" id="{61C64863-A119-1C3C-9EDF-59FA4B008028}"/>
                </a:ext>
              </a:extLst>
            </p:cNvPr>
            <p:cNvSpPr>
              <a:spLocks noChangeShapeType="1"/>
            </p:cNvSpPr>
            <p:nvPr/>
          </p:nvSpPr>
          <p:spPr bwMode="auto">
            <a:xfrm flipH="1">
              <a:off x="7899400" y="500041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386">
              <a:extLst>
                <a:ext uri="{FF2B5EF4-FFF2-40B4-BE49-F238E27FC236}">
                  <a16:creationId xmlns:a16="http://schemas.microsoft.com/office/drawing/2014/main" id="{BC6F8F43-F4CA-7016-9824-20EA9DC85019}"/>
                </a:ext>
              </a:extLst>
            </p:cNvPr>
            <p:cNvSpPr>
              <a:spLocks noChangeShapeType="1"/>
            </p:cNvSpPr>
            <p:nvPr/>
          </p:nvSpPr>
          <p:spPr bwMode="auto">
            <a:xfrm>
              <a:off x="7631113" y="4790869"/>
              <a:ext cx="0" cy="30956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387">
              <a:extLst>
                <a:ext uri="{FF2B5EF4-FFF2-40B4-BE49-F238E27FC236}">
                  <a16:creationId xmlns:a16="http://schemas.microsoft.com/office/drawing/2014/main" id="{86E1A838-254C-5354-F1F6-70D8E2C06CBE}"/>
                </a:ext>
              </a:extLst>
            </p:cNvPr>
            <p:cNvSpPr>
              <a:spLocks noChangeShapeType="1"/>
            </p:cNvSpPr>
            <p:nvPr/>
          </p:nvSpPr>
          <p:spPr bwMode="auto">
            <a:xfrm>
              <a:off x="7929563" y="4667044"/>
              <a:ext cx="0" cy="3333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388">
              <a:extLst>
                <a:ext uri="{FF2B5EF4-FFF2-40B4-BE49-F238E27FC236}">
                  <a16:creationId xmlns:a16="http://schemas.microsoft.com/office/drawing/2014/main" id="{FC0E2CA0-FC5F-D0CB-6447-0A4224DF37E6}"/>
                </a:ext>
              </a:extLst>
            </p:cNvPr>
            <p:cNvSpPr>
              <a:spLocks noChangeShapeType="1"/>
            </p:cNvSpPr>
            <p:nvPr/>
          </p:nvSpPr>
          <p:spPr bwMode="auto">
            <a:xfrm flipH="1">
              <a:off x="7299325" y="48845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389">
              <a:extLst>
                <a:ext uri="{FF2B5EF4-FFF2-40B4-BE49-F238E27FC236}">
                  <a16:creationId xmlns:a16="http://schemas.microsoft.com/office/drawing/2014/main" id="{130E1DF1-58C9-3D1A-4065-D1B77E7B3453}"/>
                </a:ext>
              </a:extLst>
            </p:cNvPr>
            <p:cNvSpPr>
              <a:spLocks noChangeShapeType="1"/>
            </p:cNvSpPr>
            <p:nvPr/>
          </p:nvSpPr>
          <p:spPr bwMode="auto">
            <a:xfrm>
              <a:off x="7327900" y="48845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390">
              <a:extLst>
                <a:ext uri="{FF2B5EF4-FFF2-40B4-BE49-F238E27FC236}">
                  <a16:creationId xmlns:a16="http://schemas.microsoft.com/office/drawing/2014/main" id="{23940395-4F50-516A-4E6B-8A39B99FC15C}"/>
                </a:ext>
              </a:extLst>
            </p:cNvPr>
            <p:cNvSpPr>
              <a:spLocks noChangeShapeType="1"/>
            </p:cNvSpPr>
            <p:nvPr/>
          </p:nvSpPr>
          <p:spPr bwMode="auto">
            <a:xfrm flipH="1">
              <a:off x="6999288" y="499883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391">
              <a:extLst>
                <a:ext uri="{FF2B5EF4-FFF2-40B4-BE49-F238E27FC236}">
                  <a16:creationId xmlns:a16="http://schemas.microsoft.com/office/drawing/2014/main" id="{DD3953C7-4F04-09B1-B4F3-8CF94F67C231}"/>
                </a:ext>
              </a:extLst>
            </p:cNvPr>
            <p:cNvSpPr>
              <a:spLocks noChangeShapeType="1"/>
            </p:cNvSpPr>
            <p:nvPr/>
          </p:nvSpPr>
          <p:spPr bwMode="auto">
            <a:xfrm flipH="1">
              <a:off x="6999288" y="52004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392">
              <a:extLst>
                <a:ext uri="{FF2B5EF4-FFF2-40B4-BE49-F238E27FC236}">
                  <a16:creationId xmlns:a16="http://schemas.microsoft.com/office/drawing/2014/main" id="{4F64098C-292A-8038-4859-068892236FD5}"/>
                </a:ext>
              </a:extLst>
            </p:cNvPr>
            <p:cNvSpPr>
              <a:spLocks noChangeShapeType="1"/>
            </p:cNvSpPr>
            <p:nvPr/>
          </p:nvSpPr>
          <p:spPr bwMode="auto">
            <a:xfrm flipH="1">
              <a:off x="7029450" y="52004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393">
              <a:extLst>
                <a:ext uri="{FF2B5EF4-FFF2-40B4-BE49-F238E27FC236}">
                  <a16:creationId xmlns:a16="http://schemas.microsoft.com/office/drawing/2014/main" id="{FFA90373-9A60-C5BF-B62D-A73C2F09B4B0}"/>
                </a:ext>
              </a:extLst>
            </p:cNvPr>
            <p:cNvSpPr>
              <a:spLocks noChangeShapeType="1"/>
            </p:cNvSpPr>
            <p:nvPr/>
          </p:nvSpPr>
          <p:spPr bwMode="auto">
            <a:xfrm flipV="1">
              <a:off x="7029450" y="4998831"/>
              <a:ext cx="0" cy="2016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394">
              <a:extLst>
                <a:ext uri="{FF2B5EF4-FFF2-40B4-BE49-F238E27FC236}">
                  <a16:creationId xmlns:a16="http://schemas.microsoft.com/office/drawing/2014/main" id="{7D7C9C5A-F3DC-CE9B-E43A-201DDD44CBD2}"/>
                </a:ext>
              </a:extLst>
            </p:cNvPr>
            <p:cNvSpPr>
              <a:spLocks noChangeShapeType="1"/>
            </p:cNvSpPr>
            <p:nvPr/>
          </p:nvSpPr>
          <p:spPr bwMode="auto">
            <a:xfrm flipH="1">
              <a:off x="7029450" y="499883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395">
              <a:extLst>
                <a:ext uri="{FF2B5EF4-FFF2-40B4-BE49-F238E27FC236}">
                  <a16:creationId xmlns:a16="http://schemas.microsoft.com/office/drawing/2014/main" id="{68F210C6-2B28-B19C-254D-A6B11BF9C0B7}"/>
                </a:ext>
              </a:extLst>
            </p:cNvPr>
            <p:cNvSpPr>
              <a:spLocks noChangeShapeType="1"/>
            </p:cNvSpPr>
            <p:nvPr/>
          </p:nvSpPr>
          <p:spPr bwMode="auto">
            <a:xfrm flipH="1">
              <a:off x="7327900" y="5149644"/>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396">
              <a:extLst>
                <a:ext uri="{FF2B5EF4-FFF2-40B4-BE49-F238E27FC236}">
                  <a16:creationId xmlns:a16="http://schemas.microsoft.com/office/drawing/2014/main" id="{C2BD2527-7711-0829-2BB1-10C56124ED51}"/>
                </a:ext>
              </a:extLst>
            </p:cNvPr>
            <p:cNvSpPr>
              <a:spLocks noChangeShapeType="1"/>
            </p:cNvSpPr>
            <p:nvPr/>
          </p:nvSpPr>
          <p:spPr bwMode="auto">
            <a:xfrm flipH="1">
              <a:off x="7299325" y="5149644"/>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397">
              <a:extLst>
                <a:ext uri="{FF2B5EF4-FFF2-40B4-BE49-F238E27FC236}">
                  <a16:creationId xmlns:a16="http://schemas.microsoft.com/office/drawing/2014/main" id="{C65E4FF1-2AFB-0C1A-1347-276BCC489931}"/>
                </a:ext>
              </a:extLst>
            </p:cNvPr>
            <p:cNvSpPr>
              <a:spLocks noChangeShapeType="1"/>
            </p:cNvSpPr>
            <p:nvPr/>
          </p:nvSpPr>
          <p:spPr bwMode="auto">
            <a:xfrm flipV="1">
              <a:off x="7327900" y="4884531"/>
              <a:ext cx="0" cy="265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Freeform 398">
              <a:extLst>
                <a:ext uri="{FF2B5EF4-FFF2-40B4-BE49-F238E27FC236}">
                  <a16:creationId xmlns:a16="http://schemas.microsoft.com/office/drawing/2014/main" id="{765DA924-7716-6432-1985-82EF2652B89E}"/>
                </a:ext>
              </a:extLst>
            </p:cNvPr>
            <p:cNvSpPr>
              <a:spLocks/>
            </p:cNvSpPr>
            <p:nvPr/>
          </p:nvSpPr>
          <p:spPr bwMode="auto">
            <a:xfrm>
              <a:off x="6791325" y="5211556"/>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399">
              <a:extLst>
                <a:ext uri="{FF2B5EF4-FFF2-40B4-BE49-F238E27FC236}">
                  <a16:creationId xmlns:a16="http://schemas.microsoft.com/office/drawing/2014/main" id="{B7FA921E-0669-C9D2-1E3D-AED903ED86E0}"/>
                </a:ext>
              </a:extLst>
            </p:cNvPr>
            <p:cNvSpPr>
              <a:spLocks noChangeShapeType="1"/>
            </p:cNvSpPr>
            <p:nvPr/>
          </p:nvSpPr>
          <p:spPr bwMode="auto">
            <a:xfrm flipH="1">
              <a:off x="6791325" y="5349669"/>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400">
              <a:extLst>
                <a:ext uri="{FF2B5EF4-FFF2-40B4-BE49-F238E27FC236}">
                  <a16:creationId xmlns:a16="http://schemas.microsoft.com/office/drawing/2014/main" id="{4F3BB880-B687-29ED-F24E-587BEADA27B3}"/>
                </a:ext>
              </a:extLst>
            </p:cNvPr>
            <p:cNvSpPr>
              <a:spLocks noChangeShapeType="1"/>
            </p:cNvSpPr>
            <p:nvPr/>
          </p:nvSpPr>
          <p:spPr bwMode="auto">
            <a:xfrm flipH="1">
              <a:off x="6819900" y="5349669"/>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401">
              <a:extLst>
                <a:ext uri="{FF2B5EF4-FFF2-40B4-BE49-F238E27FC236}">
                  <a16:creationId xmlns:a16="http://schemas.microsoft.com/office/drawing/2014/main" id="{8A9CB223-87D8-465D-087A-A83337A4F9DF}"/>
                </a:ext>
              </a:extLst>
            </p:cNvPr>
            <p:cNvSpPr>
              <a:spLocks noChangeShapeType="1"/>
            </p:cNvSpPr>
            <p:nvPr/>
          </p:nvSpPr>
          <p:spPr bwMode="auto">
            <a:xfrm flipV="1">
              <a:off x="6819900" y="5211556"/>
              <a:ext cx="0" cy="138113"/>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Freeform 402">
              <a:extLst>
                <a:ext uri="{FF2B5EF4-FFF2-40B4-BE49-F238E27FC236}">
                  <a16:creationId xmlns:a16="http://schemas.microsoft.com/office/drawing/2014/main" id="{E3F53A80-CAEC-EADF-0335-40305BDC6220}"/>
                </a:ext>
              </a:extLst>
            </p:cNvPr>
            <p:cNvSpPr>
              <a:spLocks/>
            </p:cNvSpPr>
            <p:nvPr/>
          </p:nvSpPr>
          <p:spPr bwMode="auto">
            <a:xfrm>
              <a:off x="10315575" y="4871831"/>
              <a:ext cx="58738" cy="0"/>
            </a:xfrm>
            <a:custGeom>
              <a:avLst/>
              <a:gdLst>
                <a:gd name="T0" fmla="*/ 37 w 37"/>
                <a:gd name="T1" fmla="*/ 18 w 37"/>
                <a:gd name="T2" fmla="*/ 0 w 37"/>
              </a:gdLst>
              <a:ahLst/>
              <a:cxnLst>
                <a:cxn ang="0">
                  <a:pos x="T0" y="0"/>
                </a:cxn>
                <a:cxn ang="0">
                  <a:pos x="T1" y="0"/>
                </a:cxn>
                <a:cxn ang="0">
                  <a:pos x="T2" y="0"/>
                </a:cxn>
              </a:cxnLst>
              <a:rect l="0" t="0" r="r" b="b"/>
              <a:pathLst>
                <a:path w="37">
                  <a:moveTo>
                    <a:pt x="37" y="0"/>
                  </a:moveTo>
                  <a:lnTo>
                    <a:pt x="18"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403">
              <a:extLst>
                <a:ext uri="{FF2B5EF4-FFF2-40B4-BE49-F238E27FC236}">
                  <a16:creationId xmlns:a16="http://schemas.microsoft.com/office/drawing/2014/main" id="{466ED4D3-6DF7-5280-D7A4-BC22A30FB4E8}"/>
                </a:ext>
              </a:extLst>
            </p:cNvPr>
            <p:cNvSpPr>
              <a:spLocks noChangeShapeType="1"/>
            </p:cNvSpPr>
            <p:nvPr/>
          </p:nvSpPr>
          <p:spPr bwMode="auto">
            <a:xfrm flipH="1">
              <a:off x="8799513" y="49385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404">
              <a:extLst>
                <a:ext uri="{FF2B5EF4-FFF2-40B4-BE49-F238E27FC236}">
                  <a16:creationId xmlns:a16="http://schemas.microsoft.com/office/drawing/2014/main" id="{7F60D7A1-B016-CC8C-0D40-A05DBB1D74A5}"/>
                </a:ext>
              </a:extLst>
            </p:cNvPr>
            <p:cNvSpPr>
              <a:spLocks noChangeShapeType="1"/>
            </p:cNvSpPr>
            <p:nvPr/>
          </p:nvSpPr>
          <p:spPr bwMode="auto">
            <a:xfrm flipH="1">
              <a:off x="8829675" y="49385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Freeform 405">
              <a:extLst>
                <a:ext uri="{FF2B5EF4-FFF2-40B4-BE49-F238E27FC236}">
                  <a16:creationId xmlns:a16="http://schemas.microsoft.com/office/drawing/2014/main" id="{87DDFB76-FED8-0907-05FC-355FF3323DEF}"/>
                </a:ext>
              </a:extLst>
            </p:cNvPr>
            <p:cNvSpPr>
              <a:spLocks/>
            </p:cNvSpPr>
            <p:nvPr/>
          </p:nvSpPr>
          <p:spPr bwMode="auto">
            <a:xfrm>
              <a:off x="9110663" y="4908344"/>
              <a:ext cx="58738" cy="0"/>
            </a:xfrm>
            <a:custGeom>
              <a:avLst/>
              <a:gdLst>
                <a:gd name="T0" fmla="*/ 37 w 37"/>
                <a:gd name="T1" fmla="*/ 19 w 37"/>
                <a:gd name="T2" fmla="*/ 0 w 37"/>
              </a:gdLst>
              <a:ahLst/>
              <a:cxnLst>
                <a:cxn ang="0">
                  <a:pos x="T0" y="0"/>
                </a:cxn>
                <a:cxn ang="0">
                  <a:pos x="T1" y="0"/>
                </a:cxn>
                <a:cxn ang="0">
                  <a:pos x="T2" y="0"/>
                </a:cxn>
              </a:cxnLst>
              <a:rect l="0" t="0" r="r" b="b"/>
              <a:pathLst>
                <a:path w="37">
                  <a:moveTo>
                    <a:pt x="37" y="0"/>
                  </a:moveTo>
                  <a:lnTo>
                    <a:pt x="19" y="0"/>
                  </a:lnTo>
                  <a:lnTo>
                    <a:pt x="0" y="0"/>
                  </a:lnTo>
                </a:path>
              </a:pathLst>
            </a:custGeom>
            <a:noFill/>
            <a:ln w="7938">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407">
              <a:extLst>
                <a:ext uri="{FF2B5EF4-FFF2-40B4-BE49-F238E27FC236}">
                  <a16:creationId xmlns:a16="http://schemas.microsoft.com/office/drawing/2014/main" id="{DE08F99A-C1A4-290B-8FCE-DBC6988D712E}"/>
                </a:ext>
              </a:extLst>
            </p:cNvPr>
            <p:cNvSpPr>
              <a:spLocks noChangeShapeType="1"/>
            </p:cNvSpPr>
            <p:nvPr/>
          </p:nvSpPr>
          <p:spPr bwMode="auto">
            <a:xfrm flipH="1">
              <a:off x="8505825" y="4671806"/>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08">
              <a:extLst>
                <a:ext uri="{FF2B5EF4-FFF2-40B4-BE49-F238E27FC236}">
                  <a16:creationId xmlns:a16="http://schemas.microsoft.com/office/drawing/2014/main" id="{679E3FA9-6EC9-E7CB-957E-45D67CD05324}"/>
                </a:ext>
              </a:extLst>
            </p:cNvPr>
            <p:cNvSpPr>
              <a:spLocks noChangeShapeType="1"/>
            </p:cNvSpPr>
            <p:nvPr/>
          </p:nvSpPr>
          <p:spPr bwMode="auto">
            <a:xfrm flipH="1">
              <a:off x="8535988" y="4671806"/>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409">
              <a:extLst>
                <a:ext uri="{FF2B5EF4-FFF2-40B4-BE49-F238E27FC236}">
                  <a16:creationId xmlns:a16="http://schemas.microsoft.com/office/drawing/2014/main" id="{B0D73AE3-E073-8EFA-6B1F-B305EBDB8BEC}"/>
                </a:ext>
              </a:extLst>
            </p:cNvPr>
            <p:cNvSpPr>
              <a:spLocks noChangeShapeType="1"/>
            </p:cNvSpPr>
            <p:nvPr/>
          </p:nvSpPr>
          <p:spPr bwMode="auto">
            <a:xfrm flipH="1">
              <a:off x="8235950" y="47003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410">
              <a:extLst>
                <a:ext uri="{FF2B5EF4-FFF2-40B4-BE49-F238E27FC236}">
                  <a16:creationId xmlns:a16="http://schemas.microsoft.com/office/drawing/2014/main" id="{0ED44093-1485-409E-A3CC-41A4D6A51F6A}"/>
                </a:ext>
              </a:extLst>
            </p:cNvPr>
            <p:cNvSpPr>
              <a:spLocks noChangeShapeType="1"/>
            </p:cNvSpPr>
            <p:nvPr/>
          </p:nvSpPr>
          <p:spPr bwMode="auto">
            <a:xfrm flipH="1">
              <a:off x="8205788" y="470038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411">
              <a:extLst>
                <a:ext uri="{FF2B5EF4-FFF2-40B4-BE49-F238E27FC236}">
                  <a16:creationId xmlns:a16="http://schemas.microsoft.com/office/drawing/2014/main" id="{B35CBADD-15EE-DBC1-BF61-9E2139BF4F12}"/>
                </a:ext>
              </a:extLst>
            </p:cNvPr>
            <p:cNvSpPr>
              <a:spLocks noChangeShapeType="1"/>
            </p:cNvSpPr>
            <p:nvPr/>
          </p:nvSpPr>
          <p:spPr bwMode="auto">
            <a:xfrm flipH="1">
              <a:off x="8235950" y="50559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412">
              <a:extLst>
                <a:ext uri="{FF2B5EF4-FFF2-40B4-BE49-F238E27FC236}">
                  <a16:creationId xmlns:a16="http://schemas.microsoft.com/office/drawing/2014/main" id="{D1A58D1E-0A74-A7DA-63EF-EC1FFE31A1E3}"/>
                </a:ext>
              </a:extLst>
            </p:cNvPr>
            <p:cNvSpPr>
              <a:spLocks noChangeShapeType="1"/>
            </p:cNvSpPr>
            <p:nvPr/>
          </p:nvSpPr>
          <p:spPr bwMode="auto">
            <a:xfrm flipH="1">
              <a:off x="8205788" y="505598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13">
              <a:extLst>
                <a:ext uri="{FF2B5EF4-FFF2-40B4-BE49-F238E27FC236}">
                  <a16:creationId xmlns:a16="http://schemas.microsoft.com/office/drawing/2014/main" id="{EF65F8B9-368C-0737-958D-30026B6FF526}"/>
                </a:ext>
              </a:extLst>
            </p:cNvPr>
            <p:cNvSpPr>
              <a:spLocks noChangeShapeType="1"/>
            </p:cNvSpPr>
            <p:nvPr/>
          </p:nvSpPr>
          <p:spPr bwMode="auto">
            <a:xfrm flipH="1">
              <a:off x="8535988" y="5043281"/>
              <a:ext cx="28575"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14">
              <a:extLst>
                <a:ext uri="{FF2B5EF4-FFF2-40B4-BE49-F238E27FC236}">
                  <a16:creationId xmlns:a16="http://schemas.microsoft.com/office/drawing/2014/main" id="{D8662B3C-4191-9253-8C54-55FD5A7CDA85}"/>
                </a:ext>
              </a:extLst>
            </p:cNvPr>
            <p:cNvSpPr>
              <a:spLocks noChangeShapeType="1"/>
            </p:cNvSpPr>
            <p:nvPr/>
          </p:nvSpPr>
          <p:spPr bwMode="auto">
            <a:xfrm flipH="1">
              <a:off x="8505825" y="5043281"/>
              <a:ext cx="30163" cy="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415">
              <a:extLst>
                <a:ext uri="{FF2B5EF4-FFF2-40B4-BE49-F238E27FC236}">
                  <a16:creationId xmlns:a16="http://schemas.microsoft.com/office/drawing/2014/main" id="{E5846D74-4C92-EE5F-8FE2-3FA738CE9F4D}"/>
                </a:ext>
              </a:extLst>
            </p:cNvPr>
            <p:cNvSpPr>
              <a:spLocks noChangeShapeType="1"/>
            </p:cNvSpPr>
            <p:nvPr/>
          </p:nvSpPr>
          <p:spPr bwMode="auto">
            <a:xfrm>
              <a:off x="8235950" y="4700381"/>
              <a:ext cx="0" cy="355600"/>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6">
              <a:extLst>
                <a:ext uri="{FF2B5EF4-FFF2-40B4-BE49-F238E27FC236}">
                  <a16:creationId xmlns:a16="http://schemas.microsoft.com/office/drawing/2014/main" id="{0788760E-DD99-209E-FA6A-D0A7D4504296}"/>
                </a:ext>
              </a:extLst>
            </p:cNvPr>
            <p:cNvSpPr>
              <a:spLocks noChangeShapeType="1"/>
            </p:cNvSpPr>
            <p:nvPr/>
          </p:nvSpPr>
          <p:spPr bwMode="auto">
            <a:xfrm>
              <a:off x="8535988" y="4671806"/>
              <a:ext cx="0" cy="3714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417">
              <a:extLst>
                <a:ext uri="{FF2B5EF4-FFF2-40B4-BE49-F238E27FC236}">
                  <a16:creationId xmlns:a16="http://schemas.microsoft.com/office/drawing/2014/main" id="{2CB87B60-A0C4-7FF4-D2AF-1055EC1E2AA9}"/>
                </a:ext>
              </a:extLst>
            </p:cNvPr>
            <p:cNvSpPr>
              <a:spLocks noChangeShapeType="1"/>
            </p:cNvSpPr>
            <p:nvPr/>
          </p:nvSpPr>
          <p:spPr bwMode="auto">
            <a:xfrm>
              <a:off x="8829675" y="4536869"/>
              <a:ext cx="0" cy="40163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418">
              <a:extLst>
                <a:ext uri="{FF2B5EF4-FFF2-40B4-BE49-F238E27FC236}">
                  <a16:creationId xmlns:a16="http://schemas.microsoft.com/office/drawing/2014/main" id="{174878A2-C134-9116-0EAD-13373E325438}"/>
                </a:ext>
              </a:extLst>
            </p:cNvPr>
            <p:cNvSpPr>
              <a:spLocks noChangeShapeType="1"/>
            </p:cNvSpPr>
            <p:nvPr/>
          </p:nvSpPr>
          <p:spPr bwMode="auto">
            <a:xfrm>
              <a:off x="9140825" y="4524169"/>
              <a:ext cx="0" cy="384175"/>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419">
              <a:extLst>
                <a:ext uri="{FF2B5EF4-FFF2-40B4-BE49-F238E27FC236}">
                  <a16:creationId xmlns:a16="http://schemas.microsoft.com/office/drawing/2014/main" id="{23208192-7C48-7CB7-089A-0ED25F648045}"/>
                </a:ext>
              </a:extLst>
            </p:cNvPr>
            <p:cNvSpPr>
              <a:spLocks noChangeShapeType="1"/>
            </p:cNvSpPr>
            <p:nvPr/>
          </p:nvSpPr>
          <p:spPr bwMode="auto">
            <a:xfrm>
              <a:off x="10344150" y="4197144"/>
              <a:ext cx="0" cy="674688"/>
            </a:xfrm>
            <a:prstGeom prst="line">
              <a:avLst/>
            </a:prstGeom>
            <a:noFill/>
            <a:ln w="793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420">
              <a:extLst>
                <a:ext uri="{FF2B5EF4-FFF2-40B4-BE49-F238E27FC236}">
                  <a16:creationId xmlns:a16="http://schemas.microsoft.com/office/drawing/2014/main" id="{89A275E8-0765-8097-3784-4657BC15BEB1}"/>
                </a:ext>
              </a:extLst>
            </p:cNvPr>
            <p:cNvSpPr>
              <a:spLocks/>
            </p:cNvSpPr>
            <p:nvPr/>
          </p:nvSpPr>
          <p:spPr bwMode="auto">
            <a:xfrm>
              <a:off x="6734175" y="4005056"/>
              <a:ext cx="4837113" cy="1381125"/>
            </a:xfrm>
            <a:custGeom>
              <a:avLst/>
              <a:gdLst>
                <a:gd name="T0" fmla="*/ 3047 w 3047"/>
                <a:gd name="T1" fmla="*/ 0 h 870"/>
                <a:gd name="T2" fmla="*/ 2668 w 3047"/>
                <a:gd name="T3" fmla="*/ 32 h 870"/>
                <a:gd name="T4" fmla="*/ 2288 w 3047"/>
                <a:gd name="T5" fmla="*/ 35 h 870"/>
                <a:gd name="T6" fmla="*/ 1531 w 3047"/>
                <a:gd name="T7" fmla="*/ 233 h 870"/>
                <a:gd name="T8" fmla="*/ 1340 w 3047"/>
                <a:gd name="T9" fmla="*/ 251 h 870"/>
                <a:gd name="T10" fmla="*/ 1150 w 3047"/>
                <a:gd name="T11" fmla="*/ 315 h 870"/>
                <a:gd name="T12" fmla="*/ 959 w 3047"/>
                <a:gd name="T13" fmla="*/ 348 h 870"/>
                <a:gd name="T14" fmla="*/ 770 w 3047"/>
                <a:gd name="T15" fmla="*/ 323 h 870"/>
                <a:gd name="T16" fmla="*/ 582 w 3047"/>
                <a:gd name="T17" fmla="*/ 429 h 870"/>
                <a:gd name="T18" fmla="*/ 391 w 3047"/>
                <a:gd name="T19" fmla="*/ 497 h 870"/>
                <a:gd name="T20" fmla="*/ 195 w 3047"/>
                <a:gd name="T21" fmla="*/ 588 h 870"/>
                <a:gd name="T22" fmla="*/ 73 w 3047"/>
                <a:gd name="T23" fmla="*/ 760 h 870"/>
                <a:gd name="T24" fmla="*/ 0 w 3047"/>
                <a:gd name="T25" fmla="*/ 87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7" h="870">
                  <a:moveTo>
                    <a:pt x="3047" y="0"/>
                  </a:moveTo>
                  <a:lnTo>
                    <a:pt x="2668" y="32"/>
                  </a:lnTo>
                  <a:lnTo>
                    <a:pt x="2288" y="35"/>
                  </a:lnTo>
                  <a:lnTo>
                    <a:pt x="1531" y="233"/>
                  </a:lnTo>
                  <a:lnTo>
                    <a:pt x="1340" y="251"/>
                  </a:lnTo>
                  <a:lnTo>
                    <a:pt x="1150" y="315"/>
                  </a:lnTo>
                  <a:lnTo>
                    <a:pt x="959" y="348"/>
                  </a:lnTo>
                  <a:lnTo>
                    <a:pt x="770" y="323"/>
                  </a:lnTo>
                  <a:lnTo>
                    <a:pt x="582" y="429"/>
                  </a:lnTo>
                  <a:lnTo>
                    <a:pt x="391" y="497"/>
                  </a:lnTo>
                  <a:lnTo>
                    <a:pt x="195" y="588"/>
                  </a:lnTo>
                  <a:lnTo>
                    <a:pt x="73" y="760"/>
                  </a:lnTo>
                  <a:lnTo>
                    <a:pt x="0" y="870"/>
                  </a:lnTo>
                </a:path>
              </a:pathLst>
            </a:custGeom>
            <a:noFill/>
            <a:ln w="19050">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421">
              <a:extLst>
                <a:ext uri="{FF2B5EF4-FFF2-40B4-BE49-F238E27FC236}">
                  <a16:creationId xmlns:a16="http://schemas.microsoft.com/office/drawing/2014/main" id="{EE541186-286D-4869-649E-06E219DA4DAF}"/>
                </a:ext>
              </a:extLst>
            </p:cNvPr>
            <p:cNvSpPr>
              <a:spLocks/>
            </p:cNvSpPr>
            <p:nvPr/>
          </p:nvSpPr>
          <p:spPr bwMode="auto">
            <a:xfrm>
              <a:off x="6734175" y="4452731"/>
              <a:ext cx="4802188" cy="933450"/>
            </a:xfrm>
            <a:custGeom>
              <a:avLst/>
              <a:gdLst>
                <a:gd name="T0" fmla="*/ 3025 w 3025"/>
                <a:gd name="T1" fmla="*/ 0 h 588"/>
                <a:gd name="T2" fmla="*/ 2646 w 3025"/>
                <a:gd name="T3" fmla="*/ 13 h 588"/>
                <a:gd name="T4" fmla="*/ 2274 w 3025"/>
                <a:gd name="T5" fmla="*/ 51 h 588"/>
                <a:gd name="T6" fmla="*/ 1516 w 3025"/>
                <a:gd name="T7" fmla="*/ 166 h 588"/>
                <a:gd name="T8" fmla="*/ 1320 w 3025"/>
                <a:gd name="T9" fmla="*/ 179 h 588"/>
                <a:gd name="T10" fmla="*/ 1135 w 3025"/>
                <a:gd name="T11" fmla="*/ 255 h 588"/>
                <a:gd name="T12" fmla="*/ 946 w 3025"/>
                <a:gd name="T13" fmla="*/ 267 h 588"/>
                <a:gd name="T14" fmla="*/ 753 w 3025"/>
                <a:gd name="T15" fmla="*/ 240 h 588"/>
                <a:gd name="T16" fmla="*/ 565 w 3025"/>
                <a:gd name="T17" fmla="*/ 310 h 588"/>
                <a:gd name="T18" fmla="*/ 374 w 3025"/>
                <a:gd name="T19" fmla="*/ 356 h 588"/>
                <a:gd name="T20" fmla="*/ 186 w 3025"/>
                <a:gd name="T21" fmla="*/ 407 h 588"/>
                <a:gd name="T22" fmla="*/ 54 w 3025"/>
                <a:gd name="T23" fmla="*/ 522 h 588"/>
                <a:gd name="T24" fmla="*/ 0 w 3025"/>
                <a:gd name="T2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588">
                  <a:moveTo>
                    <a:pt x="3025" y="0"/>
                  </a:moveTo>
                  <a:lnTo>
                    <a:pt x="2646" y="13"/>
                  </a:lnTo>
                  <a:lnTo>
                    <a:pt x="2274" y="51"/>
                  </a:lnTo>
                  <a:lnTo>
                    <a:pt x="1516" y="166"/>
                  </a:lnTo>
                  <a:lnTo>
                    <a:pt x="1320" y="179"/>
                  </a:lnTo>
                  <a:lnTo>
                    <a:pt x="1135" y="255"/>
                  </a:lnTo>
                  <a:lnTo>
                    <a:pt x="946" y="267"/>
                  </a:lnTo>
                  <a:lnTo>
                    <a:pt x="753" y="240"/>
                  </a:lnTo>
                  <a:lnTo>
                    <a:pt x="565" y="310"/>
                  </a:lnTo>
                  <a:lnTo>
                    <a:pt x="374" y="356"/>
                  </a:lnTo>
                  <a:lnTo>
                    <a:pt x="186" y="407"/>
                  </a:lnTo>
                  <a:lnTo>
                    <a:pt x="54" y="522"/>
                  </a:lnTo>
                  <a:lnTo>
                    <a:pt x="0" y="588"/>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422">
              <a:extLst>
                <a:ext uri="{FF2B5EF4-FFF2-40B4-BE49-F238E27FC236}">
                  <a16:creationId xmlns:a16="http://schemas.microsoft.com/office/drawing/2014/main" id="{A778E161-462A-AE18-D6F5-BD0D5A0599EA}"/>
                </a:ext>
              </a:extLst>
            </p:cNvPr>
            <p:cNvSpPr>
              <a:spLocks/>
            </p:cNvSpPr>
            <p:nvPr/>
          </p:nvSpPr>
          <p:spPr bwMode="auto">
            <a:xfrm>
              <a:off x="6734175" y="4938506"/>
              <a:ext cx="4824413" cy="495300"/>
            </a:xfrm>
            <a:custGeom>
              <a:avLst/>
              <a:gdLst>
                <a:gd name="T0" fmla="*/ 0 w 3039"/>
                <a:gd name="T1" fmla="*/ 282 h 312"/>
                <a:gd name="T2" fmla="*/ 66 w 3039"/>
                <a:gd name="T3" fmla="*/ 312 h 312"/>
                <a:gd name="T4" fmla="*/ 191 w 3039"/>
                <a:gd name="T5" fmla="*/ 298 h 312"/>
                <a:gd name="T6" fmla="*/ 382 w 3039"/>
                <a:gd name="T7" fmla="*/ 255 h 312"/>
                <a:gd name="T8" fmla="*/ 429 w 3039"/>
                <a:gd name="T9" fmla="*/ 251 h 312"/>
                <a:gd name="T10" fmla="*/ 477 w 3039"/>
                <a:gd name="T11" fmla="*/ 250 h 312"/>
                <a:gd name="T12" fmla="*/ 501 w 3039"/>
                <a:gd name="T13" fmla="*/ 250 h 312"/>
                <a:gd name="T14" fmla="*/ 525 w 3039"/>
                <a:gd name="T15" fmla="*/ 251 h 312"/>
                <a:gd name="T16" fmla="*/ 573 w 3039"/>
                <a:gd name="T17" fmla="*/ 253 h 312"/>
                <a:gd name="T18" fmla="*/ 763 w 3039"/>
                <a:gd name="T19" fmla="*/ 224 h 312"/>
                <a:gd name="T20" fmla="*/ 952 w 3039"/>
                <a:gd name="T21" fmla="*/ 183 h 312"/>
                <a:gd name="T22" fmla="*/ 1143 w 3039"/>
                <a:gd name="T23" fmla="*/ 159 h 312"/>
                <a:gd name="T24" fmla="*/ 1331 w 3039"/>
                <a:gd name="T25" fmla="*/ 178 h 312"/>
                <a:gd name="T26" fmla="*/ 1522 w 3039"/>
                <a:gd name="T27" fmla="*/ 157 h 312"/>
                <a:gd name="T28" fmla="*/ 2282 w 3039"/>
                <a:gd name="T29" fmla="*/ 0 h 312"/>
                <a:gd name="T30" fmla="*/ 2660 w 3039"/>
                <a:gd name="T31" fmla="*/ 110 h 312"/>
                <a:gd name="T32" fmla="*/ 3039 w 3039"/>
                <a:gd name="T33" fmla="*/ 1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9" h="312">
                  <a:moveTo>
                    <a:pt x="0" y="282"/>
                  </a:moveTo>
                  <a:lnTo>
                    <a:pt x="66" y="312"/>
                  </a:lnTo>
                  <a:lnTo>
                    <a:pt x="191" y="298"/>
                  </a:lnTo>
                  <a:lnTo>
                    <a:pt x="382" y="255"/>
                  </a:lnTo>
                  <a:lnTo>
                    <a:pt x="429" y="251"/>
                  </a:lnTo>
                  <a:lnTo>
                    <a:pt x="477" y="250"/>
                  </a:lnTo>
                  <a:lnTo>
                    <a:pt x="501" y="250"/>
                  </a:lnTo>
                  <a:lnTo>
                    <a:pt x="525" y="251"/>
                  </a:lnTo>
                  <a:lnTo>
                    <a:pt x="573" y="253"/>
                  </a:lnTo>
                  <a:lnTo>
                    <a:pt x="763" y="224"/>
                  </a:lnTo>
                  <a:lnTo>
                    <a:pt x="952" y="183"/>
                  </a:lnTo>
                  <a:lnTo>
                    <a:pt x="1143" y="159"/>
                  </a:lnTo>
                  <a:lnTo>
                    <a:pt x="1331" y="178"/>
                  </a:lnTo>
                  <a:lnTo>
                    <a:pt x="1522" y="157"/>
                  </a:lnTo>
                  <a:lnTo>
                    <a:pt x="2282" y="0"/>
                  </a:lnTo>
                  <a:lnTo>
                    <a:pt x="2660" y="110"/>
                  </a:lnTo>
                  <a:lnTo>
                    <a:pt x="3039" y="162"/>
                  </a:lnTo>
                </a:path>
              </a:pathLst>
            </a:custGeom>
            <a:noFill/>
            <a:ln w="19050">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424">
              <a:extLst>
                <a:ext uri="{FF2B5EF4-FFF2-40B4-BE49-F238E27FC236}">
                  <a16:creationId xmlns:a16="http://schemas.microsoft.com/office/drawing/2014/main" id="{9A8F5F32-B295-A46F-A9C0-B9B231C3C2A7}"/>
                </a:ext>
              </a:extLst>
            </p:cNvPr>
            <p:cNvSpPr>
              <a:spLocks noChangeArrowheads="1"/>
            </p:cNvSpPr>
            <p:nvPr/>
          </p:nvSpPr>
          <p:spPr bwMode="auto">
            <a:xfrm>
              <a:off x="7973824" y="6000544"/>
              <a:ext cx="2351784" cy="26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rgbClr val="000000"/>
                  </a:solidFill>
                  <a:effectLst/>
                  <a:latin typeface="Calibri" panose="020F0502020204030204" pitchFamily="34" charset="0"/>
                </a:rPr>
                <a:t>Time since enrolment (weeks)</a:t>
              </a:r>
              <a:endParaRPr kumimoji="0" lang="en-GB" altLang="fr-FR" sz="2000" b="0" i="0" u="none" strike="noStrike" cap="none" normalizeH="0" baseline="0">
                <a:ln>
                  <a:noFill/>
                </a:ln>
                <a:solidFill>
                  <a:schemeClr val="tx1"/>
                </a:solidFill>
                <a:effectLst/>
              </a:endParaRPr>
            </a:p>
          </p:txBody>
        </p:sp>
      </p:grpSp>
      <p:sp>
        <p:nvSpPr>
          <p:cNvPr id="433" name="Rectangle 432">
            <a:extLst>
              <a:ext uri="{FF2B5EF4-FFF2-40B4-BE49-F238E27FC236}">
                <a16:creationId xmlns:a16="http://schemas.microsoft.com/office/drawing/2014/main" id="{7D20BE56-2D0C-6141-B615-C4D2708A41BC}"/>
              </a:ext>
            </a:extLst>
          </p:cNvPr>
          <p:cNvSpPr/>
          <p:nvPr/>
        </p:nvSpPr>
        <p:spPr>
          <a:xfrm>
            <a:off x="1055440" y="2412561"/>
            <a:ext cx="4839082" cy="400110"/>
          </a:xfrm>
          <a:prstGeom prst="rect">
            <a:avLst/>
          </a:prstGeom>
        </p:spPr>
        <p:txBody>
          <a:bodyPr wrap="none">
            <a:spAutoFit/>
          </a:bodyPr>
          <a:lstStyle/>
          <a:p>
            <a:pPr algn="ctr">
              <a:spcBef>
                <a:spcPts val="0"/>
              </a:spcBef>
              <a:spcAft>
                <a:spcPts val="0"/>
              </a:spcAft>
            </a:pPr>
            <a:r>
              <a:rPr lang="en-GB" sz="2000" b="1">
                <a:solidFill>
                  <a:srgbClr val="0070C0"/>
                </a:solidFill>
              </a:rPr>
              <a:t>Weight change from baseline, Kg - FEMALES</a:t>
            </a:r>
          </a:p>
        </p:txBody>
      </p:sp>
      <p:sp>
        <p:nvSpPr>
          <p:cNvPr id="434" name="Rectangle 433">
            <a:extLst>
              <a:ext uri="{FF2B5EF4-FFF2-40B4-BE49-F238E27FC236}">
                <a16:creationId xmlns:a16="http://schemas.microsoft.com/office/drawing/2014/main" id="{C642EB87-E015-B046-9DE1-C61C9E13643F}"/>
              </a:ext>
            </a:extLst>
          </p:cNvPr>
          <p:cNvSpPr/>
          <p:nvPr/>
        </p:nvSpPr>
        <p:spPr>
          <a:xfrm>
            <a:off x="6805767" y="2412561"/>
            <a:ext cx="4597028" cy="400110"/>
          </a:xfrm>
          <a:prstGeom prst="rect">
            <a:avLst/>
          </a:prstGeom>
        </p:spPr>
        <p:txBody>
          <a:bodyPr wrap="none">
            <a:spAutoFit/>
          </a:bodyPr>
          <a:lstStyle/>
          <a:p>
            <a:pPr algn="ctr">
              <a:spcBef>
                <a:spcPts val="0"/>
              </a:spcBef>
              <a:spcAft>
                <a:spcPts val="0"/>
              </a:spcAft>
            </a:pPr>
            <a:r>
              <a:rPr lang="en-GB" sz="2000" b="1">
                <a:solidFill>
                  <a:srgbClr val="0070C0"/>
                </a:solidFill>
              </a:rPr>
              <a:t>Weight change from baseline, Kg - MALES</a:t>
            </a:r>
          </a:p>
        </p:txBody>
      </p:sp>
      <p:sp>
        <p:nvSpPr>
          <p:cNvPr id="435" name="Rectangle 434">
            <a:extLst>
              <a:ext uri="{FF2B5EF4-FFF2-40B4-BE49-F238E27FC236}">
                <a16:creationId xmlns:a16="http://schemas.microsoft.com/office/drawing/2014/main" id="{0AE606D3-1F3F-661B-F74A-DA151E32FE24}"/>
              </a:ext>
            </a:extLst>
          </p:cNvPr>
          <p:cNvSpPr/>
          <p:nvPr/>
        </p:nvSpPr>
        <p:spPr>
          <a:xfrm>
            <a:off x="9640886" y="6478419"/>
            <a:ext cx="2545056" cy="276999"/>
          </a:xfrm>
          <a:prstGeom prst="rect">
            <a:avLst/>
          </a:prstGeom>
        </p:spPr>
        <p:txBody>
          <a:bodyPr wrap="none">
            <a:spAutoFit/>
          </a:bodyPr>
          <a:lstStyle/>
          <a:p>
            <a:pPr algn="r" eaLnBrk="0" hangingPunct="0"/>
            <a:r>
              <a:rPr lang="en-GB" sz="1200" i="1"/>
              <a:t>Venter WDF, AIDS 2022, Abs. PELBB01</a:t>
            </a:r>
          </a:p>
        </p:txBody>
      </p:sp>
      <p:sp>
        <p:nvSpPr>
          <p:cNvPr id="436" name="Title 1">
            <a:extLst>
              <a:ext uri="{FF2B5EF4-FFF2-40B4-BE49-F238E27FC236}">
                <a16:creationId xmlns:a16="http://schemas.microsoft.com/office/drawing/2014/main" id="{5E5F77BB-FCAB-8745-99BC-16397740181C}"/>
              </a:ext>
            </a:extLst>
          </p:cNvPr>
          <p:cNvSpPr>
            <a:spLocks noGrp="1"/>
          </p:cNvSpPr>
          <p:nvPr>
            <p:ph type="title"/>
          </p:nvPr>
        </p:nvSpPr>
        <p:spPr/>
        <p:txBody>
          <a:bodyPr>
            <a:normAutofit/>
          </a:bodyPr>
          <a:lstStyle/>
          <a:p>
            <a:r>
              <a:rPr lang="en-US" sz="3200"/>
              <a:t>ADVANCE: Mean Change in Weight by Gender</a:t>
            </a:r>
            <a:br>
              <a:rPr lang="en-US" sz="3200"/>
            </a:br>
            <a:r>
              <a:rPr lang="en-US" sz="3200"/>
              <a:t>at Week 192</a:t>
            </a:r>
          </a:p>
        </p:txBody>
      </p:sp>
      <p:sp>
        <p:nvSpPr>
          <p:cNvPr id="437" name="Content Placeholder 2">
            <a:extLst>
              <a:ext uri="{FF2B5EF4-FFF2-40B4-BE49-F238E27FC236}">
                <a16:creationId xmlns:a16="http://schemas.microsoft.com/office/drawing/2014/main" id="{FBF18A7C-42E0-6E4E-A887-6D4DB677A72C}"/>
              </a:ext>
            </a:extLst>
          </p:cNvPr>
          <p:cNvSpPr txBox="1">
            <a:spLocks/>
          </p:cNvSpPr>
          <p:nvPr/>
        </p:nvSpPr>
        <p:spPr>
          <a:xfrm>
            <a:off x="626219" y="1779189"/>
            <a:ext cx="10877529" cy="643488"/>
          </a:xfrm>
          <a:prstGeom prst="rect">
            <a:avLst/>
          </a:prstGeom>
        </p:spPr>
        <p:txBody>
          <a:bodyPr>
            <a:normAutofit fontScale="92500" lnSpcReduction="2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0070C0"/>
              </a:buClr>
            </a:pPr>
            <a:r>
              <a:rPr lang="en-US" sz="2000"/>
              <a:t>Significantly greater weight increase with </a:t>
            </a:r>
            <a:r>
              <a:rPr lang="en-US" sz="2000" b="1">
                <a:solidFill>
                  <a:schemeClr val="accent1"/>
                </a:solidFill>
              </a:rPr>
              <a:t>DTG</a:t>
            </a:r>
            <a:r>
              <a:rPr lang="en-US" sz="2000"/>
              <a:t> vs </a:t>
            </a:r>
            <a:r>
              <a:rPr lang="en-US" sz="2000" b="1">
                <a:solidFill>
                  <a:srgbClr val="009900"/>
                </a:solidFill>
              </a:rPr>
              <a:t>EFV</a:t>
            </a:r>
            <a:r>
              <a:rPr lang="en-US" sz="2000"/>
              <a:t>, with </a:t>
            </a:r>
            <a:r>
              <a:rPr lang="en-US" sz="2000" b="1">
                <a:solidFill>
                  <a:schemeClr val="accent1"/>
                </a:solidFill>
              </a:rPr>
              <a:t>TAF</a:t>
            </a:r>
            <a:r>
              <a:rPr lang="en-US" sz="2000"/>
              <a:t> vs </a:t>
            </a:r>
            <a:r>
              <a:rPr lang="en-US" sz="2000" b="1">
                <a:solidFill>
                  <a:srgbClr val="FF6600"/>
                </a:solidFill>
              </a:rPr>
              <a:t>TDF</a:t>
            </a:r>
            <a:r>
              <a:rPr lang="en-US" sz="2000" b="1">
                <a:solidFill>
                  <a:schemeClr val="accent2"/>
                </a:solidFill>
              </a:rPr>
              <a:t> </a:t>
            </a:r>
            <a:r>
              <a:rPr lang="en-US" sz="2000"/>
              <a:t>at W192</a:t>
            </a:r>
            <a:endParaRPr lang="en-US" sz="2000">
              <a:solidFill>
                <a:srgbClr val="FF6600"/>
              </a:solidFill>
            </a:endParaRPr>
          </a:p>
          <a:p>
            <a:pPr>
              <a:buClr>
                <a:srgbClr val="0070C0"/>
              </a:buClr>
            </a:pPr>
            <a:r>
              <a:rPr lang="en-US" sz="2000"/>
              <a:t> decrease in slope of weight gain after W48, more evident in men than in women</a:t>
            </a:r>
          </a:p>
        </p:txBody>
      </p:sp>
      <p:sp>
        <p:nvSpPr>
          <p:cNvPr id="438" name="Content Placeholder 2">
            <a:extLst>
              <a:ext uri="{FF2B5EF4-FFF2-40B4-BE49-F238E27FC236}">
                <a16:creationId xmlns:a16="http://schemas.microsoft.com/office/drawing/2014/main" id="{37443D67-526C-6747-81E5-15BF722EBDAD}"/>
              </a:ext>
            </a:extLst>
          </p:cNvPr>
          <p:cNvSpPr txBox="1">
            <a:spLocks/>
          </p:cNvSpPr>
          <p:nvPr/>
        </p:nvSpPr>
        <p:spPr>
          <a:xfrm>
            <a:off x="633082" y="6138817"/>
            <a:ext cx="10877529" cy="386527"/>
          </a:xfrm>
          <a:prstGeom prst="rect">
            <a:avLst/>
          </a:prstGeom>
        </p:spPr>
        <p:txBody>
          <a:bodyPr>
            <a:normAutofit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0070C0"/>
              </a:buClr>
            </a:pPr>
            <a:r>
              <a:rPr lang="en-US" sz="2000"/>
              <a:t>Of note : at baseline : Median BMI was 21.7 kg/m</a:t>
            </a:r>
            <a:r>
              <a:rPr lang="en-US" sz="2000" baseline="30000"/>
              <a:t>2</a:t>
            </a:r>
            <a:r>
              <a:rPr lang="en-US" sz="2000"/>
              <a:t> in men and 25.9 kg/m</a:t>
            </a:r>
            <a:r>
              <a:rPr lang="en-US" sz="2000" baseline="30000"/>
              <a:t>2 </a:t>
            </a:r>
            <a:r>
              <a:rPr lang="en-US" sz="2000"/>
              <a:t>in women</a:t>
            </a:r>
          </a:p>
        </p:txBody>
      </p:sp>
      <p:sp>
        <p:nvSpPr>
          <p:cNvPr id="431" name="ZoneTexte 430">
            <a:extLst>
              <a:ext uri="{FF2B5EF4-FFF2-40B4-BE49-F238E27FC236}">
                <a16:creationId xmlns:a16="http://schemas.microsoft.com/office/drawing/2014/main" id="{4774C24E-F2C1-0345-BCE7-A89E237A690E}"/>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318034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9FFA31-73B9-9A49-8945-03A034B9A445}"/>
              </a:ext>
            </a:extLst>
          </p:cNvPr>
          <p:cNvSpPr/>
          <p:nvPr/>
        </p:nvSpPr>
        <p:spPr>
          <a:xfrm>
            <a:off x="9632177" y="6478419"/>
            <a:ext cx="2545056" cy="276999"/>
          </a:xfrm>
          <a:prstGeom prst="rect">
            <a:avLst/>
          </a:prstGeom>
        </p:spPr>
        <p:txBody>
          <a:bodyPr wrap="none">
            <a:spAutoFit/>
          </a:bodyPr>
          <a:lstStyle/>
          <a:p>
            <a:pPr algn="r" eaLnBrk="0" hangingPunct="0"/>
            <a:r>
              <a:rPr lang="en-GB" sz="1200" i="1"/>
              <a:t>Venter WDF, AIDS 2022, Abs. PELBB01</a:t>
            </a:r>
          </a:p>
        </p:txBody>
      </p:sp>
      <p:graphicFrame>
        <p:nvGraphicFramePr>
          <p:cNvPr id="6" name="Tableau 5">
            <a:extLst>
              <a:ext uri="{FF2B5EF4-FFF2-40B4-BE49-F238E27FC236}">
                <a16:creationId xmlns:a16="http://schemas.microsoft.com/office/drawing/2014/main" id="{1B5FA17F-BFB7-8049-8363-0A4AC70E8295}"/>
              </a:ext>
            </a:extLst>
          </p:cNvPr>
          <p:cNvGraphicFramePr>
            <a:graphicFrameLocks noGrp="1"/>
          </p:cNvGraphicFramePr>
          <p:nvPr>
            <p:extLst>
              <p:ext uri="{D42A27DB-BD31-4B8C-83A1-F6EECF244321}">
                <p14:modId xmlns:p14="http://schemas.microsoft.com/office/powerpoint/2010/main" val="3302161599"/>
              </p:ext>
            </p:extLst>
          </p:nvPr>
        </p:nvGraphicFramePr>
        <p:xfrm>
          <a:off x="492495" y="2704530"/>
          <a:ext cx="5506410" cy="2743200"/>
        </p:xfrm>
        <a:graphic>
          <a:graphicData uri="http://schemas.openxmlformats.org/drawingml/2006/table">
            <a:tbl>
              <a:tblPr firstRow="1" bandRow="1">
                <a:tableStyleId>{F5AB1C69-6EDB-4FF4-983F-18BD219EF322}</a:tableStyleId>
              </a:tblPr>
              <a:tblGrid>
                <a:gridCol w="2627286">
                  <a:extLst>
                    <a:ext uri="{9D8B030D-6E8A-4147-A177-3AD203B41FA5}">
                      <a16:colId xmlns:a16="http://schemas.microsoft.com/office/drawing/2014/main" val="20000"/>
                    </a:ext>
                  </a:extLst>
                </a:gridCol>
                <a:gridCol w="1791729">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tblGrid>
              <a:tr h="228619">
                <a:tc>
                  <a:txBody>
                    <a:bodyPr/>
                    <a:lstStyle/>
                    <a:p>
                      <a:pPr>
                        <a:spcBef>
                          <a:spcPts val="0"/>
                        </a:spcBef>
                        <a:spcAft>
                          <a:spcPts val="0"/>
                        </a:spcAft>
                      </a:pPr>
                      <a:endParaRPr lang="en-US" sz="1600" noProof="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HR (95% CI)</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p</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34482">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tx1"/>
                          </a:solidFill>
                          <a:effectLst/>
                          <a:latin typeface="+mj-lt"/>
                        </a:rPr>
                        <a:t>Treatment group</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TDF/FTC/EFV</a:t>
                      </a:r>
                      <a:br>
                        <a:rPr kumimoji="0" lang="en-US" sz="1600" b="0" i="0" u="none" strike="noStrike" cap="none" normalizeH="0" baseline="0" noProof="0">
                          <a:ln>
                            <a:noFill/>
                          </a:ln>
                          <a:solidFill>
                            <a:schemeClr val="tx1"/>
                          </a:solidFill>
                          <a:effectLst/>
                          <a:latin typeface="+mj-lt"/>
                        </a:rPr>
                      </a:br>
                      <a:r>
                        <a:rPr kumimoji="0" lang="en-US" sz="1600" b="0" i="0" u="none" strike="noStrike" cap="none" normalizeH="0" baseline="0" noProof="0">
                          <a:ln>
                            <a:noFill/>
                          </a:ln>
                          <a:solidFill>
                            <a:schemeClr val="tx1"/>
                          </a:solidFill>
                          <a:effectLst/>
                          <a:latin typeface="+mj-lt"/>
                        </a:rPr>
                        <a:t>TDF/FTC + DTG</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TAF/FTC + DTG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endParaRPr kumimoji="0" lang="en-US" sz="1600" b="0" i="0" u="none" strike="noStrike" cap="none" normalizeH="0" baseline="0" noProof="0">
                        <a:ln>
                          <a:noFill/>
                        </a:ln>
                        <a:solidFill>
                          <a:schemeClr val="tx1"/>
                        </a:solidFill>
                        <a:effectLst/>
                        <a:latin typeface="+mj-lt"/>
                      </a:endParaRP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(Ref)</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1.48 (0.91 – 2.41)</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3.28 (2.10 – 5.14)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endParaRPr kumimoji="0" lang="en-US" sz="1600" b="0" i="0" u="none" strike="noStrike" cap="none" normalizeH="0" baseline="0" noProof="0">
                        <a:ln>
                          <a:noFill/>
                        </a:ln>
                        <a:solidFill>
                          <a:schemeClr val="tx1"/>
                        </a:solidFill>
                        <a:effectLst/>
                        <a:latin typeface="+mj-lt"/>
                      </a:endParaRP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endParaRPr kumimoji="0" lang="en-US" sz="1600" b="0" i="0" u="none" strike="noStrike" cap="none" normalizeH="0" baseline="0" noProof="0">
                        <a:ln>
                          <a:noFill/>
                        </a:ln>
                        <a:solidFill>
                          <a:schemeClr val="tx1"/>
                        </a:solidFill>
                        <a:effectLst/>
                        <a:latin typeface="+mj-lt"/>
                      </a:endParaRP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ns</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&lt; 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22948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Age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0.98 (0.96 – 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0.057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3154752178"/>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Baseline BMI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1.82 (1.68 – 1.98)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&lt; 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2520457912"/>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Female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2.14 (1.38 – 3.32)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2399930970"/>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Baseline log</a:t>
                      </a:r>
                      <a:r>
                        <a:rPr kumimoji="0" lang="en-US" sz="1600" b="0" i="0" u="none" strike="noStrike" kern="1200" cap="none" normalizeH="0" baseline="-25000" noProof="0">
                          <a:ln>
                            <a:noFill/>
                          </a:ln>
                          <a:solidFill>
                            <a:schemeClr val="tx1"/>
                          </a:solidFill>
                          <a:effectLst/>
                          <a:latin typeface="+mn-lt"/>
                          <a:ea typeface="+mn-ea"/>
                          <a:cs typeface="+mn-cs"/>
                        </a:rPr>
                        <a:t>10</a:t>
                      </a:r>
                      <a:r>
                        <a:rPr kumimoji="0" lang="en-US" sz="1600" b="0" i="0" u="none" strike="noStrike" kern="1200" cap="none" normalizeH="0" baseline="0" noProof="0">
                          <a:ln>
                            <a:noFill/>
                          </a:ln>
                          <a:solidFill>
                            <a:schemeClr val="tx1"/>
                          </a:solidFill>
                          <a:effectLst/>
                          <a:latin typeface="+mn-lt"/>
                          <a:ea typeface="+mn-ea"/>
                          <a:cs typeface="+mn-cs"/>
                        </a:rPr>
                        <a:t> HIV RNA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1.97 (1.58 – 2.46)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&lt; 0.001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606021676"/>
                  </a:ext>
                </a:extLst>
              </a:tr>
            </a:tbl>
          </a:graphicData>
        </a:graphic>
      </p:graphicFrame>
      <p:sp>
        <p:nvSpPr>
          <p:cNvPr id="7" name="Rectangle 6">
            <a:extLst>
              <a:ext uri="{FF2B5EF4-FFF2-40B4-BE49-F238E27FC236}">
                <a16:creationId xmlns:a16="http://schemas.microsoft.com/office/drawing/2014/main" id="{7CA7358F-6180-0944-AEF4-325A609FE825}"/>
              </a:ext>
            </a:extLst>
          </p:cNvPr>
          <p:cNvSpPr/>
          <p:nvPr/>
        </p:nvSpPr>
        <p:spPr>
          <a:xfrm>
            <a:off x="395400" y="2194127"/>
            <a:ext cx="5700600" cy="400110"/>
          </a:xfrm>
          <a:prstGeom prst="rect">
            <a:avLst/>
          </a:prstGeom>
        </p:spPr>
        <p:txBody>
          <a:bodyPr wrap="none">
            <a:spAutoFit/>
          </a:bodyPr>
          <a:lstStyle/>
          <a:p>
            <a:pPr>
              <a:spcBef>
                <a:spcPts val="0"/>
              </a:spcBef>
              <a:spcAft>
                <a:spcPts val="0"/>
              </a:spcAft>
            </a:pPr>
            <a:r>
              <a:rPr lang="en-US" sz="2000" b="1">
                <a:solidFill>
                  <a:srgbClr val="0070C0"/>
                </a:solidFill>
              </a:rPr>
              <a:t>Predictors of incident obesity (BMI ≥ 30), Cox model</a:t>
            </a:r>
          </a:p>
        </p:txBody>
      </p:sp>
      <p:graphicFrame>
        <p:nvGraphicFramePr>
          <p:cNvPr id="8" name="Tableau 7">
            <a:extLst>
              <a:ext uri="{FF2B5EF4-FFF2-40B4-BE49-F238E27FC236}">
                <a16:creationId xmlns:a16="http://schemas.microsoft.com/office/drawing/2014/main" id="{817C270B-0045-814C-AA15-EF28C72183CB}"/>
              </a:ext>
            </a:extLst>
          </p:cNvPr>
          <p:cNvGraphicFramePr>
            <a:graphicFrameLocks noGrp="1"/>
          </p:cNvGraphicFramePr>
          <p:nvPr>
            <p:extLst>
              <p:ext uri="{D42A27DB-BD31-4B8C-83A1-F6EECF244321}">
                <p14:modId xmlns:p14="http://schemas.microsoft.com/office/powerpoint/2010/main" val="2048524129"/>
              </p:ext>
            </p:extLst>
          </p:nvPr>
        </p:nvGraphicFramePr>
        <p:xfrm>
          <a:off x="6695440" y="2696739"/>
          <a:ext cx="5327947" cy="1249680"/>
        </p:xfrm>
        <a:graphic>
          <a:graphicData uri="http://schemas.openxmlformats.org/drawingml/2006/table">
            <a:tbl>
              <a:tblPr firstRow="1" bandRow="1">
                <a:tableStyleId>{F5AB1C69-6EDB-4FF4-983F-18BD219EF322}</a:tableStyleId>
              </a:tblPr>
              <a:tblGrid>
                <a:gridCol w="876406">
                  <a:extLst>
                    <a:ext uri="{9D8B030D-6E8A-4147-A177-3AD203B41FA5}">
                      <a16:colId xmlns:a16="http://schemas.microsoft.com/office/drawing/2014/main" val="20000"/>
                    </a:ext>
                  </a:extLst>
                </a:gridCol>
                <a:gridCol w="1647063">
                  <a:extLst>
                    <a:ext uri="{9D8B030D-6E8A-4147-A177-3AD203B41FA5}">
                      <a16:colId xmlns:a16="http://schemas.microsoft.com/office/drawing/2014/main" val="20001"/>
                    </a:ext>
                  </a:extLst>
                </a:gridCol>
                <a:gridCol w="1474216">
                  <a:extLst>
                    <a:ext uri="{9D8B030D-6E8A-4147-A177-3AD203B41FA5}">
                      <a16:colId xmlns:a16="http://schemas.microsoft.com/office/drawing/2014/main" val="20002"/>
                    </a:ext>
                  </a:extLst>
                </a:gridCol>
                <a:gridCol w="1330262">
                  <a:extLst>
                    <a:ext uri="{9D8B030D-6E8A-4147-A177-3AD203B41FA5}">
                      <a16:colId xmlns:a16="http://schemas.microsoft.com/office/drawing/2014/main" val="1863845414"/>
                    </a:ext>
                  </a:extLst>
                </a:gridCol>
              </a:tblGrid>
              <a:tr h="228619">
                <a:tc>
                  <a:txBody>
                    <a:bodyPr/>
                    <a:lstStyle/>
                    <a:p>
                      <a:pPr>
                        <a:spcBef>
                          <a:spcPts val="0"/>
                        </a:spcBef>
                        <a:spcAft>
                          <a:spcPts val="0"/>
                        </a:spcAft>
                      </a:pPr>
                      <a:endParaRPr lang="en-US" sz="1600" noProof="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TAF/FTC + DTG</a:t>
                      </a:r>
                      <a:br>
                        <a:rPr kumimoji="0" lang="en-US" sz="1600" b="1" u="none" strike="noStrike" cap="none" normalizeH="0" baseline="0" noProof="0">
                          <a:ln>
                            <a:noFill/>
                          </a:ln>
                          <a:solidFill>
                            <a:schemeClr val="bg1"/>
                          </a:solidFill>
                          <a:effectLst/>
                          <a:latin typeface="+mj-lt"/>
                        </a:rPr>
                      </a:br>
                      <a:r>
                        <a:rPr kumimoji="0" lang="en-US" sz="1600" b="1" u="none" strike="noStrike" cap="none" normalizeH="0" baseline="0" noProof="0">
                          <a:ln>
                            <a:noFill/>
                          </a:ln>
                          <a:solidFill>
                            <a:schemeClr val="bg1"/>
                          </a:solidFill>
                          <a:effectLst/>
                          <a:latin typeface="+mj-lt"/>
                        </a:rPr>
                        <a:t>(N=351)</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CC"/>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u="none" strike="noStrike" cap="none" normalizeH="0" baseline="0" noProof="0">
                          <a:ln>
                            <a:noFill/>
                          </a:ln>
                          <a:solidFill>
                            <a:schemeClr val="bg1"/>
                          </a:solidFill>
                          <a:effectLst/>
                          <a:latin typeface="+mj-lt"/>
                        </a:rPr>
                        <a:t>TDF/FTC + DTG</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bg1"/>
                          </a:solidFill>
                          <a:effectLst/>
                          <a:latin typeface="+mj-lt"/>
                        </a:rPr>
                        <a:t>(N=351)</a:t>
                      </a:r>
                      <a:endParaRPr kumimoji="0" lang="en-US" sz="1600" b="0" i="0" u="none" strike="noStrike" cap="none" normalizeH="0" baseline="0" noProof="0">
                        <a:ln>
                          <a:noFill/>
                        </a:ln>
                        <a:solidFill>
                          <a:schemeClr val="bg1"/>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6600"/>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bg1"/>
                          </a:solidFill>
                          <a:effectLst/>
                          <a:latin typeface="+mj-lt"/>
                        </a:rPr>
                        <a:t>TDF/FTC/EFV</a:t>
                      </a:r>
                    </a:p>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1" i="0" u="none" strike="noStrike" cap="none" normalizeH="0" baseline="0" noProof="0">
                          <a:ln>
                            <a:noFill/>
                          </a:ln>
                          <a:solidFill>
                            <a:schemeClr val="bg1"/>
                          </a:solidFill>
                          <a:effectLst/>
                          <a:latin typeface="+mj-lt"/>
                        </a:rPr>
                        <a:t>(N=351)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9900"/>
                    </a:solidFill>
                  </a:tcPr>
                </a:tc>
                <a:extLst>
                  <a:ext uri="{0D108BD9-81ED-4DB2-BD59-A6C34878D82A}">
                    <a16:rowId xmlns:a16="http://schemas.microsoft.com/office/drawing/2014/main" val="10000"/>
                  </a:ext>
                </a:extLst>
              </a:tr>
              <a:tr h="134482">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Women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158414">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normalizeH="0" baseline="0" noProof="0">
                          <a:ln>
                            <a:noFill/>
                          </a:ln>
                          <a:solidFill>
                            <a:schemeClr val="tx1"/>
                          </a:solidFill>
                          <a:effectLst/>
                          <a:latin typeface="+mn-lt"/>
                          <a:ea typeface="+mn-ea"/>
                          <a:cs typeface="+mn-cs"/>
                        </a:rPr>
                        <a:t>Men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b="0" i="0" u="none" strike="noStrike" cap="none" normalizeH="0" baseline="0" noProof="0">
                          <a:ln>
                            <a:noFill/>
                          </a:ln>
                          <a:solidFill>
                            <a:schemeClr val="tx1"/>
                          </a:solidFill>
                          <a:effectLst/>
                          <a:latin typeface="+mj-lt"/>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3154752178"/>
                  </a:ext>
                </a:extLst>
              </a:tr>
            </a:tbl>
          </a:graphicData>
        </a:graphic>
      </p:graphicFrame>
      <p:sp>
        <p:nvSpPr>
          <p:cNvPr id="9" name="Rectangle 8">
            <a:extLst>
              <a:ext uri="{FF2B5EF4-FFF2-40B4-BE49-F238E27FC236}">
                <a16:creationId xmlns:a16="http://schemas.microsoft.com/office/drawing/2014/main" id="{1ED82824-BD92-D740-A965-202EEEE9F239}"/>
              </a:ext>
            </a:extLst>
          </p:cNvPr>
          <p:cNvSpPr/>
          <p:nvPr/>
        </p:nvSpPr>
        <p:spPr>
          <a:xfrm>
            <a:off x="7149961" y="2194127"/>
            <a:ext cx="4610429" cy="400110"/>
          </a:xfrm>
          <a:prstGeom prst="rect">
            <a:avLst/>
          </a:prstGeom>
        </p:spPr>
        <p:txBody>
          <a:bodyPr wrap="none">
            <a:spAutoFit/>
          </a:bodyPr>
          <a:lstStyle/>
          <a:p>
            <a:pPr>
              <a:spcBef>
                <a:spcPts val="0"/>
              </a:spcBef>
              <a:spcAft>
                <a:spcPts val="0"/>
              </a:spcAft>
            </a:pPr>
            <a:r>
              <a:rPr lang="en-US" sz="2000" b="1">
                <a:solidFill>
                  <a:srgbClr val="0070C0"/>
                </a:solidFill>
              </a:rPr>
              <a:t>Treatment emergent metabolic syndrome</a:t>
            </a:r>
          </a:p>
        </p:txBody>
      </p:sp>
      <p:sp>
        <p:nvSpPr>
          <p:cNvPr id="2" name="Titre 1">
            <a:extLst>
              <a:ext uri="{FF2B5EF4-FFF2-40B4-BE49-F238E27FC236}">
                <a16:creationId xmlns:a16="http://schemas.microsoft.com/office/drawing/2014/main" id="{7072CE54-3021-6AE9-12BD-442ECCFB0F0E}"/>
              </a:ext>
            </a:extLst>
          </p:cNvPr>
          <p:cNvSpPr>
            <a:spLocks noGrp="1"/>
          </p:cNvSpPr>
          <p:nvPr>
            <p:ph type="title"/>
          </p:nvPr>
        </p:nvSpPr>
        <p:spPr/>
        <p:txBody>
          <a:bodyPr>
            <a:normAutofit fontScale="90000"/>
          </a:bodyPr>
          <a:lstStyle/>
          <a:p>
            <a:r>
              <a:rPr lang="en-US" sz="3600"/>
              <a:t>ADVANCE: Obesity and metabolic syndrome</a:t>
            </a:r>
            <a:endParaRPr lang="fr-FR"/>
          </a:p>
        </p:txBody>
      </p:sp>
      <p:sp>
        <p:nvSpPr>
          <p:cNvPr id="10" name="ZoneTexte 9">
            <a:extLst>
              <a:ext uri="{FF2B5EF4-FFF2-40B4-BE49-F238E27FC236}">
                <a16:creationId xmlns:a16="http://schemas.microsoft.com/office/drawing/2014/main" id="{4E8A3085-0655-8645-978A-188B3230A13D}"/>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662000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759F-2651-5247-8F13-A26EC44A5AEE}"/>
              </a:ext>
            </a:extLst>
          </p:cNvPr>
          <p:cNvSpPr>
            <a:spLocks noGrp="1"/>
          </p:cNvSpPr>
          <p:nvPr>
            <p:ph type="ctrTitle"/>
          </p:nvPr>
        </p:nvSpPr>
        <p:spPr/>
        <p:txBody>
          <a:bodyPr/>
          <a:lstStyle/>
          <a:p>
            <a:r>
              <a:rPr lang="fr-FR"/>
              <a:t>MENOPAUSE in HIV WOMEN</a:t>
            </a:r>
          </a:p>
        </p:txBody>
      </p:sp>
      <p:sp>
        <p:nvSpPr>
          <p:cNvPr id="3" name="Sous-titre 2">
            <a:extLst>
              <a:ext uri="{FF2B5EF4-FFF2-40B4-BE49-F238E27FC236}">
                <a16:creationId xmlns:a16="http://schemas.microsoft.com/office/drawing/2014/main" id="{97204D75-3F0F-8849-9130-2BEEEFC872F4}"/>
              </a:ext>
            </a:extLst>
          </p:cNvPr>
          <p:cNvSpPr>
            <a:spLocks noGrp="1"/>
          </p:cNvSpPr>
          <p:nvPr>
            <p:ph type="subTitle" idx="1"/>
          </p:nvPr>
        </p:nvSpPr>
        <p:spPr/>
        <p:txBody>
          <a:bodyPr/>
          <a:lstStyle/>
          <a:p>
            <a:endParaRPr lang="fr-FR"/>
          </a:p>
        </p:txBody>
      </p:sp>
      <p:sp>
        <p:nvSpPr>
          <p:cNvPr id="4" name="ZoneTexte 3">
            <a:extLst>
              <a:ext uri="{FF2B5EF4-FFF2-40B4-BE49-F238E27FC236}">
                <a16:creationId xmlns:a16="http://schemas.microsoft.com/office/drawing/2014/main" id="{A3D77793-7513-114D-8973-0747FD0C7C0B}"/>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370243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664B3D1D-17AA-1741-8F26-9627C3920633}"/>
              </a:ext>
            </a:extLst>
          </p:cNvPr>
          <p:cNvSpPr>
            <a:spLocks noGrp="1"/>
          </p:cNvSpPr>
          <p:nvPr>
            <p:ph sz="quarter" idx="13"/>
          </p:nvPr>
        </p:nvSpPr>
        <p:spPr>
          <a:xfrm>
            <a:off x="479376" y="2945924"/>
            <a:ext cx="11582400" cy="2390850"/>
          </a:xfrm>
        </p:spPr>
        <p:txBody>
          <a:bodyPr/>
          <a:lstStyle/>
          <a:p>
            <a:pPr>
              <a:buClr>
                <a:srgbClr val="0070C0"/>
              </a:buClr>
            </a:pPr>
            <a:r>
              <a:rPr lang="en-GB"/>
              <a:t>Swiss HIV Cohort Study</a:t>
            </a:r>
          </a:p>
          <a:p>
            <a:pPr>
              <a:buClr>
                <a:srgbClr val="0070C0"/>
              </a:buClr>
            </a:pPr>
            <a:r>
              <a:rPr lang="en-GB"/>
              <a:t>PWHIV : 25% are women</a:t>
            </a:r>
          </a:p>
          <a:p>
            <a:pPr>
              <a:buClr>
                <a:srgbClr val="0070C0"/>
              </a:buClr>
            </a:pPr>
            <a:r>
              <a:rPr lang="en-GB"/>
              <a:t>Study of women being menopaused between January 2010 and Decembre 2018</a:t>
            </a:r>
          </a:p>
          <a:p>
            <a:pPr lvl="1">
              <a:buClr>
                <a:srgbClr val="0070C0"/>
              </a:buClr>
            </a:pPr>
            <a:r>
              <a:rPr lang="en-GB"/>
              <a:t>Exclusion : TGW, menopause &gt; 55 y, ovariectomy/hysterectomy</a:t>
            </a:r>
          </a:p>
          <a:p>
            <a:pPr>
              <a:buClr>
                <a:srgbClr val="0070C0"/>
              </a:buClr>
            </a:pPr>
            <a:r>
              <a:rPr lang="en-GB"/>
              <a:t>Menopause definition : No menstruations &gt; 12 months. Early menopause if &lt; 45 years</a:t>
            </a:r>
          </a:p>
        </p:txBody>
      </p:sp>
      <p:pic>
        <p:nvPicPr>
          <p:cNvPr id="4" name="Image 3">
            <a:extLst>
              <a:ext uri="{FF2B5EF4-FFF2-40B4-BE49-F238E27FC236}">
                <a16:creationId xmlns:a16="http://schemas.microsoft.com/office/drawing/2014/main" id="{FAAFCB02-60F2-D346-8F7C-756524D3A956}"/>
              </a:ext>
            </a:extLst>
          </p:cNvPr>
          <p:cNvPicPr>
            <a:picLocks noChangeAspect="1"/>
          </p:cNvPicPr>
          <p:nvPr/>
        </p:nvPicPr>
        <p:blipFill>
          <a:blip r:embed="rId2"/>
          <a:stretch>
            <a:fillRect/>
          </a:stretch>
        </p:blipFill>
        <p:spPr>
          <a:xfrm>
            <a:off x="204397" y="188640"/>
            <a:ext cx="8834828" cy="2528012"/>
          </a:xfrm>
          <a:prstGeom prst="rect">
            <a:avLst/>
          </a:prstGeom>
        </p:spPr>
      </p:pic>
      <p:sp>
        <p:nvSpPr>
          <p:cNvPr id="2" name="ZoneTexte 1">
            <a:extLst>
              <a:ext uri="{FF2B5EF4-FFF2-40B4-BE49-F238E27FC236}">
                <a16:creationId xmlns:a16="http://schemas.microsoft.com/office/drawing/2014/main" id="{B27274B9-37DD-3945-85F6-826D44971C31}"/>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5" name="ZoneTexte 4">
            <a:extLst>
              <a:ext uri="{FF2B5EF4-FFF2-40B4-BE49-F238E27FC236}">
                <a16:creationId xmlns:a16="http://schemas.microsoft.com/office/drawing/2014/main" id="{8EC5687E-BD6D-D543-B5D7-47A82C5BDBD6}"/>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200319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EA408-5CA3-0347-8F54-C0B6CE8D4E01}"/>
              </a:ext>
            </a:extLst>
          </p:cNvPr>
          <p:cNvSpPr>
            <a:spLocks noGrp="1"/>
          </p:cNvSpPr>
          <p:nvPr>
            <p:ph type="title"/>
          </p:nvPr>
        </p:nvSpPr>
        <p:spPr/>
        <p:txBody>
          <a:bodyPr/>
          <a:lstStyle/>
          <a:p>
            <a:r>
              <a:rPr lang="fr-FR" err="1"/>
              <a:t>Menopause</a:t>
            </a:r>
            <a:r>
              <a:rPr lang="fr-FR"/>
              <a:t> in HIV </a:t>
            </a:r>
            <a:r>
              <a:rPr lang="fr-FR" err="1"/>
              <a:t>Women</a:t>
            </a:r>
            <a:r>
              <a:rPr lang="fr-FR"/>
              <a:t> - SHCS</a:t>
            </a:r>
          </a:p>
        </p:txBody>
      </p:sp>
      <p:sp>
        <p:nvSpPr>
          <p:cNvPr id="5" name="ZoneTexte 4">
            <a:extLst>
              <a:ext uri="{FF2B5EF4-FFF2-40B4-BE49-F238E27FC236}">
                <a16:creationId xmlns:a16="http://schemas.microsoft.com/office/drawing/2014/main" id="{A457E8DF-980A-2F4D-B6C3-AF9B2B14FCB7}"/>
              </a:ext>
            </a:extLst>
          </p:cNvPr>
          <p:cNvSpPr txBox="1"/>
          <p:nvPr/>
        </p:nvSpPr>
        <p:spPr>
          <a:xfrm>
            <a:off x="4321927" y="1482813"/>
            <a:ext cx="4252703" cy="400110"/>
          </a:xfrm>
          <a:prstGeom prst="rect">
            <a:avLst/>
          </a:prstGeom>
          <a:noFill/>
        </p:spPr>
        <p:txBody>
          <a:bodyPr wrap="none" rtlCol="0">
            <a:spAutoFit/>
          </a:bodyPr>
          <a:lstStyle/>
          <a:p>
            <a:pPr algn="ctr"/>
            <a:r>
              <a:rPr lang="fr-FR" sz="2000" b="1" err="1">
                <a:solidFill>
                  <a:srgbClr val="0070C0"/>
                </a:solidFill>
              </a:rPr>
              <a:t>Menopause</a:t>
            </a:r>
            <a:r>
              <a:rPr lang="fr-FR" sz="2000" b="1">
                <a:solidFill>
                  <a:srgbClr val="0070C0"/>
                </a:solidFill>
              </a:rPr>
              <a:t> </a:t>
            </a:r>
            <a:r>
              <a:rPr lang="fr-FR" sz="2000" b="1" err="1">
                <a:solidFill>
                  <a:srgbClr val="0070C0"/>
                </a:solidFill>
              </a:rPr>
              <a:t>prevalence</a:t>
            </a:r>
            <a:r>
              <a:rPr lang="fr-FR" sz="2000" b="1">
                <a:solidFill>
                  <a:srgbClr val="0070C0"/>
                </a:solidFill>
              </a:rPr>
              <a:t> – </a:t>
            </a:r>
            <a:r>
              <a:rPr lang="fr-FR" sz="2000" b="1" err="1">
                <a:solidFill>
                  <a:srgbClr val="0070C0"/>
                </a:solidFill>
              </a:rPr>
              <a:t>Swiss</a:t>
            </a:r>
            <a:r>
              <a:rPr lang="fr-FR" sz="2000" b="1">
                <a:solidFill>
                  <a:srgbClr val="0070C0"/>
                </a:solidFill>
              </a:rPr>
              <a:t> </a:t>
            </a:r>
            <a:r>
              <a:rPr lang="fr-FR" sz="2000" b="1" err="1">
                <a:solidFill>
                  <a:srgbClr val="0070C0"/>
                </a:solidFill>
              </a:rPr>
              <a:t>cohort</a:t>
            </a:r>
            <a:endParaRPr lang="fr-FR" sz="2000" b="1">
              <a:solidFill>
                <a:srgbClr val="0070C0"/>
              </a:solidFill>
            </a:endParaRPr>
          </a:p>
        </p:txBody>
      </p:sp>
      <p:sp>
        <p:nvSpPr>
          <p:cNvPr id="3" name="ZoneTexte 2">
            <a:extLst>
              <a:ext uri="{FF2B5EF4-FFF2-40B4-BE49-F238E27FC236}">
                <a16:creationId xmlns:a16="http://schemas.microsoft.com/office/drawing/2014/main" id="{344BD9CA-E6C6-F41C-7FDA-08080F62FA08}"/>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7" name="ZoneTexte 6">
            <a:extLst>
              <a:ext uri="{FF2B5EF4-FFF2-40B4-BE49-F238E27FC236}">
                <a16:creationId xmlns:a16="http://schemas.microsoft.com/office/drawing/2014/main" id="{DA7157F7-F369-57D6-1375-8BDC4434F898}"/>
              </a:ext>
            </a:extLst>
          </p:cNvPr>
          <p:cNvSpPr txBox="1"/>
          <p:nvPr/>
        </p:nvSpPr>
        <p:spPr>
          <a:xfrm>
            <a:off x="1573642" y="1799347"/>
            <a:ext cx="9749271" cy="584775"/>
          </a:xfrm>
          <a:prstGeom prst="rect">
            <a:avLst/>
          </a:prstGeom>
          <a:noFill/>
        </p:spPr>
        <p:txBody>
          <a:bodyPr wrap="none" rtlCol="0">
            <a:spAutoFit/>
          </a:bodyPr>
          <a:lstStyle/>
          <a:p>
            <a:pPr algn="ctr"/>
            <a:r>
              <a:rPr lang="en-US" sz="1600"/>
              <a:t>Demographic shift of women participating in the Swiss FIN Cohort Study (SHCS) between 2010 and 2018.</a:t>
            </a:r>
            <a:br>
              <a:rPr lang="en-US" sz="1600"/>
            </a:br>
            <a:r>
              <a:rPr lang="en-US" sz="1600"/>
              <a:t>(a) Proportion of postmenopausal women over time. (b) Age histogram of women participating in the SHCS in 2018</a:t>
            </a:r>
            <a:endParaRPr lang="fr-FR" sz="1600"/>
          </a:p>
        </p:txBody>
      </p:sp>
      <p:sp>
        <p:nvSpPr>
          <p:cNvPr id="9" name="Espace réservé du contenu 7">
            <a:extLst>
              <a:ext uri="{FF2B5EF4-FFF2-40B4-BE49-F238E27FC236}">
                <a16:creationId xmlns:a16="http://schemas.microsoft.com/office/drawing/2014/main" id="{632BCAAD-8387-2AE2-49EE-01017E451272}"/>
              </a:ext>
            </a:extLst>
          </p:cNvPr>
          <p:cNvSpPr txBox="1">
            <a:spLocks/>
          </p:cNvSpPr>
          <p:nvPr/>
        </p:nvSpPr>
        <p:spPr>
          <a:xfrm>
            <a:off x="6447044" y="5685540"/>
            <a:ext cx="5174675" cy="896823"/>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800"/>
              <a:t>Increase x 3 of menopaused women (36% in 2018)</a:t>
            </a:r>
          </a:p>
          <a:p>
            <a:r>
              <a:rPr lang="en-GB" sz="1800"/>
              <a:t>In 2018 : 31% of women with HIV have 39-49 years :</a:t>
            </a:r>
            <a:br>
              <a:rPr lang="en-GB" sz="1800"/>
            </a:br>
            <a:r>
              <a:rPr lang="en-GB" sz="1800"/>
              <a:t>menopause within 10 years</a:t>
            </a:r>
          </a:p>
        </p:txBody>
      </p:sp>
      <p:sp>
        <p:nvSpPr>
          <p:cNvPr id="11" name="Forme libre : forme 10">
            <a:extLst>
              <a:ext uri="{FF2B5EF4-FFF2-40B4-BE49-F238E27FC236}">
                <a16:creationId xmlns:a16="http://schemas.microsoft.com/office/drawing/2014/main" id="{0DDBADFD-3851-8E60-5F1D-083C16451141}"/>
              </a:ext>
            </a:extLst>
          </p:cNvPr>
          <p:cNvSpPr/>
          <p:nvPr/>
        </p:nvSpPr>
        <p:spPr bwMode="auto">
          <a:xfrm>
            <a:off x="1568666" y="2545154"/>
            <a:ext cx="3661468" cy="288790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grpSp>
        <p:nvGrpSpPr>
          <p:cNvPr id="12" name="Groupe 11">
            <a:extLst>
              <a:ext uri="{FF2B5EF4-FFF2-40B4-BE49-F238E27FC236}">
                <a16:creationId xmlns:a16="http://schemas.microsoft.com/office/drawing/2014/main" id="{3809ECEF-C46E-D6EB-420A-BB9F9130D8D4}"/>
              </a:ext>
            </a:extLst>
          </p:cNvPr>
          <p:cNvGrpSpPr/>
          <p:nvPr/>
        </p:nvGrpSpPr>
        <p:grpSpPr>
          <a:xfrm>
            <a:off x="1122637" y="2545155"/>
            <a:ext cx="440790" cy="257369"/>
            <a:chOff x="1662580" y="1556404"/>
            <a:chExt cx="440790" cy="257369"/>
          </a:xfrm>
        </p:grpSpPr>
        <p:sp>
          <p:nvSpPr>
            <p:cNvPr id="13" name="Line 17">
              <a:extLst>
                <a:ext uri="{FF2B5EF4-FFF2-40B4-BE49-F238E27FC236}">
                  <a16:creationId xmlns:a16="http://schemas.microsoft.com/office/drawing/2014/main" id="{9278ECF2-1D67-E324-47A1-00BD09FB5904}"/>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 name="Rectangle 48">
              <a:extLst>
                <a:ext uri="{FF2B5EF4-FFF2-40B4-BE49-F238E27FC236}">
                  <a16:creationId xmlns:a16="http://schemas.microsoft.com/office/drawing/2014/main" id="{97C02D73-A2A4-03FE-E4D4-2D08ED02ED98}"/>
                </a:ext>
              </a:extLst>
            </p:cNvPr>
            <p:cNvSpPr>
              <a:spLocks noChangeArrowheads="1"/>
            </p:cNvSpPr>
            <p:nvPr/>
          </p:nvSpPr>
          <p:spPr bwMode="auto">
            <a:xfrm>
              <a:off x="1662580" y="1556404"/>
              <a:ext cx="3868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3000</a:t>
              </a:r>
            </a:p>
          </p:txBody>
        </p:sp>
      </p:grpSp>
      <p:grpSp>
        <p:nvGrpSpPr>
          <p:cNvPr id="15" name="Groupe 14">
            <a:extLst>
              <a:ext uri="{FF2B5EF4-FFF2-40B4-BE49-F238E27FC236}">
                <a16:creationId xmlns:a16="http://schemas.microsoft.com/office/drawing/2014/main" id="{2298C5F3-8DD4-C208-D3B6-5C36EA20D3A2}"/>
              </a:ext>
            </a:extLst>
          </p:cNvPr>
          <p:cNvGrpSpPr/>
          <p:nvPr/>
        </p:nvGrpSpPr>
        <p:grpSpPr>
          <a:xfrm>
            <a:off x="1641692" y="5435027"/>
            <a:ext cx="335596" cy="273010"/>
            <a:chOff x="2523809" y="4885446"/>
            <a:chExt cx="335596" cy="273010"/>
          </a:xfrm>
        </p:grpSpPr>
        <p:sp>
          <p:nvSpPr>
            <p:cNvPr id="16" name="Line 21">
              <a:extLst>
                <a:ext uri="{FF2B5EF4-FFF2-40B4-BE49-F238E27FC236}">
                  <a16:creationId xmlns:a16="http://schemas.microsoft.com/office/drawing/2014/main" id="{879C9476-ED9E-91B9-B47E-5FB7DDF5AA2D}"/>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7" name="Rectangle 51">
              <a:extLst>
                <a:ext uri="{FF2B5EF4-FFF2-40B4-BE49-F238E27FC236}">
                  <a16:creationId xmlns:a16="http://schemas.microsoft.com/office/drawing/2014/main" id="{31CB8EE4-8F73-780E-B8D4-79FF8E19B5E8}"/>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2010</a:t>
              </a:r>
            </a:p>
          </p:txBody>
        </p:sp>
      </p:grpSp>
      <p:grpSp>
        <p:nvGrpSpPr>
          <p:cNvPr id="18" name="Groupe 17">
            <a:extLst>
              <a:ext uri="{FF2B5EF4-FFF2-40B4-BE49-F238E27FC236}">
                <a16:creationId xmlns:a16="http://schemas.microsoft.com/office/drawing/2014/main" id="{6F94B2DF-02AC-ECF3-9AEC-0E5AF16F2E57}"/>
              </a:ext>
            </a:extLst>
          </p:cNvPr>
          <p:cNvGrpSpPr/>
          <p:nvPr/>
        </p:nvGrpSpPr>
        <p:grpSpPr>
          <a:xfrm>
            <a:off x="1122637" y="3423031"/>
            <a:ext cx="440790" cy="257369"/>
            <a:chOff x="1662580" y="1556404"/>
            <a:chExt cx="440790" cy="257369"/>
          </a:xfrm>
        </p:grpSpPr>
        <p:sp>
          <p:nvSpPr>
            <p:cNvPr id="19" name="Line 17">
              <a:extLst>
                <a:ext uri="{FF2B5EF4-FFF2-40B4-BE49-F238E27FC236}">
                  <a16:creationId xmlns:a16="http://schemas.microsoft.com/office/drawing/2014/main" id="{AEF1540D-2187-AF9D-7A93-497542AC722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0" name="Rectangle 48">
              <a:extLst>
                <a:ext uri="{FF2B5EF4-FFF2-40B4-BE49-F238E27FC236}">
                  <a16:creationId xmlns:a16="http://schemas.microsoft.com/office/drawing/2014/main" id="{33234DBB-5479-2D2E-CD6E-A67C422D4CC6}"/>
                </a:ext>
              </a:extLst>
            </p:cNvPr>
            <p:cNvSpPr>
              <a:spLocks noChangeArrowheads="1"/>
            </p:cNvSpPr>
            <p:nvPr/>
          </p:nvSpPr>
          <p:spPr bwMode="auto">
            <a:xfrm>
              <a:off x="1662580" y="1556404"/>
              <a:ext cx="3868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2000</a:t>
              </a:r>
            </a:p>
          </p:txBody>
        </p:sp>
      </p:grpSp>
      <p:grpSp>
        <p:nvGrpSpPr>
          <p:cNvPr id="21" name="Groupe 20">
            <a:extLst>
              <a:ext uri="{FF2B5EF4-FFF2-40B4-BE49-F238E27FC236}">
                <a16:creationId xmlns:a16="http://schemas.microsoft.com/office/drawing/2014/main" id="{149EAF5D-0022-D1E5-AFAF-BB4F39926751}"/>
              </a:ext>
            </a:extLst>
          </p:cNvPr>
          <p:cNvGrpSpPr/>
          <p:nvPr/>
        </p:nvGrpSpPr>
        <p:grpSpPr>
          <a:xfrm>
            <a:off x="1122637" y="4296412"/>
            <a:ext cx="440790" cy="257369"/>
            <a:chOff x="1662580" y="1556404"/>
            <a:chExt cx="440790" cy="257369"/>
          </a:xfrm>
        </p:grpSpPr>
        <p:sp>
          <p:nvSpPr>
            <p:cNvPr id="22" name="Line 17">
              <a:extLst>
                <a:ext uri="{FF2B5EF4-FFF2-40B4-BE49-F238E27FC236}">
                  <a16:creationId xmlns:a16="http://schemas.microsoft.com/office/drawing/2014/main" id="{A28D3F20-A0C4-4037-562D-C51A2F822D93}"/>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3" name="Rectangle 48">
              <a:extLst>
                <a:ext uri="{FF2B5EF4-FFF2-40B4-BE49-F238E27FC236}">
                  <a16:creationId xmlns:a16="http://schemas.microsoft.com/office/drawing/2014/main" id="{61788F58-470F-7782-73CA-363C0138DF3E}"/>
                </a:ext>
              </a:extLst>
            </p:cNvPr>
            <p:cNvSpPr>
              <a:spLocks noChangeArrowheads="1"/>
            </p:cNvSpPr>
            <p:nvPr/>
          </p:nvSpPr>
          <p:spPr bwMode="auto">
            <a:xfrm>
              <a:off x="1662580" y="1556404"/>
              <a:ext cx="3868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1000</a:t>
              </a:r>
            </a:p>
          </p:txBody>
        </p:sp>
      </p:grpSp>
      <p:sp>
        <p:nvSpPr>
          <p:cNvPr id="26" name="Rectangle 48">
            <a:extLst>
              <a:ext uri="{FF2B5EF4-FFF2-40B4-BE49-F238E27FC236}">
                <a16:creationId xmlns:a16="http://schemas.microsoft.com/office/drawing/2014/main" id="{01D5A07D-B2DF-E08F-8614-E85824D22ECF}"/>
              </a:ext>
            </a:extLst>
          </p:cNvPr>
          <p:cNvSpPr>
            <a:spLocks noChangeArrowheads="1"/>
          </p:cNvSpPr>
          <p:nvPr/>
        </p:nvSpPr>
        <p:spPr bwMode="auto">
          <a:xfrm rot="16200000">
            <a:off x="32368" y="3864681"/>
            <a:ext cx="173181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Total </a:t>
            </a: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in follow-up</a:t>
            </a:r>
          </a:p>
        </p:txBody>
      </p:sp>
      <p:grpSp>
        <p:nvGrpSpPr>
          <p:cNvPr id="27" name="Groupe 26">
            <a:extLst>
              <a:ext uri="{FF2B5EF4-FFF2-40B4-BE49-F238E27FC236}">
                <a16:creationId xmlns:a16="http://schemas.microsoft.com/office/drawing/2014/main" id="{269F0F30-24B0-EAA5-206E-054221DCB7B3}"/>
              </a:ext>
            </a:extLst>
          </p:cNvPr>
          <p:cNvGrpSpPr/>
          <p:nvPr/>
        </p:nvGrpSpPr>
        <p:grpSpPr>
          <a:xfrm>
            <a:off x="1358279" y="5160267"/>
            <a:ext cx="205148" cy="257369"/>
            <a:chOff x="1898222" y="1556404"/>
            <a:chExt cx="205148" cy="257369"/>
          </a:xfrm>
        </p:grpSpPr>
        <p:sp>
          <p:nvSpPr>
            <p:cNvPr id="28" name="Line 17">
              <a:extLst>
                <a:ext uri="{FF2B5EF4-FFF2-40B4-BE49-F238E27FC236}">
                  <a16:creationId xmlns:a16="http://schemas.microsoft.com/office/drawing/2014/main" id="{A982779E-AFF6-0673-41A6-491FF58A24A5}"/>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29" name="Rectangle 48">
              <a:extLst>
                <a:ext uri="{FF2B5EF4-FFF2-40B4-BE49-F238E27FC236}">
                  <a16:creationId xmlns:a16="http://schemas.microsoft.com/office/drawing/2014/main" id="{FE6F2C5A-77F0-FA25-7093-B1ADD41CC044}"/>
                </a:ext>
              </a:extLst>
            </p:cNvPr>
            <p:cNvSpPr>
              <a:spLocks noChangeArrowheads="1"/>
            </p:cNvSpPr>
            <p:nvPr/>
          </p:nvSpPr>
          <p:spPr bwMode="auto">
            <a:xfrm>
              <a:off x="1898222" y="1556404"/>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30" name="Groupe 29">
            <a:extLst>
              <a:ext uri="{FF2B5EF4-FFF2-40B4-BE49-F238E27FC236}">
                <a16:creationId xmlns:a16="http://schemas.microsoft.com/office/drawing/2014/main" id="{BA23031D-563C-8335-7689-76559A5B1331}"/>
              </a:ext>
            </a:extLst>
          </p:cNvPr>
          <p:cNvGrpSpPr/>
          <p:nvPr/>
        </p:nvGrpSpPr>
        <p:grpSpPr>
          <a:xfrm>
            <a:off x="2027456" y="5435027"/>
            <a:ext cx="335596" cy="273010"/>
            <a:chOff x="2523809" y="4885446"/>
            <a:chExt cx="335596" cy="273010"/>
          </a:xfrm>
        </p:grpSpPr>
        <p:sp>
          <p:nvSpPr>
            <p:cNvPr id="31" name="Line 21">
              <a:extLst>
                <a:ext uri="{FF2B5EF4-FFF2-40B4-BE49-F238E27FC236}">
                  <a16:creationId xmlns:a16="http://schemas.microsoft.com/office/drawing/2014/main" id="{AFAE1FF1-3C3B-FD2D-7D5C-5A6A3F702E98}"/>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2" name="Rectangle 51">
              <a:extLst>
                <a:ext uri="{FF2B5EF4-FFF2-40B4-BE49-F238E27FC236}">
                  <a16:creationId xmlns:a16="http://schemas.microsoft.com/office/drawing/2014/main" id="{7401381F-C267-361C-C99A-146B235895C1}"/>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2011</a:t>
              </a:r>
            </a:p>
          </p:txBody>
        </p:sp>
      </p:grpSp>
      <p:grpSp>
        <p:nvGrpSpPr>
          <p:cNvPr id="33" name="Groupe 32">
            <a:extLst>
              <a:ext uri="{FF2B5EF4-FFF2-40B4-BE49-F238E27FC236}">
                <a16:creationId xmlns:a16="http://schemas.microsoft.com/office/drawing/2014/main" id="{FC44F233-31AB-A3BA-C059-D2A4FFD1BC4E}"/>
              </a:ext>
            </a:extLst>
          </p:cNvPr>
          <p:cNvGrpSpPr/>
          <p:nvPr/>
        </p:nvGrpSpPr>
        <p:grpSpPr>
          <a:xfrm>
            <a:off x="2437030" y="5435027"/>
            <a:ext cx="335596" cy="273010"/>
            <a:chOff x="2523809" y="4885446"/>
            <a:chExt cx="335596" cy="273010"/>
          </a:xfrm>
        </p:grpSpPr>
        <p:sp>
          <p:nvSpPr>
            <p:cNvPr id="34" name="Line 21">
              <a:extLst>
                <a:ext uri="{FF2B5EF4-FFF2-40B4-BE49-F238E27FC236}">
                  <a16:creationId xmlns:a16="http://schemas.microsoft.com/office/drawing/2014/main" id="{E38685F8-67D0-1A39-3054-F4C9937159AD}"/>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5" name="Rectangle 51">
              <a:extLst>
                <a:ext uri="{FF2B5EF4-FFF2-40B4-BE49-F238E27FC236}">
                  <a16:creationId xmlns:a16="http://schemas.microsoft.com/office/drawing/2014/main" id="{5F628CDC-A7D9-FCC5-A171-77FA443FE023}"/>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2012</a:t>
              </a:r>
            </a:p>
          </p:txBody>
        </p:sp>
      </p:grpSp>
      <p:grpSp>
        <p:nvGrpSpPr>
          <p:cNvPr id="36" name="Groupe 35">
            <a:extLst>
              <a:ext uri="{FF2B5EF4-FFF2-40B4-BE49-F238E27FC236}">
                <a16:creationId xmlns:a16="http://schemas.microsoft.com/office/drawing/2014/main" id="{1CE9AD50-0BEE-6BCF-C13F-576983EAB472}"/>
              </a:ext>
            </a:extLst>
          </p:cNvPr>
          <p:cNvGrpSpPr/>
          <p:nvPr/>
        </p:nvGrpSpPr>
        <p:grpSpPr>
          <a:xfrm>
            <a:off x="2822794" y="5435027"/>
            <a:ext cx="335596" cy="273010"/>
            <a:chOff x="2523809" y="4885446"/>
            <a:chExt cx="335596" cy="273010"/>
          </a:xfrm>
        </p:grpSpPr>
        <p:sp>
          <p:nvSpPr>
            <p:cNvPr id="37" name="Line 21">
              <a:extLst>
                <a:ext uri="{FF2B5EF4-FFF2-40B4-BE49-F238E27FC236}">
                  <a16:creationId xmlns:a16="http://schemas.microsoft.com/office/drawing/2014/main" id="{B94D6166-2106-4F6A-4531-3ABD417AF55D}"/>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38" name="Rectangle 51">
              <a:extLst>
                <a:ext uri="{FF2B5EF4-FFF2-40B4-BE49-F238E27FC236}">
                  <a16:creationId xmlns:a16="http://schemas.microsoft.com/office/drawing/2014/main" id="{38E2D524-3852-DB3D-CDFF-7E09625B392B}"/>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2013</a:t>
              </a:r>
            </a:p>
          </p:txBody>
        </p:sp>
      </p:grpSp>
      <p:grpSp>
        <p:nvGrpSpPr>
          <p:cNvPr id="39" name="Groupe 38">
            <a:extLst>
              <a:ext uri="{FF2B5EF4-FFF2-40B4-BE49-F238E27FC236}">
                <a16:creationId xmlns:a16="http://schemas.microsoft.com/office/drawing/2014/main" id="{B8ECFA1F-BA84-C2A3-DB6B-C0A35B2F3B21}"/>
              </a:ext>
            </a:extLst>
          </p:cNvPr>
          <p:cNvGrpSpPr/>
          <p:nvPr/>
        </p:nvGrpSpPr>
        <p:grpSpPr>
          <a:xfrm>
            <a:off x="3224701" y="5435027"/>
            <a:ext cx="335596" cy="273010"/>
            <a:chOff x="2523809" y="4885446"/>
            <a:chExt cx="335596" cy="273010"/>
          </a:xfrm>
        </p:grpSpPr>
        <p:sp>
          <p:nvSpPr>
            <p:cNvPr id="40" name="Line 21">
              <a:extLst>
                <a:ext uri="{FF2B5EF4-FFF2-40B4-BE49-F238E27FC236}">
                  <a16:creationId xmlns:a16="http://schemas.microsoft.com/office/drawing/2014/main" id="{1C63B151-6AB5-88B9-8A27-AFF35CF7CE28}"/>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1" name="Rectangle 51">
              <a:extLst>
                <a:ext uri="{FF2B5EF4-FFF2-40B4-BE49-F238E27FC236}">
                  <a16:creationId xmlns:a16="http://schemas.microsoft.com/office/drawing/2014/main" id="{BE86A8ED-BA80-F86B-BACB-0445C58E9E32}"/>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2014</a:t>
              </a:r>
            </a:p>
          </p:txBody>
        </p:sp>
      </p:grpSp>
      <p:grpSp>
        <p:nvGrpSpPr>
          <p:cNvPr id="42" name="Groupe 41">
            <a:extLst>
              <a:ext uri="{FF2B5EF4-FFF2-40B4-BE49-F238E27FC236}">
                <a16:creationId xmlns:a16="http://schemas.microsoft.com/office/drawing/2014/main" id="{D6FC30C6-203A-7839-F844-ED6207547430}"/>
              </a:ext>
            </a:extLst>
          </p:cNvPr>
          <p:cNvGrpSpPr/>
          <p:nvPr/>
        </p:nvGrpSpPr>
        <p:grpSpPr>
          <a:xfrm>
            <a:off x="3610465" y="5435027"/>
            <a:ext cx="335596" cy="273010"/>
            <a:chOff x="2523809" y="4885446"/>
            <a:chExt cx="335596" cy="273010"/>
          </a:xfrm>
        </p:grpSpPr>
        <p:sp>
          <p:nvSpPr>
            <p:cNvPr id="43" name="Line 21">
              <a:extLst>
                <a:ext uri="{FF2B5EF4-FFF2-40B4-BE49-F238E27FC236}">
                  <a16:creationId xmlns:a16="http://schemas.microsoft.com/office/drawing/2014/main" id="{500DF845-855C-94A9-6747-ED08EC3B9B9C}"/>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4" name="Rectangle 51">
              <a:extLst>
                <a:ext uri="{FF2B5EF4-FFF2-40B4-BE49-F238E27FC236}">
                  <a16:creationId xmlns:a16="http://schemas.microsoft.com/office/drawing/2014/main" id="{48D92657-2F4D-6EA3-C012-012554DDDB08}"/>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2015</a:t>
              </a:r>
            </a:p>
          </p:txBody>
        </p:sp>
      </p:grpSp>
      <p:grpSp>
        <p:nvGrpSpPr>
          <p:cNvPr id="45" name="Groupe 44">
            <a:extLst>
              <a:ext uri="{FF2B5EF4-FFF2-40B4-BE49-F238E27FC236}">
                <a16:creationId xmlns:a16="http://schemas.microsoft.com/office/drawing/2014/main" id="{A877190F-1CC4-B384-4AD2-B5F29791643F}"/>
              </a:ext>
            </a:extLst>
          </p:cNvPr>
          <p:cNvGrpSpPr/>
          <p:nvPr/>
        </p:nvGrpSpPr>
        <p:grpSpPr>
          <a:xfrm>
            <a:off x="4026013" y="5435027"/>
            <a:ext cx="335596" cy="273010"/>
            <a:chOff x="2523809" y="4885446"/>
            <a:chExt cx="335596" cy="273010"/>
          </a:xfrm>
        </p:grpSpPr>
        <p:sp>
          <p:nvSpPr>
            <p:cNvPr id="46" name="Line 21">
              <a:extLst>
                <a:ext uri="{FF2B5EF4-FFF2-40B4-BE49-F238E27FC236}">
                  <a16:creationId xmlns:a16="http://schemas.microsoft.com/office/drawing/2014/main" id="{BCC34566-9C8C-0648-8CDA-0AB18BAC8C52}"/>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47" name="Rectangle 51">
              <a:extLst>
                <a:ext uri="{FF2B5EF4-FFF2-40B4-BE49-F238E27FC236}">
                  <a16:creationId xmlns:a16="http://schemas.microsoft.com/office/drawing/2014/main" id="{C092A5CD-3F2D-FA65-0D13-9929816D53BD}"/>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2016</a:t>
              </a:r>
            </a:p>
          </p:txBody>
        </p:sp>
      </p:grpSp>
      <p:grpSp>
        <p:nvGrpSpPr>
          <p:cNvPr id="48" name="Groupe 47">
            <a:extLst>
              <a:ext uri="{FF2B5EF4-FFF2-40B4-BE49-F238E27FC236}">
                <a16:creationId xmlns:a16="http://schemas.microsoft.com/office/drawing/2014/main" id="{C9038193-2F0F-A595-52DF-48843678D251}"/>
              </a:ext>
            </a:extLst>
          </p:cNvPr>
          <p:cNvGrpSpPr/>
          <p:nvPr/>
        </p:nvGrpSpPr>
        <p:grpSpPr>
          <a:xfrm>
            <a:off x="4411777" y="5435027"/>
            <a:ext cx="335596" cy="273010"/>
            <a:chOff x="2523809" y="4885446"/>
            <a:chExt cx="335596" cy="273010"/>
          </a:xfrm>
        </p:grpSpPr>
        <p:sp>
          <p:nvSpPr>
            <p:cNvPr id="49" name="Line 21">
              <a:extLst>
                <a:ext uri="{FF2B5EF4-FFF2-40B4-BE49-F238E27FC236}">
                  <a16:creationId xmlns:a16="http://schemas.microsoft.com/office/drawing/2014/main" id="{F33B5B59-84A3-1CB2-B18D-38F6C3F5595A}"/>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0" name="Rectangle 51">
              <a:extLst>
                <a:ext uri="{FF2B5EF4-FFF2-40B4-BE49-F238E27FC236}">
                  <a16:creationId xmlns:a16="http://schemas.microsoft.com/office/drawing/2014/main" id="{035FD8E8-4CE7-3E63-C151-53B26EF3F884}"/>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2017</a:t>
              </a:r>
            </a:p>
          </p:txBody>
        </p:sp>
      </p:grpSp>
      <p:grpSp>
        <p:nvGrpSpPr>
          <p:cNvPr id="51" name="Groupe 50">
            <a:extLst>
              <a:ext uri="{FF2B5EF4-FFF2-40B4-BE49-F238E27FC236}">
                <a16:creationId xmlns:a16="http://schemas.microsoft.com/office/drawing/2014/main" id="{C0537D42-AFF2-7FE0-425C-0E5A843347CA}"/>
              </a:ext>
            </a:extLst>
          </p:cNvPr>
          <p:cNvGrpSpPr/>
          <p:nvPr/>
        </p:nvGrpSpPr>
        <p:grpSpPr>
          <a:xfrm>
            <a:off x="4808733" y="5435027"/>
            <a:ext cx="335596" cy="273010"/>
            <a:chOff x="2523809" y="4885446"/>
            <a:chExt cx="335596" cy="273010"/>
          </a:xfrm>
        </p:grpSpPr>
        <p:sp>
          <p:nvSpPr>
            <p:cNvPr id="52" name="Line 21">
              <a:extLst>
                <a:ext uri="{FF2B5EF4-FFF2-40B4-BE49-F238E27FC236}">
                  <a16:creationId xmlns:a16="http://schemas.microsoft.com/office/drawing/2014/main" id="{616570B8-F715-B478-C8D7-5D3B1A84EDE8}"/>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3" name="Rectangle 51">
              <a:extLst>
                <a:ext uri="{FF2B5EF4-FFF2-40B4-BE49-F238E27FC236}">
                  <a16:creationId xmlns:a16="http://schemas.microsoft.com/office/drawing/2014/main" id="{506FFCAE-425D-71F6-C8C7-F6C01AB979B0}"/>
                </a:ext>
              </a:extLst>
            </p:cNvPr>
            <p:cNvSpPr>
              <a:spLocks noChangeArrowheads="1"/>
            </p:cNvSpPr>
            <p:nvPr/>
          </p:nvSpPr>
          <p:spPr bwMode="auto">
            <a:xfrm>
              <a:off x="2523809" y="493186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2018</a:t>
              </a:r>
            </a:p>
          </p:txBody>
        </p:sp>
      </p:grpSp>
      <p:sp>
        <p:nvSpPr>
          <p:cNvPr id="54" name="Rectangle 48">
            <a:extLst>
              <a:ext uri="{FF2B5EF4-FFF2-40B4-BE49-F238E27FC236}">
                <a16:creationId xmlns:a16="http://schemas.microsoft.com/office/drawing/2014/main" id="{9A5D3972-4369-C7F7-058F-B90DAD48D86E}"/>
              </a:ext>
            </a:extLst>
          </p:cNvPr>
          <p:cNvSpPr>
            <a:spLocks noChangeArrowheads="1"/>
          </p:cNvSpPr>
          <p:nvPr/>
        </p:nvSpPr>
        <p:spPr bwMode="auto">
          <a:xfrm>
            <a:off x="3199502" y="5638791"/>
            <a:ext cx="35964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Year</a:t>
            </a:r>
            <a:endPar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55" name="Rectangle 54">
            <a:extLst>
              <a:ext uri="{FF2B5EF4-FFF2-40B4-BE49-F238E27FC236}">
                <a16:creationId xmlns:a16="http://schemas.microsoft.com/office/drawing/2014/main" id="{A3B298D2-B087-DEEB-25DF-037B8C9417A6}"/>
              </a:ext>
            </a:extLst>
          </p:cNvPr>
          <p:cNvSpPr/>
          <p:nvPr/>
        </p:nvSpPr>
        <p:spPr>
          <a:xfrm>
            <a:off x="4799206" y="3814349"/>
            <a:ext cx="335597" cy="148155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BE62E0B-4BFE-FD8B-1A55-1576AFAF93E7}"/>
              </a:ext>
            </a:extLst>
          </p:cNvPr>
          <p:cNvSpPr/>
          <p:nvPr/>
        </p:nvSpPr>
        <p:spPr>
          <a:xfrm>
            <a:off x="4411777" y="3778613"/>
            <a:ext cx="335597" cy="151728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E4501C42-FA50-5ECB-531C-0097F0389B17}"/>
              </a:ext>
            </a:extLst>
          </p:cNvPr>
          <p:cNvSpPr/>
          <p:nvPr/>
        </p:nvSpPr>
        <p:spPr>
          <a:xfrm>
            <a:off x="4799206" y="2969419"/>
            <a:ext cx="335597" cy="84492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C1D99024-B886-2CEF-50CD-36F0E7D2197F}"/>
              </a:ext>
            </a:extLst>
          </p:cNvPr>
          <p:cNvSpPr/>
          <p:nvPr/>
        </p:nvSpPr>
        <p:spPr>
          <a:xfrm>
            <a:off x="4411777" y="2990850"/>
            <a:ext cx="335597" cy="7877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02619ECC-0342-80AF-4795-175CC247161F}"/>
              </a:ext>
            </a:extLst>
          </p:cNvPr>
          <p:cNvSpPr/>
          <p:nvPr/>
        </p:nvSpPr>
        <p:spPr>
          <a:xfrm>
            <a:off x="4015852" y="3709989"/>
            <a:ext cx="335597" cy="158591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75FD5F8D-9F40-1A9E-F133-07E41B8156AC}"/>
              </a:ext>
            </a:extLst>
          </p:cNvPr>
          <p:cNvSpPr/>
          <p:nvPr/>
        </p:nvSpPr>
        <p:spPr>
          <a:xfrm>
            <a:off x="3628423" y="3655221"/>
            <a:ext cx="335597" cy="164068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9E4602B4-8845-E149-80CD-445A3D5C79D7}"/>
              </a:ext>
            </a:extLst>
          </p:cNvPr>
          <p:cNvSpPr/>
          <p:nvPr/>
        </p:nvSpPr>
        <p:spPr>
          <a:xfrm>
            <a:off x="4015852" y="2971801"/>
            <a:ext cx="335597" cy="73818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A3F8AA01-E932-6508-909D-38A7FA60C3E8}"/>
              </a:ext>
            </a:extLst>
          </p:cNvPr>
          <p:cNvSpPr/>
          <p:nvPr/>
        </p:nvSpPr>
        <p:spPr>
          <a:xfrm>
            <a:off x="3628423" y="3005138"/>
            <a:ext cx="335597" cy="65008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BAAAB83-A382-46CE-ABFF-09D753C03DD0}"/>
              </a:ext>
            </a:extLst>
          </p:cNvPr>
          <p:cNvSpPr/>
          <p:nvPr/>
        </p:nvSpPr>
        <p:spPr>
          <a:xfrm>
            <a:off x="3215686" y="3609977"/>
            <a:ext cx="335597" cy="168592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61EBFA45-FDC7-0FEB-42B9-AB43724D7FCC}"/>
              </a:ext>
            </a:extLst>
          </p:cNvPr>
          <p:cNvSpPr/>
          <p:nvPr/>
        </p:nvSpPr>
        <p:spPr>
          <a:xfrm>
            <a:off x="2828257" y="3574257"/>
            <a:ext cx="335597" cy="172164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897D4F34-1E7C-862F-EFB9-12D678F64E8B}"/>
              </a:ext>
            </a:extLst>
          </p:cNvPr>
          <p:cNvSpPr/>
          <p:nvPr/>
        </p:nvSpPr>
        <p:spPr>
          <a:xfrm>
            <a:off x="3215686" y="3036094"/>
            <a:ext cx="335597" cy="57388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C0CC7D4F-D389-A2C4-1967-EC808A6B0CE9}"/>
              </a:ext>
            </a:extLst>
          </p:cNvPr>
          <p:cNvSpPr/>
          <p:nvPr/>
        </p:nvSpPr>
        <p:spPr>
          <a:xfrm>
            <a:off x="2828257" y="3090863"/>
            <a:ext cx="335597" cy="48339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07014945-7D84-CACC-3439-647AFC4CFF65}"/>
              </a:ext>
            </a:extLst>
          </p:cNvPr>
          <p:cNvSpPr/>
          <p:nvPr/>
        </p:nvSpPr>
        <p:spPr>
          <a:xfrm>
            <a:off x="2406684" y="3557589"/>
            <a:ext cx="335597" cy="173831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Rectangle 67">
            <a:extLst>
              <a:ext uri="{FF2B5EF4-FFF2-40B4-BE49-F238E27FC236}">
                <a16:creationId xmlns:a16="http://schemas.microsoft.com/office/drawing/2014/main" id="{7272617C-0316-F012-D119-916E7EFC02BA}"/>
              </a:ext>
            </a:extLst>
          </p:cNvPr>
          <p:cNvSpPr/>
          <p:nvPr/>
        </p:nvSpPr>
        <p:spPr>
          <a:xfrm>
            <a:off x="2019255" y="3509965"/>
            <a:ext cx="335597" cy="178593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F3E8163F-149F-DB36-B26D-ADD36C606AAC}"/>
              </a:ext>
            </a:extLst>
          </p:cNvPr>
          <p:cNvSpPr/>
          <p:nvPr/>
        </p:nvSpPr>
        <p:spPr>
          <a:xfrm>
            <a:off x="2406684" y="3128963"/>
            <a:ext cx="335597" cy="4286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303F6348-99D4-575E-0916-964AFC3F65CA}"/>
              </a:ext>
            </a:extLst>
          </p:cNvPr>
          <p:cNvSpPr/>
          <p:nvPr/>
        </p:nvSpPr>
        <p:spPr>
          <a:xfrm>
            <a:off x="2019255" y="3171826"/>
            <a:ext cx="335597" cy="33813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606CE905-E5C2-243D-AF63-968439C48B27}"/>
              </a:ext>
            </a:extLst>
          </p:cNvPr>
          <p:cNvSpPr/>
          <p:nvPr/>
        </p:nvSpPr>
        <p:spPr>
          <a:xfrm>
            <a:off x="1623330" y="3448051"/>
            <a:ext cx="335597" cy="184785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BCB2CCF2-0E60-C860-8DA9-6BD63FA34EAD}"/>
              </a:ext>
            </a:extLst>
          </p:cNvPr>
          <p:cNvSpPr/>
          <p:nvPr/>
        </p:nvSpPr>
        <p:spPr>
          <a:xfrm>
            <a:off x="1623330" y="3219450"/>
            <a:ext cx="335597" cy="228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75" name="Rectangle 51">
            <a:extLst>
              <a:ext uri="{FF2B5EF4-FFF2-40B4-BE49-F238E27FC236}">
                <a16:creationId xmlns:a16="http://schemas.microsoft.com/office/drawing/2014/main" id="{E865B64D-A891-7642-4068-11E35D239D85}"/>
              </a:ext>
            </a:extLst>
          </p:cNvPr>
          <p:cNvSpPr>
            <a:spLocks noChangeArrowheads="1"/>
          </p:cNvSpPr>
          <p:nvPr/>
        </p:nvSpPr>
        <p:spPr bwMode="auto">
          <a:xfrm>
            <a:off x="1641692" y="2991542"/>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2382</a:t>
            </a:r>
          </a:p>
        </p:txBody>
      </p:sp>
      <p:sp>
        <p:nvSpPr>
          <p:cNvPr id="78" name="Rectangle 51">
            <a:extLst>
              <a:ext uri="{FF2B5EF4-FFF2-40B4-BE49-F238E27FC236}">
                <a16:creationId xmlns:a16="http://schemas.microsoft.com/office/drawing/2014/main" id="{82F2E7D3-7378-3767-CB92-C7B42FABFA6F}"/>
              </a:ext>
            </a:extLst>
          </p:cNvPr>
          <p:cNvSpPr>
            <a:spLocks noChangeArrowheads="1"/>
          </p:cNvSpPr>
          <p:nvPr/>
        </p:nvSpPr>
        <p:spPr bwMode="auto">
          <a:xfrm>
            <a:off x="2027456" y="2939149"/>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2437</a:t>
            </a:r>
          </a:p>
        </p:txBody>
      </p:sp>
      <p:sp>
        <p:nvSpPr>
          <p:cNvPr id="81" name="Rectangle 51">
            <a:extLst>
              <a:ext uri="{FF2B5EF4-FFF2-40B4-BE49-F238E27FC236}">
                <a16:creationId xmlns:a16="http://schemas.microsoft.com/office/drawing/2014/main" id="{355A943A-70C6-57A3-2AB5-84D65A3BB377}"/>
              </a:ext>
            </a:extLst>
          </p:cNvPr>
          <p:cNvSpPr>
            <a:spLocks noChangeArrowheads="1"/>
          </p:cNvSpPr>
          <p:nvPr/>
        </p:nvSpPr>
        <p:spPr bwMode="auto">
          <a:xfrm>
            <a:off x="2437030" y="2901045"/>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2493</a:t>
            </a:r>
          </a:p>
        </p:txBody>
      </p:sp>
      <p:sp>
        <p:nvSpPr>
          <p:cNvPr id="84" name="Rectangle 51">
            <a:extLst>
              <a:ext uri="{FF2B5EF4-FFF2-40B4-BE49-F238E27FC236}">
                <a16:creationId xmlns:a16="http://schemas.microsoft.com/office/drawing/2014/main" id="{74F450D6-7D5B-8879-4A28-34AA98B088C0}"/>
              </a:ext>
            </a:extLst>
          </p:cNvPr>
          <p:cNvSpPr>
            <a:spLocks noChangeArrowheads="1"/>
          </p:cNvSpPr>
          <p:nvPr/>
        </p:nvSpPr>
        <p:spPr bwMode="auto">
          <a:xfrm>
            <a:off x="2822794" y="2858178"/>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2536</a:t>
            </a:r>
          </a:p>
        </p:txBody>
      </p:sp>
      <p:sp>
        <p:nvSpPr>
          <p:cNvPr id="87" name="Rectangle 51">
            <a:extLst>
              <a:ext uri="{FF2B5EF4-FFF2-40B4-BE49-F238E27FC236}">
                <a16:creationId xmlns:a16="http://schemas.microsoft.com/office/drawing/2014/main" id="{86EB17E5-269D-C5D7-F2D6-59C1116CAB66}"/>
              </a:ext>
            </a:extLst>
          </p:cNvPr>
          <p:cNvSpPr>
            <a:spLocks noChangeArrowheads="1"/>
          </p:cNvSpPr>
          <p:nvPr/>
        </p:nvSpPr>
        <p:spPr bwMode="auto">
          <a:xfrm>
            <a:off x="3224701" y="2810548"/>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2588</a:t>
            </a:r>
          </a:p>
        </p:txBody>
      </p:sp>
      <p:sp>
        <p:nvSpPr>
          <p:cNvPr id="90" name="Rectangle 51">
            <a:extLst>
              <a:ext uri="{FF2B5EF4-FFF2-40B4-BE49-F238E27FC236}">
                <a16:creationId xmlns:a16="http://schemas.microsoft.com/office/drawing/2014/main" id="{325CFF51-FCF7-DC05-04FF-FDCB9897DC02}"/>
              </a:ext>
            </a:extLst>
          </p:cNvPr>
          <p:cNvSpPr>
            <a:spLocks noChangeArrowheads="1"/>
          </p:cNvSpPr>
          <p:nvPr/>
        </p:nvSpPr>
        <p:spPr bwMode="auto">
          <a:xfrm>
            <a:off x="3610465" y="2772444"/>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2630</a:t>
            </a:r>
          </a:p>
        </p:txBody>
      </p:sp>
      <p:sp>
        <p:nvSpPr>
          <p:cNvPr id="93" name="Rectangle 51">
            <a:extLst>
              <a:ext uri="{FF2B5EF4-FFF2-40B4-BE49-F238E27FC236}">
                <a16:creationId xmlns:a16="http://schemas.microsoft.com/office/drawing/2014/main" id="{C842269A-D2C7-6AEF-DF5A-553C55F08DDE}"/>
              </a:ext>
            </a:extLst>
          </p:cNvPr>
          <p:cNvSpPr>
            <a:spLocks noChangeArrowheads="1"/>
          </p:cNvSpPr>
          <p:nvPr/>
        </p:nvSpPr>
        <p:spPr bwMode="auto">
          <a:xfrm>
            <a:off x="4026013" y="2748629"/>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2663</a:t>
            </a:r>
          </a:p>
        </p:txBody>
      </p:sp>
      <p:sp>
        <p:nvSpPr>
          <p:cNvPr id="96" name="Rectangle 51">
            <a:extLst>
              <a:ext uri="{FF2B5EF4-FFF2-40B4-BE49-F238E27FC236}">
                <a16:creationId xmlns:a16="http://schemas.microsoft.com/office/drawing/2014/main" id="{D4A6F38A-FFAD-9921-BEF9-E5CC18652413}"/>
              </a:ext>
            </a:extLst>
          </p:cNvPr>
          <p:cNvSpPr>
            <a:spLocks noChangeArrowheads="1"/>
          </p:cNvSpPr>
          <p:nvPr/>
        </p:nvSpPr>
        <p:spPr bwMode="auto">
          <a:xfrm>
            <a:off x="4411777" y="2762918"/>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2640</a:t>
            </a:r>
          </a:p>
        </p:txBody>
      </p:sp>
      <p:sp>
        <p:nvSpPr>
          <p:cNvPr id="99" name="Rectangle 51">
            <a:extLst>
              <a:ext uri="{FF2B5EF4-FFF2-40B4-BE49-F238E27FC236}">
                <a16:creationId xmlns:a16="http://schemas.microsoft.com/office/drawing/2014/main" id="{222D7461-62B2-09AA-0195-C0880AC22EFB}"/>
              </a:ext>
            </a:extLst>
          </p:cNvPr>
          <p:cNvSpPr>
            <a:spLocks noChangeArrowheads="1"/>
          </p:cNvSpPr>
          <p:nvPr/>
        </p:nvSpPr>
        <p:spPr bwMode="auto">
          <a:xfrm>
            <a:off x="4808733" y="2748629"/>
            <a:ext cx="335596"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2663</a:t>
            </a:r>
          </a:p>
        </p:txBody>
      </p:sp>
      <p:sp>
        <p:nvSpPr>
          <p:cNvPr id="102" name="Rectangle 51">
            <a:extLst>
              <a:ext uri="{FF2B5EF4-FFF2-40B4-BE49-F238E27FC236}">
                <a16:creationId xmlns:a16="http://schemas.microsoft.com/office/drawing/2014/main" id="{DE0F4C90-A5A6-ADDD-F41D-E9747FE2A325}"/>
              </a:ext>
            </a:extLst>
          </p:cNvPr>
          <p:cNvSpPr>
            <a:spLocks noChangeArrowheads="1"/>
          </p:cNvSpPr>
          <p:nvPr/>
        </p:nvSpPr>
        <p:spPr bwMode="auto">
          <a:xfrm>
            <a:off x="1674553"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274</a:t>
            </a:r>
          </a:p>
        </p:txBody>
      </p:sp>
      <p:sp>
        <p:nvSpPr>
          <p:cNvPr id="103" name="Rectangle 51">
            <a:extLst>
              <a:ext uri="{FF2B5EF4-FFF2-40B4-BE49-F238E27FC236}">
                <a16:creationId xmlns:a16="http://schemas.microsoft.com/office/drawing/2014/main" id="{B58D8C08-16D1-3C5A-EBF5-722D0569B632}"/>
              </a:ext>
            </a:extLst>
          </p:cNvPr>
          <p:cNvSpPr>
            <a:spLocks noChangeArrowheads="1"/>
          </p:cNvSpPr>
          <p:nvPr/>
        </p:nvSpPr>
        <p:spPr bwMode="auto">
          <a:xfrm>
            <a:off x="2060317"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390</a:t>
            </a:r>
          </a:p>
        </p:txBody>
      </p:sp>
      <p:sp>
        <p:nvSpPr>
          <p:cNvPr id="104" name="Rectangle 51">
            <a:extLst>
              <a:ext uri="{FF2B5EF4-FFF2-40B4-BE49-F238E27FC236}">
                <a16:creationId xmlns:a16="http://schemas.microsoft.com/office/drawing/2014/main" id="{8B8A09D9-5F00-A628-9217-FE0D014EA667}"/>
              </a:ext>
            </a:extLst>
          </p:cNvPr>
          <p:cNvSpPr>
            <a:spLocks noChangeArrowheads="1"/>
          </p:cNvSpPr>
          <p:nvPr/>
        </p:nvSpPr>
        <p:spPr bwMode="auto">
          <a:xfrm>
            <a:off x="2469891"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491</a:t>
            </a:r>
          </a:p>
        </p:txBody>
      </p:sp>
      <p:sp>
        <p:nvSpPr>
          <p:cNvPr id="105" name="Rectangle 51">
            <a:extLst>
              <a:ext uri="{FF2B5EF4-FFF2-40B4-BE49-F238E27FC236}">
                <a16:creationId xmlns:a16="http://schemas.microsoft.com/office/drawing/2014/main" id="{D53E58FE-010E-DD42-C0B1-0ECEBA4EF094}"/>
              </a:ext>
            </a:extLst>
          </p:cNvPr>
          <p:cNvSpPr>
            <a:spLocks noChangeArrowheads="1"/>
          </p:cNvSpPr>
          <p:nvPr/>
        </p:nvSpPr>
        <p:spPr bwMode="auto">
          <a:xfrm>
            <a:off x="2855655"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562</a:t>
            </a:r>
          </a:p>
        </p:txBody>
      </p:sp>
      <p:sp>
        <p:nvSpPr>
          <p:cNvPr id="106" name="Rectangle 51">
            <a:extLst>
              <a:ext uri="{FF2B5EF4-FFF2-40B4-BE49-F238E27FC236}">
                <a16:creationId xmlns:a16="http://schemas.microsoft.com/office/drawing/2014/main" id="{5F119900-09C9-9FFD-EF26-79447F2BD49D}"/>
              </a:ext>
            </a:extLst>
          </p:cNvPr>
          <p:cNvSpPr>
            <a:spLocks noChangeArrowheads="1"/>
          </p:cNvSpPr>
          <p:nvPr/>
        </p:nvSpPr>
        <p:spPr bwMode="auto">
          <a:xfrm>
            <a:off x="3257562"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649</a:t>
            </a:r>
          </a:p>
        </p:txBody>
      </p:sp>
      <p:sp>
        <p:nvSpPr>
          <p:cNvPr id="107" name="Rectangle 51">
            <a:extLst>
              <a:ext uri="{FF2B5EF4-FFF2-40B4-BE49-F238E27FC236}">
                <a16:creationId xmlns:a16="http://schemas.microsoft.com/office/drawing/2014/main" id="{3A16FE3D-4F0F-9B81-628C-7F6ACC735245}"/>
              </a:ext>
            </a:extLst>
          </p:cNvPr>
          <p:cNvSpPr>
            <a:spLocks noChangeArrowheads="1"/>
          </p:cNvSpPr>
          <p:nvPr/>
        </p:nvSpPr>
        <p:spPr bwMode="auto">
          <a:xfrm>
            <a:off x="3643326"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751</a:t>
            </a:r>
          </a:p>
        </p:txBody>
      </p:sp>
      <p:sp>
        <p:nvSpPr>
          <p:cNvPr id="108" name="Rectangle 51">
            <a:extLst>
              <a:ext uri="{FF2B5EF4-FFF2-40B4-BE49-F238E27FC236}">
                <a16:creationId xmlns:a16="http://schemas.microsoft.com/office/drawing/2014/main" id="{B75F9A57-94FF-B8F8-9DB0-09FE96B7C6D6}"/>
              </a:ext>
            </a:extLst>
          </p:cNvPr>
          <p:cNvSpPr>
            <a:spLocks noChangeArrowheads="1"/>
          </p:cNvSpPr>
          <p:nvPr/>
        </p:nvSpPr>
        <p:spPr bwMode="auto">
          <a:xfrm>
            <a:off x="4058874"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844</a:t>
            </a:r>
          </a:p>
        </p:txBody>
      </p:sp>
      <p:sp>
        <p:nvSpPr>
          <p:cNvPr id="109" name="Rectangle 51">
            <a:extLst>
              <a:ext uri="{FF2B5EF4-FFF2-40B4-BE49-F238E27FC236}">
                <a16:creationId xmlns:a16="http://schemas.microsoft.com/office/drawing/2014/main" id="{7901EBB6-535D-8373-42B0-AC4C1E7C79DB}"/>
              </a:ext>
            </a:extLst>
          </p:cNvPr>
          <p:cNvSpPr>
            <a:spLocks noChangeArrowheads="1"/>
          </p:cNvSpPr>
          <p:nvPr/>
        </p:nvSpPr>
        <p:spPr bwMode="auto">
          <a:xfrm>
            <a:off x="4444638"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904</a:t>
            </a:r>
          </a:p>
        </p:txBody>
      </p:sp>
      <p:sp>
        <p:nvSpPr>
          <p:cNvPr id="110" name="Rectangle 51">
            <a:extLst>
              <a:ext uri="{FF2B5EF4-FFF2-40B4-BE49-F238E27FC236}">
                <a16:creationId xmlns:a16="http://schemas.microsoft.com/office/drawing/2014/main" id="{2566422C-921B-82AA-E201-00EF1DEFC7C8}"/>
              </a:ext>
            </a:extLst>
          </p:cNvPr>
          <p:cNvSpPr>
            <a:spLocks noChangeArrowheads="1"/>
          </p:cNvSpPr>
          <p:nvPr/>
        </p:nvSpPr>
        <p:spPr bwMode="auto">
          <a:xfrm>
            <a:off x="4841594" y="3232718"/>
            <a:ext cx="269873"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chemeClr val="bg1"/>
                </a:solidFill>
                <a:effectLst/>
                <a:uLnTx/>
                <a:uFillTx/>
                <a:ea typeface="Roboto Condensed" panose="02000000000000000000" pitchFamily="2" charset="0"/>
                <a:cs typeface="Calibri" panose="020F0502020204030204" pitchFamily="34" charset="0"/>
              </a:rPr>
              <a:t>961</a:t>
            </a:r>
          </a:p>
        </p:txBody>
      </p:sp>
      <p:grpSp>
        <p:nvGrpSpPr>
          <p:cNvPr id="111" name="Groupe 110">
            <a:extLst>
              <a:ext uri="{FF2B5EF4-FFF2-40B4-BE49-F238E27FC236}">
                <a16:creationId xmlns:a16="http://schemas.microsoft.com/office/drawing/2014/main" id="{7CF06B4E-14AB-BC94-6204-A38DC1EA5629}"/>
              </a:ext>
            </a:extLst>
          </p:cNvPr>
          <p:cNvGrpSpPr/>
          <p:nvPr/>
        </p:nvGrpSpPr>
        <p:grpSpPr>
          <a:xfrm>
            <a:off x="6953568" y="2877059"/>
            <a:ext cx="362243" cy="257369"/>
            <a:chOff x="1741127" y="1556404"/>
            <a:chExt cx="362243" cy="257369"/>
          </a:xfrm>
        </p:grpSpPr>
        <p:sp>
          <p:nvSpPr>
            <p:cNvPr id="112" name="Line 17">
              <a:extLst>
                <a:ext uri="{FF2B5EF4-FFF2-40B4-BE49-F238E27FC236}">
                  <a16:creationId xmlns:a16="http://schemas.microsoft.com/office/drawing/2014/main" id="{E8A260D0-1265-B7B3-A65B-F9CF4F9A198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3" name="Rectangle 48">
              <a:extLst>
                <a:ext uri="{FF2B5EF4-FFF2-40B4-BE49-F238E27FC236}">
                  <a16:creationId xmlns:a16="http://schemas.microsoft.com/office/drawing/2014/main" id="{6E6564FB-BD20-2527-9E6A-501E926E934A}"/>
                </a:ext>
              </a:extLst>
            </p:cNvPr>
            <p:cNvSpPr>
              <a:spLocks noChangeArrowheads="1"/>
            </p:cNvSpPr>
            <p:nvPr/>
          </p:nvSpPr>
          <p:spPr bwMode="auto">
            <a:xfrm>
              <a:off x="1741127" y="1556404"/>
              <a:ext cx="30834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200</a:t>
              </a:r>
            </a:p>
          </p:txBody>
        </p:sp>
      </p:grpSp>
      <p:grpSp>
        <p:nvGrpSpPr>
          <p:cNvPr id="114" name="Groupe 113">
            <a:extLst>
              <a:ext uri="{FF2B5EF4-FFF2-40B4-BE49-F238E27FC236}">
                <a16:creationId xmlns:a16="http://schemas.microsoft.com/office/drawing/2014/main" id="{FEE983C7-702B-7943-0853-4D734A9D3430}"/>
              </a:ext>
            </a:extLst>
          </p:cNvPr>
          <p:cNvGrpSpPr/>
          <p:nvPr/>
        </p:nvGrpSpPr>
        <p:grpSpPr>
          <a:xfrm>
            <a:off x="6953568" y="3318021"/>
            <a:ext cx="362243" cy="257369"/>
            <a:chOff x="1741127" y="1556404"/>
            <a:chExt cx="362243" cy="257369"/>
          </a:xfrm>
        </p:grpSpPr>
        <p:sp>
          <p:nvSpPr>
            <p:cNvPr id="115" name="Line 17">
              <a:extLst>
                <a:ext uri="{FF2B5EF4-FFF2-40B4-BE49-F238E27FC236}">
                  <a16:creationId xmlns:a16="http://schemas.microsoft.com/office/drawing/2014/main" id="{985D3DA2-F103-82CC-B496-6E747B778B6D}"/>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6" name="Rectangle 48">
              <a:extLst>
                <a:ext uri="{FF2B5EF4-FFF2-40B4-BE49-F238E27FC236}">
                  <a16:creationId xmlns:a16="http://schemas.microsoft.com/office/drawing/2014/main" id="{FCE7D254-58EB-4E26-216D-5BC75A2A3F50}"/>
                </a:ext>
              </a:extLst>
            </p:cNvPr>
            <p:cNvSpPr>
              <a:spLocks noChangeArrowheads="1"/>
            </p:cNvSpPr>
            <p:nvPr/>
          </p:nvSpPr>
          <p:spPr bwMode="auto">
            <a:xfrm>
              <a:off x="1741127" y="1556404"/>
              <a:ext cx="30834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150</a:t>
              </a:r>
            </a:p>
          </p:txBody>
        </p:sp>
      </p:grpSp>
      <p:grpSp>
        <p:nvGrpSpPr>
          <p:cNvPr id="117" name="Groupe 116">
            <a:extLst>
              <a:ext uri="{FF2B5EF4-FFF2-40B4-BE49-F238E27FC236}">
                <a16:creationId xmlns:a16="http://schemas.microsoft.com/office/drawing/2014/main" id="{B3512E46-2920-89D3-594B-3D46136AB178}"/>
              </a:ext>
            </a:extLst>
          </p:cNvPr>
          <p:cNvGrpSpPr/>
          <p:nvPr/>
        </p:nvGrpSpPr>
        <p:grpSpPr>
          <a:xfrm>
            <a:off x="6953568" y="3762623"/>
            <a:ext cx="362243" cy="257369"/>
            <a:chOff x="1741127" y="1556404"/>
            <a:chExt cx="362243" cy="257369"/>
          </a:xfrm>
        </p:grpSpPr>
        <p:sp>
          <p:nvSpPr>
            <p:cNvPr id="118" name="Line 17">
              <a:extLst>
                <a:ext uri="{FF2B5EF4-FFF2-40B4-BE49-F238E27FC236}">
                  <a16:creationId xmlns:a16="http://schemas.microsoft.com/office/drawing/2014/main" id="{9A43F45D-801A-FB61-60B2-6BDED95B411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19" name="Rectangle 48">
              <a:extLst>
                <a:ext uri="{FF2B5EF4-FFF2-40B4-BE49-F238E27FC236}">
                  <a16:creationId xmlns:a16="http://schemas.microsoft.com/office/drawing/2014/main" id="{D031B689-104C-FF14-837F-E5366870BCF6}"/>
                </a:ext>
              </a:extLst>
            </p:cNvPr>
            <p:cNvSpPr>
              <a:spLocks noChangeArrowheads="1"/>
            </p:cNvSpPr>
            <p:nvPr/>
          </p:nvSpPr>
          <p:spPr bwMode="auto">
            <a:xfrm>
              <a:off x="1741127" y="1556404"/>
              <a:ext cx="30834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100</a:t>
              </a:r>
            </a:p>
          </p:txBody>
        </p:sp>
      </p:grpSp>
      <p:grpSp>
        <p:nvGrpSpPr>
          <p:cNvPr id="120" name="Groupe 119">
            <a:extLst>
              <a:ext uri="{FF2B5EF4-FFF2-40B4-BE49-F238E27FC236}">
                <a16:creationId xmlns:a16="http://schemas.microsoft.com/office/drawing/2014/main" id="{DF513FA1-30B8-A7D4-1B57-D32BAE8834FB}"/>
              </a:ext>
            </a:extLst>
          </p:cNvPr>
          <p:cNvGrpSpPr/>
          <p:nvPr/>
        </p:nvGrpSpPr>
        <p:grpSpPr>
          <a:xfrm>
            <a:off x="7032115" y="4203585"/>
            <a:ext cx="283696" cy="257369"/>
            <a:chOff x="1819674" y="1556404"/>
            <a:chExt cx="283696" cy="257369"/>
          </a:xfrm>
        </p:grpSpPr>
        <p:sp>
          <p:nvSpPr>
            <p:cNvPr id="121" name="Line 17">
              <a:extLst>
                <a:ext uri="{FF2B5EF4-FFF2-40B4-BE49-F238E27FC236}">
                  <a16:creationId xmlns:a16="http://schemas.microsoft.com/office/drawing/2014/main" id="{094A2899-F0D4-5356-B713-FA8C1A8D764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2" name="Rectangle 48">
              <a:extLst>
                <a:ext uri="{FF2B5EF4-FFF2-40B4-BE49-F238E27FC236}">
                  <a16:creationId xmlns:a16="http://schemas.microsoft.com/office/drawing/2014/main" id="{E864C0CE-B990-74C5-685D-1898AA77E082}"/>
                </a:ext>
              </a:extLst>
            </p:cNvPr>
            <p:cNvSpPr>
              <a:spLocks noChangeArrowheads="1"/>
            </p:cNvSpPr>
            <p:nvPr/>
          </p:nvSpPr>
          <p:spPr bwMode="auto">
            <a:xfrm>
              <a:off x="1819674" y="1556404"/>
              <a:ext cx="22979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50</a:t>
              </a:r>
            </a:p>
          </p:txBody>
        </p:sp>
      </p:grpSp>
      <p:grpSp>
        <p:nvGrpSpPr>
          <p:cNvPr id="123" name="Groupe 122">
            <a:extLst>
              <a:ext uri="{FF2B5EF4-FFF2-40B4-BE49-F238E27FC236}">
                <a16:creationId xmlns:a16="http://schemas.microsoft.com/office/drawing/2014/main" id="{9185C70C-8F1D-83CE-E3CE-9DFE66B48DAB}"/>
              </a:ext>
            </a:extLst>
          </p:cNvPr>
          <p:cNvGrpSpPr/>
          <p:nvPr/>
        </p:nvGrpSpPr>
        <p:grpSpPr>
          <a:xfrm>
            <a:off x="7110663" y="4640275"/>
            <a:ext cx="205148" cy="257369"/>
            <a:chOff x="1898222" y="1556404"/>
            <a:chExt cx="205148" cy="257369"/>
          </a:xfrm>
        </p:grpSpPr>
        <p:sp>
          <p:nvSpPr>
            <p:cNvPr id="124" name="Line 17">
              <a:extLst>
                <a:ext uri="{FF2B5EF4-FFF2-40B4-BE49-F238E27FC236}">
                  <a16:creationId xmlns:a16="http://schemas.microsoft.com/office/drawing/2014/main" id="{49CB3667-814D-F387-D1C1-493A1265CF66}"/>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5" name="Rectangle 48">
              <a:extLst>
                <a:ext uri="{FF2B5EF4-FFF2-40B4-BE49-F238E27FC236}">
                  <a16:creationId xmlns:a16="http://schemas.microsoft.com/office/drawing/2014/main" id="{AB24C099-9AE7-1CA9-70C6-6A629821A98F}"/>
                </a:ext>
              </a:extLst>
            </p:cNvPr>
            <p:cNvSpPr>
              <a:spLocks noChangeArrowheads="1"/>
            </p:cNvSpPr>
            <p:nvPr/>
          </p:nvSpPr>
          <p:spPr bwMode="auto">
            <a:xfrm>
              <a:off x="1898222" y="1556404"/>
              <a:ext cx="1512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0</a:t>
              </a:r>
            </a:p>
          </p:txBody>
        </p:sp>
      </p:grpSp>
      <p:grpSp>
        <p:nvGrpSpPr>
          <p:cNvPr id="127" name="Groupe 126">
            <a:extLst>
              <a:ext uri="{FF2B5EF4-FFF2-40B4-BE49-F238E27FC236}">
                <a16:creationId xmlns:a16="http://schemas.microsoft.com/office/drawing/2014/main" id="{394D2286-EFD9-0E2C-2C3E-D0F2693D6C6E}"/>
              </a:ext>
            </a:extLst>
          </p:cNvPr>
          <p:cNvGrpSpPr/>
          <p:nvPr/>
        </p:nvGrpSpPr>
        <p:grpSpPr>
          <a:xfrm>
            <a:off x="7492973" y="4858909"/>
            <a:ext cx="204149" cy="273010"/>
            <a:chOff x="2589532" y="4885446"/>
            <a:chExt cx="204149" cy="273010"/>
          </a:xfrm>
        </p:grpSpPr>
        <p:sp>
          <p:nvSpPr>
            <p:cNvPr id="128" name="Line 21">
              <a:extLst>
                <a:ext uri="{FF2B5EF4-FFF2-40B4-BE49-F238E27FC236}">
                  <a16:creationId xmlns:a16="http://schemas.microsoft.com/office/drawing/2014/main" id="{41B944B3-6E25-D486-A565-DE5F2F7F1A03}"/>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29" name="Rectangle 51">
              <a:extLst>
                <a:ext uri="{FF2B5EF4-FFF2-40B4-BE49-F238E27FC236}">
                  <a16:creationId xmlns:a16="http://schemas.microsoft.com/office/drawing/2014/main" id="{88401641-86FB-B7A0-1806-35EC382B6110}"/>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20</a:t>
              </a:r>
            </a:p>
          </p:txBody>
        </p:sp>
      </p:grpSp>
      <p:grpSp>
        <p:nvGrpSpPr>
          <p:cNvPr id="130" name="Groupe 129">
            <a:extLst>
              <a:ext uri="{FF2B5EF4-FFF2-40B4-BE49-F238E27FC236}">
                <a16:creationId xmlns:a16="http://schemas.microsoft.com/office/drawing/2014/main" id="{3CCC1737-458F-78A8-AA66-AF9FC24D3381}"/>
              </a:ext>
            </a:extLst>
          </p:cNvPr>
          <p:cNvGrpSpPr/>
          <p:nvPr/>
        </p:nvGrpSpPr>
        <p:grpSpPr>
          <a:xfrm>
            <a:off x="8033769" y="4858909"/>
            <a:ext cx="204149" cy="273010"/>
            <a:chOff x="2589532" y="4885446"/>
            <a:chExt cx="204149" cy="273010"/>
          </a:xfrm>
        </p:grpSpPr>
        <p:sp>
          <p:nvSpPr>
            <p:cNvPr id="131" name="Line 21">
              <a:extLst>
                <a:ext uri="{FF2B5EF4-FFF2-40B4-BE49-F238E27FC236}">
                  <a16:creationId xmlns:a16="http://schemas.microsoft.com/office/drawing/2014/main" id="{F546F5D4-8607-BFCF-2962-057E5FAEACBC}"/>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2" name="Rectangle 51">
              <a:extLst>
                <a:ext uri="{FF2B5EF4-FFF2-40B4-BE49-F238E27FC236}">
                  <a16:creationId xmlns:a16="http://schemas.microsoft.com/office/drawing/2014/main" id="{9F952CB7-53C4-AD1C-8F66-B12298C9F3CC}"/>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30</a:t>
              </a:r>
            </a:p>
          </p:txBody>
        </p:sp>
      </p:grpSp>
      <p:grpSp>
        <p:nvGrpSpPr>
          <p:cNvPr id="133" name="Groupe 132">
            <a:extLst>
              <a:ext uri="{FF2B5EF4-FFF2-40B4-BE49-F238E27FC236}">
                <a16:creationId xmlns:a16="http://schemas.microsoft.com/office/drawing/2014/main" id="{DED62954-D123-B9AC-2C08-5F861831094A}"/>
              </a:ext>
            </a:extLst>
          </p:cNvPr>
          <p:cNvGrpSpPr/>
          <p:nvPr/>
        </p:nvGrpSpPr>
        <p:grpSpPr>
          <a:xfrm>
            <a:off x="8587862" y="4858909"/>
            <a:ext cx="204149" cy="273010"/>
            <a:chOff x="2589532" y="4885446"/>
            <a:chExt cx="204149" cy="273010"/>
          </a:xfrm>
        </p:grpSpPr>
        <p:sp>
          <p:nvSpPr>
            <p:cNvPr id="134" name="Line 21">
              <a:extLst>
                <a:ext uri="{FF2B5EF4-FFF2-40B4-BE49-F238E27FC236}">
                  <a16:creationId xmlns:a16="http://schemas.microsoft.com/office/drawing/2014/main" id="{88F12A8B-740B-6203-524A-6B330639AE5A}"/>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5" name="Rectangle 51">
              <a:extLst>
                <a:ext uri="{FF2B5EF4-FFF2-40B4-BE49-F238E27FC236}">
                  <a16:creationId xmlns:a16="http://schemas.microsoft.com/office/drawing/2014/main" id="{2B0D6CD1-8DAD-B1EE-8C36-C3545F7B510B}"/>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40</a:t>
              </a:r>
            </a:p>
          </p:txBody>
        </p:sp>
      </p:grpSp>
      <p:grpSp>
        <p:nvGrpSpPr>
          <p:cNvPr id="136" name="Groupe 135">
            <a:extLst>
              <a:ext uri="{FF2B5EF4-FFF2-40B4-BE49-F238E27FC236}">
                <a16:creationId xmlns:a16="http://schemas.microsoft.com/office/drawing/2014/main" id="{1935C3FA-A1A5-4994-63D7-797B3C6E3C06}"/>
              </a:ext>
            </a:extLst>
          </p:cNvPr>
          <p:cNvGrpSpPr/>
          <p:nvPr/>
        </p:nvGrpSpPr>
        <p:grpSpPr>
          <a:xfrm>
            <a:off x="9128658" y="4858909"/>
            <a:ext cx="204149" cy="273010"/>
            <a:chOff x="2589532" y="4885446"/>
            <a:chExt cx="204149" cy="273010"/>
          </a:xfrm>
        </p:grpSpPr>
        <p:sp>
          <p:nvSpPr>
            <p:cNvPr id="137" name="Line 21">
              <a:extLst>
                <a:ext uri="{FF2B5EF4-FFF2-40B4-BE49-F238E27FC236}">
                  <a16:creationId xmlns:a16="http://schemas.microsoft.com/office/drawing/2014/main" id="{302210EE-D2D7-363C-08BE-3A479CA8EB17}"/>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38" name="Rectangle 51">
              <a:extLst>
                <a:ext uri="{FF2B5EF4-FFF2-40B4-BE49-F238E27FC236}">
                  <a16:creationId xmlns:a16="http://schemas.microsoft.com/office/drawing/2014/main" id="{9A459B7A-972A-4473-5912-BFB8BB165BA0}"/>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50</a:t>
              </a:r>
            </a:p>
          </p:txBody>
        </p:sp>
      </p:grpSp>
      <p:grpSp>
        <p:nvGrpSpPr>
          <p:cNvPr id="139" name="Groupe 138">
            <a:extLst>
              <a:ext uri="{FF2B5EF4-FFF2-40B4-BE49-F238E27FC236}">
                <a16:creationId xmlns:a16="http://schemas.microsoft.com/office/drawing/2014/main" id="{5510BC85-A516-017A-5AA4-85027576CB23}"/>
              </a:ext>
            </a:extLst>
          </p:cNvPr>
          <p:cNvGrpSpPr/>
          <p:nvPr/>
        </p:nvGrpSpPr>
        <p:grpSpPr>
          <a:xfrm>
            <a:off x="9680990" y="4858909"/>
            <a:ext cx="204149" cy="273010"/>
            <a:chOff x="2589532" y="4885446"/>
            <a:chExt cx="204149" cy="273010"/>
          </a:xfrm>
        </p:grpSpPr>
        <p:sp>
          <p:nvSpPr>
            <p:cNvPr id="140" name="Line 21">
              <a:extLst>
                <a:ext uri="{FF2B5EF4-FFF2-40B4-BE49-F238E27FC236}">
                  <a16:creationId xmlns:a16="http://schemas.microsoft.com/office/drawing/2014/main" id="{2964C435-910D-62B9-819C-7D750660FCA2}"/>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1" name="Rectangle 51">
              <a:extLst>
                <a:ext uri="{FF2B5EF4-FFF2-40B4-BE49-F238E27FC236}">
                  <a16:creationId xmlns:a16="http://schemas.microsoft.com/office/drawing/2014/main" id="{77EE1005-C73A-778D-1F22-174A5F68482A}"/>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60</a:t>
              </a:r>
            </a:p>
          </p:txBody>
        </p:sp>
      </p:grpSp>
      <p:grpSp>
        <p:nvGrpSpPr>
          <p:cNvPr id="142" name="Groupe 141">
            <a:extLst>
              <a:ext uri="{FF2B5EF4-FFF2-40B4-BE49-F238E27FC236}">
                <a16:creationId xmlns:a16="http://schemas.microsoft.com/office/drawing/2014/main" id="{08B2F709-CA20-D17D-4871-080D0CF1A4AB}"/>
              </a:ext>
            </a:extLst>
          </p:cNvPr>
          <p:cNvGrpSpPr/>
          <p:nvPr/>
        </p:nvGrpSpPr>
        <p:grpSpPr>
          <a:xfrm>
            <a:off x="10221786" y="4858909"/>
            <a:ext cx="204149" cy="273010"/>
            <a:chOff x="2589532" y="4885446"/>
            <a:chExt cx="204149" cy="273010"/>
          </a:xfrm>
        </p:grpSpPr>
        <p:sp>
          <p:nvSpPr>
            <p:cNvPr id="143" name="Line 21">
              <a:extLst>
                <a:ext uri="{FF2B5EF4-FFF2-40B4-BE49-F238E27FC236}">
                  <a16:creationId xmlns:a16="http://schemas.microsoft.com/office/drawing/2014/main" id="{400FB362-C6C6-C12F-4CFF-A73AA531CCBA}"/>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4" name="Rectangle 51">
              <a:extLst>
                <a:ext uri="{FF2B5EF4-FFF2-40B4-BE49-F238E27FC236}">
                  <a16:creationId xmlns:a16="http://schemas.microsoft.com/office/drawing/2014/main" id="{D10A9D2B-8C20-34D8-B2B3-9CB298E9985B}"/>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70</a:t>
              </a:r>
            </a:p>
          </p:txBody>
        </p:sp>
      </p:grpSp>
      <p:grpSp>
        <p:nvGrpSpPr>
          <p:cNvPr id="145" name="Groupe 144">
            <a:extLst>
              <a:ext uri="{FF2B5EF4-FFF2-40B4-BE49-F238E27FC236}">
                <a16:creationId xmlns:a16="http://schemas.microsoft.com/office/drawing/2014/main" id="{6BEC260F-82A2-4A59-3FED-12B2C9E97750}"/>
              </a:ext>
            </a:extLst>
          </p:cNvPr>
          <p:cNvGrpSpPr/>
          <p:nvPr/>
        </p:nvGrpSpPr>
        <p:grpSpPr>
          <a:xfrm>
            <a:off x="10773278" y="4858909"/>
            <a:ext cx="204149" cy="273010"/>
            <a:chOff x="2589532" y="4885446"/>
            <a:chExt cx="204149" cy="273010"/>
          </a:xfrm>
        </p:grpSpPr>
        <p:sp>
          <p:nvSpPr>
            <p:cNvPr id="146" name="Line 21">
              <a:extLst>
                <a:ext uri="{FF2B5EF4-FFF2-40B4-BE49-F238E27FC236}">
                  <a16:creationId xmlns:a16="http://schemas.microsoft.com/office/drawing/2014/main" id="{A32F8CCC-4F7D-80CB-B1F9-A4D4A5999E0E}"/>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47" name="Rectangle 51">
              <a:extLst>
                <a:ext uri="{FF2B5EF4-FFF2-40B4-BE49-F238E27FC236}">
                  <a16:creationId xmlns:a16="http://schemas.microsoft.com/office/drawing/2014/main" id="{185B1F1B-8418-F928-3183-3A82A5D3BD0F}"/>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80</a:t>
              </a:r>
            </a:p>
          </p:txBody>
        </p:sp>
      </p:grpSp>
      <p:grpSp>
        <p:nvGrpSpPr>
          <p:cNvPr id="148" name="Groupe 147">
            <a:extLst>
              <a:ext uri="{FF2B5EF4-FFF2-40B4-BE49-F238E27FC236}">
                <a16:creationId xmlns:a16="http://schemas.microsoft.com/office/drawing/2014/main" id="{5DFEE13B-6892-D6AD-FAC3-69054A824B39}"/>
              </a:ext>
            </a:extLst>
          </p:cNvPr>
          <p:cNvGrpSpPr/>
          <p:nvPr/>
        </p:nvGrpSpPr>
        <p:grpSpPr>
          <a:xfrm>
            <a:off x="11314074" y="4858909"/>
            <a:ext cx="204149" cy="273010"/>
            <a:chOff x="2589532" y="4885446"/>
            <a:chExt cx="204149" cy="273010"/>
          </a:xfrm>
        </p:grpSpPr>
        <p:sp>
          <p:nvSpPr>
            <p:cNvPr id="149" name="Line 21">
              <a:extLst>
                <a:ext uri="{FF2B5EF4-FFF2-40B4-BE49-F238E27FC236}">
                  <a16:creationId xmlns:a16="http://schemas.microsoft.com/office/drawing/2014/main" id="{AC01704E-0FC7-547E-2920-6F629B385EA4}"/>
                </a:ext>
              </a:extLst>
            </p:cNvPr>
            <p:cNvSpPr>
              <a:spLocks noChangeShapeType="1"/>
            </p:cNvSpPr>
            <p:nvPr/>
          </p:nvSpPr>
          <p:spPr bwMode="auto">
            <a:xfrm flipV="1">
              <a:off x="2686843"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05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50" name="Rectangle 51">
              <a:extLst>
                <a:ext uri="{FF2B5EF4-FFF2-40B4-BE49-F238E27FC236}">
                  <a16:creationId xmlns:a16="http://schemas.microsoft.com/office/drawing/2014/main" id="{1D3DB6BD-1B05-5E53-B41E-AB0691200786}"/>
                </a:ext>
              </a:extLst>
            </p:cNvPr>
            <p:cNvSpPr>
              <a:spLocks noChangeArrowheads="1"/>
            </p:cNvSpPr>
            <p:nvPr/>
          </p:nvSpPr>
          <p:spPr bwMode="auto">
            <a:xfrm>
              <a:off x="2589532" y="4931865"/>
              <a:ext cx="204149"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000" b="0"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90</a:t>
              </a:r>
            </a:p>
          </p:txBody>
        </p:sp>
      </p:grpSp>
      <p:cxnSp>
        <p:nvCxnSpPr>
          <p:cNvPr id="152" name="Connecteur droit 151">
            <a:extLst>
              <a:ext uri="{FF2B5EF4-FFF2-40B4-BE49-F238E27FC236}">
                <a16:creationId xmlns:a16="http://schemas.microsoft.com/office/drawing/2014/main" id="{F95EC8B0-929A-F16E-F036-E456E6C07AF6}"/>
              </a:ext>
            </a:extLst>
          </p:cNvPr>
          <p:cNvCxnSpPr>
            <a:cxnSpLocks/>
          </p:cNvCxnSpPr>
          <p:nvPr/>
        </p:nvCxnSpPr>
        <p:spPr>
          <a:xfrm>
            <a:off x="7319886" y="3011681"/>
            <a:ext cx="0" cy="176525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Connecteur droit 153">
            <a:extLst>
              <a:ext uri="{FF2B5EF4-FFF2-40B4-BE49-F238E27FC236}">
                <a16:creationId xmlns:a16="http://schemas.microsoft.com/office/drawing/2014/main" id="{BA604B42-9DE7-3DEA-EA3C-073603DC73E2}"/>
              </a:ext>
            </a:extLst>
          </p:cNvPr>
          <p:cNvCxnSpPr>
            <a:cxnSpLocks/>
          </p:cNvCxnSpPr>
          <p:nvPr/>
        </p:nvCxnSpPr>
        <p:spPr>
          <a:xfrm flipH="1">
            <a:off x="7590284" y="4858936"/>
            <a:ext cx="383032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Rectangle 48">
            <a:extLst>
              <a:ext uri="{FF2B5EF4-FFF2-40B4-BE49-F238E27FC236}">
                <a16:creationId xmlns:a16="http://schemas.microsoft.com/office/drawing/2014/main" id="{627515EB-FCF5-2009-AD29-247D38BC32A7}"/>
              </a:ext>
            </a:extLst>
          </p:cNvPr>
          <p:cNvSpPr>
            <a:spLocks noChangeArrowheads="1"/>
          </p:cNvSpPr>
          <p:nvPr/>
        </p:nvSpPr>
        <p:spPr bwMode="auto">
          <a:xfrm>
            <a:off x="9192966" y="5240473"/>
            <a:ext cx="42055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Years</a:t>
            </a:r>
            <a:endPar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endParaRPr>
          </a:p>
        </p:txBody>
      </p:sp>
      <p:sp>
        <p:nvSpPr>
          <p:cNvPr id="157" name="Rectangle 156">
            <a:extLst>
              <a:ext uri="{FF2B5EF4-FFF2-40B4-BE49-F238E27FC236}">
                <a16:creationId xmlns:a16="http://schemas.microsoft.com/office/drawing/2014/main" id="{B500EC90-6210-4BDD-131F-39E501E6F429}"/>
              </a:ext>
            </a:extLst>
          </p:cNvPr>
          <p:cNvSpPr/>
          <p:nvPr/>
        </p:nvSpPr>
        <p:spPr>
          <a:xfrm>
            <a:off x="3425190" y="6004719"/>
            <a:ext cx="128575" cy="1285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58" name="ZoneTexte 157">
            <a:extLst>
              <a:ext uri="{FF2B5EF4-FFF2-40B4-BE49-F238E27FC236}">
                <a16:creationId xmlns:a16="http://schemas.microsoft.com/office/drawing/2014/main" id="{CC0C72B6-4BE0-B199-4DC6-93EFCCDC3337}"/>
              </a:ext>
            </a:extLst>
          </p:cNvPr>
          <p:cNvSpPr txBox="1"/>
          <p:nvPr/>
        </p:nvSpPr>
        <p:spPr>
          <a:xfrm>
            <a:off x="3518426" y="5930507"/>
            <a:ext cx="1463734" cy="276999"/>
          </a:xfrm>
          <a:prstGeom prst="rect">
            <a:avLst/>
          </a:prstGeom>
          <a:noFill/>
        </p:spPr>
        <p:txBody>
          <a:bodyPr wrap="none" rtlCol="0">
            <a:spAutoFit/>
          </a:bodyPr>
          <a:lstStyle/>
          <a:p>
            <a:r>
              <a:rPr lang="fr-FR" sz="1200" b="1"/>
              <a:t>Pre/</a:t>
            </a:r>
            <a:r>
              <a:rPr lang="fr-FR" sz="1200" b="1" err="1"/>
              <a:t>perimenopause</a:t>
            </a:r>
            <a:endParaRPr lang="fr-FR" sz="1200" b="1"/>
          </a:p>
        </p:txBody>
      </p:sp>
      <p:sp>
        <p:nvSpPr>
          <p:cNvPr id="159" name="Rectangle 158">
            <a:extLst>
              <a:ext uri="{FF2B5EF4-FFF2-40B4-BE49-F238E27FC236}">
                <a16:creationId xmlns:a16="http://schemas.microsoft.com/office/drawing/2014/main" id="{94CE63F1-F9E6-316B-E393-22DCDA76905F}"/>
              </a:ext>
            </a:extLst>
          </p:cNvPr>
          <p:cNvSpPr/>
          <p:nvPr/>
        </p:nvSpPr>
        <p:spPr>
          <a:xfrm>
            <a:off x="1884052" y="6004719"/>
            <a:ext cx="128575" cy="1285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60" name="ZoneTexte 159">
            <a:extLst>
              <a:ext uri="{FF2B5EF4-FFF2-40B4-BE49-F238E27FC236}">
                <a16:creationId xmlns:a16="http://schemas.microsoft.com/office/drawing/2014/main" id="{E39283C1-CF54-A9F6-1D2D-724AA233F231}"/>
              </a:ext>
            </a:extLst>
          </p:cNvPr>
          <p:cNvSpPr txBox="1"/>
          <p:nvPr/>
        </p:nvSpPr>
        <p:spPr>
          <a:xfrm>
            <a:off x="1977288" y="5930507"/>
            <a:ext cx="1207959" cy="276999"/>
          </a:xfrm>
          <a:prstGeom prst="rect">
            <a:avLst/>
          </a:prstGeom>
          <a:noFill/>
        </p:spPr>
        <p:txBody>
          <a:bodyPr wrap="none" rtlCol="0">
            <a:spAutoFit/>
          </a:bodyPr>
          <a:lstStyle/>
          <a:p>
            <a:r>
              <a:rPr lang="fr-FR" sz="1200" b="1" err="1"/>
              <a:t>Postmenopause</a:t>
            </a:r>
            <a:endParaRPr lang="fr-FR" sz="1200" b="1"/>
          </a:p>
        </p:txBody>
      </p:sp>
      <p:sp>
        <p:nvSpPr>
          <p:cNvPr id="161" name="Rectangle 160">
            <a:extLst>
              <a:ext uri="{FF2B5EF4-FFF2-40B4-BE49-F238E27FC236}">
                <a16:creationId xmlns:a16="http://schemas.microsoft.com/office/drawing/2014/main" id="{8BF9273E-CF77-3BA8-C580-C91FE4421E0D}"/>
              </a:ext>
            </a:extLst>
          </p:cNvPr>
          <p:cNvSpPr/>
          <p:nvPr/>
        </p:nvSpPr>
        <p:spPr>
          <a:xfrm>
            <a:off x="7466122" y="4737563"/>
            <a:ext cx="104386" cy="45719"/>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CAF515A8-A20F-5486-8BAD-275CA5A33AEA}"/>
              </a:ext>
            </a:extLst>
          </p:cNvPr>
          <p:cNvSpPr/>
          <p:nvPr/>
        </p:nvSpPr>
        <p:spPr>
          <a:xfrm>
            <a:off x="7576091" y="4676127"/>
            <a:ext cx="104386" cy="10715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84397B3D-B56F-09E1-79D7-38721DADF2A1}"/>
              </a:ext>
            </a:extLst>
          </p:cNvPr>
          <p:cNvSpPr/>
          <p:nvPr/>
        </p:nvSpPr>
        <p:spPr>
          <a:xfrm>
            <a:off x="7686060" y="4611833"/>
            <a:ext cx="104386" cy="1714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5A791C6A-0A28-D3B5-1211-DE50C014F0E2}"/>
              </a:ext>
            </a:extLst>
          </p:cNvPr>
          <p:cNvSpPr/>
          <p:nvPr/>
        </p:nvSpPr>
        <p:spPr>
          <a:xfrm>
            <a:off x="7796029" y="4585639"/>
            <a:ext cx="104386" cy="19764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AF848D12-E132-B4F9-C692-205514A36975}"/>
              </a:ext>
            </a:extLst>
          </p:cNvPr>
          <p:cNvSpPr/>
          <p:nvPr/>
        </p:nvSpPr>
        <p:spPr>
          <a:xfrm>
            <a:off x="7905998" y="4509439"/>
            <a:ext cx="104386" cy="27384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2611AC90-BFA6-55FE-9D77-99F856249866}"/>
              </a:ext>
            </a:extLst>
          </p:cNvPr>
          <p:cNvSpPr/>
          <p:nvPr/>
        </p:nvSpPr>
        <p:spPr>
          <a:xfrm>
            <a:off x="8015967" y="4557063"/>
            <a:ext cx="104386" cy="226219"/>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F22C2A6F-942E-9DDD-2FCD-A0CD047559D4}"/>
              </a:ext>
            </a:extLst>
          </p:cNvPr>
          <p:cNvSpPr/>
          <p:nvPr/>
        </p:nvSpPr>
        <p:spPr>
          <a:xfrm>
            <a:off x="8125936" y="4445145"/>
            <a:ext cx="104386" cy="338137"/>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ABCD61BA-38AD-ADF2-9021-7FF35BDCEC3C}"/>
              </a:ext>
            </a:extLst>
          </p:cNvPr>
          <p:cNvSpPr/>
          <p:nvPr/>
        </p:nvSpPr>
        <p:spPr>
          <a:xfrm>
            <a:off x="8235905" y="4142727"/>
            <a:ext cx="104386" cy="64055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9" name="Rectangle 168">
            <a:extLst>
              <a:ext uri="{FF2B5EF4-FFF2-40B4-BE49-F238E27FC236}">
                <a16:creationId xmlns:a16="http://schemas.microsoft.com/office/drawing/2014/main" id="{A83DEF00-5BA9-1669-AC54-A64030A1F2A2}"/>
              </a:ext>
            </a:extLst>
          </p:cNvPr>
          <p:cNvSpPr/>
          <p:nvPr/>
        </p:nvSpPr>
        <p:spPr>
          <a:xfrm>
            <a:off x="8345874" y="3916507"/>
            <a:ext cx="104386" cy="866775"/>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0" name="Rectangle 169">
            <a:extLst>
              <a:ext uri="{FF2B5EF4-FFF2-40B4-BE49-F238E27FC236}">
                <a16:creationId xmlns:a16="http://schemas.microsoft.com/office/drawing/2014/main" id="{A55213FD-8A9D-C2F2-A331-0BACC8B51D26}"/>
              </a:ext>
            </a:extLst>
          </p:cNvPr>
          <p:cNvSpPr/>
          <p:nvPr/>
        </p:nvSpPr>
        <p:spPr>
          <a:xfrm>
            <a:off x="8455843" y="3742677"/>
            <a:ext cx="104386" cy="104060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1" name="Rectangle 170">
            <a:extLst>
              <a:ext uri="{FF2B5EF4-FFF2-40B4-BE49-F238E27FC236}">
                <a16:creationId xmlns:a16="http://schemas.microsoft.com/office/drawing/2014/main" id="{0F59480D-6C5A-CB44-6412-545115954B43}"/>
              </a:ext>
            </a:extLst>
          </p:cNvPr>
          <p:cNvSpPr/>
          <p:nvPr/>
        </p:nvSpPr>
        <p:spPr>
          <a:xfrm>
            <a:off x="8565812" y="3390251"/>
            <a:ext cx="104386" cy="139303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2" name="Rectangle 171">
            <a:extLst>
              <a:ext uri="{FF2B5EF4-FFF2-40B4-BE49-F238E27FC236}">
                <a16:creationId xmlns:a16="http://schemas.microsoft.com/office/drawing/2014/main" id="{F7021714-2FD7-DE3F-9019-2016B98E76EF}"/>
              </a:ext>
            </a:extLst>
          </p:cNvPr>
          <p:cNvSpPr/>
          <p:nvPr/>
        </p:nvSpPr>
        <p:spPr>
          <a:xfrm>
            <a:off x="8675781" y="3630757"/>
            <a:ext cx="104386" cy="115252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DCC96644-29DA-BE70-3040-F735F4747328}"/>
              </a:ext>
            </a:extLst>
          </p:cNvPr>
          <p:cNvSpPr/>
          <p:nvPr/>
        </p:nvSpPr>
        <p:spPr>
          <a:xfrm>
            <a:off x="8785750" y="3230707"/>
            <a:ext cx="104386" cy="155257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4" name="Rectangle 173">
            <a:extLst>
              <a:ext uri="{FF2B5EF4-FFF2-40B4-BE49-F238E27FC236}">
                <a16:creationId xmlns:a16="http://schemas.microsoft.com/office/drawing/2014/main" id="{6E354B3A-EB22-C184-B87E-B7FD9E7B000E}"/>
              </a:ext>
            </a:extLst>
          </p:cNvPr>
          <p:cNvSpPr/>
          <p:nvPr/>
        </p:nvSpPr>
        <p:spPr>
          <a:xfrm>
            <a:off x="8895719" y="3202132"/>
            <a:ext cx="104386" cy="158115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5" name="Rectangle 174">
            <a:extLst>
              <a:ext uri="{FF2B5EF4-FFF2-40B4-BE49-F238E27FC236}">
                <a16:creationId xmlns:a16="http://schemas.microsoft.com/office/drawing/2014/main" id="{170D7134-9550-8310-E6BC-22AB8885C9F0}"/>
              </a:ext>
            </a:extLst>
          </p:cNvPr>
          <p:cNvSpPr/>
          <p:nvPr/>
        </p:nvSpPr>
        <p:spPr>
          <a:xfrm>
            <a:off x="9005688" y="3187846"/>
            <a:ext cx="104386" cy="1595438"/>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6" name="Rectangle 175">
            <a:extLst>
              <a:ext uri="{FF2B5EF4-FFF2-40B4-BE49-F238E27FC236}">
                <a16:creationId xmlns:a16="http://schemas.microsoft.com/office/drawing/2014/main" id="{73FAB541-2EB9-5D56-CE01-6B52E8E9FD92}"/>
              </a:ext>
            </a:extLst>
          </p:cNvPr>
          <p:cNvSpPr/>
          <p:nvPr/>
        </p:nvSpPr>
        <p:spPr>
          <a:xfrm>
            <a:off x="9115657" y="2930670"/>
            <a:ext cx="104386" cy="185261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7" name="Rectangle 176">
            <a:extLst>
              <a:ext uri="{FF2B5EF4-FFF2-40B4-BE49-F238E27FC236}">
                <a16:creationId xmlns:a16="http://schemas.microsoft.com/office/drawing/2014/main" id="{0238FC52-AC19-190A-B66A-8939897CCD09}"/>
              </a:ext>
            </a:extLst>
          </p:cNvPr>
          <p:cNvSpPr/>
          <p:nvPr/>
        </p:nvSpPr>
        <p:spPr>
          <a:xfrm>
            <a:off x="9225626" y="2771127"/>
            <a:ext cx="104386" cy="2012158"/>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8" name="Rectangle 177">
            <a:extLst>
              <a:ext uri="{FF2B5EF4-FFF2-40B4-BE49-F238E27FC236}">
                <a16:creationId xmlns:a16="http://schemas.microsoft.com/office/drawing/2014/main" id="{64A0C743-9D31-3573-5846-1AAB6EF4C602}"/>
              </a:ext>
            </a:extLst>
          </p:cNvPr>
          <p:cNvSpPr/>
          <p:nvPr/>
        </p:nvSpPr>
        <p:spPr>
          <a:xfrm>
            <a:off x="9335595" y="2894951"/>
            <a:ext cx="104386" cy="1888333"/>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9" name="Rectangle 178">
            <a:extLst>
              <a:ext uri="{FF2B5EF4-FFF2-40B4-BE49-F238E27FC236}">
                <a16:creationId xmlns:a16="http://schemas.microsoft.com/office/drawing/2014/main" id="{DC5DABA5-599F-20F6-8769-F14BD6680806}"/>
              </a:ext>
            </a:extLst>
          </p:cNvPr>
          <p:cNvSpPr/>
          <p:nvPr/>
        </p:nvSpPr>
        <p:spPr>
          <a:xfrm>
            <a:off x="9445564" y="2992582"/>
            <a:ext cx="104386" cy="1790702"/>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0" name="Rectangle 179">
            <a:extLst>
              <a:ext uri="{FF2B5EF4-FFF2-40B4-BE49-F238E27FC236}">
                <a16:creationId xmlns:a16="http://schemas.microsoft.com/office/drawing/2014/main" id="{B0764C7D-6D3A-2ED4-9959-E821F680A3B2}"/>
              </a:ext>
            </a:extLst>
          </p:cNvPr>
          <p:cNvSpPr/>
          <p:nvPr/>
        </p:nvSpPr>
        <p:spPr>
          <a:xfrm>
            <a:off x="9555533" y="3437877"/>
            <a:ext cx="104386" cy="134540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1" name="Rectangle 180">
            <a:extLst>
              <a:ext uri="{FF2B5EF4-FFF2-40B4-BE49-F238E27FC236}">
                <a16:creationId xmlns:a16="http://schemas.microsoft.com/office/drawing/2014/main" id="{A846EAA4-51B4-861C-CEA0-E663BC5E0B3F}"/>
              </a:ext>
            </a:extLst>
          </p:cNvPr>
          <p:cNvSpPr/>
          <p:nvPr/>
        </p:nvSpPr>
        <p:spPr>
          <a:xfrm>
            <a:off x="9775471" y="4254645"/>
            <a:ext cx="104386" cy="528637"/>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2" name="Rectangle 181">
            <a:extLst>
              <a:ext uri="{FF2B5EF4-FFF2-40B4-BE49-F238E27FC236}">
                <a16:creationId xmlns:a16="http://schemas.microsoft.com/office/drawing/2014/main" id="{A081C179-8BCA-94D4-357C-2AC1C2B39851}"/>
              </a:ext>
            </a:extLst>
          </p:cNvPr>
          <p:cNvSpPr/>
          <p:nvPr/>
        </p:nvSpPr>
        <p:spPr>
          <a:xfrm>
            <a:off x="9885440" y="4326083"/>
            <a:ext cx="104386" cy="45720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4" name="Rectangle 183">
            <a:extLst>
              <a:ext uri="{FF2B5EF4-FFF2-40B4-BE49-F238E27FC236}">
                <a16:creationId xmlns:a16="http://schemas.microsoft.com/office/drawing/2014/main" id="{51AA863B-9F7F-8A21-7736-B7CF15940E68}"/>
              </a:ext>
            </a:extLst>
          </p:cNvPr>
          <p:cNvSpPr/>
          <p:nvPr/>
        </p:nvSpPr>
        <p:spPr>
          <a:xfrm>
            <a:off x="9995409" y="4380851"/>
            <a:ext cx="104386" cy="40243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5" name="Rectangle 184">
            <a:extLst>
              <a:ext uri="{FF2B5EF4-FFF2-40B4-BE49-F238E27FC236}">
                <a16:creationId xmlns:a16="http://schemas.microsoft.com/office/drawing/2014/main" id="{3274A7CF-FDBE-0FA6-0275-CC66F0BAD72A}"/>
              </a:ext>
            </a:extLst>
          </p:cNvPr>
          <p:cNvSpPr/>
          <p:nvPr/>
        </p:nvSpPr>
        <p:spPr>
          <a:xfrm>
            <a:off x="10105378" y="4504677"/>
            <a:ext cx="104386" cy="278606"/>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6" name="Rectangle 185">
            <a:extLst>
              <a:ext uri="{FF2B5EF4-FFF2-40B4-BE49-F238E27FC236}">
                <a16:creationId xmlns:a16="http://schemas.microsoft.com/office/drawing/2014/main" id="{E54EDE42-3B6E-590D-3434-6D61F21BE3B8}"/>
              </a:ext>
            </a:extLst>
          </p:cNvPr>
          <p:cNvSpPr/>
          <p:nvPr/>
        </p:nvSpPr>
        <p:spPr>
          <a:xfrm>
            <a:off x="10215347" y="4566589"/>
            <a:ext cx="104386" cy="21669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7" name="Rectangle 186">
            <a:extLst>
              <a:ext uri="{FF2B5EF4-FFF2-40B4-BE49-F238E27FC236}">
                <a16:creationId xmlns:a16="http://schemas.microsoft.com/office/drawing/2014/main" id="{B3F7DA3B-051E-5093-9A67-305D3DFFCB45}"/>
              </a:ext>
            </a:extLst>
          </p:cNvPr>
          <p:cNvSpPr/>
          <p:nvPr/>
        </p:nvSpPr>
        <p:spPr>
          <a:xfrm>
            <a:off x="10325316" y="4611833"/>
            <a:ext cx="104386" cy="1714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8" name="Rectangle 187">
            <a:extLst>
              <a:ext uri="{FF2B5EF4-FFF2-40B4-BE49-F238E27FC236}">
                <a16:creationId xmlns:a16="http://schemas.microsoft.com/office/drawing/2014/main" id="{0DA75D83-5CF7-45D8-9E31-7FDAB331F292}"/>
              </a:ext>
            </a:extLst>
          </p:cNvPr>
          <p:cNvSpPr/>
          <p:nvPr/>
        </p:nvSpPr>
        <p:spPr>
          <a:xfrm>
            <a:off x="10435285" y="4678507"/>
            <a:ext cx="104386" cy="104775"/>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9" name="Rectangle 188">
            <a:extLst>
              <a:ext uri="{FF2B5EF4-FFF2-40B4-BE49-F238E27FC236}">
                <a16:creationId xmlns:a16="http://schemas.microsoft.com/office/drawing/2014/main" id="{73EAE5B5-965B-226A-2D11-86DC0AF60EF6}"/>
              </a:ext>
            </a:extLst>
          </p:cNvPr>
          <p:cNvSpPr/>
          <p:nvPr/>
        </p:nvSpPr>
        <p:spPr>
          <a:xfrm>
            <a:off x="10545254" y="4688033"/>
            <a:ext cx="104386" cy="952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0" name="Rectangle 189">
            <a:extLst>
              <a:ext uri="{FF2B5EF4-FFF2-40B4-BE49-F238E27FC236}">
                <a16:creationId xmlns:a16="http://schemas.microsoft.com/office/drawing/2014/main" id="{C2E851C0-DCCF-492B-B182-EB2B4CFC51B1}"/>
              </a:ext>
            </a:extLst>
          </p:cNvPr>
          <p:cNvSpPr/>
          <p:nvPr/>
        </p:nvSpPr>
        <p:spPr>
          <a:xfrm>
            <a:off x="10655223" y="4688336"/>
            <a:ext cx="104386" cy="952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1" name="Rectangle 190">
            <a:extLst>
              <a:ext uri="{FF2B5EF4-FFF2-40B4-BE49-F238E27FC236}">
                <a16:creationId xmlns:a16="http://schemas.microsoft.com/office/drawing/2014/main" id="{42A0321A-377E-EEE8-20D5-6EEAE5C6108B}"/>
              </a:ext>
            </a:extLst>
          </p:cNvPr>
          <p:cNvSpPr/>
          <p:nvPr/>
        </p:nvSpPr>
        <p:spPr>
          <a:xfrm>
            <a:off x="10765192" y="4674049"/>
            <a:ext cx="104386" cy="109537"/>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2" name="Rectangle 191">
            <a:extLst>
              <a:ext uri="{FF2B5EF4-FFF2-40B4-BE49-F238E27FC236}">
                <a16:creationId xmlns:a16="http://schemas.microsoft.com/office/drawing/2014/main" id="{B80944E9-FD4C-9A92-FEE2-79D4FC8EAB54}"/>
              </a:ext>
            </a:extLst>
          </p:cNvPr>
          <p:cNvSpPr/>
          <p:nvPr/>
        </p:nvSpPr>
        <p:spPr>
          <a:xfrm>
            <a:off x="10875161" y="4737867"/>
            <a:ext cx="104386" cy="45719"/>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B479397C-3F7E-B254-2E8B-0FC830715D90}"/>
              </a:ext>
            </a:extLst>
          </p:cNvPr>
          <p:cNvSpPr/>
          <p:nvPr/>
        </p:nvSpPr>
        <p:spPr>
          <a:xfrm>
            <a:off x="10985130" y="4726436"/>
            <a:ext cx="104386" cy="5715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4" name="Rectangle 193">
            <a:extLst>
              <a:ext uri="{FF2B5EF4-FFF2-40B4-BE49-F238E27FC236}">
                <a16:creationId xmlns:a16="http://schemas.microsoft.com/office/drawing/2014/main" id="{36217A6D-FB3B-2D0D-D2CC-98896624CD2B}"/>
              </a:ext>
            </a:extLst>
          </p:cNvPr>
          <p:cNvSpPr/>
          <p:nvPr/>
        </p:nvSpPr>
        <p:spPr>
          <a:xfrm>
            <a:off x="11095108" y="4742023"/>
            <a:ext cx="104386" cy="41563"/>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5" name="Rectangle 194">
            <a:extLst>
              <a:ext uri="{FF2B5EF4-FFF2-40B4-BE49-F238E27FC236}">
                <a16:creationId xmlns:a16="http://schemas.microsoft.com/office/drawing/2014/main" id="{5F5AEC45-7F1A-B78D-ACEA-448408400CCE}"/>
              </a:ext>
            </a:extLst>
          </p:cNvPr>
          <p:cNvSpPr/>
          <p:nvPr/>
        </p:nvSpPr>
        <p:spPr>
          <a:xfrm>
            <a:off x="9665502" y="3752201"/>
            <a:ext cx="104386" cy="1031081"/>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00" name="Connecteur droit 199">
            <a:extLst>
              <a:ext uri="{FF2B5EF4-FFF2-40B4-BE49-F238E27FC236}">
                <a16:creationId xmlns:a16="http://schemas.microsoft.com/office/drawing/2014/main" id="{22258040-E87F-23E6-55B4-ACB2692E1576}"/>
              </a:ext>
            </a:extLst>
          </p:cNvPr>
          <p:cNvCxnSpPr>
            <a:cxnSpLocks/>
          </p:cNvCxnSpPr>
          <p:nvPr/>
        </p:nvCxnSpPr>
        <p:spPr>
          <a:xfrm flipH="1" flipV="1">
            <a:off x="11197113" y="4781551"/>
            <a:ext cx="221117" cy="203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Rectangle 48">
            <a:extLst>
              <a:ext uri="{FF2B5EF4-FFF2-40B4-BE49-F238E27FC236}">
                <a16:creationId xmlns:a16="http://schemas.microsoft.com/office/drawing/2014/main" id="{B8F29E73-BE13-6281-D078-6741D70D80D0}"/>
              </a:ext>
            </a:extLst>
          </p:cNvPr>
          <p:cNvSpPr>
            <a:spLocks noChangeArrowheads="1"/>
          </p:cNvSpPr>
          <p:nvPr/>
        </p:nvSpPr>
        <p:spPr bwMode="auto">
          <a:xfrm rot="16200000">
            <a:off x="6016985" y="3786108"/>
            <a:ext cx="173181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Total </a:t>
            </a:r>
            <a:r>
              <a:rPr kumimoji="0" lang="fr-FR" altLang="fr-FR" sz="1200" b="1" i="0" u="none" strike="noStrike" kern="0" cap="none" spc="0" normalizeH="0" baseline="0" noProof="0" err="1">
                <a:ln>
                  <a:noFill/>
                </a:ln>
                <a:solidFill>
                  <a:srgbClr val="000000"/>
                </a:solidFill>
                <a:effectLst/>
                <a:uLnTx/>
                <a:uFillTx/>
                <a:ea typeface="Roboto Condensed" panose="02000000000000000000" pitchFamily="2" charset="0"/>
                <a:cs typeface="Calibri" panose="020F0502020204030204" pitchFamily="34" charset="0"/>
              </a:rPr>
              <a:t>women</a:t>
            </a:r>
            <a:r>
              <a:rPr kumimoji="0" lang="fr-FR" altLang="fr-FR" sz="12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 in follow-up</a:t>
            </a:r>
          </a:p>
        </p:txBody>
      </p:sp>
      <p:sp>
        <p:nvSpPr>
          <p:cNvPr id="202" name="Rectangle 48">
            <a:extLst>
              <a:ext uri="{FF2B5EF4-FFF2-40B4-BE49-F238E27FC236}">
                <a16:creationId xmlns:a16="http://schemas.microsoft.com/office/drawing/2014/main" id="{589DF86E-8EFC-3F6F-200A-1D6F896AF59C}"/>
              </a:ext>
            </a:extLst>
          </p:cNvPr>
          <p:cNvSpPr>
            <a:spLocks noChangeArrowheads="1"/>
          </p:cNvSpPr>
          <p:nvPr/>
        </p:nvSpPr>
        <p:spPr bwMode="auto">
          <a:xfrm>
            <a:off x="766637" y="2386789"/>
            <a:ext cx="27307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(a)</a:t>
            </a:r>
          </a:p>
        </p:txBody>
      </p:sp>
      <p:sp>
        <p:nvSpPr>
          <p:cNvPr id="203" name="Rectangle 48">
            <a:extLst>
              <a:ext uri="{FF2B5EF4-FFF2-40B4-BE49-F238E27FC236}">
                <a16:creationId xmlns:a16="http://schemas.microsoft.com/office/drawing/2014/main" id="{3D6C88CA-BE1A-45D7-82E5-A447EC832C37}"/>
              </a:ext>
            </a:extLst>
          </p:cNvPr>
          <p:cNvSpPr>
            <a:spLocks noChangeArrowheads="1"/>
          </p:cNvSpPr>
          <p:nvPr/>
        </p:nvSpPr>
        <p:spPr bwMode="auto">
          <a:xfrm>
            <a:off x="7049748" y="2367739"/>
            <a:ext cx="28109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a:ln>
                  <a:noFill/>
                </a:ln>
                <a:solidFill>
                  <a:srgbClr val="000000"/>
                </a:solidFill>
                <a:effectLst/>
                <a:uLnTx/>
                <a:uFillTx/>
                <a:ea typeface="Roboto Condensed" panose="02000000000000000000" pitchFamily="2" charset="0"/>
                <a:cs typeface="Calibri" panose="020F0502020204030204" pitchFamily="34" charset="0"/>
              </a:rPr>
              <a:t>(b)</a:t>
            </a:r>
          </a:p>
        </p:txBody>
      </p:sp>
      <p:sp>
        <p:nvSpPr>
          <p:cNvPr id="183" name="ZoneTexte 182">
            <a:extLst>
              <a:ext uri="{FF2B5EF4-FFF2-40B4-BE49-F238E27FC236}">
                <a16:creationId xmlns:a16="http://schemas.microsoft.com/office/drawing/2014/main" id="{916E4715-656A-3B46-ACD6-F43F57FE1A1C}"/>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976077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9">
            <a:extLst>
              <a:ext uri="{FF2B5EF4-FFF2-40B4-BE49-F238E27FC236}">
                <a16:creationId xmlns:a16="http://schemas.microsoft.com/office/drawing/2014/main" id="{D62E4CFB-4191-4EBB-BA7B-FE3B99EF03A0}"/>
              </a:ext>
            </a:extLst>
          </p:cNvPr>
          <p:cNvSpPr txBox="1">
            <a:spLocks/>
          </p:cNvSpPr>
          <p:nvPr/>
        </p:nvSpPr>
        <p:spPr bwMode="auto">
          <a:xfrm>
            <a:off x="818420" y="5925841"/>
            <a:ext cx="9553185" cy="385425"/>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0"/>
              </a:spcBef>
              <a:spcAft>
                <a:spcPct val="0"/>
              </a:spcAft>
              <a:buClr>
                <a:srgbClr val="0070C0"/>
              </a:buClr>
              <a:buChar char="•"/>
              <a:defRPr sz="20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000">
                <a:solidFill>
                  <a:srgbClr val="000066"/>
                </a:solidFill>
                <a:latin typeface="+mn-lt"/>
              </a:defRPr>
            </a:lvl2pPr>
            <a:lvl3pPr marL="1143000" indent="-228600" algn="l" rtl="0" eaLnBrk="0" fontAlgn="base" hangingPunct="0">
              <a:spcBef>
                <a:spcPct val="0"/>
              </a:spcBef>
              <a:spcAft>
                <a:spcPct val="0"/>
              </a:spcAft>
              <a:buClr>
                <a:srgbClr val="0070C0"/>
              </a:buClr>
              <a:buChar char="•"/>
              <a:defRPr sz="18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a:spcAft>
                <a:spcPts val="600"/>
              </a:spcAft>
            </a:pPr>
            <a:r>
              <a:rPr lang="en-US" sz="1800" kern="0">
                <a:solidFill>
                  <a:schemeClr val="tx1"/>
                </a:solidFill>
              </a:rPr>
              <a:t>Black ethnicity : risk x 4 of early menopause [</a:t>
            </a:r>
            <a:r>
              <a:rPr lang="en-US" sz="1800" kern="0" err="1">
                <a:solidFill>
                  <a:schemeClr val="tx1"/>
                </a:solidFill>
              </a:rPr>
              <a:t>aOR</a:t>
            </a:r>
            <a:r>
              <a:rPr lang="en-US" sz="1800" kern="0">
                <a:solidFill>
                  <a:schemeClr val="tx1"/>
                </a:solidFill>
              </a:rPr>
              <a:t> = 4.2, 95% CI : 2.5-7.2, p &lt; 0.001]</a:t>
            </a:r>
          </a:p>
        </p:txBody>
      </p:sp>
      <p:sp>
        <p:nvSpPr>
          <p:cNvPr id="13" name="ZoneTexte 12">
            <a:extLst>
              <a:ext uri="{FF2B5EF4-FFF2-40B4-BE49-F238E27FC236}">
                <a16:creationId xmlns:a16="http://schemas.microsoft.com/office/drawing/2014/main" id="{D05E94AD-56CA-140E-FD68-5BCFB3FF5D09}"/>
              </a:ext>
            </a:extLst>
          </p:cNvPr>
          <p:cNvSpPr txBox="1"/>
          <p:nvPr/>
        </p:nvSpPr>
        <p:spPr>
          <a:xfrm>
            <a:off x="818420" y="1837452"/>
            <a:ext cx="10118476" cy="307777"/>
          </a:xfrm>
          <a:prstGeom prst="rect">
            <a:avLst/>
          </a:prstGeom>
          <a:noFill/>
        </p:spPr>
        <p:txBody>
          <a:bodyPr wrap="none" rtlCol="0">
            <a:spAutoFit/>
          </a:bodyPr>
          <a:lstStyle/>
          <a:p>
            <a:r>
              <a:rPr lang="en-US" sz="1400" b="1" i="0" u="none" strike="noStrike" baseline="0">
                <a:latin typeface="+mj-lt"/>
                <a:cs typeface="Times New Roman" panose="02020603050405020304" pitchFamily="18" charset="0"/>
              </a:rPr>
              <a:t>Comparison of demographic characteristics between women with early menopause and women with normal age of menopause onset</a:t>
            </a:r>
            <a:endParaRPr lang="fr-FR" sz="1400" b="1">
              <a:latin typeface="+mj-lt"/>
              <a:cs typeface="Times New Roman" panose="02020603050405020304" pitchFamily="18" charset="0"/>
            </a:endParaRPr>
          </a:p>
        </p:txBody>
      </p:sp>
      <p:graphicFrame>
        <p:nvGraphicFramePr>
          <p:cNvPr id="14" name="Tableau 14">
            <a:extLst>
              <a:ext uri="{FF2B5EF4-FFF2-40B4-BE49-F238E27FC236}">
                <a16:creationId xmlns:a16="http://schemas.microsoft.com/office/drawing/2014/main" id="{2F464B8B-CE89-1330-FC5D-D853DA376BEF}"/>
              </a:ext>
            </a:extLst>
          </p:cNvPr>
          <p:cNvGraphicFramePr>
            <a:graphicFrameLocks noGrp="1"/>
          </p:cNvGraphicFramePr>
          <p:nvPr>
            <p:extLst>
              <p:ext uri="{D42A27DB-BD31-4B8C-83A1-F6EECF244321}">
                <p14:modId xmlns:p14="http://schemas.microsoft.com/office/powerpoint/2010/main" val="946030258"/>
              </p:ext>
            </p:extLst>
          </p:nvPr>
        </p:nvGraphicFramePr>
        <p:xfrm>
          <a:off x="818420" y="2180065"/>
          <a:ext cx="10555161" cy="3710940"/>
        </p:xfrm>
        <a:graphic>
          <a:graphicData uri="http://schemas.openxmlformats.org/drawingml/2006/table">
            <a:tbl>
              <a:tblPr firstRow="1" bandRow="1">
                <a:tableStyleId>{5C22544A-7EE6-4342-B048-85BDC9FD1C3A}</a:tableStyleId>
              </a:tblPr>
              <a:tblGrid>
                <a:gridCol w="3657029">
                  <a:extLst>
                    <a:ext uri="{9D8B030D-6E8A-4147-A177-3AD203B41FA5}">
                      <a16:colId xmlns:a16="http://schemas.microsoft.com/office/drawing/2014/main" val="761973269"/>
                    </a:ext>
                  </a:extLst>
                </a:gridCol>
                <a:gridCol w="2352071">
                  <a:extLst>
                    <a:ext uri="{9D8B030D-6E8A-4147-A177-3AD203B41FA5}">
                      <a16:colId xmlns:a16="http://schemas.microsoft.com/office/drawing/2014/main" val="3111297352"/>
                    </a:ext>
                  </a:extLst>
                </a:gridCol>
                <a:gridCol w="2875280">
                  <a:extLst>
                    <a:ext uri="{9D8B030D-6E8A-4147-A177-3AD203B41FA5}">
                      <a16:colId xmlns:a16="http://schemas.microsoft.com/office/drawing/2014/main" val="2723807709"/>
                    </a:ext>
                  </a:extLst>
                </a:gridCol>
                <a:gridCol w="1670781">
                  <a:extLst>
                    <a:ext uri="{9D8B030D-6E8A-4147-A177-3AD203B41FA5}">
                      <a16:colId xmlns:a16="http://schemas.microsoft.com/office/drawing/2014/main" val="1797423566"/>
                    </a:ext>
                  </a:extLst>
                </a:gridCol>
              </a:tblGrid>
              <a:tr h="370840">
                <a:tc>
                  <a:txBody>
                    <a:bodyPr/>
                    <a:lstStyle/>
                    <a:p>
                      <a:endParaRPr lang="fr-FR"/>
                    </a:p>
                  </a:txBody>
                  <a:tcPr anchor="ctr"/>
                </a:tc>
                <a:tc>
                  <a:txBody>
                    <a:bodyPr/>
                    <a:lstStyle/>
                    <a:p>
                      <a:pPr algn="ctr"/>
                      <a:r>
                        <a:rPr lang="en-US" sz="1400"/>
                        <a:t>Women with menopause onset at age ≥ 45 years</a:t>
                      </a:r>
                    </a:p>
                    <a:p>
                      <a:pPr algn="ctr"/>
                      <a:r>
                        <a:rPr lang="en-US" sz="1400"/>
                        <a:t>(n = 1015)</a:t>
                      </a:r>
                      <a:endParaRPr lang="fr-FR" sz="1400"/>
                    </a:p>
                  </a:txBody>
                  <a:tcPr anchor="ctr"/>
                </a:tc>
                <a:tc>
                  <a:txBody>
                    <a:bodyPr/>
                    <a:lstStyle/>
                    <a:p>
                      <a:pPr algn="ctr"/>
                      <a:r>
                        <a:rPr lang="en-US" sz="1400"/>
                        <a:t>Women with early menopause</a:t>
                      </a:r>
                      <a:br>
                        <a:rPr lang="en-US" sz="1400"/>
                      </a:br>
                      <a:r>
                        <a:rPr lang="en-US" sz="1400"/>
                        <a:t>onset (age &lt; 45 years)</a:t>
                      </a:r>
                    </a:p>
                    <a:p>
                      <a:pPr algn="ctr"/>
                      <a:r>
                        <a:rPr lang="en-US" sz="1400"/>
                        <a:t>(n = 115) </a:t>
                      </a:r>
                      <a:r>
                        <a:rPr lang="en-US" sz="1600" b="1">
                          <a:solidFill>
                            <a:srgbClr val="FF0000"/>
                          </a:solidFill>
                        </a:rPr>
                        <a:t>= 10%</a:t>
                      </a:r>
                      <a:endParaRPr lang="fr-FR" sz="1400" b="1">
                        <a:solidFill>
                          <a:srgbClr val="FF0000"/>
                        </a:solidFill>
                      </a:endParaRPr>
                    </a:p>
                  </a:txBody>
                  <a:tcPr anchor="ctr"/>
                </a:tc>
                <a:tc>
                  <a:txBody>
                    <a:bodyPr/>
                    <a:lstStyle/>
                    <a:p>
                      <a:pPr algn="ctr"/>
                      <a:r>
                        <a:rPr lang="fr-FR" sz="1400" dirty="0"/>
                        <a:t>p</a:t>
                      </a:r>
                    </a:p>
                    <a:p>
                      <a:pPr algn="ctr"/>
                      <a:r>
                        <a:rPr lang="fr-FR" sz="1400" dirty="0"/>
                        <a:t>(normal vs. </a:t>
                      </a:r>
                      <a:r>
                        <a:rPr lang="fr-FR" sz="1400" dirty="0" err="1"/>
                        <a:t>early</a:t>
                      </a:r>
                      <a:r>
                        <a:rPr lang="fr-FR" sz="1400" dirty="0"/>
                        <a:t>)</a:t>
                      </a:r>
                    </a:p>
                  </a:txBody>
                  <a:tcPr anchor="ctr"/>
                </a:tc>
                <a:extLst>
                  <a:ext uri="{0D108BD9-81ED-4DB2-BD59-A6C34878D82A}">
                    <a16:rowId xmlns:a16="http://schemas.microsoft.com/office/drawing/2014/main" val="3202100805"/>
                  </a:ext>
                </a:extLst>
              </a:tr>
              <a:tr h="370840">
                <a:tc>
                  <a:txBody>
                    <a:bodyPr/>
                    <a:lstStyle/>
                    <a:p>
                      <a:r>
                        <a:rPr lang="fr-FR" sz="1350" b="1" i="0" u="none" strike="noStrike" kern="1200" baseline="0" err="1">
                          <a:solidFill>
                            <a:schemeClr val="dk1"/>
                          </a:solidFill>
                          <a:latin typeface="+mn-lt"/>
                          <a:ea typeface="+mn-ea"/>
                          <a:cs typeface="+mn-cs"/>
                        </a:rPr>
                        <a:t>Ethnicity</a:t>
                      </a:r>
                      <a:endParaRPr lang="fr-FR" sz="1350" b="1" i="0" u="none" strike="noStrike" kern="1200" baseline="0">
                        <a:solidFill>
                          <a:schemeClr val="dk1"/>
                        </a:solidFill>
                        <a:latin typeface="+mn-lt"/>
                        <a:ea typeface="+mn-ea"/>
                        <a:cs typeface="+mn-cs"/>
                      </a:endParaRPr>
                    </a:p>
                    <a:p>
                      <a:r>
                        <a:rPr lang="fr-FR" sz="1350" b="0" i="0" u="none" strike="noStrike" kern="1200" baseline="0" err="1">
                          <a:solidFill>
                            <a:schemeClr val="dk1"/>
                          </a:solidFill>
                          <a:latin typeface="+mn-lt"/>
                          <a:ea typeface="+mn-ea"/>
                          <a:cs typeface="+mn-cs"/>
                        </a:rPr>
                        <a:t>Other</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than</a:t>
                      </a:r>
                      <a:r>
                        <a:rPr lang="fr-FR" sz="1350" b="0" i="0" u="none" strike="noStrike" kern="1200" baseline="0">
                          <a:solidFill>
                            <a:schemeClr val="dk1"/>
                          </a:solidFill>
                          <a:latin typeface="+mn-lt"/>
                          <a:ea typeface="+mn-ea"/>
                          <a:cs typeface="+mn-cs"/>
                        </a:rPr>
                        <a:t> black</a:t>
                      </a:r>
                    </a:p>
                    <a:p>
                      <a:r>
                        <a:rPr lang="fr-FR" sz="1350" b="0" i="0" u="none" strike="noStrike" kern="1200" baseline="0">
                          <a:solidFill>
                            <a:schemeClr val="dk1"/>
                          </a:solidFill>
                          <a:latin typeface="+mn-lt"/>
                          <a:ea typeface="+mn-ea"/>
                          <a:cs typeface="+mn-cs"/>
                        </a:rPr>
                        <a:t>Black</a:t>
                      </a:r>
                      <a:endParaRPr lang="fr-FR"/>
                    </a:p>
                  </a:txBody>
                  <a:tcPr/>
                </a:tc>
                <a:tc>
                  <a:txBody>
                    <a:bodyPr/>
                    <a:lstStyle/>
                    <a:p>
                      <a:pPr algn="ctr"/>
                      <a:endParaRPr lang="fr-FR" b="0"/>
                    </a:p>
                    <a:p>
                      <a:pPr algn="ctr"/>
                      <a:r>
                        <a:rPr lang="fr-FR" sz="1350" b="0" i="0" u="none" strike="noStrike" kern="1200" baseline="0">
                          <a:solidFill>
                            <a:schemeClr val="dk1"/>
                          </a:solidFill>
                          <a:latin typeface="+mn-lt"/>
                          <a:ea typeface="+mn-ea"/>
                          <a:cs typeface="+mn-cs"/>
                        </a:rPr>
                        <a:t>796 (78.4%)</a:t>
                      </a:r>
                    </a:p>
                    <a:p>
                      <a:pPr algn="ctr"/>
                      <a:r>
                        <a:rPr lang="fr-FR" sz="1350" b="0" i="0" u="none" strike="noStrike" kern="1200" baseline="0">
                          <a:solidFill>
                            <a:schemeClr val="dk1"/>
                          </a:solidFill>
                          <a:latin typeface="+mn-lt"/>
                          <a:ea typeface="+mn-ea"/>
                          <a:cs typeface="+mn-cs"/>
                        </a:rPr>
                        <a:t>219 (21.6%)</a:t>
                      </a:r>
                      <a:endParaRPr lang="fr-FR" b="0"/>
                    </a:p>
                  </a:txBody>
                  <a:tcPr/>
                </a:tc>
                <a:tc>
                  <a:txBody>
                    <a:bodyPr/>
                    <a:lstStyle/>
                    <a:p>
                      <a:pPr algn="ctr"/>
                      <a:endParaRPr lang="fr-FR" b="0"/>
                    </a:p>
                    <a:p>
                      <a:pPr algn="ctr"/>
                      <a:r>
                        <a:rPr lang="fr-FR" sz="1350" b="0" i="0" u="none" strike="noStrike" kern="1200" baseline="0">
                          <a:solidFill>
                            <a:schemeClr val="dk1"/>
                          </a:solidFill>
                          <a:latin typeface="+mn-lt"/>
                          <a:ea typeface="+mn-ea"/>
                          <a:cs typeface="+mn-cs"/>
                        </a:rPr>
                        <a:t>55 (47.8%)</a:t>
                      </a:r>
                    </a:p>
                    <a:p>
                      <a:pPr algn="ctr"/>
                      <a:r>
                        <a:rPr lang="fr-FR" b="0"/>
                        <a:t>60 (52.2%)</a:t>
                      </a:r>
                    </a:p>
                  </a:txBody>
                  <a:tcPr/>
                </a:tc>
                <a:tc>
                  <a:txBody>
                    <a:bodyPr/>
                    <a:lstStyle/>
                    <a:p>
                      <a:pPr algn="ctr"/>
                      <a:endParaRPr lang="fr-FR" b="0"/>
                    </a:p>
                    <a:p>
                      <a:pPr algn="ctr"/>
                      <a:r>
                        <a:rPr lang="fr-FR" b="0"/>
                        <a:t>&lt; 0.001</a:t>
                      </a:r>
                    </a:p>
                  </a:txBody>
                  <a:tcPr/>
                </a:tc>
                <a:extLst>
                  <a:ext uri="{0D108BD9-81ED-4DB2-BD59-A6C34878D82A}">
                    <a16:rowId xmlns:a16="http://schemas.microsoft.com/office/drawing/2014/main" val="2348622155"/>
                  </a:ext>
                </a:extLst>
              </a:tr>
              <a:tr h="370840">
                <a:tc>
                  <a:txBody>
                    <a:bodyPr/>
                    <a:lstStyle/>
                    <a:p>
                      <a:r>
                        <a:rPr lang="fr-FR" b="1"/>
                        <a:t>BMI</a:t>
                      </a:r>
                    </a:p>
                    <a:p>
                      <a:r>
                        <a:rPr lang="fr-FR"/>
                        <a:t>Normal </a:t>
                      </a:r>
                      <a:r>
                        <a:rPr lang="fr-FR" err="1"/>
                        <a:t>weight</a:t>
                      </a:r>
                      <a:endParaRPr lang="fr-FR"/>
                    </a:p>
                    <a:p>
                      <a:r>
                        <a:rPr lang="fr-FR" err="1"/>
                        <a:t>Underweight</a:t>
                      </a:r>
                      <a:r>
                        <a:rPr lang="fr-FR"/>
                        <a:t> (BMI  &lt; 18 kg/m</a:t>
                      </a:r>
                      <a:r>
                        <a:rPr lang="fr-FR" baseline="30000"/>
                        <a:t>2</a:t>
                      </a:r>
                      <a:r>
                        <a:rPr lang="fr-FR"/>
                        <a:t>)</a:t>
                      </a:r>
                    </a:p>
                    <a:p>
                      <a:pPr marL="0" marR="0" lvl="0" indent="0" algn="l" defTabSz="342900" rtl="0" eaLnBrk="1" fontAlgn="auto" latinLnBrk="0" hangingPunct="1">
                        <a:lnSpc>
                          <a:spcPct val="100000"/>
                        </a:lnSpc>
                        <a:spcBef>
                          <a:spcPts val="0"/>
                        </a:spcBef>
                        <a:spcAft>
                          <a:spcPts val="0"/>
                        </a:spcAft>
                        <a:buClrTx/>
                        <a:buSzTx/>
                        <a:buFontTx/>
                        <a:buNone/>
                        <a:tabLst/>
                        <a:defRPr/>
                      </a:pPr>
                      <a:r>
                        <a:rPr lang="fr-FR" err="1"/>
                        <a:t>Overweight</a:t>
                      </a:r>
                      <a:r>
                        <a:rPr lang="fr-FR"/>
                        <a:t> (BMI  &gt; 25 kg/m</a:t>
                      </a:r>
                      <a:r>
                        <a:rPr lang="fr-FR" baseline="30000"/>
                        <a:t>2</a:t>
                      </a:r>
                      <a:r>
                        <a:rPr lang="fr-FR"/>
                        <a:t>)</a:t>
                      </a:r>
                    </a:p>
                  </a:txBody>
                  <a:tcPr/>
                </a:tc>
                <a:tc>
                  <a:txBody>
                    <a:bodyPr/>
                    <a:lstStyle/>
                    <a:p>
                      <a:pPr algn="ctr"/>
                      <a:endParaRPr lang="fr-FR" b="0"/>
                    </a:p>
                    <a:p>
                      <a:pPr algn="ctr"/>
                      <a:r>
                        <a:rPr lang="fr-FR" sz="1350" b="0" i="0" u="none" strike="noStrike" kern="1200" baseline="0">
                          <a:solidFill>
                            <a:schemeClr val="dk1"/>
                          </a:solidFill>
                          <a:latin typeface="+mn-lt"/>
                          <a:ea typeface="+mn-ea"/>
                          <a:cs typeface="+mn-cs"/>
                        </a:rPr>
                        <a:t>516 (50.8%)</a:t>
                      </a:r>
                    </a:p>
                    <a:p>
                      <a:pPr algn="ctr"/>
                      <a:r>
                        <a:rPr lang="fr-FR" sz="1350" b="0" i="0" u="none" strike="noStrike" kern="1200" baseline="0">
                          <a:solidFill>
                            <a:schemeClr val="dk1"/>
                          </a:solidFill>
                          <a:latin typeface="+mn-lt"/>
                          <a:ea typeface="+mn-ea"/>
                          <a:cs typeface="+mn-cs"/>
                        </a:rPr>
                        <a:t>82 (8.1%)</a:t>
                      </a:r>
                    </a:p>
                    <a:p>
                      <a:pPr algn="ctr"/>
                      <a:r>
                        <a:rPr lang="fr-FR" sz="1350" b="0" i="0" u="none" strike="noStrike" kern="1200" baseline="0">
                          <a:solidFill>
                            <a:schemeClr val="dk1"/>
                          </a:solidFill>
                          <a:latin typeface="+mn-lt"/>
                          <a:ea typeface="+mn-ea"/>
                          <a:cs typeface="+mn-cs"/>
                        </a:rPr>
                        <a:t>417 (41.1%)</a:t>
                      </a:r>
                      <a:endParaRPr lang="fr-FR" b="0"/>
                    </a:p>
                  </a:txBody>
                  <a:tcPr/>
                </a:tc>
                <a:tc>
                  <a:txBody>
                    <a:bodyPr/>
                    <a:lstStyle/>
                    <a:p>
                      <a:pPr algn="ctr"/>
                      <a:endParaRPr lang="fr-FR" b="0"/>
                    </a:p>
                    <a:p>
                      <a:pPr algn="ctr"/>
                      <a:r>
                        <a:rPr lang="fr-FR" b="0"/>
                        <a:t>60 (52.2%)</a:t>
                      </a:r>
                    </a:p>
                    <a:p>
                      <a:pPr algn="ctr"/>
                      <a:r>
                        <a:rPr lang="fr-FR" b="0"/>
                        <a:t>4 (3.5%)</a:t>
                      </a:r>
                    </a:p>
                    <a:p>
                      <a:pPr algn="ctr"/>
                      <a:r>
                        <a:rPr lang="fr-FR" b="0"/>
                        <a:t>51(44,3%)</a:t>
                      </a:r>
                    </a:p>
                  </a:txBody>
                  <a:tcPr/>
                </a:tc>
                <a:tc>
                  <a:txBody>
                    <a:bodyPr/>
                    <a:lstStyle/>
                    <a:p>
                      <a:pPr algn="ctr"/>
                      <a:endParaRPr lang="fr-FR" b="0"/>
                    </a:p>
                    <a:p>
                      <a:pPr algn="ctr"/>
                      <a:r>
                        <a:rPr lang="fr-FR" b="0"/>
                        <a:t>0.20</a:t>
                      </a:r>
                    </a:p>
                  </a:txBody>
                  <a:tcPr/>
                </a:tc>
                <a:extLst>
                  <a:ext uri="{0D108BD9-81ED-4DB2-BD59-A6C34878D82A}">
                    <a16:rowId xmlns:a16="http://schemas.microsoft.com/office/drawing/2014/main" val="1200021188"/>
                  </a:ext>
                </a:extLst>
              </a:tr>
              <a:tr h="370840">
                <a:tc>
                  <a:txBody>
                    <a:bodyPr/>
                    <a:lstStyle/>
                    <a:p>
                      <a:r>
                        <a:rPr lang="fr-FR" sz="1350" b="1" i="0" u="none" strike="noStrike" kern="1200" baseline="0">
                          <a:solidFill>
                            <a:schemeClr val="dk1"/>
                          </a:solidFill>
                          <a:latin typeface="+mn-lt"/>
                          <a:ea typeface="+mn-ea"/>
                          <a:cs typeface="+mn-cs"/>
                        </a:rPr>
                        <a:t>HIV and </a:t>
                      </a:r>
                      <a:r>
                        <a:rPr lang="fr-FR" sz="1350" b="1" i="0" u="none" strike="noStrike" kern="1200" baseline="0" err="1">
                          <a:solidFill>
                            <a:schemeClr val="dk1"/>
                          </a:solidFill>
                          <a:latin typeface="+mn-lt"/>
                          <a:ea typeface="+mn-ea"/>
                          <a:cs typeface="+mn-cs"/>
                        </a:rPr>
                        <a:t>comorbidities</a:t>
                      </a:r>
                      <a:endParaRPr lang="fr-FR" sz="1350" b="1" i="0" u="none" strike="noStrike" kern="1200" baseline="0">
                        <a:solidFill>
                          <a:schemeClr val="dk1"/>
                        </a:solidFill>
                        <a:latin typeface="+mn-lt"/>
                        <a:ea typeface="+mn-ea"/>
                        <a:cs typeface="+mn-cs"/>
                      </a:endParaRPr>
                    </a:p>
                    <a:p>
                      <a:r>
                        <a:rPr lang="en-US"/>
                        <a:t>CD4 count &lt; 200 cells/</a:t>
                      </a:r>
                      <a:r>
                        <a:rPr lang="en-US" err="1"/>
                        <a:t>gL</a:t>
                      </a:r>
                      <a:endParaRPr lang="en-US"/>
                    </a:p>
                    <a:p>
                      <a:r>
                        <a:rPr lang="en-US"/>
                        <a:t>Viral load &lt; 50 copies/mL</a:t>
                      </a:r>
                    </a:p>
                    <a:p>
                      <a:r>
                        <a:rPr lang="en-US"/>
                        <a:t>Hepatitis C (active or cleared)</a:t>
                      </a:r>
                    </a:p>
                    <a:p>
                      <a:r>
                        <a:rPr lang="en-US"/>
                        <a:t>Hepatitis B (active or immunologically controlled)</a:t>
                      </a:r>
                    </a:p>
                    <a:p>
                      <a:r>
                        <a:rPr lang="en-US"/>
                        <a:t>Depression or in psychiatric care</a:t>
                      </a:r>
                    </a:p>
                  </a:txBody>
                  <a:tcPr/>
                </a:tc>
                <a:tc>
                  <a:txBody>
                    <a:bodyPr/>
                    <a:lstStyle/>
                    <a:p>
                      <a:pPr algn="ctr"/>
                      <a:endParaRPr lang="fr-FR" b="0"/>
                    </a:p>
                    <a:p>
                      <a:pPr algn="ctr"/>
                      <a:r>
                        <a:rPr lang="fr-FR" b="0"/>
                        <a:t>51 (5.0%)</a:t>
                      </a:r>
                    </a:p>
                    <a:p>
                      <a:pPr algn="ctr"/>
                      <a:r>
                        <a:rPr lang="fr-FR" b="0"/>
                        <a:t>871 (85.8%)</a:t>
                      </a:r>
                    </a:p>
                    <a:p>
                      <a:pPr algn="ctr"/>
                      <a:r>
                        <a:rPr lang="fr-FR" b="0"/>
                        <a:t>339 (33.4%)</a:t>
                      </a:r>
                    </a:p>
                    <a:p>
                      <a:pPr algn="ctr"/>
                      <a:r>
                        <a:rPr lang="fr-FR" b="0"/>
                        <a:t>461 (45.4%)</a:t>
                      </a:r>
                    </a:p>
                    <a:p>
                      <a:pPr algn="ctr"/>
                      <a:r>
                        <a:rPr lang="fr-FR" b="0"/>
                        <a:t>273 (26.9%)</a:t>
                      </a:r>
                    </a:p>
                  </a:txBody>
                  <a:tcPr/>
                </a:tc>
                <a:tc>
                  <a:txBody>
                    <a:bodyPr/>
                    <a:lstStyle/>
                    <a:p>
                      <a:pPr algn="ctr"/>
                      <a:endParaRPr lang="fr-FR" b="0"/>
                    </a:p>
                    <a:p>
                      <a:pPr algn="ctr"/>
                      <a:r>
                        <a:rPr lang="fr-FR" b="0"/>
                        <a:t>7 (6.1%)</a:t>
                      </a:r>
                    </a:p>
                    <a:p>
                      <a:pPr algn="ctr"/>
                      <a:r>
                        <a:rPr lang="fr-FR" b="0"/>
                        <a:t>104 (90.4%)</a:t>
                      </a:r>
                    </a:p>
                    <a:p>
                      <a:pPr algn="ctr"/>
                      <a:r>
                        <a:rPr lang="fr-FR" b="0"/>
                        <a:t>24 (20.9%)</a:t>
                      </a:r>
                    </a:p>
                    <a:p>
                      <a:pPr algn="ctr"/>
                      <a:r>
                        <a:rPr lang="fr-FR" b="0"/>
                        <a:t>50 (43.5%)</a:t>
                      </a:r>
                    </a:p>
                    <a:p>
                      <a:pPr algn="ctr"/>
                      <a:r>
                        <a:rPr lang="fr-FR" b="0"/>
                        <a:t>27 (23.5%)</a:t>
                      </a:r>
                    </a:p>
                  </a:txBody>
                  <a:tcPr/>
                </a:tc>
                <a:tc>
                  <a:txBody>
                    <a:bodyPr/>
                    <a:lstStyle/>
                    <a:p>
                      <a:pPr algn="ctr"/>
                      <a:endParaRPr lang="fr-FR" b="0" dirty="0"/>
                    </a:p>
                    <a:p>
                      <a:pPr algn="ctr"/>
                      <a:r>
                        <a:rPr lang="fr-FR" b="0" dirty="0"/>
                        <a:t>0.62</a:t>
                      </a:r>
                    </a:p>
                    <a:p>
                      <a:pPr algn="ctr"/>
                      <a:r>
                        <a:rPr lang="fr-FR" b="0" dirty="0"/>
                        <a:t>0.073</a:t>
                      </a:r>
                    </a:p>
                    <a:p>
                      <a:pPr algn="ctr"/>
                      <a:r>
                        <a:rPr lang="fr-FR" b="0" dirty="0"/>
                        <a:t>0.006</a:t>
                      </a:r>
                    </a:p>
                    <a:p>
                      <a:pPr algn="ctr"/>
                      <a:r>
                        <a:rPr lang="fr-FR" b="0" dirty="0"/>
                        <a:t>0.76</a:t>
                      </a:r>
                    </a:p>
                    <a:p>
                      <a:pPr algn="ctr"/>
                      <a:r>
                        <a:rPr lang="fr-FR" b="0" dirty="0"/>
                        <a:t>0.43</a:t>
                      </a:r>
                    </a:p>
                  </a:txBody>
                  <a:tcPr/>
                </a:tc>
                <a:extLst>
                  <a:ext uri="{0D108BD9-81ED-4DB2-BD59-A6C34878D82A}">
                    <a16:rowId xmlns:a16="http://schemas.microsoft.com/office/drawing/2014/main" val="3136961674"/>
                  </a:ext>
                </a:extLst>
              </a:tr>
            </a:tbl>
          </a:graphicData>
        </a:graphic>
      </p:graphicFrame>
      <p:sp>
        <p:nvSpPr>
          <p:cNvPr id="15" name="ZoneTexte 14">
            <a:extLst>
              <a:ext uri="{FF2B5EF4-FFF2-40B4-BE49-F238E27FC236}">
                <a16:creationId xmlns:a16="http://schemas.microsoft.com/office/drawing/2014/main" id="{60F78663-02EE-F06E-03C8-A6B514E18765}"/>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4" name="Titre 3">
            <a:extLst>
              <a:ext uri="{FF2B5EF4-FFF2-40B4-BE49-F238E27FC236}">
                <a16:creationId xmlns:a16="http://schemas.microsoft.com/office/drawing/2014/main" id="{50E04C6F-2F16-E3DF-BA68-000C617DF7C4}"/>
              </a:ext>
            </a:extLst>
          </p:cNvPr>
          <p:cNvSpPr>
            <a:spLocks noGrp="1"/>
          </p:cNvSpPr>
          <p:nvPr>
            <p:ph type="title"/>
          </p:nvPr>
        </p:nvSpPr>
        <p:spPr/>
        <p:txBody>
          <a:bodyPr/>
          <a:lstStyle/>
          <a:p>
            <a:r>
              <a:rPr lang="fr-FR" err="1"/>
              <a:t>Early</a:t>
            </a:r>
            <a:r>
              <a:rPr lang="fr-FR"/>
              <a:t> </a:t>
            </a:r>
            <a:r>
              <a:rPr lang="fr-FR" err="1"/>
              <a:t>menopause</a:t>
            </a:r>
            <a:r>
              <a:rPr lang="fr-FR"/>
              <a:t> in HIV </a:t>
            </a:r>
            <a:r>
              <a:rPr lang="fr-FR" err="1"/>
              <a:t>women</a:t>
            </a:r>
            <a:endParaRPr lang="fr-FR"/>
          </a:p>
        </p:txBody>
      </p:sp>
      <p:sp>
        <p:nvSpPr>
          <p:cNvPr id="7" name="ZoneTexte 6">
            <a:extLst>
              <a:ext uri="{FF2B5EF4-FFF2-40B4-BE49-F238E27FC236}">
                <a16:creationId xmlns:a16="http://schemas.microsoft.com/office/drawing/2014/main" id="{3DB092D9-0162-2A4D-8F28-4A74D3645543}"/>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2140538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10C5271A-F31C-3988-4D04-784FF809A789}"/>
              </a:ext>
            </a:extLst>
          </p:cNvPr>
          <p:cNvSpPr>
            <a:spLocks noGrp="1"/>
          </p:cNvSpPr>
          <p:nvPr>
            <p:ph type="title"/>
          </p:nvPr>
        </p:nvSpPr>
        <p:spPr/>
        <p:txBody>
          <a:bodyPr/>
          <a:lstStyle/>
          <a:p>
            <a:r>
              <a:rPr lang="fr-FR" err="1"/>
              <a:t>Menopause</a:t>
            </a:r>
            <a:r>
              <a:rPr lang="fr-FR"/>
              <a:t> in HIV </a:t>
            </a:r>
            <a:r>
              <a:rPr lang="fr-FR" err="1"/>
              <a:t>Women</a:t>
            </a:r>
            <a:r>
              <a:rPr lang="fr-FR"/>
              <a:t> - SHCS</a:t>
            </a:r>
          </a:p>
        </p:txBody>
      </p:sp>
      <p:graphicFrame>
        <p:nvGraphicFramePr>
          <p:cNvPr id="6" name="Tableau 6">
            <a:extLst>
              <a:ext uri="{FF2B5EF4-FFF2-40B4-BE49-F238E27FC236}">
                <a16:creationId xmlns:a16="http://schemas.microsoft.com/office/drawing/2014/main" id="{D20CC87A-3CB2-D06F-5B97-6F7D72B642A8}"/>
              </a:ext>
            </a:extLst>
          </p:cNvPr>
          <p:cNvGraphicFramePr>
            <a:graphicFrameLocks noGrp="1"/>
          </p:cNvGraphicFramePr>
          <p:nvPr>
            <p:extLst>
              <p:ext uri="{D42A27DB-BD31-4B8C-83A1-F6EECF244321}">
                <p14:modId xmlns:p14="http://schemas.microsoft.com/office/powerpoint/2010/main" val="2469670063"/>
              </p:ext>
            </p:extLst>
          </p:nvPr>
        </p:nvGraphicFramePr>
        <p:xfrm>
          <a:off x="816932" y="2176463"/>
          <a:ext cx="8924489" cy="3628797"/>
        </p:xfrm>
        <a:graphic>
          <a:graphicData uri="http://schemas.openxmlformats.org/drawingml/2006/table">
            <a:tbl>
              <a:tblPr firstRow="1" bandRow="1">
                <a:tableStyleId>{5C22544A-7EE6-4342-B048-85BDC9FD1C3A}</a:tableStyleId>
              </a:tblPr>
              <a:tblGrid>
                <a:gridCol w="2913842">
                  <a:extLst>
                    <a:ext uri="{9D8B030D-6E8A-4147-A177-3AD203B41FA5}">
                      <a16:colId xmlns:a16="http://schemas.microsoft.com/office/drawing/2014/main" val="1636729280"/>
                    </a:ext>
                  </a:extLst>
                </a:gridCol>
                <a:gridCol w="2722940">
                  <a:extLst>
                    <a:ext uri="{9D8B030D-6E8A-4147-A177-3AD203B41FA5}">
                      <a16:colId xmlns:a16="http://schemas.microsoft.com/office/drawing/2014/main" val="2330504010"/>
                    </a:ext>
                  </a:extLst>
                </a:gridCol>
                <a:gridCol w="1673739">
                  <a:extLst>
                    <a:ext uri="{9D8B030D-6E8A-4147-A177-3AD203B41FA5}">
                      <a16:colId xmlns:a16="http://schemas.microsoft.com/office/drawing/2014/main" val="2543540319"/>
                    </a:ext>
                  </a:extLst>
                </a:gridCol>
                <a:gridCol w="1613968">
                  <a:extLst>
                    <a:ext uri="{9D8B030D-6E8A-4147-A177-3AD203B41FA5}">
                      <a16:colId xmlns:a16="http://schemas.microsoft.com/office/drawing/2014/main" val="436635070"/>
                    </a:ext>
                  </a:extLst>
                </a:gridCol>
              </a:tblGrid>
              <a:tr h="632484">
                <a:tc>
                  <a:txBody>
                    <a:bodyPr/>
                    <a:lstStyle/>
                    <a:p>
                      <a:r>
                        <a:rPr lang="en-US"/>
                        <a:t>Health care provision and utilization</a:t>
                      </a:r>
                      <a:endParaRPr lang="fr-FR"/>
                    </a:p>
                  </a:txBody>
                  <a:tcPr anchor="ctr"/>
                </a:tc>
                <a:tc>
                  <a:txBody>
                    <a:bodyPr/>
                    <a:lstStyle/>
                    <a:p>
                      <a:pPr algn="ctr"/>
                      <a:r>
                        <a:rPr lang="en-US"/>
                        <a:t>Ethnicity other than black</a:t>
                      </a:r>
                      <a:br>
                        <a:rPr lang="en-US"/>
                      </a:br>
                      <a:r>
                        <a:rPr lang="en-US"/>
                        <a:t>(n = 851)</a:t>
                      </a:r>
                      <a:endParaRPr lang="fr-FR"/>
                    </a:p>
                  </a:txBody>
                  <a:tcPr anchor="ctr"/>
                </a:tc>
                <a:tc>
                  <a:txBody>
                    <a:bodyPr/>
                    <a:lstStyle/>
                    <a:p>
                      <a:pPr algn="ctr"/>
                      <a:r>
                        <a:rPr lang="fr-FR"/>
                        <a:t>Black </a:t>
                      </a:r>
                      <a:r>
                        <a:rPr lang="fr-FR" err="1"/>
                        <a:t>ethnicity</a:t>
                      </a:r>
                      <a:br>
                        <a:rPr lang="fr-FR"/>
                      </a:br>
                      <a:r>
                        <a:rPr lang="fr-FR"/>
                        <a:t>(n = 279)</a:t>
                      </a:r>
                    </a:p>
                  </a:txBody>
                  <a:tcPr anchor="ctr"/>
                </a:tc>
                <a:tc>
                  <a:txBody>
                    <a:bodyPr/>
                    <a:lstStyle/>
                    <a:p>
                      <a:pPr algn="ctr"/>
                      <a:r>
                        <a:rPr lang="fr-FR"/>
                        <a:t>p-value</a:t>
                      </a:r>
                    </a:p>
                  </a:txBody>
                  <a:tcPr anchor="ctr"/>
                </a:tc>
                <a:extLst>
                  <a:ext uri="{0D108BD9-81ED-4DB2-BD59-A6C34878D82A}">
                    <a16:rowId xmlns:a16="http://schemas.microsoft.com/office/drawing/2014/main" val="2895451744"/>
                  </a:ext>
                </a:extLst>
              </a:tr>
              <a:tr h="632484">
                <a:tc>
                  <a:txBody>
                    <a:bodyPr/>
                    <a:lstStyle/>
                    <a:p>
                      <a:r>
                        <a:rPr lang="fr-FR" sz="1350" b="0" i="0" u="none" strike="noStrike" kern="1200" baseline="0" err="1">
                          <a:solidFill>
                            <a:schemeClr val="dk1"/>
                          </a:solidFill>
                          <a:latin typeface="+mn-lt"/>
                          <a:ea typeface="+mn-ea"/>
                          <a:cs typeface="+mn-cs"/>
                        </a:rPr>
                        <a:t>Gynaecological</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examination</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during</a:t>
                      </a:r>
                      <a:r>
                        <a:rPr lang="fr-FR" sz="1350" b="0" i="0" u="none" strike="noStrike" kern="1200" baseline="0">
                          <a:solidFill>
                            <a:schemeClr val="dk1"/>
                          </a:solidFill>
                          <a:latin typeface="+mn-lt"/>
                          <a:ea typeface="+mn-ea"/>
                          <a:cs typeface="+mn-cs"/>
                        </a:rPr>
                        <a:t> the</a:t>
                      </a:r>
                    </a:p>
                    <a:p>
                      <a:r>
                        <a:rPr lang="fr-FR" sz="1350" b="0" i="0" u="none" strike="noStrike" kern="1200" baseline="0">
                          <a:solidFill>
                            <a:schemeClr val="dk1"/>
                          </a:solidFill>
                          <a:latin typeface="+mn-lt"/>
                          <a:ea typeface="+mn-ea"/>
                          <a:cs typeface="+mn-cs"/>
                        </a:rPr>
                        <a:t>6 </a:t>
                      </a:r>
                      <a:r>
                        <a:rPr lang="fr-FR" sz="1350" b="0" i="0" u="none" strike="noStrike" kern="1200" baseline="0" err="1">
                          <a:solidFill>
                            <a:schemeClr val="dk1"/>
                          </a:solidFill>
                          <a:latin typeface="+mn-lt"/>
                          <a:ea typeface="+mn-ea"/>
                          <a:cs typeface="+mn-cs"/>
                        </a:rPr>
                        <a:t>months</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preceding</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menopause</a:t>
                      </a:r>
                      <a:endParaRPr lang="fr-FR"/>
                    </a:p>
                  </a:txBody>
                  <a:tcPr anchor="ctr"/>
                </a:tc>
                <a:tc>
                  <a:txBody>
                    <a:bodyPr/>
                    <a:lstStyle/>
                    <a:p>
                      <a:pPr algn="ctr"/>
                      <a:r>
                        <a:rPr lang="fr-FR" sz="1350" b="0" i="0" u="none" strike="noStrike" kern="1200" baseline="0">
                          <a:solidFill>
                            <a:schemeClr val="dk1"/>
                          </a:solidFill>
                          <a:latin typeface="+mn-lt"/>
                          <a:ea typeface="+mn-ea"/>
                          <a:cs typeface="+mn-cs"/>
                        </a:rPr>
                        <a:t>353 (42%)</a:t>
                      </a:r>
                      <a:endParaRPr lang="fr-FR"/>
                    </a:p>
                  </a:txBody>
                  <a:tcPr anchor="ctr"/>
                </a:tc>
                <a:tc>
                  <a:txBody>
                    <a:bodyPr/>
                    <a:lstStyle/>
                    <a:p>
                      <a:pPr algn="ctr"/>
                      <a:r>
                        <a:rPr lang="fr-FR" sz="1350" b="0" i="0" u="none" strike="noStrike" baseline="0"/>
                        <a:t>114 (41%)</a:t>
                      </a:r>
                      <a:endParaRPr lang="fr-FR"/>
                    </a:p>
                  </a:txBody>
                  <a:tcPr anchor="ctr"/>
                </a:tc>
                <a:tc>
                  <a:txBody>
                    <a:bodyPr/>
                    <a:lstStyle/>
                    <a:p>
                      <a:pPr algn="ctr"/>
                      <a:r>
                        <a:rPr lang="fr-FR" sz="1350" b="0" i="0" u="none" strike="noStrike" baseline="0"/>
                        <a:t>0.87</a:t>
                      </a:r>
                      <a:endParaRPr lang="fr-FR"/>
                    </a:p>
                  </a:txBody>
                  <a:tcPr anchor="ctr"/>
                </a:tc>
                <a:extLst>
                  <a:ext uri="{0D108BD9-81ED-4DB2-BD59-A6C34878D82A}">
                    <a16:rowId xmlns:a16="http://schemas.microsoft.com/office/drawing/2014/main" val="1138150553"/>
                  </a:ext>
                </a:extLst>
              </a:tr>
              <a:tr h="632484">
                <a:tc>
                  <a:txBody>
                    <a:bodyPr/>
                    <a:lstStyle/>
                    <a:p>
                      <a:r>
                        <a:rPr lang="en-US" sz="1350" b="0" i="0" u="none" strike="noStrike" kern="1200" baseline="0" err="1">
                          <a:solidFill>
                            <a:schemeClr val="dk1"/>
                          </a:solidFill>
                          <a:latin typeface="+mn-lt"/>
                          <a:ea typeface="+mn-ea"/>
                          <a:cs typeface="+mn-cs"/>
                        </a:rPr>
                        <a:t>Gynaecological</a:t>
                      </a:r>
                      <a:r>
                        <a:rPr lang="en-US" sz="1350" b="0" i="0" u="none" strike="noStrike" kern="1200" baseline="0">
                          <a:solidFill>
                            <a:schemeClr val="dk1"/>
                          </a:solidFill>
                          <a:latin typeface="+mn-lt"/>
                          <a:ea typeface="+mn-ea"/>
                          <a:cs typeface="+mn-cs"/>
                        </a:rPr>
                        <a:t> examination during the</a:t>
                      </a:r>
                      <a:br>
                        <a:rPr lang="en-US" sz="1350" b="0" i="0" u="none" strike="noStrike" kern="1200" baseline="0">
                          <a:solidFill>
                            <a:schemeClr val="dk1"/>
                          </a:solidFill>
                          <a:latin typeface="+mn-lt"/>
                          <a:ea typeface="+mn-ea"/>
                          <a:cs typeface="+mn-cs"/>
                        </a:rPr>
                      </a:br>
                      <a:r>
                        <a:rPr lang="en-US" sz="1350" b="0" i="0" u="none" strike="noStrike" kern="1200" baseline="0">
                          <a:solidFill>
                            <a:schemeClr val="dk1"/>
                          </a:solidFill>
                          <a:latin typeface="+mn-lt"/>
                          <a:ea typeface="+mn-ea"/>
                          <a:cs typeface="+mn-cs"/>
                        </a:rPr>
                        <a:t>36 months preceding menopause</a:t>
                      </a:r>
                      <a:endParaRPr lang="fr-FR"/>
                    </a:p>
                  </a:txBody>
                  <a:tcPr anchor="ctr"/>
                </a:tc>
                <a:tc>
                  <a:txBody>
                    <a:bodyPr/>
                    <a:lstStyle/>
                    <a:p>
                      <a:pPr algn="ctr"/>
                      <a:r>
                        <a:rPr lang="fr-FR" sz="1350" b="0" i="0" u="none" strike="noStrike" kern="1200" baseline="0">
                          <a:solidFill>
                            <a:schemeClr val="dk1"/>
                          </a:solidFill>
                          <a:latin typeface="+mn-lt"/>
                          <a:ea typeface="+mn-ea"/>
                          <a:cs typeface="+mn-cs"/>
                        </a:rPr>
                        <a:t>784 (92%)</a:t>
                      </a:r>
                      <a:endParaRPr lang="fr-FR"/>
                    </a:p>
                  </a:txBody>
                  <a:tcPr anchor="ctr"/>
                </a:tc>
                <a:tc>
                  <a:txBody>
                    <a:bodyPr/>
                    <a:lstStyle/>
                    <a:p>
                      <a:pPr algn="ctr"/>
                      <a:r>
                        <a:rPr lang="fr-FR" sz="1350" b="0" i="0" u="none" strike="noStrike" kern="1200" baseline="0">
                          <a:solidFill>
                            <a:schemeClr val="dk1"/>
                          </a:solidFill>
                          <a:latin typeface="+mn-lt"/>
                          <a:ea typeface="+mn-ea"/>
                          <a:cs typeface="+mn-cs"/>
                        </a:rPr>
                        <a:t>250 (90%)</a:t>
                      </a:r>
                      <a:endParaRPr lang="fr-FR"/>
                    </a:p>
                  </a:txBody>
                  <a:tcPr anchor="ctr"/>
                </a:tc>
                <a:tc>
                  <a:txBody>
                    <a:bodyPr/>
                    <a:lstStyle/>
                    <a:p>
                      <a:pPr algn="ctr"/>
                      <a:r>
                        <a:rPr lang="fr-FR" sz="1350" b="0" i="0" u="none" strike="noStrike" kern="1200" baseline="0">
                          <a:solidFill>
                            <a:schemeClr val="dk1"/>
                          </a:solidFill>
                          <a:latin typeface="+mn-lt"/>
                          <a:ea typeface="+mn-ea"/>
                          <a:cs typeface="+mn-cs"/>
                        </a:rPr>
                        <a:t>0.19</a:t>
                      </a:r>
                      <a:endParaRPr lang="fr-FR"/>
                    </a:p>
                  </a:txBody>
                  <a:tcPr anchor="ctr"/>
                </a:tc>
                <a:extLst>
                  <a:ext uri="{0D108BD9-81ED-4DB2-BD59-A6C34878D82A}">
                    <a16:rowId xmlns:a16="http://schemas.microsoft.com/office/drawing/2014/main" val="3268860820"/>
                  </a:ext>
                </a:extLst>
              </a:tr>
              <a:tr h="632484">
                <a:tc>
                  <a:txBody>
                    <a:bodyPr/>
                    <a:lstStyle/>
                    <a:p>
                      <a:r>
                        <a:rPr lang="en-US" sz="1350" b="0" i="0" u="none" strike="noStrike" kern="1200" baseline="0" dirty="0">
                          <a:solidFill>
                            <a:schemeClr val="dk1"/>
                          </a:solidFill>
                          <a:latin typeface="+mn-lt"/>
                          <a:ea typeface="+mn-ea"/>
                          <a:cs typeface="+mn-cs"/>
                        </a:rPr>
                        <a:t>Received a BDM within 36 months</a:t>
                      </a:r>
                    </a:p>
                    <a:p>
                      <a:r>
                        <a:rPr lang="fr-FR" sz="1350" b="0" i="0" u="none" strike="noStrike" kern="1200" baseline="0" dirty="0" err="1">
                          <a:solidFill>
                            <a:schemeClr val="dk1"/>
                          </a:solidFill>
                          <a:latin typeface="+mn-lt"/>
                          <a:ea typeface="+mn-ea"/>
                          <a:cs typeface="+mn-cs"/>
                        </a:rPr>
                        <a:t>after</a:t>
                      </a:r>
                      <a:r>
                        <a:rPr lang="fr-FR" sz="1350" b="0" i="0" u="none" strike="noStrike" kern="1200" baseline="0" dirty="0">
                          <a:solidFill>
                            <a:schemeClr val="dk1"/>
                          </a:solidFill>
                          <a:latin typeface="+mn-lt"/>
                          <a:ea typeface="+mn-ea"/>
                          <a:cs typeface="+mn-cs"/>
                        </a:rPr>
                        <a:t> the last </a:t>
                      </a:r>
                      <a:r>
                        <a:rPr lang="fr-FR" sz="1350" b="0" i="0" u="none" strike="noStrike" kern="1200" baseline="0" dirty="0" err="1">
                          <a:solidFill>
                            <a:schemeClr val="dk1"/>
                          </a:solidFill>
                          <a:latin typeface="+mn-lt"/>
                          <a:ea typeface="+mn-ea"/>
                          <a:cs typeface="+mn-cs"/>
                        </a:rPr>
                        <a:t>bleeding</a:t>
                      </a:r>
                      <a:endParaRPr lang="fr-FR" dirty="0"/>
                    </a:p>
                  </a:txBody>
                  <a:tcPr anchor="ctr"/>
                </a:tc>
                <a:tc>
                  <a:txBody>
                    <a:bodyPr/>
                    <a:lstStyle/>
                    <a:p>
                      <a:pPr algn="ctr"/>
                      <a:r>
                        <a:rPr lang="fr-FR" sz="1350" b="0" i="0" u="none" strike="noStrike" kern="1200" baseline="0">
                          <a:solidFill>
                            <a:schemeClr val="dk1"/>
                          </a:solidFill>
                          <a:latin typeface="+mn-lt"/>
                          <a:ea typeface="+mn-ea"/>
                          <a:cs typeface="+mn-cs"/>
                        </a:rPr>
                        <a:t>243 (29%)</a:t>
                      </a:r>
                      <a:endParaRPr lang="fr-FR"/>
                    </a:p>
                  </a:txBody>
                  <a:tcPr anchor="ctr"/>
                </a:tc>
                <a:tc>
                  <a:txBody>
                    <a:bodyPr/>
                    <a:lstStyle/>
                    <a:p>
                      <a:pPr algn="ctr"/>
                      <a:r>
                        <a:rPr lang="fr-FR" sz="1350" b="0" i="0" u="none" strike="noStrike" kern="1200" baseline="0">
                          <a:solidFill>
                            <a:schemeClr val="dk1"/>
                          </a:solidFill>
                          <a:latin typeface="+mn-lt"/>
                          <a:ea typeface="+mn-ea"/>
                          <a:cs typeface="+mn-cs"/>
                        </a:rPr>
                        <a:t>59 (21%)</a:t>
                      </a:r>
                      <a:endParaRPr lang="fr-FR"/>
                    </a:p>
                  </a:txBody>
                  <a:tcPr anchor="ctr"/>
                </a:tc>
                <a:tc>
                  <a:txBody>
                    <a:bodyPr/>
                    <a:lstStyle/>
                    <a:p>
                      <a:pPr algn="ctr"/>
                      <a:r>
                        <a:rPr lang="fr-FR" sz="1350" b="0" i="0" u="none" strike="noStrike" kern="1200" baseline="0">
                          <a:solidFill>
                            <a:schemeClr val="dk1"/>
                          </a:solidFill>
                          <a:latin typeface="+mn-lt"/>
                          <a:ea typeface="+mn-ea"/>
                          <a:cs typeface="+mn-cs"/>
                        </a:rPr>
                        <a:t>0.02</a:t>
                      </a:r>
                      <a:endParaRPr lang="fr-FR"/>
                    </a:p>
                  </a:txBody>
                  <a:tcPr anchor="ctr"/>
                </a:tc>
                <a:extLst>
                  <a:ext uri="{0D108BD9-81ED-4DB2-BD59-A6C34878D82A}">
                    <a16:rowId xmlns:a16="http://schemas.microsoft.com/office/drawing/2014/main" val="3471917120"/>
                  </a:ext>
                </a:extLst>
              </a:tr>
              <a:tr h="466377">
                <a:tc>
                  <a:txBody>
                    <a:bodyPr/>
                    <a:lstStyle/>
                    <a:p>
                      <a:r>
                        <a:rPr lang="en-US" sz="1350" b="0" i="0" u="none" strike="noStrike" kern="1200" baseline="0">
                          <a:solidFill>
                            <a:schemeClr val="dk1"/>
                          </a:solidFill>
                          <a:latin typeface="+mn-lt"/>
                          <a:ea typeface="+mn-ea"/>
                          <a:cs typeface="+mn-cs"/>
                        </a:rPr>
                        <a:t>ART missed more than once a month</a:t>
                      </a:r>
                      <a:endParaRPr lang="fr-FR"/>
                    </a:p>
                  </a:txBody>
                  <a:tcPr anchor="ctr"/>
                </a:tc>
                <a:tc>
                  <a:txBody>
                    <a:bodyPr/>
                    <a:lstStyle/>
                    <a:p>
                      <a:pPr algn="ctr"/>
                      <a:r>
                        <a:rPr lang="fr-FR" sz="1350" b="0" i="0" u="none" strike="noStrike" kern="1200" baseline="0">
                          <a:solidFill>
                            <a:schemeClr val="dk1"/>
                          </a:solidFill>
                          <a:latin typeface="+mn-lt"/>
                          <a:ea typeface="+mn-ea"/>
                          <a:cs typeface="+mn-cs"/>
                        </a:rPr>
                        <a:t>57 (7%)</a:t>
                      </a:r>
                      <a:endParaRPr lang="fr-FR"/>
                    </a:p>
                  </a:txBody>
                  <a:tcPr anchor="ctr"/>
                </a:tc>
                <a:tc>
                  <a:txBody>
                    <a:bodyPr/>
                    <a:lstStyle/>
                    <a:p>
                      <a:pPr algn="ctr"/>
                      <a:r>
                        <a:rPr lang="fr-FR" sz="1350" b="0" i="0" u="none" strike="noStrike" kern="1200" baseline="0">
                          <a:solidFill>
                            <a:schemeClr val="dk1"/>
                          </a:solidFill>
                          <a:latin typeface="+mn-lt"/>
                          <a:ea typeface="+mn-ea"/>
                          <a:cs typeface="+mn-cs"/>
                        </a:rPr>
                        <a:t>20 (7%)</a:t>
                      </a:r>
                      <a:endParaRPr lang="fr-FR"/>
                    </a:p>
                  </a:txBody>
                  <a:tcPr anchor="ctr"/>
                </a:tc>
                <a:tc>
                  <a:txBody>
                    <a:bodyPr/>
                    <a:lstStyle/>
                    <a:p>
                      <a:pPr algn="ctr"/>
                      <a:r>
                        <a:rPr lang="fr-FR" sz="1350" b="0" i="0" u="none" strike="noStrike" kern="1200" baseline="0">
                          <a:solidFill>
                            <a:schemeClr val="dk1"/>
                          </a:solidFill>
                          <a:latin typeface="+mn-lt"/>
                          <a:ea typeface="+mn-ea"/>
                          <a:cs typeface="+mn-cs"/>
                        </a:rPr>
                        <a:t>0.78</a:t>
                      </a:r>
                      <a:endParaRPr lang="fr-FR"/>
                    </a:p>
                  </a:txBody>
                  <a:tcPr anchor="ctr"/>
                </a:tc>
                <a:extLst>
                  <a:ext uri="{0D108BD9-81ED-4DB2-BD59-A6C34878D82A}">
                    <a16:rowId xmlns:a16="http://schemas.microsoft.com/office/drawing/2014/main" val="2111826337"/>
                  </a:ext>
                </a:extLst>
              </a:tr>
              <a:tr h="632484">
                <a:tc>
                  <a:txBody>
                    <a:bodyPr/>
                    <a:lstStyle/>
                    <a:p>
                      <a:r>
                        <a:rPr lang="en-US" sz="1350" b="0" i="0" u="none" strike="noStrike" kern="1200" baseline="0">
                          <a:solidFill>
                            <a:schemeClr val="dk1"/>
                          </a:solidFill>
                          <a:latin typeface="+mn-lt"/>
                          <a:ea typeface="+mn-ea"/>
                          <a:cs typeface="+mn-cs"/>
                        </a:rPr>
                        <a:t>On HRT during the 6 months preceding</a:t>
                      </a:r>
                    </a:p>
                    <a:p>
                      <a:r>
                        <a:rPr lang="fr-FR" sz="1350" b="0" i="0" u="none" strike="noStrike" kern="1200" baseline="0" err="1">
                          <a:solidFill>
                            <a:schemeClr val="dk1"/>
                          </a:solidFill>
                          <a:latin typeface="+mn-lt"/>
                          <a:ea typeface="+mn-ea"/>
                          <a:cs typeface="+mn-cs"/>
                        </a:rPr>
                        <a:t>menopause</a:t>
                      </a:r>
                      <a:r>
                        <a:rPr lang="fr-FR" sz="1350" b="0" i="0" u="none" strike="noStrike" kern="1200" baseline="0">
                          <a:solidFill>
                            <a:schemeClr val="dk1"/>
                          </a:solidFill>
                          <a:latin typeface="+mn-lt"/>
                          <a:ea typeface="+mn-ea"/>
                          <a:cs typeface="+mn-cs"/>
                        </a:rPr>
                        <a:t> </a:t>
                      </a:r>
                      <a:r>
                        <a:rPr lang="fr-FR" sz="1350" b="0" i="0" u="none" strike="noStrike" kern="1200" baseline="0" err="1">
                          <a:solidFill>
                            <a:schemeClr val="dk1"/>
                          </a:solidFill>
                          <a:latin typeface="+mn-lt"/>
                          <a:ea typeface="+mn-ea"/>
                          <a:cs typeface="+mn-cs"/>
                        </a:rPr>
                        <a:t>documentation</a:t>
                      </a:r>
                      <a:r>
                        <a:rPr lang="fr-FR" sz="1350" b="0" i="0" u="none" strike="noStrike" kern="1200" baseline="30000" err="1">
                          <a:solidFill>
                            <a:schemeClr val="dk1"/>
                          </a:solidFill>
                          <a:latin typeface="+mn-lt"/>
                          <a:ea typeface="+mn-ea"/>
                          <a:cs typeface="+mn-cs"/>
                        </a:rPr>
                        <a:t>a</a:t>
                      </a:r>
                      <a:endParaRPr lang="fr-FR" baseline="30000"/>
                    </a:p>
                  </a:txBody>
                  <a:tcPr anchor="ctr"/>
                </a:tc>
                <a:tc>
                  <a:txBody>
                    <a:bodyPr/>
                    <a:lstStyle/>
                    <a:p>
                      <a:pPr algn="ctr"/>
                      <a:r>
                        <a:rPr lang="fr-FR" sz="1350" b="0" i="0" u="none" strike="noStrike" kern="1200" baseline="0">
                          <a:solidFill>
                            <a:schemeClr val="dk1"/>
                          </a:solidFill>
                          <a:latin typeface="+mn-lt"/>
                          <a:ea typeface="+mn-ea"/>
                          <a:cs typeface="+mn-cs"/>
                        </a:rPr>
                        <a:t>98 (12%)</a:t>
                      </a:r>
                      <a:endParaRPr lang="fr-FR"/>
                    </a:p>
                  </a:txBody>
                  <a:tcPr anchor="ctr"/>
                </a:tc>
                <a:tc>
                  <a:txBody>
                    <a:bodyPr/>
                    <a:lstStyle/>
                    <a:p>
                      <a:pPr algn="ctr"/>
                      <a:r>
                        <a:rPr lang="fr-FR" sz="1350" b="0" i="0" u="none" strike="noStrike" kern="1200" baseline="0">
                          <a:solidFill>
                            <a:schemeClr val="dk1"/>
                          </a:solidFill>
                          <a:latin typeface="+mn-lt"/>
                          <a:ea typeface="+mn-ea"/>
                          <a:cs typeface="+mn-cs"/>
                        </a:rPr>
                        <a:t>27 (10%)</a:t>
                      </a:r>
                      <a:endParaRPr lang="fr-FR"/>
                    </a:p>
                  </a:txBody>
                  <a:tcPr anchor="ctr"/>
                </a:tc>
                <a:tc>
                  <a:txBody>
                    <a:bodyPr/>
                    <a:lstStyle/>
                    <a:p>
                      <a:pPr algn="ctr"/>
                      <a:r>
                        <a:rPr lang="fr-FR" sz="1350" b="0" i="0" u="none" strike="noStrike" baseline="0" dirty="0"/>
                        <a:t>0.38</a:t>
                      </a:r>
                      <a:endParaRPr lang="fr-FR" dirty="0"/>
                    </a:p>
                  </a:txBody>
                  <a:tcPr anchor="ctr"/>
                </a:tc>
                <a:extLst>
                  <a:ext uri="{0D108BD9-81ED-4DB2-BD59-A6C34878D82A}">
                    <a16:rowId xmlns:a16="http://schemas.microsoft.com/office/drawing/2014/main" val="3442181123"/>
                  </a:ext>
                </a:extLst>
              </a:tr>
            </a:tbl>
          </a:graphicData>
        </a:graphic>
      </p:graphicFrame>
      <p:sp>
        <p:nvSpPr>
          <p:cNvPr id="7" name="ZoneTexte 6">
            <a:extLst>
              <a:ext uri="{FF2B5EF4-FFF2-40B4-BE49-F238E27FC236}">
                <a16:creationId xmlns:a16="http://schemas.microsoft.com/office/drawing/2014/main" id="{1C72E5A4-42B8-4963-C5D8-75222BD97629}"/>
              </a:ext>
            </a:extLst>
          </p:cNvPr>
          <p:cNvSpPr txBox="1"/>
          <p:nvPr/>
        </p:nvSpPr>
        <p:spPr>
          <a:xfrm>
            <a:off x="10104569" y="6481787"/>
            <a:ext cx="2087431" cy="276999"/>
          </a:xfrm>
          <a:prstGeom prst="rect">
            <a:avLst/>
          </a:prstGeom>
          <a:noFill/>
        </p:spPr>
        <p:txBody>
          <a:bodyPr wrap="none" rtlCol="0">
            <a:spAutoFit/>
          </a:bodyPr>
          <a:lstStyle/>
          <a:p>
            <a:pPr algn="r"/>
            <a:r>
              <a:rPr lang="fr-FR" sz="1200" i="1"/>
              <a:t>HIV </a:t>
            </a:r>
            <a:r>
              <a:rPr lang="fr-FR" sz="1200" i="1" err="1"/>
              <a:t>Medicine</a:t>
            </a:r>
            <a:r>
              <a:rPr lang="fr-FR" sz="1200" i="1"/>
              <a:t> 2022; 23:417-25</a:t>
            </a:r>
          </a:p>
        </p:txBody>
      </p:sp>
      <p:sp>
        <p:nvSpPr>
          <p:cNvPr id="10" name="ZoneTexte 9">
            <a:extLst>
              <a:ext uri="{FF2B5EF4-FFF2-40B4-BE49-F238E27FC236}">
                <a16:creationId xmlns:a16="http://schemas.microsoft.com/office/drawing/2014/main" id="{1D6CACA7-047B-1C10-BAA5-2CA8CFCA67D9}"/>
              </a:ext>
            </a:extLst>
          </p:cNvPr>
          <p:cNvSpPr txBox="1"/>
          <p:nvPr/>
        </p:nvSpPr>
        <p:spPr>
          <a:xfrm>
            <a:off x="1692180" y="1735852"/>
            <a:ext cx="5798703" cy="369332"/>
          </a:xfrm>
          <a:prstGeom prst="rect">
            <a:avLst/>
          </a:prstGeom>
          <a:noFill/>
        </p:spPr>
        <p:txBody>
          <a:bodyPr wrap="none" rtlCol="0">
            <a:spAutoFit/>
          </a:bodyPr>
          <a:lstStyle/>
          <a:p>
            <a:r>
              <a:rPr lang="en-US" b="1" i="0" u="none" strike="noStrike" baseline="0">
                <a:cs typeface="Times New Roman" panose="02020603050405020304" pitchFamily="18" charset="0"/>
              </a:rPr>
              <a:t>Healthcare provision and utilization during perimenopause</a:t>
            </a:r>
            <a:endParaRPr lang="fr-FR" b="1">
              <a:cs typeface="Times New Roman" panose="02020603050405020304" pitchFamily="18" charset="0"/>
            </a:endParaRPr>
          </a:p>
        </p:txBody>
      </p:sp>
      <p:sp>
        <p:nvSpPr>
          <p:cNvPr id="9" name="ZoneTexte 8">
            <a:extLst>
              <a:ext uri="{FF2B5EF4-FFF2-40B4-BE49-F238E27FC236}">
                <a16:creationId xmlns:a16="http://schemas.microsoft.com/office/drawing/2014/main" id="{09A3BE33-B005-8E44-A7EA-89E7817633FE}"/>
              </a:ext>
            </a:extLst>
          </p:cNvPr>
          <p:cNvSpPr txBox="1"/>
          <p:nvPr/>
        </p:nvSpPr>
        <p:spPr>
          <a:xfrm>
            <a:off x="11305732" y="74154"/>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106284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9AD561F9-2034-0945-B15A-4BB9328B031A}"/>
              </a:ext>
            </a:extLst>
          </p:cNvPr>
          <p:cNvSpPr/>
          <p:nvPr/>
        </p:nvSpPr>
        <p:spPr>
          <a:xfrm>
            <a:off x="6096000" y="1916832"/>
            <a:ext cx="3972347" cy="4314825"/>
          </a:xfrm>
          <a:custGeom>
            <a:avLst/>
            <a:gdLst>
              <a:gd name="connsiteX0" fmla="*/ 9525 w 3143250"/>
              <a:gd name="connsiteY0" fmla="*/ 0 h 4314825"/>
              <a:gd name="connsiteX1" fmla="*/ 2667000 w 3143250"/>
              <a:gd name="connsiteY1" fmla="*/ 0 h 4314825"/>
              <a:gd name="connsiteX2" fmla="*/ 3143250 w 3143250"/>
              <a:gd name="connsiteY2" fmla="*/ 533400 h 4314825"/>
              <a:gd name="connsiteX3" fmla="*/ 3143250 w 3143250"/>
              <a:gd name="connsiteY3" fmla="*/ 4295775 h 4314825"/>
              <a:gd name="connsiteX4" fmla="*/ 3057525 w 3143250"/>
              <a:gd name="connsiteY4" fmla="*/ 4314825 h 4314825"/>
              <a:gd name="connsiteX5" fmla="*/ 542925 w 3143250"/>
              <a:gd name="connsiteY5" fmla="*/ 4314825 h 4314825"/>
              <a:gd name="connsiteX6" fmla="*/ 0 w 3143250"/>
              <a:gd name="connsiteY6" fmla="*/ 3790950 h 4314825"/>
              <a:gd name="connsiteX7" fmla="*/ 9525 w 3143250"/>
              <a:gd name="connsiteY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4314825">
                <a:moveTo>
                  <a:pt x="9525" y="0"/>
                </a:moveTo>
                <a:lnTo>
                  <a:pt x="2667000" y="0"/>
                </a:lnTo>
                <a:lnTo>
                  <a:pt x="3143250" y="533400"/>
                </a:lnTo>
                <a:lnTo>
                  <a:pt x="3143250" y="4295775"/>
                </a:lnTo>
                <a:lnTo>
                  <a:pt x="3057525" y="4314825"/>
                </a:lnTo>
                <a:lnTo>
                  <a:pt x="542925" y="4314825"/>
                </a:lnTo>
                <a:lnTo>
                  <a:pt x="0" y="3790950"/>
                </a:lnTo>
                <a:lnTo>
                  <a:pt x="9525" y="0"/>
                </a:lnTo>
                <a:close/>
              </a:path>
            </a:pathLst>
          </a:custGeom>
          <a:solidFill>
            <a:srgbClr val="E9E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E5026909-6AFE-A256-3310-7B4C8C75457C}"/>
              </a:ext>
            </a:extLst>
          </p:cNvPr>
          <p:cNvSpPr/>
          <p:nvPr/>
        </p:nvSpPr>
        <p:spPr>
          <a:xfrm>
            <a:off x="1295350" y="1916832"/>
            <a:ext cx="3972347" cy="4314825"/>
          </a:xfrm>
          <a:custGeom>
            <a:avLst/>
            <a:gdLst>
              <a:gd name="connsiteX0" fmla="*/ 9525 w 3143250"/>
              <a:gd name="connsiteY0" fmla="*/ 0 h 4314825"/>
              <a:gd name="connsiteX1" fmla="*/ 2667000 w 3143250"/>
              <a:gd name="connsiteY1" fmla="*/ 0 h 4314825"/>
              <a:gd name="connsiteX2" fmla="*/ 3143250 w 3143250"/>
              <a:gd name="connsiteY2" fmla="*/ 533400 h 4314825"/>
              <a:gd name="connsiteX3" fmla="*/ 3143250 w 3143250"/>
              <a:gd name="connsiteY3" fmla="*/ 4295775 h 4314825"/>
              <a:gd name="connsiteX4" fmla="*/ 3057525 w 3143250"/>
              <a:gd name="connsiteY4" fmla="*/ 4314825 h 4314825"/>
              <a:gd name="connsiteX5" fmla="*/ 542925 w 3143250"/>
              <a:gd name="connsiteY5" fmla="*/ 4314825 h 4314825"/>
              <a:gd name="connsiteX6" fmla="*/ 0 w 3143250"/>
              <a:gd name="connsiteY6" fmla="*/ 3790950 h 4314825"/>
              <a:gd name="connsiteX7" fmla="*/ 9525 w 3143250"/>
              <a:gd name="connsiteY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250" h="4314825">
                <a:moveTo>
                  <a:pt x="9525" y="0"/>
                </a:moveTo>
                <a:lnTo>
                  <a:pt x="2667000" y="0"/>
                </a:lnTo>
                <a:lnTo>
                  <a:pt x="3143250" y="533400"/>
                </a:lnTo>
                <a:lnTo>
                  <a:pt x="3143250" y="4295775"/>
                </a:lnTo>
                <a:lnTo>
                  <a:pt x="3057525" y="4314825"/>
                </a:lnTo>
                <a:lnTo>
                  <a:pt x="542925" y="4314825"/>
                </a:lnTo>
                <a:lnTo>
                  <a:pt x="0" y="3790950"/>
                </a:lnTo>
                <a:lnTo>
                  <a:pt x="9525" y="0"/>
                </a:lnTo>
                <a:close/>
              </a:path>
            </a:pathLst>
          </a:custGeom>
          <a:solidFill>
            <a:srgbClr val="D0D8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EB3A152-C642-A24B-BDF5-DA427DE9FEFC}"/>
              </a:ext>
            </a:extLst>
          </p:cNvPr>
          <p:cNvSpPr>
            <a:spLocks noGrp="1"/>
          </p:cNvSpPr>
          <p:nvPr>
            <p:ph type="title"/>
          </p:nvPr>
        </p:nvSpPr>
        <p:spPr/>
        <p:txBody>
          <a:bodyPr/>
          <a:lstStyle/>
          <a:p>
            <a:r>
              <a:rPr lang="fr-FR" err="1"/>
              <a:t>Women</a:t>
            </a:r>
            <a:r>
              <a:rPr lang="fr-FR"/>
              <a:t> </a:t>
            </a:r>
            <a:r>
              <a:rPr lang="fr-FR" err="1"/>
              <a:t>with</a:t>
            </a:r>
            <a:r>
              <a:rPr lang="fr-FR"/>
              <a:t> HIV</a:t>
            </a:r>
          </a:p>
        </p:txBody>
      </p:sp>
      <p:sp>
        <p:nvSpPr>
          <p:cNvPr id="6" name="ZoneTexte 5">
            <a:extLst>
              <a:ext uri="{FF2B5EF4-FFF2-40B4-BE49-F238E27FC236}">
                <a16:creationId xmlns:a16="http://schemas.microsoft.com/office/drawing/2014/main" id="{C99F0C9B-D631-1961-5F76-32BC8D90F37E}"/>
              </a:ext>
            </a:extLst>
          </p:cNvPr>
          <p:cNvSpPr txBox="1"/>
          <p:nvPr/>
        </p:nvSpPr>
        <p:spPr>
          <a:xfrm>
            <a:off x="1307258" y="2360712"/>
            <a:ext cx="2106667"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20,2 M</a:t>
            </a:r>
          </a:p>
        </p:txBody>
      </p:sp>
      <p:sp>
        <p:nvSpPr>
          <p:cNvPr id="7" name="ZoneTexte 6">
            <a:extLst>
              <a:ext uri="{FF2B5EF4-FFF2-40B4-BE49-F238E27FC236}">
                <a16:creationId xmlns:a16="http://schemas.microsoft.com/office/drawing/2014/main" id="{81100009-A289-0F5E-C0EF-AD86A1E8E869}"/>
              </a:ext>
            </a:extLst>
          </p:cNvPr>
          <p:cNvSpPr txBox="1"/>
          <p:nvPr/>
        </p:nvSpPr>
        <p:spPr>
          <a:xfrm>
            <a:off x="1307258" y="3113008"/>
            <a:ext cx="2193677" cy="646331"/>
          </a:xfrm>
          <a:prstGeom prst="rect">
            <a:avLst/>
          </a:prstGeom>
          <a:noFill/>
        </p:spPr>
        <p:txBody>
          <a:bodyPr wrap="none" rtlCol="0">
            <a:spAutoFit/>
          </a:bodyPr>
          <a:lstStyle/>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Women and girls</a:t>
            </a:r>
          </a:p>
          <a:p>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Living </a:t>
            </a:r>
            <a:r>
              <a:rPr lang="fr-FR" sz="1800" b="0" i="0" u="none" strike="noStrike" baseline="0" err="1">
                <a:latin typeface="Tahoma" panose="020B0604030504040204" pitchFamily="34" charset="0"/>
                <a:ea typeface="Tahoma" panose="020B0604030504040204" pitchFamily="34" charset="0"/>
                <a:cs typeface="Tahoma" panose="020B0604030504040204" pitchFamily="34" charset="0"/>
              </a:rPr>
              <a:t>with</a:t>
            </a:r>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HIV</a:t>
            </a:r>
            <a:endParaRPr lang="fr-FR" sz="4400" b="1">
              <a:latin typeface="Tahoma" panose="020B0604030504040204"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5223172E-7437-DE43-0BBF-F02CF3230FB4}"/>
              </a:ext>
            </a:extLst>
          </p:cNvPr>
          <p:cNvSpPr txBox="1"/>
          <p:nvPr/>
        </p:nvSpPr>
        <p:spPr>
          <a:xfrm>
            <a:off x="1307258" y="4343836"/>
            <a:ext cx="1579278"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79%</a:t>
            </a:r>
          </a:p>
        </p:txBody>
      </p:sp>
      <p:sp>
        <p:nvSpPr>
          <p:cNvPr id="9" name="ZoneTexte 8">
            <a:extLst>
              <a:ext uri="{FF2B5EF4-FFF2-40B4-BE49-F238E27FC236}">
                <a16:creationId xmlns:a16="http://schemas.microsoft.com/office/drawing/2014/main" id="{2CAAAA5D-3D87-E731-010B-EDFE55AA5898}"/>
              </a:ext>
            </a:extLst>
          </p:cNvPr>
          <p:cNvSpPr txBox="1"/>
          <p:nvPr/>
        </p:nvSpPr>
        <p:spPr>
          <a:xfrm>
            <a:off x="1307258" y="5130973"/>
            <a:ext cx="3599062" cy="646331"/>
          </a:xfrm>
          <a:prstGeom prst="rect">
            <a:avLst/>
          </a:prstGeom>
          <a:noFill/>
        </p:spPr>
        <p:txBody>
          <a:bodyPr wrap="none" rtlCol="0">
            <a:spAutoFit/>
          </a:bodyPr>
          <a:lstStyle/>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of WOMEN LIVING WITH HIV</a:t>
            </a:r>
          </a:p>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 received ART (2021)</a:t>
            </a:r>
          </a:p>
        </p:txBody>
      </p:sp>
      <p:sp>
        <p:nvSpPr>
          <p:cNvPr id="10" name="ZoneTexte 9">
            <a:extLst>
              <a:ext uri="{FF2B5EF4-FFF2-40B4-BE49-F238E27FC236}">
                <a16:creationId xmlns:a16="http://schemas.microsoft.com/office/drawing/2014/main" id="{D9005793-7E69-4D9C-DD57-A52B1A0924C2}"/>
              </a:ext>
            </a:extLst>
          </p:cNvPr>
          <p:cNvSpPr txBox="1"/>
          <p:nvPr/>
        </p:nvSpPr>
        <p:spPr>
          <a:xfrm>
            <a:off x="6223702" y="2360712"/>
            <a:ext cx="1579278"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53%</a:t>
            </a:r>
          </a:p>
        </p:txBody>
      </p:sp>
      <p:sp>
        <p:nvSpPr>
          <p:cNvPr id="11" name="ZoneTexte 10">
            <a:extLst>
              <a:ext uri="{FF2B5EF4-FFF2-40B4-BE49-F238E27FC236}">
                <a16:creationId xmlns:a16="http://schemas.microsoft.com/office/drawing/2014/main" id="{01EAFB48-797C-18C6-118F-84375CA5065F}"/>
              </a:ext>
            </a:extLst>
          </p:cNvPr>
          <p:cNvSpPr txBox="1"/>
          <p:nvPr/>
        </p:nvSpPr>
        <p:spPr>
          <a:xfrm>
            <a:off x="6223702" y="3113008"/>
            <a:ext cx="2387192" cy="646331"/>
          </a:xfrm>
          <a:prstGeom prst="rect">
            <a:avLst/>
          </a:prstGeom>
          <a:noFill/>
        </p:spPr>
        <p:txBody>
          <a:bodyPr wrap="none" rtlCol="0">
            <a:spAutoFit/>
          </a:bodyPr>
          <a:lstStyle/>
          <a:p>
            <a:r>
              <a:rPr lang="en-US" sz="1800" b="1" i="0" u="none" strike="noStrike" baseline="0">
                <a:latin typeface="Tahoma" panose="020B0604030504040204" pitchFamily="34" charset="0"/>
                <a:ea typeface="Tahoma" panose="020B0604030504040204" pitchFamily="34" charset="0"/>
                <a:cs typeface="Tahoma" panose="020B0604030504040204" pitchFamily="34" charset="0"/>
              </a:rPr>
              <a:t>of Total Population</a:t>
            </a:r>
          </a:p>
          <a:p>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Living </a:t>
            </a:r>
            <a:r>
              <a:rPr lang="fr-FR" sz="1800" b="0" i="0" u="none" strike="noStrike" baseline="0" err="1">
                <a:latin typeface="Tahoma" panose="020B0604030504040204" pitchFamily="34" charset="0"/>
                <a:ea typeface="Tahoma" panose="020B0604030504040204" pitchFamily="34" charset="0"/>
                <a:cs typeface="Tahoma" panose="020B0604030504040204" pitchFamily="34" charset="0"/>
              </a:rPr>
              <a:t>with</a:t>
            </a:r>
            <a:r>
              <a:rPr lang="fr-FR" sz="1800" b="0" i="0" u="none" strike="noStrike" baseline="0">
                <a:latin typeface="Tahoma" panose="020B0604030504040204" pitchFamily="34" charset="0"/>
                <a:ea typeface="Tahoma" panose="020B0604030504040204" pitchFamily="34" charset="0"/>
                <a:cs typeface="Tahoma" panose="020B0604030504040204" pitchFamily="34" charset="0"/>
              </a:rPr>
              <a:t> HIV</a:t>
            </a:r>
            <a:endParaRPr lang="fr-FR" sz="4400" b="1">
              <a:latin typeface="Tahoma" panose="020B0604030504040204" pitchFamily="34" charset="0"/>
              <a:ea typeface="Tahoma" panose="020B0604030504040204" pitchFamily="34" charset="0"/>
              <a:cs typeface="Tahoma" panose="020B0604030504040204" pitchFamily="34" charset="0"/>
            </a:endParaRPr>
          </a:p>
        </p:txBody>
      </p:sp>
      <p:sp>
        <p:nvSpPr>
          <p:cNvPr id="12" name="ZoneTexte 11">
            <a:extLst>
              <a:ext uri="{FF2B5EF4-FFF2-40B4-BE49-F238E27FC236}">
                <a16:creationId xmlns:a16="http://schemas.microsoft.com/office/drawing/2014/main" id="{0F2A84F8-4DE1-0308-2FDC-86C8E0A8A246}"/>
              </a:ext>
            </a:extLst>
          </p:cNvPr>
          <p:cNvSpPr txBox="1"/>
          <p:nvPr/>
        </p:nvSpPr>
        <p:spPr>
          <a:xfrm>
            <a:off x="6223702" y="4343836"/>
            <a:ext cx="782587" cy="769441"/>
          </a:xfrm>
          <a:prstGeom prst="rect">
            <a:avLst/>
          </a:prstGeom>
          <a:noFill/>
        </p:spPr>
        <p:txBody>
          <a:bodyPr wrap="none" rtlCol="0">
            <a:spAutoFit/>
          </a:bodyPr>
          <a:lstStyle/>
          <a:p>
            <a:r>
              <a:rPr lang="fr-FR" sz="4400" b="1">
                <a:latin typeface="Tahoma" panose="020B0604030504040204" pitchFamily="34" charset="0"/>
                <a:ea typeface="Tahoma" panose="020B0604030504040204" pitchFamily="34" charset="0"/>
                <a:cs typeface="Tahoma" panose="020B0604030504040204" pitchFamily="34" charset="0"/>
              </a:rPr>
              <a:t>1</a:t>
            </a:r>
            <a:r>
              <a:rPr lang="fr-FR" sz="4400" b="1" baseline="30000">
                <a:latin typeface="Tahoma" panose="020B0604030504040204" pitchFamily="34" charset="0"/>
                <a:ea typeface="Tahoma" panose="020B0604030504040204" pitchFamily="34" charset="0"/>
                <a:cs typeface="Tahoma" panose="020B0604030504040204" pitchFamily="34" charset="0"/>
              </a:rPr>
              <a:t>0</a:t>
            </a:r>
          </a:p>
        </p:txBody>
      </p:sp>
      <p:sp>
        <p:nvSpPr>
          <p:cNvPr id="13" name="ZoneTexte 12">
            <a:extLst>
              <a:ext uri="{FF2B5EF4-FFF2-40B4-BE49-F238E27FC236}">
                <a16:creationId xmlns:a16="http://schemas.microsoft.com/office/drawing/2014/main" id="{B613CA01-4698-A127-A459-C75DD8635619}"/>
              </a:ext>
            </a:extLst>
          </p:cNvPr>
          <p:cNvSpPr txBox="1"/>
          <p:nvPr/>
        </p:nvSpPr>
        <p:spPr>
          <a:xfrm>
            <a:off x="6223702" y="5130973"/>
            <a:ext cx="3841116" cy="646331"/>
          </a:xfrm>
          <a:prstGeom prst="rect">
            <a:avLst/>
          </a:prstGeom>
          <a:noFill/>
        </p:spPr>
        <p:txBody>
          <a:bodyPr wrap="none" rtlCol="0">
            <a:spAutoFit/>
          </a:bodyPr>
          <a:lstStyle/>
          <a:p>
            <a:r>
              <a:rPr lang="en-US" sz="1800" b="1" i="0" u="none" strike="noStrike" baseline="0">
                <a:latin typeface="Tahoma" panose="020B0604030504040204" pitchFamily="34" charset="0"/>
              </a:rPr>
              <a:t>Leading cause of death globally</a:t>
            </a:r>
          </a:p>
          <a:p>
            <a:r>
              <a:rPr lang="en-US" sz="1800" b="1" i="0" u="none" strike="noStrike" baseline="0">
                <a:latin typeface="Tahoma" panose="020B0604030504040204" pitchFamily="34" charset="0"/>
              </a:rPr>
              <a:t>for women aged 15 to 49 </a:t>
            </a:r>
            <a:endParaRPr lang="en-US" sz="1800" b="1" i="0" u="none" strike="noStrike" baseline="0">
              <a:latin typeface="Tahoma" panose="020B0604030504040204" pitchFamily="34" charset="0"/>
              <a:ea typeface="Tahoma" panose="020B0604030504040204" pitchFamily="34" charset="0"/>
              <a:cs typeface="Tahoma" panose="020B0604030504040204" pitchFamily="34" charset="0"/>
            </a:endParaRPr>
          </a:p>
        </p:txBody>
      </p:sp>
      <p:sp>
        <p:nvSpPr>
          <p:cNvPr id="18" name="ZoneTexte 17">
            <a:extLst>
              <a:ext uri="{FF2B5EF4-FFF2-40B4-BE49-F238E27FC236}">
                <a16:creationId xmlns:a16="http://schemas.microsoft.com/office/drawing/2014/main" id="{36E5D463-52A3-C342-5C5C-B1F3539DAF41}"/>
              </a:ext>
            </a:extLst>
          </p:cNvPr>
          <p:cNvSpPr txBox="1"/>
          <p:nvPr/>
        </p:nvSpPr>
        <p:spPr>
          <a:xfrm>
            <a:off x="8970221" y="6479463"/>
            <a:ext cx="3221779" cy="276999"/>
          </a:xfrm>
          <a:prstGeom prst="rect">
            <a:avLst/>
          </a:prstGeom>
          <a:noFill/>
        </p:spPr>
        <p:txBody>
          <a:bodyPr wrap="none" rtlCol="0">
            <a:spAutoFit/>
          </a:bodyPr>
          <a:lstStyle/>
          <a:p>
            <a:pPr algn="r"/>
            <a:r>
              <a:rPr lang="fr-FR" sz="1200" i="1"/>
              <a:t>https://www.unaids.org/en/resources/fact-sheet</a:t>
            </a:r>
          </a:p>
        </p:txBody>
      </p:sp>
      <p:sp>
        <p:nvSpPr>
          <p:cNvPr id="3" name="ZoneTexte 2">
            <a:extLst>
              <a:ext uri="{FF2B5EF4-FFF2-40B4-BE49-F238E27FC236}">
                <a16:creationId xmlns:a16="http://schemas.microsoft.com/office/drawing/2014/main" id="{1664E69E-4DEE-C14B-BE86-0749EB172C23}"/>
              </a:ext>
            </a:extLst>
          </p:cNvPr>
          <p:cNvSpPr txBox="1"/>
          <p:nvPr/>
        </p:nvSpPr>
        <p:spPr>
          <a:xfrm>
            <a:off x="11582401" y="86038"/>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877901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BDBE21-3BD0-434D-8594-FB1F41572530}"/>
              </a:ext>
            </a:extLst>
          </p:cNvPr>
          <p:cNvSpPr>
            <a:spLocks noGrp="1"/>
          </p:cNvSpPr>
          <p:nvPr>
            <p:ph sz="quarter" idx="13"/>
          </p:nvPr>
        </p:nvSpPr>
        <p:spPr>
          <a:xfrm>
            <a:off x="609600" y="1974254"/>
            <a:ext cx="10972800" cy="4695106"/>
          </a:xfrm>
        </p:spPr>
        <p:txBody>
          <a:bodyPr>
            <a:normAutofit/>
          </a:bodyPr>
          <a:lstStyle/>
          <a:p>
            <a:r>
              <a:rPr lang="fr-FR" sz="1800" dirty="0" err="1"/>
              <a:t>Women’s</a:t>
            </a:r>
            <a:r>
              <a:rPr lang="fr-FR" sz="1800"/>
              <a:t> Interagency HIV Study</a:t>
            </a:r>
            <a:endParaRPr lang="fr-FR" sz="1800" dirty="0"/>
          </a:p>
          <a:p>
            <a:r>
              <a:rPr lang="fr-FR" sz="1800"/>
              <a:t>609 postmenopausal women (mean age : 51, 80% HIV+)</a:t>
            </a:r>
            <a:endParaRPr lang="fr-FR" sz="1800" dirty="0"/>
          </a:p>
          <a:p>
            <a:r>
              <a:rPr lang="fr-FR" sz="1800"/>
              <a:t>Relationship of ever hormone therapy use (oral, patch or vaginal) with </a:t>
            </a:r>
            <a:endParaRPr lang="fr-FR" sz="1800" dirty="0"/>
          </a:p>
          <a:p>
            <a:pPr lvl="1"/>
            <a:r>
              <a:rPr lang="fr-FR" sz="1800"/>
              <a:t>subclinical atherosclerosis : carotid artery intima-media thickness, distensibility, plaque</a:t>
            </a:r>
            <a:endParaRPr lang="fr-FR" sz="1800" dirty="0"/>
          </a:p>
          <a:p>
            <a:pPr lvl="1"/>
            <a:r>
              <a:rPr lang="fr-FR" sz="1800"/>
              <a:t>biomarkers of immune activation and D-dimer</a:t>
            </a:r>
            <a:endParaRPr lang="fr-FR" sz="1800" dirty="0"/>
          </a:p>
          <a:p>
            <a:pPr lvl="1"/>
            <a:endParaRPr lang="fr-FR" sz="1800" dirty="0"/>
          </a:p>
          <a:p>
            <a:r>
              <a:rPr lang="fr-FR" sz="1800">
                <a:effectLst/>
              </a:rPr>
              <a:t>Women who ever used HT (vs never-users) had </a:t>
            </a:r>
            <a:endParaRPr lang="fr-FR" sz="1800" dirty="0">
              <a:effectLst/>
            </a:endParaRPr>
          </a:p>
          <a:p>
            <a:pPr lvl="1"/>
            <a:r>
              <a:rPr lang="fr-FR" sz="1800">
                <a:effectLst/>
              </a:rPr>
              <a:t>43% lower prevalence of plaque (prevalence ratio, 0.57 [95% CI 0.40–0.80]; </a:t>
            </a:r>
            <a:r>
              <a:rPr lang="fr-FR" sz="1800"/>
              <a:t>p</a:t>
            </a:r>
            <a:r>
              <a:rPr lang="fr-FR" sz="1800">
                <a:effectLst/>
              </a:rPr>
              <a:t>&lt;0.01), </a:t>
            </a:r>
            <a:endParaRPr lang="fr-FR" sz="1800" dirty="0">
              <a:effectLst/>
            </a:endParaRPr>
          </a:p>
          <a:p>
            <a:pPr lvl="1"/>
            <a:r>
              <a:rPr lang="fr-FR" sz="1800">
                <a:effectLst/>
              </a:rPr>
              <a:t>2.51 </a:t>
            </a:r>
            <a:r>
              <a:rPr lang="el-GR" sz="1800">
                <a:effectLst/>
              </a:rPr>
              <a:t>μ</a:t>
            </a:r>
            <a:r>
              <a:rPr lang="fr-FR" sz="1800">
                <a:effectLst/>
              </a:rPr>
              <a:t>m less progression of CIMT per year (95% CI, –4.60, to –0.41; </a:t>
            </a:r>
            <a:r>
              <a:rPr lang="fr-FR" sz="1800"/>
              <a:t>p</a:t>
            </a:r>
            <a:r>
              <a:rPr lang="fr-FR" sz="1800">
                <a:effectLst/>
              </a:rPr>
              <a:t>=0.02), </a:t>
            </a:r>
            <a:endParaRPr lang="fr-FR" sz="1800" dirty="0"/>
          </a:p>
          <a:p>
            <a:pPr lvl="1"/>
            <a:r>
              <a:rPr lang="fr-FR" sz="1800">
                <a:effectLst/>
              </a:rPr>
              <a:t>marginally lower incidence of plaque over approximately 7 years (risk ratio, 0.38 [95% CI, 0.14–1.03; </a:t>
            </a:r>
            <a:r>
              <a:rPr lang="fr-FR" sz="1800"/>
              <a:t>p</a:t>
            </a:r>
            <a:r>
              <a:rPr lang="fr-FR" sz="1800">
                <a:effectLst/>
              </a:rPr>
              <a:t>=0.06), </a:t>
            </a:r>
            <a:endParaRPr lang="fr-FR" sz="1800" dirty="0">
              <a:effectLst/>
            </a:endParaRPr>
          </a:p>
          <a:p>
            <a:r>
              <a:rPr lang="fr-FR" sz="1800">
                <a:effectLst/>
              </a:rPr>
              <a:t>These findings were similar for women with and without HIV. </a:t>
            </a:r>
            <a:endParaRPr lang="fr-FR" sz="1800" dirty="0">
              <a:effectLst/>
            </a:endParaRPr>
          </a:p>
          <a:p>
            <a:endParaRPr lang="fr-FR" sz="1800" dirty="0">
              <a:effectLst/>
            </a:endParaRPr>
          </a:p>
          <a:p>
            <a:r>
              <a:rPr lang="fr-FR" sz="1800">
                <a:effectLst/>
              </a:rPr>
              <a:t>Ever HT use was associated with lower serum D-dimer, but not with biomarkers of immune activation after covariate adjustment.</a:t>
            </a:r>
            <a:endParaRPr lang="fr-FR" sz="1800" dirty="0">
              <a:effectLst/>
            </a:endParaRPr>
          </a:p>
          <a:p>
            <a:endParaRPr lang="fr-FR" sz="1800" dirty="0"/>
          </a:p>
        </p:txBody>
      </p:sp>
      <p:pic>
        <p:nvPicPr>
          <p:cNvPr id="10" name="Image 9">
            <a:extLst>
              <a:ext uri="{FF2B5EF4-FFF2-40B4-BE49-F238E27FC236}">
                <a16:creationId xmlns:a16="http://schemas.microsoft.com/office/drawing/2014/main" id="{902FAA07-8BAE-8249-952B-2832F66E768A}"/>
              </a:ext>
            </a:extLst>
          </p:cNvPr>
          <p:cNvPicPr>
            <a:picLocks noChangeAspect="1"/>
          </p:cNvPicPr>
          <p:nvPr/>
        </p:nvPicPr>
        <p:blipFill>
          <a:blip r:embed="rId2"/>
          <a:stretch>
            <a:fillRect/>
          </a:stretch>
        </p:blipFill>
        <p:spPr>
          <a:xfrm>
            <a:off x="609600" y="188640"/>
            <a:ext cx="7502625" cy="1647110"/>
          </a:xfrm>
          <a:prstGeom prst="rect">
            <a:avLst/>
          </a:prstGeom>
        </p:spPr>
      </p:pic>
      <p:sp>
        <p:nvSpPr>
          <p:cNvPr id="2" name="ZoneTexte 1">
            <a:extLst>
              <a:ext uri="{FF2B5EF4-FFF2-40B4-BE49-F238E27FC236}">
                <a16:creationId xmlns:a16="http://schemas.microsoft.com/office/drawing/2014/main" id="{25ABAC2A-AD39-159C-6AC5-7DA76A77209A}"/>
              </a:ext>
            </a:extLst>
          </p:cNvPr>
          <p:cNvSpPr txBox="1"/>
          <p:nvPr/>
        </p:nvSpPr>
        <p:spPr>
          <a:xfrm>
            <a:off x="9831289" y="6481787"/>
            <a:ext cx="2360711" cy="276999"/>
          </a:xfrm>
          <a:prstGeom prst="rect">
            <a:avLst/>
          </a:prstGeom>
          <a:noFill/>
        </p:spPr>
        <p:txBody>
          <a:bodyPr wrap="none" rtlCol="0">
            <a:spAutoFit/>
          </a:bodyPr>
          <a:lstStyle/>
          <a:p>
            <a:pPr algn="r"/>
            <a:r>
              <a:rPr lang="fr-FR" sz="1200" i="1"/>
              <a:t>Clin Infect Dis. 2022 </a:t>
            </a:r>
            <a:r>
              <a:rPr lang="fr-FR" sz="1200" i="1" err="1"/>
              <a:t>Jul</a:t>
            </a:r>
            <a:r>
              <a:rPr lang="fr-FR" sz="1200" i="1"/>
              <a:t> 29:ciac620</a:t>
            </a:r>
          </a:p>
        </p:txBody>
      </p:sp>
      <p:sp>
        <p:nvSpPr>
          <p:cNvPr id="5" name="ZoneTexte 4">
            <a:extLst>
              <a:ext uri="{FF2B5EF4-FFF2-40B4-BE49-F238E27FC236}">
                <a16:creationId xmlns:a16="http://schemas.microsoft.com/office/drawing/2014/main" id="{374A58A0-BD56-794A-A668-2820BEB4677B}"/>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205100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CC730-DCC3-0940-8585-8A860ADF8305}"/>
              </a:ext>
            </a:extLst>
          </p:cNvPr>
          <p:cNvSpPr>
            <a:spLocks noGrp="1"/>
          </p:cNvSpPr>
          <p:nvPr>
            <p:ph type="title"/>
          </p:nvPr>
        </p:nvSpPr>
        <p:spPr/>
        <p:txBody>
          <a:bodyPr>
            <a:normAutofit/>
          </a:bodyPr>
          <a:lstStyle/>
          <a:p>
            <a:br>
              <a:rPr lang="fr-FR">
                <a:effectLst/>
                <a:latin typeface="Helvetica" pitchFamily="2" charset="0"/>
              </a:rPr>
            </a:br>
            <a:endParaRPr lang="fr-FR"/>
          </a:p>
        </p:txBody>
      </p:sp>
      <p:sp>
        <p:nvSpPr>
          <p:cNvPr id="6" name="ZoneTexte 5">
            <a:extLst>
              <a:ext uri="{FF2B5EF4-FFF2-40B4-BE49-F238E27FC236}">
                <a16:creationId xmlns:a16="http://schemas.microsoft.com/office/drawing/2014/main" id="{BD4209D3-FE7C-8C48-B962-758C2BF92F54}"/>
              </a:ext>
            </a:extLst>
          </p:cNvPr>
          <p:cNvSpPr txBox="1"/>
          <p:nvPr/>
        </p:nvSpPr>
        <p:spPr>
          <a:xfrm>
            <a:off x="2227796" y="729571"/>
            <a:ext cx="6412830" cy="646331"/>
          </a:xfrm>
          <a:prstGeom prst="rect">
            <a:avLst/>
          </a:prstGeom>
          <a:noFill/>
        </p:spPr>
        <p:txBody>
          <a:bodyPr wrap="square">
            <a:spAutoFit/>
          </a:bodyPr>
          <a:lstStyle/>
          <a:p>
            <a:pPr algn="ctr"/>
            <a:r>
              <a:rPr lang="fr-FR" b="1">
                <a:solidFill>
                  <a:srgbClr val="0070C0"/>
                </a:solidFill>
                <a:effectLst/>
              </a:rPr>
              <a:t>Progression of </a:t>
            </a:r>
            <a:r>
              <a:rPr lang="fr-FR" b="1" err="1">
                <a:solidFill>
                  <a:srgbClr val="0070C0"/>
                </a:solidFill>
                <a:effectLst/>
              </a:rPr>
              <a:t>carotid</a:t>
            </a:r>
            <a:r>
              <a:rPr lang="fr-FR" b="1">
                <a:solidFill>
                  <a:srgbClr val="0070C0"/>
                </a:solidFill>
                <a:effectLst/>
              </a:rPr>
              <a:t> </a:t>
            </a:r>
            <a:r>
              <a:rPr lang="fr-FR" b="1" err="1">
                <a:solidFill>
                  <a:srgbClr val="0070C0"/>
                </a:solidFill>
                <a:effectLst/>
              </a:rPr>
              <a:t>artery</a:t>
            </a:r>
            <a:r>
              <a:rPr lang="fr-FR" b="1">
                <a:solidFill>
                  <a:srgbClr val="0070C0"/>
                </a:solidFill>
                <a:effectLst/>
              </a:rPr>
              <a:t> intima-media </a:t>
            </a:r>
            <a:r>
              <a:rPr lang="fr-FR" b="1" err="1">
                <a:solidFill>
                  <a:srgbClr val="0070C0"/>
                </a:solidFill>
                <a:effectLst/>
              </a:rPr>
              <a:t>thickness</a:t>
            </a:r>
            <a:r>
              <a:rPr lang="fr-FR" b="1">
                <a:solidFill>
                  <a:srgbClr val="0070C0"/>
                </a:solidFill>
                <a:effectLst/>
              </a:rPr>
              <a:t> (CIMT) over time in </a:t>
            </a:r>
            <a:r>
              <a:rPr lang="fr-FR" b="1" err="1">
                <a:solidFill>
                  <a:srgbClr val="0070C0"/>
                </a:solidFill>
                <a:effectLst/>
              </a:rPr>
              <a:t>ever</a:t>
            </a:r>
            <a:r>
              <a:rPr lang="fr-FR" b="1">
                <a:solidFill>
                  <a:srgbClr val="0070C0"/>
                </a:solidFill>
                <a:effectLst/>
              </a:rPr>
              <a:t> and </a:t>
            </a:r>
            <a:r>
              <a:rPr lang="fr-FR" b="1" err="1">
                <a:solidFill>
                  <a:srgbClr val="0070C0"/>
                </a:solidFill>
                <a:effectLst/>
              </a:rPr>
              <a:t>never</a:t>
            </a:r>
            <a:r>
              <a:rPr lang="fr-FR" b="1">
                <a:solidFill>
                  <a:srgbClr val="0070C0"/>
                </a:solidFill>
                <a:effectLst/>
              </a:rPr>
              <a:t> hormone </a:t>
            </a:r>
            <a:r>
              <a:rPr lang="fr-FR" b="1" err="1">
                <a:solidFill>
                  <a:srgbClr val="0070C0"/>
                </a:solidFill>
                <a:effectLst/>
              </a:rPr>
              <a:t>therapy</a:t>
            </a:r>
            <a:r>
              <a:rPr lang="fr-FR" b="1">
                <a:solidFill>
                  <a:srgbClr val="0070C0"/>
                </a:solidFill>
                <a:effectLst/>
              </a:rPr>
              <a:t> (HT) </a:t>
            </a:r>
            <a:r>
              <a:rPr lang="fr-FR" b="1" err="1">
                <a:solidFill>
                  <a:srgbClr val="0070C0"/>
                </a:solidFill>
                <a:effectLst/>
              </a:rPr>
              <a:t>users</a:t>
            </a:r>
            <a:endParaRPr lang="fr-FR" b="1">
              <a:solidFill>
                <a:srgbClr val="0070C0"/>
              </a:solidFill>
            </a:endParaRPr>
          </a:p>
        </p:txBody>
      </p:sp>
      <p:pic>
        <p:nvPicPr>
          <p:cNvPr id="4" name="Image 3">
            <a:extLst>
              <a:ext uri="{FF2B5EF4-FFF2-40B4-BE49-F238E27FC236}">
                <a16:creationId xmlns:a16="http://schemas.microsoft.com/office/drawing/2014/main" id="{7CB99BE2-B5E7-B540-BC63-87E0FB466D24}"/>
              </a:ext>
            </a:extLst>
          </p:cNvPr>
          <p:cNvPicPr>
            <a:picLocks noChangeAspect="1"/>
          </p:cNvPicPr>
          <p:nvPr/>
        </p:nvPicPr>
        <p:blipFill>
          <a:blip r:embed="rId2"/>
          <a:stretch>
            <a:fillRect/>
          </a:stretch>
        </p:blipFill>
        <p:spPr>
          <a:xfrm>
            <a:off x="2064114" y="1576866"/>
            <a:ext cx="6707686" cy="4464496"/>
          </a:xfrm>
          <a:prstGeom prst="rect">
            <a:avLst/>
          </a:prstGeom>
        </p:spPr>
      </p:pic>
      <p:sp>
        <p:nvSpPr>
          <p:cNvPr id="7" name="ZoneTexte 6">
            <a:extLst>
              <a:ext uri="{FF2B5EF4-FFF2-40B4-BE49-F238E27FC236}">
                <a16:creationId xmlns:a16="http://schemas.microsoft.com/office/drawing/2014/main" id="{3D976633-F41A-FA4E-BFA5-8A6B1791A88C}"/>
              </a:ext>
            </a:extLst>
          </p:cNvPr>
          <p:cNvSpPr txBox="1"/>
          <p:nvPr/>
        </p:nvSpPr>
        <p:spPr>
          <a:xfrm>
            <a:off x="8771800" y="3423818"/>
            <a:ext cx="723275" cy="307777"/>
          </a:xfrm>
          <a:prstGeom prst="rect">
            <a:avLst/>
          </a:prstGeom>
          <a:noFill/>
        </p:spPr>
        <p:txBody>
          <a:bodyPr wrap="none" rtlCol="0">
            <a:spAutoFit/>
          </a:bodyPr>
          <a:lstStyle/>
          <a:p>
            <a:r>
              <a:rPr lang="fr-FR" sz="1400"/>
              <a:t>n = 233</a:t>
            </a:r>
          </a:p>
        </p:txBody>
      </p:sp>
      <p:sp>
        <p:nvSpPr>
          <p:cNvPr id="8" name="ZoneTexte 7">
            <a:extLst>
              <a:ext uri="{FF2B5EF4-FFF2-40B4-BE49-F238E27FC236}">
                <a16:creationId xmlns:a16="http://schemas.microsoft.com/office/drawing/2014/main" id="{1E1B15D2-F6F0-DF43-B245-503EDC4E0EB3}"/>
              </a:ext>
            </a:extLst>
          </p:cNvPr>
          <p:cNvSpPr txBox="1"/>
          <p:nvPr/>
        </p:nvSpPr>
        <p:spPr>
          <a:xfrm>
            <a:off x="8771800" y="3697287"/>
            <a:ext cx="591829" cy="307777"/>
          </a:xfrm>
          <a:prstGeom prst="rect">
            <a:avLst/>
          </a:prstGeom>
          <a:noFill/>
        </p:spPr>
        <p:txBody>
          <a:bodyPr wrap="none" rtlCol="0">
            <a:spAutoFit/>
          </a:bodyPr>
          <a:lstStyle/>
          <a:p>
            <a:r>
              <a:rPr lang="fr-FR" sz="1400"/>
              <a:t>n =80</a:t>
            </a:r>
          </a:p>
        </p:txBody>
      </p:sp>
      <p:sp>
        <p:nvSpPr>
          <p:cNvPr id="9" name="ZoneTexte 8">
            <a:extLst>
              <a:ext uri="{FF2B5EF4-FFF2-40B4-BE49-F238E27FC236}">
                <a16:creationId xmlns:a16="http://schemas.microsoft.com/office/drawing/2014/main" id="{C98CD88D-C3CA-6140-8842-A96CBD4E515D}"/>
              </a:ext>
            </a:extLst>
          </p:cNvPr>
          <p:cNvSpPr txBox="1"/>
          <p:nvPr/>
        </p:nvSpPr>
        <p:spPr>
          <a:xfrm>
            <a:off x="7715037" y="4311139"/>
            <a:ext cx="2984278" cy="307777"/>
          </a:xfrm>
          <a:prstGeom prst="rect">
            <a:avLst/>
          </a:prstGeom>
          <a:noFill/>
        </p:spPr>
        <p:txBody>
          <a:bodyPr wrap="none" rtlCol="0">
            <a:spAutoFit/>
          </a:bodyPr>
          <a:lstStyle/>
          <a:p>
            <a:r>
              <a:rPr lang="fr-FR" sz="1400" err="1">
                <a:solidFill>
                  <a:srgbClr val="FF6600"/>
                </a:solidFill>
              </a:rPr>
              <a:t>Slope</a:t>
            </a:r>
            <a:r>
              <a:rPr lang="fr-FR" sz="1400">
                <a:solidFill>
                  <a:srgbClr val="FF6600"/>
                </a:solidFill>
              </a:rPr>
              <a:t> not </a:t>
            </a:r>
            <a:r>
              <a:rPr lang="fr-FR" sz="1400" err="1">
                <a:solidFill>
                  <a:srgbClr val="FF6600"/>
                </a:solidFill>
              </a:rPr>
              <a:t>different</a:t>
            </a:r>
            <a:r>
              <a:rPr lang="fr-FR" sz="1400">
                <a:solidFill>
                  <a:srgbClr val="FF6600"/>
                </a:solidFill>
              </a:rPr>
              <a:t> </a:t>
            </a:r>
            <a:r>
              <a:rPr lang="fr-FR" sz="1400" err="1">
                <a:solidFill>
                  <a:srgbClr val="FF6600"/>
                </a:solidFill>
              </a:rPr>
              <a:t>from</a:t>
            </a:r>
            <a:r>
              <a:rPr lang="fr-FR" sz="1400">
                <a:solidFill>
                  <a:srgbClr val="FF6600"/>
                </a:solidFill>
              </a:rPr>
              <a:t> </a:t>
            </a:r>
            <a:r>
              <a:rPr lang="fr-FR" sz="1400" err="1">
                <a:solidFill>
                  <a:srgbClr val="FF6600"/>
                </a:solidFill>
              </a:rPr>
              <a:t>zero</a:t>
            </a:r>
            <a:r>
              <a:rPr lang="fr-FR" sz="1400">
                <a:solidFill>
                  <a:srgbClr val="FF6600"/>
                </a:solidFill>
              </a:rPr>
              <a:t> (p= 0.11)</a:t>
            </a:r>
          </a:p>
        </p:txBody>
      </p:sp>
      <p:sp>
        <p:nvSpPr>
          <p:cNvPr id="10" name="ZoneTexte 9">
            <a:extLst>
              <a:ext uri="{FF2B5EF4-FFF2-40B4-BE49-F238E27FC236}">
                <a16:creationId xmlns:a16="http://schemas.microsoft.com/office/drawing/2014/main" id="{B2EBBABE-B9A8-F84E-94DB-1BC83BBBE1A6}"/>
              </a:ext>
            </a:extLst>
          </p:cNvPr>
          <p:cNvSpPr txBox="1"/>
          <p:nvPr/>
        </p:nvSpPr>
        <p:spPr>
          <a:xfrm>
            <a:off x="7715037" y="4032881"/>
            <a:ext cx="2836802" cy="307777"/>
          </a:xfrm>
          <a:prstGeom prst="rect">
            <a:avLst/>
          </a:prstGeom>
          <a:noFill/>
        </p:spPr>
        <p:txBody>
          <a:bodyPr wrap="none" rtlCol="0">
            <a:spAutoFit/>
          </a:bodyPr>
          <a:lstStyle/>
          <a:p>
            <a:r>
              <a:rPr lang="fr-FR" sz="1400" err="1">
                <a:solidFill>
                  <a:srgbClr val="009900"/>
                </a:solidFill>
              </a:rPr>
              <a:t>Slope</a:t>
            </a:r>
            <a:r>
              <a:rPr lang="fr-FR" sz="1400">
                <a:solidFill>
                  <a:srgbClr val="009900"/>
                </a:solidFill>
              </a:rPr>
              <a:t> </a:t>
            </a:r>
            <a:r>
              <a:rPr lang="fr-FR" sz="1400" err="1">
                <a:solidFill>
                  <a:srgbClr val="009900"/>
                </a:solidFill>
              </a:rPr>
              <a:t>different</a:t>
            </a:r>
            <a:r>
              <a:rPr lang="fr-FR" sz="1400">
                <a:solidFill>
                  <a:srgbClr val="009900"/>
                </a:solidFill>
              </a:rPr>
              <a:t> </a:t>
            </a:r>
            <a:r>
              <a:rPr lang="fr-FR" sz="1400" err="1">
                <a:solidFill>
                  <a:srgbClr val="009900"/>
                </a:solidFill>
              </a:rPr>
              <a:t>from</a:t>
            </a:r>
            <a:r>
              <a:rPr lang="fr-FR" sz="1400">
                <a:solidFill>
                  <a:srgbClr val="009900"/>
                </a:solidFill>
              </a:rPr>
              <a:t> </a:t>
            </a:r>
            <a:r>
              <a:rPr lang="fr-FR" sz="1400" err="1">
                <a:solidFill>
                  <a:srgbClr val="009900"/>
                </a:solidFill>
              </a:rPr>
              <a:t>zero</a:t>
            </a:r>
            <a:r>
              <a:rPr lang="fr-FR" sz="1400">
                <a:solidFill>
                  <a:srgbClr val="009900"/>
                </a:solidFill>
              </a:rPr>
              <a:t> (p&lt;0.0001)</a:t>
            </a:r>
          </a:p>
        </p:txBody>
      </p:sp>
      <p:sp>
        <p:nvSpPr>
          <p:cNvPr id="3" name="ZoneTexte 2">
            <a:extLst>
              <a:ext uri="{FF2B5EF4-FFF2-40B4-BE49-F238E27FC236}">
                <a16:creationId xmlns:a16="http://schemas.microsoft.com/office/drawing/2014/main" id="{9EEF1120-DBFD-0865-22AF-8436D42933A3}"/>
              </a:ext>
            </a:extLst>
          </p:cNvPr>
          <p:cNvSpPr txBox="1"/>
          <p:nvPr/>
        </p:nvSpPr>
        <p:spPr>
          <a:xfrm>
            <a:off x="9164375" y="6481787"/>
            <a:ext cx="3027625" cy="276999"/>
          </a:xfrm>
          <a:prstGeom prst="rect">
            <a:avLst/>
          </a:prstGeom>
          <a:noFill/>
        </p:spPr>
        <p:txBody>
          <a:bodyPr wrap="none" rtlCol="0">
            <a:spAutoFit/>
          </a:bodyPr>
          <a:lstStyle/>
          <a:p>
            <a:pPr algn="r"/>
            <a:r>
              <a:rPr lang="en-US" sz="1200" i="1"/>
              <a:t>Peters BA. Clin Infect Dis. 2022 Jul 29:ciac620.</a:t>
            </a:r>
          </a:p>
        </p:txBody>
      </p:sp>
      <p:sp>
        <p:nvSpPr>
          <p:cNvPr id="16" name="Espace réservé du contenu 9">
            <a:extLst>
              <a:ext uri="{FF2B5EF4-FFF2-40B4-BE49-F238E27FC236}">
                <a16:creationId xmlns:a16="http://schemas.microsoft.com/office/drawing/2014/main" id="{0AE993EE-6126-E452-962E-A30070008709}"/>
              </a:ext>
            </a:extLst>
          </p:cNvPr>
          <p:cNvSpPr txBox="1">
            <a:spLocks/>
          </p:cNvSpPr>
          <p:nvPr/>
        </p:nvSpPr>
        <p:spPr bwMode="auto">
          <a:xfrm>
            <a:off x="551384" y="6095198"/>
            <a:ext cx="9553185" cy="385425"/>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0"/>
              </a:spcBef>
              <a:spcAft>
                <a:spcPct val="0"/>
              </a:spcAft>
              <a:buClr>
                <a:srgbClr val="0070C0"/>
              </a:buClr>
              <a:buChar char="•"/>
              <a:defRPr sz="2000">
                <a:solidFill>
                  <a:srgbClr val="000066"/>
                </a:solidFill>
                <a:latin typeface="+mn-lt"/>
                <a:ea typeface="+mn-ea"/>
                <a:cs typeface="+mn-cs"/>
              </a:defRPr>
            </a:lvl1pPr>
            <a:lvl2pPr marL="742950" indent="-285750" algn="l" rtl="0" eaLnBrk="0" fontAlgn="base" hangingPunct="0">
              <a:spcBef>
                <a:spcPct val="0"/>
              </a:spcBef>
              <a:spcAft>
                <a:spcPct val="0"/>
              </a:spcAft>
              <a:buClr>
                <a:srgbClr val="0070C0"/>
              </a:buClr>
              <a:buChar char="–"/>
              <a:defRPr sz="2000">
                <a:solidFill>
                  <a:srgbClr val="000066"/>
                </a:solidFill>
                <a:latin typeface="+mn-lt"/>
              </a:defRPr>
            </a:lvl2pPr>
            <a:lvl3pPr marL="1143000" indent="-228600" algn="l" rtl="0" eaLnBrk="0" fontAlgn="base" hangingPunct="0">
              <a:spcBef>
                <a:spcPct val="0"/>
              </a:spcBef>
              <a:spcAft>
                <a:spcPct val="0"/>
              </a:spcAft>
              <a:buClr>
                <a:srgbClr val="0070C0"/>
              </a:buClr>
              <a:buChar char="•"/>
              <a:defRPr sz="1800">
                <a:solidFill>
                  <a:srgbClr val="000066"/>
                </a:solidFill>
                <a:latin typeface="+mn-lt"/>
              </a:defRPr>
            </a:lvl3pPr>
            <a:lvl4pPr marL="1600200" indent="-228600" algn="l" rtl="0" eaLnBrk="0" fontAlgn="base" hangingPunct="0">
              <a:spcBef>
                <a:spcPct val="0"/>
              </a:spcBef>
              <a:spcAft>
                <a:spcPct val="0"/>
              </a:spcAft>
              <a:buClr>
                <a:srgbClr val="0070C0"/>
              </a:buClr>
              <a:buChar char="–"/>
              <a:defRPr sz="1800">
                <a:solidFill>
                  <a:srgbClr val="000066"/>
                </a:solidFill>
                <a:latin typeface="+mn-lt"/>
              </a:defRPr>
            </a:lvl4pPr>
            <a:lvl5pPr marL="2057400" indent="-228600" algn="l" rtl="0" eaLnBrk="0" fontAlgn="base" hangingPunct="0">
              <a:spcBef>
                <a:spcPct val="0"/>
              </a:spcBef>
              <a:spcAft>
                <a:spcPct val="0"/>
              </a:spcAft>
              <a:buClr>
                <a:srgbClr val="0070C0"/>
              </a:buClr>
              <a:buChar char="»"/>
              <a:defRPr sz="18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a:spcAft>
                <a:spcPts val="600"/>
              </a:spcAft>
            </a:pPr>
            <a:r>
              <a:rPr lang="en-US" kern="0">
                <a:solidFill>
                  <a:schemeClr val="tx1"/>
                </a:solidFill>
              </a:rPr>
              <a:t>Conclusion : HT may confer a subclinical cardiovascular benefit in women with HIV</a:t>
            </a:r>
          </a:p>
        </p:txBody>
      </p:sp>
      <p:sp>
        <p:nvSpPr>
          <p:cNvPr id="12" name="ZoneTexte 11">
            <a:extLst>
              <a:ext uri="{FF2B5EF4-FFF2-40B4-BE49-F238E27FC236}">
                <a16:creationId xmlns:a16="http://schemas.microsoft.com/office/drawing/2014/main" id="{77A29B63-C779-3D49-9DF5-B8BF2909704E}"/>
              </a:ext>
            </a:extLst>
          </p:cNvPr>
          <p:cNvSpPr txBox="1"/>
          <p:nvPr/>
        </p:nvSpPr>
        <p:spPr>
          <a:xfrm>
            <a:off x="1130573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363701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BC7FD-3A0E-144B-A506-9A4B1C4B80B3}"/>
              </a:ext>
            </a:extLst>
          </p:cNvPr>
          <p:cNvSpPr>
            <a:spLocks noGrp="1"/>
          </p:cNvSpPr>
          <p:nvPr>
            <p:ph type="title"/>
          </p:nvPr>
        </p:nvSpPr>
        <p:spPr/>
        <p:txBody>
          <a:bodyPr/>
          <a:lstStyle/>
          <a:p>
            <a:r>
              <a:rPr lang="fr-FR"/>
              <a:t>EACS Guidelines V 11.1 - </a:t>
            </a:r>
            <a:r>
              <a:rPr lang="fr-FR" err="1"/>
              <a:t>Oct</a:t>
            </a:r>
            <a:r>
              <a:rPr lang="fr-FR"/>
              <a:t> 2022</a:t>
            </a:r>
          </a:p>
        </p:txBody>
      </p:sp>
      <p:pic>
        <p:nvPicPr>
          <p:cNvPr id="7" name="Image 6">
            <a:extLst>
              <a:ext uri="{FF2B5EF4-FFF2-40B4-BE49-F238E27FC236}">
                <a16:creationId xmlns:a16="http://schemas.microsoft.com/office/drawing/2014/main" id="{17E5F6F6-5973-E283-DCA6-375089F5D7F4}"/>
              </a:ext>
            </a:extLst>
          </p:cNvPr>
          <p:cNvPicPr>
            <a:picLocks noChangeAspect="1"/>
          </p:cNvPicPr>
          <p:nvPr/>
        </p:nvPicPr>
        <p:blipFill rotWithShape="1">
          <a:blip r:embed="rId2"/>
          <a:srcRect l="2895" t="7911"/>
          <a:stretch/>
        </p:blipFill>
        <p:spPr>
          <a:xfrm>
            <a:off x="2063552" y="1963271"/>
            <a:ext cx="8194068" cy="3893441"/>
          </a:xfrm>
          <a:prstGeom prst="rect">
            <a:avLst/>
          </a:prstGeom>
        </p:spPr>
      </p:pic>
      <p:sp>
        <p:nvSpPr>
          <p:cNvPr id="4" name="ZoneTexte 3">
            <a:extLst>
              <a:ext uri="{FF2B5EF4-FFF2-40B4-BE49-F238E27FC236}">
                <a16:creationId xmlns:a16="http://schemas.microsoft.com/office/drawing/2014/main" id="{7576839F-D0F6-ED4C-BFEC-20B34B93D344}"/>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4242534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155676-2431-D944-A58A-7E901BDE8720}"/>
              </a:ext>
            </a:extLst>
          </p:cNvPr>
          <p:cNvPicPr>
            <a:picLocks noChangeAspect="1"/>
          </p:cNvPicPr>
          <p:nvPr/>
        </p:nvPicPr>
        <p:blipFill rotWithShape="1">
          <a:blip r:embed="rId2"/>
          <a:srcRect l="2645"/>
          <a:stretch/>
        </p:blipFill>
        <p:spPr>
          <a:xfrm>
            <a:off x="918493" y="1401820"/>
            <a:ext cx="7872377" cy="5089493"/>
          </a:xfrm>
          <a:prstGeom prst="rect">
            <a:avLst/>
          </a:prstGeom>
        </p:spPr>
      </p:pic>
      <p:sp>
        <p:nvSpPr>
          <p:cNvPr id="5" name="Titre 1">
            <a:extLst>
              <a:ext uri="{FF2B5EF4-FFF2-40B4-BE49-F238E27FC236}">
                <a16:creationId xmlns:a16="http://schemas.microsoft.com/office/drawing/2014/main" id="{24904D94-E6A3-C642-8AEF-E5B34DC98AAD}"/>
              </a:ext>
            </a:extLst>
          </p:cNvPr>
          <p:cNvSpPr>
            <a:spLocks noGrp="1"/>
          </p:cNvSpPr>
          <p:nvPr>
            <p:ph type="title"/>
          </p:nvPr>
        </p:nvSpPr>
        <p:spPr>
          <a:xfrm>
            <a:off x="609599" y="258820"/>
            <a:ext cx="8490167" cy="1143000"/>
          </a:xfrm>
        </p:spPr>
        <p:txBody>
          <a:bodyPr/>
          <a:lstStyle/>
          <a:p>
            <a:r>
              <a:rPr lang="fr-FR"/>
              <a:t>EACS Guidelines V 11.1 - </a:t>
            </a:r>
            <a:r>
              <a:rPr lang="fr-FR" err="1"/>
              <a:t>Oct</a:t>
            </a:r>
            <a:r>
              <a:rPr lang="fr-FR"/>
              <a:t> 2022</a:t>
            </a:r>
          </a:p>
        </p:txBody>
      </p:sp>
      <p:sp>
        <p:nvSpPr>
          <p:cNvPr id="6" name="ZoneTexte 5">
            <a:extLst>
              <a:ext uri="{FF2B5EF4-FFF2-40B4-BE49-F238E27FC236}">
                <a16:creationId xmlns:a16="http://schemas.microsoft.com/office/drawing/2014/main" id="{6FC40F1E-4CCE-0B4B-A99A-F7580A4240B9}"/>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11547384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0CD2785-6B0E-7C44-8A61-C6DBF2504872}"/>
              </a:ext>
            </a:extLst>
          </p:cNvPr>
          <p:cNvPicPr>
            <a:picLocks noChangeAspect="1"/>
          </p:cNvPicPr>
          <p:nvPr/>
        </p:nvPicPr>
        <p:blipFill rotWithShape="1">
          <a:blip r:embed="rId2"/>
          <a:srcRect l="1872"/>
          <a:stretch/>
        </p:blipFill>
        <p:spPr>
          <a:xfrm>
            <a:off x="695738" y="1731991"/>
            <a:ext cx="9929690" cy="4667106"/>
          </a:xfrm>
          <a:prstGeom prst="rect">
            <a:avLst/>
          </a:prstGeom>
        </p:spPr>
      </p:pic>
      <p:sp>
        <p:nvSpPr>
          <p:cNvPr id="5" name="Titre 1">
            <a:extLst>
              <a:ext uri="{FF2B5EF4-FFF2-40B4-BE49-F238E27FC236}">
                <a16:creationId xmlns:a16="http://schemas.microsoft.com/office/drawing/2014/main" id="{24904D94-E6A3-C642-8AEF-E5B34DC98AAD}"/>
              </a:ext>
            </a:extLst>
          </p:cNvPr>
          <p:cNvSpPr>
            <a:spLocks noGrp="1"/>
          </p:cNvSpPr>
          <p:nvPr>
            <p:ph type="title"/>
          </p:nvPr>
        </p:nvSpPr>
        <p:spPr>
          <a:xfrm>
            <a:off x="609599" y="258820"/>
            <a:ext cx="8490167" cy="1143000"/>
          </a:xfrm>
        </p:spPr>
        <p:txBody>
          <a:bodyPr/>
          <a:lstStyle/>
          <a:p>
            <a:r>
              <a:rPr lang="fr-FR"/>
              <a:t>EACS Guidelines V 11.1 - </a:t>
            </a:r>
            <a:r>
              <a:rPr lang="fr-FR" err="1"/>
              <a:t>Oct</a:t>
            </a:r>
            <a:r>
              <a:rPr lang="fr-FR"/>
              <a:t> 2022</a:t>
            </a:r>
          </a:p>
        </p:txBody>
      </p:sp>
      <p:sp>
        <p:nvSpPr>
          <p:cNvPr id="4" name="ZoneTexte 3">
            <a:extLst>
              <a:ext uri="{FF2B5EF4-FFF2-40B4-BE49-F238E27FC236}">
                <a16:creationId xmlns:a16="http://schemas.microsoft.com/office/drawing/2014/main" id="{DFE010E6-AB15-8540-854A-8F01B244F2F3}"/>
              </a:ext>
            </a:extLst>
          </p:cNvPr>
          <p:cNvSpPr txBox="1"/>
          <p:nvPr/>
        </p:nvSpPr>
        <p:spPr>
          <a:xfrm>
            <a:off x="11305732" y="74154"/>
            <a:ext cx="505267" cy="369332"/>
          </a:xfrm>
          <a:prstGeom prst="rect">
            <a:avLst/>
          </a:prstGeom>
          <a:noFill/>
        </p:spPr>
        <p:txBody>
          <a:bodyPr wrap="none" rtlCol="0">
            <a:spAutoFit/>
          </a:bodyPr>
          <a:lstStyle/>
          <a:p>
            <a:r>
              <a:rPr lang="fr-FR" dirty="0"/>
              <a:t>CM</a:t>
            </a:r>
          </a:p>
        </p:txBody>
      </p:sp>
    </p:spTree>
    <p:extLst>
      <p:ext uri="{BB962C8B-B14F-4D97-AF65-F5344CB8AC3E}">
        <p14:creationId xmlns:p14="http://schemas.microsoft.com/office/powerpoint/2010/main" val="76203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EF008F0-6419-9347-8F86-66340182162D}"/>
              </a:ext>
            </a:extLst>
          </p:cNvPr>
          <p:cNvPicPr>
            <a:picLocks noChangeAspect="1"/>
          </p:cNvPicPr>
          <p:nvPr/>
        </p:nvPicPr>
        <p:blipFill>
          <a:blip r:embed="rId2"/>
          <a:stretch>
            <a:fillRect/>
          </a:stretch>
        </p:blipFill>
        <p:spPr>
          <a:xfrm>
            <a:off x="2066578" y="177723"/>
            <a:ext cx="6552728" cy="6539133"/>
          </a:xfrm>
          <a:prstGeom prst="rect">
            <a:avLst/>
          </a:prstGeom>
        </p:spPr>
      </p:pic>
      <p:sp>
        <p:nvSpPr>
          <p:cNvPr id="3" name="ZoneTexte 2">
            <a:extLst>
              <a:ext uri="{FF2B5EF4-FFF2-40B4-BE49-F238E27FC236}">
                <a16:creationId xmlns:a16="http://schemas.microsoft.com/office/drawing/2014/main" id="{95A53854-97CE-BE46-88DB-A1DCA3C8738E}"/>
              </a:ext>
            </a:extLst>
          </p:cNvPr>
          <p:cNvSpPr txBox="1"/>
          <p:nvPr/>
        </p:nvSpPr>
        <p:spPr>
          <a:xfrm>
            <a:off x="11305732" y="74154"/>
            <a:ext cx="505267" cy="369332"/>
          </a:xfrm>
          <a:prstGeom prst="rect">
            <a:avLst/>
          </a:prstGeom>
          <a:noFill/>
        </p:spPr>
        <p:txBody>
          <a:bodyPr wrap="none" rtlCol="0">
            <a:spAutoFit/>
          </a:bodyPr>
          <a:lstStyle/>
          <a:p>
            <a:r>
              <a:rPr lang="fr-FR"/>
              <a:t>CM</a:t>
            </a:r>
          </a:p>
        </p:txBody>
      </p:sp>
    </p:spTree>
    <p:extLst>
      <p:ext uri="{BB962C8B-B14F-4D97-AF65-F5344CB8AC3E}">
        <p14:creationId xmlns:p14="http://schemas.microsoft.com/office/powerpoint/2010/main" val="3491455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C2F4C-6B78-A344-A1AF-14DD8C618449}"/>
              </a:ext>
            </a:extLst>
          </p:cNvPr>
          <p:cNvSpPr>
            <a:spLocks noGrp="1"/>
          </p:cNvSpPr>
          <p:nvPr>
            <p:ph type="title"/>
          </p:nvPr>
        </p:nvSpPr>
        <p:spPr/>
        <p:txBody>
          <a:bodyPr/>
          <a:lstStyle/>
          <a:p>
            <a:r>
              <a:rPr lang="fr-FR" dirty="0" err="1"/>
              <a:t>Take</a:t>
            </a:r>
            <a:r>
              <a:rPr lang="fr-FR" dirty="0"/>
              <a:t> home messages</a:t>
            </a:r>
          </a:p>
        </p:txBody>
      </p:sp>
      <p:sp>
        <p:nvSpPr>
          <p:cNvPr id="3" name="Espace réservé du contenu 2">
            <a:extLst>
              <a:ext uri="{FF2B5EF4-FFF2-40B4-BE49-F238E27FC236}">
                <a16:creationId xmlns:a16="http://schemas.microsoft.com/office/drawing/2014/main" id="{264B867A-EA0E-E543-A476-B2E40EE89FD5}"/>
              </a:ext>
            </a:extLst>
          </p:cNvPr>
          <p:cNvSpPr>
            <a:spLocks noGrp="1"/>
          </p:cNvSpPr>
          <p:nvPr>
            <p:ph sz="quarter" idx="13"/>
          </p:nvPr>
        </p:nvSpPr>
        <p:spPr/>
        <p:txBody>
          <a:bodyPr>
            <a:normAutofit lnSpcReduction="10000"/>
          </a:bodyPr>
          <a:lstStyle/>
          <a:p>
            <a:r>
              <a:rPr lang="en-GB" dirty="0"/>
              <a:t>Women represent worldwide the most affected population and all efforts should be made to prevent HIV infection in women</a:t>
            </a:r>
          </a:p>
          <a:p>
            <a:r>
              <a:rPr lang="en-GB" dirty="0"/>
              <a:t>Great progresses have been made concerning MTCT and the safety of antiretrovirals in pregnancy</a:t>
            </a:r>
          </a:p>
          <a:p>
            <a:r>
              <a:rPr lang="en-GB" dirty="0"/>
              <a:t>Women are caregivers and this has an impact on adherence and treatment outcome and this should be taken into account when tailoring antiretroviral regimens in this population.</a:t>
            </a:r>
          </a:p>
          <a:p>
            <a:r>
              <a:rPr lang="en-GB" dirty="0"/>
              <a:t>Particular attention should be taken in monitoring side effects, for example weight gain.</a:t>
            </a:r>
          </a:p>
          <a:p>
            <a:r>
              <a:rPr lang="en-GB" dirty="0"/>
              <a:t>Many aspects of menopause should be investigated and monitored</a:t>
            </a:r>
          </a:p>
          <a:p>
            <a:r>
              <a:rPr lang="en-US" dirty="0"/>
              <a:t>Women should be included in clinical trials in proportion to their burden on the epidemic</a:t>
            </a:r>
            <a:endParaRPr lang="en-GB" dirty="0"/>
          </a:p>
        </p:txBody>
      </p:sp>
      <p:sp>
        <p:nvSpPr>
          <p:cNvPr id="4" name="ZoneTexte 3">
            <a:extLst>
              <a:ext uri="{FF2B5EF4-FFF2-40B4-BE49-F238E27FC236}">
                <a16:creationId xmlns:a16="http://schemas.microsoft.com/office/drawing/2014/main" id="{46A33663-47CC-9342-A4D2-08EA150157BF}"/>
              </a:ext>
            </a:extLst>
          </p:cNvPr>
          <p:cNvSpPr txBox="1"/>
          <p:nvPr/>
        </p:nvSpPr>
        <p:spPr>
          <a:xfrm>
            <a:off x="11305732" y="74154"/>
            <a:ext cx="505267" cy="369332"/>
          </a:xfrm>
          <a:prstGeom prst="rect">
            <a:avLst/>
          </a:prstGeom>
          <a:noFill/>
        </p:spPr>
        <p:txBody>
          <a:bodyPr wrap="none" rtlCol="0">
            <a:spAutoFit/>
          </a:bodyPr>
          <a:lstStyle/>
          <a:p>
            <a:r>
              <a:rPr lang="fr-FR" dirty="0"/>
              <a:t>CM</a:t>
            </a:r>
          </a:p>
        </p:txBody>
      </p:sp>
    </p:spTree>
    <p:extLst>
      <p:ext uri="{BB962C8B-B14F-4D97-AF65-F5344CB8AC3E}">
        <p14:creationId xmlns:p14="http://schemas.microsoft.com/office/powerpoint/2010/main" val="3966872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3004" y="1916832"/>
            <a:ext cx="7772400" cy="1470025"/>
          </a:xfrm>
        </p:spPr>
        <p:txBody>
          <a:bodyPr>
            <a:normAutofit/>
          </a:bodyPr>
          <a:lstStyle/>
          <a:p>
            <a:pPr algn="ctr"/>
            <a:r>
              <a:rPr lang="en-US" sz="4400" dirty="0">
                <a:solidFill>
                  <a:srgbClr val="1E3C91"/>
                </a:solidFill>
              </a:rPr>
              <a:t>Women and HIV</a:t>
            </a:r>
            <a:endParaRPr lang="fr-FR" sz="4400" dirty="0">
              <a:solidFill>
                <a:srgbClr val="1E3C91"/>
              </a:solidFill>
            </a:endParaRPr>
          </a:p>
        </p:txBody>
      </p:sp>
      <p:sp>
        <p:nvSpPr>
          <p:cNvPr id="6" name="Espace réservé du contenu 2">
            <a:extLst>
              <a:ext uri="{FF2B5EF4-FFF2-40B4-BE49-F238E27FC236}">
                <a16:creationId xmlns:a16="http://schemas.microsoft.com/office/drawing/2014/main" id="{718BD84A-0520-4E3C-8771-80ACE3DEBA01}"/>
              </a:ext>
            </a:extLst>
          </p:cNvPr>
          <p:cNvSpPr>
            <a:spLocks noGrp="1"/>
          </p:cNvSpPr>
          <p:nvPr>
            <p:ph type="subTitle" idx="1"/>
          </p:nvPr>
        </p:nvSpPr>
        <p:spPr>
          <a:xfrm>
            <a:off x="3048804" y="3386856"/>
            <a:ext cx="6400800" cy="2405822"/>
          </a:xfrm>
        </p:spPr>
        <p:txBody>
          <a:bodyPr>
            <a:normAutofit fontScale="70000" lnSpcReduction="20000"/>
          </a:bodyPr>
          <a:lstStyle/>
          <a:p>
            <a:r>
              <a:rPr lang="fr-FR" sz="2800" dirty="0">
                <a:solidFill>
                  <a:srgbClr val="FF6600"/>
                </a:solidFill>
              </a:rPr>
              <a:t>14 November2022</a:t>
            </a:r>
            <a:endParaRPr lang="en-US" sz="2800" dirty="0">
              <a:solidFill>
                <a:srgbClr val="FF6600"/>
              </a:solidFill>
            </a:endParaRPr>
          </a:p>
          <a:p>
            <a:endParaRPr lang="fr-FR" b="1" dirty="0">
              <a:solidFill>
                <a:schemeClr val="tx1"/>
              </a:solidFill>
            </a:endParaRPr>
          </a:p>
          <a:p>
            <a:r>
              <a:rPr lang="fr-FR" sz="3000" b="1" dirty="0" err="1">
                <a:solidFill>
                  <a:schemeClr val="tx1"/>
                </a:solidFill>
              </a:rPr>
              <a:t>Faculty</a:t>
            </a:r>
            <a:endParaRPr lang="fr-FR" sz="3000" b="1" dirty="0">
              <a:solidFill>
                <a:schemeClr val="tx1"/>
              </a:solidFill>
            </a:endParaRPr>
          </a:p>
          <a:p>
            <a:pPr marL="0" lvl="1"/>
            <a:r>
              <a:rPr lang="fr-FR" sz="2600" b="1" dirty="0">
                <a:solidFill>
                  <a:schemeClr val="tx1"/>
                </a:solidFill>
              </a:rPr>
              <a:t>Pedro Cahn, Buenos-Aires, Argentina</a:t>
            </a:r>
          </a:p>
          <a:p>
            <a:pPr marL="0" lvl="1"/>
            <a:r>
              <a:rPr lang="fr-FR" sz="2600" b="1" dirty="0">
                <a:solidFill>
                  <a:schemeClr val="tx1"/>
                </a:solidFill>
              </a:rPr>
              <a:t>Anton </a:t>
            </a:r>
            <a:r>
              <a:rPr lang="fr-FR" sz="2600" b="1" dirty="0" err="1">
                <a:solidFill>
                  <a:schemeClr val="tx1"/>
                </a:solidFill>
              </a:rPr>
              <a:t>Pozniak</a:t>
            </a:r>
            <a:r>
              <a:rPr lang="fr-FR" sz="2600" b="1" dirty="0">
                <a:solidFill>
                  <a:schemeClr val="tx1"/>
                </a:solidFill>
              </a:rPr>
              <a:t>, London, UK</a:t>
            </a:r>
          </a:p>
          <a:p>
            <a:pPr marL="0" lvl="1"/>
            <a:r>
              <a:rPr lang="fr-FR" sz="2600" b="1" dirty="0">
                <a:solidFill>
                  <a:schemeClr val="tx1"/>
                </a:solidFill>
              </a:rPr>
              <a:t>François Raffi, Nantes, France</a:t>
            </a:r>
          </a:p>
          <a:p>
            <a:pPr marL="0" lvl="1"/>
            <a:endParaRPr lang="fr-FR" sz="2600" b="1" dirty="0">
              <a:solidFill>
                <a:schemeClr val="tx1"/>
              </a:solidFill>
            </a:endParaRPr>
          </a:p>
          <a:p>
            <a:pPr marL="0" lvl="1"/>
            <a:r>
              <a:rPr lang="fr-FR" sz="2600" b="1" dirty="0">
                <a:solidFill>
                  <a:schemeClr val="tx1"/>
                </a:solidFill>
              </a:rPr>
              <a:t>Guest Editor: Cristina </a:t>
            </a:r>
            <a:r>
              <a:rPr lang="fr-FR" sz="2600" b="1" dirty="0" err="1">
                <a:solidFill>
                  <a:schemeClr val="tx1"/>
                </a:solidFill>
              </a:rPr>
              <a:t>Mussini</a:t>
            </a:r>
            <a:r>
              <a:rPr lang="fr-FR" sz="2600" b="1" dirty="0">
                <a:solidFill>
                  <a:schemeClr val="tx1"/>
                </a:solidFill>
              </a:rPr>
              <a:t>, </a:t>
            </a:r>
            <a:r>
              <a:rPr lang="fr-FR" sz="2600" b="1" dirty="0" err="1">
                <a:solidFill>
                  <a:schemeClr val="tx1"/>
                </a:solidFill>
              </a:rPr>
              <a:t>Modena</a:t>
            </a:r>
            <a:r>
              <a:rPr lang="fr-FR" sz="2600" b="1" dirty="0">
                <a:solidFill>
                  <a:schemeClr val="tx1"/>
                </a:solidFill>
              </a:rPr>
              <a:t>, </a:t>
            </a:r>
            <a:r>
              <a:rPr lang="fr-FR" sz="2600" b="1" dirty="0" err="1">
                <a:solidFill>
                  <a:schemeClr val="tx1"/>
                </a:solidFill>
              </a:rPr>
              <a:t>Italy</a:t>
            </a:r>
            <a:endParaRPr lang="fr-FR" sz="2000" b="1" dirty="0">
              <a:solidFill>
                <a:schemeClr val="tx1"/>
              </a:solidFill>
            </a:endParaRPr>
          </a:p>
        </p:txBody>
      </p:sp>
    </p:spTree>
    <p:extLst>
      <p:ext uri="{BB962C8B-B14F-4D97-AF65-F5344CB8AC3E}">
        <p14:creationId xmlns:p14="http://schemas.microsoft.com/office/powerpoint/2010/main" val="897652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3010B18-AD51-4B41-B191-76745DB0400A}"/>
              </a:ext>
            </a:extLst>
          </p:cNvPr>
          <p:cNvSpPr txBox="1"/>
          <p:nvPr/>
        </p:nvSpPr>
        <p:spPr>
          <a:xfrm>
            <a:off x="137049" y="4231509"/>
            <a:ext cx="1838965"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This webinar is proposed to you</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with the support of</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our institutional partner</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age 8">
            <a:extLst>
              <a:ext uri="{FF2B5EF4-FFF2-40B4-BE49-F238E27FC236}">
                <a16:creationId xmlns:a16="http://schemas.microsoft.com/office/drawing/2014/main" id="{EAB9786F-BB85-4581-8014-12215CEFE27A}"/>
              </a:ext>
            </a:extLst>
          </p:cNvPr>
          <p:cNvPicPr>
            <a:picLocks noChangeAspect="1"/>
          </p:cNvPicPr>
          <p:nvPr/>
        </p:nvPicPr>
        <p:blipFill rotWithShape="1">
          <a:blip r:embed="rId3"/>
          <a:srcRect l="13281" t="10824" r="16962"/>
          <a:stretch/>
        </p:blipFill>
        <p:spPr>
          <a:xfrm>
            <a:off x="677857" y="4785507"/>
            <a:ext cx="853401" cy="801700"/>
          </a:xfrm>
          <a:prstGeom prst="rect">
            <a:avLst/>
          </a:prstGeom>
        </p:spPr>
      </p:pic>
      <p:sp>
        <p:nvSpPr>
          <p:cNvPr id="19" name="Rectangle 18">
            <a:extLst>
              <a:ext uri="{FF2B5EF4-FFF2-40B4-BE49-F238E27FC236}">
                <a16:creationId xmlns:a16="http://schemas.microsoft.com/office/drawing/2014/main" id="{2C29E202-2FAE-46DD-B05E-5FB03FA5B6C8}"/>
              </a:ext>
            </a:extLst>
          </p:cNvPr>
          <p:cNvSpPr/>
          <p:nvPr/>
        </p:nvSpPr>
        <p:spPr>
          <a:xfrm>
            <a:off x="5256653" y="80541"/>
            <a:ext cx="3174976" cy="27850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C2FB47FF-FB97-DDE6-A380-B921C7B088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7" r="53082" b="21633"/>
          <a:stretch/>
        </p:blipFill>
        <p:spPr bwMode="auto">
          <a:xfrm>
            <a:off x="1" y="876"/>
            <a:ext cx="5352288" cy="2140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au 14">
            <a:extLst>
              <a:ext uri="{FF2B5EF4-FFF2-40B4-BE49-F238E27FC236}">
                <a16:creationId xmlns:a16="http://schemas.microsoft.com/office/drawing/2014/main" id="{6EC97AE6-604E-9A29-9E3B-EE9B66A0BB72}"/>
              </a:ext>
            </a:extLst>
          </p:cNvPr>
          <p:cNvGraphicFramePr>
            <a:graphicFrameLocks noGrp="1"/>
          </p:cNvGraphicFramePr>
          <p:nvPr>
            <p:extLst>
              <p:ext uri="{D42A27DB-BD31-4B8C-83A1-F6EECF244321}">
                <p14:modId xmlns:p14="http://schemas.microsoft.com/office/powerpoint/2010/main" val="2085934862"/>
              </p:ext>
            </p:extLst>
          </p:nvPr>
        </p:nvGraphicFramePr>
        <p:xfrm>
          <a:off x="3950683" y="3096920"/>
          <a:ext cx="6461760" cy="2140574"/>
        </p:xfrm>
        <a:graphic>
          <a:graphicData uri="http://schemas.openxmlformats.org/drawingml/2006/table">
            <a:tbl>
              <a:tblPr firstRow="1" bandRow="1">
                <a:tableStyleId>{5C22544A-7EE6-4342-B048-85BDC9FD1C3A}</a:tableStyleId>
              </a:tblPr>
              <a:tblGrid>
                <a:gridCol w="4253482">
                  <a:extLst>
                    <a:ext uri="{9D8B030D-6E8A-4147-A177-3AD203B41FA5}">
                      <a16:colId xmlns:a16="http://schemas.microsoft.com/office/drawing/2014/main" val="3469632583"/>
                    </a:ext>
                  </a:extLst>
                </a:gridCol>
                <a:gridCol w="2208278">
                  <a:extLst>
                    <a:ext uri="{9D8B030D-6E8A-4147-A177-3AD203B41FA5}">
                      <a16:colId xmlns:a16="http://schemas.microsoft.com/office/drawing/2014/main" val="2343028744"/>
                    </a:ext>
                  </a:extLst>
                </a:gridCol>
              </a:tblGrid>
              <a:tr h="563309">
                <a:tc>
                  <a:txBody>
                    <a:bodyPr/>
                    <a:lstStyle/>
                    <a:p>
                      <a:pPr marL="0" marR="0" lvl="0" indent="0" algn="r" defTabSz="457200" rtl="0" eaLnBrk="1" fontAlgn="auto" latinLnBrk="0" hangingPunct="1">
                        <a:lnSpc>
                          <a:spcPct val="100000"/>
                        </a:lnSpc>
                        <a:spcBef>
                          <a:spcPts val="0"/>
                        </a:spcBef>
                        <a:spcAft>
                          <a:spcPts val="1200"/>
                        </a:spcAft>
                        <a:buClrTx/>
                        <a:buSzTx/>
                        <a:buFontTx/>
                        <a:buNone/>
                        <a:tabLst/>
                        <a:defRPr/>
                      </a:pPr>
                      <a:r>
                        <a:rPr kumimoji="0" lang="it-IT" sz="2400" b="1" i="0" u="none" strike="noStrike" kern="1200" cap="none" spc="0" normalizeH="0" baseline="0" noProof="0" dirty="0">
                          <a:ln>
                            <a:noFill/>
                          </a:ln>
                          <a:solidFill>
                            <a:schemeClr val="bg1">
                              <a:lumMod val="50000"/>
                            </a:schemeClr>
                          </a:solidFill>
                          <a:effectLst/>
                          <a:uLnTx/>
                          <a:uFillTx/>
                          <a:latin typeface="+mn-lt"/>
                          <a:ea typeface="+mn-ea"/>
                          <a:cs typeface="+mn-cs"/>
                        </a:rPr>
                        <a:t>Does 2 </a:t>
                      </a:r>
                      <a:r>
                        <a:rPr kumimoji="0" lang="it-IT" sz="2400" b="1" i="0" u="none" strike="noStrike" kern="1200" cap="none" spc="0" normalizeH="0" baseline="0" noProof="0" dirty="0" err="1">
                          <a:ln>
                            <a:noFill/>
                          </a:ln>
                          <a:solidFill>
                            <a:schemeClr val="bg1">
                              <a:lumMod val="50000"/>
                            </a:schemeClr>
                          </a:solidFill>
                          <a:effectLst/>
                          <a:uLnTx/>
                          <a:uFillTx/>
                          <a:latin typeface="+mn-lt"/>
                          <a:ea typeface="+mn-ea"/>
                          <a:cs typeface="+mn-cs"/>
                        </a:rPr>
                        <a:t>equals</a:t>
                      </a:r>
                      <a:r>
                        <a:rPr kumimoji="0" lang="it-IT" sz="2400" b="1" i="0" u="none" strike="noStrike" kern="1200" cap="none" spc="0" normalizeH="0" baseline="0" noProof="0" dirty="0">
                          <a:ln>
                            <a:noFill/>
                          </a:ln>
                          <a:solidFill>
                            <a:schemeClr val="bg1">
                              <a:lumMod val="50000"/>
                            </a:schemeClr>
                          </a:solidFill>
                          <a:effectLst/>
                          <a:uLnTx/>
                          <a:uFillTx/>
                          <a:latin typeface="+mn-lt"/>
                          <a:ea typeface="+mn-ea"/>
                          <a:cs typeface="+mn-cs"/>
                        </a:rPr>
                        <a:t> 3?</a:t>
                      </a:r>
                      <a:endParaRPr kumimoji="0" lang="it-IT" sz="2400" b="0" i="0" u="none" strike="noStrike" kern="1200" cap="none" spc="0" normalizeH="0" baseline="0" noProof="0" dirty="0">
                        <a:ln>
                          <a:noFill/>
                        </a:ln>
                        <a:solidFill>
                          <a:schemeClr val="bg1">
                            <a:lumMod val="50000"/>
                          </a:schemeClr>
                        </a:solidFill>
                        <a:effectLst/>
                        <a:uLnTx/>
                        <a:uFillTx/>
                        <a:latin typeface="+mn-lt"/>
                        <a:ea typeface="+mn-ea"/>
                        <a:cs typeface="+mn-cs"/>
                      </a:endParaRPr>
                    </a:p>
                  </a:txBody>
                  <a:tcPr anchor="ctr">
                    <a:lnB w="12700" cap="flat" cmpd="sng" algn="ctr">
                      <a:solidFill>
                        <a:schemeClr val="bg1">
                          <a:lumMod val="50000"/>
                        </a:schemeClr>
                      </a:solidFill>
                      <a:prstDash val="solid"/>
                      <a:round/>
                      <a:headEnd type="none" w="med" len="med"/>
                      <a:tailEnd type="none" w="med" len="med"/>
                    </a:lnB>
                    <a:noFill/>
                  </a:tcPr>
                </a:tc>
                <a:tc>
                  <a:txBody>
                    <a:bodyPr/>
                    <a:lstStyle/>
                    <a:p>
                      <a:r>
                        <a:rPr kumimoji="0" lang="it-IT" sz="2000" b="1" i="1" u="none" strike="noStrike" kern="1200" cap="none" spc="0" normalizeH="0" baseline="0" noProof="0" dirty="0" err="1">
                          <a:ln>
                            <a:noFill/>
                          </a:ln>
                          <a:solidFill>
                            <a:schemeClr val="accent6">
                              <a:lumMod val="60000"/>
                              <a:lumOff val="40000"/>
                            </a:schemeClr>
                          </a:solidFill>
                          <a:effectLst/>
                          <a:uLnTx/>
                          <a:uFillTx/>
                          <a:latin typeface="+mn-lt"/>
                          <a:ea typeface="+mn-ea"/>
                          <a:cs typeface="+mn-cs"/>
                        </a:rPr>
                        <a:t>September</a:t>
                      </a:r>
                      <a:r>
                        <a:rPr kumimoji="0" lang="it-IT" sz="2000" b="1" i="1" u="none" strike="noStrike" kern="1200" cap="none" spc="0" normalizeH="0" baseline="0" noProof="0" dirty="0">
                          <a:ln>
                            <a:noFill/>
                          </a:ln>
                          <a:solidFill>
                            <a:schemeClr val="accent6">
                              <a:lumMod val="60000"/>
                              <a:lumOff val="40000"/>
                            </a:schemeClr>
                          </a:solidFill>
                          <a:effectLst/>
                          <a:uLnTx/>
                          <a:uFillTx/>
                          <a:latin typeface="+mn-lt"/>
                          <a:ea typeface="+mn-ea"/>
                          <a:cs typeface="+mn-cs"/>
                        </a:rPr>
                        <a:t> 20</a:t>
                      </a:r>
                      <a:r>
                        <a:rPr kumimoji="0" lang="it-IT" sz="2000" b="1" i="1" u="none" strike="noStrike" kern="1200" cap="none" spc="0" normalizeH="0" baseline="30000" noProof="0" dirty="0">
                          <a:ln>
                            <a:noFill/>
                          </a:ln>
                          <a:solidFill>
                            <a:schemeClr val="accent6">
                              <a:lumMod val="60000"/>
                              <a:lumOff val="40000"/>
                            </a:schemeClr>
                          </a:solidFill>
                          <a:effectLst/>
                          <a:uLnTx/>
                          <a:uFillTx/>
                          <a:latin typeface="+mn-lt"/>
                          <a:ea typeface="+mn-ea"/>
                          <a:cs typeface="+mn-cs"/>
                        </a:rPr>
                        <a:t>th</a:t>
                      </a:r>
                      <a:endParaRPr lang="fr-FR" sz="2000" b="1" i="1" dirty="0">
                        <a:solidFill>
                          <a:schemeClr val="accent6">
                            <a:lumMod val="60000"/>
                            <a:lumOff val="40000"/>
                          </a:schemeClr>
                        </a:solidFill>
                      </a:endParaRPr>
                    </a:p>
                  </a:txBody>
                  <a:tcPr anchor="ct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96267984"/>
                  </a:ext>
                </a:extLst>
              </a:tr>
              <a:tr h="563309">
                <a:tc>
                  <a:txBody>
                    <a:bodyPr/>
                    <a:lstStyle/>
                    <a:p>
                      <a:pPr algn="r"/>
                      <a:r>
                        <a:rPr kumimoji="0" lang="it-IT" sz="2400" b="1" i="0" u="none" strike="noStrike" kern="1200" cap="none" spc="0" normalizeH="0" baseline="0" noProof="0" dirty="0">
                          <a:ln>
                            <a:noFill/>
                          </a:ln>
                          <a:solidFill>
                            <a:schemeClr val="bg1">
                              <a:lumMod val="50000"/>
                            </a:schemeClr>
                          </a:solidFill>
                          <a:effectLst/>
                          <a:uLnTx/>
                          <a:uFillTx/>
                          <a:latin typeface="+mn-lt"/>
                          <a:ea typeface="+mn-ea"/>
                          <a:cs typeface="+mn-cs"/>
                        </a:rPr>
                        <a:t>Women and HIV</a:t>
                      </a:r>
                      <a:endParaRPr kumimoji="0" lang="fr-FR" sz="2400" b="1" i="0" u="none" strike="noStrike" kern="1200" cap="none" spc="0" normalizeH="0" baseline="0" dirty="0">
                        <a:ln>
                          <a:noFill/>
                        </a:ln>
                        <a:solidFill>
                          <a:schemeClr val="bg1">
                            <a:lumMod val="50000"/>
                          </a:schemeClr>
                        </a:solidFill>
                        <a:effectLst/>
                        <a:uLnTx/>
                        <a:uFillTx/>
                        <a:latin typeface="+mn-lt"/>
                        <a:ea typeface="+mn-ea"/>
                        <a:cs typeface="+mn-cs"/>
                      </a:endParaRPr>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0" lang="it-IT" sz="2000" b="1" i="1" u="none" strike="noStrike" kern="1200" cap="none" spc="0" normalizeH="0" baseline="0" noProof="0" dirty="0">
                          <a:ln>
                            <a:noFill/>
                          </a:ln>
                          <a:solidFill>
                            <a:schemeClr val="accent6">
                              <a:lumMod val="60000"/>
                              <a:lumOff val="40000"/>
                            </a:schemeClr>
                          </a:solidFill>
                          <a:effectLst/>
                          <a:uLnTx/>
                          <a:uFillTx/>
                          <a:latin typeface="+mn-lt"/>
                          <a:ea typeface="+mn-ea"/>
                          <a:cs typeface="+mn-cs"/>
                        </a:rPr>
                        <a:t>November 14th</a:t>
                      </a:r>
                      <a:endParaRPr kumimoji="0" lang="fr-FR" sz="2000" b="1" i="1" u="none" strike="noStrike" kern="1200" cap="none" spc="0" normalizeH="0" baseline="0" dirty="0">
                        <a:ln>
                          <a:noFill/>
                        </a:ln>
                        <a:solidFill>
                          <a:schemeClr val="accent6">
                            <a:lumMod val="60000"/>
                            <a:lumOff val="40000"/>
                          </a:schemeClr>
                        </a:solidFill>
                        <a:effectLst/>
                        <a:uLnTx/>
                        <a:uFillTx/>
                        <a:latin typeface="+mn-lt"/>
                        <a:ea typeface="+mn-ea"/>
                        <a:cs typeface="+mn-cs"/>
                      </a:endParaRPr>
                    </a:p>
                  </a:txBody>
                  <a:tcPr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15538414"/>
                  </a:ext>
                </a:extLst>
              </a:tr>
              <a:tr h="1013956">
                <a:tc>
                  <a: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a:ln>
                            <a:noFill/>
                          </a:ln>
                          <a:solidFill>
                            <a:prstClr val="black"/>
                          </a:solidFill>
                          <a:effectLst/>
                          <a:uLnTx/>
                          <a:uFillTx/>
                          <a:latin typeface="+mn-lt"/>
                          <a:ea typeface="+mn-ea"/>
                          <a:cs typeface="+mn-cs"/>
                        </a:rPr>
                        <a:t>Simplifying</a:t>
                      </a:r>
                      <a:r>
                        <a:rPr kumimoji="0" lang="it-IT" sz="2400" b="1" i="0" u="none" strike="noStrike" kern="1200" cap="none" spc="0" normalizeH="0" baseline="0" noProof="0" dirty="0">
                          <a:ln>
                            <a:noFill/>
                          </a:ln>
                          <a:solidFill>
                            <a:prstClr val="black"/>
                          </a:solidFill>
                          <a:effectLst/>
                          <a:uLnTx/>
                          <a:uFillTx/>
                          <a:latin typeface="+mn-lt"/>
                          <a:ea typeface="+mn-ea"/>
                          <a:cs typeface="+mn-cs"/>
                        </a:rPr>
                        <a:t> HTE </a:t>
                      </a:r>
                      <a:r>
                        <a:rPr kumimoji="0" lang="it-IT" sz="2400" b="1" i="0" u="none" strike="noStrike" kern="1200" cap="none" spc="0" normalizeH="0" baseline="0" noProof="0" dirty="0" err="1">
                          <a:ln>
                            <a:noFill/>
                          </a:ln>
                          <a:solidFill>
                            <a:prstClr val="black"/>
                          </a:solidFill>
                          <a:effectLst/>
                          <a:uLnTx/>
                          <a:uFillTx/>
                          <a:latin typeface="+mn-lt"/>
                          <a:ea typeface="+mn-ea"/>
                          <a:cs typeface="+mn-cs"/>
                        </a:rPr>
                        <a:t>patients</a:t>
                      </a:r>
                      <a:br>
                        <a:rPr kumimoji="0" lang="it-IT" sz="2400" b="1" i="0" u="none" strike="noStrike" kern="1200" cap="none" spc="0" normalizeH="0" baseline="0" noProof="0" dirty="0">
                          <a:ln>
                            <a:noFill/>
                          </a:ln>
                          <a:solidFill>
                            <a:prstClr val="black"/>
                          </a:solidFill>
                          <a:effectLst/>
                          <a:uLnTx/>
                          <a:uFillTx/>
                          <a:latin typeface="+mn-lt"/>
                          <a:ea typeface="+mn-ea"/>
                          <a:cs typeface="+mn-cs"/>
                        </a:rPr>
                      </a:br>
                      <a:r>
                        <a:rPr kumimoji="0" lang="it-IT" sz="2400" b="1" i="0" u="none" strike="noStrike" kern="1200" cap="none" spc="0" normalizeH="0" baseline="0" noProof="0" dirty="0">
                          <a:ln>
                            <a:noFill/>
                          </a:ln>
                          <a:solidFill>
                            <a:prstClr val="black"/>
                          </a:solidFill>
                          <a:effectLst/>
                          <a:uLnTx/>
                          <a:uFillTx/>
                          <a:latin typeface="+mn-lt"/>
                          <a:ea typeface="+mn-ea"/>
                          <a:cs typeface="+mn-cs"/>
                        </a:rPr>
                        <a:t>with </a:t>
                      </a:r>
                      <a:r>
                        <a:rPr kumimoji="0" lang="it-IT" sz="2400" b="1" i="0" u="none" strike="noStrike" kern="1200" cap="none" spc="0" normalizeH="0" baseline="0" noProof="0" dirty="0" err="1">
                          <a:ln>
                            <a:noFill/>
                          </a:ln>
                          <a:solidFill>
                            <a:prstClr val="black"/>
                          </a:solidFill>
                          <a:effectLst/>
                          <a:uLnTx/>
                          <a:uFillTx/>
                          <a:latin typeface="+mn-lt"/>
                          <a:ea typeface="+mn-ea"/>
                          <a:cs typeface="+mn-cs"/>
                        </a:rPr>
                        <a:t>complex</a:t>
                      </a:r>
                      <a:r>
                        <a:rPr kumimoji="0" lang="it-IT" sz="2400" b="1" i="0" u="none" strike="noStrike" kern="1200" cap="none" spc="0" normalizeH="0" baseline="0" noProof="0" dirty="0">
                          <a:ln>
                            <a:noFill/>
                          </a:ln>
                          <a:solidFill>
                            <a:prstClr val="black"/>
                          </a:solidFill>
                          <a:effectLst/>
                          <a:uLnTx/>
                          <a:uFillTx/>
                          <a:latin typeface="+mn-lt"/>
                          <a:ea typeface="+mn-ea"/>
                          <a:cs typeface="+mn-cs"/>
                        </a:rPr>
                        <a:t> ART </a:t>
                      </a:r>
                      <a:r>
                        <a:rPr kumimoji="0" lang="it-IT" sz="2400" b="1" i="0" u="none" strike="noStrike" kern="1200" cap="none" spc="0" normalizeH="0" baseline="0" noProof="0" dirty="0" err="1">
                          <a:ln>
                            <a:noFill/>
                          </a:ln>
                          <a:solidFill>
                            <a:prstClr val="black"/>
                          </a:solidFill>
                          <a:effectLst/>
                          <a:uLnTx/>
                          <a:uFillTx/>
                          <a:latin typeface="+mn-lt"/>
                          <a:ea typeface="+mn-ea"/>
                          <a:cs typeface="+mn-cs"/>
                        </a:rPr>
                        <a:t>regimens</a:t>
                      </a:r>
                      <a:endParaRPr lang="fr-FR" sz="2400" dirty="0"/>
                    </a:p>
                  </a:txBody>
                  <a:tcPr anchor="ctr">
                    <a:lnT w="12700" cap="flat" cmpd="sng" algn="ctr">
                      <a:solidFill>
                        <a:schemeClr val="bg1">
                          <a:lumMod val="50000"/>
                        </a:schemeClr>
                      </a:solidFill>
                      <a:prstDash val="solid"/>
                      <a:round/>
                      <a:headEnd type="none" w="med" len="med"/>
                      <a:tailEnd type="none" w="med" len="med"/>
                    </a:lnT>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000" b="1" i="1" u="none" strike="noStrike" kern="1200" cap="none" spc="0" normalizeH="0" baseline="0" noProof="0" dirty="0" err="1">
                          <a:ln>
                            <a:noFill/>
                          </a:ln>
                          <a:solidFill>
                            <a:schemeClr val="accent6">
                              <a:lumMod val="75000"/>
                            </a:schemeClr>
                          </a:solidFill>
                          <a:effectLst/>
                          <a:uLnTx/>
                          <a:uFillTx/>
                          <a:latin typeface="+mn-lt"/>
                          <a:ea typeface="+mn-ea"/>
                          <a:cs typeface="+mn-cs"/>
                        </a:rPr>
                        <a:t>December</a:t>
                      </a:r>
                      <a:r>
                        <a:rPr kumimoji="0" lang="it-IT" sz="2000" b="1" i="1" u="none" strike="noStrike" kern="1200" cap="none" spc="0" normalizeH="0" baseline="0" noProof="0" dirty="0">
                          <a:ln>
                            <a:noFill/>
                          </a:ln>
                          <a:solidFill>
                            <a:schemeClr val="accent6">
                              <a:lumMod val="75000"/>
                            </a:schemeClr>
                          </a:solidFill>
                          <a:effectLst/>
                          <a:uLnTx/>
                          <a:uFillTx/>
                          <a:latin typeface="+mn-lt"/>
                          <a:ea typeface="+mn-ea"/>
                          <a:cs typeface="+mn-cs"/>
                        </a:rPr>
                        <a:t> 13</a:t>
                      </a:r>
                      <a:r>
                        <a:rPr kumimoji="0" lang="it-IT" sz="2000" b="1" i="1" u="none" strike="noStrike" kern="1200" cap="none" spc="0" normalizeH="0" baseline="30000" noProof="0" dirty="0">
                          <a:ln>
                            <a:noFill/>
                          </a:ln>
                          <a:solidFill>
                            <a:schemeClr val="accent6">
                              <a:lumMod val="75000"/>
                            </a:schemeClr>
                          </a:solidFill>
                          <a:effectLst/>
                          <a:uLnTx/>
                          <a:uFillTx/>
                          <a:latin typeface="+mn-lt"/>
                          <a:ea typeface="+mn-ea"/>
                          <a:cs typeface="+mn-cs"/>
                        </a:rPr>
                        <a:t>th</a:t>
                      </a:r>
                    </a:p>
                  </a:txBody>
                  <a:tcPr anchor="ctr">
                    <a:lnT w="127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val="2381578098"/>
                  </a:ext>
                </a:extLst>
              </a:tr>
            </a:tbl>
          </a:graphicData>
        </a:graphic>
      </p:graphicFrame>
      <p:grpSp>
        <p:nvGrpSpPr>
          <p:cNvPr id="15" name="Groupe 14">
            <a:extLst>
              <a:ext uri="{FF2B5EF4-FFF2-40B4-BE49-F238E27FC236}">
                <a16:creationId xmlns:a16="http://schemas.microsoft.com/office/drawing/2014/main" id="{D0DD86FF-FF37-0E66-04B2-0E81BDC1E5C2}"/>
              </a:ext>
            </a:extLst>
          </p:cNvPr>
          <p:cNvGrpSpPr/>
          <p:nvPr/>
        </p:nvGrpSpPr>
        <p:grpSpPr>
          <a:xfrm>
            <a:off x="169234" y="2211658"/>
            <a:ext cx="4649498" cy="553998"/>
            <a:chOff x="1447381" y="2073041"/>
            <a:chExt cx="4649498" cy="553998"/>
          </a:xfrm>
        </p:grpSpPr>
        <p:sp>
          <p:nvSpPr>
            <p:cNvPr id="16" name="ZoneTexte 15">
              <a:extLst>
                <a:ext uri="{FF2B5EF4-FFF2-40B4-BE49-F238E27FC236}">
                  <a16:creationId xmlns:a16="http://schemas.microsoft.com/office/drawing/2014/main" id="{CF617B1D-1618-9479-E898-A34E2094FB9E}"/>
                </a:ext>
              </a:extLst>
            </p:cNvPr>
            <p:cNvSpPr txBox="1"/>
            <p:nvPr/>
          </p:nvSpPr>
          <p:spPr>
            <a:xfrm>
              <a:off x="3045184" y="2073041"/>
              <a:ext cx="1418272" cy="553998"/>
            </a:xfrm>
            <a:prstGeom prst="rect">
              <a:avLst/>
            </a:prstGeom>
            <a:noFill/>
          </p:spPr>
          <p:txBody>
            <a:bodyPr wrap="none" rtlCol="0">
              <a:spAutoFit/>
            </a:bodyPr>
            <a:lstStyle/>
            <a:p>
              <a:pPr algn="ctr">
                <a:defRPr/>
              </a:pPr>
              <a:r>
                <a:rPr kumimoji="0" lang="fr-FR" sz="1600" b="1" i="0" u="none" strike="noStrike" kern="1200" cap="none" spc="0" normalizeH="0" baseline="0" noProof="0" dirty="0">
                  <a:ln>
                    <a:noFill/>
                  </a:ln>
                  <a:effectLst/>
                  <a:uLnTx/>
                  <a:uFillTx/>
                  <a:latin typeface="Calibri"/>
                  <a:ea typeface="+mn-ea"/>
                  <a:cs typeface="+mn-cs"/>
                </a:rPr>
                <a:t>François RAFFI</a:t>
              </a:r>
              <a:br>
                <a:rPr kumimoji="0" lang="fr-FR" b="0" i="0" u="none" strike="noStrike" kern="1200" cap="none" spc="0" normalizeH="0" baseline="0" noProof="0" dirty="0">
                  <a:ln>
                    <a:noFill/>
                  </a:ln>
                  <a:solidFill>
                    <a:srgbClr val="FE6D04"/>
                  </a:solidFill>
                  <a:effectLst/>
                  <a:uLnTx/>
                  <a:uFillTx/>
                  <a:latin typeface="Calibri"/>
                  <a:ea typeface="+mn-ea"/>
                  <a:cs typeface="+mn-cs"/>
                </a:rPr>
              </a:br>
              <a:r>
                <a:rPr kumimoji="0" lang="fr-FR" sz="1400" b="0" i="0" u="none" strike="noStrike" kern="1200" cap="none" spc="0" normalizeH="0" baseline="0" noProof="0" dirty="0">
                  <a:ln>
                    <a:noFill/>
                  </a:ln>
                  <a:solidFill>
                    <a:srgbClr val="FE6D04"/>
                  </a:solidFill>
                  <a:effectLst/>
                  <a:uLnTx/>
                  <a:uFillTx/>
                  <a:latin typeface="Calibri"/>
                  <a:ea typeface="+mn-ea"/>
                  <a:cs typeface="+mn-cs"/>
                </a:rPr>
                <a:t>Nantes, FR</a:t>
              </a:r>
              <a:endParaRPr kumimoji="0" lang="fr-FR" b="0" i="0" u="none" strike="noStrike" kern="1200" cap="none" spc="0" normalizeH="0" baseline="0" noProof="0" dirty="0">
                <a:ln>
                  <a:noFill/>
                </a:ln>
                <a:solidFill>
                  <a:srgbClr val="FE6D04"/>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7416F7ED-EB2F-C783-1ABB-80C592DE9724}"/>
                </a:ext>
              </a:extLst>
            </p:cNvPr>
            <p:cNvSpPr txBox="1"/>
            <p:nvPr/>
          </p:nvSpPr>
          <p:spPr>
            <a:xfrm>
              <a:off x="1447381" y="2073041"/>
              <a:ext cx="1546385"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Pedro CAHN</a:t>
              </a:r>
              <a:br>
                <a:rPr kumimoji="0" lang="fr-FR" b="0" i="0" u="none" strike="noStrike" kern="1200" cap="none" spc="0" normalizeH="0" baseline="0" noProof="0" dirty="0">
                  <a:ln>
                    <a:noFill/>
                  </a:ln>
                  <a:solidFill>
                    <a:srgbClr val="FE6D04"/>
                  </a:solidFill>
                  <a:effectLst/>
                  <a:uLnTx/>
                  <a:uFillTx/>
                  <a:latin typeface="Calibri"/>
                  <a:ea typeface="+mn-ea"/>
                  <a:cs typeface="+mn-cs"/>
                </a:rPr>
              </a:br>
              <a:r>
                <a:rPr kumimoji="0" lang="fr-FR" sz="1400" b="0" i="0" u="none" strike="noStrike" kern="1200" cap="none" spc="0" normalizeH="0" baseline="0" noProof="0" dirty="0">
                  <a:ln>
                    <a:noFill/>
                  </a:ln>
                  <a:solidFill>
                    <a:srgbClr val="FE6D04"/>
                  </a:solidFill>
                  <a:effectLst/>
                  <a:uLnTx/>
                  <a:uFillTx/>
                  <a:latin typeface="Calibri"/>
                  <a:ea typeface="+mn-ea"/>
                  <a:cs typeface="+mn-cs"/>
                </a:rPr>
                <a:t>Buenos-Aires, ARG</a:t>
              </a:r>
              <a:endParaRPr kumimoji="0" lang="fr-FR" b="0" i="0" u="none" strike="noStrike" kern="1200" cap="none" spc="0" normalizeH="0" baseline="0" noProof="0" dirty="0">
                <a:ln>
                  <a:noFill/>
                </a:ln>
                <a:solidFill>
                  <a:srgbClr val="FE6D04"/>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B8BB8381-55C0-5759-3E91-2C9ABB8E2440}"/>
                </a:ext>
              </a:extLst>
            </p:cNvPr>
            <p:cNvSpPr txBox="1"/>
            <p:nvPr/>
          </p:nvSpPr>
          <p:spPr>
            <a:xfrm>
              <a:off x="4572936" y="2073041"/>
              <a:ext cx="1523943"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effectLst/>
                  <a:uLnTx/>
                  <a:uFillTx/>
                  <a:latin typeface="Calibri"/>
                  <a:ea typeface="+mn-ea"/>
                  <a:cs typeface="+mn-cs"/>
                </a:rPr>
                <a:t>Anton POZNIAK</a:t>
              </a:r>
              <a:br>
                <a:rPr kumimoji="0" lang="fr-FR" b="0" i="0" u="none" strike="noStrike" kern="1200" cap="none" spc="0" normalizeH="0" baseline="0" noProof="0" dirty="0">
                  <a:ln>
                    <a:noFill/>
                  </a:ln>
                  <a:solidFill>
                    <a:srgbClr val="FE6D04"/>
                  </a:solidFill>
                  <a:effectLst/>
                  <a:uLnTx/>
                  <a:uFillTx/>
                  <a:latin typeface="Calibri"/>
                  <a:ea typeface="+mn-ea"/>
                  <a:cs typeface="+mn-cs"/>
                </a:rPr>
              </a:br>
              <a:r>
                <a:rPr kumimoji="0" lang="fr-FR" sz="1400" b="0" i="0" u="none" strike="noStrike" kern="1200" cap="none" spc="0" normalizeH="0" baseline="0" noProof="0" dirty="0">
                  <a:ln>
                    <a:noFill/>
                  </a:ln>
                  <a:solidFill>
                    <a:srgbClr val="FE6D04"/>
                  </a:solidFill>
                  <a:effectLst/>
                  <a:uLnTx/>
                  <a:uFillTx/>
                  <a:latin typeface="Calibri"/>
                  <a:ea typeface="+mn-ea"/>
                  <a:cs typeface="+mn-cs"/>
                </a:rPr>
                <a:t>London, UK</a:t>
              </a:r>
              <a:endParaRPr kumimoji="0" lang="fr-FR" b="0" i="0" u="none" strike="noStrike" kern="1200" cap="none" spc="0" normalizeH="0" baseline="0" noProof="0" dirty="0">
                <a:ln>
                  <a:noFill/>
                </a:ln>
                <a:solidFill>
                  <a:srgbClr val="FE6D04"/>
                </a:solidFill>
                <a:effectLst/>
                <a:uLnTx/>
                <a:uFillTx/>
                <a:latin typeface="Calibri"/>
                <a:ea typeface="+mn-ea"/>
                <a:cs typeface="+mn-cs"/>
              </a:endParaRPr>
            </a:p>
          </p:txBody>
        </p:sp>
      </p:grpSp>
      <p:grpSp>
        <p:nvGrpSpPr>
          <p:cNvPr id="30" name="Groupe 29">
            <a:extLst>
              <a:ext uri="{FF2B5EF4-FFF2-40B4-BE49-F238E27FC236}">
                <a16:creationId xmlns:a16="http://schemas.microsoft.com/office/drawing/2014/main" id="{E17BB89C-029A-6ABA-E7DA-90919B130ABD}"/>
              </a:ext>
            </a:extLst>
          </p:cNvPr>
          <p:cNvGrpSpPr/>
          <p:nvPr/>
        </p:nvGrpSpPr>
        <p:grpSpPr>
          <a:xfrm>
            <a:off x="6096000" y="5468780"/>
            <a:ext cx="6123919" cy="952272"/>
            <a:chOff x="3762375" y="5516862"/>
            <a:chExt cx="6123919" cy="952272"/>
          </a:xfrm>
        </p:grpSpPr>
        <p:pic>
          <p:nvPicPr>
            <p:cNvPr id="32" name="Picture 6" descr="intro">
              <a:extLst>
                <a:ext uri="{FF2B5EF4-FFF2-40B4-BE49-F238E27FC236}">
                  <a16:creationId xmlns:a16="http://schemas.microsoft.com/office/drawing/2014/main" id="{ABC6E8D7-AAC6-9861-D5F3-401D6F80CA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360" t="29333" r="2148"/>
            <a:stretch/>
          </p:blipFill>
          <p:spPr bwMode="auto">
            <a:xfrm>
              <a:off x="3762375" y="5587069"/>
              <a:ext cx="5334000" cy="88206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E2F335A-A6BA-80C8-A475-E4CD9C5105A9}"/>
                </a:ext>
              </a:extLst>
            </p:cNvPr>
            <p:cNvSpPr/>
            <p:nvPr/>
          </p:nvSpPr>
          <p:spPr>
            <a:xfrm rot="5400000">
              <a:off x="7588747" y="3424249"/>
              <a:ext cx="204933" cy="4390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4" name="Rectangle 33">
            <a:extLst>
              <a:ext uri="{FF2B5EF4-FFF2-40B4-BE49-F238E27FC236}">
                <a16:creationId xmlns:a16="http://schemas.microsoft.com/office/drawing/2014/main" id="{CCABB569-8D23-E8ED-892F-DCAF729F8E6C}"/>
              </a:ext>
            </a:extLst>
          </p:cNvPr>
          <p:cNvSpPr/>
          <p:nvPr/>
        </p:nvSpPr>
        <p:spPr>
          <a:xfrm>
            <a:off x="9099767" y="11432"/>
            <a:ext cx="3092233" cy="1779268"/>
          </a:xfrm>
          <a:prstGeom prst="rect">
            <a:avLst/>
          </a:prstGeom>
          <a:solidFill>
            <a:schemeClr val="accent6">
              <a:alpha val="80000"/>
            </a:schemeClr>
          </a:solidFill>
          <a:ln w="9525" cap="flat" cmpd="sng" algn="ctr">
            <a:noFill/>
            <a:prstDash val="solid"/>
          </a:ln>
          <a:effectLst/>
        </p:spPr>
        <p:txBody>
          <a:bodyPr rtlCol="0" anchor="ct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chemeClr val="bg1"/>
                </a:solidFill>
                <a:effectLst/>
                <a:uLnTx/>
                <a:uFillTx/>
                <a:latin typeface="Arial"/>
                <a:ea typeface="+mn-ea"/>
                <a:cs typeface="+mn-cs"/>
              </a:rPr>
              <a:t>VIDEO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Arial"/>
                <a:ea typeface="+mn-ea"/>
                <a:cs typeface="+mn-cs"/>
              </a:rPr>
              <a:t>Please leave this box empty to display the video during the webinar</a:t>
            </a:r>
            <a:endParaRPr kumimoji="0" lang="fr-FR" sz="1100" b="0" i="0" u="none" strike="noStrike" kern="0" cap="none" spc="0" normalizeH="0" baseline="0" noProof="0" dirty="0">
              <a:ln>
                <a:noFill/>
              </a:ln>
              <a:solidFill>
                <a:schemeClr val="bg1"/>
              </a:solidFill>
              <a:effectLst/>
              <a:uLnTx/>
              <a:uFillTx/>
              <a:latin typeface="Arial"/>
              <a:ea typeface="+mn-ea"/>
              <a:cs typeface="+mn-cs"/>
            </a:endParaRPr>
          </a:p>
        </p:txBody>
      </p:sp>
      <p:sp>
        <p:nvSpPr>
          <p:cNvPr id="35" name="ZoneTexte 34">
            <a:extLst>
              <a:ext uri="{FF2B5EF4-FFF2-40B4-BE49-F238E27FC236}">
                <a16:creationId xmlns:a16="http://schemas.microsoft.com/office/drawing/2014/main" id="{B68A0019-6B52-E009-F4D5-DB79B5E275DD}"/>
              </a:ext>
            </a:extLst>
          </p:cNvPr>
          <p:cNvSpPr txBox="1"/>
          <p:nvPr/>
        </p:nvSpPr>
        <p:spPr>
          <a:xfrm>
            <a:off x="6219813" y="1576306"/>
            <a:ext cx="1924941" cy="1057588"/>
          </a:xfrm>
          <a:prstGeom prst="rect">
            <a:avLst/>
          </a:prstGeom>
          <a:solidFill>
            <a:schemeClr val="bg1"/>
          </a:solidFill>
        </p:spPr>
        <p:txBody>
          <a:bodyPr wrap="non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dirty="0">
                <a:ln>
                  <a:noFill/>
                </a:ln>
                <a:solidFill>
                  <a:srgbClr val="001792"/>
                </a:solidFill>
                <a:effectLst/>
                <a:uLnTx/>
                <a:uFillTx/>
                <a:latin typeface="Calibri"/>
                <a:ea typeface="+mn-ea"/>
                <a:cs typeface="+mn-cs"/>
              </a:rPr>
              <a:t>THEMATIC</a:t>
            </a:r>
            <a:br>
              <a:rPr kumimoji="0" lang="en-US" sz="3200" b="1" i="0" u="none" strike="noStrike" kern="1200" cap="none" spc="0" normalizeH="0" baseline="0" dirty="0">
                <a:ln>
                  <a:noFill/>
                </a:ln>
                <a:solidFill>
                  <a:srgbClr val="001792"/>
                </a:solidFill>
                <a:effectLst/>
                <a:uLnTx/>
                <a:uFillTx/>
                <a:latin typeface="Calibri"/>
                <a:ea typeface="+mn-ea"/>
                <a:cs typeface="+mn-cs"/>
              </a:rPr>
            </a:br>
            <a:r>
              <a:rPr kumimoji="0" lang="en-US" sz="3200" b="1" i="0" u="none" strike="noStrike" kern="1200" cap="none" spc="0" normalizeH="0" baseline="0" dirty="0">
                <a:ln>
                  <a:noFill/>
                </a:ln>
                <a:solidFill>
                  <a:srgbClr val="001792"/>
                </a:solidFill>
                <a:effectLst/>
                <a:uLnTx/>
                <a:uFillTx/>
                <a:latin typeface="Calibri"/>
                <a:ea typeface="+mn-ea"/>
                <a:cs typeface="+mn-cs"/>
              </a:rPr>
              <a:t>WEBINARS</a:t>
            </a:r>
          </a:p>
        </p:txBody>
      </p:sp>
      <p:pic>
        <p:nvPicPr>
          <p:cNvPr id="36" name="Picture 4" descr="intro">
            <a:extLst>
              <a:ext uri="{FF2B5EF4-FFF2-40B4-BE49-F238E27FC236}">
                <a16:creationId xmlns:a16="http://schemas.microsoft.com/office/drawing/2014/main" id="{DF42F2E1-CFEF-0EEA-528B-B5A836E9DE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845" t="40521" r="26166" b="24813"/>
          <a:stretch/>
        </p:blipFill>
        <p:spPr bwMode="auto">
          <a:xfrm>
            <a:off x="5907613" y="436948"/>
            <a:ext cx="2549340" cy="405739"/>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F2AE571D-2B6F-850C-2C0D-5CD52C5F69F0}"/>
              </a:ext>
            </a:extLst>
          </p:cNvPr>
          <p:cNvSpPr txBox="1"/>
          <p:nvPr/>
        </p:nvSpPr>
        <p:spPr>
          <a:xfrm>
            <a:off x="6655761" y="1033496"/>
            <a:ext cx="10530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FE6D04"/>
                </a:solidFill>
                <a:effectLst/>
                <a:uLnTx/>
                <a:uFillTx/>
                <a:latin typeface="Calibri"/>
                <a:ea typeface="+mn-ea"/>
                <a:cs typeface="+mn-cs"/>
              </a:rPr>
              <a:t>present</a:t>
            </a:r>
            <a:r>
              <a:rPr kumimoji="0" lang="en-US" sz="1600" b="1" i="0" u="none" strike="noStrike" kern="1200" cap="none" spc="0" normalizeH="0" baseline="0" dirty="0">
                <a:ln>
                  <a:noFill/>
                </a:ln>
                <a:solidFill>
                  <a:srgbClr val="FE6D04"/>
                </a:solidFill>
                <a:effectLst/>
                <a:uLnTx/>
                <a:uFillTx/>
                <a:latin typeface="Calibri"/>
                <a:ea typeface="+mn-ea"/>
                <a:cs typeface="+mn-cs"/>
              </a:rPr>
              <a:t>:</a:t>
            </a:r>
            <a:endParaRPr kumimoji="0" lang="en-US" sz="2000" b="1" i="0" u="none" strike="noStrike" kern="1200" cap="none" spc="0" normalizeH="0" baseline="0" dirty="0">
              <a:ln>
                <a:noFill/>
              </a:ln>
              <a:solidFill>
                <a:srgbClr val="FE6D04"/>
              </a:solidFill>
              <a:effectLst/>
              <a:uLnTx/>
              <a:uFillTx/>
              <a:latin typeface="Calibri"/>
              <a:ea typeface="+mn-ea"/>
              <a:cs typeface="+mn-cs"/>
            </a:endParaRPr>
          </a:p>
        </p:txBody>
      </p:sp>
    </p:spTree>
    <p:extLst>
      <p:ext uri="{BB962C8B-B14F-4D97-AF65-F5344CB8AC3E}">
        <p14:creationId xmlns:p14="http://schemas.microsoft.com/office/powerpoint/2010/main" val="8437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572D4D-39FA-7844-A3BF-4B1FD480F755}"/>
              </a:ext>
            </a:extLst>
          </p:cNvPr>
          <p:cNvPicPr>
            <a:picLocks noChangeAspect="1"/>
          </p:cNvPicPr>
          <p:nvPr/>
        </p:nvPicPr>
        <p:blipFill>
          <a:blip r:embed="rId2"/>
          <a:stretch>
            <a:fillRect/>
          </a:stretch>
        </p:blipFill>
        <p:spPr>
          <a:xfrm>
            <a:off x="273675" y="476672"/>
            <a:ext cx="8775372" cy="6141980"/>
          </a:xfrm>
          <a:prstGeom prst="rect">
            <a:avLst/>
          </a:prstGeom>
        </p:spPr>
      </p:pic>
      <p:sp>
        <p:nvSpPr>
          <p:cNvPr id="2" name="ZoneTexte 1">
            <a:extLst>
              <a:ext uri="{FF2B5EF4-FFF2-40B4-BE49-F238E27FC236}">
                <a16:creationId xmlns:a16="http://schemas.microsoft.com/office/drawing/2014/main" id="{7AA48D76-90F3-E44A-8118-1EA3D4106CD2}"/>
              </a:ext>
            </a:extLst>
          </p:cNvPr>
          <p:cNvSpPr txBox="1"/>
          <p:nvPr/>
        </p:nvSpPr>
        <p:spPr>
          <a:xfrm>
            <a:off x="11734155" y="0"/>
            <a:ext cx="426720" cy="369332"/>
          </a:xfrm>
          <a:prstGeom prst="rect">
            <a:avLst/>
          </a:prstGeom>
          <a:noFill/>
        </p:spPr>
        <p:txBody>
          <a:bodyPr wrap="none" rtlCol="0">
            <a:spAutoFit/>
          </a:bodyPr>
          <a:lstStyle/>
          <a:p>
            <a:r>
              <a:rPr lang="fr-FR"/>
              <a:t>PC</a:t>
            </a:r>
          </a:p>
        </p:txBody>
      </p:sp>
    </p:spTree>
    <p:extLst>
      <p:ext uri="{BB962C8B-B14F-4D97-AF65-F5344CB8AC3E}">
        <p14:creationId xmlns:p14="http://schemas.microsoft.com/office/powerpoint/2010/main" val="342197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DEAAF12-4584-924A-8C2A-25BC7D39E93D}"/>
              </a:ext>
            </a:extLst>
          </p:cNvPr>
          <p:cNvSpPr>
            <a:spLocks noGrp="1"/>
          </p:cNvSpPr>
          <p:nvPr>
            <p:ph type="title"/>
          </p:nvPr>
        </p:nvSpPr>
        <p:spPr/>
        <p:txBody>
          <a:bodyPr/>
          <a:lstStyle/>
          <a:p>
            <a:r>
              <a:rPr lang="fr-FR"/>
              <a:t>Young </a:t>
            </a:r>
            <a:r>
              <a:rPr lang="fr-FR" err="1"/>
              <a:t>women</a:t>
            </a:r>
            <a:r>
              <a:rPr lang="fr-FR"/>
              <a:t>, 15-24 </a:t>
            </a:r>
            <a:r>
              <a:rPr lang="fr-FR" err="1"/>
              <a:t>years</a:t>
            </a:r>
            <a:r>
              <a:rPr lang="fr-FR"/>
              <a:t> are </a:t>
            </a:r>
            <a:r>
              <a:rPr lang="fr-FR" err="1"/>
              <a:t>highly</a:t>
            </a:r>
            <a:r>
              <a:rPr lang="fr-FR"/>
              <a:t> </a:t>
            </a:r>
            <a:r>
              <a:rPr lang="fr-FR" err="1"/>
              <a:t>exposed</a:t>
            </a:r>
            <a:endParaRPr lang="fr-FR"/>
          </a:p>
        </p:txBody>
      </p:sp>
      <p:sp>
        <p:nvSpPr>
          <p:cNvPr id="6" name="Espace réservé du contenu 5">
            <a:extLst>
              <a:ext uri="{FF2B5EF4-FFF2-40B4-BE49-F238E27FC236}">
                <a16:creationId xmlns:a16="http://schemas.microsoft.com/office/drawing/2014/main" id="{9643EC10-F60B-B34E-A0E3-130E4C8350CF}"/>
              </a:ext>
            </a:extLst>
          </p:cNvPr>
          <p:cNvSpPr>
            <a:spLocks noGrp="1"/>
          </p:cNvSpPr>
          <p:nvPr>
            <p:ph sz="quarter" idx="13"/>
          </p:nvPr>
        </p:nvSpPr>
        <p:spPr>
          <a:xfrm>
            <a:off x="609600" y="1483360"/>
            <a:ext cx="6926560" cy="5062894"/>
          </a:xfrm>
        </p:spPr>
        <p:txBody>
          <a:bodyPr>
            <a:normAutofit/>
          </a:bodyPr>
          <a:lstStyle/>
          <a:p>
            <a:r>
              <a:rPr lang="en-GB" sz="2000"/>
              <a:t>Young women, aged 15-24 years</a:t>
            </a:r>
          </a:p>
          <a:p>
            <a:pPr lvl="1"/>
            <a:r>
              <a:rPr lang="en-GB" sz="2000"/>
              <a:t>Make up 12% of the global HIV population</a:t>
            </a:r>
          </a:p>
          <a:p>
            <a:pPr lvl="1"/>
            <a:r>
              <a:rPr lang="en-GB" sz="2000"/>
              <a:t>Make up 59% of new infections among their age group</a:t>
            </a:r>
          </a:p>
          <a:p>
            <a:pPr lvl="2"/>
            <a:r>
              <a:rPr lang="en-GB"/>
              <a:t>In sub-saharan Africa, teenage girls and young women are 3 times as likely to acquire HIV as boys and young men</a:t>
            </a:r>
          </a:p>
          <a:p>
            <a:pPr lvl="1"/>
            <a:r>
              <a:rPr lang="en-GB" sz="2000"/>
              <a:t>Every week, 5000 of them become infected with HIV</a:t>
            </a:r>
            <a:br>
              <a:rPr lang="en-GB" sz="2000"/>
            </a:br>
            <a:r>
              <a:rPr lang="en-GB" sz="2000"/>
              <a:t>(1 every 2 minutes)</a:t>
            </a:r>
          </a:p>
          <a:p>
            <a:r>
              <a:rPr lang="en-GB" sz="2000"/>
              <a:t>Worsening situation during COVID</a:t>
            </a:r>
          </a:p>
          <a:p>
            <a:pPr lvl="1"/>
            <a:r>
              <a:rPr lang="en-GB" sz="1800"/>
              <a:t>Millions of girls out of school</a:t>
            </a:r>
          </a:p>
          <a:p>
            <a:pPr lvl="1"/>
            <a:r>
              <a:rPr lang="en-GB" sz="1800"/>
              <a:t>Spikes in teenage pregnancies and gender-based violence</a:t>
            </a:r>
          </a:p>
          <a:p>
            <a:pPr lvl="1"/>
            <a:r>
              <a:rPr lang="en-GB" sz="1800"/>
              <a:t>Disruption to key HIV treatment and prevention services</a:t>
            </a:r>
          </a:p>
        </p:txBody>
      </p:sp>
      <p:pic>
        <p:nvPicPr>
          <p:cNvPr id="4" name="Image 3">
            <a:extLst>
              <a:ext uri="{FF2B5EF4-FFF2-40B4-BE49-F238E27FC236}">
                <a16:creationId xmlns:a16="http://schemas.microsoft.com/office/drawing/2014/main" id="{0E8956EC-B241-8441-8777-EE349FE46A05}"/>
              </a:ext>
            </a:extLst>
          </p:cNvPr>
          <p:cNvPicPr>
            <a:picLocks noChangeAspect="1"/>
          </p:cNvPicPr>
          <p:nvPr/>
        </p:nvPicPr>
        <p:blipFill>
          <a:blip r:embed="rId2"/>
          <a:stretch>
            <a:fillRect/>
          </a:stretch>
        </p:blipFill>
        <p:spPr>
          <a:xfrm>
            <a:off x="8184232" y="1945173"/>
            <a:ext cx="3822700" cy="3594100"/>
          </a:xfrm>
          <a:prstGeom prst="rect">
            <a:avLst/>
          </a:prstGeom>
        </p:spPr>
      </p:pic>
      <p:sp>
        <p:nvSpPr>
          <p:cNvPr id="7" name="ZoneTexte 6">
            <a:extLst>
              <a:ext uri="{FF2B5EF4-FFF2-40B4-BE49-F238E27FC236}">
                <a16:creationId xmlns:a16="http://schemas.microsoft.com/office/drawing/2014/main" id="{FF83FF15-5A13-554C-A0FF-EC5C30651454}"/>
              </a:ext>
            </a:extLst>
          </p:cNvPr>
          <p:cNvSpPr txBox="1"/>
          <p:nvPr/>
        </p:nvSpPr>
        <p:spPr>
          <a:xfrm>
            <a:off x="2639616" y="5749944"/>
            <a:ext cx="7559313" cy="646331"/>
          </a:xfrm>
          <a:prstGeom prst="rect">
            <a:avLst/>
          </a:prstGeom>
          <a:noFill/>
        </p:spPr>
        <p:txBody>
          <a:bodyPr wrap="none" rtlCol="0">
            <a:spAutoFit/>
          </a:bodyPr>
          <a:lstStyle/>
          <a:p>
            <a:r>
              <a:rPr lang="en-GB"/>
              <a:t>UNAIDS March 2022 : </a:t>
            </a:r>
            <a:r>
              <a:rPr lang="en-GB" b="0" i="0" u="none" strike="noStrike">
                <a:solidFill>
                  <a:srgbClr val="333333"/>
                </a:solidFill>
                <a:effectLst/>
                <a:latin typeface="AvenirLTStd-Book"/>
              </a:rPr>
              <a:t>Ending AIDS by 2030 requires that we address </a:t>
            </a:r>
          </a:p>
          <a:p>
            <a:r>
              <a:rPr lang="en-GB" b="0" i="0" u="none" strike="noStrike">
                <a:solidFill>
                  <a:srgbClr val="333333"/>
                </a:solidFill>
                <a:effectLst/>
                <a:latin typeface="AvenirLTStd-Book"/>
              </a:rPr>
              <a:t>girls’ and women’s diverse roles by putting them at the centre of the response.</a:t>
            </a:r>
            <a:endParaRPr lang="en-GB"/>
          </a:p>
        </p:txBody>
      </p:sp>
      <p:sp>
        <p:nvSpPr>
          <p:cNvPr id="2" name="ZoneTexte 1">
            <a:extLst>
              <a:ext uri="{FF2B5EF4-FFF2-40B4-BE49-F238E27FC236}">
                <a16:creationId xmlns:a16="http://schemas.microsoft.com/office/drawing/2014/main" id="{6CF80ACF-F54D-4F46-9866-EB07846F56F0}"/>
              </a:ext>
            </a:extLst>
          </p:cNvPr>
          <p:cNvSpPr txBox="1"/>
          <p:nvPr/>
        </p:nvSpPr>
        <p:spPr>
          <a:xfrm>
            <a:off x="11755662" y="74154"/>
            <a:ext cx="436338" cy="369332"/>
          </a:xfrm>
          <a:prstGeom prst="rect">
            <a:avLst/>
          </a:prstGeom>
          <a:noFill/>
        </p:spPr>
        <p:txBody>
          <a:bodyPr wrap="none" rtlCol="0">
            <a:spAutoFit/>
          </a:bodyPr>
          <a:lstStyle/>
          <a:p>
            <a:r>
              <a:rPr lang="fr-FR"/>
              <a:t>AP</a:t>
            </a:r>
          </a:p>
        </p:txBody>
      </p:sp>
    </p:spTree>
    <p:extLst>
      <p:ext uri="{BB962C8B-B14F-4D97-AF65-F5344CB8AC3E}">
        <p14:creationId xmlns:p14="http://schemas.microsoft.com/office/powerpoint/2010/main" val="2962988479"/>
      </p:ext>
    </p:extLst>
  </p:cSld>
  <p:clrMapOvr>
    <a:masterClrMapping/>
  </p:clrMapOvr>
</p:sld>
</file>

<file path=ppt/theme/theme1.xml><?xml version="1.0" encoding="utf-8"?>
<a:theme xmlns:a="http://schemas.openxmlformats.org/drawingml/2006/main" name="ARV-trials - New drugs - June 2020">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81BD"/>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ARV-trials - CROI 202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7814</Words>
  <Application>Microsoft Office PowerPoint</Application>
  <PresentationFormat>Grand écran</PresentationFormat>
  <Paragraphs>1860</Paragraphs>
  <Slides>78</Slides>
  <Notes>20</Notes>
  <HiddenSlides>4</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78</vt:i4>
      </vt:variant>
    </vt:vector>
  </HeadingPairs>
  <TitlesOfParts>
    <vt:vector size="91" baseType="lpstr">
      <vt:lpstr>Arial</vt:lpstr>
      <vt:lpstr>AvenirLTStd-Book</vt:lpstr>
      <vt:lpstr>BlinkMacSystemFont</vt:lpstr>
      <vt:lpstr>Calibri</vt:lpstr>
      <vt:lpstr>Helvetica</vt:lpstr>
      <vt:lpstr>MinionPro</vt:lpstr>
      <vt:lpstr>Police système Courant</vt:lpstr>
      <vt:lpstr>Tahoma</vt:lpstr>
      <vt:lpstr>Wingdings</vt:lpstr>
      <vt:lpstr>ARV-trials - New drugs - June 2020</vt:lpstr>
      <vt:lpstr>4_2017_HTAA_Diabetes</vt:lpstr>
      <vt:lpstr>2017_HTAA_Diabetes</vt:lpstr>
      <vt:lpstr>ARV-trials - CROI 2022</vt:lpstr>
      <vt:lpstr>Women and HIV</vt:lpstr>
      <vt:lpstr>Présentation PowerPoint</vt:lpstr>
      <vt:lpstr>Faculty Disclosures</vt:lpstr>
      <vt:lpstr>EPIDEMIOLOGICAL DATA</vt:lpstr>
      <vt:lpstr>Are women different from men ?</vt:lpstr>
      <vt:lpstr>Are women different from men ?</vt:lpstr>
      <vt:lpstr>Women with HIV</vt:lpstr>
      <vt:lpstr>Présentation PowerPoint</vt:lpstr>
      <vt:lpstr>Young women, 15-24 years are highly exposed</vt:lpstr>
      <vt:lpstr>AIDS = 1° cause of death in 15-49-year old females</vt:lpstr>
      <vt:lpstr>Vulnerability of women in low-income countries</vt:lpstr>
      <vt:lpstr>PMTCT</vt:lpstr>
      <vt:lpstr>Are Western European countries doing better ? PMTCT –UK 2014-2019</vt:lpstr>
      <vt:lpstr>HIV Vertical Transmission : UK 2000-2019</vt:lpstr>
      <vt:lpstr>Présentation PowerPoint</vt:lpstr>
      <vt:lpstr>HIV TESTING AND TREATMENT CASCADE, WOMEN (AGED 15+ YEARS) COMPARED TO MEN (AGED 15+ YEARS), GLOBAL, 2020</vt:lpstr>
      <vt:lpstr>COCOVIH : Proportion of untreated Persons living with HIV in 2019 - FRANCE </vt:lpstr>
      <vt:lpstr>COCOVIH : Overall mortality and impact of comorbidities and gender in Patients Living with HIV in France</vt:lpstr>
      <vt:lpstr>Excess HR mortality in HIV Women than in Men compared to gender and age-matched general population</vt:lpstr>
      <vt:lpstr>PREVENTION IN WOMEN</vt:lpstr>
      <vt:lpstr>Présentation PowerPoint</vt:lpstr>
      <vt:lpstr>HPTN 084 Study: updated results of  CAB LA IM Q 2 months versus TDF/FTC PO  for PrEP</vt:lpstr>
      <vt:lpstr>Feasibility of Long-Acting Combination  HIV and Pregnancy Prevention Implant  in Mouse Model</vt:lpstr>
      <vt:lpstr>VACCINE IN WOMEN</vt:lpstr>
      <vt:lpstr>Imbokodo: Phase IIb Trial of Heterologous HIV-1 Vaccine Regimen Among Women in Sub-Saharan Africa at High Risk for HIV Infection</vt:lpstr>
      <vt:lpstr>MANAGEMENT of HIV INFECTION in WOMEN</vt:lpstr>
      <vt:lpstr>Gender differences in the treatment of HIV infection</vt:lpstr>
      <vt:lpstr>Women often face more social problems than men</vt:lpstr>
      <vt:lpstr>Management of women with HIV</vt:lpstr>
      <vt:lpstr>Cancer screening - - EACS Guidelines V 11.1 - Oct 2022</vt:lpstr>
      <vt:lpstr>ART in WOMEN GENERAL CONSIDERATIONS - GUIDELINES</vt:lpstr>
      <vt:lpstr>Selecting ART for women</vt:lpstr>
      <vt:lpstr>ART in Women of Childbearing Age : Points to Consider </vt:lpstr>
      <vt:lpstr>Présentation PowerPoint</vt:lpstr>
      <vt:lpstr>ART in pregnant women or women considering pregnancy - EACS Guidelines V 11.1 - Oct 2022 </vt:lpstr>
      <vt:lpstr>Key Considerations in Women Trying to Conceive</vt:lpstr>
      <vt:lpstr>3rd trimester and Labour EACS Guidelines V 11.1 - Oct 2022</vt:lpstr>
      <vt:lpstr>ARIA: DTG/ABC/3TC vs ATV + RTV + FTC/TDF in Treatment-Naive Women</vt:lpstr>
      <vt:lpstr>IMPAACT 2010 Study : DTG vs EFV &amp; TDF vs TAF during pregnancy</vt:lpstr>
      <vt:lpstr>IMPAACT 2010 Study : Maternal Virologic Outcomes</vt:lpstr>
      <vt:lpstr>IMPAACT 2010 Study : Adverse events</vt:lpstr>
      <vt:lpstr>IMPAACT 2010 Study : Neonatal survival</vt:lpstr>
      <vt:lpstr>Présentation PowerPoint</vt:lpstr>
      <vt:lpstr>IMPAACT 2010 Study : Maternal Weight</vt:lpstr>
      <vt:lpstr>Breastfeeding</vt:lpstr>
      <vt:lpstr>ARV regimen for ART-naive pregnant women EACS 2022</vt:lpstr>
      <vt:lpstr>Présentation PowerPoint</vt:lpstr>
      <vt:lpstr>DHHS : ART Recommendations During Pregnancy and When Trying to Conceive: NRTIs and INSTIs</vt:lpstr>
      <vt:lpstr>DHHS : ART Recommendations During Pregnancy and When Trying to Conceive: NNRTIs and PIs</vt:lpstr>
      <vt:lpstr>WHO ART Guidelines 2021</vt:lpstr>
      <vt:lpstr>RISK of INSTI DURING CONCEPTION ?</vt:lpstr>
      <vt:lpstr>Neural Tube defects incidence following ARV exposure at conception</vt:lpstr>
      <vt:lpstr>Tsepamo March 20222 Update: Prevalence of NTDs by ARV Exposure </vt:lpstr>
      <vt:lpstr>Antiretroviral Pregnancy Registry:  Birth Defects After DTG Exposure</vt:lpstr>
      <vt:lpstr>Pregnancy Outcomes After RAL Exposure</vt:lpstr>
      <vt:lpstr>Birth Outcomes with INSTI use during pregnancy</vt:lpstr>
      <vt:lpstr>Summary : ARV and pregnancy</vt:lpstr>
      <vt:lpstr>NON-AIDS COMORBIDITES in WOMEN</vt:lpstr>
      <vt:lpstr>Non-AIDS Comorbidity burden in Women with HIV Women’s Interagency HIV Study </vt:lpstr>
      <vt:lpstr>Non-AIDS Comorbidity burden in Women with HIV Women’s Interagency HIV Study </vt:lpstr>
      <vt:lpstr>MACS/WIHS Combined Cohort Study</vt:lpstr>
      <vt:lpstr>NON-AIDS Comorbidities in Women with HIV</vt:lpstr>
      <vt:lpstr>ADVANCE: Mean Change in Weight by Gender at Week 192</vt:lpstr>
      <vt:lpstr>ADVANCE: Obesity and metabolic syndrome</vt:lpstr>
      <vt:lpstr>MENOPAUSE in HIV WOMEN</vt:lpstr>
      <vt:lpstr>Présentation PowerPoint</vt:lpstr>
      <vt:lpstr>Menopause in HIV Women - SHCS</vt:lpstr>
      <vt:lpstr>Early menopause in HIV women</vt:lpstr>
      <vt:lpstr>Menopause in HIV Women - SHCS</vt:lpstr>
      <vt:lpstr>Présentation PowerPoint</vt:lpstr>
      <vt:lpstr> </vt:lpstr>
      <vt:lpstr>EACS Guidelines V 11.1 - Oct 2022</vt:lpstr>
      <vt:lpstr>EACS Guidelines V 11.1 - Oct 2022</vt:lpstr>
      <vt:lpstr>EACS Guidelines V 11.1 - Oct 2022</vt:lpstr>
      <vt:lpstr>Présentation PowerPoint</vt:lpstr>
      <vt:lpstr>Take home messages</vt:lpstr>
      <vt:lpstr>Women and HIV</vt:lpstr>
      <vt:lpstr>Présentation PowerPoint</vt:lpstr>
    </vt:vector>
  </TitlesOfParts>
  <Company>AEI - www.aei.fr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New drugs June 2020</dc:title>
  <dc:creator>Pedro Cahn, Anton Pozniak, François Raffi</dc:creator>
  <cp:lastModifiedBy>Ludovic Brunet</cp:lastModifiedBy>
  <cp:revision>1017</cp:revision>
  <dcterms:created xsi:type="dcterms:W3CDTF">2018-10-26T15:18:15Z</dcterms:created>
  <dcterms:modified xsi:type="dcterms:W3CDTF">2022-11-17T10:51:12Z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