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charts/chart5.xml" ContentType="application/vnd.openxmlformats-officedocument.drawingml.chart+xml"/>
  <Override PartName="/ppt/theme/themeOverride4.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6.xml" ContentType="application/vnd.openxmlformats-officedocument.drawingml.chart+xml"/>
  <Override PartName="/ppt/notesSlides/notesSlide33.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drawings/drawing3.xml" ContentType="application/vnd.openxmlformats-officedocument.drawingml.chartshapes+xml"/>
  <Override PartName="/ppt/charts/chart8.xml" ContentType="application/vnd.openxmlformats-officedocument.drawingml.chart+xml"/>
  <Override PartName="/ppt/theme/themeOverride6.xml" ContentType="application/vnd.openxmlformats-officedocument.themeOverride+xml"/>
  <Override PartName="/ppt/notesSlides/notesSlide34.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drawings/drawing4.xml" ContentType="application/vnd.openxmlformats-officedocument.drawingml.chartshape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1"/>
  </p:sldMasterIdLst>
  <p:notesMasterIdLst>
    <p:notesMasterId r:id="rId66"/>
  </p:notesMasterIdLst>
  <p:sldIdLst>
    <p:sldId id="1363" r:id="rId2"/>
    <p:sldId id="1338" r:id="rId3"/>
    <p:sldId id="1339" r:id="rId4"/>
    <p:sldId id="313" r:id="rId5"/>
    <p:sldId id="381" r:id="rId6"/>
    <p:sldId id="382" r:id="rId7"/>
    <p:sldId id="1361" r:id="rId8"/>
    <p:sldId id="425" r:id="rId9"/>
    <p:sldId id="384" r:id="rId10"/>
    <p:sldId id="385" r:id="rId11"/>
    <p:sldId id="386" r:id="rId12"/>
    <p:sldId id="387" r:id="rId13"/>
    <p:sldId id="388" r:id="rId14"/>
    <p:sldId id="389" r:id="rId15"/>
    <p:sldId id="390" r:id="rId16"/>
    <p:sldId id="391" r:id="rId17"/>
    <p:sldId id="392" r:id="rId18"/>
    <p:sldId id="393" r:id="rId19"/>
    <p:sldId id="394" r:id="rId20"/>
    <p:sldId id="395" r:id="rId21"/>
    <p:sldId id="396" r:id="rId22"/>
    <p:sldId id="314" r:id="rId23"/>
    <p:sldId id="400" r:id="rId24"/>
    <p:sldId id="401" r:id="rId25"/>
    <p:sldId id="1362" r:id="rId26"/>
    <p:sldId id="402" r:id="rId27"/>
    <p:sldId id="362" r:id="rId28"/>
    <p:sldId id="363" r:id="rId29"/>
    <p:sldId id="427" r:id="rId30"/>
    <p:sldId id="364" r:id="rId31"/>
    <p:sldId id="365" r:id="rId32"/>
    <p:sldId id="403" r:id="rId33"/>
    <p:sldId id="1344" r:id="rId34"/>
    <p:sldId id="367" r:id="rId35"/>
    <p:sldId id="404" r:id="rId36"/>
    <p:sldId id="1345" r:id="rId37"/>
    <p:sldId id="1346" r:id="rId38"/>
    <p:sldId id="1347" r:id="rId39"/>
    <p:sldId id="349" r:id="rId40"/>
    <p:sldId id="1348" r:id="rId41"/>
    <p:sldId id="1349" r:id="rId42"/>
    <p:sldId id="351" r:id="rId43"/>
    <p:sldId id="352" r:id="rId44"/>
    <p:sldId id="1350" r:id="rId45"/>
    <p:sldId id="294" r:id="rId46"/>
    <p:sldId id="1351" r:id="rId47"/>
    <p:sldId id="300" r:id="rId48"/>
    <p:sldId id="1352" r:id="rId49"/>
    <p:sldId id="409" r:id="rId50"/>
    <p:sldId id="410" r:id="rId51"/>
    <p:sldId id="411" r:id="rId52"/>
    <p:sldId id="412" r:id="rId53"/>
    <p:sldId id="420" r:id="rId54"/>
    <p:sldId id="421" r:id="rId55"/>
    <p:sldId id="415" r:id="rId56"/>
    <p:sldId id="416" r:id="rId57"/>
    <p:sldId id="318" r:id="rId58"/>
    <p:sldId id="1354" r:id="rId59"/>
    <p:sldId id="1355" r:id="rId60"/>
    <p:sldId id="1356" r:id="rId61"/>
    <p:sldId id="1357" r:id="rId62"/>
    <p:sldId id="1358" r:id="rId63"/>
    <p:sldId id="1359" r:id="rId64"/>
    <p:sldId id="1360" r:id="rId65"/>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24" userDrawn="1">
          <p15:clr>
            <a:srgbClr val="A4A3A4"/>
          </p15:clr>
        </p15:guide>
        <p15:guide id="2" pos="3863" userDrawn="1">
          <p15:clr>
            <a:srgbClr val="A4A3A4"/>
          </p15:clr>
        </p15:guide>
        <p15:guide id="3" orient="horz" pos="3045" userDrawn="1">
          <p15:clr>
            <a:srgbClr val="A4A3A4"/>
          </p15:clr>
        </p15:guide>
        <p15:guide id="4" pos="234" userDrawn="1">
          <p15:clr>
            <a:srgbClr val="A4A3A4"/>
          </p15:clr>
        </p15:guide>
        <p15:guide id="5" pos="7628" userDrawn="1">
          <p15:clr>
            <a:srgbClr val="A4A3A4"/>
          </p15:clr>
        </p15:guide>
        <p15:guide id="6" pos="235">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tilisateur de Microsoft Office" initials="Office" lastIdx="106" clrIdx="0"/>
  <p:cmAuthor id="1" name="Yannick Darrats" initials="YD" lastIdx="1" clrIdx="1"/>
  <p:cmAuthor id="2" name="charles dufrene" initials="cd"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00B050"/>
    <a:srgbClr val="92D050"/>
    <a:srgbClr val="FF6600"/>
    <a:srgbClr val="FF3366"/>
    <a:srgbClr val="0070C0"/>
    <a:srgbClr val="4F81BD"/>
    <a:srgbClr val="A6A6A6"/>
    <a:srgbClr val="7BB5F6"/>
    <a:srgbClr val="0E60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30" autoAdjust="0"/>
    <p:restoredTop sz="96583" autoAdjust="0"/>
  </p:normalViewPr>
  <p:slideViewPr>
    <p:cSldViewPr snapToGrid="0" snapToObjects="1">
      <p:cViewPr varScale="1">
        <p:scale>
          <a:sx n="92" d="100"/>
          <a:sy n="92" d="100"/>
        </p:scale>
        <p:origin x="542" y="67"/>
      </p:cViewPr>
      <p:guideLst>
        <p:guide orient="horz" pos="4224"/>
        <p:guide pos="3863"/>
        <p:guide orient="horz" pos="3045"/>
        <p:guide pos="234"/>
        <p:guide pos="7628"/>
        <p:guide pos="235"/>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showGuides="1">
      <p:cViewPr varScale="1">
        <p:scale>
          <a:sx n="73" d="100"/>
          <a:sy n="73" d="100"/>
        </p:scale>
        <p:origin x="2918" y="5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123269694027999"/>
          <c:y val="0.14715919040473099"/>
          <c:w val="0.84876730305972004"/>
          <c:h val="0.70452066879609099"/>
        </c:manualLayout>
      </c:layout>
      <c:barChart>
        <c:barDir val="col"/>
        <c:grouping val="clustered"/>
        <c:varyColors val="0"/>
        <c:ser>
          <c:idx val="0"/>
          <c:order val="0"/>
          <c:tx>
            <c:strRef>
              <c:f>Sheet1!$B$1</c:f>
              <c:strCache>
                <c:ptCount val="1"/>
                <c:pt idx="0">
                  <c:v>Observed (N=111)</c:v>
                </c:pt>
              </c:strCache>
            </c:strRef>
          </c:tx>
          <c:spPr>
            <a:solidFill>
              <a:srgbClr val="071D49"/>
            </a:solidFill>
            <a:ln w="6350">
              <a:solidFill>
                <a:srgbClr val="071D49"/>
              </a:solidFill>
            </a:ln>
          </c:spPr>
          <c:invertIfNegative val="0"/>
          <c:dLbls>
            <c:dLbl>
              <c:idx val="0"/>
              <c:tx>
                <c:rich>
                  <a:bodyPr/>
                  <a:lstStyle/>
                  <a:p>
                    <a:r>
                      <a:rPr lang="en-US" dirty="0">
                        <a:solidFill>
                          <a:schemeClr val="tx1"/>
                        </a:solidFill>
                      </a:rPr>
                      <a:t>92%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F54-4FE6-92DC-9B99CEF0F6C4}"/>
                </c:ext>
              </c:extLst>
            </c:dLbl>
            <c:dLbl>
              <c:idx val="1"/>
              <c:tx>
                <c:rich>
                  <a:bodyPr/>
                  <a:lstStyle/>
                  <a:p>
                    <a:r>
                      <a:rPr lang="en-US" dirty="0"/>
                      <a:t>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F54-4FE6-92DC-9B99CEF0F6C4}"/>
                </c:ext>
              </c:extLst>
            </c:dLbl>
            <c:dLbl>
              <c:idx val="2"/>
              <c:tx>
                <c:rich>
                  <a:bodyPr/>
                  <a:lstStyle/>
                  <a:p>
                    <a:r>
                      <a:rPr lang="en-US" dirty="0"/>
                      <a:t>22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F54-4FE6-92DC-9B99CEF0F6C4}"/>
                </c:ext>
              </c:extLst>
            </c:dLbl>
            <c:spPr>
              <a:noFill/>
              <a:ln>
                <a:noFill/>
              </a:ln>
              <a:effectLst/>
            </c:spPr>
            <c:txPr>
              <a:bodyPr wrap="square" lIns="38100" tIns="19050" rIns="38100" bIns="19050" anchor="ctr">
                <a:spAutoFit/>
              </a:bodyPr>
              <a:lstStyle/>
              <a:p>
                <a:pPr>
                  <a:defRPr>
                    <a:solidFill>
                      <a:schemeClr val="tx1"/>
                    </a:solidFill>
                  </a:defRPr>
                </a:pPr>
                <a:endParaRPr lang="es-419"/>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numCache>
            </c:numRef>
          </c:cat>
          <c:val>
            <c:numRef>
              <c:f>Sheet1!$B$2:$B$3</c:f>
              <c:numCache>
                <c:formatCode>0</c:formatCode>
                <c:ptCount val="2"/>
                <c:pt idx="0" formatCode="0.0">
                  <c:v>92</c:v>
                </c:pt>
                <c:pt idx="1">
                  <c:v>8</c:v>
                </c:pt>
              </c:numCache>
            </c:numRef>
          </c:val>
          <c:extLst>
            <c:ext xmlns:c16="http://schemas.microsoft.com/office/drawing/2014/chart" uri="{C3380CC4-5D6E-409C-BE32-E72D297353CC}">
              <c16:uniqueId val="{00000003-4F54-4FE6-92DC-9B99CEF0F6C4}"/>
            </c:ext>
          </c:extLst>
        </c:ser>
        <c:ser>
          <c:idx val="1"/>
          <c:order val="1"/>
          <c:tx>
            <c:strRef>
              <c:f>Sheet1!$C$1</c:f>
              <c:strCache>
                <c:ptCount val="1"/>
                <c:pt idx="0">
                  <c:v>ITT-E missing = failure (N=131)</c:v>
                </c:pt>
              </c:strCache>
            </c:strRef>
          </c:tx>
          <c:spPr>
            <a:solidFill>
              <a:srgbClr val="00B050"/>
            </a:solidFill>
            <a:ln>
              <a:solidFill>
                <a:srgbClr val="00B050"/>
              </a:solidFill>
            </a:ln>
          </c:spPr>
          <c:invertIfNegative val="0"/>
          <c:dPt>
            <c:idx val="1"/>
            <c:invertIfNegative val="0"/>
            <c:bubble3D val="0"/>
            <c:extLst>
              <c:ext xmlns:c16="http://schemas.microsoft.com/office/drawing/2014/chart" uri="{C3380CC4-5D6E-409C-BE32-E72D297353CC}">
                <c16:uniqueId val="{00000004-4F54-4FE6-92DC-9B99CEF0F6C4}"/>
              </c:ext>
            </c:extLst>
          </c:dPt>
          <c:dPt>
            <c:idx val="2"/>
            <c:invertIfNegative val="0"/>
            <c:bubble3D val="0"/>
            <c:extLst>
              <c:ext xmlns:c16="http://schemas.microsoft.com/office/drawing/2014/chart" uri="{C3380CC4-5D6E-409C-BE32-E72D297353CC}">
                <c16:uniqueId val="{00000005-4F54-4FE6-92DC-9B99CEF0F6C4}"/>
              </c:ext>
            </c:extLst>
          </c:dPt>
          <c:dLbls>
            <c:dLbl>
              <c:idx val="0"/>
              <c:tx>
                <c:rich>
                  <a:bodyPr/>
                  <a:lstStyle/>
                  <a:p>
                    <a:r>
                      <a:rPr lang="en-US" dirty="0"/>
                      <a:t>78%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F54-4FE6-92DC-9B99CEF0F6C4}"/>
                </c:ext>
              </c:extLst>
            </c:dLbl>
            <c:dLbl>
              <c:idx val="1"/>
              <c:tx>
                <c:rich>
                  <a:bodyPr/>
                  <a:lstStyle/>
                  <a:p>
                    <a:r>
                      <a:rPr lang="en-US" dirty="0"/>
                      <a:t>22%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F54-4FE6-92DC-9B99CEF0F6C4}"/>
                </c:ext>
              </c:extLst>
            </c:dLbl>
            <c:dLbl>
              <c:idx val="2"/>
              <c:tx>
                <c:rich>
                  <a:bodyPr/>
                  <a:lstStyle/>
                  <a:p>
                    <a:r>
                      <a:rPr lang="en-US" dirty="0"/>
                      <a:t>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F54-4FE6-92DC-9B99CEF0F6C4}"/>
                </c:ext>
              </c:extLst>
            </c:dLbl>
            <c:spPr>
              <a:noFill/>
              <a:ln>
                <a:noFill/>
              </a:ln>
              <a:effectLst/>
            </c:spPr>
            <c:txPr>
              <a:bodyPr wrap="square" lIns="38100" tIns="19050" rIns="38100" bIns="19050" anchor="ctr">
                <a:spAutoFit/>
              </a:bodyPr>
              <a:lstStyle/>
              <a:p>
                <a:pPr>
                  <a:defRPr>
                    <a:solidFill>
                      <a:schemeClr val="tx1"/>
                    </a:solidFill>
                  </a:defRPr>
                </a:pPr>
                <a:endParaRPr lang="es-419"/>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numCache>
            </c:numRef>
          </c:cat>
          <c:val>
            <c:numRef>
              <c:f>Sheet1!$C$2:$C$3</c:f>
              <c:numCache>
                <c:formatCode>0</c:formatCode>
                <c:ptCount val="2"/>
                <c:pt idx="0" formatCode="0.0">
                  <c:v>78</c:v>
                </c:pt>
                <c:pt idx="1">
                  <c:v>22</c:v>
                </c:pt>
              </c:numCache>
            </c:numRef>
          </c:val>
          <c:extLst>
            <c:ext xmlns:c16="http://schemas.microsoft.com/office/drawing/2014/chart" uri="{C3380CC4-5D6E-409C-BE32-E72D297353CC}">
              <c16:uniqueId val="{00000007-4F54-4FE6-92DC-9B99CEF0F6C4}"/>
            </c:ext>
          </c:extLst>
        </c:ser>
        <c:ser>
          <c:idx val="2"/>
          <c:order val="2"/>
          <c:tx>
            <c:strRef>
              <c:f>Sheet1!$D$1</c:f>
              <c:strCache>
                <c:ptCount val="1"/>
                <c:pt idx="0">
                  <c:v>Column1</c:v>
                </c:pt>
              </c:strCache>
            </c:strRef>
          </c:tx>
          <c:spPr>
            <a:solidFill>
              <a:srgbClr val="071D49">
                <a:lumMod val="75000"/>
                <a:lumOff val="25000"/>
              </a:srgb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numCache>
            </c:numRef>
          </c:cat>
          <c:val>
            <c:numRef>
              <c:f>Sheet1!$D$2:$D$3</c:f>
              <c:numCache>
                <c:formatCode>General</c:formatCode>
                <c:ptCount val="2"/>
              </c:numCache>
            </c:numRef>
          </c:val>
          <c:extLst>
            <c:ext xmlns:c16="http://schemas.microsoft.com/office/drawing/2014/chart" uri="{C3380CC4-5D6E-409C-BE32-E72D297353CC}">
              <c16:uniqueId val="{00000008-4F54-4FE6-92DC-9B99CEF0F6C4}"/>
            </c:ext>
          </c:extLst>
        </c:ser>
        <c:ser>
          <c:idx val="3"/>
          <c:order val="3"/>
          <c:tx>
            <c:strRef>
              <c:f>Sheet1!$E$1</c:f>
              <c:strCache>
                <c:ptCount val="1"/>
                <c:pt idx="0">
                  <c:v>Column2</c:v>
                </c:pt>
              </c:strCache>
            </c:strRef>
          </c:tx>
          <c:spPr>
            <a:solidFill>
              <a:srgbClr val="071D49"/>
            </a:solidFill>
            <a:ln>
              <a:solidFill>
                <a:srgbClr val="071D49"/>
              </a:solidFill>
            </a:ln>
          </c:spPr>
          <c:invertIfNegative val="0"/>
          <c:dPt>
            <c:idx val="0"/>
            <c:invertIfNegative val="0"/>
            <c:bubble3D val="0"/>
            <c:extLst>
              <c:ext xmlns:c16="http://schemas.microsoft.com/office/drawing/2014/chart" uri="{C3380CC4-5D6E-409C-BE32-E72D297353CC}">
                <c16:uniqueId val="{00000009-4F54-4FE6-92DC-9B99CEF0F6C4}"/>
              </c:ext>
            </c:extLst>
          </c:dPt>
          <c:dLbls>
            <c:dLbl>
              <c:idx val="0"/>
              <c:tx>
                <c:rich>
                  <a:bodyPr/>
                  <a:lstStyle/>
                  <a:p>
                    <a:r>
                      <a:rPr lang="en-US" dirty="0"/>
                      <a:t>87%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4F54-4FE6-92DC-9B99CEF0F6C4}"/>
                </c:ext>
              </c:extLst>
            </c:dLbl>
            <c:dLbl>
              <c:idx val="1"/>
              <c:delete val="1"/>
              <c:extLst>
                <c:ext xmlns:c15="http://schemas.microsoft.com/office/drawing/2012/chart" uri="{CE6537A1-D6FC-4f65-9D91-7224C49458BB}"/>
                <c:ext xmlns:c16="http://schemas.microsoft.com/office/drawing/2014/chart" uri="{C3380CC4-5D6E-409C-BE32-E72D297353CC}">
                  <c16:uniqueId val="{0000000A-4F54-4FE6-92DC-9B99CEF0F6C4}"/>
                </c:ext>
              </c:extLst>
            </c:dLbl>
            <c:spPr>
              <a:noFill/>
              <a:ln>
                <a:noFill/>
              </a:ln>
              <a:effectLst/>
            </c:spPr>
            <c:txPr>
              <a:bodyPr wrap="square" lIns="38100" tIns="19050" rIns="38100" bIns="19050" anchor="ctr">
                <a:spAutoFit/>
              </a:bodyPr>
              <a:lstStyle/>
              <a:p>
                <a:pPr>
                  <a:defRPr>
                    <a:solidFill>
                      <a:schemeClr val="tx1"/>
                    </a:solidFill>
                  </a:defRPr>
                </a:pPr>
                <a:endParaRPr lang="es-419"/>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numCache>
            </c:numRef>
          </c:cat>
          <c:val>
            <c:numRef>
              <c:f>Sheet1!$E$2:$E$3</c:f>
              <c:numCache>
                <c:formatCode>General</c:formatCode>
                <c:ptCount val="2"/>
                <c:pt idx="0" formatCode="0">
                  <c:v>87</c:v>
                </c:pt>
              </c:numCache>
            </c:numRef>
          </c:val>
          <c:extLst>
            <c:ext xmlns:c16="http://schemas.microsoft.com/office/drawing/2014/chart" uri="{C3380CC4-5D6E-409C-BE32-E72D297353CC}">
              <c16:uniqueId val="{0000000B-4F54-4FE6-92DC-9B99CEF0F6C4}"/>
            </c:ext>
          </c:extLst>
        </c:ser>
        <c:ser>
          <c:idx val="4"/>
          <c:order val="4"/>
          <c:tx>
            <c:strRef>
              <c:f>Sheet1!$F$1</c:f>
              <c:strCache>
                <c:ptCount val="1"/>
                <c:pt idx="0">
                  <c:v>FDA Snapshot (N=131)</c:v>
                </c:pt>
              </c:strCache>
            </c:strRef>
          </c:tx>
          <c:spPr>
            <a:solidFill>
              <a:srgbClr val="E40046"/>
            </a:solidFill>
            <a:ln>
              <a:solidFill>
                <a:srgbClr val="E40046"/>
              </a:solidFill>
            </a:ln>
          </c:spPr>
          <c:invertIfNegative val="0"/>
          <c:dLbls>
            <c:dLbl>
              <c:idx val="0"/>
              <c:tx>
                <c:rich>
                  <a:bodyPr/>
                  <a:lstStyle/>
                  <a:p>
                    <a:r>
                      <a:rPr lang="en-US" dirty="0"/>
                      <a:t>74%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4F54-4FE6-92DC-9B99CEF0F6C4}"/>
                </c:ext>
              </c:extLst>
            </c:dLbl>
            <c:dLbl>
              <c:idx val="1"/>
              <c:tx>
                <c:rich>
                  <a:bodyPr/>
                  <a:lstStyle/>
                  <a:p>
                    <a:fld id="{DF566ED9-18A3-4D0A-A39E-BA1BED159505}" type="VALUE">
                      <a:rPr lang="en-US" smtClean="0"/>
                      <a:pPr/>
                      <a:t>[VALEUR]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4F54-4FE6-92DC-9B99CEF0F6C4}"/>
                </c:ext>
              </c:extLst>
            </c:dLbl>
            <c:spPr>
              <a:noFill/>
              <a:ln>
                <a:noFill/>
              </a:ln>
              <a:effectLst/>
            </c:spPr>
            <c:txPr>
              <a:bodyPr wrap="square" lIns="38100" tIns="19050" rIns="38100" bIns="19050" anchor="ctr">
                <a:spAutoFit/>
              </a:bodyPr>
              <a:lstStyle/>
              <a:p>
                <a:pPr>
                  <a:defRPr>
                    <a:solidFill>
                      <a:schemeClr val="tx1"/>
                    </a:solidFill>
                  </a:defRPr>
                </a:pPr>
                <a:endParaRPr lang="es-419"/>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numCache>
            </c:numRef>
          </c:cat>
          <c:val>
            <c:numRef>
              <c:f>Sheet1!$F$2:$F$3</c:f>
              <c:numCache>
                <c:formatCode>0</c:formatCode>
                <c:ptCount val="2"/>
                <c:pt idx="0">
                  <c:v>74</c:v>
                </c:pt>
                <c:pt idx="1">
                  <c:v>18</c:v>
                </c:pt>
              </c:numCache>
            </c:numRef>
          </c:val>
          <c:extLst>
            <c:ext xmlns:c16="http://schemas.microsoft.com/office/drawing/2014/chart" uri="{C3380CC4-5D6E-409C-BE32-E72D297353CC}">
              <c16:uniqueId val="{0000000E-4F54-4FE6-92DC-9B99CEF0F6C4}"/>
            </c:ext>
          </c:extLst>
        </c:ser>
        <c:dLbls>
          <c:dLblPos val="outEnd"/>
          <c:showLegendKey val="0"/>
          <c:showVal val="1"/>
          <c:showCatName val="0"/>
          <c:showSerName val="0"/>
          <c:showPercent val="0"/>
          <c:showBubbleSize val="0"/>
        </c:dLbls>
        <c:gapWidth val="150"/>
        <c:axId val="1846870040"/>
        <c:axId val="-1990836568"/>
      </c:barChart>
      <c:catAx>
        <c:axId val="1846870040"/>
        <c:scaling>
          <c:orientation val="minMax"/>
        </c:scaling>
        <c:delete val="0"/>
        <c:axPos val="b"/>
        <c:numFmt formatCode="General" sourceLinked="1"/>
        <c:majorTickMark val="out"/>
        <c:minorTickMark val="none"/>
        <c:tickLblPos val="nextTo"/>
        <c:spPr>
          <a:ln w="15875">
            <a:solidFill>
              <a:srgbClr val="071D49"/>
            </a:solidFill>
          </a:ln>
        </c:spPr>
        <c:crossAx val="-1990836568"/>
        <c:crosses val="autoZero"/>
        <c:auto val="1"/>
        <c:lblAlgn val="ctr"/>
        <c:lblOffset val="100"/>
        <c:noMultiLvlLbl val="0"/>
      </c:catAx>
      <c:valAx>
        <c:axId val="-1990836568"/>
        <c:scaling>
          <c:orientation val="minMax"/>
          <c:max val="100"/>
        </c:scaling>
        <c:delete val="0"/>
        <c:axPos val="l"/>
        <c:title>
          <c:tx>
            <c:rich>
              <a:bodyPr/>
              <a:lstStyle/>
              <a:p>
                <a:pPr>
                  <a:defRPr>
                    <a:solidFill>
                      <a:schemeClr val="tx1"/>
                    </a:solidFill>
                  </a:defRPr>
                </a:pPr>
                <a:r>
                  <a:rPr lang="en-US">
                    <a:solidFill>
                      <a:schemeClr val="tx1"/>
                    </a:solidFill>
                  </a:rPr>
                  <a:t>Participants, %</a:t>
                </a:r>
              </a:p>
            </c:rich>
          </c:tx>
          <c:layout>
            <c:manualLayout>
              <c:xMode val="edge"/>
              <c:yMode val="edge"/>
              <c:x val="7.7088408013746501E-2"/>
              <c:y val="0.29016312201112598"/>
            </c:manualLayout>
          </c:layout>
          <c:overlay val="0"/>
        </c:title>
        <c:numFmt formatCode="0" sourceLinked="0"/>
        <c:majorTickMark val="out"/>
        <c:minorTickMark val="none"/>
        <c:tickLblPos val="nextTo"/>
        <c:spPr>
          <a:ln w="15875">
            <a:solidFill>
              <a:srgbClr val="071D49"/>
            </a:solidFill>
          </a:ln>
        </c:spPr>
        <c:txPr>
          <a:bodyPr/>
          <a:lstStyle/>
          <a:p>
            <a:pPr>
              <a:defRPr>
                <a:solidFill>
                  <a:schemeClr val="tx1"/>
                </a:solidFill>
              </a:defRPr>
            </a:pPr>
            <a:endParaRPr lang="es-419"/>
          </a:p>
        </c:txPr>
        <c:crossAx val="1846870040"/>
        <c:crosses val="autoZero"/>
        <c:crossBetween val="between"/>
        <c:majorUnit val="20"/>
      </c:valAx>
      <c:spPr>
        <a:noFill/>
        <a:ln w="25384">
          <a:noFill/>
        </a:ln>
      </c:spPr>
    </c:plotArea>
    <c:legend>
      <c:legendPos val="r"/>
      <c:legendEntry>
        <c:idx val="2"/>
        <c:delete val="1"/>
      </c:legendEntry>
      <c:legendEntry>
        <c:idx val="3"/>
        <c:delete val="1"/>
      </c:legendEntry>
      <c:layout>
        <c:manualLayout>
          <c:xMode val="edge"/>
          <c:yMode val="edge"/>
          <c:x val="0.57845455728655604"/>
          <c:y val="0.234054013242669"/>
          <c:w val="0.28710047949690998"/>
          <c:h val="0.29332270779319097"/>
        </c:manualLayout>
      </c:layout>
      <c:overlay val="0"/>
      <c:txPr>
        <a:bodyPr/>
        <a:lstStyle/>
        <a:p>
          <a:pPr>
            <a:defRPr b="1">
              <a:solidFill>
                <a:schemeClr val="tx1"/>
              </a:solidFill>
            </a:defRPr>
          </a:pPr>
          <a:endParaRPr lang="es-419"/>
        </a:p>
      </c:txPr>
    </c:legend>
    <c:plotVisOnly val="1"/>
    <c:dispBlanksAs val="gap"/>
    <c:showDLblsOverMax val="0"/>
  </c:chart>
  <c:txPr>
    <a:bodyPr/>
    <a:lstStyle/>
    <a:p>
      <a:pPr>
        <a:defRPr sz="1400">
          <a:solidFill>
            <a:srgbClr val="44546A"/>
          </a:solidFill>
          <a:latin typeface="+mj-lt"/>
          <a:cs typeface="Arial" panose="020B0604020202020204" pitchFamily="34" charset="0"/>
        </a:defRPr>
      </a:pPr>
      <a:endParaRPr lang="es-419"/>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Colonne1</c:v>
                </c:pt>
              </c:strCache>
            </c:strRef>
          </c:tx>
          <c:explosion val="10"/>
          <c:dPt>
            <c:idx val="0"/>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2-A1E3-431E-95B6-DC83037006FD}"/>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A1E3-431E-95B6-DC83037006FD}"/>
              </c:ext>
            </c:extLst>
          </c:dPt>
          <c:cat>
            <c:strRef>
              <c:f>Feuil1!$A$2:$A$3</c:f>
              <c:strCache>
                <c:ptCount val="2"/>
                <c:pt idx="0">
                  <c:v>1er trim.</c:v>
                </c:pt>
                <c:pt idx="1">
                  <c:v>2e trim.</c:v>
                </c:pt>
              </c:strCache>
            </c:strRef>
          </c:cat>
          <c:val>
            <c:numRef>
              <c:f>Feuil1!$B$2:$B$3</c:f>
              <c:numCache>
                <c:formatCode>General</c:formatCode>
                <c:ptCount val="2"/>
                <c:pt idx="0">
                  <c:v>19</c:v>
                </c:pt>
                <c:pt idx="1">
                  <c:v>81</c:v>
                </c:pt>
              </c:numCache>
            </c:numRef>
          </c:val>
          <c:extLst>
            <c:ext xmlns:c16="http://schemas.microsoft.com/office/drawing/2014/chart" uri="{C3380CC4-5D6E-409C-BE32-E72D297353CC}">
              <c16:uniqueId val="{00000000-A1E3-431E-95B6-DC83037006FD}"/>
            </c:ext>
          </c:extLst>
        </c:ser>
        <c:dLbls>
          <c:showLegendKey val="0"/>
          <c:showVal val="0"/>
          <c:showCatName val="0"/>
          <c:showSerName val="0"/>
          <c:showPercent val="0"/>
          <c:showBubbleSize val="0"/>
          <c:showLeaderLines val="1"/>
        </c:dLbls>
        <c:firstSliceAng val="285"/>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419"/>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667575675607"/>
          <c:y val="0.15800820477896699"/>
          <c:w val="0.81465969641770997"/>
          <c:h val="0.53058266455056702"/>
        </c:manualLayout>
      </c:layout>
      <c:scatterChart>
        <c:scatterStyle val="lineMarker"/>
        <c:varyColors val="0"/>
        <c:ser>
          <c:idx val="0"/>
          <c:order val="0"/>
          <c:tx>
            <c:strRef>
              <c:f>Sheet1!$B$1</c:f>
              <c:strCache>
                <c:ptCount val="1"/>
                <c:pt idx="0">
                  <c:v>Y-Values</c:v>
                </c:pt>
              </c:strCache>
            </c:strRef>
          </c:tx>
          <c:spPr>
            <a:ln w="28575">
              <a:noFill/>
            </a:ln>
          </c:spPr>
          <c:marker>
            <c:symbol val="diamond"/>
            <c:size val="8"/>
            <c:spPr>
              <a:solidFill>
                <a:srgbClr val="071D49"/>
              </a:solidFill>
              <a:ln>
                <a:noFill/>
              </a:ln>
            </c:spPr>
          </c:marker>
          <c:dPt>
            <c:idx val="1"/>
            <c:bubble3D val="0"/>
            <c:extLst>
              <c:ext xmlns:c16="http://schemas.microsoft.com/office/drawing/2014/chart" uri="{C3380CC4-5D6E-409C-BE32-E72D297353CC}">
                <c16:uniqueId val="{00000000-D03C-4842-9ABE-E68E473D401C}"/>
              </c:ext>
            </c:extLst>
          </c:dPt>
          <c:dPt>
            <c:idx val="3"/>
            <c:bubble3D val="0"/>
            <c:extLst>
              <c:ext xmlns:c16="http://schemas.microsoft.com/office/drawing/2014/chart" uri="{C3380CC4-5D6E-409C-BE32-E72D297353CC}">
                <c16:uniqueId val="{00000001-D03C-4842-9ABE-E68E473D401C}"/>
              </c:ext>
            </c:extLst>
          </c:dPt>
          <c:dPt>
            <c:idx val="5"/>
            <c:bubble3D val="0"/>
            <c:extLst>
              <c:ext xmlns:c16="http://schemas.microsoft.com/office/drawing/2014/chart" uri="{C3380CC4-5D6E-409C-BE32-E72D297353CC}">
                <c16:uniqueId val="{00000002-D03C-4842-9ABE-E68E473D401C}"/>
              </c:ext>
            </c:extLst>
          </c:dPt>
          <c:dPt>
            <c:idx val="7"/>
            <c:bubble3D val="0"/>
            <c:extLst>
              <c:ext xmlns:c16="http://schemas.microsoft.com/office/drawing/2014/chart" uri="{C3380CC4-5D6E-409C-BE32-E72D297353CC}">
                <c16:uniqueId val="{00000003-D03C-4842-9ABE-E68E473D401C}"/>
              </c:ext>
            </c:extLst>
          </c:dPt>
          <c:dPt>
            <c:idx val="9"/>
            <c:bubble3D val="0"/>
            <c:extLst>
              <c:ext xmlns:c16="http://schemas.microsoft.com/office/drawing/2014/chart" uri="{C3380CC4-5D6E-409C-BE32-E72D297353CC}">
                <c16:uniqueId val="{00000004-D03C-4842-9ABE-E68E473D401C}"/>
              </c:ext>
            </c:extLst>
          </c:dPt>
          <c:dPt>
            <c:idx val="11"/>
            <c:bubble3D val="0"/>
            <c:extLst>
              <c:ext xmlns:c16="http://schemas.microsoft.com/office/drawing/2014/chart" uri="{C3380CC4-5D6E-409C-BE32-E72D297353CC}">
                <c16:uniqueId val="{00000005-D03C-4842-9ABE-E68E473D401C}"/>
              </c:ext>
            </c:extLst>
          </c:dPt>
          <c:dPt>
            <c:idx val="13"/>
            <c:bubble3D val="0"/>
            <c:extLst>
              <c:ext xmlns:c16="http://schemas.microsoft.com/office/drawing/2014/chart" uri="{C3380CC4-5D6E-409C-BE32-E72D297353CC}">
                <c16:uniqueId val="{00000006-D03C-4842-9ABE-E68E473D401C}"/>
              </c:ext>
            </c:extLst>
          </c:dPt>
          <c:dPt>
            <c:idx val="15"/>
            <c:bubble3D val="0"/>
            <c:extLst>
              <c:ext xmlns:c16="http://schemas.microsoft.com/office/drawing/2014/chart" uri="{C3380CC4-5D6E-409C-BE32-E72D297353CC}">
                <c16:uniqueId val="{00000007-D03C-4842-9ABE-E68E473D401C}"/>
              </c:ext>
            </c:extLst>
          </c:dPt>
          <c:dPt>
            <c:idx val="17"/>
            <c:bubble3D val="0"/>
            <c:extLst>
              <c:ext xmlns:c16="http://schemas.microsoft.com/office/drawing/2014/chart" uri="{C3380CC4-5D6E-409C-BE32-E72D297353CC}">
                <c16:uniqueId val="{00000008-D03C-4842-9ABE-E68E473D401C}"/>
              </c:ext>
            </c:extLst>
          </c:dPt>
          <c:dPt>
            <c:idx val="19"/>
            <c:bubble3D val="0"/>
            <c:extLst>
              <c:ext xmlns:c16="http://schemas.microsoft.com/office/drawing/2014/chart" uri="{C3380CC4-5D6E-409C-BE32-E72D297353CC}">
                <c16:uniqueId val="{00000009-D03C-4842-9ABE-E68E473D401C}"/>
              </c:ext>
            </c:extLst>
          </c:dPt>
          <c:dPt>
            <c:idx val="21"/>
            <c:bubble3D val="0"/>
            <c:extLst>
              <c:ext xmlns:c16="http://schemas.microsoft.com/office/drawing/2014/chart" uri="{C3380CC4-5D6E-409C-BE32-E72D297353CC}">
                <c16:uniqueId val="{0000000A-D03C-4842-9ABE-E68E473D401C}"/>
              </c:ext>
            </c:extLst>
          </c:dPt>
          <c:dPt>
            <c:idx val="23"/>
            <c:bubble3D val="0"/>
            <c:extLst>
              <c:ext xmlns:c16="http://schemas.microsoft.com/office/drawing/2014/chart" uri="{C3380CC4-5D6E-409C-BE32-E72D297353CC}">
                <c16:uniqueId val="{0000000B-D03C-4842-9ABE-E68E473D401C}"/>
              </c:ext>
            </c:extLst>
          </c:dPt>
          <c:dPt>
            <c:idx val="25"/>
            <c:bubble3D val="0"/>
            <c:extLst>
              <c:ext xmlns:c16="http://schemas.microsoft.com/office/drawing/2014/chart" uri="{C3380CC4-5D6E-409C-BE32-E72D297353CC}">
                <c16:uniqueId val="{0000000C-D03C-4842-9ABE-E68E473D401C}"/>
              </c:ext>
            </c:extLst>
          </c:dPt>
          <c:dPt>
            <c:idx val="27"/>
            <c:bubble3D val="0"/>
            <c:extLst>
              <c:ext xmlns:c16="http://schemas.microsoft.com/office/drawing/2014/chart" uri="{C3380CC4-5D6E-409C-BE32-E72D297353CC}">
                <c16:uniqueId val="{0000000D-D03C-4842-9ABE-E68E473D401C}"/>
              </c:ext>
            </c:extLst>
          </c:dPt>
          <c:dPt>
            <c:idx val="29"/>
            <c:bubble3D val="0"/>
            <c:extLst>
              <c:ext xmlns:c16="http://schemas.microsoft.com/office/drawing/2014/chart" uri="{C3380CC4-5D6E-409C-BE32-E72D297353CC}">
                <c16:uniqueId val="{0000000E-D03C-4842-9ABE-E68E473D401C}"/>
              </c:ext>
            </c:extLst>
          </c:dPt>
          <c:dPt>
            <c:idx val="31"/>
            <c:bubble3D val="0"/>
            <c:extLst>
              <c:ext xmlns:c16="http://schemas.microsoft.com/office/drawing/2014/chart" uri="{C3380CC4-5D6E-409C-BE32-E72D297353CC}">
                <c16:uniqueId val="{0000000F-D03C-4842-9ABE-E68E473D401C}"/>
              </c:ext>
            </c:extLst>
          </c:dPt>
          <c:dPt>
            <c:idx val="33"/>
            <c:bubble3D val="0"/>
            <c:extLst>
              <c:ext xmlns:c16="http://schemas.microsoft.com/office/drawing/2014/chart" uri="{C3380CC4-5D6E-409C-BE32-E72D297353CC}">
                <c16:uniqueId val="{00000010-D03C-4842-9ABE-E68E473D401C}"/>
              </c:ext>
            </c:extLst>
          </c:dPt>
          <c:dPt>
            <c:idx val="35"/>
            <c:bubble3D val="0"/>
            <c:extLst>
              <c:ext xmlns:c16="http://schemas.microsoft.com/office/drawing/2014/chart" uri="{C3380CC4-5D6E-409C-BE32-E72D297353CC}">
                <c16:uniqueId val="{00000011-D03C-4842-9ABE-E68E473D401C}"/>
              </c:ext>
            </c:extLst>
          </c:dPt>
          <c:dPt>
            <c:idx val="37"/>
            <c:bubble3D val="0"/>
            <c:extLst>
              <c:ext xmlns:c16="http://schemas.microsoft.com/office/drawing/2014/chart" uri="{C3380CC4-5D6E-409C-BE32-E72D297353CC}">
                <c16:uniqueId val="{00000012-D03C-4842-9ABE-E68E473D401C}"/>
              </c:ext>
            </c:extLst>
          </c:dPt>
          <c:dPt>
            <c:idx val="39"/>
            <c:bubble3D val="0"/>
            <c:extLst>
              <c:ext xmlns:c16="http://schemas.microsoft.com/office/drawing/2014/chart" uri="{C3380CC4-5D6E-409C-BE32-E72D297353CC}">
                <c16:uniqueId val="{00000013-D03C-4842-9ABE-E68E473D401C}"/>
              </c:ext>
            </c:extLst>
          </c:dPt>
          <c:dPt>
            <c:idx val="41"/>
            <c:bubble3D val="0"/>
            <c:extLst>
              <c:ext xmlns:c16="http://schemas.microsoft.com/office/drawing/2014/chart" uri="{C3380CC4-5D6E-409C-BE32-E72D297353CC}">
                <c16:uniqueId val="{00000014-D03C-4842-9ABE-E68E473D401C}"/>
              </c:ext>
            </c:extLst>
          </c:dPt>
          <c:dPt>
            <c:idx val="43"/>
            <c:bubble3D val="0"/>
            <c:extLst>
              <c:ext xmlns:c16="http://schemas.microsoft.com/office/drawing/2014/chart" uri="{C3380CC4-5D6E-409C-BE32-E72D297353CC}">
                <c16:uniqueId val="{00000015-D03C-4842-9ABE-E68E473D401C}"/>
              </c:ext>
            </c:extLst>
          </c:dPt>
          <c:dPt>
            <c:idx val="45"/>
            <c:bubble3D val="0"/>
            <c:extLst>
              <c:ext xmlns:c16="http://schemas.microsoft.com/office/drawing/2014/chart" uri="{C3380CC4-5D6E-409C-BE32-E72D297353CC}">
                <c16:uniqueId val="{00000016-D03C-4842-9ABE-E68E473D401C}"/>
              </c:ext>
            </c:extLst>
          </c:dPt>
          <c:dPt>
            <c:idx val="47"/>
            <c:bubble3D val="0"/>
            <c:extLst>
              <c:ext xmlns:c16="http://schemas.microsoft.com/office/drawing/2014/chart" uri="{C3380CC4-5D6E-409C-BE32-E72D297353CC}">
                <c16:uniqueId val="{00000017-D03C-4842-9ABE-E68E473D401C}"/>
              </c:ext>
            </c:extLst>
          </c:dPt>
          <c:dPt>
            <c:idx val="49"/>
            <c:bubble3D val="0"/>
            <c:extLst>
              <c:ext xmlns:c16="http://schemas.microsoft.com/office/drawing/2014/chart" uri="{C3380CC4-5D6E-409C-BE32-E72D297353CC}">
                <c16:uniqueId val="{00000018-D03C-4842-9ABE-E68E473D401C}"/>
              </c:ext>
            </c:extLst>
          </c:dPt>
          <c:dPt>
            <c:idx val="51"/>
            <c:bubble3D val="0"/>
            <c:extLst>
              <c:ext xmlns:c16="http://schemas.microsoft.com/office/drawing/2014/chart" uri="{C3380CC4-5D6E-409C-BE32-E72D297353CC}">
                <c16:uniqueId val="{00000019-D03C-4842-9ABE-E68E473D401C}"/>
              </c:ext>
            </c:extLst>
          </c:dPt>
          <c:dPt>
            <c:idx val="53"/>
            <c:bubble3D val="0"/>
            <c:extLst>
              <c:ext xmlns:c16="http://schemas.microsoft.com/office/drawing/2014/chart" uri="{C3380CC4-5D6E-409C-BE32-E72D297353CC}">
                <c16:uniqueId val="{0000001A-D03C-4842-9ABE-E68E473D401C}"/>
              </c:ext>
            </c:extLst>
          </c:dPt>
          <c:dPt>
            <c:idx val="55"/>
            <c:bubble3D val="0"/>
            <c:extLst>
              <c:ext xmlns:c16="http://schemas.microsoft.com/office/drawing/2014/chart" uri="{C3380CC4-5D6E-409C-BE32-E72D297353CC}">
                <c16:uniqueId val="{0000001B-D03C-4842-9ABE-E68E473D401C}"/>
              </c:ext>
            </c:extLst>
          </c:dPt>
          <c:dPt>
            <c:idx val="57"/>
            <c:bubble3D val="0"/>
            <c:extLst>
              <c:ext xmlns:c16="http://schemas.microsoft.com/office/drawing/2014/chart" uri="{C3380CC4-5D6E-409C-BE32-E72D297353CC}">
                <c16:uniqueId val="{0000001C-D03C-4842-9ABE-E68E473D401C}"/>
              </c:ext>
            </c:extLst>
          </c:dPt>
          <c:dPt>
            <c:idx val="59"/>
            <c:bubble3D val="0"/>
            <c:extLst>
              <c:ext xmlns:c16="http://schemas.microsoft.com/office/drawing/2014/chart" uri="{C3380CC4-5D6E-409C-BE32-E72D297353CC}">
                <c16:uniqueId val="{0000001D-D03C-4842-9ABE-E68E473D401C}"/>
              </c:ext>
            </c:extLst>
          </c:dPt>
          <c:dPt>
            <c:idx val="61"/>
            <c:bubble3D val="0"/>
            <c:extLst>
              <c:ext xmlns:c16="http://schemas.microsoft.com/office/drawing/2014/chart" uri="{C3380CC4-5D6E-409C-BE32-E72D297353CC}">
                <c16:uniqueId val="{0000001E-D03C-4842-9ABE-E68E473D401C}"/>
              </c:ext>
            </c:extLst>
          </c:dPt>
          <c:dPt>
            <c:idx val="63"/>
            <c:bubble3D val="0"/>
            <c:extLst>
              <c:ext xmlns:c16="http://schemas.microsoft.com/office/drawing/2014/chart" uri="{C3380CC4-5D6E-409C-BE32-E72D297353CC}">
                <c16:uniqueId val="{0000001F-D03C-4842-9ABE-E68E473D401C}"/>
              </c:ext>
            </c:extLst>
          </c:dPt>
          <c:dPt>
            <c:idx val="65"/>
            <c:bubble3D val="0"/>
            <c:extLst>
              <c:ext xmlns:c16="http://schemas.microsoft.com/office/drawing/2014/chart" uri="{C3380CC4-5D6E-409C-BE32-E72D297353CC}">
                <c16:uniqueId val="{00000020-D03C-4842-9ABE-E68E473D401C}"/>
              </c:ext>
            </c:extLst>
          </c:dPt>
          <c:dLbls>
            <c:dLbl>
              <c:idx val="0"/>
              <c:layout>
                <c:manualLayout>
                  <c:x val="-9.2406843903279801E-2"/>
                  <c:y val="7.1163628564808096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1-D03C-4842-9ABE-E68E473D401C}"/>
                </c:ext>
              </c:extLst>
            </c:dLbl>
            <c:dLbl>
              <c:idx val="1"/>
              <c:layout>
                <c:manualLayout>
                  <c:x val="-5.35086682768139E-2"/>
                  <c:y val="8.3124375786645402E-2"/>
                </c:manualLayout>
              </c:layout>
              <c:tx>
                <c:rich>
                  <a:bodyPr/>
                  <a:lstStyle/>
                  <a:p>
                    <a:fld id="{4001EDC5-5B5E-4178-A67B-0DA72F4D7C5D}" type="XVALUE">
                      <a:rPr lang="en-US"/>
                      <a:pPr/>
                      <a:t>[VALEUR X]</a:t>
                    </a:fld>
                    <a:endParaRPr lang="es-419"/>
                  </a:p>
                </c:rich>
              </c:tx>
              <c:dLblPos val="r"/>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03C-4842-9ABE-E68E473D401C}"/>
                </c:ext>
              </c:extLst>
            </c:dLbl>
            <c:dLbl>
              <c:idx val="2"/>
              <c:layout>
                <c:manualLayout>
                  <c:x val="-0.115364321358223"/>
                  <c:y val="-9.1870317784806005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2-D03C-4842-9ABE-E68E473D401C}"/>
                </c:ext>
              </c:extLst>
            </c:dLbl>
            <c:dLbl>
              <c:idx val="3"/>
              <c:layout>
                <c:manualLayout>
                  <c:x val="-2.3183084257325001E-2"/>
                  <c:y val="-5.0139393349863497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3C-4842-9ABE-E68E473D401C}"/>
                </c:ext>
              </c:extLst>
            </c:dLbl>
            <c:dLbl>
              <c:idx val="4"/>
              <c:layout>
                <c:manualLayout>
                  <c:x val="-9.5366499642090194E-2"/>
                  <c:y val="3.8842466120306403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3-D03C-4842-9ABE-E68E473D401C}"/>
                </c:ext>
              </c:extLst>
            </c:dLbl>
            <c:dLbl>
              <c:idx val="5"/>
              <c:layout>
                <c:manualLayout>
                  <c:x val="-9.9176839292025708E-3"/>
                  <c:y val="1.24034495644134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3C-4842-9ABE-E68E473D401C}"/>
                </c:ext>
              </c:extLst>
            </c:dLbl>
            <c:dLbl>
              <c:idx val="6"/>
              <c:layout>
                <c:manualLayout>
                  <c:x val="-5.5779236863102703E-2"/>
                  <c:y val="1.4262334985497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4-D03C-4842-9ABE-E68E473D401C}"/>
                </c:ext>
              </c:extLst>
            </c:dLbl>
            <c:dLbl>
              <c:idx val="7"/>
              <c:layout>
                <c:manualLayout>
                  <c:x val="-5.7863852905552599E-2"/>
                  <c:y val="1.6121220406580601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3C-4842-9ABE-E68E473D401C}"/>
                </c:ext>
              </c:extLst>
            </c:dLbl>
            <c:dLbl>
              <c:idx val="8"/>
              <c:layout>
                <c:manualLayout>
                  <c:x val="-4.3271540608402603E-2"/>
                  <c:y val="1.7980105827664301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5-D03C-4842-9ABE-E68E473D401C}"/>
                </c:ext>
              </c:extLst>
            </c:dLbl>
            <c:dLbl>
              <c:idx val="9"/>
              <c:layout>
                <c:manualLayout>
                  <c:x val="-4.9525388735752698E-2"/>
                  <c:y val="1.4262334985497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03C-4842-9ABE-E68E473D401C}"/>
                </c:ext>
              </c:extLst>
            </c:dLbl>
            <c:dLbl>
              <c:idx val="10"/>
              <c:layout>
                <c:manualLayout>
                  <c:x val="-3.4933076438602599E-2"/>
                  <c:y val="1.9838991248748002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6-D03C-4842-9ABE-E68E473D401C}"/>
                </c:ext>
              </c:extLst>
            </c:dLbl>
            <c:dLbl>
              <c:idx val="11"/>
              <c:layout>
                <c:manualLayout>
                  <c:x val="-4.9525388735752698E-2"/>
                  <c:y val="1.7980105827664301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03C-4842-9ABE-E68E473D401C}"/>
                </c:ext>
              </c:extLst>
            </c:dLbl>
            <c:dLbl>
              <c:idx val="12"/>
              <c:layout>
                <c:manualLayout>
                  <c:x val="-4.9525388735752601E-2"/>
                  <c:y val="1.4262334985497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7-D03C-4842-9ABE-E68E473D401C}"/>
                </c:ext>
              </c:extLst>
            </c:dLbl>
            <c:dLbl>
              <c:idx val="13"/>
              <c:layout>
                <c:manualLayout>
                  <c:x val="-4.9525388735752601E-2"/>
                  <c:y val="-1.5479904936306899E-2"/>
                </c:manualLayout>
              </c:layout>
              <c:dLblPos val="r"/>
              <c:showLegendKey val="0"/>
              <c:showVal val="0"/>
              <c:showCatName val="1"/>
              <c:showSerName val="0"/>
              <c:showPercent val="0"/>
              <c:showBubbleSize val="0"/>
              <c:extLst>
                <c:ext xmlns:c15="http://schemas.microsoft.com/office/drawing/2012/chart" uri="{CE6537A1-D6FC-4f65-9D91-7224C49458BB}">
                  <c15:layout>
                    <c:manualLayout>
                      <c:w val="4.4829585921389602E-2"/>
                      <c:h val="2.48068991288268E-2"/>
                    </c:manualLayout>
                  </c15:layout>
                </c:ext>
                <c:ext xmlns:c16="http://schemas.microsoft.com/office/drawing/2014/chart" uri="{C3380CC4-5D6E-409C-BE32-E72D297353CC}">
                  <c16:uniqueId val="{00000006-D03C-4842-9ABE-E68E473D401C}"/>
                </c:ext>
              </c:extLst>
            </c:dLbl>
            <c:dLbl>
              <c:idx val="14"/>
              <c:layout>
                <c:manualLayout>
                  <c:x val="-1.2002299971652501E-2"/>
                  <c:y val="1.4262334985497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8-D03C-4842-9ABE-E68E473D401C}"/>
                </c:ext>
              </c:extLst>
            </c:dLbl>
            <c:dLbl>
              <c:idx val="15"/>
              <c:layout>
                <c:manualLayout>
                  <c:x val="-5.1610004778202601E-2"/>
                  <c:y val="1.7980105827664301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03C-4842-9ABE-E68E473D401C}"/>
                </c:ext>
              </c:extLst>
            </c:dLbl>
            <c:dLbl>
              <c:idx val="16"/>
              <c:layout>
                <c:manualLayout>
                  <c:x val="-3.4933076438602599E-2"/>
                  <c:y val="2.1697876669831601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9-D03C-4842-9ABE-E68E473D401C}"/>
                </c:ext>
              </c:extLst>
            </c:dLbl>
            <c:dLbl>
              <c:idx val="17"/>
              <c:layout>
                <c:manualLayout>
                  <c:x val="-3.4922571286892599E-2"/>
                  <c:y val="1.6121220406580698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03C-4842-9ABE-E68E473D401C}"/>
                </c:ext>
              </c:extLst>
            </c:dLbl>
            <c:dLbl>
              <c:idx val="18"/>
              <c:layout>
                <c:manualLayout>
                  <c:x val="-3.9102308523502598E-2"/>
                  <c:y val="1.7980105827664301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A-D03C-4842-9ABE-E68E473D401C}"/>
                </c:ext>
              </c:extLst>
            </c:dLbl>
            <c:dLbl>
              <c:idx val="19"/>
              <c:layout>
                <c:manualLayout>
                  <c:x val="-5.9937963796292702E-2"/>
                  <c:y val="1.7980105827664301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03C-4842-9ABE-E68E473D401C}"/>
                </c:ext>
              </c:extLst>
            </c:dLbl>
            <c:numFmt formatCode="#,##0.0" sourceLinked="0"/>
            <c:spPr>
              <a:noFill/>
              <a:ln>
                <a:noFill/>
              </a:ln>
              <a:effectLst/>
            </c:spPr>
            <c:txPr>
              <a:bodyPr/>
              <a:lstStyle/>
              <a:p>
                <a:pPr>
                  <a:defRPr sz="1000">
                    <a:solidFill>
                      <a:srgbClr val="071D49"/>
                    </a:solidFill>
                  </a:defRPr>
                </a:pPr>
                <a:endParaRPr lang="es-419"/>
              </a:p>
            </c:txPr>
            <c:dLblPos val="b"/>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errBars>
            <c:errDir val="x"/>
            <c:errBarType val="both"/>
            <c:errValType val="cust"/>
            <c:noEndCap val="0"/>
            <c:plus>
              <c:numRef>
                <c:f>Sheet1!$F$2:$F$3</c:f>
                <c:numCache>
                  <c:formatCode>General</c:formatCode>
                  <c:ptCount val="2"/>
                  <c:pt idx="0">
                    <c:v>5.5000000000000009</c:v>
                  </c:pt>
                  <c:pt idx="1">
                    <c:v>4.8999999999999986</c:v>
                  </c:pt>
                </c:numCache>
              </c:numRef>
            </c:plus>
            <c:minus>
              <c:numRef>
                <c:f>Sheet1!$E$2:$E$3</c:f>
                <c:numCache>
                  <c:formatCode>General</c:formatCode>
                  <c:ptCount val="2"/>
                  <c:pt idx="0">
                    <c:v>5.4</c:v>
                  </c:pt>
                  <c:pt idx="1">
                    <c:v>4.8999999999999986</c:v>
                  </c:pt>
                </c:numCache>
              </c:numRef>
            </c:minus>
            <c:spPr>
              <a:ln w="15875">
                <a:solidFill>
                  <a:srgbClr val="071D49"/>
                </a:solidFill>
              </a:ln>
            </c:spPr>
          </c:errBars>
          <c:xVal>
            <c:numRef>
              <c:f>Sheet1!$A$2:$A$3</c:f>
              <c:numCache>
                <c:formatCode>General</c:formatCode>
                <c:ptCount val="2"/>
                <c:pt idx="0">
                  <c:v>6.8</c:v>
                </c:pt>
                <c:pt idx="1">
                  <c:v>4.3</c:v>
                </c:pt>
              </c:numCache>
            </c:numRef>
          </c:xVal>
          <c:yVal>
            <c:numRef>
              <c:f>Sheet1!$B$2:$B$3</c:f>
              <c:numCache>
                <c:formatCode>General</c:formatCode>
                <c:ptCount val="2"/>
                <c:pt idx="0">
                  <c:v>4</c:v>
                </c:pt>
                <c:pt idx="1">
                  <c:v>2</c:v>
                </c:pt>
              </c:numCache>
            </c:numRef>
          </c:yVal>
          <c:smooth val="0"/>
          <c:extLst>
            <c:ext xmlns:c16="http://schemas.microsoft.com/office/drawing/2014/chart" uri="{C3380CC4-5D6E-409C-BE32-E72D297353CC}">
              <c16:uniqueId val="{0000002B-D03C-4842-9ABE-E68E473D401C}"/>
            </c:ext>
          </c:extLst>
        </c:ser>
        <c:dLbls>
          <c:dLblPos val="b"/>
          <c:showLegendKey val="0"/>
          <c:showVal val="1"/>
          <c:showCatName val="0"/>
          <c:showSerName val="0"/>
          <c:showPercent val="0"/>
          <c:showBubbleSize val="0"/>
        </c:dLbls>
        <c:axId val="-1997672808"/>
        <c:axId val="-1997855480"/>
      </c:scatterChart>
      <c:valAx>
        <c:axId val="-1997672808"/>
        <c:scaling>
          <c:orientation val="minMax"/>
          <c:max val="14"/>
          <c:min val="-14"/>
        </c:scaling>
        <c:delete val="0"/>
        <c:axPos val="b"/>
        <c:numFmt formatCode="General" sourceLinked="1"/>
        <c:majorTickMark val="out"/>
        <c:minorTickMark val="none"/>
        <c:tickLblPos val="nextTo"/>
        <c:spPr>
          <a:ln w="15875">
            <a:solidFill>
              <a:srgbClr val="071D49"/>
            </a:solidFill>
          </a:ln>
        </c:spPr>
        <c:txPr>
          <a:bodyPr/>
          <a:lstStyle/>
          <a:p>
            <a:pPr>
              <a:defRPr sz="1100">
                <a:solidFill>
                  <a:schemeClr val="tx1"/>
                </a:solidFill>
              </a:defRPr>
            </a:pPr>
            <a:endParaRPr lang="es-419"/>
          </a:p>
        </c:txPr>
        <c:crossAx val="-1997855480"/>
        <c:crosses val="autoZero"/>
        <c:crossBetween val="midCat"/>
        <c:majorUnit val="2"/>
      </c:valAx>
      <c:valAx>
        <c:axId val="-1997855480"/>
        <c:scaling>
          <c:orientation val="minMax"/>
          <c:max val="5"/>
          <c:min val="1"/>
        </c:scaling>
        <c:delete val="0"/>
        <c:axPos val="l"/>
        <c:numFmt formatCode="General" sourceLinked="1"/>
        <c:majorTickMark val="none"/>
        <c:minorTickMark val="none"/>
        <c:tickLblPos val="none"/>
        <c:spPr>
          <a:ln w="15875">
            <a:solidFill>
              <a:srgbClr val="071D49"/>
            </a:solidFill>
          </a:ln>
        </c:spPr>
        <c:crossAx val="-1997672808"/>
        <c:crosses val="autoZero"/>
        <c:crossBetween val="midCat"/>
        <c:majorUnit val="1"/>
      </c:valAx>
      <c:spPr>
        <a:noFill/>
        <a:ln w="12700">
          <a:noFill/>
        </a:ln>
      </c:spPr>
    </c:plotArea>
    <c:plotVisOnly val="1"/>
    <c:dispBlanksAs val="gap"/>
    <c:showDLblsOverMax val="0"/>
  </c:chart>
  <c:spPr>
    <a:ln>
      <a:noFill/>
    </a:ln>
  </c:spPr>
  <c:txPr>
    <a:bodyPr/>
    <a:lstStyle/>
    <a:p>
      <a:pPr>
        <a:defRPr lang="en-US" sz="1000">
          <a:solidFill>
            <a:srgbClr val="44546A"/>
          </a:solidFill>
        </a:defRPr>
      </a:pPr>
      <a:endParaRPr lang="es-419"/>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667575675607"/>
          <c:y val="7.5768005926910603E-2"/>
          <c:w val="0.81465969641770997"/>
          <c:h val="0.77082883746834696"/>
        </c:manualLayout>
      </c:layout>
      <c:scatterChart>
        <c:scatterStyle val="lineMarker"/>
        <c:varyColors val="0"/>
        <c:ser>
          <c:idx val="0"/>
          <c:order val="0"/>
          <c:tx>
            <c:strRef>
              <c:f>Sheet1!$B$1</c:f>
              <c:strCache>
                <c:ptCount val="1"/>
                <c:pt idx="0">
                  <c:v>Y-Values</c:v>
                </c:pt>
              </c:strCache>
            </c:strRef>
          </c:tx>
          <c:spPr>
            <a:ln w="28575">
              <a:noFill/>
            </a:ln>
          </c:spPr>
          <c:marker>
            <c:symbol val="diamond"/>
            <c:size val="8"/>
            <c:spPr>
              <a:solidFill>
                <a:srgbClr val="071D49"/>
              </a:solidFill>
              <a:ln>
                <a:noFill/>
              </a:ln>
            </c:spPr>
          </c:marker>
          <c:dPt>
            <c:idx val="1"/>
            <c:bubble3D val="0"/>
            <c:extLst>
              <c:ext xmlns:c16="http://schemas.microsoft.com/office/drawing/2014/chart" uri="{C3380CC4-5D6E-409C-BE32-E72D297353CC}">
                <c16:uniqueId val="{00000000-5553-4387-9453-9818F24196FF}"/>
              </c:ext>
            </c:extLst>
          </c:dPt>
          <c:dPt>
            <c:idx val="3"/>
            <c:bubble3D val="0"/>
            <c:extLst>
              <c:ext xmlns:c16="http://schemas.microsoft.com/office/drawing/2014/chart" uri="{C3380CC4-5D6E-409C-BE32-E72D297353CC}">
                <c16:uniqueId val="{00000001-5553-4387-9453-9818F24196FF}"/>
              </c:ext>
            </c:extLst>
          </c:dPt>
          <c:dPt>
            <c:idx val="5"/>
            <c:bubble3D val="0"/>
            <c:extLst>
              <c:ext xmlns:c16="http://schemas.microsoft.com/office/drawing/2014/chart" uri="{C3380CC4-5D6E-409C-BE32-E72D297353CC}">
                <c16:uniqueId val="{00000002-5553-4387-9453-9818F24196FF}"/>
              </c:ext>
            </c:extLst>
          </c:dPt>
          <c:dPt>
            <c:idx val="7"/>
            <c:bubble3D val="0"/>
            <c:extLst>
              <c:ext xmlns:c16="http://schemas.microsoft.com/office/drawing/2014/chart" uri="{C3380CC4-5D6E-409C-BE32-E72D297353CC}">
                <c16:uniqueId val="{00000003-5553-4387-9453-9818F24196FF}"/>
              </c:ext>
            </c:extLst>
          </c:dPt>
          <c:dPt>
            <c:idx val="9"/>
            <c:bubble3D val="0"/>
            <c:extLst>
              <c:ext xmlns:c16="http://schemas.microsoft.com/office/drawing/2014/chart" uri="{C3380CC4-5D6E-409C-BE32-E72D297353CC}">
                <c16:uniqueId val="{00000004-5553-4387-9453-9818F24196FF}"/>
              </c:ext>
            </c:extLst>
          </c:dPt>
          <c:dPt>
            <c:idx val="11"/>
            <c:bubble3D val="0"/>
            <c:extLst>
              <c:ext xmlns:c16="http://schemas.microsoft.com/office/drawing/2014/chart" uri="{C3380CC4-5D6E-409C-BE32-E72D297353CC}">
                <c16:uniqueId val="{00000005-5553-4387-9453-9818F24196FF}"/>
              </c:ext>
            </c:extLst>
          </c:dPt>
          <c:dPt>
            <c:idx val="13"/>
            <c:bubble3D val="0"/>
            <c:extLst>
              <c:ext xmlns:c16="http://schemas.microsoft.com/office/drawing/2014/chart" uri="{C3380CC4-5D6E-409C-BE32-E72D297353CC}">
                <c16:uniqueId val="{00000006-5553-4387-9453-9818F24196FF}"/>
              </c:ext>
            </c:extLst>
          </c:dPt>
          <c:dPt>
            <c:idx val="15"/>
            <c:bubble3D val="0"/>
            <c:extLst>
              <c:ext xmlns:c16="http://schemas.microsoft.com/office/drawing/2014/chart" uri="{C3380CC4-5D6E-409C-BE32-E72D297353CC}">
                <c16:uniqueId val="{00000007-5553-4387-9453-9818F24196FF}"/>
              </c:ext>
            </c:extLst>
          </c:dPt>
          <c:dPt>
            <c:idx val="17"/>
            <c:bubble3D val="0"/>
            <c:extLst>
              <c:ext xmlns:c16="http://schemas.microsoft.com/office/drawing/2014/chart" uri="{C3380CC4-5D6E-409C-BE32-E72D297353CC}">
                <c16:uniqueId val="{00000008-5553-4387-9453-9818F24196FF}"/>
              </c:ext>
            </c:extLst>
          </c:dPt>
          <c:dPt>
            <c:idx val="19"/>
            <c:bubble3D val="0"/>
            <c:extLst>
              <c:ext xmlns:c16="http://schemas.microsoft.com/office/drawing/2014/chart" uri="{C3380CC4-5D6E-409C-BE32-E72D297353CC}">
                <c16:uniqueId val="{00000009-5553-4387-9453-9818F24196FF}"/>
              </c:ext>
            </c:extLst>
          </c:dPt>
          <c:dPt>
            <c:idx val="21"/>
            <c:bubble3D val="0"/>
            <c:extLst>
              <c:ext xmlns:c16="http://schemas.microsoft.com/office/drawing/2014/chart" uri="{C3380CC4-5D6E-409C-BE32-E72D297353CC}">
                <c16:uniqueId val="{0000000A-5553-4387-9453-9818F24196FF}"/>
              </c:ext>
            </c:extLst>
          </c:dPt>
          <c:dPt>
            <c:idx val="23"/>
            <c:bubble3D val="0"/>
            <c:extLst>
              <c:ext xmlns:c16="http://schemas.microsoft.com/office/drawing/2014/chart" uri="{C3380CC4-5D6E-409C-BE32-E72D297353CC}">
                <c16:uniqueId val="{0000000B-5553-4387-9453-9818F24196FF}"/>
              </c:ext>
            </c:extLst>
          </c:dPt>
          <c:dPt>
            <c:idx val="25"/>
            <c:bubble3D val="0"/>
            <c:extLst>
              <c:ext xmlns:c16="http://schemas.microsoft.com/office/drawing/2014/chart" uri="{C3380CC4-5D6E-409C-BE32-E72D297353CC}">
                <c16:uniqueId val="{0000000C-5553-4387-9453-9818F24196FF}"/>
              </c:ext>
            </c:extLst>
          </c:dPt>
          <c:dPt>
            <c:idx val="27"/>
            <c:bubble3D val="0"/>
            <c:extLst>
              <c:ext xmlns:c16="http://schemas.microsoft.com/office/drawing/2014/chart" uri="{C3380CC4-5D6E-409C-BE32-E72D297353CC}">
                <c16:uniqueId val="{0000000D-5553-4387-9453-9818F24196FF}"/>
              </c:ext>
            </c:extLst>
          </c:dPt>
          <c:dPt>
            <c:idx val="29"/>
            <c:bubble3D val="0"/>
            <c:extLst>
              <c:ext xmlns:c16="http://schemas.microsoft.com/office/drawing/2014/chart" uri="{C3380CC4-5D6E-409C-BE32-E72D297353CC}">
                <c16:uniqueId val="{0000000E-5553-4387-9453-9818F24196FF}"/>
              </c:ext>
            </c:extLst>
          </c:dPt>
          <c:dPt>
            <c:idx val="31"/>
            <c:bubble3D val="0"/>
            <c:extLst>
              <c:ext xmlns:c16="http://schemas.microsoft.com/office/drawing/2014/chart" uri="{C3380CC4-5D6E-409C-BE32-E72D297353CC}">
                <c16:uniqueId val="{0000000F-5553-4387-9453-9818F24196FF}"/>
              </c:ext>
            </c:extLst>
          </c:dPt>
          <c:dPt>
            <c:idx val="33"/>
            <c:bubble3D val="0"/>
            <c:extLst>
              <c:ext xmlns:c16="http://schemas.microsoft.com/office/drawing/2014/chart" uri="{C3380CC4-5D6E-409C-BE32-E72D297353CC}">
                <c16:uniqueId val="{00000010-5553-4387-9453-9818F24196FF}"/>
              </c:ext>
            </c:extLst>
          </c:dPt>
          <c:dPt>
            <c:idx val="35"/>
            <c:bubble3D val="0"/>
            <c:extLst>
              <c:ext xmlns:c16="http://schemas.microsoft.com/office/drawing/2014/chart" uri="{C3380CC4-5D6E-409C-BE32-E72D297353CC}">
                <c16:uniqueId val="{00000011-5553-4387-9453-9818F24196FF}"/>
              </c:ext>
            </c:extLst>
          </c:dPt>
          <c:dPt>
            <c:idx val="37"/>
            <c:bubble3D val="0"/>
            <c:extLst>
              <c:ext xmlns:c16="http://schemas.microsoft.com/office/drawing/2014/chart" uri="{C3380CC4-5D6E-409C-BE32-E72D297353CC}">
                <c16:uniqueId val="{00000012-5553-4387-9453-9818F24196FF}"/>
              </c:ext>
            </c:extLst>
          </c:dPt>
          <c:dPt>
            <c:idx val="39"/>
            <c:bubble3D val="0"/>
            <c:extLst>
              <c:ext xmlns:c16="http://schemas.microsoft.com/office/drawing/2014/chart" uri="{C3380CC4-5D6E-409C-BE32-E72D297353CC}">
                <c16:uniqueId val="{00000013-5553-4387-9453-9818F24196FF}"/>
              </c:ext>
            </c:extLst>
          </c:dPt>
          <c:dPt>
            <c:idx val="41"/>
            <c:bubble3D val="0"/>
            <c:extLst>
              <c:ext xmlns:c16="http://schemas.microsoft.com/office/drawing/2014/chart" uri="{C3380CC4-5D6E-409C-BE32-E72D297353CC}">
                <c16:uniqueId val="{00000014-5553-4387-9453-9818F24196FF}"/>
              </c:ext>
            </c:extLst>
          </c:dPt>
          <c:dPt>
            <c:idx val="43"/>
            <c:bubble3D val="0"/>
            <c:extLst>
              <c:ext xmlns:c16="http://schemas.microsoft.com/office/drawing/2014/chart" uri="{C3380CC4-5D6E-409C-BE32-E72D297353CC}">
                <c16:uniqueId val="{00000015-5553-4387-9453-9818F24196FF}"/>
              </c:ext>
            </c:extLst>
          </c:dPt>
          <c:dPt>
            <c:idx val="45"/>
            <c:bubble3D val="0"/>
            <c:extLst>
              <c:ext xmlns:c16="http://schemas.microsoft.com/office/drawing/2014/chart" uri="{C3380CC4-5D6E-409C-BE32-E72D297353CC}">
                <c16:uniqueId val="{00000016-5553-4387-9453-9818F24196FF}"/>
              </c:ext>
            </c:extLst>
          </c:dPt>
          <c:dPt>
            <c:idx val="47"/>
            <c:bubble3D val="0"/>
            <c:extLst>
              <c:ext xmlns:c16="http://schemas.microsoft.com/office/drawing/2014/chart" uri="{C3380CC4-5D6E-409C-BE32-E72D297353CC}">
                <c16:uniqueId val="{00000017-5553-4387-9453-9818F24196FF}"/>
              </c:ext>
            </c:extLst>
          </c:dPt>
          <c:dPt>
            <c:idx val="49"/>
            <c:bubble3D val="0"/>
            <c:extLst>
              <c:ext xmlns:c16="http://schemas.microsoft.com/office/drawing/2014/chart" uri="{C3380CC4-5D6E-409C-BE32-E72D297353CC}">
                <c16:uniqueId val="{00000018-5553-4387-9453-9818F24196FF}"/>
              </c:ext>
            </c:extLst>
          </c:dPt>
          <c:dPt>
            <c:idx val="51"/>
            <c:bubble3D val="0"/>
            <c:extLst>
              <c:ext xmlns:c16="http://schemas.microsoft.com/office/drawing/2014/chart" uri="{C3380CC4-5D6E-409C-BE32-E72D297353CC}">
                <c16:uniqueId val="{00000019-5553-4387-9453-9818F24196FF}"/>
              </c:ext>
            </c:extLst>
          </c:dPt>
          <c:dPt>
            <c:idx val="53"/>
            <c:bubble3D val="0"/>
            <c:extLst>
              <c:ext xmlns:c16="http://schemas.microsoft.com/office/drawing/2014/chart" uri="{C3380CC4-5D6E-409C-BE32-E72D297353CC}">
                <c16:uniqueId val="{0000001A-5553-4387-9453-9818F24196FF}"/>
              </c:ext>
            </c:extLst>
          </c:dPt>
          <c:dPt>
            <c:idx val="55"/>
            <c:bubble3D val="0"/>
            <c:extLst>
              <c:ext xmlns:c16="http://schemas.microsoft.com/office/drawing/2014/chart" uri="{C3380CC4-5D6E-409C-BE32-E72D297353CC}">
                <c16:uniqueId val="{0000001B-5553-4387-9453-9818F24196FF}"/>
              </c:ext>
            </c:extLst>
          </c:dPt>
          <c:dPt>
            <c:idx val="57"/>
            <c:bubble3D val="0"/>
            <c:extLst>
              <c:ext xmlns:c16="http://schemas.microsoft.com/office/drawing/2014/chart" uri="{C3380CC4-5D6E-409C-BE32-E72D297353CC}">
                <c16:uniqueId val="{0000001C-5553-4387-9453-9818F24196FF}"/>
              </c:ext>
            </c:extLst>
          </c:dPt>
          <c:dPt>
            <c:idx val="59"/>
            <c:bubble3D val="0"/>
            <c:extLst>
              <c:ext xmlns:c16="http://schemas.microsoft.com/office/drawing/2014/chart" uri="{C3380CC4-5D6E-409C-BE32-E72D297353CC}">
                <c16:uniqueId val="{0000001D-5553-4387-9453-9818F24196FF}"/>
              </c:ext>
            </c:extLst>
          </c:dPt>
          <c:dPt>
            <c:idx val="61"/>
            <c:bubble3D val="0"/>
            <c:extLst>
              <c:ext xmlns:c16="http://schemas.microsoft.com/office/drawing/2014/chart" uri="{C3380CC4-5D6E-409C-BE32-E72D297353CC}">
                <c16:uniqueId val="{0000001E-5553-4387-9453-9818F24196FF}"/>
              </c:ext>
            </c:extLst>
          </c:dPt>
          <c:dPt>
            <c:idx val="63"/>
            <c:bubble3D val="0"/>
            <c:extLst>
              <c:ext xmlns:c16="http://schemas.microsoft.com/office/drawing/2014/chart" uri="{C3380CC4-5D6E-409C-BE32-E72D297353CC}">
                <c16:uniqueId val="{0000001F-5553-4387-9453-9818F24196FF}"/>
              </c:ext>
            </c:extLst>
          </c:dPt>
          <c:dPt>
            <c:idx val="65"/>
            <c:bubble3D val="0"/>
            <c:extLst>
              <c:ext xmlns:c16="http://schemas.microsoft.com/office/drawing/2014/chart" uri="{C3380CC4-5D6E-409C-BE32-E72D297353CC}">
                <c16:uniqueId val="{00000020-5553-4387-9453-9818F24196FF}"/>
              </c:ext>
            </c:extLst>
          </c:dPt>
          <c:dLbls>
            <c:dLbl>
              <c:idx val="0"/>
              <c:layout>
                <c:manualLayout>
                  <c:x val="-7.9662247977410797E-2"/>
                  <c:y val="0.10037253845849101"/>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1-5553-4387-9453-9818F24196FF}"/>
                </c:ext>
              </c:extLst>
            </c:dLbl>
            <c:dLbl>
              <c:idx val="1"/>
              <c:layout>
                <c:manualLayout>
                  <c:x val="-6.8360758269440394E-2"/>
                  <c:y val="0.126323321072245"/>
                </c:manualLayout>
              </c:layout>
              <c:tx>
                <c:rich>
                  <a:bodyPr/>
                  <a:lstStyle/>
                  <a:p>
                    <a:fld id="{5E179446-AC7D-477B-ACF1-8FEBE80F5152}" type="XVALUE">
                      <a:rPr lang="en-US"/>
                      <a:pPr/>
                      <a:t>[VALEUR X]</a:t>
                    </a:fld>
                    <a:endParaRPr lang="es-419"/>
                  </a:p>
                </c:rich>
              </c:tx>
              <c:dLblPos val="r"/>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553-4387-9453-9818F24196FF}"/>
                </c:ext>
              </c:extLst>
            </c:dLbl>
            <c:dLbl>
              <c:idx val="2"/>
              <c:layout>
                <c:manualLayout>
                  <c:x val="-0.115364321358223"/>
                  <c:y val="-9.1870317784806005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2-5553-4387-9453-9818F24196FF}"/>
                </c:ext>
              </c:extLst>
            </c:dLbl>
            <c:dLbl>
              <c:idx val="3"/>
              <c:layout>
                <c:manualLayout>
                  <c:x val="-2.3183084257325001E-2"/>
                  <c:y val="-5.0139393349863497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53-4387-9453-9818F24196FF}"/>
                </c:ext>
              </c:extLst>
            </c:dLbl>
            <c:dLbl>
              <c:idx val="4"/>
              <c:layout>
                <c:manualLayout>
                  <c:x val="-9.5366499642090194E-2"/>
                  <c:y val="3.8842466120306403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3-5553-4387-9453-9818F24196FF}"/>
                </c:ext>
              </c:extLst>
            </c:dLbl>
            <c:dLbl>
              <c:idx val="5"/>
              <c:layout>
                <c:manualLayout>
                  <c:x val="-9.9176839292025708E-3"/>
                  <c:y val="1.24034495644134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553-4387-9453-9818F24196FF}"/>
                </c:ext>
              </c:extLst>
            </c:dLbl>
            <c:dLbl>
              <c:idx val="6"/>
              <c:layout>
                <c:manualLayout>
                  <c:x val="-5.5779236863102703E-2"/>
                  <c:y val="1.4262334985497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4-5553-4387-9453-9818F24196FF}"/>
                </c:ext>
              </c:extLst>
            </c:dLbl>
            <c:dLbl>
              <c:idx val="7"/>
              <c:layout>
                <c:manualLayout>
                  <c:x val="-5.7863852905552599E-2"/>
                  <c:y val="1.6121220406580601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553-4387-9453-9818F24196FF}"/>
                </c:ext>
              </c:extLst>
            </c:dLbl>
            <c:dLbl>
              <c:idx val="8"/>
              <c:layout>
                <c:manualLayout>
                  <c:x val="-4.3271540608402603E-2"/>
                  <c:y val="1.7980105827664301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5-5553-4387-9453-9818F24196FF}"/>
                </c:ext>
              </c:extLst>
            </c:dLbl>
            <c:dLbl>
              <c:idx val="9"/>
              <c:layout>
                <c:manualLayout>
                  <c:x val="-4.9525388735752698E-2"/>
                  <c:y val="1.4262334985497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553-4387-9453-9818F24196FF}"/>
                </c:ext>
              </c:extLst>
            </c:dLbl>
            <c:dLbl>
              <c:idx val="10"/>
              <c:layout>
                <c:manualLayout>
                  <c:x val="-3.4933076438602599E-2"/>
                  <c:y val="1.9838991248748002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6-5553-4387-9453-9818F24196FF}"/>
                </c:ext>
              </c:extLst>
            </c:dLbl>
            <c:dLbl>
              <c:idx val="11"/>
              <c:layout>
                <c:manualLayout>
                  <c:x val="-4.9525388735752698E-2"/>
                  <c:y val="1.7980105827664301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553-4387-9453-9818F24196FF}"/>
                </c:ext>
              </c:extLst>
            </c:dLbl>
            <c:dLbl>
              <c:idx val="12"/>
              <c:layout>
                <c:manualLayout>
                  <c:x val="-4.9525388735752601E-2"/>
                  <c:y val="1.4262334985497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7-5553-4387-9453-9818F24196FF}"/>
                </c:ext>
              </c:extLst>
            </c:dLbl>
            <c:dLbl>
              <c:idx val="13"/>
              <c:layout>
                <c:manualLayout>
                  <c:x val="-4.9525388735752601E-2"/>
                  <c:y val="-1.5479904936306899E-2"/>
                </c:manualLayout>
              </c:layout>
              <c:dLblPos val="r"/>
              <c:showLegendKey val="0"/>
              <c:showVal val="0"/>
              <c:showCatName val="1"/>
              <c:showSerName val="0"/>
              <c:showPercent val="0"/>
              <c:showBubbleSize val="0"/>
              <c:extLst>
                <c:ext xmlns:c15="http://schemas.microsoft.com/office/drawing/2012/chart" uri="{CE6537A1-D6FC-4f65-9D91-7224C49458BB}">
                  <c15:layout>
                    <c:manualLayout>
                      <c:w val="4.4829585921389602E-2"/>
                      <c:h val="2.48068991288268E-2"/>
                    </c:manualLayout>
                  </c15:layout>
                </c:ext>
                <c:ext xmlns:c16="http://schemas.microsoft.com/office/drawing/2014/chart" uri="{C3380CC4-5D6E-409C-BE32-E72D297353CC}">
                  <c16:uniqueId val="{00000006-5553-4387-9453-9818F24196FF}"/>
                </c:ext>
              </c:extLst>
            </c:dLbl>
            <c:dLbl>
              <c:idx val="14"/>
              <c:layout>
                <c:manualLayout>
                  <c:x val="-1.2002299971652501E-2"/>
                  <c:y val="1.4262334985497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553-4387-9453-9818F24196FF}"/>
                </c:ext>
              </c:extLst>
            </c:dLbl>
            <c:dLbl>
              <c:idx val="15"/>
              <c:layout>
                <c:manualLayout>
                  <c:x val="-5.1610004778202601E-2"/>
                  <c:y val="1.7980105827664301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553-4387-9453-9818F24196FF}"/>
                </c:ext>
              </c:extLst>
            </c:dLbl>
            <c:dLbl>
              <c:idx val="16"/>
              <c:layout>
                <c:manualLayout>
                  <c:x val="-3.4933076438602599E-2"/>
                  <c:y val="2.1697876669831601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553-4387-9453-9818F24196FF}"/>
                </c:ext>
              </c:extLst>
            </c:dLbl>
            <c:dLbl>
              <c:idx val="17"/>
              <c:layout>
                <c:manualLayout>
                  <c:x val="-3.4922571286892599E-2"/>
                  <c:y val="1.6121220406580698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553-4387-9453-9818F24196FF}"/>
                </c:ext>
              </c:extLst>
            </c:dLbl>
            <c:dLbl>
              <c:idx val="18"/>
              <c:layout>
                <c:manualLayout>
                  <c:x val="-3.9102308523502598E-2"/>
                  <c:y val="1.7980105827664301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A-5553-4387-9453-9818F24196FF}"/>
                </c:ext>
              </c:extLst>
            </c:dLbl>
            <c:dLbl>
              <c:idx val="19"/>
              <c:layout>
                <c:manualLayout>
                  <c:x val="-5.9937963796292702E-2"/>
                  <c:y val="1.7980105827664301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553-4387-9453-9818F24196FF}"/>
                </c:ext>
              </c:extLst>
            </c:dLbl>
            <c:numFmt formatCode="#,##0.0" sourceLinked="0"/>
            <c:spPr>
              <a:noFill/>
              <a:ln>
                <a:noFill/>
              </a:ln>
              <a:effectLst/>
            </c:spPr>
            <c:txPr>
              <a:bodyPr/>
              <a:lstStyle/>
              <a:p>
                <a:pPr>
                  <a:defRPr sz="1000">
                    <a:solidFill>
                      <a:srgbClr val="071D49"/>
                    </a:solidFill>
                  </a:defRPr>
                </a:pPr>
                <a:endParaRPr lang="es-419"/>
              </a:p>
            </c:txPr>
            <c:dLblPos val="b"/>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errBars>
            <c:errDir val="x"/>
            <c:errBarType val="both"/>
            <c:errValType val="cust"/>
            <c:noEndCap val="0"/>
            <c:plus>
              <c:numRef>
                <c:f>Sheet1!$F$2:$F$3</c:f>
                <c:numCache>
                  <c:formatCode>General</c:formatCode>
                  <c:ptCount val="2"/>
                  <c:pt idx="0">
                    <c:v>1.2</c:v>
                  </c:pt>
                  <c:pt idx="1">
                    <c:v>1.3</c:v>
                  </c:pt>
                </c:numCache>
              </c:numRef>
            </c:plus>
            <c:minus>
              <c:numRef>
                <c:f>Sheet1!$E$2:$E$3</c:f>
                <c:numCache>
                  <c:formatCode>General</c:formatCode>
                  <c:ptCount val="2"/>
                  <c:pt idx="0">
                    <c:v>1.2</c:v>
                  </c:pt>
                  <c:pt idx="1">
                    <c:v>1.2</c:v>
                  </c:pt>
                </c:numCache>
              </c:numRef>
            </c:minus>
            <c:spPr>
              <a:ln w="15875">
                <a:solidFill>
                  <a:srgbClr val="071D49"/>
                </a:solidFill>
              </a:ln>
            </c:spPr>
          </c:errBars>
          <c:xVal>
            <c:numRef>
              <c:f>Sheet1!$A$2:$A$3</c:f>
              <c:numCache>
                <c:formatCode>General</c:formatCode>
                <c:ptCount val="2"/>
                <c:pt idx="0">
                  <c:v>-0.8</c:v>
                </c:pt>
                <c:pt idx="1">
                  <c:v>-0.9</c:v>
                </c:pt>
              </c:numCache>
            </c:numRef>
          </c:xVal>
          <c:yVal>
            <c:numRef>
              <c:f>Sheet1!$B$2:$B$3</c:f>
              <c:numCache>
                <c:formatCode>General</c:formatCode>
                <c:ptCount val="2"/>
                <c:pt idx="0">
                  <c:v>4</c:v>
                </c:pt>
                <c:pt idx="1">
                  <c:v>2</c:v>
                </c:pt>
              </c:numCache>
            </c:numRef>
          </c:yVal>
          <c:smooth val="0"/>
          <c:extLst>
            <c:ext xmlns:c16="http://schemas.microsoft.com/office/drawing/2014/chart" uri="{C3380CC4-5D6E-409C-BE32-E72D297353CC}">
              <c16:uniqueId val="{0000002B-5553-4387-9453-9818F24196FF}"/>
            </c:ext>
          </c:extLst>
        </c:ser>
        <c:dLbls>
          <c:dLblPos val="b"/>
          <c:showLegendKey val="0"/>
          <c:showVal val="1"/>
          <c:showCatName val="0"/>
          <c:showSerName val="0"/>
          <c:showPercent val="0"/>
          <c:showBubbleSize val="0"/>
        </c:dLbls>
        <c:axId val="-2099995400"/>
        <c:axId val="-2100002504"/>
      </c:scatterChart>
      <c:valAx>
        <c:axId val="-2099995400"/>
        <c:scaling>
          <c:orientation val="minMax"/>
          <c:max val="8"/>
          <c:min val="-8"/>
        </c:scaling>
        <c:delete val="0"/>
        <c:axPos val="b"/>
        <c:numFmt formatCode="General" sourceLinked="1"/>
        <c:majorTickMark val="out"/>
        <c:minorTickMark val="none"/>
        <c:tickLblPos val="nextTo"/>
        <c:spPr>
          <a:ln w="15875">
            <a:solidFill>
              <a:srgbClr val="071D49"/>
            </a:solidFill>
          </a:ln>
        </c:spPr>
        <c:txPr>
          <a:bodyPr/>
          <a:lstStyle/>
          <a:p>
            <a:pPr>
              <a:defRPr sz="1100">
                <a:solidFill>
                  <a:schemeClr val="tx1"/>
                </a:solidFill>
              </a:defRPr>
            </a:pPr>
            <a:endParaRPr lang="es-419"/>
          </a:p>
        </c:txPr>
        <c:crossAx val="-2100002504"/>
        <c:crosses val="autoZero"/>
        <c:crossBetween val="midCat"/>
        <c:majorUnit val="2"/>
      </c:valAx>
      <c:valAx>
        <c:axId val="-2100002504"/>
        <c:scaling>
          <c:orientation val="minMax"/>
          <c:max val="5"/>
          <c:min val="1"/>
        </c:scaling>
        <c:delete val="0"/>
        <c:axPos val="l"/>
        <c:numFmt formatCode="General" sourceLinked="1"/>
        <c:majorTickMark val="none"/>
        <c:minorTickMark val="none"/>
        <c:tickLblPos val="none"/>
        <c:spPr>
          <a:ln w="15875">
            <a:solidFill>
              <a:srgbClr val="071D49"/>
            </a:solidFill>
          </a:ln>
        </c:spPr>
        <c:crossAx val="-2099995400"/>
        <c:crosses val="autoZero"/>
        <c:crossBetween val="midCat"/>
        <c:majorUnit val="1"/>
      </c:valAx>
      <c:spPr>
        <a:noFill/>
        <a:ln w="12700">
          <a:noFill/>
        </a:ln>
      </c:spPr>
    </c:plotArea>
    <c:plotVisOnly val="1"/>
    <c:dispBlanksAs val="gap"/>
    <c:showDLblsOverMax val="0"/>
  </c:chart>
  <c:spPr>
    <a:ln>
      <a:noFill/>
    </a:ln>
  </c:spPr>
  <c:txPr>
    <a:bodyPr/>
    <a:lstStyle/>
    <a:p>
      <a:pPr>
        <a:defRPr lang="en-US" sz="1000">
          <a:solidFill>
            <a:srgbClr val="44546A"/>
          </a:solidFill>
        </a:defRPr>
      </a:pPr>
      <a:endParaRPr lang="es-419"/>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926754347373899"/>
          <c:y val="0.23334002590994499"/>
          <c:w val="0.75756278038814895"/>
          <c:h val="0.62157360721322097"/>
        </c:manualLayout>
      </c:layout>
      <c:barChart>
        <c:barDir val="col"/>
        <c:grouping val="clustered"/>
        <c:varyColors val="0"/>
        <c:ser>
          <c:idx val="0"/>
          <c:order val="0"/>
          <c:tx>
            <c:strRef>
              <c:f>Sheet1!$B$1</c:f>
              <c:strCache>
                <c:ptCount val="1"/>
                <c:pt idx="0">
                  <c:v>DTG/3TC (N=369)</c:v>
                </c:pt>
              </c:strCache>
            </c:strRef>
          </c:tx>
          <c:spPr>
            <a:solidFill>
              <a:srgbClr val="002F5F"/>
            </a:solidFill>
            <a:ln w="6350">
              <a:solidFill>
                <a:srgbClr val="002F5F"/>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48CA-43F5-8F22-01E1B954D8EB}"/>
                </c:ext>
              </c:extLst>
            </c:dLbl>
            <c:spPr>
              <a:noFill/>
              <a:ln>
                <a:noFill/>
              </a:ln>
              <a:effectLst/>
            </c:spPr>
            <c:txPr>
              <a:bodyPr/>
              <a:lstStyle/>
              <a:p>
                <a:pPr>
                  <a:defRPr sz="1400"/>
                </a:pPr>
                <a:endParaRPr lang="es-419"/>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HIV-1 RNA ≥50 c/mL</c:v>
                </c:pt>
                <c:pt idx="1">
                  <c:v>HIV-1 RNA &lt;50 c/mL</c:v>
                </c:pt>
                <c:pt idx="2">
                  <c:v>No virologic
data</c:v>
                </c:pt>
              </c:strCache>
            </c:strRef>
          </c:cat>
          <c:val>
            <c:numRef>
              <c:f>Sheet1!$B$2:$B$4</c:f>
              <c:numCache>
                <c:formatCode>0</c:formatCode>
                <c:ptCount val="3"/>
                <c:pt idx="0">
                  <c:v>0.3</c:v>
                </c:pt>
                <c:pt idx="1">
                  <c:v>85.9</c:v>
                </c:pt>
                <c:pt idx="2">
                  <c:v>13.8</c:v>
                </c:pt>
              </c:numCache>
            </c:numRef>
          </c:val>
          <c:extLst>
            <c:ext xmlns:c16="http://schemas.microsoft.com/office/drawing/2014/chart" uri="{C3380CC4-5D6E-409C-BE32-E72D297353CC}">
              <c16:uniqueId val="{00000001-48CA-43F5-8F22-01E1B954D8EB}"/>
            </c:ext>
          </c:extLst>
        </c:ser>
        <c:ser>
          <c:idx val="1"/>
          <c:order val="1"/>
          <c:tx>
            <c:strRef>
              <c:f>Sheet1!$C$1</c:f>
              <c:strCache>
                <c:ptCount val="1"/>
                <c:pt idx="0">
                  <c:v>TAF-based regimen (N=372)</c:v>
                </c:pt>
              </c:strCache>
            </c:strRef>
          </c:tx>
          <c:spPr>
            <a:solidFill>
              <a:srgbClr val="FF6600"/>
            </a:solidFill>
            <a:ln w="6350">
              <a:solidFill>
                <a:srgbClr val="FF6600"/>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48CA-43F5-8F22-01E1B954D8EB}"/>
                </c:ext>
              </c:extLst>
            </c:dLbl>
            <c:spPr>
              <a:noFill/>
              <a:ln>
                <a:noFill/>
              </a:ln>
              <a:effectLst/>
            </c:spPr>
            <c:txPr>
              <a:bodyPr/>
              <a:lstStyle/>
              <a:p>
                <a:pPr>
                  <a:defRPr sz="1400"/>
                </a:pPr>
                <a:endParaRPr lang="es-419"/>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HIV-1 RNA ≥50 c/mL</c:v>
                </c:pt>
                <c:pt idx="1">
                  <c:v>HIV-1 RNA &lt;50 c/mL</c:v>
                </c:pt>
                <c:pt idx="2">
                  <c:v>No virologic
data</c:v>
                </c:pt>
              </c:strCache>
            </c:strRef>
          </c:cat>
          <c:val>
            <c:numRef>
              <c:f>Sheet1!$C$2:$C$4</c:f>
              <c:numCache>
                <c:formatCode>0</c:formatCode>
                <c:ptCount val="3"/>
                <c:pt idx="0">
                  <c:v>0.5</c:v>
                </c:pt>
                <c:pt idx="1">
                  <c:v>79</c:v>
                </c:pt>
                <c:pt idx="2">
                  <c:v>19.899999999999999</c:v>
                </c:pt>
              </c:numCache>
            </c:numRef>
          </c:val>
          <c:extLst>
            <c:ext xmlns:c16="http://schemas.microsoft.com/office/drawing/2014/chart" uri="{C3380CC4-5D6E-409C-BE32-E72D297353CC}">
              <c16:uniqueId val="{00000003-48CA-43F5-8F22-01E1B954D8EB}"/>
            </c:ext>
          </c:extLst>
        </c:ser>
        <c:ser>
          <c:idx val="2"/>
          <c:order val="2"/>
          <c:tx>
            <c:strRef>
              <c:f>Sheet1!$D$1</c:f>
              <c:strCache>
                <c:ptCount val="1"/>
                <c:pt idx="0">
                  <c:v>Column1</c:v>
                </c:pt>
              </c:strCache>
            </c:strRef>
          </c:tx>
          <c:invertIfNegative val="0"/>
          <c:cat>
            <c:strRef>
              <c:f>Sheet1!$A$2:$A$4</c:f>
              <c:strCache>
                <c:ptCount val="3"/>
                <c:pt idx="0">
                  <c:v>HIV-1 RNA ≥50 c/mL</c:v>
                </c:pt>
                <c:pt idx="1">
                  <c:v>HIV-1 RNA &lt;50 c/mL</c:v>
                </c:pt>
                <c:pt idx="2">
                  <c:v>No virologic
data</c:v>
                </c:pt>
              </c:strCache>
            </c:strRef>
          </c:cat>
          <c:val>
            <c:numRef>
              <c:f>Sheet1!$D$2:$D$4</c:f>
              <c:numCache>
                <c:formatCode>General</c:formatCode>
                <c:ptCount val="3"/>
              </c:numCache>
            </c:numRef>
          </c:val>
          <c:extLst>
            <c:ext xmlns:c16="http://schemas.microsoft.com/office/drawing/2014/chart" uri="{C3380CC4-5D6E-409C-BE32-E72D297353CC}">
              <c16:uniqueId val="{00000004-48CA-43F5-8F22-01E1B954D8EB}"/>
            </c:ext>
          </c:extLst>
        </c:ser>
        <c:ser>
          <c:idx val="3"/>
          <c:order val="3"/>
          <c:tx>
            <c:strRef>
              <c:f>Sheet1!$E$1</c:f>
              <c:strCache>
                <c:ptCount val="1"/>
                <c:pt idx="0">
                  <c:v>DTG/3TC (N=369)2</c:v>
                </c:pt>
              </c:strCache>
            </c:strRef>
          </c:tx>
          <c:spPr>
            <a:pattFill prst="wdUpDiag">
              <a:fgClr>
                <a:srgbClr val="002F5F"/>
              </a:fgClr>
              <a:bgClr>
                <a:srgbClr val="FFFFFF"/>
              </a:bgClr>
            </a:pattFill>
            <a:ln w="6350">
              <a:solidFill>
                <a:srgbClr val="002F5F"/>
              </a:solidFill>
            </a:ln>
          </c:spPr>
          <c:invertIfNegative val="0"/>
          <c:dPt>
            <c:idx val="1"/>
            <c:invertIfNegative val="0"/>
            <c:bubble3D val="0"/>
            <c:extLst>
              <c:ext xmlns:c16="http://schemas.microsoft.com/office/drawing/2014/chart" uri="{C3380CC4-5D6E-409C-BE32-E72D297353CC}">
                <c16:uniqueId val="{00000004-7278-4C31-83B9-C75DCF2A4590}"/>
              </c:ext>
            </c:extLst>
          </c:dPt>
          <c:dPt>
            <c:idx val="2"/>
            <c:invertIfNegative val="0"/>
            <c:bubble3D val="0"/>
            <c:extLst>
              <c:ext xmlns:c16="http://schemas.microsoft.com/office/drawing/2014/chart" uri="{C3380CC4-5D6E-409C-BE32-E72D297353CC}">
                <c16:uniqueId val="{00000003-7278-4C31-83B9-C75DCF2A4590}"/>
              </c:ext>
            </c:extLst>
          </c:dPt>
          <c:dLbls>
            <c:dLbl>
              <c:idx val="0"/>
              <c:delete val="1"/>
              <c:extLst>
                <c:ext xmlns:c15="http://schemas.microsoft.com/office/drawing/2012/chart" uri="{CE6537A1-D6FC-4f65-9D91-7224C49458BB}"/>
                <c:ext xmlns:c16="http://schemas.microsoft.com/office/drawing/2014/chart" uri="{C3380CC4-5D6E-409C-BE32-E72D297353CC}">
                  <c16:uniqueId val="{00000005-48CA-43F5-8F22-01E1B954D8EB}"/>
                </c:ext>
              </c:extLst>
            </c:dLbl>
            <c:spPr>
              <a:noFill/>
              <a:ln>
                <a:noFill/>
              </a:ln>
              <a:effectLst/>
            </c:spPr>
            <c:txPr>
              <a:bodyPr/>
              <a:lstStyle/>
              <a:p>
                <a:pPr>
                  <a:defRPr sz="1400"/>
                </a:pPr>
                <a:endParaRPr lang="es-419"/>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HIV-1 RNA ≥50 c/mL</c:v>
                </c:pt>
                <c:pt idx="1">
                  <c:v>HIV-1 RNA &lt;50 c/mL</c:v>
                </c:pt>
                <c:pt idx="2">
                  <c:v>No virologic
data</c:v>
                </c:pt>
              </c:strCache>
            </c:strRef>
          </c:cat>
          <c:val>
            <c:numRef>
              <c:f>Sheet1!$E$2:$E$4</c:f>
              <c:numCache>
                <c:formatCode>0</c:formatCode>
                <c:ptCount val="3"/>
                <c:pt idx="0">
                  <c:v>0.3</c:v>
                </c:pt>
                <c:pt idx="1">
                  <c:v>89.9</c:v>
                </c:pt>
                <c:pt idx="2">
                  <c:v>9.9</c:v>
                </c:pt>
              </c:numCache>
            </c:numRef>
          </c:val>
          <c:extLst>
            <c:ext xmlns:c16="http://schemas.microsoft.com/office/drawing/2014/chart" uri="{C3380CC4-5D6E-409C-BE32-E72D297353CC}">
              <c16:uniqueId val="{00000006-48CA-43F5-8F22-01E1B954D8EB}"/>
            </c:ext>
          </c:extLst>
        </c:ser>
        <c:ser>
          <c:idx val="4"/>
          <c:order val="4"/>
          <c:tx>
            <c:strRef>
              <c:f>Sheet1!$F$1</c:f>
              <c:strCache>
                <c:ptCount val="1"/>
                <c:pt idx="0">
                  <c:v>TAF-based regimen (N=372)2</c:v>
                </c:pt>
              </c:strCache>
            </c:strRef>
          </c:tx>
          <c:spPr>
            <a:pattFill prst="trellis">
              <a:fgClr>
                <a:srgbClr val="FF6600"/>
              </a:fgClr>
              <a:bgClr>
                <a:srgbClr val="FFFFFF"/>
              </a:bgClr>
            </a:pattFill>
            <a:ln w="6350">
              <a:solidFill>
                <a:srgbClr val="FF6600"/>
              </a:solidFill>
            </a:ln>
          </c:spPr>
          <c:invertIfNegative val="0"/>
          <c:dPt>
            <c:idx val="0"/>
            <c:invertIfNegative val="0"/>
            <c:bubble3D val="0"/>
            <c:spPr>
              <a:pattFill prst="wdUpDiag">
                <a:fgClr>
                  <a:srgbClr val="FF6600"/>
                </a:fgClr>
                <a:bgClr>
                  <a:srgbClr val="FFFFFF"/>
                </a:bgClr>
              </a:pattFill>
              <a:ln w="6350">
                <a:solidFill>
                  <a:srgbClr val="FF6600"/>
                </a:solidFill>
              </a:ln>
            </c:spPr>
            <c:extLst>
              <c:ext xmlns:c16="http://schemas.microsoft.com/office/drawing/2014/chart" uri="{C3380CC4-5D6E-409C-BE32-E72D297353CC}">
                <c16:uniqueId val="{00000005-7278-4C31-83B9-C75DCF2A4590}"/>
              </c:ext>
            </c:extLst>
          </c:dPt>
          <c:dPt>
            <c:idx val="1"/>
            <c:invertIfNegative val="0"/>
            <c:bubble3D val="0"/>
            <c:spPr>
              <a:pattFill prst="wdUpDiag">
                <a:fgClr>
                  <a:srgbClr val="FF6600"/>
                </a:fgClr>
                <a:bgClr>
                  <a:srgbClr val="FFFFFF"/>
                </a:bgClr>
              </a:pattFill>
              <a:ln w="6350">
                <a:solidFill>
                  <a:srgbClr val="FF6600"/>
                </a:solidFill>
              </a:ln>
            </c:spPr>
            <c:extLst>
              <c:ext xmlns:c16="http://schemas.microsoft.com/office/drawing/2014/chart" uri="{C3380CC4-5D6E-409C-BE32-E72D297353CC}">
                <c16:uniqueId val="{00000001-7278-4C31-83B9-C75DCF2A4590}"/>
              </c:ext>
            </c:extLst>
          </c:dPt>
          <c:dPt>
            <c:idx val="2"/>
            <c:invertIfNegative val="0"/>
            <c:bubble3D val="0"/>
            <c:spPr>
              <a:pattFill prst="wdUpDiag">
                <a:fgClr>
                  <a:srgbClr val="FF6600"/>
                </a:fgClr>
                <a:bgClr>
                  <a:srgbClr val="FFFFFF"/>
                </a:bgClr>
              </a:pattFill>
              <a:ln w="6350">
                <a:solidFill>
                  <a:srgbClr val="FF6600"/>
                </a:solidFill>
              </a:ln>
            </c:spPr>
            <c:extLst>
              <c:ext xmlns:c16="http://schemas.microsoft.com/office/drawing/2014/chart" uri="{C3380CC4-5D6E-409C-BE32-E72D297353CC}">
                <c16:uniqueId val="{00000002-7278-4C31-83B9-C75DCF2A4590}"/>
              </c:ext>
            </c:extLst>
          </c:dPt>
          <c:dLbls>
            <c:dLbl>
              <c:idx val="0"/>
              <c:delete val="1"/>
              <c:extLst>
                <c:ext xmlns:c15="http://schemas.microsoft.com/office/drawing/2012/chart" uri="{CE6537A1-D6FC-4f65-9D91-7224C49458BB}"/>
                <c:ext xmlns:c16="http://schemas.microsoft.com/office/drawing/2014/chart" uri="{C3380CC4-5D6E-409C-BE32-E72D297353CC}">
                  <c16:uniqueId val="{00000005-7278-4C31-83B9-C75DCF2A4590}"/>
                </c:ext>
              </c:extLst>
            </c:dLbl>
            <c:spPr>
              <a:noFill/>
              <a:ln>
                <a:noFill/>
              </a:ln>
              <a:effectLst/>
            </c:spPr>
            <c:txPr>
              <a:bodyPr/>
              <a:lstStyle/>
              <a:p>
                <a:pPr>
                  <a:defRPr sz="1400"/>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HIV-1 RNA ≥50 c/mL</c:v>
                </c:pt>
                <c:pt idx="1">
                  <c:v>HIV-1 RNA &lt;50 c/mL</c:v>
                </c:pt>
                <c:pt idx="2">
                  <c:v>No virologic
data</c:v>
                </c:pt>
              </c:strCache>
            </c:strRef>
          </c:cat>
          <c:val>
            <c:numRef>
              <c:f>Sheet1!$F$2:$F$4</c:f>
              <c:numCache>
                <c:formatCode>0</c:formatCode>
                <c:ptCount val="3"/>
                <c:pt idx="0">
                  <c:v>1.2</c:v>
                </c:pt>
                <c:pt idx="1">
                  <c:v>85.5</c:v>
                </c:pt>
                <c:pt idx="2">
                  <c:v>13.4</c:v>
                </c:pt>
              </c:numCache>
            </c:numRef>
          </c:val>
          <c:extLst>
            <c:ext xmlns:c16="http://schemas.microsoft.com/office/drawing/2014/chart" uri="{C3380CC4-5D6E-409C-BE32-E72D297353CC}">
              <c16:uniqueId val="{00000007-48CA-43F5-8F22-01E1B954D8EB}"/>
            </c:ext>
          </c:extLst>
        </c:ser>
        <c:dLbls>
          <c:showLegendKey val="0"/>
          <c:showVal val="0"/>
          <c:showCatName val="0"/>
          <c:showSerName val="0"/>
          <c:showPercent val="0"/>
          <c:showBubbleSize val="0"/>
        </c:dLbls>
        <c:gapWidth val="250"/>
        <c:axId val="-2100208200"/>
        <c:axId val="-2100216968"/>
      </c:barChart>
      <c:catAx>
        <c:axId val="-2100208200"/>
        <c:scaling>
          <c:orientation val="minMax"/>
        </c:scaling>
        <c:delete val="0"/>
        <c:axPos val="b"/>
        <c:numFmt formatCode="General" sourceLinked="1"/>
        <c:majorTickMark val="none"/>
        <c:minorTickMark val="none"/>
        <c:tickLblPos val="nextTo"/>
        <c:spPr>
          <a:ln w="12700">
            <a:solidFill>
              <a:srgbClr val="071D49"/>
            </a:solidFill>
          </a:ln>
        </c:spPr>
        <c:txPr>
          <a:bodyPr/>
          <a:lstStyle/>
          <a:p>
            <a:pPr>
              <a:defRPr sz="1200"/>
            </a:pPr>
            <a:endParaRPr lang="es-419"/>
          </a:p>
        </c:txPr>
        <c:crossAx val="-2100216968"/>
        <c:crosses val="autoZero"/>
        <c:auto val="1"/>
        <c:lblAlgn val="ctr"/>
        <c:lblOffset val="100"/>
        <c:noMultiLvlLbl val="0"/>
      </c:catAx>
      <c:valAx>
        <c:axId val="-2100216968"/>
        <c:scaling>
          <c:orientation val="minMax"/>
          <c:max val="100"/>
        </c:scaling>
        <c:delete val="0"/>
        <c:axPos val="l"/>
        <c:title>
          <c:tx>
            <c:rich>
              <a:bodyPr/>
              <a:lstStyle/>
              <a:p>
                <a:pPr>
                  <a:defRPr sz="1200"/>
                </a:pPr>
                <a:r>
                  <a:rPr lang="en-US" sz="1200"/>
                  <a:t>Proportion of participants, %</a:t>
                </a:r>
              </a:p>
            </c:rich>
          </c:tx>
          <c:layout>
            <c:manualLayout>
              <c:xMode val="edge"/>
              <c:yMode val="edge"/>
              <c:x val="2.5532867046120001E-2"/>
              <c:y val="0.25891943100195097"/>
            </c:manualLayout>
          </c:layout>
          <c:overlay val="0"/>
        </c:title>
        <c:numFmt formatCode="0" sourceLinked="0"/>
        <c:majorTickMark val="out"/>
        <c:minorTickMark val="none"/>
        <c:tickLblPos val="nextTo"/>
        <c:spPr>
          <a:ln w="12700">
            <a:solidFill>
              <a:srgbClr val="071D49"/>
            </a:solidFill>
          </a:ln>
        </c:spPr>
        <c:txPr>
          <a:bodyPr/>
          <a:lstStyle/>
          <a:p>
            <a:pPr>
              <a:defRPr sz="1200"/>
            </a:pPr>
            <a:endParaRPr lang="es-419"/>
          </a:p>
        </c:txPr>
        <c:crossAx val="-2100208200"/>
        <c:crosses val="autoZero"/>
        <c:crossBetween val="between"/>
        <c:majorUnit val="20"/>
      </c:valAx>
      <c:spPr>
        <a:noFill/>
        <a:ln w="25384">
          <a:noFill/>
        </a:ln>
      </c:spPr>
    </c:plotArea>
    <c:plotVisOnly val="1"/>
    <c:dispBlanksAs val="gap"/>
    <c:showDLblsOverMax val="0"/>
  </c:chart>
  <c:txPr>
    <a:bodyPr/>
    <a:lstStyle/>
    <a:p>
      <a:pPr>
        <a:defRPr sz="1799">
          <a:solidFill>
            <a:schemeClr val="tx1"/>
          </a:solidFill>
        </a:defRPr>
      </a:pPr>
      <a:endParaRPr lang="es-419"/>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020755033796794E-2"/>
          <c:y val="3.68390804597701E-2"/>
          <c:w val="0.89054684932191996"/>
          <c:h val="0.68020476966241294"/>
        </c:manualLayout>
      </c:layout>
      <c:barChart>
        <c:barDir val="col"/>
        <c:grouping val="clustered"/>
        <c:varyColors val="0"/>
        <c:ser>
          <c:idx val="0"/>
          <c:order val="0"/>
          <c:tx>
            <c:strRef>
              <c:f>Sheet1!$B$1</c:f>
              <c:strCache>
                <c:ptCount val="1"/>
                <c:pt idx="0">
                  <c:v>DTG/3TC (N=342)</c:v>
                </c:pt>
              </c:strCache>
            </c:strRef>
          </c:tx>
          <c:spPr>
            <a:solidFill>
              <a:srgbClr val="0000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71D49"/>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All AEs</c:v>
                </c:pt>
                <c:pt idx="1">
                  <c:v>Drug-related AEs</c:v>
                </c:pt>
                <c:pt idx="2">
                  <c:v>Serious AEs</c:v>
                </c:pt>
                <c:pt idx="3">
                  <c:v>AEs leading to discontinuation</c:v>
                </c:pt>
              </c:strCache>
            </c:strRef>
          </c:cat>
          <c:val>
            <c:numRef>
              <c:f>Sheet1!$B$2:$B$5</c:f>
              <c:numCache>
                <c:formatCode>General</c:formatCode>
                <c:ptCount val="4"/>
                <c:pt idx="0">
                  <c:v>71</c:v>
                </c:pt>
                <c:pt idx="1">
                  <c:v>2</c:v>
                </c:pt>
                <c:pt idx="2">
                  <c:v>7</c:v>
                </c:pt>
                <c:pt idx="3">
                  <c:v>2</c:v>
                </c:pt>
              </c:numCache>
            </c:numRef>
          </c:val>
          <c:extLst>
            <c:ext xmlns:c16="http://schemas.microsoft.com/office/drawing/2014/chart" uri="{C3380CC4-5D6E-409C-BE32-E72D297353CC}">
              <c16:uniqueId val="{00000000-9B3E-4BA9-A8FE-FE2154ABC825}"/>
            </c:ext>
          </c:extLst>
        </c:ser>
        <c:ser>
          <c:idx val="1"/>
          <c:order val="1"/>
          <c:tx>
            <c:strRef>
              <c:f>Sheet1!$C$1</c:f>
              <c:strCache>
                <c:ptCount val="1"/>
                <c:pt idx="0">
                  <c:v>TAF-based regimen (N=342)</c:v>
                </c:pt>
              </c:strCache>
            </c:strRef>
          </c:tx>
          <c:spPr>
            <a:solidFill>
              <a:srgbClr val="FF6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All AEs</c:v>
                </c:pt>
                <c:pt idx="1">
                  <c:v>Drug-related AEs</c:v>
                </c:pt>
                <c:pt idx="2">
                  <c:v>Serious AEs</c:v>
                </c:pt>
                <c:pt idx="3">
                  <c:v>AEs leading to discontinuation</c:v>
                </c:pt>
              </c:strCache>
            </c:strRef>
          </c:cat>
          <c:val>
            <c:numRef>
              <c:f>Sheet1!$C$2:$C$5</c:f>
              <c:numCache>
                <c:formatCode>General</c:formatCode>
                <c:ptCount val="4"/>
                <c:pt idx="0">
                  <c:v>70</c:v>
                </c:pt>
                <c:pt idx="1">
                  <c:v>2</c:v>
                </c:pt>
                <c:pt idx="2">
                  <c:v>7</c:v>
                </c:pt>
                <c:pt idx="3">
                  <c:v>1</c:v>
                </c:pt>
              </c:numCache>
            </c:numRef>
          </c:val>
          <c:extLst>
            <c:ext xmlns:c16="http://schemas.microsoft.com/office/drawing/2014/chart" uri="{C3380CC4-5D6E-409C-BE32-E72D297353CC}">
              <c16:uniqueId val="{00000001-9B3E-4BA9-A8FE-FE2154ABC825}"/>
            </c:ext>
          </c:extLst>
        </c:ser>
        <c:dLbls>
          <c:showLegendKey val="0"/>
          <c:showVal val="0"/>
          <c:showCatName val="0"/>
          <c:showSerName val="0"/>
          <c:showPercent val="0"/>
          <c:showBubbleSize val="0"/>
        </c:dLbls>
        <c:gapWidth val="219"/>
        <c:overlap val="-27"/>
        <c:axId val="1846021400"/>
        <c:axId val="1845630136"/>
      </c:barChart>
      <c:catAx>
        <c:axId val="1846021400"/>
        <c:scaling>
          <c:orientation val="minMax"/>
        </c:scaling>
        <c:delete val="0"/>
        <c:axPos val="b"/>
        <c:numFmt formatCode="General" sourceLinked="1"/>
        <c:majorTickMark val="none"/>
        <c:minorTickMark val="none"/>
        <c:tickLblPos val="nextTo"/>
        <c:spPr>
          <a:noFill/>
          <a:ln w="19050" cap="flat" cmpd="sng" algn="ctr">
            <a:solidFill>
              <a:srgbClr val="071D49"/>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419"/>
          </a:p>
        </c:txPr>
        <c:crossAx val="1845630136"/>
        <c:crosses val="autoZero"/>
        <c:auto val="1"/>
        <c:lblAlgn val="ctr"/>
        <c:lblOffset val="100"/>
        <c:noMultiLvlLbl val="0"/>
      </c:catAx>
      <c:valAx>
        <c:axId val="1845630136"/>
        <c:scaling>
          <c:orientation val="minMax"/>
          <c:max val="100"/>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a:solidFill>
                      <a:schemeClr val="tx1"/>
                    </a:solidFill>
                  </a:rPr>
                  <a:t>Participants, %</a:t>
                </a:r>
              </a:p>
            </c:rich>
          </c:tx>
          <c:overlay val="0"/>
          <c:spPr>
            <a:noFill/>
            <a:ln>
              <a:noFill/>
            </a:ln>
            <a:effectLst/>
          </c:spPr>
        </c:title>
        <c:numFmt formatCode="General" sourceLinked="1"/>
        <c:majorTickMark val="out"/>
        <c:minorTickMark val="none"/>
        <c:tickLblPos val="nextTo"/>
        <c:spPr>
          <a:noFill/>
          <a:ln w="19050">
            <a:solidFill>
              <a:srgbClr val="071D49"/>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419"/>
          </a:p>
        </c:txPr>
        <c:crossAx val="1846021400"/>
        <c:crosses val="autoZero"/>
        <c:crossBetween val="between"/>
        <c:majorUnit val="20"/>
      </c:valAx>
      <c:spPr>
        <a:noFill/>
        <a:ln>
          <a:noFill/>
        </a:ln>
        <a:effectLst/>
      </c:spPr>
    </c:plotArea>
    <c:legend>
      <c:legendPos val="b"/>
      <c:layout>
        <c:manualLayout>
          <c:xMode val="edge"/>
          <c:yMode val="edge"/>
          <c:x val="0.29001959390492854"/>
          <c:y val="0.13444160539535205"/>
          <c:w val="0.53899930959458098"/>
          <c:h val="6.173454611277039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s-419"/>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419"/>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494540034347601"/>
          <c:y val="0.10521265198993"/>
          <c:w val="0.81505459965652405"/>
          <c:h val="0.56439489185274105"/>
        </c:manualLayout>
      </c:layout>
      <c:barChart>
        <c:barDir val="col"/>
        <c:grouping val="clustered"/>
        <c:varyColors val="0"/>
        <c:ser>
          <c:idx val="0"/>
          <c:order val="0"/>
          <c:tx>
            <c:strRef>
              <c:f>Sheet1!$B$1</c:f>
              <c:strCache>
                <c:ptCount val="1"/>
                <c:pt idx="0">
                  <c:v>DTG + 3TC</c:v>
                </c:pt>
              </c:strCache>
            </c:strRef>
          </c:tx>
          <c:spPr>
            <a:solidFill>
              <a:srgbClr val="002F5F"/>
            </a:solidFill>
          </c:spPr>
          <c:invertIfNegative val="0"/>
          <c:dLbls>
            <c:dLbl>
              <c:idx val="0"/>
              <c:layout>
                <c:manualLayout>
                  <c:x val="0"/>
                  <c:y val="-1.020408163265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37-4C17-9FFE-2BC7E2103887}"/>
                </c:ext>
              </c:extLst>
            </c:dLbl>
            <c:dLbl>
              <c:idx val="1"/>
              <c:layout>
                <c:manualLayout>
                  <c:x val="-8.6222793874423001E-17"/>
                  <c:y val="-2.38092559858587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37-4C17-9FFE-2BC7E2103887}"/>
                </c:ext>
              </c:extLst>
            </c:dLbl>
            <c:dLbl>
              <c:idx val="2"/>
              <c:layout>
                <c:manualLayout>
                  <c:x val="2.3515579071134601E-3"/>
                  <c:y val="-2.38095238095238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D37-4C17-9FFE-2BC7E2103887}"/>
                </c:ext>
              </c:extLst>
            </c:dLbl>
            <c:numFmt formatCode="#,##0.0" sourceLinked="0"/>
            <c:spPr>
              <a:noFill/>
              <a:ln>
                <a:noFill/>
              </a:ln>
              <a:effectLst/>
            </c:spPr>
            <c:txPr>
              <a:bodyPr/>
              <a:lstStyle/>
              <a:p>
                <a:pPr>
                  <a:defRPr sz="1200" b="1">
                    <a:solidFill>
                      <a:srgbClr val="002F5F"/>
                    </a:solidFill>
                  </a:defRPr>
                </a:pPr>
                <a:endParaRPr lang="es-419"/>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Sheet1!$D$2:$D$3</c:f>
                <c:numCache>
                  <c:formatCode>General</c:formatCode>
                  <c:ptCount val="2"/>
                  <c:pt idx="0">
                    <c:v>0.55000000000000004</c:v>
                  </c:pt>
                  <c:pt idx="1">
                    <c:v>0.89</c:v>
                  </c:pt>
                </c:numCache>
              </c:numRef>
            </c:plus>
            <c:minus>
              <c:numRef>
                <c:f>Sheet1!$E$2:$E$3</c:f>
                <c:numCache>
                  <c:formatCode>General</c:formatCode>
                  <c:ptCount val="2"/>
                  <c:pt idx="0">
                    <c:v>0.55000000000000004</c:v>
                  </c:pt>
                  <c:pt idx="1">
                    <c:v>0.89</c:v>
                  </c:pt>
                </c:numCache>
              </c:numRef>
            </c:minus>
            <c:spPr>
              <a:ln w="15875">
                <a:solidFill>
                  <a:srgbClr val="808080"/>
                </a:solidFill>
              </a:ln>
            </c:spPr>
          </c:errBars>
          <c:cat>
            <c:strRef>
              <c:f>Sheet1!$A$2:$A$3</c:f>
              <c:strCache>
                <c:ptCount val="2"/>
                <c:pt idx="0">
                  <c:v>GFR from creatinine,  CKD-EPI </c:v>
                </c:pt>
                <c:pt idx="1">
                  <c:v>GFR from cystatin C,  CKD-EPI </c:v>
                </c:pt>
              </c:strCache>
            </c:strRef>
          </c:cat>
          <c:val>
            <c:numRef>
              <c:f>Sheet1!$B$2:$B$3</c:f>
              <c:numCache>
                <c:formatCode>General</c:formatCode>
                <c:ptCount val="2"/>
                <c:pt idx="0">
                  <c:v>-7.1</c:v>
                </c:pt>
                <c:pt idx="1">
                  <c:v>-7.7</c:v>
                </c:pt>
              </c:numCache>
            </c:numRef>
          </c:val>
          <c:extLst>
            <c:ext xmlns:c16="http://schemas.microsoft.com/office/drawing/2014/chart" uri="{C3380CC4-5D6E-409C-BE32-E72D297353CC}">
              <c16:uniqueId val="{00000003-7D37-4C17-9FFE-2BC7E2103887}"/>
            </c:ext>
          </c:extLst>
        </c:ser>
        <c:ser>
          <c:idx val="1"/>
          <c:order val="1"/>
          <c:tx>
            <c:strRef>
              <c:f>Sheet1!$C$1</c:f>
              <c:strCache>
                <c:ptCount val="1"/>
                <c:pt idx="0">
                  <c:v>TBR</c:v>
                </c:pt>
              </c:strCache>
            </c:strRef>
          </c:tx>
          <c:spPr>
            <a:solidFill>
              <a:srgbClr val="FF6600"/>
            </a:solidFill>
            <a:ln>
              <a:noFill/>
            </a:ln>
          </c:spPr>
          <c:invertIfNegative val="0"/>
          <c:dLbls>
            <c:dLbl>
              <c:idx val="0"/>
              <c:layout>
                <c:manualLayout>
                  <c:x val="-4.3111396937210601E-17"/>
                  <c:y val="-1.70068027210883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D37-4C17-9FFE-2BC7E2103887}"/>
                </c:ext>
              </c:extLst>
            </c:dLbl>
            <c:dLbl>
              <c:idx val="1"/>
              <c:layout>
                <c:manualLayout>
                  <c:x val="-2.3515579071134601E-3"/>
                  <c:y val="-3.7414698162729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D37-4C17-9FFE-2BC7E2103887}"/>
                </c:ext>
              </c:extLst>
            </c:dLbl>
            <c:dLbl>
              <c:idx val="2"/>
              <c:layout>
                <c:manualLayout>
                  <c:x val="-1.7244558774884201E-16"/>
                  <c:y val="-2.38095238095238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D37-4C17-9FFE-2BC7E2103887}"/>
                </c:ext>
              </c:extLst>
            </c:dLbl>
            <c:numFmt formatCode="#,##0.0" sourceLinked="0"/>
            <c:spPr>
              <a:noFill/>
              <a:ln>
                <a:noFill/>
              </a:ln>
              <a:effectLst/>
            </c:spPr>
            <c:txPr>
              <a:bodyPr/>
              <a:lstStyle/>
              <a:p>
                <a:pPr>
                  <a:defRPr sz="1200" b="1">
                    <a:solidFill>
                      <a:srgbClr val="FF6600"/>
                    </a:solidFill>
                  </a:defRPr>
                </a:pPr>
                <a:endParaRPr lang="es-419"/>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Sheet1!$F$2:$F$3</c:f>
                <c:numCache>
                  <c:formatCode>General</c:formatCode>
                  <c:ptCount val="2"/>
                  <c:pt idx="0">
                    <c:v>0.52</c:v>
                  </c:pt>
                  <c:pt idx="1">
                    <c:v>0.99</c:v>
                  </c:pt>
                </c:numCache>
              </c:numRef>
            </c:plus>
            <c:minus>
              <c:numRef>
                <c:f>Sheet1!$G$2:$G$3</c:f>
                <c:numCache>
                  <c:formatCode>General</c:formatCode>
                  <c:ptCount val="2"/>
                  <c:pt idx="0">
                    <c:v>0.52</c:v>
                  </c:pt>
                  <c:pt idx="1">
                    <c:v>0.99</c:v>
                  </c:pt>
                </c:numCache>
              </c:numRef>
            </c:minus>
            <c:spPr>
              <a:ln w="15875">
                <a:solidFill>
                  <a:srgbClr val="808080"/>
                </a:solidFill>
              </a:ln>
            </c:spPr>
          </c:errBars>
          <c:cat>
            <c:strRef>
              <c:f>Sheet1!$A$2:$A$3</c:f>
              <c:strCache>
                <c:ptCount val="2"/>
                <c:pt idx="0">
                  <c:v>GFR from creatinine,  CKD-EPI </c:v>
                </c:pt>
                <c:pt idx="1">
                  <c:v>GFR from cystatin C,  CKD-EPI </c:v>
                </c:pt>
              </c:strCache>
            </c:strRef>
          </c:cat>
          <c:val>
            <c:numRef>
              <c:f>Sheet1!$C$2:$C$3</c:f>
              <c:numCache>
                <c:formatCode>General</c:formatCode>
                <c:ptCount val="2"/>
                <c:pt idx="0">
                  <c:v>-1.9</c:v>
                </c:pt>
                <c:pt idx="1">
                  <c:v>-11.4</c:v>
                </c:pt>
              </c:numCache>
            </c:numRef>
          </c:val>
          <c:extLst>
            <c:ext xmlns:c16="http://schemas.microsoft.com/office/drawing/2014/chart" uri="{C3380CC4-5D6E-409C-BE32-E72D297353CC}">
              <c16:uniqueId val="{00000007-7D37-4C17-9FFE-2BC7E2103887}"/>
            </c:ext>
          </c:extLst>
        </c:ser>
        <c:dLbls>
          <c:showLegendKey val="0"/>
          <c:showVal val="0"/>
          <c:showCatName val="0"/>
          <c:showSerName val="0"/>
          <c:showPercent val="0"/>
          <c:showBubbleSize val="0"/>
        </c:dLbls>
        <c:gapWidth val="92"/>
        <c:axId val="-2089295688"/>
        <c:axId val="-2089308904"/>
      </c:barChart>
      <c:catAx>
        <c:axId val="-2089295688"/>
        <c:scaling>
          <c:orientation val="minMax"/>
        </c:scaling>
        <c:delete val="0"/>
        <c:axPos val="b"/>
        <c:numFmt formatCode="General" sourceLinked="1"/>
        <c:majorTickMark val="none"/>
        <c:minorTickMark val="none"/>
        <c:tickLblPos val="none"/>
        <c:spPr>
          <a:ln w="15875">
            <a:solidFill>
              <a:srgbClr val="071D49"/>
            </a:solidFill>
          </a:ln>
        </c:spPr>
        <c:crossAx val="-2089308904"/>
        <c:crosses val="autoZero"/>
        <c:auto val="1"/>
        <c:lblAlgn val="ctr"/>
        <c:lblOffset val="100"/>
        <c:noMultiLvlLbl val="0"/>
      </c:catAx>
      <c:valAx>
        <c:axId val="-2089308904"/>
        <c:scaling>
          <c:orientation val="minMax"/>
        </c:scaling>
        <c:delete val="0"/>
        <c:axPos val="l"/>
        <c:title>
          <c:tx>
            <c:rich>
              <a:bodyPr/>
              <a:lstStyle/>
              <a:p>
                <a:pPr>
                  <a:defRPr sz="1400">
                    <a:solidFill>
                      <a:schemeClr val="tx1"/>
                    </a:solidFill>
                    <a:latin typeface="+mj-lt"/>
                  </a:defRPr>
                </a:pPr>
                <a:r>
                  <a:rPr lang="en-US" sz="1600" b="0" dirty="0">
                    <a:solidFill>
                      <a:schemeClr val="tx1"/>
                    </a:solidFill>
                    <a:latin typeface="Calibri" panose="020F0502020204030204" pitchFamily="34" charset="0"/>
                    <a:cs typeface="Calibri" panose="020F0502020204030204" pitchFamily="34" charset="0"/>
                  </a:rPr>
                  <a:t>Adjusted mean change </a:t>
                </a:r>
                <a:br>
                  <a:rPr lang="en-US" sz="1600" b="0" dirty="0">
                    <a:solidFill>
                      <a:schemeClr val="tx1"/>
                    </a:solidFill>
                    <a:latin typeface="Calibri" panose="020F0502020204030204" pitchFamily="34" charset="0"/>
                    <a:cs typeface="Calibri" panose="020F0502020204030204" pitchFamily="34" charset="0"/>
                  </a:rPr>
                </a:br>
                <a:r>
                  <a:rPr lang="en-US" sz="1600" b="0" dirty="0">
                    <a:solidFill>
                      <a:schemeClr val="tx1"/>
                    </a:solidFill>
                    <a:latin typeface="Calibri" panose="020F0502020204030204" pitchFamily="34" charset="0"/>
                    <a:cs typeface="Calibri" panose="020F0502020204030204" pitchFamily="34" charset="0"/>
                  </a:rPr>
                  <a:t>from baseline (SE)</a:t>
                </a:r>
                <a:r>
                  <a:rPr lang="en-US" sz="1600" b="0" baseline="30000" dirty="0">
                    <a:solidFill>
                      <a:schemeClr val="tx1"/>
                    </a:solidFill>
                    <a:latin typeface="Calibri" panose="020F0502020204030204" pitchFamily="34" charset="0"/>
                    <a:cs typeface="Calibri" panose="020F0502020204030204" pitchFamily="34" charset="0"/>
                  </a:rPr>
                  <a:t>a</a:t>
                </a:r>
              </a:p>
            </c:rich>
          </c:tx>
          <c:layout>
            <c:manualLayout>
              <c:xMode val="edge"/>
              <c:yMode val="edge"/>
              <c:x val="0"/>
              <c:y val="8.8515185601799801E-2"/>
            </c:manualLayout>
          </c:layout>
          <c:overlay val="0"/>
        </c:title>
        <c:numFmt formatCode="0" sourceLinked="0"/>
        <c:majorTickMark val="out"/>
        <c:minorTickMark val="none"/>
        <c:tickLblPos val="nextTo"/>
        <c:spPr>
          <a:ln w="15875">
            <a:solidFill>
              <a:srgbClr val="071D49"/>
            </a:solidFill>
          </a:ln>
        </c:spPr>
        <c:txPr>
          <a:bodyPr/>
          <a:lstStyle/>
          <a:p>
            <a:pPr>
              <a:defRPr sz="1400" baseline="0">
                <a:solidFill>
                  <a:schemeClr val="tx1"/>
                </a:solidFill>
                <a:latin typeface="Calibri" panose="020F0502020204030204" pitchFamily="34" charset="0"/>
              </a:defRPr>
            </a:pPr>
            <a:endParaRPr lang="es-419"/>
          </a:p>
        </c:txPr>
        <c:crossAx val="-2089295688"/>
        <c:crosses val="autoZero"/>
        <c:crossBetween val="between"/>
        <c:majorUnit val="5"/>
      </c:valAx>
      <c:spPr>
        <a:noFill/>
        <a:ln w="25400">
          <a:noFill/>
        </a:ln>
      </c:spPr>
    </c:plotArea>
    <c:plotVisOnly val="1"/>
    <c:dispBlanksAs val="gap"/>
    <c:showDLblsOverMax val="0"/>
  </c:chart>
  <c:txPr>
    <a:bodyPr/>
    <a:lstStyle/>
    <a:p>
      <a:pPr>
        <a:defRPr sz="1799">
          <a:solidFill>
            <a:srgbClr val="44546A"/>
          </a:solidFill>
          <a:latin typeface="Arial" panose="020B0604020202020204" pitchFamily="34" charset="0"/>
          <a:cs typeface="Arial" panose="020B0604020202020204" pitchFamily="34" charset="0"/>
        </a:defRPr>
      </a:pPr>
      <a:endParaRPr lang="es-419"/>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40233766144"/>
          <c:y val="6.4356220472267703E-2"/>
          <c:w val="0.79625898938885997"/>
          <c:h val="0.56996802251720302"/>
        </c:manualLayout>
      </c:layout>
      <c:barChart>
        <c:barDir val="col"/>
        <c:grouping val="clustered"/>
        <c:varyColors val="0"/>
        <c:ser>
          <c:idx val="0"/>
          <c:order val="0"/>
          <c:tx>
            <c:strRef>
              <c:f>Sheet1!$B$1</c:f>
              <c:strCache>
                <c:ptCount val="1"/>
                <c:pt idx="0">
                  <c:v>DTG + 3TC % change</c:v>
                </c:pt>
              </c:strCache>
            </c:strRef>
          </c:tx>
          <c:spPr>
            <a:solidFill>
              <a:srgbClr val="002F5F"/>
            </a:solidFill>
          </c:spPr>
          <c:invertIfNegative val="0"/>
          <c:dLbls>
            <c:dLbl>
              <c:idx val="0"/>
              <c:layout>
                <c:manualLayout>
                  <c:x val="0"/>
                  <c:y val="-5.24051054951910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9C5-46FE-A9EB-D3F4FAE48A8B}"/>
                </c:ext>
              </c:extLst>
            </c:dLbl>
            <c:dLbl>
              <c:idx val="1"/>
              <c:layout>
                <c:manualLayout>
                  <c:x val="-5.2986459076646798E-3"/>
                  <c:y val="-8.38478936998885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C5-46FE-A9EB-D3F4FAE48A8B}"/>
                </c:ext>
              </c:extLst>
            </c:dLbl>
            <c:dLbl>
              <c:idx val="2"/>
              <c:layout>
                <c:manualLayout>
                  <c:x val="-2.9886129141493902E-3"/>
                  <c:y val="-0.132759600587816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C5-46FE-A9EB-D3F4FAE48A8B}"/>
                </c:ext>
              </c:extLst>
            </c:dLbl>
            <c:spPr>
              <a:noFill/>
              <a:ln>
                <a:noFill/>
              </a:ln>
              <a:effectLst/>
            </c:spPr>
            <c:txPr>
              <a:bodyPr/>
              <a:lstStyle/>
              <a:p>
                <a:pPr>
                  <a:defRPr sz="1200" b="1">
                    <a:solidFill>
                      <a:srgbClr val="002F5F"/>
                    </a:solidFill>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Sheet1!$G$2:$G$4</c:f>
                <c:numCache>
                  <c:formatCode>General</c:formatCode>
                  <c:ptCount val="3"/>
                  <c:pt idx="0">
                    <c:v>5.0000000000000044</c:v>
                  </c:pt>
                  <c:pt idx="1">
                    <c:v>7.9999999999999956</c:v>
                  </c:pt>
                  <c:pt idx="2">
                    <c:v>15.3</c:v>
                  </c:pt>
                </c:numCache>
              </c:numRef>
            </c:plus>
            <c:minus>
              <c:numRef>
                <c:f>Sheet1!$F$2:$F$4</c:f>
                <c:numCache>
                  <c:formatCode>General</c:formatCode>
                  <c:ptCount val="3"/>
                  <c:pt idx="0">
                    <c:v>4.8999999999999906</c:v>
                  </c:pt>
                  <c:pt idx="1">
                    <c:v>7.2999999999999954</c:v>
                  </c:pt>
                  <c:pt idx="2">
                    <c:v>13.5</c:v>
                  </c:pt>
                </c:numCache>
              </c:numRef>
            </c:minus>
            <c:spPr>
              <a:ln w="15875">
                <a:solidFill>
                  <a:srgbClr val="808080"/>
                </a:solidFill>
              </a:ln>
            </c:spPr>
          </c:errBars>
          <c:cat>
            <c:strRef>
              <c:f>Sheet1!$A$2:$A$4</c:f>
              <c:strCache>
                <c:ptCount val="3"/>
                <c:pt idx="0">
                  <c:v>Urine protein/Creatinine (g/mol)</c:v>
                </c:pt>
                <c:pt idx="1">
                  <c:v>Urine retinol-binding protein/Creatinine (µg/mmol)</c:v>
                </c:pt>
                <c:pt idx="2">
                  <c:v>Urine beta-2 microglobulin/Creatinine (mg/mmol)</c:v>
                </c:pt>
              </c:strCache>
            </c:strRef>
          </c:cat>
          <c:val>
            <c:numRef>
              <c:f>Sheet1!$B$2:$B$4</c:f>
              <c:numCache>
                <c:formatCode>0.0</c:formatCode>
                <c:ptCount val="3"/>
                <c:pt idx="0">
                  <c:v>6.0999999999999943</c:v>
                </c:pt>
                <c:pt idx="1">
                  <c:v>-4.5000000000000044</c:v>
                </c:pt>
                <c:pt idx="2">
                  <c:v>10.9</c:v>
                </c:pt>
              </c:numCache>
            </c:numRef>
          </c:val>
          <c:extLst>
            <c:ext xmlns:c16="http://schemas.microsoft.com/office/drawing/2014/chart" uri="{C3380CC4-5D6E-409C-BE32-E72D297353CC}">
              <c16:uniqueId val="{00000003-89C5-46FE-A9EB-D3F4FAE48A8B}"/>
            </c:ext>
          </c:extLst>
        </c:ser>
        <c:ser>
          <c:idx val="1"/>
          <c:order val="1"/>
          <c:tx>
            <c:strRef>
              <c:f>Sheet1!$C$1</c:f>
              <c:strCache>
                <c:ptCount val="1"/>
                <c:pt idx="0">
                  <c:v>TBR %change</c:v>
                </c:pt>
              </c:strCache>
            </c:strRef>
          </c:tx>
          <c:spPr>
            <a:solidFill>
              <a:srgbClr val="FF6600"/>
            </a:solidFill>
            <a:ln>
              <a:noFill/>
            </a:ln>
          </c:spPr>
          <c:invertIfNegative val="0"/>
          <c:dLbls>
            <c:dLbl>
              <c:idx val="0"/>
              <c:layout>
                <c:manualLayout>
                  <c:x val="0"/>
                  <c:y val="-6.63798002939088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9C5-46FE-A9EB-D3F4FAE48A8B}"/>
                </c:ext>
              </c:extLst>
            </c:dLbl>
            <c:dLbl>
              <c:idx val="1"/>
              <c:layout>
                <c:manualLayout>
                  <c:x val="2.3100859261016198E-3"/>
                  <c:y val="-5.93919027097152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9C5-46FE-A9EB-D3F4FAE48A8B}"/>
                </c:ext>
              </c:extLst>
            </c:dLbl>
            <c:dLbl>
              <c:idx val="2"/>
              <c:layout>
                <c:manualLayout>
                  <c:x val="-1.15504296305081E-2"/>
                  <c:y val="-9.7822313406188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9C5-46FE-A9EB-D3F4FAE48A8B}"/>
                </c:ext>
              </c:extLst>
            </c:dLbl>
            <c:spPr>
              <a:noFill/>
              <a:ln>
                <a:noFill/>
              </a:ln>
              <a:effectLst/>
            </c:spPr>
            <c:txPr>
              <a:bodyPr/>
              <a:lstStyle/>
              <a:p>
                <a:pPr>
                  <a:defRPr sz="1200" b="1">
                    <a:solidFill>
                      <a:srgbClr val="FF6600"/>
                    </a:solidFill>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Sheet1!$I$2:$I$4</c:f>
                <c:numCache>
                  <c:formatCode>General</c:formatCode>
                  <c:ptCount val="3"/>
                  <c:pt idx="0">
                    <c:v>5.2000000000000028</c:v>
                  </c:pt>
                  <c:pt idx="1">
                    <c:v>6.3000000000000078</c:v>
                  </c:pt>
                  <c:pt idx="2">
                    <c:v>11.900000000000009</c:v>
                  </c:pt>
                </c:numCache>
              </c:numRef>
            </c:plus>
            <c:minus>
              <c:numRef>
                <c:f>Sheet1!$H$2:$H$4</c:f>
                <c:numCache>
                  <c:formatCode>General</c:formatCode>
                  <c:ptCount val="3"/>
                  <c:pt idx="0">
                    <c:v>5.0000000000000053</c:v>
                  </c:pt>
                  <c:pt idx="1">
                    <c:v>5.7999999999999936</c:v>
                  </c:pt>
                  <c:pt idx="2">
                    <c:v>10.7</c:v>
                  </c:pt>
                </c:numCache>
              </c:numRef>
            </c:minus>
            <c:spPr>
              <a:ln w="15875">
                <a:solidFill>
                  <a:srgbClr val="808080"/>
                </a:solidFill>
              </a:ln>
            </c:spPr>
          </c:errBars>
          <c:cat>
            <c:strRef>
              <c:f>Sheet1!$A$2:$A$4</c:f>
              <c:strCache>
                <c:ptCount val="3"/>
                <c:pt idx="0">
                  <c:v>Urine protein/Creatinine (g/mol)</c:v>
                </c:pt>
                <c:pt idx="1">
                  <c:v>Urine retinol-binding protein/Creatinine (µg/mmol)</c:v>
                </c:pt>
                <c:pt idx="2">
                  <c:v>Urine beta-2 microglobulin/Creatinine (mg/mmol)</c:v>
                </c:pt>
              </c:strCache>
            </c:strRef>
          </c:cat>
          <c:val>
            <c:numRef>
              <c:f>Sheet1!$C$2:$C$4</c:f>
              <c:numCache>
                <c:formatCode>0.0</c:formatCode>
                <c:ptCount val="3"/>
                <c:pt idx="0">
                  <c:v>9.1000000000000014</c:v>
                </c:pt>
                <c:pt idx="1">
                  <c:v>-16.600000000000001</c:v>
                </c:pt>
                <c:pt idx="2">
                  <c:v>-2.900000000000003</c:v>
                </c:pt>
              </c:numCache>
            </c:numRef>
          </c:val>
          <c:extLst>
            <c:ext xmlns:c16="http://schemas.microsoft.com/office/drawing/2014/chart" uri="{C3380CC4-5D6E-409C-BE32-E72D297353CC}">
              <c16:uniqueId val="{00000007-89C5-46FE-A9EB-D3F4FAE48A8B}"/>
            </c:ext>
          </c:extLst>
        </c:ser>
        <c:dLbls>
          <c:showLegendKey val="0"/>
          <c:showVal val="0"/>
          <c:showCatName val="0"/>
          <c:showSerName val="0"/>
          <c:showPercent val="0"/>
          <c:showBubbleSize val="0"/>
        </c:dLbls>
        <c:gapWidth val="92"/>
        <c:axId val="-2089149288"/>
        <c:axId val="-2089158184"/>
      </c:barChart>
      <c:catAx>
        <c:axId val="-2089149288"/>
        <c:scaling>
          <c:orientation val="minMax"/>
        </c:scaling>
        <c:delete val="0"/>
        <c:axPos val="b"/>
        <c:numFmt formatCode="General" sourceLinked="1"/>
        <c:majorTickMark val="none"/>
        <c:minorTickMark val="none"/>
        <c:tickLblPos val="none"/>
        <c:spPr>
          <a:ln w="15875">
            <a:solidFill>
              <a:srgbClr val="071D49"/>
            </a:solidFill>
          </a:ln>
        </c:spPr>
        <c:crossAx val="-2089158184"/>
        <c:crosses val="autoZero"/>
        <c:auto val="1"/>
        <c:lblAlgn val="ctr"/>
        <c:lblOffset val="100"/>
        <c:noMultiLvlLbl val="0"/>
      </c:catAx>
      <c:valAx>
        <c:axId val="-2089158184"/>
        <c:scaling>
          <c:orientation val="minMax"/>
        </c:scaling>
        <c:delete val="0"/>
        <c:axPos val="l"/>
        <c:title>
          <c:tx>
            <c:rich>
              <a:bodyPr/>
              <a:lstStyle/>
              <a:p>
                <a:pPr>
                  <a:defRPr sz="1400" b="0">
                    <a:solidFill>
                      <a:schemeClr val="tx1"/>
                    </a:solidFill>
                  </a:defRPr>
                </a:pPr>
                <a:r>
                  <a:rPr lang="en-US" sz="1600" b="0" dirty="0">
                    <a:solidFill>
                      <a:schemeClr val="tx1"/>
                    </a:solidFill>
                    <a:latin typeface="Calibri" panose="020F0502020204030204" pitchFamily="34" charset="0"/>
                    <a:cs typeface="Calibri" panose="020F0502020204030204" pitchFamily="34" charset="0"/>
                  </a:rPr>
                  <a:t>Adjusted</a:t>
                </a:r>
                <a:r>
                  <a:rPr lang="en-US" sz="1600" b="0" baseline="0" dirty="0">
                    <a:solidFill>
                      <a:schemeClr val="tx1"/>
                    </a:solidFill>
                    <a:latin typeface="Calibri" panose="020F0502020204030204" pitchFamily="34" charset="0"/>
                    <a:cs typeface="Calibri" panose="020F0502020204030204" pitchFamily="34" charset="0"/>
                  </a:rPr>
                  <a:t> c</a:t>
                </a:r>
                <a:r>
                  <a:rPr lang="en-US" sz="1600" b="0" dirty="0">
                    <a:solidFill>
                      <a:schemeClr val="tx1"/>
                    </a:solidFill>
                    <a:latin typeface="Calibri" panose="020F0502020204030204" pitchFamily="34" charset="0"/>
                    <a:cs typeface="Calibri" panose="020F0502020204030204" pitchFamily="34" charset="0"/>
                  </a:rPr>
                  <a:t>hange from baseline (95% CI), %</a:t>
                </a:r>
                <a:r>
                  <a:rPr lang="en-US" sz="1600" b="0" baseline="30000" dirty="0">
                    <a:solidFill>
                      <a:schemeClr val="tx1"/>
                    </a:solidFill>
                    <a:latin typeface="Calibri" panose="020F0502020204030204" pitchFamily="34" charset="0"/>
                    <a:cs typeface="Calibri" panose="020F0502020204030204" pitchFamily="34" charset="0"/>
                  </a:rPr>
                  <a:t>b</a:t>
                </a:r>
              </a:p>
            </c:rich>
          </c:tx>
          <c:layout>
            <c:manualLayout>
              <c:xMode val="edge"/>
              <c:yMode val="edge"/>
              <c:x val="0"/>
              <c:y val="6.7754865400720093E-2"/>
            </c:manualLayout>
          </c:layout>
          <c:overlay val="0"/>
        </c:title>
        <c:numFmt formatCode="#,##0" sourceLinked="0"/>
        <c:majorTickMark val="out"/>
        <c:minorTickMark val="none"/>
        <c:tickLblPos val="nextTo"/>
        <c:spPr>
          <a:ln w="15875">
            <a:solidFill>
              <a:srgbClr val="071D49"/>
            </a:solidFill>
          </a:ln>
        </c:spPr>
        <c:txPr>
          <a:bodyPr/>
          <a:lstStyle/>
          <a:p>
            <a:pPr>
              <a:defRPr sz="1400" baseline="0">
                <a:solidFill>
                  <a:schemeClr val="tx1"/>
                </a:solidFill>
                <a:latin typeface="Calibri" panose="020F0502020204030204" pitchFamily="34" charset="0"/>
              </a:defRPr>
            </a:pPr>
            <a:endParaRPr lang="es-419"/>
          </a:p>
        </c:txPr>
        <c:crossAx val="-2089149288"/>
        <c:crosses val="autoZero"/>
        <c:crossBetween val="between"/>
      </c:valAx>
      <c:spPr>
        <a:noFill/>
        <a:ln w="25384">
          <a:noFill/>
        </a:ln>
      </c:spPr>
    </c:plotArea>
    <c:plotVisOnly val="1"/>
    <c:dispBlanksAs val="gap"/>
    <c:showDLblsOverMax val="0"/>
  </c:chart>
  <c:txPr>
    <a:bodyPr/>
    <a:lstStyle/>
    <a:p>
      <a:pPr>
        <a:defRPr sz="1799">
          <a:solidFill>
            <a:srgbClr val="44546A"/>
          </a:solidFill>
          <a:latin typeface="Arial" panose="020B0604020202020204" pitchFamily="34" charset="0"/>
          <a:cs typeface="Arial" panose="020B0604020202020204" pitchFamily="34" charset="0"/>
        </a:defRPr>
      </a:pPr>
      <a:endParaRPr lang="es-419"/>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3133825390824"/>
          <c:y val="8.3408021970281701E-2"/>
          <c:w val="0.87420402303574296"/>
          <c:h val="0.63068512025638002"/>
        </c:manualLayout>
      </c:layout>
      <c:barChart>
        <c:barDir val="col"/>
        <c:grouping val="clustered"/>
        <c:varyColors val="0"/>
        <c:ser>
          <c:idx val="3"/>
          <c:order val="0"/>
          <c:tx>
            <c:strRef>
              <c:f>Sheet1!$B$1</c:f>
              <c:strCache>
                <c:ptCount val="1"/>
                <c:pt idx="0">
                  <c:v>DTG+3TC</c:v>
                </c:pt>
              </c:strCache>
            </c:strRef>
          </c:tx>
          <c:spPr>
            <a:solidFill>
              <a:srgbClr val="002F5F"/>
            </a:solidFill>
            <a:ln>
              <a:solidFill>
                <a:srgbClr val="002F5F"/>
              </a:solidFill>
            </a:ln>
          </c:spPr>
          <c:invertIfNegative val="0"/>
          <c:dLbls>
            <c:dLbl>
              <c:idx val="0"/>
              <c:layout>
                <c:manualLayout>
                  <c:x val="0"/>
                  <c:y val="-4.125853596876039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A1B-460D-8D51-247ADBF5E5A4}"/>
                </c:ext>
              </c:extLst>
            </c:dLbl>
            <c:dLbl>
              <c:idx val="1"/>
              <c:layout>
                <c:manualLayout>
                  <c:x val="0"/>
                  <c:y val="-4.50090166292278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1B-460D-8D51-247ADBF5E5A4}"/>
                </c:ext>
              </c:extLst>
            </c:dLbl>
            <c:dLbl>
              <c:idx val="2"/>
              <c:layout>
                <c:manualLayout>
                  <c:x val="1.39178844815588E-3"/>
                  <c:y val="-5.62610492840152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A1B-460D-8D51-247ADBF5E5A4}"/>
                </c:ext>
              </c:extLst>
            </c:dLbl>
            <c:dLbl>
              <c:idx val="3"/>
              <c:layout>
                <c:manualLayout>
                  <c:x val="-1.39178844815588E-3"/>
                  <c:y val="-6.3762453609989E-2"/>
                </c:manualLayout>
              </c:layout>
              <c:spPr>
                <a:noFill/>
                <a:ln>
                  <a:noFill/>
                </a:ln>
                <a:effectLst/>
              </c:spPr>
              <c:txPr>
                <a:bodyPr wrap="square" lIns="38100" tIns="19050" rIns="38100" bIns="19050" anchor="ctr">
                  <a:noAutofit/>
                </a:bodyPr>
                <a:lstStyle/>
                <a:p>
                  <a:pPr>
                    <a:defRPr sz="1400" b="1">
                      <a:solidFill>
                        <a:srgbClr val="002F5F"/>
                      </a:solidFill>
                    </a:defRPr>
                  </a:pPr>
                  <a:endParaRPr lang="es-419"/>
                </a:p>
              </c:txPr>
              <c:dLblPos val="outEnd"/>
              <c:showLegendKey val="0"/>
              <c:showVal val="1"/>
              <c:showCatName val="0"/>
              <c:showSerName val="0"/>
              <c:showPercent val="0"/>
              <c:showBubbleSize val="0"/>
              <c:extLst>
                <c:ext xmlns:c15="http://schemas.microsoft.com/office/drawing/2012/chart" uri="{CE6537A1-D6FC-4f65-9D91-7224C49458BB}">
                  <c15:layout>
                    <c:manualLayout>
                      <c:w val="4.5184357174559799E-2"/>
                      <c:h val="9.3038146277901204E-2"/>
                    </c:manualLayout>
                  </c15:layout>
                </c:ext>
                <c:ext xmlns:c16="http://schemas.microsoft.com/office/drawing/2014/chart" uri="{C3380CC4-5D6E-409C-BE32-E72D297353CC}">
                  <c16:uniqueId val="{00000003-7A1B-460D-8D51-247ADBF5E5A4}"/>
                </c:ext>
              </c:extLst>
            </c:dLbl>
            <c:dLbl>
              <c:idx val="4"/>
              <c:layout>
                <c:manualLayout>
                  <c:x val="-2.7835768963117599E-3"/>
                  <c:y val="-3.00062079772802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A1B-460D-8D51-247ADBF5E5A4}"/>
                </c:ext>
              </c:extLst>
            </c:dLbl>
            <c:spPr>
              <a:noFill/>
              <a:ln>
                <a:noFill/>
              </a:ln>
              <a:effectLst/>
            </c:spPr>
            <c:txPr>
              <a:bodyPr wrap="square" lIns="38100" tIns="19050" rIns="38100" bIns="19050" anchor="ctr">
                <a:spAutoFit/>
              </a:bodyPr>
              <a:lstStyle/>
              <a:p>
                <a:pPr>
                  <a:defRPr sz="1400" b="1">
                    <a:solidFill>
                      <a:srgbClr val="002F5F"/>
                    </a:solidFill>
                  </a:defRPr>
                </a:pPr>
                <a:endParaRPr lang="es-419"/>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Sheet1!$F$2:$F$6</c:f>
                <c:numCache>
                  <c:formatCode>General</c:formatCode>
                  <c:ptCount val="5"/>
                  <c:pt idx="0">
                    <c:v>1.6999999999999991</c:v>
                  </c:pt>
                  <c:pt idx="1">
                    <c:v>2.2000000000000002</c:v>
                  </c:pt>
                  <c:pt idx="2">
                    <c:v>2.8</c:v>
                  </c:pt>
                  <c:pt idx="3">
                    <c:v>5.0999999999999996</c:v>
                  </c:pt>
                  <c:pt idx="4">
                    <c:v>2.5</c:v>
                  </c:pt>
                </c:numCache>
              </c:numRef>
            </c:plus>
            <c:minus>
              <c:numRef>
                <c:f>Sheet1!$G$2:$G$6</c:f>
                <c:numCache>
                  <c:formatCode>General</c:formatCode>
                  <c:ptCount val="5"/>
                  <c:pt idx="0">
                    <c:v>1.6</c:v>
                  </c:pt>
                  <c:pt idx="1">
                    <c:v>2.2999999999999998</c:v>
                  </c:pt>
                  <c:pt idx="2">
                    <c:v>2.6</c:v>
                  </c:pt>
                  <c:pt idx="3">
                    <c:v>4.8000000000000007</c:v>
                  </c:pt>
                  <c:pt idx="4">
                    <c:v>2.5</c:v>
                  </c:pt>
                </c:numCache>
              </c:numRef>
            </c:minus>
            <c:spPr>
              <a:ln w="15875">
                <a:solidFill>
                  <a:srgbClr val="FFFFFF">
                    <a:lumMod val="50000"/>
                  </a:srgbClr>
                </a:solidFill>
              </a:ln>
            </c:spPr>
          </c:errBars>
          <c:cat>
            <c:strRef>
              <c:f>Sheet1!$A$2:$A$6</c:f>
              <c:strCache>
                <c:ptCount val="5"/>
                <c:pt idx="0">
                  <c:v>Total cholesterol
(mmol/L)</c:v>
                </c:pt>
                <c:pt idx="1">
                  <c:v>HDL cholesterol (mmol/L)</c:v>
                </c:pt>
                <c:pt idx="2">
                  <c:v>LDL cholesterol (mmol/L)</c:v>
                </c:pt>
                <c:pt idx="3">
                  <c:v>Triglycerides 
(mmol/L)</c:v>
                </c:pt>
                <c:pt idx="4">
                  <c:v>Total cholesterol/
HDL cholesterol ratio</c:v>
                </c:pt>
              </c:strCache>
            </c:strRef>
          </c:cat>
          <c:val>
            <c:numRef>
              <c:f>Sheet1!$B$2:$B$6</c:f>
              <c:numCache>
                <c:formatCode>General</c:formatCode>
                <c:ptCount val="5"/>
                <c:pt idx="0">
                  <c:v>-3.9</c:v>
                </c:pt>
                <c:pt idx="1">
                  <c:v>-3.3</c:v>
                </c:pt>
                <c:pt idx="2">
                  <c:v>-4.3</c:v>
                </c:pt>
                <c:pt idx="3">
                  <c:v>-6.6</c:v>
                </c:pt>
                <c:pt idx="4">
                  <c:v>-0.5</c:v>
                </c:pt>
              </c:numCache>
            </c:numRef>
          </c:val>
          <c:extLst>
            <c:ext xmlns:c16="http://schemas.microsoft.com/office/drawing/2014/chart" uri="{C3380CC4-5D6E-409C-BE32-E72D297353CC}">
              <c16:uniqueId val="{00000005-7A1B-460D-8D51-247ADBF5E5A4}"/>
            </c:ext>
          </c:extLst>
        </c:ser>
        <c:ser>
          <c:idx val="4"/>
          <c:order val="1"/>
          <c:tx>
            <c:strRef>
              <c:f>Sheet1!$C$1</c:f>
              <c:strCache>
                <c:ptCount val="1"/>
                <c:pt idx="0">
                  <c:v>TAF-based regimen</c:v>
                </c:pt>
              </c:strCache>
            </c:strRef>
          </c:tx>
          <c:spPr>
            <a:solidFill>
              <a:srgbClr val="FF6600"/>
            </a:solidFill>
            <a:ln w="6350">
              <a:solidFill>
                <a:srgbClr val="FF6600"/>
              </a:solidFill>
            </a:ln>
          </c:spPr>
          <c:invertIfNegative val="0"/>
          <c:dLbls>
            <c:dLbl>
              <c:idx val="0"/>
              <c:layout>
                <c:manualLayout>
                  <c:x val="-1.39178844815588E-3"/>
                  <c:y val="-2.625543198012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A1B-460D-8D51-247ADBF5E5A4}"/>
                </c:ext>
              </c:extLst>
            </c:dLbl>
            <c:dLbl>
              <c:idx val="1"/>
              <c:layout>
                <c:manualLayout>
                  <c:x val="-5.1031653577032199E-17"/>
                  <c:y val="-3.3757131642786702E-2"/>
                </c:manualLayout>
              </c:layout>
              <c:spPr>
                <a:noFill/>
                <a:ln>
                  <a:noFill/>
                </a:ln>
                <a:effectLst/>
              </c:spPr>
              <c:txPr>
                <a:bodyPr wrap="square" lIns="38100" tIns="19050" rIns="38100" bIns="19050" anchor="ctr">
                  <a:noAutofit/>
                </a:bodyPr>
                <a:lstStyle/>
                <a:p>
                  <a:pPr>
                    <a:defRPr sz="1400" b="1">
                      <a:solidFill>
                        <a:srgbClr val="FF6600"/>
                      </a:solidFill>
                    </a:defRPr>
                  </a:pPr>
                  <a:endParaRPr lang="es-419"/>
                </a:p>
              </c:txPr>
              <c:dLblPos val="outEnd"/>
              <c:showLegendKey val="0"/>
              <c:showVal val="1"/>
              <c:showCatName val="0"/>
              <c:showSerName val="0"/>
              <c:showPercent val="0"/>
              <c:showBubbleSize val="0"/>
              <c:extLst>
                <c:ext xmlns:c15="http://schemas.microsoft.com/office/drawing/2012/chart" uri="{CE6537A1-D6FC-4f65-9D91-7224C49458BB}">
                  <c15:layout>
                    <c:manualLayout>
                      <c:w val="3.1572666151595402E-2"/>
                      <c:h val="7.0533490294940895E-2"/>
                    </c:manualLayout>
                  </c15:layout>
                </c:ext>
                <c:ext xmlns:c16="http://schemas.microsoft.com/office/drawing/2014/chart" uri="{C3380CC4-5D6E-409C-BE32-E72D297353CC}">
                  <c16:uniqueId val="{00000007-7A1B-460D-8D51-247ADBF5E5A4}"/>
                </c:ext>
              </c:extLst>
            </c:dLbl>
            <c:dLbl>
              <c:idx val="2"/>
              <c:layout>
                <c:manualLayout>
                  <c:x val="-1.02063307154064E-16"/>
                  <c:y val="-4.87600879630804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A1B-460D-8D51-247ADBF5E5A4}"/>
                </c:ext>
              </c:extLst>
            </c:dLbl>
            <c:dLbl>
              <c:idx val="3"/>
              <c:layout>
                <c:manualLayout>
                  <c:x val="-1.02063307154064E-16"/>
                  <c:y val="-0.101270951923321"/>
                </c:manualLayout>
              </c:layout>
              <c:tx>
                <c:rich>
                  <a:bodyPr/>
                  <a:lstStyle/>
                  <a:p>
                    <a:r>
                      <a:rPr lang="en-US"/>
                      <a:t>6.5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7A1B-460D-8D51-247ADBF5E5A4}"/>
                </c:ext>
              </c:extLst>
            </c:dLbl>
            <c:dLbl>
              <c:idx val="4"/>
              <c:layout>
                <c:manualLayout>
                  <c:x val="-1.3917884481559799E-3"/>
                  <c:y val="-6.0012415954560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A1B-460D-8D51-247ADBF5E5A4}"/>
                </c:ext>
              </c:extLst>
            </c:dLbl>
            <c:spPr>
              <a:noFill/>
              <a:ln>
                <a:noFill/>
              </a:ln>
              <a:effectLst/>
            </c:spPr>
            <c:txPr>
              <a:bodyPr wrap="square" lIns="38100" tIns="19050" rIns="38100" bIns="19050" anchor="ctr">
                <a:spAutoFit/>
              </a:bodyPr>
              <a:lstStyle/>
              <a:p>
                <a:pPr>
                  <a:defRPr sz="1400" b="1">
                    <a:solidFill>
                      <a:srgbClr val="FF6600"/>
                    </a:solidFill>
                  </a:defRPr>
                </a:pPr>
                <a:endParaRPr lang="es-419"/>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Sheet1!$I$2:$I$6</c:f>
                <c:numCache>
                  <c:formatCode>General</c:formatCode>
                  <c:ptCount val="5"/>
                  <c:pt idx="0">
                    <c:v>1.9</c:v>
                  </c:pt>
                  <c:pt idx="1">
                    <c:v>2.4</c:v>
                  </c:pt>
                  <c:pt idx="2">
                    <c:v>3</c:v>
                  </c:pt>
                  <c:pt idx="3">
                    <c:v>5.8000000000000007</c:v>
                  </c:pt>
                  <c:pt idx="4">
                    <c:v>2.8</c:v>
                  </c:pt>
                </c:numCache>
              </c:numRef>
            </c:plus>
            <c:minus>
              <c:numRef>
                <c:f>Sheet1!$J$2:$J$6</c:f>
                <c:numCache>
                  <c:formatCode>General</c:formatCode>
                  <c:ptCount val="5"/>
                  <c:pt idx="0">
                    <c:v>1.8</c:v>
                  </c:pt>
                  <c:pt idx="1">
                    <c:v>2.2999999999999998</c:v>
                  </c:pt>
                  <c:pt idx="2">
                    <c:v>3</c:v>
                  </c:pt>
                  <c:pt idx="3">
                    <c:v>5.5</c:v>
                  </c:pt>
                  <c:pt idx="4">
                    <c:v>2.7</c:v>
                  </c:pt>
                </c:numCache>
              </c:numRef>
            </c:minus>
            <c:spPr>
              <a:ln w="15875">
                <a:solidFill>
                  <a:srgbClr val="FFFFFF">
                    <a:lumMod val="50000"/>
                  </a:srgbClr>
                </a:solidFill>
              </a:ln>
            </c:spPr>
          </c:errBars>
          <c:cat>
            <c:strRef>
              <c:f>Sheet1!$A$2:$A$6</c:f>
              <c:strCache>
                <c:ptCount val="5"/>
                <c:pt idx="0">
                  <c:v>Total cholesterol
(mmol/L)</c:v>
                </c:pt>
                <c:pt idx="1">
                  <c:v>HDL cholesterol (mmol/L)</c:v>
                </c:pt>
                <c:pt idx="2">
                  <c:v>LDL cholesterol (mmol/L)</c:v>
                </c:pt>
                <c:pt idx="3">
                  <c:v>Triglycerides 
(mmol/L)</c:v>
                </c:pt>
                <c:pt idx="4">
                  <c:v>Total cholesterol/
HDL cholesterol ratio</c:v>
                </c:pt>
              </c:strCache>
            </c:strRef>
          </c:cat>
          <c:val>
            <c:numRef>
              <c:f>Sheet1!$C$2:$C$6</c:f>
              <c:numCache>
                <c:formatCode>General</c:formatCode>
                <c:ptCount val="5"/>
                <c:pt idx="0">
                  <c:v>1.6</c:v>
                </c:pt>
                <c:pt idx="1">
                  <c:v>0</c:v>
                </c:pt>
                <c:pt idx="2">
                  <c:v>1.4</c:v>
                </c:pt>
                <c:pt idx="3">
                  <c:v>6.5</c:v>
                </c:pt>
                <c:pt idx="4">
                  <c:v>1.7</c:v>
                </c:pt>
              </c:numCache>
            </c:numRef>
          </c:val>
          <c:extLst>
            <c:ext xmlns:c16="http://schemas.microsoft.com/office/drawing/2014/chart" uri="{C3380CC4-5D6E-409C-BE32-E72D297353CC}">
              <c16:uniqueId val="{0000000B-7A1B-460D-8D51-247ADBF5E5A4}"/>
            </c:ext>
          </c:extLst>
        </c:ser>
        <c:dLbls>
          <c:dLblPos val="outEnd"/>
          <c:showLegendKey val="0"/>
          <c:showVal val="1"/>
          <c:showCatName val="0"/>
          <c:showSerName val="0"/>
          <c:showPercent val="0"/>
          <c:showBubbleSize val="0"/>
        </c:dLbls>
        <c:gapWidth val="92"/>
        <c:axId val="-2003097448"/>
        <c:axId val="-2003101752"/>
        <c:extLst/>
      </c:barChart>
      <c:catAx>
        <c:axId val="-2003097448"/>
        <c:scaling>
          <c:orientation val="minMax"/>
        </c:scaling>
        <c:delete val="0"/>
        <c:axPos val="b"/>
        <c:numFmt formatCode="General" sourceLinked="1"/>
        <c:majorTickMark val="none"/>
        <c:minorTickMark val="none"/>
        <c:tickLblPos val="low"/>
        <c:spPr>
          <a:ln w="19038">
            <a:solidFill>
              <a:srgbClr val="071D49"/>
            </a:solidFill>
          </a:ln>
        </c:spPr>
        <c:txPr>
          <a:bodyPr/>
          <a:lstStyle/>
          <a:p>
            <a:pPr>
              <a:defRPr sz="1200" b="1">
                <a:solidFill>
                  <a:schemeClr val="tx1"/>
                </a:solidFill>
                <a:latin typeface="+mn-lt"/>
                <a:cs typeface="Arial" panose="020B0604020202020204" pitchFamily="34" charset="0"/>
              </a:defRPr>
            </a:pPr>
            <a:endParaRPr lang="es-419"/>
          </a:p>
        </c:txPr>
        <c:crossAx val="-2003101752"/>
        <c:crosses val="autoZero"/>
        <c:auto val="1"/>
        <c:lblAlgn val="ctr"/>
        <c:lblOffset val="100"/>
        <c:noMultiLvlLbl val="0"/>
      </c:catAx>
      <c:valAx>
        <c:axId val="-2003101752"/>
        <c:scaling>
          <c:orientation val="minMax"/>
        </c:scaling>
        <c:delete val="0"/>
        <c:axPos val="l"/>
        <c:title>
          <c:tx>
            <c:rich>
              <a:bodyPr/>
              <a:lstStyle/>
              <a:p>
                <a:pPr>
                  <a:defRPr sz="1200" b="1">
                    <a:solidFill>
                      <a:schemeClr val="tx1"/>
                    </a:solidFill>
                  </a:defRPr>
                </a:pPr>
                <a:r>
                  <a:rPr lang="en-US" sz="1200" b="1" i="0" baseline="0" dirty="0">
                    <a:solidFill>
                      <a:schemeClr val="tx1"/>
                    </a:solidFill>
                    <a:effectLst/>
                  </a:rPr>
                  <a:t>Adjusted change from </a:t>
                </a:r>
                <a:br>
                  <a:rPr lang="en-US" sz="1200" b="1" i="0" baseline="0" dirty="0">
                    <a:solidFill>
                      <a:schemeClr val="tx1"/>
                    </a:solidFill>
                    <a:effectLst/>
                  </a:rPr>
                </a:br>
                <a:r>
                  <a:rPr lang="en-US" sz="1200" b="1" i="0" baseline="0" dirty="0">
                    <a:solidFill>
                      <a:schemeClr val="tx1"/>
                    </a:solidFill>
                    <a:effectLst/>
                  </a:rPr>
                  <a:t>baseline (95% CI), %</a:t>
                </a:r>
                <a:r>
                  <a:rPr lang="en-US" sz="1200" b="1" i="0" baseline="30000" dirty="0">
                    <a:solidFill>
                      <a:schemeClr val="tx1"/>
                    </a:solidFill>
                    <a:effectLst/>
                  </a:rPr>
                  <a:t>b</a:t>
                </a:r>
                <a:endParaRPr lang="en-US" sz="1200" b="1" dirty="0">
                  <a:solidFill>
                    <a:schemeClr val="tx1"/>
                  </a:solidFill>
                  <a:effectLst/>
                </a:endParaRPr>
              </a:p>
            </c:rich>
          </c:tx>
          <c:layout>
            <c:manualLayout>
              <c:xMode val="edge"/>
              <c:yMode val="edge"/>
              <c:x val="1.39178844815588E-3"/>
              <c:y val="7.9657326742205894E-2"/>
            </c:manualLayout>
          </c:layout>
          <c:overlay val="0"/>
        </c:title>
        <c:numFmt formatCode="General" sourceLinked="0"/>
        <c:majorTickMark val="out"/>
        <c:minorTickMark val="none"/>
        <c:tickLblPos val="nextTo"/>
        <c:spPr>
          <a:ln w="19038">
            <a:solidFill>
              <a:srgbClr val="071D49"/>
            </a:solidFill>
          </a:ln>
        </c:spPr>
        <c:txPr>
          <a:bodyPr/>
          <a:lstStyle/>
          <a:p>
            <a:pPr>
              <a:defRPr sz="1200" b="0">
                <a:solidFill>
                  <a:schemeClr val="tx1"/>
                </a:solidFill>
                <a:latin typeface="+mj-lt"/>
                <a:cs typeface="Arial" panose="020B0604020202020204" pitchFamily="34" charset="0"/>
              </a:defRPr>
            </a:pPr>
            <a:endParaRPr lang="es-419"/>
          </a:p>
        </c:txPr>
        <c:crossAx val="-2003097448"/>
        <c:crosses val="autoZero"/>
        <c:crossBetween val="between"/>
      </c:valAx>
      <c:spPr>
        <a:noFill/>
        <a:ln w="25400">
          <a:noFill/>
        </a:ln>
      </c:spPr>
    </c:plotArea>
    <c:plotVisOnly val="1"/>
    <c:dispBlanksAs val="gap"/>
    <c:showDLblsOverMax val="0"/>
  </c:chart>
  <c:txPr>
    <a:bodyPr/>
    <a:lstStyle/>
    <a:p>
      <a:pPr>
        <a:defRPr sz="1799"/>
      </a:pPr>
      <a:endParaRPr lang="es-419"/>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0.39419</cdr:x>
      <cdr:y>0.4382</cdr:y>
    </cdr:from>
    <cdr:to>
      <cdr:x>0.61056</cdr:x>
      <cdr:y>0.52668</cdr:y>
    </cdr:to>
    <cdr:sp macro="" textlink="">
      <cdr:nvSpPr>
        <cdr:cNvPr id="2" name="TextBox 50">
          <a:extLst xmlns:a="http://schemas.openxmlformats.org/drawingml/2006/main">
            <a:ext uri="{FF2B5EF4-FFF2-40B4-BE49-F238E27FC236}">
              <a16:creationId xmlns:a16="http://schemas.microsoft.com/office/drawing/2014/main" id="{B38E768C-2B8E-4BBF-810E-DEB263B81771}"/>
            </a:ext>
          </a:extLst>
        </cdr:cNvPr>
        <cdr:cNvSpPr txBox="1"/>
      </cdr:nvSpPr>
      <cdr:spPr>
        <a:xfrm xmlns:a="http://schemas.openxmlformats.org/drawingml/2006/main">
          <a:off x="1571248" y="762118"/>
          <a:ext cx="862445" cy="153883"/>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buNone/>
          </a:pPr>
          <a:r>
            <a:rPr lang="en-US" sz="1000">
              <a:solidFill>
                <a:srgbClr val="071D49"/>
              </a:solidFill>
              <a:latin typeface="Arial" panose="020B0604020202020204" pitchFamily="34" charset="0"/>
              <a:cs typeface="Arial" panose="020B0604020202020204" pitchFamily="34" charset="0"/>
            </a:rPr>
            <a:t>-0.6</a:t>
          </a:r>
        </a:p>
      </cdr:txBody>
    </cdr:sp>
  </cdr:relSizeAnchor>
  <cdr:relSizeAnchor xmlns:cdr="http://schemas.openxmlformats.org/drawingml/2006/chartDrawing">
    <cdr:from>
      <cdr:x>0.73224</cdr:x>
      <cdr:y>0.43443</cdr:y>
    </cdr:from>
    <cdr:to>
      <cdr:x>0.90333</cdr:x>
      <cdr:y>0.52291</cdr:y>
    </cdr:to>
    <cdr:sp macro="" textlink="">
      <cdr:nvSpPr>
        <cdr:cNvPr id="3" name="TextBox 50">
          <a:extLst xmlns:a="http://schemas.openxmlformats.org/drawingml/2006/main">
            <a:ext uri="{FF2B5EF4-FFF2-40B4-BE49-F238E27FC236}">
              <a16:creationId xmlns:a16="http://schemas.microsoft.com/office/drawing/2014/main" id="{871A5A32-7D6D-4477-A3F9-EEE8A450DC74}"/>
            </a:ext>
          </a:extLst>
        </cdr:cNvPr>
        <cdr:cNvSpPr txBox="1"/>
      </cdr:nvSpPr>
      <cdr:spPr>
        <a:xfrm xmlns:a="http://schemas.openxmlformats.org/drawingml/2006/main">
          <a:off x="2918697" y="755556"/>
          <a:ext cx="681960" cy="153883"/>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buNone/>
          </a:pPr>
          <a:r>
            <a:rPr lang="en-US" sz="1000">
              <a:solidFill>
                <a:srgbClr val="071D49"/>
              </a:solidFill>
              <a:latin typeface="Arial" panose="020B0604020202020204" pitchFamily="34" charset="0"/>
              <a:cs typeface="Arial" panose="020B0604020202020204" pitchFamily="34" charset="0"/>
            </a:rPr>
            <a:t>9.2</a:t>
          </a:r>
        </a:p>
      </cdr:txBody>
    </cdr:sp>
  </cdr:relSizeAnchor>
  <cdr:relSizeAnchor xmlns:cdr="http://schemas.openxmlformats.org/drawingml/2006/chartDrawing">
    <cdr:from>
      <cdr:x>0.50154</cdr:x>
      <cdr:y>0.17439</cdr:y>
    </cdr:from>
    <cdr:to>
      <cdr:x>0.67262</cdr:x>
      <cdr:y>0.26288</cdr:y>
    </cdr:to>
    <cdr:sp macro="" textlink="">
      <cdr:nvSpPr>
        <cdr:cNvPr id="4" name="TextBox 50">
          <a:extLst xmlns:a="http://schemas.openxmlformats.org/drawingml/2006/main">
            <a:ext uri="{FF2B5EF4-FFF2-40B4-BE49-F238E27FC236}">
              <a16:creationId xmlns:a16="http://schemas.microsoft.com/office/drawing/2014/main" id="{FBE95097-C5A3-41A1-A4A7-85C0959EF90E}"/>
            </a:ext>
          </a:extLst>
        </cdr:cNvPr>
        <cdr:cNvSpPr txBox="1"/>
      </cdr:nvSpPr>
      <cdr:spPr>
        <a:xfrm xmlns:a="http://schemas.openxmlformats.org/drawingml/2006/main">
          <a:off x="1999135" y="303299"/>
          <a:ext cx="681920" cy="153901"/>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buNone/>
          </a:pPr>
          <a:r>
            <a:rPr lang="en-US" sz="1000">
              <a:solidFill>
                <a:srgbClr val="071D49"/>
              </a:solidFill>
              <a:latin typeface="Arial" panose="020B0604020202020204" pitchFamily="34" charset="0"/>
              <a:cs typeface="Arial" panose="020B0604020202020204" pitchFamily="34" charset="0"/>
            </a:rPr>
            <a:t>1.4</a:t>
          </a:r>
        </a:p>
      </cdr:txBody>
    </cdr:sp>
  </cdr:relSizeAnchor>
  <cdr:relSizeAnchor xmlns:cdr="http://schemas.openxmlformats.org/drawingml/2006/chartDrawing">
    <cdr:from>
      <cdr:x>0.78158</cdr:x>
      <cdr:y>0.17439</cdr:y>
    </cdr:from>
    <cdr:to>
      <cdr:x>0.95267</cdr:x>
      <cdr:y>0.26287</cdr:y>
    </cdr:to>
    <cdr:sp macro="" textlink="">
      <cdr:nvSpPr>
        <cdr:cNvPr id="5" name="TextBox 50">
          <a:extLst xmlns:a="http://schemas.openxmlformats.org/drawingml/2006/main">
            <a:ext uri="{FF2B5EF4-FFF2-40B4-BE49-F238E27FC236}">
              <a16:creationId xmlns:a16="http://schemas.microsoft.com/office/drawing/2014/main" id="{97F6C2A7-8119-4431-867C-A27934A3E333}"/>
            </a:ext>
          </a:extLst>
        </cdr:cNvPr>
        <cdr:cNvSpPr txBox="1"/>
      </cdr:nvSpPr>
      <cdr:spPr>
        <a:xfrm xmlns:a="http://schemas.openxmlformats.org/drawingml/2006/main">
          <a:off x="3115345" y="303299"/>
          <a:ext cx="681959" cy="153884"/>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buNone/>
          </a:pPr>
          <a:r>
            <a:rPr lang="en-US" sz="1000">
              <a:solidFill>
                <a:srgbClr val="071D49"/>
              </a:solidFill>
              <a:latin typeface="Arial" panose="020B0604020202020204" pitchFamily="34" charset="0"/>
              <a:cs typeface="Arial" panose="020B0604020202020204" pitchFamily="34" charset="0"/>
            </a:rPr>
            <a:t>12.3</a:t>
          </a:r>
        </a:p>
      </cdr:txBody>
    </cdr:sp>
  </cdr:relSizeAnchor>
</c:userShapes>
</file>

<file path=ppt/drawings/drawing2.xml><?xml version="1.0" encoding="utf-8"?>
<c:userShapes xmlns:c="http://schemas.openxmlformats.org/drawingml/2006/chart">
  <cdr:relSizeAnchor xmlns:cdr="http://schemas.openxmlformats.org/drawingml/2006/chartDrawing">
    <cdr:from>
      <cdr:x>0.32979</cdr:x>
      <cdr:y>0.46396</cdr:y>
    </cdr:from>
    <cdr:to>
      <cdr:x>0.50087</cdr:x>
      <cdr:y>0.57974</cdr:y>
    </cdr:to>
    <cdr:sp macro="" textlink="">
      <cdr:nvSpPr>
        <cdr:cNvPr id="2" name="TextBox 50">
          <a:extLst xmlns:a="http://schemas.openxmlformats.org/drawingml/2006/main">
            <a:ext uri="{FF2B5EF4-FFF2-40B4-BE49-F238E27FC236}">
              <a16:creationId xmlns:a16="http://schemas.microsoft.com/office/drawing/2014/main" id="{B38E768C-2B8E-4BBF-810E-DEB263B81771}"/>
            </a:ext>
          </a:extLst>
        </cdr:cNvPr>
        <cdr:cNvSpPr txBox="1"/>
      </cdr:nvSpPr>
      <cdr:spPr>
        <a:xfrm xmlns:a="http://schemas.openxmlformats.org/drawingml/2006/main">
          <a:off x="1314525" y="616669"/>
          <a:ext cx="681920" cy="153887"/>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buNone/>
          </a:pPr>
          <a:r>
            <a:rPr lang="en-US" sz="1000">
              <a:solidFill>
                <a:srgbClr val="071D49"/>
              </a:solidFill>
              <a:latin typeface="Arial" panose="020B0604020202020204" pitchFamily="34" charset="0"/>
              <a:cs typeface="Arial" panose="020B0604020202020204" pitchFamily="34" charset="0"/>
            </a:rPr>
            <a:t>-2.1</a:t>
          </a:r>
        </a:p>
      </cdr:txBody>
    </cdr:sp>
  </cdr:relSizeAnchor>
  <cdr:relSizeAnchor xmlns:cdr="http://schemas.openxmlformats.org/drawingml/2006/chartDrawing">
    <cdr:from>
      <cdr:x>0.50595</cdr:x>
      <cdr:y>0.46396</cdr:y>
    </cdr:from>
    <cdr:to>
      <cdr:x>0.67704</cdr:x>
      <cdr:y>0.57974</cdr:y>
    </cdr:to>
    <cdr:sp macro="" textlink="">
      <cdr:nvSpPr>
        <cdr:cNvPr id="3" name="TextBox 50">
          <a:extLst xmlns:a="http://schemas.openxmlformats.org/drawingml/2006/main">
            <a:ext uri="{FF2B5EF4-FFF2-40B4-BE49-F238E27FC236}">
              <a16:creationId xmlns:a16="http://schemas.microsoft.com/office/drawing/2014/main" id="{871A5A32-7D6D-4477-A3F9-EEE8A450DC74}"/>
            </a:ext>
          </a:extLst>
        </cdr:cNvPr>
        <cdr:cNvSpPr txBox="1"/>
      </cdr:nvSpPr>
      <cdr:spPr>
        <a:xfrm xmlns:a="http://schemas.openxmlformats.org/drawingml/2006/main">
          <a:off x="2016697" y="616669"/>
          <a:ext cx="681960" cy="153887"/>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buNone/>
          </a:pPr>
          <a:r>
            <a:rPr lang="en-US" sz="1000">
              <a:solidFill>
                <a:srgbClr val="071D49"/>
              </a:solidFill>
              <a:latin typeface="Arial" panose="020B0604020202020204" pitchFamily="34" charset="0"/>
              <a:cs typeface="Arial" panose="020B0604020202020204" pitchFamily="34" charset="0"/>
            </a:rPr>
            <a:t>0.4</a:t>
          </a:r>
        </a:p>
      </cdr:txBody>
    </cdr:sp>
  </cdr:relSizeAnchor>
  <cdr:relSizeAnchor xmlns:cdr="http://schemas.openxmlformats.org/drawingml/2006/chartDrawing">
    <cdr:from>
      <cdr:x>0.32979</cdr:x>
      <cdr:y>0.08525</cdr:y>
    </cdr:from>
    <cdr:to>
      <cdr:x>0.50087</cdr:x>
      <cdr:y>0.20103</cdr:y>
    </cdr:to>
    <cdr:sp macro="" textlink="">
      <cdr:nvSpPr>
        <cdr:cNvPr id="4" name="TextBox 50">
          <a:extLst xmlns:a="http://schemas.openxmlformats.org/drawingml/2006/main">
            <a:ext uri="{FF2B5EF4-FFF2-40B4-BE49-F238E27FC236}">
              <a16:creationId xmlns:a16="http://schemas.microsoft.com/office/drawing/2014/main" id="{FBE95097-C5A3-41A1-A4A7-85C0959EF90E}"/>
            </a:ext>
          </a:extLst>
        </cdr:cNvPr>
        <cdr:cNvSpPr txBox="1"/>
      </cdr:nvSpPr>
      <cdr:spPr>
        <a:xfrm xmlns:a="http://schemas.openxmlformats.org/drawingml/2006/main">
          <a:off x="1314525" y="113310"/>
          <a:ext cx="681920" cy="153887"/>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buNone/>
          </a:pPr>
          <a:r>
            <a:rPr lang="en-US" sz="1000">
              <a:solidFill>
                <a:srgbClr val="071D49"/>
              </a:solidFill>
              <a:latin typeface="Arial" panose="020B0604020202020204" pitchFamily="34" charset="0"/>
              <a:cs typeface="Arial" panose="020B0604020202020204" pitchFamily="34" charset="0"/>
            </a:rPr>
            <a:t>-2.0</a:t>
          </a:r>
        </a:p>
      </cdr:txBody>
    </cdr:sp>
  </cdr:relSizeAnchor>
  <cdr:relSizeAnchor xmlns:cdr="http://schemas.openxmlformats.org/drawingml/2006/chartDrawing">
    <cdr:from>
      <cdr:x>0.50228</cdr:x>
      <cdr:y>0.08525</cdr:y>
    </cdr:from>
    <cdr:to>
      <cdr:x>0.67337</cdr:x>
      <cdr:y>0.20103</cdr:y>
    </cdr:to>
    <cdr:sp macro="" textlink="">
      <cdr:nvSpPr>
        <cdr:cNvPr id="5" name="TextBox 50">
          <a:extLst xmlns:a="http://schemas.openxmlformats.org/drawingml/2006/main">
            <a:ext uri="{FF2B5EF4-FFF2-40B4-BE49-F238E27FC236}">
              <a16:creationId xmlns:a16="http://schemas.microsoft.com/office/drawing/2014/main" id="{97F6C2A7-8119-4431-867C-A27934A3E333}"/>
            </a:ext>
          </a:extLst>
        </cdr:cNvPr>
        <cdr:cNvSpPr txBox="1"/>
      </cdr:nvSpPr>
      <cdr:spPr>
        <a:xfrm xmlns:a="http://schemas.openxmlformats.org/drawingml/2006/main">
          <a:off x="2002077" y="113310"/>
          <a:ext cx="681960" cy="153888"/>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buNone/>
          </a:pPr>
          <a:r>
            <a:rPr lang="en-US" sz="1000">
              <a:solidFill>
                <a:srgbClr val="071D49"/>
              </a:solidFill>
              <a:latin typeface="Arial" panose="020B0604020202020204" pitchFamily="34" charset="0"/>
              <a:cs typeface="Arial" panose="020B0604020202020204" pitchFamily="34" charset="0"/>
            </a:rPr>
            <a:t>0.4</a:t>
          </a:r>
        </a:p>
      </cdr:txBody>
    </cdr:sp>
  </cdr:relSizeAnchor>
</c:userShapes>
</file>

<file path=ppt/drawings/drawing3.xml><?xml version="1.0" encoding="utf-8"?>
<c:userShapes xmlns:c="http://schemas.openxmlformats.org/drawingml/2006/chart">
  <cdr:relSizeAnchor xmlns:cdr="http://schemas.openxmlformats.org/drawingml/2006/chartDrawing">
    <cdr:from>
      <cdr:x>0.19193</cdr:x>
      <cdr:y>0.10598</cdr:y>
    </cdr:from>
    <cdr:to>
      <cdr:x>0.93973</cdr:x>
      <cdr:y>0.19406</cdr:y>
    </cdr:to>
    <cdr:sp macro="" textlink="">
      <cdr:nvSpPr>
        <cdr:cNvPr id="3" name="TextBox 2">
          <a:extLst xmlns:a="http://schemas.openxmlformats.org/drawingml/2006/main">
            <a:ext uri="{FF2B5EF4-FFF2-40B4-BE49-F238E27FC236}">
              <a16:creationId xmlns:a16="http://schemas.microsoft.com/office/drawing/2014/main" id="{542BF070-CF32-49AF-A337-8D03E1091CB4}"/>
            </a:ext>
          </a:extLst>
        </cdr:cNvPr>
        <cdr:cNvSpPr txBox="1"/>
      </cdr:nvSpPr>
      <cdr:spPr bwMode="auto">
        <a:xfrm xmlns:a="http://schemas.openxmlformats.org/drawingml/2006/main">
          <a:off x="1036541" y="395701"/>
          <a:ext cx="4038625" cy="32887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cdr:spPr>
      <cdr:txBody>
        <a:bodyPr xmlns:a="http://schemas.openxmlformats.org/drawingml/2006/main" vertOverflow="clip" vert="horz" wrap="square" lIns="0" tIns="0" rIns="0" bIns="0" numCol="1" rtlCol="0" anchor="t" anchorCtr="0" compatLnSpc="1">
          <a:prstTxWarp prst="textNoShape">
            <a:avLst/>
          </a:prstTxWarp>
        </a:bodyPr>
        <a:lstStyle xmlns:a="http://schemas.openxmlformats.org/drawingml/2006/main"/>
        <a:p xmlns:a="http://schemas.openxmlformats.org/drawingml/2006/main">
          <a:pPr algn="l"/>
          <a:r>
            <a:rPr lang="en-US" sz="1100" dirty="0"/>
            <a:t>  n</a:t>
          </a:r>
          <a:r>
            <a:rPr lang="en-US" sz="1100" kern="0" dirty="0"/>
            <a:t>=         </a:t>
          </a:r>
          <a:r>
            <a:rPr lang="en-US" sz="1100" kern="0" dirty="0">
              <a:solidFill>
                <a:schemeClr val="bg1"/>
              </a:solidFill>
            </a:rPr>
            <a:t>315              294                               316              290                 </a:t>
          </a:r>
        </a:p>
      </cdr:txBody>
    </cdr:sp>
  </cdr:relSizeAnchor>
</c:userShapes>
</file>

<file path=ppt/drawings/drawing4.xml><?xml version="1.0" encoding="utf-8"?>
<c:userShapes xmlns:c="http://schemas.openxmlformats.org/drawingml/2006/chart">
  <cdr:relSizeAnchor xmlns:cdr="http://schemas.openxmlformats.org/drawingml/2006/chartDrawing">
    <cdr:from>
      <cdr:x>0.35345</cdr:x>
      <cdr:y>0.3804</cdr:y>
    </cdr:from>
    <cdr:to>
      <cdr:x>0.38793</cdr:x>
      <cdr:y>0.41772</cdr:y>
    </cdr:to>
    <cdr:sp macro="" textlink="">
      <cdr:nvSpPr>
        <cdr:cNvPr id="2" name="TextBox 1"/>
        <cdr:cNvSpPr txBox="1"/>
      </cdr:nvSpPr>
      <cdr:spPr>
        <a:xfrm xmlns:a="http://schemas.openxmlformats.org/drawingml/2006/main">
          <a:off x="2952328" y="1725694"/>
          <a:ext cx="288032" cy="169277"/>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71212D-1ACA-4140-B238-21A134C77371}" type="datetimeFigureOut">
              <a:rPr lang="fr-FR" smtClean="0"/>
              <a:t>28/05/2021</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90A27D-7449-D94F-98A1-EFDA98003643}" type="slidenum">
              <a:rPr lang="fr-FR" smtClean="0"/>
              <a:t>‹N°›</a:t>
            </a:fld>
            <a:endParaRPr lang="fr-FR"/>
          </a:p>
        </p:txBody>
      </p:sp>
    </p:spTree>
    <p:extLst>
      <p:ext uri="{BB962C8B-B14F-4D97-AF65-F5344CB8AC3E}">
        <p14:creationId xmlns:p14="http://schemas.microsoft.com/office/powerpoint/2010/main" val="13711237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1</a:t>
            </a:fld>
            <a:endParaRPr lang="fr-FR"/>
          </a:p>
        </p:txBody>
      </p:sp>
    </p:spTree>
    <p:extLst>
      <p:ext uri="{BB962C8B-B14F-4D97-AF65-F5344CB8AC3E}">
        <p14:creationId xmlns:p14="http://schemas.microsoft.com/office/powerpoint/2010/main" val="1652157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975990F-AA55-4A9E-AAEE-08548034C6F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Notes Placeholder 2">
            <a:extLst>
              <a:ext uri="{FF2B5EF4-FFF2-40B4-BE49-F238E27FC236}">
                <a16:creationId xmlns:a16="http://schemas.microsoft.com/office/drawing/2014/main" id="{588BB46D-35C7-4178-83A9-61A6DB2BA151}"/>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8436" name="Slide Number Placeholder 3">
            <a:extLst>
              <a:ext uri="{FF2B5EF4-FFF2-40B4-BE49-F238E27FC236}">
                <a16:creationId xmlns:a16="http://schemas.microsoft.com/office/drawing/2014/main" id="{5AF03868-4668-4DC8-A7BC-9C430F36A82F}"/>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32326" indent="-281664">
              <a:spcBef>
                <a:spcPct val="30000"/>
              </a:spcBef>
              <a:defRPr sz="1200">
                <a:solidFill>
                  <a:schemeClr val="tx1"/>
                </a:solidFill>
                <a:latin typeface="Arial" panose="020B0604020202020204" pitchFamily="34" charset="0"/>
                <a:cs typeface="Arial" panose="020B0604020202020204" pitchFamily="34" charset="0"/>
              </a:defRPr>
            </a:lvl2pPr>
            <a:lvl3pPr marL="1126655" indent="-225331">
              <a:spcBef>
                <a:spcPct val="30000"/>
              </a:spcBef>
              <a:defRPr sz="1200">
                <a:solidFill>
                  <a:schemeClr val="tx1"/>
                </a:solidFill>
                <a:latin typeface="Arial" panose="020B0604020202020204" pitchFamily="34" charset="0"/>
                <a:cs typeface="Arial" panose="020B0604020202020204" pitchFamily="34" charset="0"/>
              </a:defRPr>
            </a:lvl3pPr>
            <a:lvl4pPr marL="1577317" indent="-225331">
              <a:spcBef>
                <a:spcPct val="30000"/>
              </a:spcBef>
              <a:defRPr sz="1200">
                <a:solidFill>
                  <a:schemeClr val="tx1"/>
                </a:solidFill>
                <a:latin typeface="Arial" panose="020B0604020202020204" pitchFamily="34" charset="0"/>
                <a:cs typeface="Arial" panose="020B0604020202020204" pitchFamily="34" charset="0"/>
              </a:defRPr>
            </a:lvl4pPr>
            <a:lvl5pPr marL="2027979" indent="-225331">
              <a:spcBef>
                <a:spcPct val="30000"/>
              </a:spcBef>
              <a:defRPr sz="1200">
                <a:solidFill>
                  <a:schemeClr val="tx1"/>
                </a:solidFill>
                <a:latin typeface="Arial" panose="020B0604020202020204" pitchFamily="34" charset="0"/>
                <a:cs typeface="Arial" panose="020B0604020202020204" pitchFamily="34" charset="0"/>
              </a:defRPr>
            </a:lvl5pPr>
            <a:lvl6pPr marL="2478641" indent="-22533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29303" indent="-22533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79965" indent="-22533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30627" indent="-22533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defTabSz="901324" fontAlgn="base">
              <a:spcBef>
                <a:spcPct val="0"/>
              </a:spcBef>
              <a:spcAft>
                <a:spcPct val="0"/>
              </a:spcAft>
              <a:defRPr/>
            </a:pPr>
            <a:fld id="{7878610C-E94C-481B-83EC-8F434D19AEBD}" type="slidenum">
              <a:rPr lang="en-GB" altLang="en-US">
                <a:solidFill>
                  <a:prstClr val="black"/>
                </a:solidFill>
              </a:rPr>
              <a:pPr defTabSz="901324" fontAlgn="base">
                <a:spcBef>
                  <a:spcPct val="0"/>
                </a:spcBef>
                <a:spcAft>
                  <a:spcPct val="0"/>
                </a:spcAft>
                <a:defRPr/>
              </a:pPr>
              <a:t>10</a:t>
            </a:fld>
            <a:endParaRPr lang="en-GB" altLang="en-US" dirty="0">
              <a:solidFill>
                <a:prstClr val="black"/>
              </a:solidFill>
            </a:endParaRPr>
          </a:p>
        </p:txBody>
      </p:sp>
    </p:spTree>
    <p:extLst>
      <p:ext uri="{BB962C8B-B14F-4D97-AF65-F5344CB8AC3E}">
        <p14:creationId xmlns:p14="http://schemas.microsoft.com/office/powerpoint/2010/main" val="1133235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975990F-AA55-4A9E-AAEE-08548034C6F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Notes Placeholder 2">
            <a:extLst>
              <a:ext uri="{FF2B5EF4-FFF2-40B4-BE49-F238E27FC236}">
                <a16:creationId xmlns:a16="http://schemas.microsoft.com/office/drawing/2014/main" id="{588BB46D-35C7-4178-83A9-61A6DB2BA151}"/>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8436" name="Slide Number Placeholder 3">
            <a:extLst>
              <a:ext uri="{FF2B5EF4-FFF2-40B4-BE49-F238E27FC236}">
                <a16:creationId xmlns:a16="http://schemas.microsoft.com/office/drawing/2014/main" id="{5AF03868-4668-4DC8-A7BC-9C430F36A82F}"/>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32326" indent="-281664">
              <a:spcBef>
                <a:spcPct val="30000"/>
              </a:spcBef>
              <a:defRPr sz="1200">
                <a:solidFill>
                  <a:schemeClr val="tx1"/>
                </a:solidFill>
                <a:latin typeface="Arial" panose="020B0604020202020204" pitchFamily="34" charset="0"/>
                <a:cs typeface="Arial" panose="020B0604020202020204" pitchFamily="34" charset="0"/>
              </a:defRPr>
            </a:lvl2pPr>
            <a:lvl3pPr marL="1126655" indent="-225331">
              <a:spcBef>
                <a:spcPct val="30000"/>
              </a:spcBef>
              <a:defRPr sz="1200">
                <a:solidFill>
                  <a:schemeClr val="tx1"/>
                </a:solidFill>
                <a:latin typeface="Arial" panose="020B0604020202020204" pitchFamily="34" charset="0"/>
                <a:cs typeface="Arial" panose="020B0604020202020204" pitchFamily="34" charset="0"/>
              </a:defRPr>
            </a:lvl3pPr>
            <a:lvl4pPr marL="1577317" indent="-225331">
              <a:spcBef>
                <a:spcPct val="30000"/>
              </a:spcBef>
              <a:defRPr sz="1200">
                <a:solidFill>
                  <a:schemeClr val="tx1"/>
                </a:solidFill>
                <a:latin typeface="Arial" panose="020B0604020202020204" pitchFamily="34" charset="0"/>
                <a:cs typeface="Arial" panose="020B0604020202020204" pitchFamily="34" charset="0"/>
              </a:defRPr>
            </a:lvl4pPr>
            <a:lvl5pPr marL="2027979" indent="-225331">
              <a:spcBef>
                <a:spcPct val="30000"/>
              </a:spcBef>
              <a:defRPr sz="1200">
                <a:solidFill>
                  <a:schemeClr val="tx1"/>
                </a:solidFill>
                <a:latin typeface="Arial" panose="020B0604020202020204" pitchFamily="34" charset="0"/>
                <a:cs typeface="Arial" panose="020B0604020202020204" pitchFamily="34" charset="0"/>
              </a:defRPr>
            </a:lvl5pPr>
            <a:lvl6pPr marL="2478641" indent="-22533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29303" indent="-22533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79965" indent="-22533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30627" indent="-22533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defTabSz="901324" fontAlgn="base">
              <a:spcBef>
                <a:spcPct val="0"/>
              </a:spcBef>
              <a:spcAft>
                <a:spcPct val="0"/>
              </a:spcAft>
              <a:defRPr/>
            </a:pPr>
            <a:fld id="{7878610C-E94C-481B-83EC-8F434D19AEBD}" type="slidenum">
              <a:rPr lang="en-GB" altLang="en-US">
                <a:solidFill>
                  <a:prstClr val="black"/>
                </a:solidFill>
              </a:rPr>
              <a:pPr defTabSz="901324" fontAlgn="base">
                <a:spcBef>
                  <a:spcPct val="0"/>
                </a:spcBef>
                <a:spcAft>
                  <a:spcPct val="0"/>
                </a:spcAft>
                <a:defRPr/>
              </a:pPr>
              <a:t>11</a:t>
            </a:fld>
            <a:endParaRPr lang="en-GB" altLang="en-US" dirty="0">
              <a:solidFill>
                <a:prstClr val="black"/>
              </a:solidFill>
            </a:endParaRPr>
          </a:p>
        </p:txBody>
      </p:sp>
    </p:spTree>
    <p:extLst>
      <p:ext uri="{BB962C8B-B14F-4D97-AF65-F5344CB8AC3E}">
        <p14:creationId xmlns:p14="http://schemas.microsoft.com/office/powerpoint/2010/main" val="930467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975990F-AA55-4A9E-AAEE-08548034C6F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Notes Placeholder 2">
            <a:extLst>
              <a:ext uri="{FF2B5EF4-FFF2-40B4-BE49-F238E27FC236}">
                <a16:creationId xmlns:a16="http://schemas.microsoft.com/office/drawing/2014/main" id="{588BB46D-35C7-4178-83A9-61A6DB2BA151}"/>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8436" name="Slide Number Placeholder 3">
            <a:extLst>
              <a:ext uri="{FF2B5EF4-FFF2-40B4-BE49-F238E27FC236}">
                <a16:creationId xmlns:a16="http://schemas.microsoft.com/office/drawing/2014/main" id="{5AF03868-4668-4DC8-A7BC-9C430F36A82F}"/>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32326" indent="-281664">
              <a:spcBef>
                <a:spcPct val="30000"/>
              </a:spcBef>
              <a:defRPr sz="1200">
                <a:solidFill>
                  <a:schemeClr val="tx1"/>
                </a:solidFill>
                <a:latin typeface="Arial" panose="020B0604020202020204" pitchFamily="34" charset="0"/>
                <a:cs typeface="Arial" panose="020B0604020202020204" pitchFamily="34" charset="0"/>
              </a:defRPr>
            </a:lvl2pPr>
            <a:lvl3pPr marL="1126655" indent="-225331">
              <a:spcBef>
                <a:spcPct val="30000"/>
              </a:spcBef>
              <a:defRPr sz="1200">
                <a:solidFill>
                  <a:schemeClr val="tx1"/>
                </a:solidFill>
                <a:latin typeface="Arial" panose="020B0604020202020204" pitchFamily="34" charset="0"/>
                <a:cs typeface="Arial" panose="020B0604020202020204" pitchFamily="34" charset="0"/>
              </a:defRPr>
            </a:lvl3pPr>
            <a:lvl4pPr marL="1577317" indent="-225331">
              <a:spcBef>
                <a:spcPct val="30000"/>
              </a:spcBef>
              <a:defRPr sz="1200">
                <a:solidFill>
                  <a:schemeClr val="tx1"/>
                </a:solidFill>
                <a:latin typeface="Arial" panose="020B0604020202020204" pitchFamily="34" charset="0"/>
                <a:cs typeface="Arial" panose="020B0604020202020204" pitchFamily="34" charset="0"/>
              </a:defRPr>
            </a:lvl4pPr>
            <a:lvl5pPr marL="2027979" indent="-225331">
              <a:spcBef>
                <a:spcPct val="30000"/>
              </a:spcBef>
              <a:defRPr sz="1200">
                <a:solidFill>
                  <a:schemeClr val="tx1"/>
                </a:solidFill>
                <a:latin typeface="Arial" panose="020B0604020202020204" pitchFamily="34" charset="0"/>
                <a:cs typeface="Arial" panose="020B0604020202020204" pitchFamily="34" charset="0"/>
              </a:defRPr>
            </a:lvl5pPr>
            <a:lvl6pPr marL="2478641" indent="-22533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29303" indent="-22533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79965" indent="-22533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30627" indent="-22533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defTabSz="901324" fontAlgn="base">
              <a:spcBef>
                <a:spcPct val="0"/>
              </a:spcBef>
              <a:spcAft>
                <a:spcPct val="0"/>
              </a:spcAft>
              <a:defRPr/>
            </a:pPr>
            <a:fld id="{7878610C-E94C-481B-83EC-8F434D19AEBD}" type="slidenum">
              <a:rPr lang="en-GB" altLang="en-US">
                <a:solidFill>
                  <a:prstClr val="black"/>
                </a:solidFill>
              </a:rPr>
              <a:pPr defTabSz="901324" fontAlgn="base">
                <a:spcBef>
                  <a:spcPct val="0"/>
                </a:spcBef>
                <a:spcAft>
                  <a:spcPct val="0"/>
                </a:spcAft>
                <a:defRPr/>
              </a:pPr>
              <a:t>12</a:t>
            </a:fld>
            <a:endParaRPr lang="en-GB" altLang="en-US" dirty="0">
              <a:solidFill>
                <a:prstClr val="black"/>
              </a:solidFill>
            </a:endParaRPr>
          </a:p>
        </p:txBody>
      </p:sp>
    </p:spTree>
    <p:extLst>
      <p:ext uri="{BB962C8B-B14F-4D97-AF65-F5344CB8AC3E}">
        <p14:creationId xmlns:p14="http://schemas.microsoft.com/office/powerpoint/2010/main" val="4169455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975990F-AA55-4A9E-AAEE-08548034C6F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Notes Placeholder 2">
            <a:extLst>
              <a:ext uri="{FF2B5EF4-FFF2-40B4-BE49-F238E27FC236}">
                <a16:creationId xmlns:a16="http://schemas.microsoft.com/office/drawing/2014/main" id="{588BB46D-35C7-4178-83A9-61A6DB2BA151}"/>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8436" name="Slide Number Placeholder 3">
            <a:extLst>
              <a:ext uri="{FF2B5EF4-FFF2-40B4-BE49-F238E27FC236}">
                <a16:creationId xmlns:a16="http://schemas.microsoft.com/office/drawing/2014/main" id="{5AF03868-4668-4DC8-A7BC-9C430F36A82F}"/>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32326" indent="-281664">
              <a:spcBef>
                <a:spcPct val="30000"/>
              </a:spcBef>
              <a:defRPr sz="1200">
                <a:solidFill>
                  <a:schemeClr val="tx1"/>
                </a:solidFill>
                <a:latin typeface="Arial" panose="020B0604020202020204" pitchFamily="34" charset="0"/>
                <a:cs typeface="Arial" panose="020B0604020202020204" pitchFamily="34" charset="0"/>
              </a:defRPr>
            </a:lvl2pPr>
            <a:lvl3pPr marL="1126655" indent="-225331">
              <a:spcBef>
                <a:spcPct val="30000"/>
              </a:spcBef>
              <a:defRPr sz="1200">
                <a:solidFill>
                  <a:schemeClr val="tx1"/>
                </a:solidFill>
                <a:latin typeface="Arial" panose="020B0604020202020204" pitchFamily="34" charset="0"/>
                <a:cs typeface="Arial" panose="020B0604020202020204" pitchFamily="34" charset="0"/>
              </a:defRPr>
            </a:lvl3pPr>
            <a:lvl4pPr marL="1577317" indent="-225331">
              <a:spcBef>
                <a:spcPct val="30000"/>
              </a:spcBef>
              <a:defRPr sz="1200">
                <a:solidFill>
                  <a:schemeClr val="tx1"/>
                </a:solidFill>
                <a:latin typeface="Arial" panose="020B0604020202020204" pitchFamily="34" charset="0"/>
                <a:cs typeface="Arial" panose="020B0604020202020204" pitchFamily="34" charset="0"/>
              </a:defRPr>
            </a:lvl4pPr>
            <a:lvl5pPr marL="2027979" indent="-225331">
              <a:spcBef>
                <a:spcPct val="30000"/>
              </a:spcBef>
              <a:defRPr sz="1200">
                <a:solidFill>
                  <a:schemeClr val="tx1"/>
                </a:solidFill>
                <a:latin typeface="Arial" panose="020B0604020202020204" pitchFamily="34" charset="0"/>
                <a:cs typeface="Arial" panose="020B0604020202020204" pitchFamily="34" charset="0"/>
              </a:defRPr>
            </a:lvl5pPr>
            <a:lvl6pPr marL="2478641" indent="-22533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29303" indent="-22533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79965" indent="-22533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30627" indent="-22533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defTabSz="901324" fontAlgn="base">
              <a:spcBef>
                <a:spcPct val="0"/>
              </a:spcBef>
              <a:spcAft>
                <a:spcPct val="0"/>
              </a:spcAft>
              <a:defRPr/>
            </a:pPr>
            <a:fld id="{7878610C-E94C-481B-83EC-8F434D19AEBD}" type="slidenum">
              <a:rPr lang="en-GB" altLang="en-US">
                <a:solidFill>
                  <a:prstClr val="black"/>
                </a:solidFill>
              </a:rPr>
              <a:pPr defTabSz="901324" fontAlgn="base">
                <a:spcBef>
                  <a:spcPct val="0"/>
                </a:spcBef>
                <a:spcAft>
                  <a:spcPct val="0"/>
                </a:spcAft>
                <a:defRPr/>
              </a:pPr>
              <a:t>13</a:t>
            </a:fld>
            <a:endParaRPr lang="en-GB" altLang="en-US" dirty="0">
              <a:solidFill>
                <a:prstClr val="black"/>
              </a:solidFill>
            </a:endParaRPr>
          </a:p>
        </p:txBody>
      </p:sp>
    </p:spTree>
    <p:extLst>
      <p:ext uri="{BB962C8B-B14F-4D97-AF65-F5344CB8AC3E}">
        <p14:creationId xmlns:p14="http://schemas.microsoft.com/office/powerpoint/2010/main" val="755217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975990F-AA55-4A9E-AAEE-08548034C6F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Notes Placeholder 2">
            <a:extLst>
              <a:ext uri="{FF2B5EF4-FFF2-40B4-BE49-F238E27FC236}">
                <a16:creationId xmlns:a16="http://schemas.microsoft.com/office/drawing/2014/main" id="{588BB46D-35C7-4178-83A9-61A6DB2BA151}"/>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8436" name="Slide Number Placeholder 3">
            <a:extLst>
              <a:ext uri="{FF2B5EF4-FFF2-40B4-BE49-F238E27FC236}">
                <a16:creationId xmlns:a16="http://schemas.microsoft.com/office/drawing/2014/main" id="{5AF03868-4668-4DC8-A7BC-9C430F36A82F}"/>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32326" indent="-281664">
              <a:spcBef>
                <a:spcPct val="30000"/>
              </a:spcBef>
              <a:defRPr sz="1200">
                <a:solidFill>
                  <a:schemeClr val="tx1"/>
                </a:solidFill>
                <a:latin typeface="Arial" panose="020B0604020202020204" pitchFamily="34" charset="0"/>
                <a:cs typeface="Arial" panose="020B0604020202020204" pitchFamily="34" charset="0"/>
              </a:defRPr>
            </a:lvl2pPr>
            <a:lvl3pPr marL="1126655" indent="-225331">
              <a:spcBef>
                <a:spcPct val="30000"/>
              </a:spcBef>
              <a:defRPr sz="1200">
                <a:solidFill>
                  <a:schemeClr val="tx1"/>
                </a:solidFill>
                <a:latin typeface="Arial" panose="020B0604020202020204" pitchFamily="34" charset="0"/>
                <a:cs typeface="Arial" panose="020B0604020202020204" pitchFamily="34" charset="0"/>
              </a:defRPr>
            </a:lvl3pPr>
            <a:lvl4pPr marL="1577317" indent="-225331">
              <a:spcBef>
                <a:spcPct val="30000"/>
              </a:spcBef>
              <a:defRPr sz="1200">
                <a:solidFill>
                  <a:schemeClr val="tx1"/>
                </a:solidFill>
                <a:latin typeface="Arial" panose="020B0604020202020204" pitchFamily="34" charset="0"/>
                <a:cs typeface="Arial" panose="020B0604020202020204" pitchFamily="34" charset="0"/>
              </a:defRPr>
            </a:lvl4pPr>
            <a:lvl5pPr marL="2027979" indent="-225331">
              <a:spcBef>
                <a:spcPct val="30000"/>
              </a:spcBef>
              <a:defRPr sz="1200">
                <a:solidFill>
                  <a:schemeClr val="tx1"/>
                </a:solidFill>
                <a:latin typeface="Arial" panose="020B0604020202020204" pitchFamily="34" charset="0"/>
                <a:cs typeface="Arial" panose="020B0604020202020204" pitchFamily="34" charset="0"/>
              </a:defRPr>
            </a:lvl5pPr>
            <a:lvl6pPr marL="2478641" indent="-22533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29303" indent="-22533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79965" indent="-22533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30627" indent="-22533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defTabSz="901324" fontAlgn="base">
              <a:spcBef>
                <a:spcPct val="0"/>
              </a:spcBef>
              <a:spcAft>
                <a:spcPct val="0"/>
              </a:spcAft>
              <a:defRPr/>
            </a:pPr>
            <a:fld id="{7878610C-E94C-481B-83EC-8F434D19AEBD}" type="slidenum">
              <a:rPr lang="en-GB" altLang="en-US">
                <a:solidFill>
                  <a:prstClr val="black"/>
                </a:solidFill>
              </a:rPr>
              <a:pPr defTabSz="901324" fontAlgn="base">
                <a:spcBef>
                  <a:spcPct val="0"/>
                </a:spcBef>
                <a:spcAft>
                  <a:spcPct val="0"/>
                </a:spcAft>
                <a:defRPr/>
              </a:pPr>
              <a:t>14</a:t>
            </a:fld>
            <a:endParaRPr lang="en-GB" altLang="en-US" dirty="0">
              <a:solidFill>
                <a:prstClr val="black"/>
              </a:solidFill>
            </a:endParaRPr>
          </a:p>
        </p:txBody>
      </p:sp>
    </p:spTree>
    <p:extLst>
      <p:ext uri="{BB962C8B-B14F-4D97-AF65-F5344CB8AC3E}">
        <p14:creationId xmlns:p14="http://schemas.microsoft.com/office/powerpoint/2010/main" val="2330785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000" b="1" u="sng" dirty="0">
                <a:ea typeface="Verdana" panose="020B0604030504040204" pitchFamily="34" charset="0"/>
              </a:rPr>
              <a:t>Key points:</a:t>
            </a:r>
          </a:p>
          <a:p>
            <a:pPr marL="183110" indent="-183110">
              <a:buFont typeface="Arial" panose="020B0604020202020204" pitchFamily="34" charset="0"/>
              <a:buChar char="•"/>
            </a:pPr>
            <a:r>
              <a:rPr lang="en-GB" altLang="en-US" sz="1000" dirty="0">
                <a:ea typeface="Verdana" panose="020B0604030504040204" pitchFamily="34" charset="0"/>
              </a:rPr>
              <a:t>The STAT study is a Phase </a:t>
            </a:r>
            <a:r>
              <a:rPr lang="en-GB" altLang="en-US" sz="1000" dirty="0" err="1">
                <a:ea typeface="Verdana" panose="020B0604030504040204" pitchFamily="34" charset="0"/>
              </a:rPr>
              <a:t>IIIb</a:t>
            </a:r>
            <a:r>
              <a:rPr lang="en-GB" altLang="en-US" sz="1000" dirty="0">
                <a:ea typeface="Verdana" panose="020B0604030504040204" pitchFamily="34" charset="0"/>
              </a:rPr>
              <a:t> multi-centre, open-label, single-arm, 52-week study, evaluating the feasibility, efficacy and safety of rapid test and treat intervention in newly diagnosed HIV-1 infected adults using a fixed dose combination of DOVATO (DTG/3TC) as a first-line regimen</a:t>
            </a:r>
          </a:p>
          <a:p>
            <a:pPr marL="183110" indent="-183110">
              <a:buFont typeface="Arial" panose="020B0604020202020204" pitchFamily="34" charset="0"/>
              <a:buChar char="•"/>
            </a:pPr>
            <a:r>
              <a:rPr lang="en-GB" altLang="en-US" sz="1000" dirty="0">
                <a:ea typeface="Verdana" panose="020B0604030504040204" pitchFamily="34" charset="0"/>
              </a:rPr>
              <a:t>Participants with new and confirmed diagnosed HIV-1 who were willing to start study treatment immediately following diagnosis received DOVATO without waiting for screening laboratory results, at the Screening/Day 1 visit. The total duration for the study is 52 weeks and 4 weeks of follow-up period if required</a:t>
            </a:r>
          </a:p>
          <a:p>
            <a:pPr marL="183110" indent="-183110">
              <a:buFont typeface="Arial" panose="020B0604020202020204" pitchFamily="34" charset="0"/>
              <a:buChar char="•"/>
            </a:pPr>
            <a:r>
              <a:rPr lang="en-GB" altLang="en-US" sz="1000" dirty="0">
                <a:ea typeface="Verdana" panose="020B0604030504040204" pitchFamily="34" charset="0"/>
              </a:rPr>
              <a:t>Primary endpoint: proportion of participants with HIV-1 RNA &lt;50 c/mL at Week 24</a:t>
            </a:r>
          </a:p>
          <a:p>
            <a:endParaRPr lang="en-GB" altLang="en-US" sz="1000" dirty="0">
              <a:ea typeface="Verdana" panose="020B0604030504040204" pitchFamily="34" charset="0"/>
            </a:endParaRPr>
          </a:p>
          <a:p>
            <a:r>
              <a:rPr lang="en-GB" altLang="en-US" sz="1000" b="1" u="sng" dirty="0">
                <a:ea typeface="Verdana" panose="020B0604030504040204" pitchFamily="34" charset="0"/>
              </a:rPr>
              <a:t>Additional information:</a:t>
            </a:r>
          </a:p>
          <a:p>
            <a:pPr marL="183110" indent="-183110">
              <a:buFont typeface="Arial" panose="020B0604020202020204" pitchFamily="34" charset="0"/>
              <a:buChar char="•"/>
            </a:pPr>
            <a:r>
              <a:rPr lang="en-GB" altLang="en-US" sz="1000" dirty="0">
                <a:ea typeface="Verdana" panose="020B0604030504040204" pitchFamily="34" charset="0"/>
              </a:rPr>
              <a:t>Participants who received HIV PEP or </a:t>
            </a:r>
            <a:r>
              <a:rPr lang="en-GB" altLang="en-US" sz="1000" dirty="0" err="1">
                <a:ea typeface="Verdana" panose="020B0604030504040204" pitchFamily="34" charset="0"/>
              </a:rPr>
              <a:t>PrEP</a:t>
            </a:r>
            <a:r>
              <a:rPr lang="en-GB" altLang="en-US" sz="1000" dirty="0">
                <a:ea typeface="Verdana" panose="020B0604030504040204" pitchFamily="34" charset="0"/>
              </a:rPr>
              <a:t> eligible if last dose was &gt;6 months from HIV diagnosis or there is documented HIV </a:t>
            </a:r>
            <a:r>
              <a:rPr lang="en-GB" altLang="en-US" sz="1000" dirty="0" err="1">
                <a:ea typeface="Verdana" panose="020B0604030504040204" pitchFamily="34" charset="0"/>
              </a:rPr>
              <a:t>seronegativity</a:t>
            </a:r>
            <a:r>
              <a:rPr lang="en-GB" altLang="en-US" sz="1000" dirty="0">
                <a:ea typeface="Verdana" panose="020B0604030504040204" pitchFamily="34" charset="0"/>
              </a:rPr>
              <a:t> ≥2 months after the last prophylactic dose and prior to the date of HIV diagnosis</a:t>
            </a:r>
            <a:endParaRPr lang="en-US" altLang="en-US" sz="1000" dirty="0">
              <a:ea typeface="Verdana" panose="020B0604030504040204" pitchFamily="34" charset="0"/>
            </a:endParaRPr>
          </a:p>
        </p:txBody>
      </p:sp>
      <p:sp>
        <p:nvSpPr>
          <p:cNvPr id="4" name="Slide Number Placeholder 3"/>
          <p:cNvSpPr>
            <a:spLocks noGrp="1"/>
          </p:cNvSpPr>
          <p:nvPr>
            <p:ph type="sldNum" sz="quarter" idx="10"/>
          </p:nvPr>
        </p:nvSpPr>
        <p:spPr/>
        <p:txBody>
          <a:bodyPr/>
          <a:lstStyle/>
          <a:p>
            <a:pPr defTabSz="976584">
              <a:defRPr/>
            </a:pPr>
            <a:fld id="{43E8D311-A15E-D747-87D9-326963096DF2}" type="slidenum">
              <a:rPr lang="en-US" sz="1300">
                <a:solidFill>
                  <a:prstClr val="black"/>
                </a:solidFill>
                <a:latin typeface="Calibri" panose="020F0502020204030204"/>
              </a:rPr>
              <a:pPr defTabSz="976584">
                <a:defRPr/>
              </a:pPr>
              <a:t>15</a:t>
            </a:fld>
            <a:endParaRPr lang="en-US" sz="1300">
              <a:solidFill>
                <a:prstClr val="black"/>
              </a:solidFill>
              <a:latin typeface="Calibri" panose="020F0502020204030204"/>
            </a:endParaRPr>
          </a:p>
        </p:txBody>
      </p:sp>
    </p:spTree>
    <p:extLst>
      <p:ext uri="{BB962C8B-B14F-4D97-AF65-F5344CB8AC3E}">
        <p14:creationId xmlns:p14="http://schemas.microsoft.com/office/powerpoint/2010/main" val="1801774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16</a:t>
            </a:fld>
            <a:endParaRPr lang="fr-FR"/>
          </a:p>
        </p:txBody>
      </p:sp>
    </p:spTree>
    <p:extLst>
      <p:ext uri="{BB962C8B-B14F-4D97-AF65-F5344CB8AC3E}">
        <p14:creationId xmlns:p14="http://schemas.microsoft.com/office/powerpoint/2010/main" val="1852138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17</a:t>
            </a:fld>
            <a:endParaRPr lang="fr-FR"/>
          </a:p>
        </p:txBody>
      </p:sp>
    </p:spTree>
    <p:extLst>
      <p:ext uri="{BB962C8B-B14F-4D97-AF65-F5344CB8AC3E}">
        <p14:creationId xmlns:p14="http://schemas.microsoft.com/office/powerpoint/2010/main" val="1881590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18</a:t>
            </a:fld>
            <a:endParaRPr lang="fr-FR"/>
          </a:p>
        </p:txBody>
      </p:sp>
    </p:spTree>
    <p:extLst>
      <p:ext uri="{BB962C8B-B14F-4D97-AF65-F5344CB8AC3E}">
        <p14:creationId xmlns:p14="http://schemas.microsoft.com/office/powerpoint/2010/main" val="3888937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19</a:t>
            </a:fld>
            <a:endParaRPr lang="fr-FR"/>
          </a:p>
        </p:txBody>
      </p:sp>
    </p:spTree>
    <p:extLst>
      <p:ext uri="{BB962C8B-B14F-4D97-AF65-F5344CB8AC3E}">
        <p14:creationId xmlns:p14="http://schemas.microsoft.com/office/powerpoint/2010/main" val="3964394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2</a:t>
            </a:fld>
            <a:endParaRPr lang="fr-FR"/>
          </a:p>
        </p:txBody>
      </p:sp>
    </p:spTree>
    <p:extLst>
      <p:ext uri="{BB962C8B-B14F-4D97-AF65-F5344CB8AC3E}">
        <p14:creationId xmlns:p14="http://schemas.microsoft.com/office/powerpoint/2010/main" val="2275122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20</a:t>
            </a:fld>
            <a:endParaRPr lang="fr-FR"/>
          </a:p>
        </p:txBody>
      </p:sp>
    </p:spTree>
    <p:extLst>
      <p:ext uri="{BB962C8B-B14F-4D97-AF65-F5344CB8AC3E}">
        <p14:creationId xmlns:p14="http://schemas.microsoft.com/office/powerpoint/2010/main" val="169980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21</a:t>
            </a:fld>
            <a:endParaRPr lang="fr-FR"/>
          </a:p>
        </p:txBody>
      </p:sp>
    </p:spTree>
    <p:extLst>
      <p:ext uri="{BB962C8B-B14F-4D97-AF65-F5344CB8AC3E}">
        <p14:creationId xmlns:p14="http://schemas.microsoft.com/office/powerpoint/2010/main" val="3207574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22</a:t>
            </a:fld>
            <a:endParaRPr lang="fr-FR"/>
          </a:p>
        </p:txBody>
      </p:sp>
    </p:spTree>
    <p:extLst>
      <p:ext uri="{BB962C8B-B14F-4D97-AF65-F5344CB8AC3E}">
        <p14:creationId xmlns:p14="http://schemas.microsoft.com/office/powerpoint/2010/main" val="3328343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23</a:t>
            </a:fld>
            <a:endParaRPr lang="fr-FR"/>
          </a:p>
        </p:txBody>
      </p:sp>
    </p:spTree>
    <p:extLst>
      <p:ext uri="{BB962C8B-B14F-4D97-AF65-F5344CB8AC3E}">
        <p14:creationId xmlns:p14="http://schemas.microsoft.com/office/powerpoint/2010/main" val="2656726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24</a:t>
            </a:fld>
            <a:endParaRPr lang="fr-FR"/>
          </a:p>
        </p:txBody>
      </p:sp>
    </p:spTree>
    <p:extLst>
      <p:ext uri="{BB962C8B-B14F-4D97-AF65-F5344CB8AC3E}">
        <p14:creationId xmlns:p14="http://schemas.microsoft.com/office/powerpoint/2010/main" val="626878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25</a:t>
            </a:fld>
            <a:endParaRPr lang="fr-FR"/>
          </a:p>
        </p:txBody>
      </p:sp>
    </p:spTree>
    <p:extLst>
      <p:ext uri="{BB962C8B-B14F-4D97-AF65-F5344CB8AC3E}">
        <p14:creationId xmlns:p14="http://schemas.microsoft.com/office/powerpoint/2010/main" val="4155351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26</a:t>
            </a:fld>
            <a:endParaRPr lang="fr-FR"/>
          </a:p>
        </p:txBody>
      </p:sp>
    </p:spTree>
    <p:extLst>
      <p:ext uri="{BB962C8B-B14F-4D97-AF65-F5344CB8AC3E}">
        <p14:creationId xmlns:p14="http://schemas.microsoft.com/office/powerpoint/2010/main" val="17846837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27</a:t>
            </a:fld>
            <a:endParaRPr lang="fr-FR"/>
          </a:p>
        </p:txBody>
      </p:sp>
    </p:spTree>
    <p:extLst>
      <p:ext uri="{BB962C8B-B14F-4D97-AF65-F5344CB8AC3E}">
        <p14:creationId xmlns:p14="http://schemas.microsoft.com/office/powerpoint/2010/main" val="14525924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28</a:t>
            </a:fld>
            <a:endParaRPr lang="fr-FR"/>
          </a:p>
        </p:txBody>
      </p:sp>
    </p:spTree>
    <p:extLst>
      <p:ext uri="{BB962C8B-B14F-4D97-AF65-F5344CB8AC3E}">
        <p14:creationId xmlns:p14="http://schemas.microsoft.com/office/powerpoint/2010/main" val="39108296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29</a:t>
            </a:fld>
            <a:endParaRPr lang="fr-FR"/>
          </a:p>
        </p:txBody>
      </p:sp>
    </p:spTree>
    <p:extLst>
      <p:ext uri="{BB962C8B-B14F-4D97-AF65-F5344CB8AC3E}">
        <p14:creationId xmlns:p14="http://schemas.microsoft.com/office/powerpoint/2010/main" val="3903798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3</a:t>
            </a:fld>
            <a:endParaRPr lang="fr-FR"/>
          </a:p>
        </p:txBody>
      </p:sp>
    </p:spTree>
    <p:extLst>
      <p:ext uri="{BB962C8B-B14F-4D97-AF65-F5344CB8AC3E}">
        <p14:creationId xmlns:p14="http://schemas.microsoft.com/office/powerpoint/2010/main" val="1347108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975990F-AA55-4A9E-AAEE-08548034C6F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Notes Placeholder 2">
            <a:extLst>
              <a:ext uri="{FF2B5EF4-FFF2-40B4-BE49-F238E27FC236}">
                <a16:creationId xmlns:a16="http://schemas.microsoft.com/office/drawing/2014/main" id="{588BB46D-35C7-4178-83A9-61A6DB2BA151}"/>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6" name="Slide Number Placeholder 3">
            <a:extLst>
              <a:ext uri="{FF2B5EF4-FFF2-40B4-BE49-F238E27FC236}">
                <a16:creationId xmlns:a16="http://schemas.microsoft.com/office/drawing/2014/main" id="{5AF03868-4668-4DC8-A7BC-9C430F36A82F}"/>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32326" indent="-281664">
              <a:spcBef>
                <a:spcPct val="30000"/>
              </a:spcBef>
              <a:defRPr sz="1200">
                <a:solidFill>
                  <a:schemeClr val="tx1"/>
                </a:solidFill>
                <a:latin typeface="Arial" panose="020B0604020202020204" pitchFamily="34" charset="0"/>
                <a:cs typeface="Arial" panose="020B0604020202020204" pitchFamily="34" charset="0"/>
              </a:defRPr>
            </a:lvl2pPr>
            <a:lvl3pPr marL="1126655" indent="-225331">
              <a:spcBef>
                <a:spcPct val="30000"/>
              </a:spcBef>
              <a:defRPr sz="1200">
                <a:solidFill>
                  <a:schemeClr val="tx1"/>
                </a:solidFill>
                <a:latin typeface="Arial" panose="020B0604020202020204" pitchFamily="34" charset="0"/>
                <a:cs typeface="Arial" panose="020B0604020202020204" pitchFamily="34" charset="0"/>
              </a:defRPr>
            </a:lvl3pPr>
            <a:lvl4pPr marL="1577317" indent="-225331">
              <a:spcBef>
                <a:spcPct val="30000"/>
              </a:spcBef>
              <a:defRPr sz="1200">
                <a:solidFill>
                  <a:schemeClr val="tx1"/>
                </a:solidFill>
                <a:latin typeface="Arial" panose="020B0604020202020204" pitchFamily="34" charset="0"/>
                <a:cs typeface="Arial" panose="020B0604020202020204" pitchFamily="34" charset="0"/>
              </a:defRPr>
            </a:lvl4pPr>
            <a:lvl5pPr marL="2027979" indent="-225331">
              <a:spcBef>
                <a:spcPct val="30000"/>
              </a:spcBef>
              <a:defRPr sz="1200">
                <a:solidFill>
                  <a:schemeClr val="tx1"/>
                </a:solidFill>
                <a:latin typeface="Arial" panose="020B0604020202020204" pitchFamily="34" charset="0"/>
                <a:cs typeface="Arial" panose="020B0604020202020204" pitchFamily="34" charset="0"/>
              </a:defRPr>
            </a:lvl5pPr>
            <a:lvl6pPr marL="2478641" indent="-22533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29303" indent="-22533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79965" indent="-22533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30627" indent="-22533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defTabSz="901324" fontAlgn="base">
              <a:spcBef>
                <a:spcPct val="0"/>
              </a:spcBef>
              <a:spcAft>
                <a:spcPct val="0"/>
              </a:spcAft>
              <a:defRPr/>
            </a:pPr>
            <a:fld id="{7878610C-E94C-481B-83EC-8F434D19AEBD}" type="slidenum">
              <a:rPr lang="en-GB" altLang="en-US">
                <a:solidFill>
                  <a:prstClr val="black"/>
                </a:solidFill>
              </a:rPr>
              <a:pPr defTabSz="901324" fontAlgn="base">
                <a:spcBef>
                  <a:spcPct val="0"/>
                </a:spcBef>
                <a:spcAft>
                  <a:spcPct val="0"/>
                </a:spcAft>
                <a:defRPr/>
              </a:pPr>
              <a:t>30</a:t>
            </a:fld>
            <a:endParaRPr lang="en-GB" altLang="en-US">
              <a:solidFill>
                <a:prstClr val="black"/>
              </a:solidFill>
            </a:endParaRPr>
          </a:p>
        </p:txBody>
      </p:sp>
    </p:spTree>
    <p:extLst>
      <p:ext uri="{BB962C8B-B14F-4D97-AF65-F5344CB8AC3E}">
        <p14:creationId xmlns:p14="http://schemas.microsoft.com/office/powerpoint/2010/main" val="25773437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31</a:t>
            </a:fld>
            <a:endParaRPr lang="fr-FR"/>
          </a:p>
        </p:txBody>
      </p:sp>
    </p:spTree>
    <p:extLst>
      <p:ext uri="{BB962C8B-B14F-4D97-AF65-F5344CB8AC3E}">
        <p14:creationId xmlns:p14="http://schemas.microsoft.com/office/powerpoint/2010/main" val="40727864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32</a:t>
            </a:fld>
            <a:endParaRPr lang="fr-FR"/>
          </a:p>
        </p:txBody>
      </p:sp>
    </p:spTree>
    <p:extLst>
      <p:ext uri="{BB962C8B-B14F-4D97-AF65-F5344CB8AC3E}">
        <p14:creationId xmlns:p14="http://schemas.microsoft.com/office/powerpoint/2010/main" val="31265472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33</a:t>
            </a:fld>
            <a:endParaRPr lang="fr-FR"/>
          </a:p>
        </p:txBody>
      </p:sp>
    </p:spTree>
    <p:extLst>
      <p:ext uri="{BB962C8B-B14F-4D97-AF65-F5344CB8AC3E}">
        <p14:creationId xmlns:p14="http://schemas.microsoft.com/office/powerpoint/2010/main" val="32655613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34</a:t>
            </a:fld>
            <a:endParaRPr lang="fr-FR"/>
          </a:p>
        </p:txBody>
      </p:sp>
    </p:spTree>
    <p:extLst>
      <p:ext uri="{BB962C8B-B14F-4D97-AF65-F5344CB8AC3E}">
        <p14:creationId xmlns:p14="http://schemas.microsoft.com/office/powerpoint/2010/main" val="23663760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35</a:t>
            </a:fld>
            <a:endParaRPr lang="fr-FR"/>
          </a:p>
        </p:txBody>
      </p:sp>
    </p:spTree>
    <p:extLst>
      <p:ext uri="{BB962C8B-B14F-4D97-AF65-F5344CB8AC3E}">
        <p14:creationId xmlns:p14="http://schemas.microsoft.com/office/powerpoint/2010/main" val="20882209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36</a:t>
            </a:fld>
            <a:endParaRPr lang="fr-FR"/>
          </a:p>
        </p:txBody>
      </p:sp>
    </p:spTree>
    <p:extLst>
      <p:ext uri="{BB962C8B-B14F-4D97-AF65-F5344CB8AC3E}">
        <p14:creationId xmlns:p14="http://schemas.microsoft.com/office/powerpoint/2010/main" val="5274494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37</a:t>
            </a:fld>
            <a:endParaRPr lang="fr-FR"/>
          </a:p>
        </p:txBody>
      </p:sp>
    </p:spTree>
    <p:extLst>
      <p:ext uri="{BB962C8B-B14F-4D97-AF65-F5344CB8AC3E}">
        <p14:creationId xmlns:p14="http://schemas.microsoft.com/office/powerpoint/2010/main" val="34432213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38</a:t>
            </a:fld>
            <a:endParaRPr lang="fr-FR"/>
          </a:p>
        </p:txBody>
      </p:sp>
    </p:spTree>
    <p:extLst>
      <p:ext uri="{BB962C8B-B14F-4D97-AF65-F5344CB8AC3E}">
        <p14:creationId xmlns:p14="http://schemas.microsoft.com/office/powerpoint/2010/main" val="18417390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BD9CD696-6686-42F5-9E42-8DCDB034590C}" type="slidenum">
              <a:rPr lang="en-GB" altLang="en-US" smtClean="0">
                <a:solidFill>
                  <a:prstClr val="black"/>
                </a:solidFill>
                <a:latin typeface="Calibri"/>
              </a:rPr>
              <a:pPr>
                <a:defRPr/>
              </a:pPr>
              <a:t>39</a:t>
            </a:fld>
            <a:endParaRPr lang="en-GB" altLang="en-US">
              <a:solidFill>
                <a:prstClr val="black"/>
              </a:solidFill>
              <a:latin typeface="Calibri"/>
            </a:endParaRPr>
          </a:p>
        </p:txBody>
      </p:sp>
    </p:spTree>
    <p:extLst>
      <p:ext uri="{BB962C8B-B14F-4D97-AF65-F5344CB8AC3E}">
        <p14:creationId xmlns:p14="http://schemas.microsoft.com/office/powerpoint/2010/main" val="351653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4</a:t>
            </a:fld>
            <a:endParaRPr lang="fr-FR"/>
          </a:p>
        </p:txBody>
      </p:sp>
    </p:spTree>
    <p:extLst>
      <p:ext uri="{BB962C8B-B14F-4D97-AF65-F5344CB8AC3E}">
        <p14:creationId xmlns:p14="http://schemas.microsoft.com/office/powerpoint/2010/main" val="39546893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40</a:t>
            </a:fld>
            <a:endParaRPr lang="fr-FR"/>
          </a:p>
        </p:txBody>
      </p:sp>
    </p:spTree>
    <p:extLst>
      <p:ext uri="{BB962C8B-B14F-4D97-AF65-F5344CB8AC3E}">
        <p14:creationId xmlns:p14="http://schemas.microsoft.com/office/powerpoint/2010/main" val="1320845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41</a:t>
            </a:fld>
            <a:endParaRPr lang="fr-FR"/>
          </a:p>
        </p:txBody>
      </p:sp>
    </p:spTree>
    <p:extLst>
      <p:ext uri="{BB962C8B-B14F-4D97-AF65-F5344CB8AC3E}">
        <p14:creationId xmlns:p14="http://schemas.microsoft.com/office/powerpoint/2010/main" val="21162929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a:extLst>
              <a:ext uri="{FF2B5EF4-FFF2-40B4-BE49-F238E27FC236}">
                <a16:creationId xmlns:a16="http://schemas.microsoft.com/office/drawing/2014/main" id="{F8280A82-11BE-4A72-9DD8-63140372518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5699" name="Notes Placeholder 2">
            <a:extLst>
              <a:ext uri="{FF2B5EF4-FFF2-40B4-BE49-F238E27FC236}">
                <a16:creationId xmlns:a16="http://schemas.microsoft.com/office/drawing/2014/main" id="{CBC1D057-1D7B-471D-9E1C-D850F6FA8408}"/>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285700" name="Slide Number Placeholder 3">
            <a:extLst>
              <a:ext uri="{FF2B5EF4-FFF2-40B4-BE49-F238E27FC236}">
                <a16:creationId xmlns:a16="http://schemas.microsoft.com/office/drawing/2014/main" id="{06D44FD6-3DDF-46AA-9594-7AF219E1D3AB}"/>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32326" indent="-281664">
              <a:defRPr>
                <a:solidFill>
                  <a:schemeClr val="tx1"/>
                </a:solidFill>
                <a:latin typeface="Arial" panose="020B0604020202020204" pitchFamily="34" charset="0"/>
                <a:cs typeface="Arial" panose="020B0604020202020204" pitchFamily="34" charset="0"/>
              </a:defRPr>
            </a:lvl2pPr>
            <a:lvl3pPr marL="1126655" indent="-225331">
              <a:defRPr>
                <a:solidFill>
                  <a:schemeClr val="tx1"/>
                </a:solidFill>
                <a:latin typeface="Arial" panose="020B0604020202020204" pitchFamily="34" charset="0"/>
                <a:cs typeface="Arial" panose="020B0604020202020204" pitchFamily="34" charset="0"/>
              </a:defRPr>
            </a:lvl3pPr>
            <a:lvl4pPr marL="1577317" indent="-225331">
              <a:defRPr>
                <a:solidFill>
                  <a:schemeClr val="tx1"/>
                </a:solidFill>
                <a:latin typeface="Arial" panose="020B0604020202020204" pitchFamily="34" charset="0"/>
                <a:cs typeface="Arial" panose="020B0604020202020204" pitchFamily="34" charset="0"/>
              </a:defRPr>
            </a:lvl4pPr>
            <a:lvl5pPr marL="2027979" indent="-225331">
              <a:defRPr>
                <a:solidFill>
                  <a:schemeClr val="tx1"/>
                </a:solidFill>
                <a:latin typeface="Arial" panose="020B0604020202020204" pitchFamily="34" charset="0"/>
                <a:cs typeface="Arial" panose="020B0604020202020204" pitchFamily="34" charset="0"/>
              </a:defRPr>
            </a:lvl5pPr>
            <a:lvl6pPr marL="2478641" indent="-22533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29303" indent="-22533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79965" indent="-22533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30627" indent="-22533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01324" fontAlgn="base">
              <a:spcBef>
                <a:spcPct val="0"/>
              </a:spcBef>
              <a:spcAft>
                <a:spcPct val="0"/>
              </a:spcAft>
              <a:defRPr/>
            </a:pPr>
            <a:fld id="{521852F5-B07C-47BC-8FEE-B199D8390494}" type="slidenum">
              <a:rPr lang="en-GB" altLang="nl-BE">
                <a:solidFill>
                  <a:srgbClr val="000000"/>
                </a:solidFill>
                <a:latin typeface="Calibri" panose="020F0502020204030204" pitchFamily="34" charset="0"/>
              </a:rPr>
              <a:pPr defTabSz="901324" fontAlgn="base">
                <a:spcBef>
                  <a:spcPct val="0"/>
                </a:spcBef>
                <a:spcAft>
                  <a:spcPct val="0"/>
                </a:spcAft>
                <a:defRPr/>
              </a:pPr>
              <a:t>42</a:t>
            </a:fld>
            <a:endParaRPr lang="en-GB" altLang="nl-BE" dirty="0">
              <a:solidFill>
                <a:srgbClr val="000000"/>
              </a:solidFill>
              <a:latin typeface="Calibri" panose="020F0502020204030204" pitchFamily="34" charset="0"/>
            </a:endParaRPr>
          </a:p>
        </p:txBody>
      </p:sp>
    </p:spTree>
    <p:extLst>
      <p:ext uri="{BB962C8B-B14F-4D97-AF65-F5344CB8AC3E}">
        <p14:creationId xmlns:p14="http://schemas.microsoft.com/office/powerpoint/2010/main" val="7362102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901324" fontAlgn="base">
              <a:spcBef>
                <a:spcPct val="0"/>
              </a:spcBef>
              <a:spcAft>
                <a:spcPct val="0"/>
              </a:spcAft>
              <a:defRPr/>
            </a:pPr>
            <a:fld id="{BD9CD696-6686-42F5-9E42-8DCDB034590C}" type="slidenum">
              <a:rPr lang="en-GB" altLang="en-US">
                <a:solidFill>
                  <a:prstClr val="black"/>
                </a:solidFill>
                <a:latin typeface="Arial" panose="020B0604020202020204" pitchFamily="34" charset="0"/>
                <a:cs typeface="Arial" panose="020B0604020202020204" pitchFamily="34" charset="0"/>
              </a:rPr>
              <a:pPr defTabSz="901324" fontAlgn="base">
                <a:spcBef>
                  <a:spcPct val="0"/>
                </a:spcBef>
                <a:spcAft>
                  <a:spcPct val="0"/>
                </a:spcAft>
                <a:defRPr/>
              </a:pPr>
              <a:t>43</a:t>
            </a:fld>
            <a:endParaRPr lang="en-GB" altLang="en-US">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8234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44</a:t>
            </a:fld>
            <a:endParaRPr lang="fr-FR"/>
          </a:p>
        </p:txBody>
      </p:sp>
    </p:spTree>
    <p:extLst>
      <p:ext uri="{BB962C8B-B14F-4D97-AF65-F5344CB8AC3E}">
        <p14:creationId xmlns:p14="http://schemas.microsoft.com/office/powerpoint/2010/main" val="8801109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45</a:t>
            </a:fld>
            <a:endParaRPr lang="fr-FR"/>
          </a:p>
        </p:txBody>
      </p:sp>
    </p:spTree>
    <p:extLst>
      <p:ext uri="{BB962C8B-B14F-4D97-AF65-F5344CB8AC3E}">
        <p14:creationId xmlns:p14="http://schemas.microsoft.com/office/powerpoint/2010/main" val="39038584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46</a:t>
            </a:fld>
            <a:endParaRPr lang="fr-FR"/>
          </a:p>
        </p:txBody>
      </p:sp>
    </p:spTree>
    <p:extLst>
      <p:ext uri="{BB962C8B-B14F-4D97-AF65-F5344CB8AC3E}">
        <p14:creationId xmlns:p14="http://schemas.microsoft.com/office/powerpoint/2010/main" val="10413316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47</a:t>
            </a:fld>
            <a:endParaRPr lang="fr-FR"/>
          </a:p>
        </p:txBody>
      </p:sp>
    </p:spTree>
    <p:extLst>
      <p:ext uri="{BB962C8B-B14F-4D97-AF65-F5344CB8AC3E}">
        <p14:creationId xmlns:p14="http://schemas.microsoft.com/office/powerpoint/2010/main" val="18161990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48</a:t>
            </a:fld>
            <a:endParaRPr lang="fr-FR"/>
          </a:p>
        </p:txBody>
      </p:sp>
    </p:spTree>
    <p:extLst>
      <p:ext uri="{BB962C8B-B14F-4D97-AF65-F5344CB8AC3E}">
        <p14:creationId xmlns:p14="http://schemas.microsoft.com/office/powerpoint/2010/main" val="21535424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49</a:t>
            </a:fld>
            <a:endParaRPr lang="fr-FR"/>
          </a:p>
        </p:txBody>
      </p:sp>
    </p:spTree>
    <p:extLst>
      <p:ext uri="{BB962C8B-B14F-4D97-AF65-F5344CB8AC3E}">
        <p14:creationId xmlns:p14="http://schemas.microsoft.com/office/powerpoint/2010/main" val="3212625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5</a:t>
            </a:fld>
            <a:endParaRPr lang="fr-FR"/>
          </a:p>
        </p:txBody>
      </p:sp>
    </p:spTree>
    <p:extLst>
      <p:ext uri="{BB962C8B-B14F-4D97-AF65-F5344CB8AC3E}">
        <p14:creationId xmlns:p14="http://schemas.microsoft.com/office/powerpoint/2010/main" val="32862139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50</a:t>
            </a:fld>
            <a:endParaRPr lang="fr-FR"/>
          </a:p>
        </p:txBody>
      </p:sp>
    </p:spTree>
    <p:extLst>
      <p:ext uri="{BB962C8B-B14F-4D97-AF65-F5344CB8AC3E}">
        <p14:creationId xmlns:p14="http://schemas.microsoft.com/office/powerpoint/2010/main" val="29108718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51</a:t>
            </a:fld>
            <a:endParaRPr lang="fr-FR"/>
          </a:p>
        </p:txBody>
      </p:sp>
    </p:spTree>
    <p:extLst>
      <p:ext uri="{BB962C8B-B14F-4D97-AF65-F5344CB8AC3E}">
        <p14:creationId xmlns:p14="http://schemas.microsoft.com/office/powerpoint/2010/main" val="34635956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52</a:t>
            </a:fld>
            <a:endParaRPr lang="fr-FR"/>
          </a:p>
        </p:txBody>
      </p:sp>
    </p:spTree>
    <p:extLst>
      <p:ext uri="{BB962C8B-B14F-4D97-AF65-F5344CB8AC3E}">
        <p14:creationId xmlns:p14="http://schemas.microsoft.com/office/powerpoint/2010/main" val="27464117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53</a:t>
            </a:fld>
            <a:endParaRPr lang="fr-FR"/>
          </a:p>
        </p:txBody>
      </p:sp>
    </p:spTree>
    <p:extLst>
      <p:ext uri="{BB962C8B-B14F-4D97-AF65-F5344CB8AC3E}">
        <p14:creationId xmlns:p14="http://schemas.microsoft.com/office/powerpoint/2010/main" val="31388457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54</a:t>
            </a:fld>
            <a:endParaRPr lang="fr-FR"/>
          </a:p>
        </p:txBody>
      </p:sp>
    </p:spTree>
    <p:extLst>
      <p:ext uri="{BB962C8B-B14F-4D97-AF65-F5344CB8AC3E}">
        <p14:creationId xmlns:p14="http://schemas.microsoft.com/office/powerpoint/2010/main" val="7209257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55</a:t>
            </a:fld>
            <a:endParaRPr lang="fr-FR"/>
          </a:p>
        </p:txBody>
      </p:sp>
    </p:spTree>
    <p:extLst>
      <p:ext uri="{BB962C8B-B14F-4D97-AF65-F5344CB8AC3E}">
        <p14:creationId xmlns:p14="http://schemas.microsoft.com/office/powerpoint/2010/main" val="1503393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56</a:t>
            </a:fld>
            <a:endParaRPr lang="fr-FR"/>
          </a:p>
        </p:txBody>
      </p:sp>
    </p:spTree>
    <p:extLst>
      <p:ext uri="{BB962C8B-B14F-4D97-AF65-F5344CB8AC3E}">
        <p14:creationId xmlns:p14="http://schemas.microsoft.com/office/powerpoint/2010/main" val="6982396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2806C5A-92E1-4261-8E36-8B42C39D77C8}" type="slidenum">
              <a:rPr lang="fr-FR" smtClean="0"/>
              <a:t>57</a:t>
            </a:fld>
            <a:endParaRPr lang="fr-FR"/>
          </a:p>
        </p:txBody>
      </p:sp>
    </p:spTree>
    <p:extLst>
      <p:ext uri="{BB962C8B-B14F-4D97-AF65-F5344CB8AC3E}">
        <p14:creationId xmlns:p14="http://schemas.microsoft.com/office/powerpoint/2010/main" val="32481128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58</a:t>
            </a:fld>
            <a:endParaRPr lang="fr-FR"/>
          </a:p>
        </p:txBody>
      </p:sp>
    </p:spTree>
    <p:extLst>
      <p:ext uri="{BB962C8B-B14F-4D97-AF65-F5344CB8AC3E}">
        <p14:creationId xmlns:p14="http://schemas.microsoft.com/office/powerpoint/2010/main" val="19603703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59</a:t>
            </a:fld>
            <a:endParaRPr lang="fr-FR"/>
          </a:p>
        </p:txBody>
      </p:sp>
    </p:spTree>
    <p:extLst>
      <p:ext uri="{BB962C8B-B14F-4D97-AF65-F5344CB8AC3E}">
        <p14:creationId xmlns:p14="http://schemas.microsoft.com/office/powerpoint/2010/main" val="1966121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6</a:t>
            </a:fld>
            <a:endParaRPr lang="fr-FR"/>
          </a:p>
        </p:txBody>
      </p:sp>
    </p:spTree>
    <p:extLst>
      <p:ext uri="{BB962C8B-B14F-4D97-AF65-F5344CB8AC3E}">
        <p14:creationId xmlns:p14="http://schemas.microsoft.com/office/powerpoint/2010/main" val="36638732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60</a:t>
            </a:fld>
            <a:endParaRPr lang="fr-FR"/>
          </a:p>
        </p:txBody>
      </p:sp>
    </p:spTree>
    <p:extLst>
      <p:ext uri="{BB962C8B-B14F-4D97-AF65-F5344CB8AC3E}">
        <p14:creationId xmlns:p14="http://schemas.microsoft.com/office/powerpoint/2010/main" val="41409252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806C5A-92E1-4261-8E36-8B42C39D77C8}"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68173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806C5A-92E1-4261-8E36-8B42C39D77C8}"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81128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806C5A-92E1-4261-8E36-8B42C39D77C8}"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11749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64</a:t>
            </a:fld>
            <a:endParaRPr lang="fr-FR"/>
          </a:p>
        </p:txBody>
      </p:sp>
    </p:spTree>
    <p:extLst>
      <p:ext uri="{BB962C8B-B14F-4D97-AF65-F5344CB8AC3E}">
        <p14:creationId xmlns:p14="http://schemas.microsoft.com/office/powerpoint/2010/main" val="1477430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7</a:t>
            </a:fld>
            <a:endParaRPr lang="fr-FR"/>
          </a:p>
        </p:txBody>
      </p:sp>
    </p:spTree>
    <p:extLst>
      <p:ext uri="{BB962C8B-B14F-4D97-AF65-F5344CB8AC3E}">
        <p14:creationId xmlns:p14="http://schemas.microsoft.com/office/powerpoint/2010/main" val="2120139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2B7F32E-CC95-CA4E-8973-449539749249}" type="slidenum">
              <a:rPr lang="es-ES" smtClean="0"/>
              <a:t>8</a:t>
            </a:fld>
            <a:endParaRPr lang="es-ES"/>
          </a:p>
        </p:txBody>
      </p:sp>
    </p:spTree>
    <p:extLst>
      <p:ext uri="{BB962C8B-B14F-4D97-AF65-F5344CB8AC3E}">
        <p14:creationId xmlns:p14="http://schemas.microsoft.com/office/powerpoint/2010/main" val="3513950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975990F-AA55-4A9E-AAEE-08548034C6F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Notes Placeholder 2">
            <a:extLst>
              <a:ext uri="{FF2B5EF4-FFF2-40B4-BE49-F238E27FC236}">
                <a16:creationId xmlns:a16="http://schemas.microsoft.com/office/drawing/2014/main" id="{588BB46D-35C7-4178-83A9-61A6DB2BA151}"/>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8436" name="Slide Number Placeholder 3">
            <a:extLst>
              <a:ext uri="{FF2B5EF4-FFF2-40B4-BE49-F238E27FC236}">
                <a16:creationId xmlns:a16="http://schemas.microsoft.com/office/drawing/2014/main" id="{5AF03868-4668-4DC8-A7BC-9C430F36A82F}"/>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32326" indent="-281664">
              <a:spcBef>
                <a:spcPct val="30000"/>
              </a:spcBef>
              <a:defRPr sz="1200">
                <a:solidFill>
                  <a:schemeClr val="tx1"/>
                </a:solidFill>
                <a:latin typeface="Arial" panose="020B0604020202020204" pitchFamily="34" charset="0"/>
                <a:cs typeface="Arial" panose="020B0604020202020204" pitchFamily="34" charset="0"/>
              </a:defRPr>
            </a:lvl2pPr>
            <a:lvl3pPr marL="1126655" indent="-225331">
              <a:spcBef>
                <a:spcPct val="30000"/>
              </a:spcBef>
              <a:defRPr sz="1200">
                <a:solidFill>
                  <a:schemeClr val="tx1"/>
                </a:solidFill>
                <a:latin typeface="Arial" panose="020B0604020202020204" pitchFamily="34" charset="0"/>
                <a:cs typeface="Arial" panose="020B0604020202020204" pitchFamily="34" charset="0"/>
              </a:defRPr>
            </a:lvl3pPr>
            <a:lvl4pPr marL="1577317" indent="-225331">
              <a:spcBef>
                <a:spcPct val="30000"/>
              </a:spcBef>
              <a:defRPr sz="1200">
                <a:solidFill>
                  <a:schemeClr val="tx1"/>
                </a:solidFill>
                <a:latin typeface="Arial" panose="020B0604020202020204" pitchFamily="34" charset="0"/>
                <a:cs typeface="Arial" panose="020B0604020202020204" pitchFamily="34" charset="0"/>
              </a:defRPr>
            </a:lvl4pPr>
            <a:lvl5pPr marL="2027979" indent="-225331">
              <a:spcBef>
                <a:spcPct val="30000"/>
              </a:spcBef>
              <a:defRPr sz="1200">
                <a:solidFill>
                  <a:schemeClr val="tx1"/>
                </a:solidFill>
                <a:latin typeface="Arial" panose="020B0604020202020204" pitchFamily="34" charset="0"/>
                <a:cs typeface="Arial" panose="020B0604020202020204" pitchFamily="34" charset="0"/>
              </a:defRPr>
            </a:lvl5pPr>
            <a:lvl6pPr marL="2478641" indent="-22533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29303" indent="-22533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79965" indent="-22533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30627" indent="-22533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defTabSz="901324" fontAlgn="base">
              <a:spcBef>
                <a:spcPct val="0"/>
              </a:spcBef>
              <a:spcAft>
                <a:spcPct val="0"/>
              </a:spcAft>
              <a:defRPr/>
            </a:pPr>
            <a:fld id="{7878610C-E94C-481B-83EC-8F434D19AEBD}" type="slidenum">
              <a:rPr lang="en-GB" altLang="en-US">
                <a:solidFill>
                  <a:prstClr val="black"/>
                </a:solidFill>
              </a:rPr>
              <a:pPr defTabSz="901324" fontAlgn="base">
                <a:spcBef>
                  <a:spcPct val="0"/>
                </a:spcBef>
                <a:spcAft>
                  <a:spcPct val="0"/>
                </a:spcAft>
                <a:defRPr/>
              </a:pPr>
              <a:t>9</a:t>
            </a:fld>
            <a:endParaRPr lang="en-GB" altLang="en-US" dirty="0">
              <a:solidFill>
                <a:prstClr val="black"/>
              </a:solidFill>
            </a:endParaRPr>
          </a:p>
        </p:txBody>
      </p:sp>
    </p:spTree>
    <p:extLst>
      <p:ext uri="{BB962C8B-B14F-4D97-AF65-F5344CB8AC3E}">
        <p14:creationId xmlns:p14="http://schemas.microsoft.com/office/powerpoint/2010/main" val="39034382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219200" y="2865442"/>
            <a:ext cx="10363200" cy="1470025"/>
          </a:xfrm>
        </p:spPr>
        <p:txBody>
          <a:bodyPr/>
          <a:lstStyle/>
          <a:p>
            <a:r>
              <a:rPr lang="fr-FR"/>
              <a:t>Cliquez et modifiez le titre</a:t>
            </a:r>
          </a:p>
        </p:txBody>
      </p:sp>
      <p:sp>
        <p:nvSpPr>
          <p:cNvPr id="3" name="Sous-titre 2"/>
          <p:cNvSpPr>
            <a:spLocks noGrp="1"/>
          </p:cNvSpPr>
          <p:nvPr>
            <p:ph type="subTitle" idx="1"/>
          </p:nvPr>
        </p:nvSpPr>
        <p:spPr>
          <a:xfrm>
            <a:off x="3048000" y="4456651"/>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Cliquez pour modifier le style des sous-titres du masque</a:t>
            </a:r>
          </a:p>
        </p:txBody>
      </p:sp>
    </p:spTree>
    <p:extLst>
      <p:ext uri="{BB962C8B-B14F-4D97-AF65-F5344CB8AC3E}">
        <p14:creationId xmlns:p14="http://schemas.microsoft.com/office/powerpoint/2010/main" val="1766681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1467562" y="96819"/>
            <a:ext cx="8142914" cy="1581373"/>
          </a:xfrm>
        </p:spPr>
        <p:txBody>
          <a:bodyPr/>
          <a:lstStyle>
            <a:lvl1pPr>
              <a:lnSpc>
                <a:spcPts val="3000"/>
              </a:lnSpc>
              <a:defRPr/>
            </a:lvl1pPr>
          </a:lstStyle>
          <a:p>
            <a:r>
              <a:rPr lang="fr-FR" dirty="0"/>
              <a:t>Modifiez le style du titre</a:t>
            </a:r>
          </a:p>
        </p:txBody>
      </p:sp>
      <p:sp>
        <p:nvSpPr>
          <p:cNvPr id="7" name="Espace réservé du contenu 6"/>
          <p:cNvSpPr>
            <a:spLocks noGrp="1"/>
          </p:cNvSpPr>
          <p:nvPr>
            <p:ph sz="quarter" idx="13"/>
          </p:nvPr>
        </p:nvSpPr>
        <p:spPr>
          <a:xfrm>
            <a:off x="609600" y="1741708"/>
            <a:ext cx="10972800" cy="4572000"/>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4110419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609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39059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_Content">
    <p:spTree>
      <p:nvGrpSpPr>
        <p:cNvPr id="1" name=""/>
        <p:cNvGrpSpPr/>
        <p:nvPr/>
      </p:nvGrpSpPr>
      <p:grpSpPr>
        <a:xfrm>
          <a:off x="0" y="0"/>
          <a:ext cx="0" cy="0"/>
          <a:chOff x="0" y="0"/>
          <a:chExt cx="0" cy="0"/>
        </a:xfrm>
      </p:grpSpPr>
      <p:sp>
        <p:nvSpPr>
          <p:cNvPr id="11" name="Rectangle 3"/>
          <p:cNvSpPr>
            <a:spLocks noGrp="1" noChangeArrowheads="1"/>
          </p:cNvSpPr>
          <p:nvPr>
            <p:ph idx="1"/>
          </p:nvPr>
        </p:nvSpPr>
        <p:spPr bwMode="auto">
          <a:xfrm>
            <a:off x="711201" y="1350964"/>
            <a:ext cx="10839450" cy="42259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5pPr>
              <a:defRPr/>
            </a:lvl5pPr>
          </a:lstStyle>
          <a:p>
            <a:pPr lvl="0"/>
            <a:r>
              <a:rPr lang="en-US" altLang="en-US" noProof="0" dirty="0"/>
              <a:t>Click to 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a:p>
            <a:pPr lvl="4"/>
            <a:endParaRPr lang="en-US" altLang="en-US" noProof="0" dirty="0"/>
          </a:p>
        </p:txBody>
      </p:sp>
      <p:sp>
        <p:nvSpPr>
          <p:cNvPr id="17" name="Slide Number Placeholder 1">
            <a:extLst>
              <a:ext uri="{FF2B5EF4-FFF2-40B4-BE49-F238E27FC236}">
                <a16:creationId xmlns:a16="http://schemas.microsoft.com/office/drawing/2014/main" id="{5E20FFAB-DF01-48B8-AAF8-D9E9981965AD}"/>
              </a:ext>
            </a:extLst>
          </p:cNvPr>
          <p:cNvSpPr>
            <a:spLocks noGrp="1"/>
          </p:cNvSpPr>
          <p:nvPr>
            <p:ph type="sldNum" sz="quarter" idx="4"/>
          </p:nvPr>
        </p:nvSpPr>
        <p:spPr>
          <a:xfrm>
            <a:off x="11736387" y="6519599"/>
            <a:ext cx="455611" cy="336525"/>
          </a:xfrm>
          <a:prstGeom prst="rect">
            <a:avLst/>
          </a:prstGeom>
        </p:spPr>
        <p:txBody>
          <a:bodyPr/>
          <a:lstStyle>
            <a:lvl1pPr algn="r">
              <a:defRPr sz="1200" b="1">
                <a:solidFill>
                  <a:schemeClr val="bg1"/>
                </a:solidFill>
              </a:defRPr>
            </a:lvl1pPr>
          </a:lstStyle>
          <a:p>
            <a:fld id="{724AC3FD-09E3-4FF5-A0F9-A72F20D7F301}" type="slidenum">
              <a:rPr lang="en-GB" smtClean="0">
                <a:solidFill>
                  <a:srgbClr val="FFFFFF"/>
                </a:solidFill>
              </a:rPr>
              <a:pPr/>
              <a:t>‹N°›</a:t>
            </a:fld>
            <a:endParaRPr lang="en-GB">
              <a:solidFill>
                <a:srgbClr val="FFFFFF"/>
              </a:solidFill>
            </a:endParaRPr>
          </a:p>
        </p:txBody>
      </p:sp>
      <p:sp>
        <p:nvSpPr>
          <p:cNvPr id="8" name="Rectangle 2">
            <a:extLst>
              <a:ext uri="{FF2B5EF4-FFF2-40B4-BE49-F238E27FC236}">
                <a16:creationId xmlns:a16="http://schemas.microsoft.com/office/drawing/2014/main" id="{B269CE4D-2347-44B5-ABE1-5082EFF06F2D}"/>
              </a:ext>
            </a:extLst>
          </p:cNvPr>
          <p:cNvSpPr>
            <a:spLocks noGrp="1" noChangeArrowheads="1"/>
          </p:cNvSpPr>
          <p:nvPr>
            <p:ph type="title"/>
          </p:nvPr>
        </p:nvSpPr>
        <p:spPr bwMode="auto">
          <a:xfrm>
            <a:off x="711199" y="152400"/>
            <a:ext cx="11144251"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dirty="0"/>
              <a:t>Click to edit Master title style</a:t>
            </a:r>
            <a:endParaRPr lang="en-GB" altLang="en-US" dirty="0"/>
          </a:p>
        </p:txBody>
      </p:sp>
      <p:sp>
        <p:nvSpPr>
          <p:cNvPr id="9" name="Text Placeholder 2">
            <a:extLst>
              <a:ext uri="{FF2B5EF4-FFF2-40B4-BE49-F238E27FC236}">
                <a16:creationId xmlns:a16="http://schemas.microsoft.com/office/drawing/2014/main" id="{F6A834DD-6116-4B73-BBE9-851C2D5E28BF}"/>
              </a:ext>
            </a:extLst>
          </p:cNvPr>
          <p:cNvSpPr>
            <a:spLocks noGrp="1"/>
          </p:cNvSpPr>
          <p:nvPr>
            <p:ph type="body" sz="quarter" idx="18"/>
          </p:nvPr>
        </p:nvSpPr>
        <p:spPr>
          <a:xfrm>
            <a:off x="711962" y="5943600"/>
            <a:ext cx="11143488" cy="304769"/>
          </a:xfrm>
        </p:spPr>
        <p:txBody>
          <a:bodyPr bIns="36000" anchor="b"/>
          <a:lstStyle>
            <a:lvl1pPr marL="0" indent="0" algn="l" rtl="0" eaLnBrk="0" fontAlgn="base" hangingPunct="0">
              <a:lnSpc>
                <a:spcPct val="90000"/>
              </a:lnSpc>
              <a:spcBef>
                <a:spcPct val="0"/>
              </a:spcBef>
              <a:spcAft>
                <a:spcPts val="0"/>
              </a:spcAft>
              <a:buClr>
                <a:srgbClr val="E31836"/>
              </a:buClr>
              <a:buSzPct val="115000"/>
              <a:buFont typeface="Arial" panose="020B0604020202020204" pitchFamily="34" charset="0"/>
              <a:buNone/>
              <a:defRPr lang="en-US" sz="800" kern="0" baseline="0" dirty="0" smtClean="0">
                <a:solidFill>
                  <a:schemeClr val="tx1"/>
                </a:solidFill>
                <a:latin typeface="Arial" panose="020B0604020202020204" pitchFamily="34" charset="0"/>
                <a:ea typeface="+mn-ea"/>
                <a:cs typeface="Arial" panose="020B0604020202020204" pitchFamily="34" charset="0"/>
              </a:defRPr>
            </a:lvl1pPr>
            <a:lvl2pPr marL="0" indent="0" algn="l" rtl="0" eaLnBrk="0" fontAlgn="base" hangingPunct="0">
              <a:spcBef>
                <a:spcPct val="0"/>
              </a:spcBef>
              <a:spcAft>
                <a:spcPts val="400"/>
              </a:spcAft>
              <a:buClr>
                <a:srgbClr val="E31836"/>
              </a:buClr>
              <a:buSzPct val="115000"/>
              <a:buFont typeface="Arial" panose="020B0604020202020204" pitchFamily="34" charset="0"/>
              <a:buNone/>
              <a:defRPr lang="en-US" sz="900" kern="0" baseline="0" dirty="0" smtClean="0">
                <a:solidFill>
                  <a:schemeClr val="accent2"/>
                </a:solidFill>
                <a:latin typeface="Arial" panose="020B0604020202020204" pitchFamily="34" charset="0"/>
                <a:ea typeface="+mn-ea"/>
                <a:cs typeface="Arial" panose="020B0604020202020204" pitchFamily="34" charset="0"/>
              </a:defRPr>
            </a:lvl2pPr>
            <a:lvl3pPr marL="0" indent="0" algn="l" rtl="0" eaLnBrk="0" fontAlgn="base" hangingPunct="0">
              <a:spcBef>
                <a:spcPct val="0"/>
              </a:spcBef>
              <a:spcAft>
                <a:spcPts val="400"/>
              </a:spcAft>
              <a:buClr>
                <a:srgbClr val="E31836"/>
              </a:buClr>
              <a:buSzPct val="115000"/>
              <a:buFont typeface="Arial" panose="020B0604020202020204" pitchFamily="34" charset="0"/>
              <a:buNone/>
              <a:defRPr lang="en-US" sz="900" kern="0" baseline="0" dirty="0" smtClean="0">
                <a:solidFill>
                  <a:schemeClr val="accent2"/>
                </a:solidFill>
                <a:latin typeface="Arial" panose="020B0604020202020204" pitchFamily="34" charset="0"/>
                <a:ea typeface="+mn-ea"/>
                <a:cs typeface="Arial" panose="020B0604020202020204" pitchFamily="34" charset="0"/>
              </a:defRPr>
            </a:lvl3pPr>
            <a:lvl4pPr marL="0" indent="0" algn="l" rtl="0" eaLnBrk="0" fontAlgn="base" hangingPunct="0">
              <a:spcBef>
                <a:spcPct val="0"/>
              </a:spcBef>
              <a:spcAft>
                <a:spcPts val="400"/>
              </a:spcAft>
              <a:buClr>
                <a:srgbClr val="E31836"/>
              </a:buClr>
              <a:buSzPct val="115000"/>
              <a:buFont typeface="Arial" panose="020B0604020202020204" pitchFamily="34" charset="0"/>
              <a:buNone/>
              <a:defRPr lang="en-US" sz="900" kern="0" baseline="0" dirty="0" smtClean="0">
                <a:solidFill>
                  <a:schemeClr val="accent2"/>
                </a:solidFill>
                <a:latin typeface="Arial" panose="020B0604020202020204" pitchFamily="34" charset="0"/>
                <a:ea typeface="+mn-ea"/>
                <a:cs typeface="Arial" panose="020B0604020202020204" pitchFamily="34" charset="0"/>
              </a:defRPr>
            </a:lvl4pPr>
            <a:lvl5pPr marL="0" indent="0" algn="l" rtl="0" eaLnBrk="0" fontAlgn="base" hangingPunct="0">
              <a:spcBef>
                <a:spcPct val="0"/>
              </a:spcBef>
              <a:spcAft>
                <a:spcPts val="400"/>
              </a:spcAft>
              <a:buClr>
                <a:srgbClr val="E31836"/>
              </a:buClr>
              <a:buSzPct val="115000"/>
              <a:buFont typeface="Arial" panose="020B0604020202020204" pitchFamily="34" charset="0"/>
              <a:buNone/>
              <a:defRPr lang="en-US" sz="900" kern="0" baseline="0" dirty="0">
                <a:solidFill>
                  <a:schemeClr val="accent2"/>
                </a:solidFill>
                <a:latin typeface="Arial" panose="020B0604020202020204" pitchFamily="34" charset="0"/>
                <a:ea typeface="+mn-ea"/>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4098105096"/>
      </p:ext>
    </p:extLst>
  </p:cSld>
  <p:clrMapOvr>
    <a:masterClrMapping/>
  </p:clrMapOvr>
  <p:extLst>
    <p:ext uri="{DCECCB84-F9BA-43D5-87BE-67443E8EF086}">
      <p15:sldGuideLst xmlns:p15="http://schemas.microsoft.com/office/powerpoint/2012/main">
        <p15:guide id="3" orient="horz" pos="403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Slide_Title Only">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C683A308-5D3A-4CA6-AC20-9C72DA27D845}"/>
              </a:ext>
            </a:extLst>
          </p:cNvPr>
          <p:cNvSpPr>
            <a:spLocks noGrp="1"/>
          </p:cNvSpPr>
          <p:nvPr>
            <p:ph type="sldNum" sz="quarter" idx="4"/>
          </p:nvPr>
        </p:nvSpPr>
        <p:spPr>
          <a:xfrm>
            <a:off x="11736387" y="6519599"/>
            <a:ext cx="455611" cy="336525"/>
          </a:xfrm>
          <a:prstGeom prst="rect">
            <a:avLst/>
          </a:prstGeom>
        </p:spPr>
        <p:txBody>
          <a:bodyPr/>
          <a:lstStyle>
            <a:lvl1pPr algn="r">
              <a:defRPr sz="1200" b="1">
                <a:solidFill>
                  <a:schemeClr val="bg1"/>
                </a:solidFill>
              </a:defRPr>
            </a:lvl1pPr>
          </a:lstStyle>
          <a:p>
            <a:fld id="{724AC3FD-09E3-4FF5-A0F9-A72F20D7F301}" type="slidenum">
              <a:rPr lang="en-GB" smtClean="0">
                <a:solidFill>
                  <a:srgbClr val="FFFFFF"/>
                </a:solidFill>
              </a:rPr>
              <a:pPr/>
              <a:t>‹N°›</a:t>
            </a:fld>
            <a:endParaRPr lang="en-GB">
              <a:solidFill>
                <a:srgbClr val="FFFFFF"/>
              </a:solidFill>
            </a:endParaRPr>
          </a:p>
        </p:txBody>
      </p:sp>
      <p:sp>
        <p:nvSpPr>
          <p:cNvPr id="5" name="Rectangle 2">
            <a:extLst>
              <a:ext uri="{FF2B5EF4-FFF2-40B4-BE49-F238E27FC236}">
                <a16:creationId xmlns:a16="http://schemas.microsoft.com/office/drawing/2014/main" id="{999A2E9C-1C03-427F-9B0F-714F67A738CE}"/>
              </a:ext>
            </a:extLst>
          </p:cNvPr>
          <p:cNvSpPr>
            <a:spLocks noGrp="1" noChangeArrowheads="1"/>
          </p:cNvSpPr>
          <p:nvPr>
            <p:ph type="title"/>
          </p:nvPr>
        </p:nvSpPr>
        <p:spPr bwMode="auto">
          <a:xfrm>
            <a:off x="711199" y="152400"/>
            <a:ext cx="11144251"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dirty="0"/>
              <a:t>Click to edit Master title style</a:t>
            </a:r>
            <a:endParaRPr lang="en-GB" altLang="en-US" dirty="0"/>
          </a:p>
        </p:txBody>
      </p:sp>
      <p:sp>
        <p:nvSpPr>
          <p:cNvPr id="6" name="Text Placeholder 2">
            <a:extLst>
              <a:ext uri="{FF2B5EF4-FFF2-40B4-BE49-F238E27FC236}">
                <a16:creationId xmlns:a16="http://schemas.microsoft.com/office/drawing/2014/main" id="{F8ACD967-ED9E-450B-92D9-A1E0D5E0BA78}"/>
              </a:ext>
            </a:extLst>
          </p:cNvPr>
          <p:cNvSpPr>
            <a:spLocks noGrp="1"/>
          </p:cNvSpPr>
          <p:nvPr>
            <p:ph type="body" sz="quarter" idx="18"/>
          </p:nvPr>
        </p:nvSpPr>
        <p:spPr>
          <a:xfrm>
            <a:off x="711962" y="5943600"/>
            <a:ext cx="11143488" cy="304769"/>
          </a:xfrm>
        </p:spPr>
        <p:txBody>
          <a:bodyPr bIns="36000" anchor="b"/>
          <a:lstStyle>
            <a:lvl1pPr marL="0" indent="0" algn="l" rtl="0" eaLnBrk="0" fontAlgn="base" hangingPunct="0">
              <a:lnSpc>
                <a:spcPct val="90000"/>
              </a:lnSpc>
              <a:spcBef>
                <a:spcPct val="0"/>
              </a:spcBef>
              <a:spcAft>
                <a:spcPts val="0"/>
              </a:spcAft>
              <a:buClr>
                <a:srgbClr val="E31836"/>
              </a:buClr>
              <a:buSzPct val="115000"/>
              <a:buFont typeface="Arial" panose="020B0604020202020204" pitchFamily="34" charset="0"/>
              <a:buNone/>
              <a:defRPr lang="en-US" sz="800" kern="0" baseline="0" dirty="0" smtClean="0">
                <a:solidFill>
                  <a:schemeClr val="tx1"/>
                </a:solidFill>
                <a:latin typeface="Arial" panose="020B0604020202020204" pitchFamily="34" charset="0"/>
                <a:ea typeface="+mn-ea"/>
                <a:cs typeface="Arial" panose="020B0604020202020204" pitchFamily="34" charset="0"/>
              </a:defRPr>
            </a:lvl1pPr>
            <a:lvl2pPr marL="0" indent="0" algn="l" rtl="0" eaLnBrk="0" fontAlgn="base" hangingPunct="0">
              <a:spcBef>
                <a:spcPct val="0"/>
              </a:spcBef>
              <a:spcAft>
                <a:spcPts val="400"/>
              </a:spcAft>
              <a:buClr>
                <a:srgbClr val="E31836"/>
              </a:buClr>
              <a:buSzPct val="115000"/>
              <a:buFont typeface="Arial" panose="020B0604020202020204" pitchFamily="34" charset="0"/>
              <a:buNone/>
              <a:defRPr lang="en-US" sz="900" kern="0" baseline="0" dirty="0" smtClean="0">
                <a:solidFill>
                  <a:schemeClr val="accent2"/>
                </a:solidFill>
                <a:latin typeface="Arial" panose="020B0604020202020204" pitchFamily="34" charset="0"/>
                <a:ea typeface="+mn-ea"/>
                <a:cs typeface="Arial" panose="020B0604020202020204" pitchFamily="34" charset="0"/>
              </a:defRPr>
            </a:lvl2pPr>
            <a:lvl3pPr marL="0" indent="0" algn="l" rtl="0" eaLnBrk="0" fontAlgn="base" hangingPunct="0">
              <a:spcBef>
                <a:spcPct val="0"/>
              </a:spcBef>
              <a:spcAft>
                <a:spcPts val="400"/>
              </a:spcAft>
              <a:buClr>
                <a:srgbClr val="E31836"/>
              </a:buClr>
              <a:buSzPct val="115000"/>
              <a:buFont typeface="Arial" panose="020B0604020202020204" pitchFamily="34" charset="0"/>
              <a:buNone/>
              <a:defRPr lang="en-US" sz="900" kern="0" baseline="0" dirty="0" smtClean="0">
                <a:solidFill>
                  <a:schemeClr val="accent2"/>
                </a:solidFill>
                <a:latin typeface="Arial" panose="020B0604020202020204" pitchFamily="34" charset="0"/>
                <a:ea typeface="+mn-ea"/>
                <a:cs typeface="Arial" panose="020B0604020202020204" pitchFamily="34" charset="0"/>
              </a:defRPr>
            </a:lvl3pPr>
            <a:lvl4pPr marL="0" indent="0" algn="l" rtl="0" eaLnBrk="0" fontAlgn="base" hangingPunct="0">
              <a:spcBef>
                <a:spcPct val="0"/>
              </a:spcBef>
              <a:spcAft>
                <a:spcPts val="400"/>
              </a:spcAft>
              <a:buClr>
                <a:srgbClr val="E31836"/>
              </a:buClr>
              <a:buSzPct val="115000"/>
              <a:buFont typeface="Arial" panose="020B0604020202020204" pitchFamily="34" charset="0"/>
              <a:buNone/>
              <a:defRPr lang="en-US" sz="900" kern="0" baseline="0" dirty="0" smtClean="0">
                <a:solidFill>
                  <a:schemeClr val="accent2"/>
                </a:solidFill>
                <a:latin typeface="Arial" panose="020B0604020202020204" pitchFamily="34" charset="0"/>
                <a:ea typeface="+mn-ea"/>
                <a:cs typeface="Arial" panose="020B0604020202020204" pitchFamily="34" charset="0"/>
              </a:defRPr>
            </a:lvl4pPr>
            <a:lvl5pPr marL="0" indent="0" algn="l" rtl="0" eaLnBrk="0" fontAlgn="base" hangingPunct="0">
              <a:spcBef>
                <a:spcPct val="0"/>
              </a:spcBef>
              <a:spcAft>
                <a:spcPts val="400"/>
              </a:spcAft>
              <a:buClr>
                <a:srgbClr val="E31836"/>
              </a:buClr>
              <a:buSzPct val="115000"/>
              <a:buFont typeface="Arial" panose="020B0604020202020204" pitchFamily="34" charset="0"/>
              <a:buNone/>
              <a:defRPr lang="en-US" sz="900" kern="0" baseline="0" dirty="0">
                <a:solidFill>
                  <a:schemeClr val="accent2"/>
                </a:solidFill>
                <a:latin typeface="Arial" panose="020B0604020202020204" pitchFamily="34" charset="0"/>
                <a:ea typeface="+mn-ea"/>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1155690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1CFB87-C758-4A96-93B2-E1133136E8B9}"/>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80846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3590924" y="328779"/>
            <a:ext cx="7991475" cy="1143000"/>
          </a:xfrm>
        </p:spPr>
        <p:txBody>
          <a:bodyPr/>
          <a:lstStyle>
            <a:lvl1pPr algn="l">
              <a:defRPr/>
            </a:lvl1pPr>
          </a:lstStyle>
          <a:p>
            <a:r>
              <a:rPr lang="fr-FR" dirty="0"/>
              <a:t>Modifiez le style du titre</a:t>
            </a:r>
          </a:p>
        </p:txBody>
      </p:sp>
      <p:sp>
        <p:nvSpPr>
          <p:cNvPr id="7" name="Espace réservé du contenu 6"/>
          <p:cNvSpPr>
            <a:spLocks noGrp="1"/>
          </p:cNvSpPr>
          <p:nvPr>
            <p:ph sz="quarter" idx="13"/>
          </p:nvPr>
        </p:nvSpPr>
        <p:spPr>
          <a:xfrm>
            <a:off x="609600" y="1876425"/>
            <a:ext cx="10972800" cy="4314824"/>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785765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C683A308-5D3A-4CA6-AC20-9C72DA27D845}"/>
              </a:ext>
            </a:extLst>
          </p:cNvPr>
          <p:cNvSpPr>
            <a:spLocks noGrp="1"/>
          </p:cNvSpPr>
          <p:nvPr>
            <p:ph type="sldNum" sz="quarter" idx="4"/>
          </p:nvPr>
        </p:nvSpPr>
        <p:spPr>
          <a:xfrm>
            <a:off x="11736387" y="6519599"/>
            <a:ext cx="455611" cy="336525"/>
          </a:xfrm>
          <a:prstGeom prst="rect">
            <a:avLst/>
          </a:prstGeom>
        </p:spPr>
        <p:txBody>
          <a:bodyPr/>
          <a:lstStyle>
            <a:lvl1pPr algn="r">
              <a:defRPr sz="1200" b="1">
                <a:solidFill>
                  <a:schemeClr val="bg1"/>
                </a:solidFill>
              </a:defRPr>
            </a:lvl1pPr>
          </a:lstStyle>
          <a:p>
            <a:fld id="{724AC3FD-09E3-4FF5-A0F9-A72F20D7F301}" type="slidenum">
              <a:rPr lang="en-GB" smtClean="0">
                <a:solidFill>
                  <a:srgbClr val="FFFFFF"/>
                </a:solidFill>
              </a:rPr>
              <a:pPr/>
              <a:t>‹N°›</a:t>
            </a:fld>
            <a:endParaRPr lang="en-GB">
              <a:solidFill>
                <a:srgbClr val="FFFFFF"/>
              </a:solidFill>
            </a:endParaRPr>
          </a:p>
        </p:txBody>
      </p:sp>
      <p:sp>
        <p:nvSpPr>
          <p:cNvPr id="14" name="Text Placeholder 2">
            <a:extLst>
              <a:ext uri="{FF2B5EF4-FFF2-40B4-BE49-F238E27FC236}">
                <a16:creationId xmlns:a16="http://schemas.microsoft.com/office/drawing/2014/main" id="{7D1BDFE1-7D83-4C75-AB1F-B7E84E75F7E2}"/>
              </a:ext>
            </a:extLst>
          </p:cNvPr>
          <p:cNvSpPr>
            <a:spLocks noGrp="1"/>
          </p:cNvSpPr>
          <p:nvPr>
            <p:ph type="body" sz="quarter" idx="18"/>
          </p:nvPr>
        </p:nvSpPr>
        <p:spPr>
          <a:xfrm>
            <a:off x="712800" y="6098400"/>
            <a:ext cx="1362552" cy="110800"/>
          </a:xfrm>
        </p:spPr>
        <p:txBody>
          <a:bodyPr wrap="none" anchor="b">
            <a:spAutoFit/>
          </a:bodyPr>
          <a:lstStyle>
            <a:lvl1pPr marL="0" indent="0" algn="l" rtl="0" eaLnBrk="0" fontAlgn="base" hangingPunct="0">
              <a:lnSpc>
                <a:spcPct val="90000"/>
              </a:lnSpc>
              <a:spcBef>
                <a:spcPct val="0"/>
              </a:spcBef>
              <a:spcAft>
                <a:spcPts val="0"/>
              </a:spcAft>
              <a:buClr>
                <a:srgbClr val="E31836"/>
              </a:buClr>
              <a:buSzPct val="115000"/>
              <a:buFont typeface="Arial" panose="020B0604020202020204" pitchFamily="34" charset="0"/>
              <a:buNone/>
              <a:defRPr lang="en-US" sz="800" kern="0" baseline="0" dirty="0" smtClean="0">
                <a:solidFill>
                  <a:schemeClr val="tx1"/>
                </a:solidFill>
                <a:latin typeface="Arial" panose="020B0604020202020204" pitchFamily="34" charset="0"/>
                <a:ea typeface="+mn-ea"/>
                <a:cs typeface="Arial" panose="020B0604020202020204" pitchFamily="34" charset="0"/>
              </a:defRPr>
            </a:lvl1pPr>
            <a:lvl2pPr marL="0" indent="0" algn="l" rtl="0" eaLnBrk="0" fontAlgn="base" hangingPunct="0">
              <a:spcBef>
                <a:spcPct val="0"/>
              </a:spcBef>
              <a:spcAft>
                <a:spcPts val="400"/>
              </a:spcAft>
              <a:buClr>
                <a:srgbClr val="E31836"/>
              </a:buClr>
              <a:buSzPct val="115000"/>
              <a:buFont typeface="Arial" panose="020B0604020202020204" pitchFamily="34" charset="0"/>
              <a:buNone/>
              <a:defRPr lang="en-US" sz="900" kern="0" baseline="0" dirty="0" smtClean="0">
                <a:solidFill>
                  <a:schemeClr val="accent2"/>
                </a:solidFill>
                <a:latin typeface="Arial" panose="020B0604020202020204" pitchFamily="34" charset="0"/>
                <a:ea typeface="+mn-ea"/>
                <a:cs typeface="Arial" panose="020B0604020202020204" pitchFamily="34" charset="0"/>
              </a:defRPr>
            </a:lvl2pPr>
            <a:lvl3pPr marL="0" indent="0" algn="l" rtl="0" eaLnBrk="0" fontAlgn="base" hangingPunct="0">
              <a:spcBef>
                <a:spcPct val="0"/>
              </a:spcBef>
              <a:spcAft>
                <a:spcPts val="400"/>
              </a:spcAft>
              <a:buClr>
                <a:srgbClr val="E31836"/>
              </a:buClr>
              <a:buSzPct val="115000"/>
              <a:buFont typeface="Arial" panose="020B0604020202020204" pitchFamily="34" charset="0"/>
              <a:buNone/>
              <a:defRPr lang="en-US" sz="900" kern="0" baseline="0" dirty="0" smtClean="0">
                <a:solidFill>
                  <a:schemeClr val="accent2"/>
                </a:solidFill>
                <a:latin typeface="Arial" panose="020B0604020202020204" pitchFamily="34" charset="0"/>
                <a:ea typeface="+mn-ea"/>
                <a:cs typeface="Arial" panose="020B0604020202020204" pitchFamily="34" charset="0"/>
              </a:defRPr>
            </a:lvl3pPr>
            <a:lvl4pPr marL="0" indent="0" algn="l" rtl="0" eaLnBrk="0" fontAlgn="base" hangingPunct="0">
              <a:spcBef>
                <a:spcPct val="0"/>
              </a:spcBef>
              <a:spcAft>
                <a:spcPts val="400"/>
              </a:spcAft>
              <a:buClr>
                <a:srgbClr val="E31836"/>
              </a:buClr>
              <a:buSzPct val="115000"/>
              <a:buFont typeface="Arial" panose="020B0604020202020204" pitchFamily="34" charset="0"/>
              <a:buNone/>
              <a:defRPr lang="en-US" sz="900" kern="0" baseline="0" dirty="0" smtClean="0">
                <a:solidFill>
                  <a:schemeClr val="accent2"/>
                </a:solidFill>
                <a:latin typeface="Arial" panose="020B0604020202020204" pitchFamily="34" charset="0"/>
                <a:ea typeface="+mn-ea"/>
                <a:cs typeface="Arial" panose="020B0604020202020204" pitchFamily="34" charset="0"/>
              </a:defRPr>
            </a:lvl4pPr>
            <a:lvl5pPr marL="0" indent="0" algn="l" rtl="0" eaLnBrk="0" fontAlgn="base" hangingPunct="0">
              <a:spcBef>
                <a:spcPct val="0"/>
              </a:spcBef>
              <a:spcAft>
                <a:spcPts val="400"/>
              </a:spcAft>
              <a:buClr>
                <a:srgbClr val="E31836"/>
              </a:buClr>
              <a:buSzPct val="115000"/>
              <a:buFont typeface="Arial" panose="020B0604020202020204" pitchFamily="34" charset="0"/>
              <a:buNone/>
              <a:defRPr lang="en-US" sz="900" kern="0" baseline="0" dirty="0">
                <a:solidFill>
                  <a:schemeClr val="accent2"/>
                </a:solidFill>
                <a:latin typeface="Arial" panose="020B0604020202020204" pitchFamily="34" charset="0"/>
                <a:ea typeface="+mn-ea"/>
                <a:cs typeface="Arial" panose="020B0604020202020204" pitchFamily="34" charset="0"/>
              </a:defRPr>
            </a:lvl5pPr>
          </a:lstStyle>
          <a:p>
            <a:pPr lvl="0"/>
            <a:r>
              <a:rPr lang="en-US" dirty="0"/>
              <a:t>Click to edit Master text styles</a:t>
            </a:r>
          </a:p>
        </p:txBody>
      </p:sp>
      <p:sp>
        <p:nvSpPr>
          <p:cNvPr id="5" name="Rectangle 2">
            <a:extLst>
              <a:ext uri="{FF2B5EF4-FFF2-40B4-BE49-F238E27FC236}">
                <a16:creationId xmlns:a16="http://schemas.microsoft.com/office/drawing/2014/main" id="{999A2E9C-1C03-427F-9B0F-714F67A738CE}"/>
              </a:ext>
            </a:extLst>
          </p:cNvPr>
          <p:cNvSpPr>
            <a:spLocks noGrp="1" noChangeArrowheads="1"/>
          </p:cNvSpPr>
          <p:nvPr>
            <p:ph type="title"/>
          </p:nvPr>
        </p:nvSpPr>
        <p:spPr bwMode="auto">
          <a:xfrm>
            <a:off x="711199" y="152400"/>
            <a:ext cx="11144251"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dirty="0"/>
              <a:t>Click to edit Master title style</a:t>
            </a:r>
            <a:endParaRPr lang="en-GB" altLang="en-US" dirty="0"/>
          </a:p>
        </p:txBody>
      </p:sp>
    </p:spTree>
    <p:extLst>
      <p:ext uri="{BB962C8B-B14F-4D97-AF65-F5344CB8AC3E}">
        <p14:creationId xmlns:p14="http://schemas.microsoft.com/office/powerpoint/2010/main" val="2293015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607E76-D109-4B4F-A9D7-34EF7DECE682}"/>
              </a:ext>
            </a:extLst>
          </p:cNvPr>
          <p:cNvSpPr>
            <a:spLocks noGrp="1"/>
          </p:cNvSpPr>
          <p:nvPr>
            <p:ph type="sldNum" sz="quarter" idx="11"/>
          </p:nvPr>
        </p:nvSpPr>
        <p:spPr>
          <a:xfrm>
            <a:off x="11942967" y="6510704"/>
            <a:ext cx="249033" cy="246221"/>
          </a:xfrm>
          <a:prstGeom prst="rect">
            <a:avLst/>
          </a:prstGeom>
        </p:spPr>
        <p:txBody>
          <a:bodyPr/>
          <a:lstStyle/>
          <a:p>
            <a:fld id="{DA52DCD9-8769-4ED5-B8CC-B00FC588BA8C}" type="slidenum">
              <a:rPr lang="en-US" smtClean="0"/>
              <a:pPr/>
              <a:t>‹N°›</a:t>
            </a:fld>
            <a:endParaRPr lang="en-US" dirty="0"/>
          </a:p>
        </p:txBody>
      </p:sp>
      <p:sp>
        <p:nvSpPr>
          <p:cNvPr id="5" name="Text Placeholder 7">
            <a:extLst>
              <a:ext uri="{FF2B5EF4-FFF2-40B4-BE49-F238E27FC236}">
                <a16:creationId xmlns:a16="http://schemas.microsoft.com/office/drawing/2014/main" id="{30CB4685-B433-48FF-AE43-428CB330063C}"/>
              </a:ext>
            </a:extLst>
          </p:cNvPr>
          <p:cNvSpPr>
            <a:spLocks noGrp="1"/>
          </p:cNvSpPr>
          <p:nvPr>
            <p:ph type="body" sz="quarter" idx="12" hasCustomPrompt="1"/>
          </p:nvPr>
        </p:nvSpPr>
        <p:spPr>
          <a:xfrm>
            <a:off x="803276" y="6597878"/>
            <a:ext cx="4919346" cy="107722"/>
          </a:xfrm>
        </p:spPr>
        <p:txBody>
          <a:bodyPr wrap="square" anchor="b">
            <a:spAutoFit/>
          </a:bodyPr>
          <a:lstStyle>
            <a:lvl1pPr marL="0" indent="0">
              <a:spcBef>
                <a:spcPts val="300"/>
              </a:spcBef>
              <a:buNone/>
              <a:defRPr sz="700"/>
            </a:lvl1pPr>
          </a:lstStyle>
          <a:p>
            <a:pPr lvl="0"/>
            <a:r>
              <a:rPr lang="en-US" dirty="0"/>
              <a:t>Click to add footnotes</a:t>
            </a:r>
          </a:p>
        </p:txBody>
      </p:sp>
      <p:sp>
        <p:nvSpPr>
          <p:cNvPr id="6" name="Text Placeholder 11">
            <a:extLst>
              <a:ext uri="{FF2B5EF4-FFF2-40B4-BE49-F238E27FC236}">
                <a16:creationId xmlns:a16="http://schemas.microsoft.com/office/drawing/2014/main" id="{B9660AC6-B11A-4D39-B0FE-D05D7C4EFBA6}"/>
              </a:ext>
            </a:extLst>
          </p:cNvPr>
          <p:cNvSpPr>
            <a:spLocks noGrp="1"/>
          </p:cNvSpPr>
          <p:nvPr>
            <p:ph type="body" sz="quarter" idx="13" hasCustomPrompt="1"/>
          </p:nvPr>
        </p:nvSpPr>
        <p:spPr>
          <a:xfrm>
            <a:off x="6469380" y="6597878"/>
            <a:ext cx="5267008" cy="107722"/>
          </a:xfrm>
        </p:spPr>
        <p:txBody>
          <a:bodyPr wrap="square" anchor="b">
            <a:spAutoFit/>
          </a:bodyPr>
          <a:lstStyle>
            <a:lvl1pPr marL="0" indent="0" algn="r">
              <a:spcBef>
                <a:spcPts val="0"/>
              </a:spcBef>
              <a:buNone/>
              <a:defRPr sz="700"/>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add references</a:t>
            </a:r>
          </a:p>
        </p:txBody>
      </p:sp>
      <p:sp>
        <p:nvSpPr>
          <p:cNvPr id="7" name="Title Placeholder 1">
            <a:extLst>
              <a:ext uri="{FF2B5EF4-FFF2-40B4-BE49-F238E27FC236}">
                <a16:creationId xmlns:a16="http://schemas.microsoft.com/office/drawing/2014/main" id="{293ED92E-3D94-4A33-A25F-DCDC7FA5B9B8}"/>
              </a:ext>
            </a:extLst>
          </p:cNvPr>
          <p:cNvSpPr>
            <a:spLocks noGrp="1"/>
          </p:cNvSpPr>
          <p:nvPr>
            <p:ph type="title" hasCustomPrompt="1"/>
          </p:nvPr>
        </p:nvSpPr>
        <p:spPr>
          <a:xfrm>
            <a:off x="803275" y="184935"/>
            <a:ext cx="10933113" cy="883578"/>
          </a:xfrm>
          <a:prstGeom prst="rect">
            <a:avLst/>
          </a:prstGeom>
        </p:spPr>
        <p:txBody>
          <a:bodyPr vert="horz" lIns="0" tIns="0" rIns="0" bIns="0" rtlCol="0" anchor="b" anchorCtr="0">
            <a:noAutofit/>
          </a:bodyPr>
          <a:lstStyle>
            <a:lvl1pPr>
              <a:defRPr/>
            </a:lvl1pPr>
          </a:lstStyle>
          <a:p>
            <a:r>
              <a:rPr lang="en-US" dirty="0" err="1"/>
              <a:t>ClIck</a:t>
            </a:r>
            <a:r>
              <a:rPr lang="en-US" dirty="0"/>
              <a:t> to </a:t>
            </a:r>
            <a:r>
              <a:rPr lang="en-US" dirty="0" err="1"/>
              <a:t>edIt</a:t>
            </a:r>
            <a:r>
              <a:rPr lang="en-US" dirty="0"/>
              <a:t> Master </a:t>
            </a:r>
            <a:r>
              <a:rPr lang="en-US" dirty="0" err="1"/>
              <a:t>tItle</a:t>
            </a:r>
            <a:r>
              <a:rPr lang="en-US" dirty="0"/>
              <a:t> style</a:t>
            </a:r>
          </a:p>
        </p:txBody>
      </p:sp>
    </p:spTree>
    <p:extLst>
      <p:ext uri="{BB962C8B-B14F-4D97-AF65-F5344CB8AC3E}">
        <p14:creationId xmlns:p14="http://schemas.microsoft.com/office/powerpoint/2010/main" val="3187353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160334"/>
            <a:ext cx="109728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609600" y="1790700"/>
            <a:ext cx="10972800" cy="4335466"/>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72643933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700" r:id="rId5"/>
    <p:sldLayoutId id="2147483701" r:id="rId6"/>
    <p:sldLayoutId id="2147483705" r:id="rId7"/>
    <p:sldLayoutId id="2147483708" r:id="rId8"/>
    <p:sldLayoutId id="2147483709" r:id="rId9"/>
  </p:sldLayoutIdLst>
  <p:txStyles>
    <p:titleStyle>
      <a:lvl1pPr algn="ctr" defTabSz="342900" rtl="0" eaLnBrk="1" latinLnBrk="0" hangingPunct="1">
        <a:spcBef>
          <a:spcPct val="0"/>
        </a:spcBef>
        <a:buNone/>
        <a:defRPr sz="3300" b="1" kern="1200">
          <a:solidFill>
            <a:srgbClr val="FF6600"/>
          </a:solidFill>
          <a:latin typeface="+mj-lt"/>
          <a:ea typeface="+mj-ea"/>
          <a:cs typeface="+mj-cs"/>
        </a:defRPr>
      </a:lvl1pPr>
    </p:titleStyle>
    <p:bodyStyle>
      <a:lvl1pPr marL="257175" indent="-257175" algn="l" defTabSz="342900" rtl="0" eaLnBrk="1" latinLnBrk="0" hangingPunct="1">
        <a:spcBef>
          <a:spcPct val="20000"/>
        </a:spcBef>
        <a:buClr>
          <a:srgbClr val="3C549F"/>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3C549F"/>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3C549F"/>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3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064830" y="1958975"/>
            <a:ext cx="7772400" cy="1470025"/>
          </a:xfrm>
        </p:spPr>
        <p:txBody>
          <a:bodyPr>
            <a:normAutofit/>
          </a:bodyPr>
          <a:lstStyle/>
          <a:p>
            <a:pPr algn="ctr"/>
            <a:r>
              <a:rPr lang="en-US" sz="4400" dirty="0">
                <a:solidFill>
                  <a:srgbClr val="1E3C91"/>
                </a:solidFill>
              </a:rPr>
              <a:t>HIV Glasgow Virtual Meeting</a:t>
            </a:r>
            <a:endParaRPr lang="fr-FR" sz="4400" dirty="0">
              <a:solidFill>
                <a:srgbClr val="1E3C91"/>
              </a:solidFill>
            </a:endParaRPr>
          </a:p>
        </p:txBody>
      </p:sp>
      <p:sp>
        <p:nvSpPr>
          <p:cNvPr id="6" name="Espace réservé du contenu 2">
            <a:extLst>
              <a:ext uri="{FF2B5EF4-FFF2-40B4-BE49-F238E27FC236}">
                <a16:creationId xmlns:a16="http://schemas.microsoft.com/office/drawing/2014/main" id="{718BD84A-0520-4E3C-8771-80ACE3DEBA01}"/>
              </a:ext>
            </a:extLst>
          </p:cNvPr>
          <p:cNvSpPr>
            <a:spLocks noGrp="1"/>
          </p:cNvSpPr>
          <p:nvPr>
            <p:ph type="subTitle" idx="1"/>
          </p:nvPr>
        </p:nvSpPr>
        <p:spPr>
          <a:xfrm>
            <a:off x="2895600" y="3110802"/>
            <a:ext cx="6400800" cy="2405822"/>
          </a:xfrm>
        </p:spPr>
        <p:txBody>
          <a:bodyPr>
            <a:normAutofit fontScale="92500" lnSpcReduction="20000"/>
          </a:bodyPr>
          <a:lstStyle/>
          <a:p>
            <a:pPr algn="ctr"/>
            <a:r>
              <a:rPr lang="en-US" sz="2800" b="1" dirty="0">
                <a:solidFill>
                  <a:srgbClr val="FF6600"/>
                </a:solidFill>
                <a:effectLst/>
              </a:rPr>
              <a:t>5-8 October 2020</a:t>
            </a:r>
          </a:p>
          <a:p>
            <a:endParaRPr lang="fr-FR" b="1" dirty="0">
              <a:solidFill>
                <a:schemeClr val="tx1"/>
              </a:solidFill>
            </a:endParaRPr>
          </a:p>
          <a:p>
            <a:r>
              <a:rPr lang="fr-FR" sz="3000" b="1" dirty="0" err="1">
                <a:solidFill>
                  <a:schemeClr val="tx1"/>
                </a:solidFill>
              </a:rPr>
              <a:t>Faculty</a:t>
            </a:r>
            <a:endParaRPr lang="fr-FR" sz="3000" b="1" dirty="0">
              <a:solidFill>
                <a:schemeClr val="tx1"/>
              </a:solidFill>
            </a:endParaRPr>
          </a:p>
          <a:p>
            <a:pPr marL="0" lvl="1"/>
            <a:r>
              <a:rPr lang="fr-FR" sz="2600" b="1" dirty="0">
                <a:solidFill>
                  <a:schemeClr val="tx1"/>
                </a:solidFill>
              </a:rPr>
              <a:t>Pedro </a:t>
            </a:r>
            <a:r>
              <a:rPr lang="fr-FR" sz="2600" b="1" dirty="0" err="1">
                <a:solidFill>
                  <a:schemeClr val="tx1"/>
                </a:solidFill>
              </a:rPr>
              <a:t>Cahn</a:t>
            </a:r>
            <a:r>
              <a:rPr lang="fr-FR" sz="2600" b="1" dirty="0">
                <a:solidFill>
                  <a:schemeClr val="tx1"/>
                </a:solidFill>
              </a:rPr>
              <a:t>, Buenos-Aires, Argentina</a:t>
            </a:r>
          </a:p>
          <a:p>
            <a:pPr marL="0" lvl="1"/>
            <a:r>
              <a:rPr lang="fr-FR" sz="2600" b="1" dirty="0">
                <a:solidFill>
                  <a:schemeClr val="tx1"/>
                </a:solidFill>
              </a:rPr>
              <a:t>Anton </a:t>
            </a:r>
            <a:r>
              <a:rPr lang="fr-FR" sz="2600" b="1" dirty="0" err="1">
                <a:solidFill>
                  <a:schemeClr val="tx1"/>
                </a:solidFill>
              </a:rPr>
              <a:t>Pozniak</a:t>
            </a:r>
            <a:r>
              <a:rPr lang="fr-FR" sz="2600" b="1" dirty="0">
                <a:solidFill>
                  <a:schemeClr val="tx1"/>
                </a:solidFill>
              </a:rPr>
              <a:t>, London, UK</a:t>
            </a:r>
          </a:p>
          <a:p>
            <a:pPr marL="0" lvl="1"/>
            <a:r>
              <a:rPr lang="fr-FR" sz="2600" b="1" dirty="0">
                <a:solidFill>
                  <a:schemeClr val="tx1"/>
                </a:solidFill>
              </a:rPr>
              <a:t>François </a:t>
            </a:r>
            <a:r>
              <a:rPr lang="fr-FR" sz="2600" b="1" dirty="0" err="1">
                <a:solidFill>
                  <a:schemeClr val="tx1"/>
                </a:solidFill>
              </a:rPr>
              <a:t>Raffi</a:t>
            </a:r>
            <a:r>
              <a:rPr lang="fr-FR" sz="2600" b="1" dirty="0">
                <a:solidFill>
                  <a:schemeClr val="tx1"/>
                </a:solidFill>
              </a:rPr>
              <a:t>, Nantes, France</a:t>
            </a:r>
            <a:endParaRPr lang="fr-FR" sz="2000" b="1" dirty="0">
              <a:solidFill>
                <a:schemeClr val="tx1"/>
              </a:solidFill>
            </a:endParaRPr>
          </a:p>
        </p:txBody>
      </p:sp>
    </p:spTree>
    <p:extLst>
      <p:ext uri="{BB962C8B-B14F-4D97-AF65-F5344CB8AC3E}">
        <p14:creationId xmlns:p14="http://schemas.microsoft.com/office/powerpoint/2010/main" val="3828493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25">
            <a:extLst>
              <a:ext uri="{FF2B5EF4-FFF2-40B4-BE49-F238E27FC236}">
                <a16:creationId xmlns:a16="http://schemas.microsoft.com/office/drawing/2014/main" id="{9EB133E3-9DFE-4F2E-8086-AC3B3FA6DD82}"/>
              </a:ext>
            </a:extLst>
          </p:cNvPr>
          <p:cNvSpPr>
            <a:spLocks noGrp="1"/>
          </p:cNvSpPr>
          <p:nvPr>
            <p:ph type="title"/>
          </p:nvPr>
        </p:nvSpPr>
        <p:spPr>
          <a:xfrm>
            <a:off x="696774" y="584106"/>
            <a:ext cx="11144251" cy="838200"/>
          </a:xfrm>
        </p:spPr>
        <p:txBody>
          <a:bodyPr>
            <a:noAutofit/>
          </a:bodyPr>
          <a:lstStyle/>
          <a:p>
            <a:r>
              <a:rPr lang="en-US" sz="2800" dirty="0"/>
              <a:t>Snapshot Analysis of the Proportion of Participants </a:t>
            </a:r>
            <a:br>
              <a:rPr lang="en-US" sz="2800" dirty="0"/>
            </a:br>
            <a:r>
              <a:rPr lang="en-US" sz="2800" dirty="0"/>
              <a:t>With Plasma HIV-1 RNA &lt;50 c/mL Through Week 144 </a:t>
            </a:r>
            <a:br>
              <a:rPr lang="en-US" sz="2800" dirty="0"/>
            </a:br>
            <a:r>
              <a:rPr lang="en-US" sz="2800" dirty="0"/>
              <a:t>by Visit in the Pooled ITT-E Population </a:t>
            </a:r>
            <a:endParaRPr lang="en-US" altLang="en-US" sz="2800" dirty="0"/>
          </a:p>
        </p:txBody>
      </p:sp>
      <p:sp>
        <p:nvSpPr>
          <p:cNvPr id="11" name="Espace réservé du contenu 10">
            <a:extLst>
              <a:ext uri="{FF2B5EF4-FFF2-40B4-BE49-F238E27FC236}">
                <a16:creationId xmlns:a16="http://schemas.microsoft.com/office/drawing/2014/main" id="{74A0AB59-0FD8-46D0-88BE-481084C89FE8}"/>
              </a:ext>
            </a:extLst>
          </p:cNvPr>
          <p:cNvSpPr>
            <a:spLocks noGrp="1"/>
          </p:cNvSpPr>
          <p:nvPr>
            <p:ph type="body" sz="quarter" idx="18"/>
          </p:nvPr>
        </p:nvSpPr>
        <p:spPr>
          <a:xfrm>
            <a:off x="187180" y="6143476"/>
            <a:ext cx="11143488" cy="304769"/>
          </a:xfrm>
        </p:spPr>
        <p:txBody>
          <a:bodyPr>
            <a:normAutofit/>
          </a:bodyPr>
          <a:lstStyle/>
          <a:p>
            <a:r>
              <a:rPr lang="en-GB" sz="1400" dirty="0">
                <a:latin typeface="+mn-lt"/>
              </a:rPr>
              <a:t>DTG + 3TC was non-inferior to DTG + TDF/FTC in Snapshot HIV-1 RNA &lt;50 c/mL for GEMINI-1, GEMINI-2, and the pooled population at Week 144</a:t>
            </a:r>
            <a:endParaRPr lang="en-US" sz="1400" dirty="0">
              <a:latin typeface="+mn-lt"/>
            </a:endParaRPr>
          </a:p>
        </p:txBody>
      </p:sp>
      <p:grpSp>
        <p:nvGrpSpPr>
          <p:cNvPr id="2" name="Groupe 1">
            <a:extLst>
              <a:ext uri="{FF2B5EF4-FFF2-40B4-BE49-F238E27FC236}">
                <a16:creationId xmlns:a16="http://schemas.microsoft.com/office/drawing/2014/main" id="{3A2B2B47-8FEE-4248-A4F7-F81B3BB8451E}"/>
              </a:ext>
            </a:extLst>
          </p:cNvPr>
          <p:cNvGrpSpPr/>
          <p:nvPr/>
        </p:nvGrpSpPr>
        <p:grpSpPr>
          <a:xfrm>
            <a:off x="527498" y="2236520"/>
            <a:ext cx="9918125" cy="3634506"/>
            <a:chOff x="810434" y="2185201"/>
            <a:chExt cx="9918125" cy="3634506"/>
          </a:xfrm>
        </p:grpSpPr>
        <p:grpSp>
          <p:nvGrpSpPr>
            <p:cNvPr id="17483" name="Groupe 17482">
              <a:extLst>
                <a:ext uri="{FF2B5EF4-FFF2-40B4-BE49-F238E27FC236}">
                  <a16:creationId xmlns:a16="http://schemas.microsoft.com/office/drawing/2014/main" id="{68A3AD44-8803-417F-8660-40948D141683}"/>
                </a:ext>
              </a:extLst>
            </p:cNvPr>
            <p:cNvGrpSpPr/>
            <p:nvPr/>
          </p:nvGrpSpPr>
          <p:grpSpPr>
            <a:xfrm>
              <a:off x="1574635" y="2353595"/>
              <a:ext cx="8983663" cy="2808288"/>
              <a:chOff x="1514475" y="2341563"/>
              <a:chExt cx="8983663" cy="2808288"/>
            </a:xfrm>
          </p:grpSpPr>
          <p:sp>
            <p:nvSpPr>
              <p:cNvPr id="19" name="Freeform 5">
                <a:extLst>
                  <a:ext uri="{FF2B5EF4-FFF2-40B4-BE49-F238E27FC236}">
                    <a16:creationId xmlns:a16="http://schemas.microsoft.com/office/drawing/2014/main" id="{AE6589E5-E062-4FE1-944C-6FBBAE3EF801}"/>
                  </a:ext>
                </a:extLst>
              </p:cNvPr>
              <p:cNvSpPr>
                <a:spLocks/>
              </p:cNvSpPr>
              <p:nvPr/>
            </p:nvSpPr>
            <p:spPr bwMode="auto">
              <a:xfrm>
                <a:off x="1627188" y="2341563"/>
                <a:ext cx="8870950" cy="2695575"/>
              </a:xfrm>
              <a:custGeom>
                <a:avLst/>
                <a:gdLst>
                  <a:gd name="T0" fmla="*/ 5588 w 5588"/>
                  <a:gd name="T1" fmla="*/ 1698 h 1698"/>
                  <a:gd name="T2" fmla="*/ 0 w 5588"/>
                  <a:gd name="T3" fmla="*/ 1698 h 1698"/>
                  <a:gd name="T4" fmla="*/ 0 w 5588"/>
                  <a:gd name="T5" fmla="*/ 0 h 1698"/>
                </a:gdLst>
                <a:ahLst/>
                <a:cxnLst>
                  <a:cxn ang="0">
                    <a:pos x="T0" y="T1"/>
                  </a:cxn>
                  <a:cxn ang="0">
                    <a:pos x="T2" y="T3"/>
                  </a:cxn>
                  <a:cxn ang="0">
                    <a:pos x="T4" y="T5"/>
                  </a:cxn>
                </a:cxnLst>
                <a:rect l="0" t="0" r="r" b="b"/>
                <a:pathLst>
                  <a:path w="5588" h="1698">
                    <a:moveTo>
                      <a:pt x="5588" y="1698"/>
                    </a:moveTo>
                    <a:lnTo>
                      <a:pt x="0" y="1698"/>
                    </a:lnTo>
                    <a:lnTo>
                      <a:pt x="0" y="0"/>
                    </a:lnTo>
                  </a:path>
                </a:pathLst>
              </a:custGeom>
              <a:noFill/>
              <a:ln w="9525" cap="rnd">
                <a:solidFill>
                  <a:srgbClr val="00006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20" name="Line 6">
                <a:extLst>
                  <a:ext uri="{FF2B5EF4-FFF2-40B4-BE49-F238E27FC236}">
                    <a16:creationId xmlns:a16="http://schemas.microsoft.com/office/drawing/2014/main" id="{D727ED4D-3346-46FD-9DD5-D7ACA78B73EE}"/>
                  </a:ext>
                </a:extLst>
              </p:cNvPr>
              <p:cNvSpPr>
                <a:spLocks noChangeShapeType="1"/>
              </p:cNvSpPr>
              <p:nvPr/>
            </p:nvSpPr>
            <p:spPr bwMode="auto">
              <a:xfrm flipV="1">
                <a:off x="1876425" y="5037138"/>
                <a:ext cx="0" cy="112713"/>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21" name="Line 7">
                <a:extLst>
                  <a:ext uri="{FF2B5EF4-FFF2-40B4-BE49-F238E27FC236}">
                    <a16:creationId xmlns:a16="http://schemas.microsoft.com/office/drawing/2014/main" id="{E46C362B-4591-48BB-8BD6-4255B8953022}"/>
                  </a:ext>
                </a:extLst>
              </p:cNvPr>
              <p:cNvSpPr>
                <a:spLocks noChangeShapeType="1"/>
              </p:cNvSpPr>
              <p:nvPr/>
            </p:nvSpPr>
            <p:spPr bwMode="auto">
              <a:xfrm flipV="1">
                <a:off x="2124075" y="5037138"/>
                <a:ext cx="0" cy="112713"/>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22" name="Line 8">
                <a:extLst>
                  <a:ext uri="{FF2B5EF4-FFF2-40B4-BE49-F238E27FC236}">
                    <a16:creationId xmlns:a16="http://schemas.microsoft.com/office/drawing/2014/main" id="{A59F9E8F-9DD2-4EA0-A927-38B438F7FCCD}"/>
                  </a:ext>
                </a:extLst>
              </p:cNvPr>
              <p:cNvSpPr>
                <a:spLocks noChangeShapeType="1"/>
              </p:cNvSpPr>
              <p:nvPr/>
            </p:nvSpPr>
            <p:spPr bwMode="auto">
              <a:xfrm flipV="1">
                <a:off x="2373313" y="5037138"/>
                <a:ext cx="0" cy="112713"/>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23" name="Line 9">
                <a:extLst>
                  <a:ext uri="{FF2B5EF4-FFF2-40B4-BE49-F238E27FC236}">
                    <a16:creationId xmlns:a16="http://schemas.microsoft.com/office/drawing/2014/main" id="{C721AD4E-180C-4048-9A10-CC13C9AA60CB}"/>
                  </a:ext>
                </a:extLst>
              </p:cNvPr>
              <p:cNvSpPr>
                <a:spLocks noChangeShapeType="1"/>
              </p:cNvSpPr>
              <p:nvPr/>
            </p:nvSpPr>
            <p:spPr bwMode="auto">
              <a:xfrm flipV="1">
                <a:off x="2624138" y="5037138"/>
                <a:ext cx="0" cy="112713"/>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24" name="Line 10">
                <a:extLst>
                  <a:ext uri="{FF2B5EF4-FFF2-40B4-BE49-F238E27FC236}">
                    <a16:creationId xmlns:a16="http://schemas.microsoft.com/office/drawing/2014/main" id="{C95A369D-286B-4C40-85CD-7C8BFE4BCB83}"/>
                  </a:ext>
                </a:extLst>
              </p:cNvPr>
              <p:cNvSpPr>
                <a:spLocks noChangeShapeType="1"/>
              </p:cNvSpPr>
              <p:nvPr/>
            </p:nvSpPr>
            <p:spPr bwMode="auto">
              <a:xfrm flipV="1">
                <a:off x="1627188" y="5037138"/>
                <a:ext cx="0" cy="112713"/>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25" name="Line 11">
                <a:extLst>
                  <a:ext uri="{FF2B5EF4-FFF2-40B4-BE49-F238E27FC236}">
                    <a16:creationId xmlns:a16="http://schemas.microsoft.com/office/drawing/2014/main" id="{E532847E-384B-4DA3-BF13-D866EA5A1578}"/>
                  </a:ext>
                </a:extLst>
              </p:cNvPr>
              <p:cNvSpPr>
                <a:spLocks noChangeShapeType="1"/>
              </p:cNvSpPr>
              <p:nvPr/>
            </p:nvSpPr>
            <p:spPr bwMode="auto">
              <a:xfrm>
                <a:off x="1514475" y="3430588"/>
                <a:ext cx="112712" cy="0"/>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26" name="Line 12">
                <a:extLst>
                  <a:ext uri="{FF2B5EF4-FFF2-40B4-BE49-F238E27FC236}">
                    <a16:creationId xmlns:a16="http://schemas.microsoft.com/office/drawing/2014/main" id="{C9C94474-03B7-4BB0-9041-56563E392A2B}"/>
                  </a:ext>
                </a:extLst>
              </p:cNvPr>
              <p:cNvSpPr>
                <a:spLocks noChangeShapeType="1"/>
              </p:cNvSpPr>
              <p:nvPr/>
            </p:nvSpPr>
            <p:spPr bwMode="auto">
              <a:xfrm>
                <a:off x="1514475" y="2897188"/>
                <a:ext cx="112712" cy="0"/>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27" name="Line 13">
                <a:extLst>
                  <a:ext uri="{FF2B5EF4-FFF2-40B4-BE49-F238E27FC236}">
                    <a16:creationId xmlns:a16="http://schemas.microsoft.com/office/drawing/2014/main" id="{364501B7-9B3C-4304-86D6-D2DC4209D7EF}"/>
                  </a:ext>
                </a:extLst>
              </p:cNvPr>
              <p:cNvSpPr>
                <a:spLocks noChangeShapeType="1"/>
              </p:cNvSpPr>
              <p:nvPr/>
            </p:nvSpPr>
            <p:spPr bwMode="auto">
              <a:xfrm>
                <a:off x="1514475" y="4500563"/>
                <a:ext cx="112712" cy="0"/>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28" name="Line 14">
                <a:extLst>
                  <a:ext uri="{FF2B5EF4-FFF2-40B4-BE49-F238E27FC236}">
                    <a16:creationId xmlns:a16="http://schemas.microsoft.com/office/drawing/2014/main" id="{3E0BDCBD-4D4A-4C8D-AF4C-5D787469A907}"/>
                  </a:ext>
                </a:extLst>
              </p:cNvPr>
              <p:cNvSpPr>
                <a:spLocks noChangeShapeType="1"/>
              </p:cNvSpPr>
              <p:nvPr/>
            </p:nvSpPr>
            <p:spPr bwMode="auto">
              <a:xfrm>
                <a:off x="1514475" y="3967163"/>
                <a:ext cx="112712" cy="0"/>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29" name="Line 15">
                <a:extLst>
                  <a:ext uri="{FF2B5EF4-FFF2-40B4-BE49-F238E27FC236}">
                    <a16:creationId xmlns:a16="http://schemas.microsoft.com/office/drawing/2014/main" id="{B0FEB21F-3B7F-4ABA-B3FC-0F8752DF3363}"/>
                  </a:ext>
                </a:extLst>
              </p:cNvPr>
              <p:cNvSpPr>
                <a:spLocks noChangeShapeType="1"/>
              </p:cNvSpPr>
              <p:nvPr/>
            </p:nvSpPr>
            <p:spPr bwMode="auto">
              <a:xfrm>
                <a:off x="1514475" y="5037138"/>
                <a:ext cx="112712" cy="0"/>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30" name="Line 16">
                <a:extLst>
                  <a:ext uri="{FF2B5EF4-FFF2-40B4-BE49-F238E27FC236}">
                    <a16:creationId xmlns:a16="http://schemas.microsoft.com/office/drawing/2014/main" id="{6694A928-34E6-42D8-A5CE-BB36EDC58089}"/>
                  </a:ext>
                </a:extLst>
              </p:cNvPr>
              <p:cNvSpPr>
                <a:spLocks noChangeShapeType="1"/>
              </p:cNvSpPr>
              <p:nvPr/>
            </p:nvSpPr>
            <p:spPr bwMode="auto">
              <a:xfrm>
                <a:off x="1514475" y="2362201"/>
                <a:ext cx="112712" cy="0"/>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31" name="Line 17">
                <a:extLst>
                  <a:ext uri="{FF2B5EF4-FFF2-40B4-BE49-F238E27FC236}">
                    <a16:creationId xmlns:a16="http://schemas.microsoft.com/office/drawing/2014/main" id="{39F8AD84-765B-436B-AB17-06B89F3FAE87}"/>
                  </a:ext>
                </a:extLst>
              </p:cNvPr>
              <p:cNvSpPr>
                <a:spLocks noChangeShapeType="1"/>
              </p:cNvSpPr>
              <p:nvPr/>
            </p:nvSpPr>
            <p:spPr bwMode="auto">
              <a:xfrm flipV="1">
                <a:off x="9661525" y="5037138"/>
                <a:ext cx="0" cy="112713"/>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17408" name="Line 18">
                <a:extLst>
                  <a:ext uri="{FF2B5EF4-FFF2-40B4-BE49-F238E27FC236}">
                    <a16:creationId xmlns:a16="http://schemas.microsoft.com/office/drawing/2014/main" id="{7035509A-4191-4C81-9A27-39625352263B}"/>
                  </a:ext>
                </a:extLst>
              </p:cNvPr>
              <p:cNvSpPr>
                <a:spLocks noChangeShapeType="1"/>
              </p:cNvSpPr>
              <p:nvPr/>
            </p:nvSpPr>
            <p:spPr bwMode="auto">
              <a:xfrm flipV="1">
                <a:off x="10393363" y="5037138"/>
                <a:ext cx="0" cy="112713"/>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17409" name="Line 19">
                <a:extLst>
                  <a:ext uri="{FF2B5EF4-FFF2-40B4-BE49-F238E27FC236}">
                    <a16:creationId xmlns:a16="http://schemas.microsoft.com/office/drawing/2014/main" id="{BD759419-5756-4893-910C-AA5C084D6960}"/>
                  </a:ext>
                </a:extLst>
              </p:cNvPr>
              <p:cNvSpPr>
                <a:spLocks noChangeShapeType="1"/>
              </p:cNvSpPr>
              <p:nvPr/>
            </p:nvSpPr>
            <p:spPr bwMode="auto">
              <a:xfrm flipV="1">
                <a:off x="6740525" y="5037138"/>
                <a:ext cx="0" cy="112713"/>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17412" name="Line 20">
                <a:extLst>
                  <a:ext uri="{FF2B5EF4-FFF2-40B4-BE49-F238E27FC236}">
                    <a16:creationId xmlns:a16="http://schemas.microsoft.com/office/drawing/2014/main" id="{100D8974-B325-4CC0-AEA1-46B630AAD71C}"/>
                  </a:ext>
                </a:extLst>
              </p:cNvPr>
              <p:cNvSpPr>
                <a:spLocks noChangeShapeType="1"/>
              </p:cNvSpPr>
              <p:nvPr/>
            </p:nvSpPr>
            <p:spPr bwMode="auto">
              <a:xfrm flipV="1">
                <a:off x="7469188" y="5037138"/>
                <a:ext cx="0" cy="112713"/>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17413" name="Line 21">
                <a:extLst>
                  <a:ext uri="{FF2B5EF4-FFF2-40B4-BE49-F238E27FC236}">
                    <a16:creationId xmlns:a16="http://schemas.microsoft.com/office/drawing/2014/main" id="{BBBEB94E-34E4-4959-8699-0AE3ADEC3937}"/>
                  </a:ext>
                </a:extLst>
              </p:cNvPr>
              <p:cNvSpPr>
                <a:spLocks noChangeShapeType="1"/>
              </p:cNvSpPr>
              <p:nvPr/>
            </p:nvSpPr>
            <p:spPr bwMode="auto">
              <a:xfrm flipV="1">
                <a:off x="8199438" y="5037138"/>
                <a:ext cx="0" cy="112713"/>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17414" name="Line 22">
                <a:extLst>
                  <a:ext uri="{FF2B5EF4-FFF2-40B4-BE49-F238E27FC236}">
                    <a16:creationId xmlns:a16="http://schemas.microsoft.com/office/drawing/2014/main" id="{36020C4A-D0B0-44B3-8F18-74F450A4A93A}"/>
                  </a:ext>
                </a:extLst>
              </p:cNvPr>
              <p:cNvSpPr>
                <a:spLocks noChangeShapeType="1"/>
              </p:cNvSpPr>
              <p:nvPr/>
            </p:nvSpPr>
            <p:spPr bwMode="auto">
              <a:xfrm flipV="1">
                <a:off x="8931275" y="5037138"/>
                <a:ext cx="0" cy="112713"/>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17415" name="Line 23">
                <a:extLst>
                  <a:ext uri="{FF2B5EF4-FFF2-40B4-BE49-F238E27FC236}">
                    <a16:creationId xmlns:a16="http://schemas.microsoft.com/office/drawing/2014/main" id="{0E0D1ADE-26B1-4A0A-BF7E-4D4B17FD92EB}"/>
                  </a:ext>
                </a:extLst>
              </p:cNvPr>
              <p:cNvSpPr>
                <a:spLocks noChangeShapeType="1"/>
              </p:cNvSpPr>
              <p:nvPr/>
            </p:nvSpPr>
            <p:spPr bwMode="auto">
              <a:xfrm flipV="1">
                <a:off x="3822700" y="5037138"/>
                <a:ext cx="0" cy="112713"/>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17416" name="Line 24">
                <a:extLst>
                  <a:ext uri="{FF2B5EF4-FFF2-40B4-BE49-F238E27FC236}">
                    <a16:creationId xmlns:a16="http://schemas.microsoft.com/office/drawing/2014/main" id="{0D5ECD18-36DD-4684-9F10-507DE1F1F0FE}"/>
                  </a:ext>
                </a:extLst>
              </p:cNvPr>
              <p:cNvSpPr>
                <a:spLocks noChangeShapeType="1"/>
              </p:cNvSpPr>
              <p:nvPr/>
            </p:nvSpPr>
            <p:spPr bwMode="auto">
              <a:xfrm flipV="1">
                <a:off x="4551363" y="5037138"/>
                <a:ext cx="0" cy="112713"/>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17417" name="Line 25">
                <a:extLst>
                  <a:ext uri="{FF2B5EF4-FFF2-40B4-BE49-F238E27FC236}">
                    <a16:creationId xmlns:a16="http://schemas.microsoft.com/office/drawing/2014/main" id="{3961E52E-F760-4BF4-85C3-54A65A1DBA2A}"/>
                  </a:ext>
                </a:extLst>
              </p:cNvPr>
              <p:cNvSpPr>
                <a:spLocks noChangeShapeType="1"/>
              </p:cNvSpPr>
              <p:nvPr/>
            </p:nvSpPr>
            <p:spPr bwMode="auto">
              <a:xfrm flipV="1">
                <a:off x="5281613" y="5037138"/>
                <a:ext cx="0" cy="112713"/>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17418" name="Line 26">
                <a:extLst>
                  <a:ext uri="{FF2B5EF4-FFF2-40B4-BE49-F238E27FC236}">
                    <a16:creationId xmlns:a16="http://schemas.microsoft.com/office/drawing/2014/main" id="{41FEB4E6-00B5-4D60-8524-B8DE5B329B8E}"/>
                  </a:ext>
                </a:extLst>
              </p:cNvPr>
              <p:cNvSpPr>
                <a:spLocks noChangeShapeType="1"/>
              </p:cNvSpPr>
              <p:nvPr/>
            </p:nvSpPr>
            <p:spPr bwMode="auto">
              <a:xfrm flipV="1">
                <a:off x="6010275" y="5037138"/>
                <a:ext cx="0" cy="112713"/>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17419" name="Line 27">
                <a:extLst>
                  <a:ext uri="{FF2B5EF4-FFF2-40B4-BE49-F238E27FC236}">
                    <a16:creationId xmlns:a16="http://schemas.microsoft.com/office/drawing/2014/main" id="{171E3921-8B7D-4A42-B50E-3454332928C3}"/>
                  </a:ext>
                </a:extLst>
              </p:cNvPr>
              <p:cNvSpPr>
                <a:spLocks noChangeShapeType="1"/>
              </p:cNvSpPr>
              <p:nvPr/>
            </p:nvSpPr>
            <p:spPr bwMode="auto">
              <a:xfrm flipV="1">
                <a:off x="3092450" y="5037138"/>
                <a:ext cx="0" cy="112713"/>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17420" name="Freeform 28">
                <a:extLst>
                  <a:ext uri="{FF2B5EF4-FFF2-40B4-BE49-F238E27FC236}">
                    <a16:creationId xmlns:a16="http://schemas.microsoft.com/office/drawing/2014/main" id="{EA15F176-0FEA-4207-A93F-5EB0F3D14446}"/>
                  </a:ext>
                </a:extLst>
              </p:cNvPr>
              <p:cNvSpPr>
                <a:spLocks/>
              </p:cNvSpPr>
              <p:nvPr/>
            </p:nvSpPr>
            <p:spPr bwMode="auto">
              <a:xfrm>
                <a:off x="1670050" y="2530476"/>
                <a:ext cx="8726487" cy="2506663"/>
              </a:xfrm>
              <a:custGeom>
                <a:avLst/>
                <a:gdLst>
                  <a:gd name="T0" fmla="*/ 5497 w 5497"/>
                  <a:gd name="T1" fmla="*/ 177 h 1579"/>
                  <a:gd name="T2" fmla="*/ 5039 w 5497"/>
                  <a:gd name="T3" fmla="*/ 177 h 1579"/>
                  <a:gd name="T4" fmla="*/ 4580 w 5497"/>
                  <a:gd name="T5" fmla="*/ 131 h 1579"/>
                  <a:gd name="T6" fmla="*/ 4119 w 5497"/>
                  <a:gd name="T7" fmla="*/ 131 h 1579"/>
                  <a:gd name="T8" fmla="*/ 3658 w 5497"/>
                  <a:gd name="T9" fmla="*/ 69 h 1579"/>
                  <a:gd name="T10" fmla="*/ 3216 w 5497"/>
                  <a:gd name="T11" fmla="*/ 101 h 1579"/>
                  <a:gd name="T12" fmla="*/ 2757 w 5497"/>
                  <a:gd name="T13" fmla="*/ 74 h 1579"/>
                  <a:gd name="T14" fmla="*/ 2294 w 5497"/>
                  <a:gd name="T15" fmla="*/ 52 h 1579"/>
                  <a:gd name="T16" fmla="*/ 1836 w 5497"/>
                  <a:gd name="T17" fmla="*/ 3 h 1579"/>
                  <a:gd name="T18" fmla="*/ 1381 w 5497"/>
                  <a:gd name="T19" fmla="*/ 33 h 1579"/>
                  <a:gd name="T20" fmla="*/ 916 w 5497"/>
                  <a:gd name="T21" fmla="*/ 0 h 1579"/>
                  <a:gd name="T22" fmla="*/ 611 w 5497"/>
                  <a:gd name="T23" fmla="*/ 66 h 1579"/>
                  <a:gd name="T24" fmla="*/ 456 w 5497"/>
                  <a:gd name="T25" fmla="*/ 85 h 1579"/>
                  <a:gd name="T26" fmla="*/ 301 w 5497"/>
                  <a:gd name="T27" fmla="*/ 159 h 1579"/>
                  <a:gd name="T28" fmla="*/ 149 w 5497"/>
                  <a:gd name="T29" fmla="*/ 406 h 1579"/>
                  <a:gd name="T30" fmla="*/ 0 w 5497"/>
                  <a:gd name="T31" fmla="*/ 1579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97" h="1579">
                    <a:moveTo>
                      <a:pt x="5497" y="177"/>
                    </a:moveTo>
                    <a:lnTo>
                      <a:pt x="5039" y="177"/>
                    </a:lnTo>
                    <a:lnTo>
                      <a:pt x="4580" y="131"/>
                    </a:lnTo>
                    <a:lnTo>
                      <a:pt x="4119" y="131"/>
                    </a:lnTo>
                    <a:lnTo>
                      <a:pt x="3658" y="69"/>
                    </a:lnTo>
                    <a:lnTo>
                      <a:pt x="3216" y="101"/>
                    </a:lnTo>
                    <a:lnTo>
                      <a:pt x="2757" y="74"/>
                    </a:lnTo>
                    <a:lnTo>
                      <a:pt x="2294" y="52"/>
                    </a:lnTo>
                    <a:lnTo>
                      <a:pt x="1836" y="3"/>
                    </a:lnTo>
                    <a:lnTo>
                      <a:pt x="1381" y="33"/>
                    </a:lnTo>
                    <a:lnTo>
                      <a:pt x="916" y="0"/>
                    </a:lnTo>
                    <a:lnTo>
                      <a:pt x="611" y="66"/>
                    </a:lnTo>
                    <a:lnTo>
                      <a:pt x="456" y="85"/>
                    </a:lnTo>
                    <a:lnTo>
                      <a:pt x="301" y="159"/>
                    </a:lnTo>
                    <a:lnTo>
                      <a:pt x="149" y="406"/>
                    </a:lnTo>
                    <a:lnTo>
                      <a:pt x="0" y="1579"/>
                    </a:lnTo>
                  </a:path>
                </a:pathLst>
              </a:custGeom>
              <a:noFill/>
              <a:ln w="28575" cap="rnd">
                <a:solidFill>
                  <a:srgbClr val="FF66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17421" name="Freeform 29">
                <a:extLst>
                  <a:ext uri="{FF2B5EF4-FFF2-40B4-BE49-F238E27FC236}">
                    <a16:creationId xmlns:a16="http://schemas.microsoft.com/office/drawing/2014/main" id="{6C8A1FF3-A26F-4042-8225-07DC4374CC43}"/>
                  </a:ext>
                </a:extLst>
              </p:cNvPr>
              <p:cNvSpPr>
                <a:spLocks/>
              </p:cNvSpPr>
              <p:nvPr/>
            </p:nvSpPr>
            <p:spPr bwMode="auto">
              <a:xfrm>
                <a:off x="1881188" y="3149601"/>
                <a:ext cx="53975" cy="53975"/>
              </a:xfrm>
              <a:custGeom>
                <a:avLst/>
                <a:gdLst>
                  <a:gd name="T0" fmla="*/ 23 w 23"/>
                  <a:gd name="T1" fmla="*/ 11 h 23"/>
                  <a:gd name="T2" fmla="*/ 20 w 23"/>
                  <a:gd name="T3" fmla="*/ 3 h 23"/>
                  <a:gd name="T4" fmla="*/ 11 w 23"/>
                  <a:gd name="T5" fmla="*/ 0 h 23"/>
                  <a:gd name="T6" fmla="*/ 3 w 23"/>
                  <a:gd name="T7" fmla="*/ 3 h 23"/>
                  <a:gd name="T8" fmla="*/ 0 w 23"/>
                  <a:gd name="T9" fmla="*/ 11 h 23"/>
                  <a:gd name="T10" fmla="*/ 3 w 23"/>
                  <a:gd name="T11" fmla="*/ 19 h 23"/>
                  <a:gd name="T12" fmla="*/ 11 w 23"/>
                  <a:gd name="T13" fmla="*/ 23 h 23"/>
                  <a:gd name="T14" fmla="*/ 20 w 23"/>
                  <a:gd name="T15" fmla="*/ 19 h 23"/>
                  <a:gd name="T16" fmla="*/ 23 w 23"/>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11"/>
                    </a:moveTo>
                    <a:cubicBezTo>
                      <a:pt x="23" y="8"/>
                      <a:pt x="22" y="5"/>
                      <a:pt x="20" y="3"/>
                    </a:cubicBezTo>
                    <a:cubicBezTo>
                      <a:pt x="17" y="1"/>
                      <a:pt x="15" y="0"/>
                      <a:pt x="11" y="0"/>
                    </a:cubicBezTo>
                    <a:cubicBezTo>
                      <a:pt x="8" y="0"/>
                      <a:pt x="5" y="1"/>
                      <a:pt x="3" y="3"/>
                    </a:cubicBezTo>
                    <a:cubicBezTo>
                      <a:pt x="1" y="5"/>
                      <a:pt x="0" y="8"/>
                      <a:pt x="0" y="11"/>
                    </a:cubicBezTo>
                    <a:cubicBezTo>
                      <a:pt x="0" y="14"/>
                      <a:pt x="1" y="17"/>
                      <a:pt x="3" y="19"/>
                    </a:cubicBezTo>
                    <a:cubicBezTo>
                      <a:pt x="5" y="22"/>
                      <a:pt x="8" y="23"/>
                      <a:pt x="11" y="23"/>
                    </a:cubicBezTo>
                    <a:cubicBezTo>
                      <a:pt x="15" y="23"/>
                      <a:pt x="17" y="22"/>
                      <a:pt x="20" y="19"/>
                    </a:cubicBezTo>
                    <a:cubicBezTo>
                      <a:pt x="22" y="17"/>
                      <a:pt x="23" y="14"/>
                      <a:pt x="23" y="11"/>
                    </a:cubicBezTo>
                    <a:close/>
                  </a:path>
                </a:pathLst>
              </a:custGeom>
              <a:solidFill>
                <a:srgbClr val="FF6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800"/>
              </a:p>
            </p:txBody>
          </p:sp>
          <p:sp>
            <p:nvSpPr>
              <p:cNvPr id="17422" name="Freeform 30">
                <a:extLst>
                  <a:ext uri="{FF2B5EF4-FFF2-40B4-BE49-F238E27FC236}">
                    <a16:creationId xmlns:a16="http://schemas.microsoft.com/office/drawing/2014/main" id="{71B312A5-0FFF-454E-83E3-DA8CDCA039FB}"/>
                  </a:ext>
                </a:extLst>
              </p:cNvPr>
              <p:cNvSpPr>
                <a:spLocks/>
              </p:cNvSpPr>
              <p:nvPr/>
            </p:nvSpPr>
            <p:spPr bwMode="auto">
              <a:xfrm>
                <a:off x="2119313" y="2757488"/>
                <a:ext cx="57150" cy="53975"/>
              </a:xfrm>
              <a:custGeom>
                <a:avLst/>
                <a:gdLst>
                  <a:gd name="T0" fmla="*/ 24 w 24"/>
                  <a:gd name="T1" fmla="*/ 11 h 23"/>
                  <a:gd name="T2" fmla="*/ 20 w 24"/>
                  <a:gd name="T3" fmla="*/ 3 h 23"/>
                  <a:gd name="T4" fmla="*/ 12 w 24"/>
                  <a:gd name="T5" fmla="*/ 0 h 23"/>
                  <a:gd name="T6" fmla="*/ 4 w 24"/>
                  <a:gd name="T7" fmla="*/ 3 h 23"/>
                  <a:gd name="T8" fmla="*/ 0 w 24"/>
                  <a:gd name="T9" fmla="*/ 11 h 23"/>
                  <a:gd name="T10" fmla="*/ 4 w 24"/>
                  <a:gd name="T11" fmla="*/ 19 h 23"/>
                  <a:gd name="T12" fmla="*/ 12 w 24"/>
                  <a:gd name="T13" fmla="*/ 23 h 23"/>
                  <a:gd name="T14" fmla="*/ 20 w 24"/>
                  <a:gd name="T15" fmla="*/ 19 h 23"/>
                  <a:gd name="T16" fmla="*/ 24 w 24"/>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3">
                    <a:moveTo>
                      <a:pt x="24" y="11"/>
                    </a:moveTo>
                    <a:cubicBezTo>
                      <a:pt x="24" y="8"/>
                      <a:pt x="22" y="5"/>
                      <a:pt x="20" y="3"/>
                    </a:cubicBezTo>
                    <a:cubicBezTo>
                      <a:pt x="18" y="1"/>
                      <a:pt x="15" y="0"/>
                      <a:pt x="12" y="0"/>
                    </a:cubicBezTo>
                    <a:cubicBezTo>
                      <a:pt x="9" y="0"/>
                      <a:pt x="6" y="1"/>
                      <a:pt x="4" y="3"/>
                    </a:cubicBezTo>
                    <a:cubicBezTo>
                      <a:pt x="2" y="5"/>
                      <a:pt x="0" y="8"/>
                      <a:pt x="0" y="11"/>
                    </a:cubicBezTo>
                    <a:cubicBezTo>
                      <a:pt x="0" y="14"/>
                      <a:pt x="2" y="17"/>
                      <a:pt x="4" y="19"/>
                    </a:cubicBezTo>
                    <a:cubicBezTo>
                      <a:pt x="6" y="22"/>
                      <a:pt x="9" y="23"/>
                      <a:pt x="12" y="23"/>
                    </a:cubicBezTo>
                    <a:cubicBezTo>
                      <a:pt x="15" y="23"/>
                      <a:pt x="18" y="22"/>
                      <a:pt x="20" y="19"/>
                    </a:cubicBezTo>
                    <a:cubicBezTo>
                      <a:pt x="22" y="17"/>
                      <a:pt x="24" y="14"/>
                      <a:pt x="24" y="11"/>
                    </a:cubicBezTo>
                    <a:close/>
                  </a:path>
                </a:pathLst>
              </a:custGeom>
              <a:solidFill>
                <a:srgbClr val="FF6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800"/>
              </a:p>
            </p:txBody>
          </p:sp>
          <p:sp>
            <p:nvSpPr>
              <p:cNvPr id="17423" name="Freeform 31">
                <a:extLst>
                  <a:ext uri="{FF2B5EF4-FFF2-40B4-BE49-F238E27FC236}">
                    <a16:creationId xmlns:a16="http://schemas.microsoft.com/office/drawing/2014/main" id="{9218ED14-84EC-48C5-B36B-FA3673F58421}"/>
                  </a:ext>
                </a:extLst>
              </p:cNvPr>
              <p:cNvSpPr>
                <a:spLocks/>
              </p:cNvSpPr>
              <p:nvPr/>
            </p:nvSpPr>
            <p:spPr bwMode="auto">
              <a:xfrm>
                <a:off x="2365375" y="2636838"/>
                <a:ext cx="53975" cy="57150"/>
              </a:xfrm>
              <a:custGeom>
                <a:avLst/>
                <a:gdLst>
                  <a:gd name="T0" fmla="*/ 23 w 23"/>
                  <a:gd name="T1" fmla="*/ 12 h 24"/>
                  <a:gd name="T2" fmla="*/ 20 w 23"/>
                  <a:gd name="T3" fmla="*/ 4 h 24"/>
                  <a:gd name="T4" fmla="*/ 12 w 23"/>
                  <a:gd name="T5" fmla="*/ 0 h 24"/>
                  <a:gd name="T6" fmla="*/ 4 w 23"/>
                  <a:gd name="T7" fmla="*/ 4 h 24"/>
                  <a:gd name="T8" fmla="*/ 0 w 23"/>
                  <a:gd name="T9" fmla="*/ 12 h 24"/>
                  <a:gd name="T10" fmla="*/ 4 w 23"/>
                  <a:gd name="T11" fmla="*/ 20 h 24"/>
                  <a:gd name="T12" fmla="*/ 12 w 23"/>
                  <a:gd name="T13" fmla="*/ 24 h 24"/>
                  <a:gd name="T14" fmla="*/ 20 w 23"/>
                  <a:gd name="T15" fmla="*/ 20 h 24"/>
                  <a:gd name="T16" fmla="*/ 23 w 23"/>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4">
                    <a:moveTo>
                      <a:pt x="23" y="12"/>
                    </a:moveTo>
                    <a:cubicBezTo>
                      <a:pt x="23" y="9"/>
                      <a:pt x="22" y="6"/>
                      <a:pt x="20" y="4"/>
                    </a:cubicBezTo>
                    <a:cubicBezTo>
                      <a:pt x="18" y="2"/>
                      <a:pt x="15" y="0"/>
                      <a:pt x="12" y="0"/>
                    </a:cubicBezTo>
                    <a:cubicBezTo>
                      <a:pt x="9" y="0"/>
                      <a:pt x="6" y="2"/>
                      <a:pt x="4" y="4"/>
                    </a:cubicBezTo>
                    <a:cubicBezTo>
                      <a:pt x="1" y="6"/>
                      <a:pt x="0" y="9"/>
                      <a:pt x="0" y="12"/>
                    </a:cubicBezTo>
                    <a:cubicBezTo>
                      <a:pt x="0" y="15"/>
                      <a:pt x="1" y="18"/>
                      <a:pt x="4" y="20"/>
                    </a:cubicBezTo>
                    <a:cubicBezTo>
                      <a:pt x="6" y="22"/>
                      <a:pt x="9" y="24"/>
                      <a:pt x="12" y="24"/>
                    </a:cubicBezTo>
                    <a:cubicBezTo>
                      <a:pt x="15" y="24"/>
                      <a:pt x="18" y="22"/>
                      <a:pt x="20" y="20"/>
                    </a:cubicBezTo>
                    <a:cubicBezTo>
                      <a:pt x="22" y="18"/>
                      <a:pt x="23" y="15"/>
                      <a:pt x="23" y="12"/>
                    </a:cubicBezTo>
                    <a:close/>
                  </a:path>
                </a:pathLst>
              </a:custGeom>
              <a:solidFill>
                <a:srgbClr val="FF6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800"/>
              </a:p>
            </p:txBody>
          </p:sp>
          <p:sp>
            <p:nvSpPr>
              <p:cNvPr id="17424" name="Freeform 32">
                <a:extLst>
                  <a:ext uri="{FF2B5EF4-FFF2-40B4-BE49-F238E27FC236}">
                    <a16:creationId xmlns:a16="http://schemas.microsoft.com/office/drawing/2014/main" id="{582FB1C5-2D48-41E0-8721-C99F6ACCBFBE}"/>
                  </a:ext>
                </a:extLst>
              </p:cNvPr>
              <p:cNvSpPr>
                <a:spLocks/>
              </p:cNvSpPr>
              <p:nvPr/>
            </p:nvSpPr>
            <p:spPr bwMode="auto">
              <a:xfrm>
                <a:off x="2613025" y="2606676"/>
                <a:ext cx="55562" cy="53975"/>
              </a:xfrm>
              <a:custGeom>
                <a:avLst/>
                <a:gdLst>
                  <a:gd name="T0" fmla="*/ 24 w 24"/>
                  <a:gd name="T1" fmla="*/ 12 h 23"/>
                  <a:gd name="T2" fmla="*/ 20 w 24"/>
                  <a:gd name="T3" fmla="*/ 4 h 23"/>
                  <a:gd name="T4" fmla="*/ 12 w 24"/>
                  <a:gd name="T5" fmla="*/ 0 h 23"/>
                  <a:gd name="T6" fmla="*/ 4 w 24"/>
                  <a:gd name="T7" fmla="*/ 4 h 23"/>
                  <a:gd name="T8" fmla="*/ 0 w 24"/>
                  <a:gd name="T9" fmla="*/ 12 h 23"/>
                  <a:gd name="T10" fmla="*/ 4 w 24"/>
                  <a:gd name="T11" fmla="*/ 20 h 23"/>
                  <a:gd name="T12" fmla="*/ 12 w 24"/>
                  <a:gd name="T13" fmla="*/ 23 h 23"/>
                  <a:gd name="T14" fmla="*/ 20 w 24"/>
                  <a:gd name="T15" fmla="*/ 20 h 23"/>
                  <a:gd name="T16" fmla="*/ 24 w 24"/>
                  <a:gd name="T17"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3">
                    <a:moveTo>
                      <a:pt x="24" y="12"/>
                    </a:moveTo>
                    <a:cubicBezTo>
                      <a:pt x="24" y="9"/>
                      <a:pt x="22" y="6"/>
                      <a:pt x="20" y="4"/>
                    </a:cubicBezTo>
                    <a:cubicBezTo>
                      <a:pt x="18" y="1"/>
                      <a:pt x="15" y="0"/>
                      <a:pt x="12" y="0"/>
                    </a:cubicBezTo>
                    <a:cubicBezTo>
                      <a:pt x="9" y="0"/>
                      <a:pt x="6" y="1"/>
                      <a:pt x="4" y="4"/>
                    </a:cubicBezTo>
                    <a:cubicBezTo>
                      <a:pt x="2" y="6"/>
                      <a:pt x="0" y="9"/>
                      <a:pt x="0" y="12"/>
                    </a:cubicBezTo>
                    <a:cubicBezTo>
                      <a:pt x="0" y="15"/>
                      <a:pt x="2" y="18"/>
                      <a:pt x="4" y="20"/>
                    </a:cubicBezTo>
                    <a:cubicBezTo>
                      <a:pt x="6" y="22"/>
                      <a:pt x="9" y="23"/>
                      <a:pt x="12" y="23"/>
                    </a:cubicBezTo>
                    <a:cubicBezTo>
                      <a:pt x="15" y="23"/>
                      <a:pt x="18" y="22"/>
                      <a:pt x="20" y="20"/>
                    </a:cubicBezTo>
                    <a:cubicBezTo>
                      <a:pt x="22" y="18"/>
                      <a:pt x="24" y="15"/>
                      <a:pt x="24" y="12"/>
                    </a:cubicBezTo>
                    <a:close/>
                  </a:path>
                </a:pathLst>
              </a:custGeom>
              <a:solidFill>
                <a:srgbClr val="FF6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800"/>
              </a:p>
            </p:txBody>
          </p:sp>
          <p:sp>
            <p:nvSpPr>
              <p:cNvPr id="17425" name="Freeform 33">
                <a:extLst>
                  <a:ext uri="{FF2B5EF4-FFF2-40B4-BE49-F238E27FC236}">
                    <a16:creationId xmlns:a16="http://schemas.microsoft.com/office/drawing/2014/main" id="{E58AFB51-7A29-4027-BA0C-30E8AF31E622}"/>
                  </a:ext>
                </a:extLst>
              </p:cNvPr>
              <p:cNvSpPr>
                <a:spLocks/>
              </p:cNvSpPr>
              <p:nvPr/>
            </p:nvSpPr>
            <p:spPr bwMode="auto">
              <a:xfrm>
                <a:off x="3097213" y="2503488"/>
                <a:ext cx="53975" cy="53975"/>
              </a:xfrm>
              <a:custGeom>
                <a:avLst/>
                <a:gdLst>
                  <a:gd name="T0" fmla="*/ 23 w 23"/>
                  <a:gd name="T1" fmla="*/ 12 h 23"/>
                  <a:gd name="T2" fmla="*/ 20 w 23"/>
                  <a:gd name="T3" fmla="*/ 4 h 23"/>
                  <a:gd name="T4" fmla="*/ 11 w 23"/>
                  <a:gd name="T5" fmla="*/ 0 h 23"/>
                  <a:gd name="T6" fmla="*/ 3 w 23"/>
                  <a:gd name="T7" fmla="*/ 4 h 23"/>
                  <a:gd name="T8" fmla="*/ 0 w 23"/>
                  <a:gd name="T9" fmla="*/ 12 h 23"/>
                  <a:gd name="T10" fmla="*/ 3 w 23"/>
                  <a:gd name="T11" fmla="*/ 20 h 23"/>
                  <a:gd name="T12" fmla="*/ 11 w 23"/>
                  <a:gd name="T13" fmla="*/ 23 h 23"/>
                  <a:gd name="T14" fmla="*/ 20 w 23"/>
                  <a:gd name="T15" fmla="*/ 20 h 23"/>
                  <a:gd name="T16" fmla="*/ 23 w 23"/>
                  <a:gd name="T17"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12"/>
                    </a:moveTo>
                    <a:cubicBezTo>
                      <a:pt x="23" y="9"/>
                      <a:pt x="22" y="6"/>
                      <a:pt x="20" y="4"/>
                    </a:cubicBezTo>
                    <a:cubicBezTo>
                      <a:pt x="17" y="1"/>
                      <a:pt x="15" y="0"/>
                      <a:pt x="11" y="0"/>
                    </a:cubicBezTo>
                    <a:cubicBezTo>
                      <a:pt x="8" y="0"/>
                      <a:pt x="5" y="1"/>
                      <a:pt x="3" y="4"/>
                    </a:cubicBezTo>
                    <a:cubicBezTo>
                      <a:pt x="1" y="6"/>
                      <a:pt x="0" y="9"/>
                      <a:pt x="0" y="12"/>
                    </a:cubicBezTo>
                    <a:cubicBezTo>
                      <a:pt x="0" y="15"/>
                      <a:pt x="1" y="18"/>
                      <a:pt x="3" y="20"/>
                    </a:cubicBezTo>
                    <a:cubicBezTo>
                      <a:pt x="5" y="22"/>
                      <a:pt x="8" y="23"/>
                      <a:pt x="11" y="23"/>
                    </a:cubicBezTo>
                    <a:cubicBezTo>
                      <a:pt x="15" y="23"/>
                      <a:pt x="17" y="22"/>
                      <a:pt x="20" y="20"/>
                    </a:cubicBezTo>
                    <a:cubicBezTo>
                      <a:pt x="22" y="18"/>
                      <a:pt x="23" y="15"/>
                      <a:pt x="23" y="12"/>
                    </a:cubicBezTo>
                    <a:close/>
                  </a:path>
                </a:pathLst>
              </a:custGeom>
              <a:solidFill>
                <a:srgbClr val="FF6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800"/>
              </a:p>
            </p:txBody>
          </p:sp>
          <p:sp>
            <p:nvSpPr>
              <p:cNvPr id="17426" name="Freeform 34">
                <a:extLst>
                  <a:ext uri="{FF2B5EF4-FFF2-40B4-BE49-F238E27FC236}">
                    <a16:creationId xmlns:a16="http://schemas.microsoft.com/office/drawing/2014/main" id="{6E241FFF-5274-46DA-B648-07FA01D00BD6}"/>
                  </a:ext>
                </a:extLst>
              </p:cNvPr>
              <p:cNvSpPr>
                <a:spLocks/>
              </p:cNvSpPr>
              <p:nvPr/>
            </p:nvSpPr>
            <p:spPr bwMode="auto">
              <a:xfrm>
                <a:off x="3836988" y="2557463"/>
                <a:ext cx="53975" cy="53975"/>
              </a:xfrm>
              <a:custGeom>
                <a:avLst/>
                <a:gdLst>
                  <a:gd name="T0" fmla="*/ 23 w 23"/>
                  <a:gd name="T1" fmla="*/ 11 h 23"/>
                  <a:gd name="T2" fmla="*/ 19 w 23"/>
                  <a:gd name="T3" fmla="*/ 3 h 23"/>
                  <a:gd name="T4" fmla="*/ 11 w 23"/>
                  <a:gd name="T5" fmla="*/ 0 h 23"/>
                  <a:gd name="T6" fmla="*/ 3 w 23"/>
                  <a:gd name="T7" fmla="*/ 3 h 23"/>
                  <a:gd name="T8" fmla="*/ 0 w 23"/>
                  <a:gd name="T9" fmla="*/ 11 h 23"/>
                  <a:gd name="T10" fmla="*/ 3 w 23"/>
                  <a:gd name="T11" fmla="*/ 20 h 23"/>
                  <a:gd name="T12" fmla="*/ 11 w 23"/>
                  <a:gd name="T13" fmla="*/ 23 h 23"/>
                  <a:gd name="T14" fmla="*/ 19 w 23"/>
                  <a:gd name="T15" fmla="*/ 20 h 23"/>
                  <a:gd name="T16" fmla="*/ 23 w 23"/>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11"/>
                    </a:moveTo>
                    <a:cubicBezTo>
                      <a:pt x="23" y="8"/>
                      <a:pt x="22" y="5"/>
                      <a:pt x="19" y="3"/>
                    </a:cubicBezTo>
                    <a:cubicBezTo>
                      <a:pt x="17" y="1"/>
                      <a:pt x="14" y="0"/>
                      <a:pt x="11" y="0"/>
                    </a:cubicBezTo>
                    <a:cubicBezTo>
                      <a:pt x="8" y="0"/>
                      <a:pt x="5" y="1"/>
                      <a:pt x="3" y="3"/>
                    </a:cubicBezTo>
                    <a:cubicBezTo>
                      <a:pt x="1" y="5"/>
                      <a:pt x="0" y="8"/>
                      <a:pt x="0" y="11"/>
                    </a:cubicBezTo>
                    <a:cubicBezTo>
                      <a:pt x="0" y="15"/>
                      <a:pt x="1" y="17"/>
                      <a:pt x="3" y="20"/>
                    </a:cubicBezTo>
                    <a:cubicBezTo>
                      <a:pt x="5" y="22"/>
                      <a:pt x="8" y="23"/>
                      <a:pt x="11" y="23"/>
                    </a:cubicBezTo>
                    <a:cubicBezTo>
                      <a:pt x="14" y="23"/>
                      <a:pt x="17" y="22"/>
                      <a:pt x="19" y="20"/>
                    </a:cubicBezTo>
                    <a:cubicBezTo>
                      <a:pt x="22" y="17"/>
                      <a:pt x="23" y="15"/>
                      <a:pt x="23" y="11"/>
                    </a:cubicBezTo>
                    <a:close/>
                  </a:path>
                </a:pathLst>
              </a:custGeom>
              <a:solidFill>
                <a:srgbClr val="FF6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800"/>
              </a:p>
            </p:txBody>
          </p:sp>
          <p:sp>
            <p:nvSpPr>
              <p:cNvPr id="17427" name="Freeform 35">
                <a:extLst>
                  <a:ext uri="{FF2B5EF4-FFF2-40B4-BE49-F238E27FC236}">
                    <a16:creationId xmlns:a16="http://schemas.microsoft.com/office/drawing/2014/main" id="{3E3DECA8-2009-4528-814A-8C4A96D0A286}"/>
                  </a:ext>
                </a:extLst>
              </p:cNvPr>
              <p:cNvSpPr>
                <a:spLocks/>
              </p:cNvSpPr>
              <p:nvPr/>
            </p:nvSpPr>
            <p:spPr bwMode="auto">
              <a:xfrm>
                <a:off x="4559300" y="2509838"/>
                <a:ext cx="53975" cy="53975"/>
              </a:xfrm>
              <a:custGeom>
                <a:avLst/>
                <a:gdLst>
                  <a:gd name="T0" fmla="*/ 23 w 23"/>
                  <a:gd name="T1" fmla="*/ 11 h 23"/>
                  <a:gd name="T2" fmla="*/ 19 w 23"/>
                  <a:gd name="T3" fmla="*/ 3 h 23"/>
                  <a:gd name="T4" fmla="*/ 11 w 23"/>
                  <a:gd name="T5" fmla="*/ 0 h 23"/>
                  <a:gd name="T6" fmla="*/ 3 w 23"/>
                  <a:gd name="T7" fmla="*/ 3 h 23"/>
                  <a:gd name="T8" fmla="*/ 0 w 23"/>
                  <a:gd name="T9" fmla="*/ 11 h 23"/>
                  <a:gd name="T10" fmla="*/ 3 w 23"/>
                  <a:gd name="T11" fmla="*/ 19 h 23"/>
                  <a:gd name="T12" fmla="*/ 11 w 23"/>
                  <a:gd name="T13" fmla="*/ 23 h 23"/>
                  <a:gd name="T14" fmla="*/ 19 w 23"/>
                  <a:gd name="T15" fmla="*/ 19 h 23"/>
                  <a:gd name="T16" fmla="*/ 23 w 23"/>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11"/>
                    </a:moveTo>
                    <a:cubicBezTo>
                      <a:pt x="23" y="8"/>
                      <a:pt x="22" y="5"/>
                      <a:pt x="19" y="3"/>
                    </a:cubicBezTo>
                    <a:cubicBezTo>
                      <a:pt x="17" y="1"/>
                      <a:pt x="14" y="0"/>
                      <a:pt x="11" y="0"/>
                    </a:cubicBezTo>
                    <a:cubicBezTo>
                      <a:pt x="8" y="0"/>
                      <a:pt x="5" y="1"/>
                      <a:pt x="3" y="3"/>
                    </a:cubicBezTo>
                    <a:cubicBezTo>
                      <a:pt x="1" y="5"/>
                      <a:pt x="0" y="8"/>
                      <a:pt x="0" y="11"/>
                    </a:cubicBezTo>
                    <a:cubicBezTo>
                      <a:pt x="0" y="14"/>
                      <a:pt x="1" y="17"/>
                      <a:pt x="3" y="19"/>
                    </a:cubicBezTo>
                    <a:cubicBezTo>
                      <a:pt x="5" y="21"/>
                      <a:pt x="8" y="23"/>
                      <a:pt x="11" y="23"/>
                    </a:cubicBezTo>
                    <a:cubicBezTo>
                      <a:pt x="14" y="23"/>
                      <a:pt x="17" y="21"/>
                      <a:pt x="19" y="19"/>
                    </a:cubicBezTo>
                    <a:cubicBezTo>
                      <a:pt x="22" y="17"/>
                      <a:pt x="23" y="14"/>
                      <a:pt x="23" y="11"/>
                    </a:cubicBezTo>
                    <a:close/>
                  </a:path>
                </a:pathLst>
              </a:custGeom>
              <a:solidFill>
                <a:srgbClr val="FF6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800"/>
              </a:p>
            </p:txBody>
          </p:sp>
          <p:sp>
            <p:nvSpPr>
              <p:cNvPr id="17428" name="Freeform 36">
                <a:extLst>
                  <a:ext uri="{FF2B5EF4-FFF2-40B4-BE49-F238E27FC236}">
                    <a16:creationId xmlns:a16="http://schemas.microsoft.com/office/drawing/2014/main" id="{944F4F9C-5E45-4BBE-BA3C-AF8A9FB9B438}"/>
                  </a:ext>
                </a:extLst>
              </p:cNvPr>
              <p:cNvSpPr>
                <a:spLocks/>
              </p:cNvSpPr>
              <p:nvPr/>
            </p:nvSpPr>
            <p:spPr bwMode="auto">
              <a:xfrm>
                <a:off x="5286375" y="2587626"/>
                <a:ext cx="53975" cy="53975"/>
              </a:xfrm>
              <a:custGeom>
                <a:avLst/>
                <a:gdLst>
                  <a:gd name="T0" fmla="*/ 23 w 23"/>
                  <a:gd name="T1" fmla="*/ 11 h 23"/>
                  <a:gd name="T2" fmla="*/ 20 w 23"/>
                  <a:gd name="T3" fmla="*/ 3 h 23"/>
                  <a:gd name="T4" fmla="*/ 11 w 23"/>
                  <a:gd name="T5" fmla="*/ 0 h 23"/>
                  <a:gd name="T6" fmla="*/ 3 w 23"/>
                  <a:gd name="T7" fmla="*/ 3 h 23"/>
                  <a:gd name="T8" fmla="*/ 0 w 23"/>
                  <a:gd name="T9" fmla="*/ 11 h 23"/>
                  <a:gd name="T10" fmla="*/ 3 w 23"/>
                  <a:gd name="T11" fmla="*/ 20 h 23"/>
                  <a:gd name="T12" fmla="*/ 11 w 23"/>
                  <a:gd name="T13" fmla="*/ 23 h 23"/>
                  <a:gd name="T14" fmla="*/ 20 w 23"/>
                  <a:gd name="T15" fmla="*/ 20 h 23"/>
                  <a:gd name="T16" fmla="*/ 23 w 23"/>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11"/>
                    </a:moveTo>
                    <a:cubicBezTo>
                      <a:pt x="23" y="8"/>
                      <a:pt x="22" y="5"/>
                      <a:pt x="20" y="3"/>
                    </a:cubicBezTo>
                    <a:cubicBezTo>
                      <a:pt x="17" y="1"/>
                      <a:pt x="15" y="0"/>
                      <a:pt x="11" y="0"/>
                    </a:cubicBezTo>
                    <a:cubicBezTo>
                      <a:pt x="8" y="0"/>
                      <a:pt x="5" y="1"/>
                      <a:pt x="3" y="3"/>
                    </a:cubicBezTo>
                    <a:cubicBezTo>
                      <a:pt x="1" y="5"/>
                      <a:pt x="0" y="8"/>
                      <a:pt x="0" y="11"/>
                    </a:cubicBezTo>
                    <a:cubicBezTo>
                      <a:pt x="0" y="15"/>
                      <a:pt x="1" y="17"/>
                      <a:pt x="3" y="20"/>
                    </a:cubicBezTo>
                    <a:cubicBezTo>
                      <a:pt x="5" y="22"/>
                      <a:pt x="8" y="23"/>
                      <a:pt x="11" y="23"/>
                    </a:cubicBezTo>
                    <a:cubicBezTo>
                      <a:pt x="15" y="23"/>
                      <a:pt x="17" y="22"/>
                      <a:pt x="20" y="20"/>
                    </a:cubicBezTo>
                    <a:cubicBezTo>
                      <a:pt x="22" y="17"/>
                      <a:pt x="23" y="15"/>
                      <a:pt x="23" y="11"/>
                    </a:cubicBezTo>
                    <a:close/>
                  </a:path>
                </a:pathLst>
              </a:custGeom>
              <a:solidFill>
                <a:srgbClr val="FF6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800"/>
              </a:p>
            </p:txBody>
          </p:sp>
          <p:sp>
            <p:nvSpPr>
              <p:cNvPr id="17429" name="Freeform 37">
                <a:extLst>
                  <a:ext uri="{FF2B5EF4-FFF2-40B4-BE49-F238E27FC236}">
                    <a16:creationId xmlns:a16="http://schemas.microsoft.com/office/drawing/2014/main" id="{9C2C8C16-E03B-4056-87AB-2E75E8651C52}"/>
                  </a:ext>
                </a:extLst>
              </p:cNvPr>
              <p:cNvSpPr>
                <a:spLocks/>
              </p:cNvSpPr>
              <p:nvPr/>
            </p:nvSpPr>
            <p:spPr bwMode="auto">
              <a:xfrm>
                <a:off x="6018213" y="2620963"/>
                <a:ext cx="55562" cy="53975"/>
              </a:xfrm>
              <a:custGeom>
                <a:avLst/>
                <a:gdLst>
                  <a:gd name="T0" fmla="*/ 24 w 24"/>
                  <a:gd name="T1" fmla="*/ 12 h 23"/>
                  <a:gd name="T2" fmla="*/ 20 w 24"/>
                  <a:gd name="T3" fmla="*/ 4 h 23"/>
                  <a:gd name="T4" fmla="*/ 12 w 24"/>
                  <a:gd name="T5" fmla="*/ 0 h 23"/>
                  <a:gd name="T6" fmla="*/ 4 w 24"/>
                  <a:gd name="T7" fmla="*/ 4 h 23"/>
                  <a:gd name="T8" fmla="*/ 0 w 24"/>
                  <a:gd name="T9" fmla="*/ 12 h 23"/>
                  <a:gd name="T10" fmla="*/ 4 w 24"/>
                  <a:gd name="T11" fmla="*/ 20 h 23"/>
                  <a:gd name="T12" fmla="*/ 12 w 24"/>
                  <a:gd name="T13" fmla="*/ 23 h 23"/>
                  <a:gd name="T14" fmla="*/ 20 w 24"/>
                  <a:gd name="T15" fmla="*/ 20 h 23"/>
                  <a:gd name="T16" fmla="*/ 24 w 24"/>
                  <a:gd name="T17"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3">
                    <a:moveTo>
                      <a:pt x="24" y="12"/>
                    </a:moveTo>
                    <a:cubicBezTo>
                      <a:pt x="24" y="9"/>
                      <a:pt x="22" y="6"/>
                      <a:pt x="20" y="4"/>
                    </a:cubicBezTo>
                    <a:cubicBezTo>
                      <a:pt x="18" y="1"/>
                      <a:pt x="15" y="0"/>
                      <a:pt x="12" y="0"/>
                    </a:cubicBezTo>
                    <a:cubicBezTo>
                      <a:pt x="9" y="0"/>
                      <a:pt x="6" y="1"/>
                      <a:pt x="4" y="4"/>
                    </a:cubicBezTo>
                    <a:cubicBezTo>
                      <a:pt x="2" y="6"/>
                      <a:pt x="0" y="9"/>
                      <a:pt x="0" y="12"/>
                    </a:cubicBezTo>
                    <a:cubicBezTo>
                      <a:pt x="0" y="15"/>
                      <a:pt x="2" y="18"/>
                      <a:pt x="4" y="20"/>
                    </a:cubicBezTo>
                    <a:cubicBezTo>
                      <a:pt x="6" y="22"/>
                      <a:pt x="9" y="23"/>
                      <a:pt x="12" y="23"/>
                    </a:cubicBezTo>
                    <a:cubicBezTo>
                      <a:pt x="15" y="23"/>
                      <a:pt x="18" y="22"/>
                      <a:pt x="20" y="20"/>
                    </a:cubicBezTo>
                    <a:cubicBezTo>
                      <a:pt x="22" y="18"/>
                      <a:pt x="24" y="15"/>
                      <a:pt x="24" y="12"/>
                    </a:cubicBezTo>
                    <a:close/>
                  </a:path>
                </a:pathLst>
              </a:custGeom>
              <a:solidFill>
                <a:srgbClr val="FF6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800"/>
              </a:p>
            </p:txBody>
          </p:sp>
          <p:sp>
            <p:nvSpPr>
              <p:cNvPr id="17430" name="Freeform 38">
                <a:extLst>
                  <a:ext uri="{FF2B5EF4-FFF2-40B4-BE49-F238E27FC236}">
                    <a16:creationId xmlns:a16="http://schemas.microsoft.com/office/drawing/2014/main" id="{B474A0BE-4BBA-4293-8093-C04DB6B74625}"/>
                  </a:ext>
                </a:extLst>
              </p:cNvPr>
              <p:cNvSpPr>
                <a:spLocks/>
              </p:cNvSpPr>
              <p:nvPr/>
            </p:nvSpPr>
            <p:spPr bwMode="auto">
              <a:xfrm>
                <a:off x="6750050" y="2662238"/>
                <a:ext cx="53975" cy="53975"/>
              </a:xfrm>
              <a:custGeom>
                <a:avLst/>
                <a:gdLst>
                  <a:gd name="T0" fmla="*/ 23 w 23"/>
                  <a:gd name="T1" fmla="*/ 12 h 23"/>
                  <a:gd name="T2" fmla="*/ 20 w 23"/>
                  <a:gd name="T3" fmla="*/ 3 h 23"/>
                  <a:gd name="T4" fmla="*/ 11 w 23"/>
                  <a:gd name="T5" fmla="*/ 0 h 23"/>
                  <a:gd name="T6" fmla="*/ 3 w 23"/>
                  <a:gd name="T7" fmla="*/ 3 h 23"/>
                  <a:gd name="T8" fmla="*/ 0 w 23"/>
                  <a:gd name="T9" fmla="*/ 12 h 23"/>
                  <a:gd name="T10" fmla="*/ 3 w 23"/>
                  <a:gd name="T11" fmla="*/ 20 h 23"/>
                  <a:gd name="T12" fmla="*/ 11 w 23"/>
                  <a:gd name="T13" fmla="*/ 23 h 23"/>
                  <a:gd name="T14" fmla="*/ 20 w 23"/>
                  <a:gd name="T15" fmla="*/ 20 h 23"/>
                  <a:gd name="T16" fmla="*/ 23 w 23"/>
                  <a:gd name="T17"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12"/>
                    </a:moveTo>
                    <a:cubicBezTo>
                      <a:pt x="23" y="8"/>
                      <a:pt x="22" y="6"/>
                      <a:pt x="20" y="3"/>
                    </a:cubicBezTo>
                    <a:cubicBezTo>
                      <a:pt x="17" y="1"/>
                      <a:pt x="15" y="0"/>
                      <a:pt x="11" y="0"/>
                    </a:cubicBezTo>
                    <a:cubicBezTo>
                      <a:pt x="8" y="0"/>
                      <a:pt x="5" y="1"/>
                      <a:pt x="3" y="3"/>
                    </a:cubicBezTo>
                    <a:cubicBezTo>
                      <a:pt x="1" y="6"/>
                      <a:pt x="0" y="8"/>
                      <a:pt x="0" y="12"/>
                    </a:cubicBezTo>
                    <a:cubicBezTo>
                      <a:pt x="0" y="15"/>
                      <a:pt x="1" y="18"/>
                      <a:pt x="3" y="20"/>
                    </a:cubicBezTo>
                    <a:cubicBezTo>
                      <a:pt x="5" y="22"/>
                      <a:pt x="8" y="23"/>
                      <a:pt x="11" y="23"/>
                    </a:cubicBezTo>
                    <a:cubicBezTo>
                      <a:pt x="15" y="23"/>
                      <a:pt x="17" y="22"/>
                      <a:pt x="20" y="20"/>
                    </a:cubicBezTo>
                    <a:cubicBezTo>
                      <a:pt x="22" y="18"/>
                      <a:pt x="23" y="15"/>
                      <a:pt x="23" y="12"/>
                    </a:cubicBezTo>
                    <a:close/>
                  </a:path>
                </a:pathLst>
              </a:custGeom>
              <a:solidFill>
                <a:srgbClr val="FF6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800"/>
              </a:p>
            </p:txBody>
          </p:sp>
          <p:sp>
            <p:nvSpPr>
              <p:cNvPr id="17431" name="Freeform 39">
                <a:extLst>
                  <a:ext uri="{FF2B5EF4-FFF2-40B4-BE49-F238E27FC236}">
                    <a16:creationId xmlns:a16="http://schemas.microsoft.com/office/drawing/2014/main" id="{27637171-610A-4DD1-BD8B-EAD4C08DBB8F}"/>
                  </a:ext>
                </a:extLst>
              </p:cNvPr>
              <p:cNvSpPr>
                <a:spLocks/>
              </p:cNvSpPr>
              <p:nvPr/>
            </p:nvSpPr>
            <p:spPr bwMode="auto">
              <a:xfrm>
                <a:off x="7448550" y="2613026"/>
                <a:ext cx="53975" cy="53975"/>
              </a:xfrm>
              <a:custGeom>
                <a:avLst/>
                <a:gdLst>
                  <a:gd name="T0" fmla="*/ 23 w 23"/>
                  <a:gd name="T1" fmla="*/ 11 h 23"/>
                  <a:gd name="T2" fmla="*/ 20 w 23"/>
                  <a:gd name="T3" fmla="*/ 3 h 23"/>
                  <a:gd name="T4" fmla="*/ 12 w 23"/>
                  <a:gd name="T5" fmla="*/ 0 h 23"/>
                  <a:gd name="T6" fmla="*/ 3 w 23"/>
                  <a:gd name="T7" fmla="*/ 3 h 23"/>
                  <a:gd name="T8" fmla="*/ 0 w 23"/>
                  <a:gd name="T9" fmla="*/ 11 h 23"/>
                  <a:gd name="T10" fmla="*/ 3 w 23"/>
                  <a:gd name="T11" fmla="*/ 19 h 23"/>
                  <a:gd name="T12" fmla="*/ 12 w 23"/>
                  <a:gd name="T13" fmla="*/ 23 h 23"/>
                  <a:gd name="T14" fmla="*/ 20 w 23"/>
                  <a:gd name="T15" fmla="*/ 19 h 23"/>
                  <a:gd name="T16" fmla="*/ 23 w 23"/>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11"/>
                    </a:moveTo>
                    <a:cubicBezTo>
                      <a:pt x="23" y="8"/>
                      <a:pt x="22" y="5"/>
                      <a:pt x="20" y="3"/>
                    </a:cubicBezTo>
                    <a:cubicBezTo>
                      <a:pt x="18" y="1"/>
                      <a:pt x="15" y="0"/>
                      <a:pt x="12" y="0"/>
                    </a:cubicBezTo>
                    <a:cubicBezTo>
                      <a:pt x="8" y="0"/>
                      <a:pt x="6" y="1"/>
                      <a:pt x="3" y="3"/>
                    </a:cubicBezTo>
                    <a:cubicBezTo>
                      <a:pt x="1" y="5"/>
                      <a:pt x="0" y="8"/>
                      <a:pt x="0" y="11"/>
                    </a:cubicBezTo>
                    <a:cubicBezTo>
                      <a:pt x="0" y="14"/>
                      <a:pt x="1" y="17"/>
                      <a:pt x="3" y="19"/>
                    </a:cubicBezTo>
                    <a:cubicBezTo>
                      <a:pt x="6" y="22"/>
                      <a:pt x="8" y="23"/>
                      <a:pt x="12" y="23"/>
                    </a:cubicBezTo>
                    <a:cubicBezTo>
                      <a:pt x="15" y="23"/>
                      <a:pt x="18" y="22"/>
                      <a:pt x="20" y="19"/>
                    </a:cubicBezTo>
                    <a:cubicBezTo>
                      <a:pt x="22" y="17"/>
                      <a:pt x="23" y="14"/>
                      <a:pt x="23" y="11"/>
                    </a:cubicBezTo>
                    <a:close/>
                  </a:path>
                </a:pathLst>
              </a:custGeom>
              <a:solidFill>
                <a:srgbClr val="FF6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800"/>
              </a:p>
            </p:txBody>
          </p:sp>
          <p:sp>
            <p:nvSpPr>
              <p:cNvPr id="17432" name="Freeform 40">
                <a:extLst>
                  <a:ext uri="{FF2B5EF4-FFF2-40B4-BE49-F238E27FC236}">
                    <a16:creationId xmlns:a16="http://schemas.microsoft.com/office/drawing/2014/main" id="{5998AF31-A8DC-4D61-A7CC-DFEBABE6E491}"/>
                  </a:ext>
                </a:extLst>
              </p:cNvPr>
              <p:cNvSpPr>
                <a:spLocks/>
              </p:cNvSpPr>
              <p:nvPr/>
            </p:nvSpPr>
            <p:spPr bwMode="auto">
              <a:xfrm>
                <a:off x="8183563" y="2709863"/>
                <a:ext cx="53975" cy="55563"/>
              </a:xfrm>
              <a:custGeom>
                <a:avLst/>
                <a:gdLst>
                  <a:gd name="T0" fmla="*/ 23 w 23"/>
                  <a:gd name="T1" fmla="*/ 12 h 24"/>
                  <a:gd name="T2" fmla="*/ 19 w 23"/>
                  <a:gd name="T3" fmla="*/ 4 h 24"/>
                  <a:gd name="T4" fmla="*/ 11 w 23"/>
                  <a:gd name="T5" fmla="*/ 0 h 24"/>
                  <a:gd name="T6" fmla="*/ 3 w 23"/>
                  <a:gd name="T7" fmla="*/ 4 h 24"/>
                  <a:gd name="T8" fmla="*/ 0 w 23"/>
                  <a:gd name="T9" fmla="*/ 12 h 24"/>
                  <a:gd name="T10" fmla="*/ 3 w 23"/>
                  <a:gd name="T11" fmla="*/ 20 h 24"/>
                  <a:gd name="T12" fmla="*/ 11 w 23"/>
                  <a:gd name="T13" fmla="*/ 24 h 24"/>
                  <a:gd name="T14" fmla="*/ 19 w 23"/>
                  <a:gd name="T15" fmla="*/ 20 h 24"/>
                  <a:gd name="T16" fmla="*/ 23 w 23"/>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4">
                    <a:moveTo>
                      <a:pt x="23" y="12"/>
                    </a:moveTo>
                    <a:cubicBezTo>
                      <a:pt x="23" y="9"/>
                      <a:pt x="22" y="6"/>
                      <a:pt x="19" y="4"/>
                    </a:cubicBezTo>
                    <a:cubicBezTo>
                      <a:pt x="17" y="2"/>
                      <a:pt x="14" y="0"/>
                      <a:pt x="11" y="0"/>
                    </a:cubicBezTo>
                    <a:cubicBezTo>
                      <a:pt x="8" y="0"/>
                      <a:pt x="5" y="2"/>
                      <a:pt x="3" y="4"/>
                    </a:cubicBezTo>
                    <a:cubicBezTo>
                      <a:pt x="1" y="6"/>
                      <a:pt x="0" y="9"/>
                      <a:pt x="0" y="12"/>
                    </a:cubicBezTo>
                    <a:cubicBezTo>
                      <a:pt x="0" y="15"/>
                      <a:pt x="1" y="18"/>
                      <a:pt x="3" y="20"/>
                    </a:cubicBezTo>
                    <a:cubicBezTo>
                      <a:pt x="5" y="22"/>
                      <a:pt x="8" y="24"/>
                      <a:pt x="11" y="24"/>
                    </a:cubicBezTo>
                    <a:cubicBezTo>
                      <a:pt x="14" y="24"/>
                      <a:pt x="17" y="22"/>
                      <a:pt x="19" y="20"/>
                    </a:cubicBezTo>
                    <a:cubicBezTo>
                      <a:pt x="22" y="18"/>
                      <a:pt x="23" y="15"/>
                      <a:pt x="23" y="12"/>
                    </a:cubicBezTo>
                    <a:close/>
                  </a:path>
                </a:pathLst>
              </a:custGeom>
              <a:solidFill>
                <a:srgbClr val="FF6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800"/>
              </a:p>
            </p:txBody>
          </p:sp>
          <p:sp>
            <p:nvSpPr>
              <p:cNvPr id="17433" name="Freeform 41">
                <a:extLst>
                  <a:ext uri="{FF2B5EF4-FFF2-40B4-BE49-F238E27FC236}">
                    <a16:creationId xmlns:a16="http://schemas.microsoft.com/office/drawing/2014/main" id="{E3FB1C5F-2FC3-4E3D-B163-C60E280EF3F9}"/>
                  </a:ext>
                </a:extLst>
              </p:cNvPr>
              <p:cNvSpPr>
                <a:spLocks/>
              </p:cNvSpPr>
              <p:nvPr/>
            </p:nvSpPr>
            <p:spPr bwMode="auto">
              <a:xfrm>
                <a:off x="8912225" y="2709863"/>
                <a:ext cx="53975" cy="55563"/>
              </a:xfrm>
              <a:custGeom>
                <a:avLst/>
                <a:gdLst>
                  <a:gd name="T0" fmla="*/ 23 w 23"/>
                  <a:gd name="T1" fmla="*/ 12 h 24"/>
                  <a:gd name="T2" fmla="*/ 20 w 23"/>
                  <a:gd name="T3" fmla="*/ 4 h 24"/>
                  <a:gd name="T4" fmla="*/ 12 w 23"/>
                  <a:gd name="T5" fmla="*/ 0 h 24"/>
                  <a:gd name="T6" fmla="*/ 3 w 23"/>
                  <a:gd name="T7" fmla="*/ 4 h 24"/>
                  <a:gd name="T8" fmla="*/ 0 w 23"/>
                  <a:gd name="T9" fmla="*/ 12 h 24"/>
                  <a:gd name="T10" fmla="*/ 3 w 23"/>
                  <a:gd name="T11" fmla="*/ 20 h 24"/>
                  <a:gd name="T12" fmla="*/ 12 w 23"/>
                  <a:gd name="T13" fmla="*/ 24 h 24"/>
                  <a:gd name="T14" fmla="*/ 20 w 23"/>
                  <a:gd name="T15" fmla="*/ 20 h 24"/>
                  <a:gd name="T16" fmla="*/ 23 w 23"/>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4">
                    <a:moveTo>
                      <a:pt x="23" y="12"/>
                    </a:moveTo>
                    <a:cubicBezTo>
                      <a:pt x="23" y="9"/>
                      <a:pt x="22" y="6"/>
                      <a:pt x="20" y="4"/>
                    </a:cubicBezTo>
                    <a:cubicBezTo>
                      <a:pt x="18" y="2"/>
                      <a:pt x="15" y="0"/>
                      <a:pt x="12" y="0"/>
                    </a:cubicBezTo>
                    <a:cubicBezTo>
                      <a:pt x="8" y="0"/>
                      <a:pt x="6" y="2"/>
                      <a:pt x="3" y="4"/>
                    </a:cubicBezTo>
                    <a:cubicBezTo>
                      <a:pt x="1" y="6"/>
                      <a:pt x="0" y="9"/>
                      <a:pt x="0" y="12"/>
                    </a:cubicBezTo>
                    <a:cubicBezTo>
                      <a:pt x="0" y="15"/>
                      <a:pt x="1" y="18"/>
                      <a:pt x="3" y="20"/>
                    </a:cubicBezTo>
                    <a:cubicBezTo>
                      <a:pt x="6" y="22"/>
                      <a:pt x="8" y="24"/>
                      <a:pt x="12" y="24"/>
                    </a:cubicBezTo>
                    <a:cubicBezTo>
                      <a:pt x="15" y="24"/>
                      <a:pt x="18" y="22"/>
                      <a:pt x="20" y="20"/>
                    </a:cubicBezTo>
                    <a:cubicBezTo>
                      <a:pt x="22" y="18"/>
                      <a:pt x="23" y="15"/>
                      <a:pt x="23" y="12"/>
                    </a:cubicBezTo>
                    <a:close/>
                  </a:path>
                </a:pathLst>
              </a:custGeom>
              <a:solidFill>
                <a:srgbClr val="FF6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800"/>
              </a:p>
            </p:txBody>
          </p:sp>
          <p:sp>
            <p:nvSpPr>
              <p:cNvPr id="17434" name="Freeform 42">
                <a:extLst>
                  <a:ext uri="{FF2B5EF4-FFF2-40B4-BE49-F238E27FC236}">
                    <a16:creationId xmlns:a16="http://schemas.microsoft.com/office/drawing/2014/main" id="{F142D88A-517A-4F73-B835-21C9EF09C635}"/>
                  </a:ext>
                </a:extLst>
              </p:cNvPr>
              <p:cNvSpPr>
                <a:spLocks/>
              </p:cNvSpPr>
              <p:nvPr/>
            </p:nvSpPr>
            <p:spPr bwMode="auto">
              <a:xfrm>
                <a:off x="9642475" y="2782888"/>
                <a:ext cx="53975" cy="55563"/>
              </a:xfrm>
              <a:custGeom>
                <a:avLst/>
                <a:gdLst>
                  <a:gd name="T0" fmla="*/ 23 w 23"/>
                  <a:gd name="T1" fmla="*/ 12 h 24"/>
                  <a:gd name="T2" fmla="*/ 20 w 23"/>
                  <a:gd name="T3" fmla="*/ 4 h 24"/>
                  <a:gd name="T4" fmla="*/ 12 w 23"/>
                  <a:gd name="T5" fmla="*/ 0 h 24"/>
                  <a:gd name="T6" fmla="*/ 4 w 23"/>
                  <a:gd name="T7" fmla="*/ 4 h 24"/>
                  <a:gd name="T8" fmla="*/ 0 w 23"/>
                  <a:gd name="T9" fmla="*/ 12 h 24"/>
                  <a:gd name="T10" fmla="*/ 4 w 23"/>
                  <a:gd name="T11" fmla="*/ 20 h 24"/>
                  <a:gd name="T12" fmla="*/ 12 w 23"/>
                  <a:gd name="T13" fmla="*/ 24 h 24"/>
                  <a:gd name="T14" fmla="*/ 20 w 23"/>
                  <a:gd name="T15" fmla="*/ 20 h 24"/>
                  <a:gd name="T16" fmla="*/ 23 w 23"/>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4">
                    <a:moveTo>
                      <a:pt x="23" y="12"/>
                    </a:moveTo>
                    <a:cubicBezTo>
                      <a:pt x="23" y="9"/>
                      <a:pt x="22" y="6"/>
                      <a:pt x="20" y="4"/>
                    </a:cubicBezTo>
                    <a:cubicBezTo>
                      <a:pt x="18" y="2"/>
                      <a:pt x="15" y="0"/>
                      <a:pt x="12" y="0"/>
                    </a:cubicBezTo>
                    <a:cubicBezTo>
                      <a:pt x="9" y="0"/>
                      <a:pt x="6" y="2"/>
                      <a:pt x="4" y="4"/>
                    </a:cubicBezTo>
                    <a:cubicBezTo>
                      <a:pt x="1" y="6"/>
                      <a:pt x="0" y="9"/>
                      <a:pt x="0" y="12"/>
                    </a:cubicBezTo>
                    <a:cubicBezTo>
                      <a:pt x="0" y="15"/>
                      <a:pt x="1" y="18"/>
                      <a:pt x="4" y="20"/>
                    </a:cubicBezTo>
                    <a:cubicBezTo>
                      <a:pt x="6" y="22"/>
                      <a:pt x="9" y="24"/>
                      <a:pt x="12" y="24"/>
                    </a:cubicBezTo>
                    <a:cubicBezTo>
                      <a:pt x="15" y="24"/>
                      <a:pt x="18" y="22"/>
                      <a:pt x="20" y="20"/>
                    </a:cubicBezTo>
                    <a:cubicBezTo>
                      <a:pt x="22" y="18"/>
                      <a:pt x="23" y="15"/>
                      <a:pt x="23" y="12"/>
                    </a:cubicBezTo>
                    <a:close/>
                  </a:path>
                </a:pathLst>
              </a:custGeom>
              <a:solidFill>
                <a:srgbClr val="FF6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800"/>
              </a:p>
            </p:txBody>
          </p:sp>
          <p:sp>
            <p:nvSpPr>
              <p:cNvPr id="17435" name="Freeform 43">
                <a:extLst>
                  <a:ext uri="{FF2B5EF4-FFF2-40B4-BE49-F238E27FC236}">
                    <a16:creationId xmlns:a16="http://schemas.microsoft.com/office/drawing/2014/main" id="{7A339641-51A1-4A1A-8272-B89851F63790}"/>
                  </a:ext>
                </a:extLst>
              </p:cNvPr>
              <p:cNvSpPr>
                <a:spLocks/>
              </p:cNvSpPr>
              <p:nvPr/>
            </p:nvSpPr>
            <p:spPr bwMode="auto">
              <a:xfrm>
                <a:off x="10371138" y="2782888"/>
                <a:ext cx="53975" cy="55563"/>
              </a:xfrm>
              <a:custGeom>
                <a:avLst/>
                <a:gdLst>
                  <a:gd name="T0" fmla="*/ 23 w 23"/>
                  <a:gd name="T1" fmla="*/ 12 h 24"/>
                  <a:gd name="T2" fmla="*/ 19 w 23"/>
                  <a:gd name="T3" fmla="*/ 4 h 24"/>
                  <a:gd name="T4" fmla="*/ 11 w 23"/>
                  <a:gd name="T5" fmla="*/ 0 h 24"/>
                  <a:gd name="T6" fmla="*/ 3 w 23"/>
                  <a:gd name="T7" fmla="*/ 4 h 24"/>
                  <a:gd name="T8" fmla="*/ 0 w 23"/>
                  <a:gd name="T9" fmla="*/ 12 h 24"/>
                  <a:gd name="T10" fmla="*/ 3 w 23"/>
                  <a:gd name="T11" fmla="*/ 20 h 24"/>
                  <a:gd name="T12" fmla="*/ 11 w 23"/>
                  <a:gd name="T13" fmla="*/ 24 h 24"/>
                  <a:gd name="T14" fmla="*/ 19 w 23"/>
                  <a:gd name="T15" fmla="*/ 20 h 24"/>
                  <a:gd name="T16" fmla="*/ 23 w 23"/>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4">
                    <a:moveTo>
                      <a:pt x="23" y="12"/>
                    </a:moveTo>
                    <a:cubicBezTo>
                      <a:pt x="23" y="9"/>
                      <a:pt x="22" y="6"/>
                      <a:pt x="19" y="4"/>
                    </a:cubicBezTo>
                    <a:cubicBezTo>
                      <a:pt x="17" y="2"/>
                      <a:pt x="14" y="0"/>
                      <a:pt x="11" y="0"/>
                    </a:cubicBezTo>
                    <a:cubicBezTo>
                      <a:pt x="8" y="0"/>
                      <a:pt x="5" y="2"/>
                      <a:pt x="3" y="4"/>
                    </a:cubicBezTo>
                    <a:cubicBezTo>
                      <a:pt x="1" y="6"/>
                      <a:pt x="0" y="9"/>
                      <a:pt x="0" y="12"/>
                    </a:cubicBezTo>
                    <a:cubicBezTo>
                      <a:pt x="0" y="15"/>
                      <a:pt x="1" y="18"/>
                      <a:pt x="3" y="20"/>
                    </a:cubicBezTo>
                    <a:cubicBezTo>
                      <a:pt x="5" y="22"/>
                      <a:pt x="8" y="24"/>
                      <a:pt x="11" y="24"/>
                    </a:cubicBezTo>
                    <a:cubicBezTo>
                      <a:pt x="14" y="24"/>
                      <a:pt x="17" y="22"/>
                      <a:pt x="19" y="20"/>
                    </a:cubicBezTo>
                    <a:cubicBezTo>
                      <a:pt x="22" y="18"/>
                      <a:pt x="23" y="15"/>
                      <a:pt x="23" y="12"/>
                    </a:cubicBezTo>
                    <a:close/>
                  </a:path>
                </a:pathLst>
              </a:custGeom>
              <a:solidFill>
                <a:srgbClr val="FF6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800"/>
              </a:p>
            </p:txBody>
          </p:sp>
          <p:sp>
            <p:nvSpPr>
              <p:cNvPr id="17436" name="Line 44">
                <a:extLst>
                  <a:ext uri="{FF2B5EF4-FFF2-40B4-BE49-F238E27FC236}">
                    <a16:creationId xmlns:a16="http://schemas.microsoft.com/office/drawing/2014/main" id="{BD731DCF-3FB9-4B3A-B833-CCBC8B5B86B8}"/>
                  </a:ext>
                </a:extLst>
              </p:cNvPr>
              <p:cNvSpPr>
                <a:spLocks noChangeShapeType="1"/>
              </p:cNvSpPr>
              <p:nvPr/>
            </p:nvSpPr>
            <p:spPr bwMode="auto">
              <a:xfrm flipV="1">
                <a:off x="9667875" y="2735263"/>
                <a:ext cx="0" cy="152400"/>
              </a:xfrm>
              <a:prstGeom prst="line">
                <a:avLst/>
              </a:prstGeom>
              <a:noFill/>
              <a:ln w="19050" cap="rnd">
                <a:solidFill>
                  <a:srgbClr val="FF66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17437" name="Line 45">
                <a:extLst>
                  <a:ext uri="{FF2B5EF4-FFF2-40B4-BE49-F238E27FC236}">
                    <a16:creationId xmlns:a16="http://schemas.microsoft.com/office/drawing/2014/main" id="{8ECE3FB2-9BB4-400B-82FD-6AC584260D01}"/>
                  </a:ext>
                </a:extLst>
              </p:cNvPr>
              <p:cNvSpPr>
                <a:spLocks noChangeShapeType="1"/>
              </p:cNvSpPr>
              <p:nvPr/>
            </p:nvSpPr>
            <p:spPr bwMode="auto">
              <a:xfrm flipV="1">
                <a:off x="10399713" y="2735263"/>
                <a:ext cx="0" cy="144463"/>
              </a:xfrm>
              <a:prstGeom prst="line">
                <a:avLst/>
              </a:prstGeom>
              <a:noFill/>
              <a:ln w="19050" cap="rnd">
                <a:solidFill>
                  <a:srgbClr val="FF66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17438" name="Line 46">
                <a:extLst>
                  <a:ext uri="{FF2B5EF4-FFF2-40B4-BE49-F238E27FC236}">
                    <a16:creationId xmlns:a16="http://schemas.microsoft.com/office/drawing/2014/main" id="{34B3E073-CEBD-4C31-94D1-C272ABA14A41}"/>
                  </a:ext>
                </a:extLst>
              </p:cNvPr>
              <p:cNvSpPr>
                <a:spLocks noChangeShapeType="1"/>
              </p:cNvSpPr>
              <p:nvPr/>
            </p:nvSpPr>
            <p:spPr bwMode="auto">
              <a:xfrm flipV="1">
                <a:off x="8208963" y="2670176"/>
                <a:ext cx="0" cy="146050"/>
              </a:xfrm>
              <a:prstGeom prst="line">
                <a:avLst/>
              </a:prstGeom>
              <a:noFill/>
              <a:ln w="19050" cap="rnd">
                <a:solidFill>
                  <a:srgbClr val="FF66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17439" name="Line 47">
                <a:extLst>
                  <a:ext uri="{FF2B5EF4-FFF2-40B4-BE49-F238E27FC236}">
                    <a16:creationId xmlns:a16="http://schemas.microsoft.com/office/drawing/2014/main" id="{DFE0A092-15D4-46A7-9845-A740E96E7CF1}"/>
                  </a:ext>
                </a:extLst>
              </p:cNvPr>
              <p:cNvSpPr>
                <a:spLocks noChangeShapeType="1"/>
              </p:cNvSpPr>
              <p:nvPr/>
            </p:nvSpPr>
            <p:spPr bwMode="auto">
              <a:xfrm flipV="1">
                <a:off x="8936038" y="2670176"/>
                <a:ext cx="0" cy="136525"/>
              </a:xfrm>
              <a:prstGeom prst="line">
                <a:avLst/>
              </a:prstGeom>
              <a:noFill/>
              <a:ln w="19050" cap="rnd">
                <a:solidFill>
                  <a:srgbClr val="FF66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17440" name="Line 48">
                <a:extLst>
                  <a:ext uri="{FF2B5EF4-FFF2-40B4-BE49-F238E27FC236}">
                    <a16:creationId xmlns:a16="http://schemas.microsoft.com/office/drawing/2014/main" id="{6189E5A3-FADB-4AA9-9E97-44E8922C2F7C}"/>
                  </a:ext>
                </a:extLst>
              </p:cNvPr>
              <p:cNvSpPr>
                <a:spLocks noChangeShapeType="1"/>
              </p:cNvSpPr>
              <p:nvPr/>
            </p:nvSpPr>
            <p:spPr bwMode="auto">
              <a:xfrm flipV="1">
                <a:off x="7477125" y="2582863"/>
                <a:ext cx="0" cy="122238"/>
              </a:xfrm>
              <a:prstGeom prst="line">
                <a:avLst/>
              </a:prstGeom>
              <a:noFill/>
              <a:ln w="19050" cap="rnd">
                <a:solidFill>
                  <a:srgbClr val="FF66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17441" name="Line 49">
                <a:extLst>
                  <a:ext uri="{FF2B5EF4-FFF2-40B4-BE49-F238E27FC236}">
                    <a16:creationId xmlns:a16="http://schemas.microsoft.com/office/drawing/2014/main" id="{32933A1A-9810-44E8-9D35-15D0E4E31AF6}"/>
                  </a:ext>
                </a:extLst>
              </p:cNvPr>
              <p:cNvSpPr>
                <a:spLocks noChangeShapeType="1"/>
              </p:cNvSpPr>
              <p:nvPr/>
            </p:nvSpPr>
            <p:spPr bwMode="auto">
              <a:xfrm flipV="1">
                <a:off x="6775450" y="2627313"/>
                <a:ext cx="0" cy="127000"/>
              </a:xfrm>
              <a:prstGeom prst="line">
                <a:avLst/>
              </a:prstGeom>
              <a:noFill/>
              <a:ln w="19050" cap="rnd">
                <a:solidFill>
                  <a:srgbClr val="FF66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17442" name="Line 50">
                <a:extLst>
                  <a:ext uri="{FF2B5EF4-FFF2-40B4-BE49-F238E27FC236}">
                    <a16:creationId xmlns:a16="http://schemas.microsoft.com/office/drawing/2014/main" id="{9A60E5B9-ACC1-48D7-9BE6-23CEF49196B4}"/>
                  </a:ext>
                </a:extLst>
              </p:cNvPr>
              <p:cNvSpPr>
                <a:spLocks noChangeShapeType="1"/>
              </p:cNvSpPr>
              <p:nvPr/>
            </p:nvSpPr>
            <p:spPr bwMode="auto">
              <a:xfrm flipV="1">
                <a:off x="6038850" y="2587626"/>
                <a:ext cx="0" cy="115888"/>
              </a:xfrm>
              <a:prstGeom prst="line">
                <a:avLst/>
              </a:prstGeom>
              <a:noFill/>
              <a:ln w="19050" cap="rnd">
                <a:solidFill>
                  <a:srgbClr val="FF66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17443" name="Line 51">
                <a:extLst>
                  <a:ext uri="{FF2B5EF4-FFF2-40B4-BE49-F238E27FC236}">
                    <a16:creationId xmlns:a16="http://schemas.microsoft.com/office/drawing/2014/main" id="{65D33676-72EE-4B52-ABD7-C4D7E7761943}"/>
                  </a:ext>
                </a:extLst>
              </p:cNvPr>
              <p:cNvSpPr>
                <a:spLocks noChangeShapeType="1"/>
              </p:cNvSpPr>
              <p:nvPr/>
            </p:nvSpPr>
            <p:spPr bwMode="auto">
              <a:xfrm flipV="1">
                <a:off x="5311775" y="2559051"/>
                <a:ext cx="0" cy="115888"/>
              </a:xfrm>
              <a:prstGeom prst="line">
                <a:avLst/>
              </a:prstGeom>
              <a:noFill/>
              <a:ln w="19050" cap="rnd">
                <a:solidFill>
                  <a:srgbClr val="FF66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17444" name="Line 52">
                <a:extLst>
                  <a:ext uri="{FF2B5EF4-FFF2-40B4-BE49-F238E27FC236}">
                    <a16:creationId xmlns:a16="http://schemas.microsoft.com/office/drawing/2014/main" id="{8475B64C-0F79-400B-8C3A-928076D55F66}"/>
                  </a:ext>
                </a:extLst>
              </p:cNvPr>
              <p:cNvSpPr>
                <a:spLocks noChangeShapeType="1"/>
              </p:cNvSpPr>
              <p:nvPr/>
            </p:nvSpPr>
            <p:spPr bwMode="auto">
              <a:xfrm flipV="1">
                <a:off x="4584700" y="2509838"/>
                <a:ext cx="0" cy="77788"/>
              </a:xfrm>
              <a:prstGeom prst="line">
                <a:avLst/>
              </a:prstGeom>
              <a:noFill/>
              <a:ln w="19050" cap="rnd">
                <a:solidFill>
                  <a:srgbClr val="FF66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17445" name="Line 53">
                <a:extLst>
                  <a:ext uri="{FF2B5EF4-FFF2-40B4-BE49-F238E27FC236}">
                    <a16:creationId xmlns:a16="http://schemas.microsoft.com/office/drawing/2014/main" id="{8DC440B8-0ECB-4EA9-8B47-98EA133A47F0}"/>
                  </a:ext>
                </a:extLst>
              </p:cNvPr>
              <p:cNvSpPr>
                <a:spLocks noChangeShapeType="1"/>
              </p:cNvSpPr>
              <p:nvPr/>
            </p:nvSpPr>
            <p:spPr bwMode="auto">
              <a:xfrm flipV="1">
                <a:off x="3865563" y="2533651"/>
                <a:ext cx="0" cy="119063"/>
              </a:xfrm>
              <a:prstGeom prst="line">
                <a:avLst/>
              </a:prstGeom>
              <a:noFill/>
              <a:ln w="19050" cap="rnd">
                <a:solidFill>
                  <a:srgbClr val="FF66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17446" name="Line 54">
                <a:extLst>
                  <a:ext uri="{FF2B5EF4-FFF2-40B4-BE49-F238E27FC236}">
                    <a16:creationId xmlns:a16="http://schemas.microsoft.com/office/drawing/2014/main" id="{F6D65625-C058-4A2F-B763-4CC5F0A8EE01}"/>
                  </a:ext>
                </a:extLst>
              </p:cNvPr>
              <p:cNvSpPr>
                <a:spLocks noChangeShapeType="1"/>
              </p:cNvSpPr>
              <p:nvPr/>
            </p:nvSpPr>
            <p:spPr bwMode="auto">
              <a:xfrm flipV="1">
                <a:off x="3124200" y="2486026"/>
                <a:ext cx="0" cy="100013"/>
              </a:xfrm>
              <a:prstGeom prst="line">
                <a:avLst/>
              </a:prstGeom>
              <a:noFill/>
              <a:ln w="19050" cap="rnd">
                <a:solidFill>
                  <a:srgbClr val="FF66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17447" name="Line 55">
                <a:extLst>
                  <a:ext uri="{FF2B5EF4-FFF2-40B4-BE49-F238E27FC236}">
                    <a16:creationId xmlns:a16="http://schemas.microsoft.com/office/drawing/2014/main" id="{C8487201-9ECB-4A3D-8B4C-A631CECB5FC3}"/>
                  </a:ext>
                </a:extLst>
              </p:cNvPr>
              <p:cNvSpPr>
                <a:spLocks noChangeShapeType="1"/>
              </p:cNvSpPr>
              <p:nvPr/>
            </p:nvSpPr>
            <p:spPr bwMode="auto">
              <a:xfrm flipV="1">
                <a:off x="2398713" y="2597151"/>
                <a:ext cx="0" cy="128588"/>
              </a:xfrm>
              <a:prstGeom prst="line">
                <a:avLst/>
              </a:prstGeom>
              <a:noFill/>
              <a:ln w="19050" cap="rnd">
                <a:solidFill>
                  <a:srgbClr val="FF66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17448" name="Line 56">
                <a:extLst>
                  <a:ext uri="{FF2B5EF4-FFF2-40B4-BE49-F238E27FC236}">
                    <a16:creationId xmlns:a16="http://schemas.microsoft.com/office/drawing/2014/main" id="{6EE3411E-2B11-49EE-A6A3-F5522553C6B5}"/>
                  </a:ext>
                </a:extLst>
              </p:cNvPr>
              <p:cNvSpPr>
                <a:spLocks noChangeShapeType="1"/>
              </p:cNvSpPr>
              <p:nvPr/>
            </p:nvSpPr>
            <p:spPr bwMode="auto">
              <a:xfrm flipV="1">
                <a:off x="2643188" y="2581276"/>
                <a:ext cx="0" cy="122238"/>
              </a:xfrm>
              <a:prstGeom prst="line">
                <a:avLst/>
              </a:prstGeom>
              <a:noFill/>
              <a:ln w="19050" cap="rnd">
                <a:solidFill>
                  <a:srgbClr val="FF66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17449" name="Line 57">
                <a:extLst>
                  <a:ext uri="{FF2B5EF4-FFF2-40B4-BE49-F238E27FC236}">
                    <a16:creationId xmlns:a16="http://schemas.microsoft.com/office/drawing/2014/main" id="{F074BEDB-A217-47E2-9A13-93C35502BADC}"/>
                  </a:ext>
                </a:extLst>
              </p:cNvPr>
              <p:cNvSpPr>
                <a:spLocks noChangeShapeType="1"/>
              </p:cNvSpPr>
              <p:nvPr/>
            </p:nvSpPr>
            <p:spPr bwMode="auto">
              <a:xfrm flipV="1">
                <a:off x="2149475" y="2709863"/>
                <a:ext cx="0" cy="146050"/>
              </a:xfrm>
              <a:prstGeom prst="line">
                <a:avLst/>
              </a:prstGeom>
              <a:noFill/>
              <a:ln w="19050" cap="rnd">
                <a:solidFill>
                  <a:srgbClr val="FF66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17450" name="Line 58">
                <a:extLst>
                  <a:ext uri="{FF2B5EF4-FFF2-40B4-BE49-F238E27FC236}">
                    <a16:creationId xmlns:a16="http://schemas.microsoft.com/office/drawing/2014/main" id="{B77B377F-6EF4-425D-8B98-260C7B4861EE}"/>
                  </a:ext>
                </a:extLst>
              </p:cNvPr>
              <p:cNvSpPr>
                <a:spLocks noChangeShapeType="1"/>
              </p:cNvSpPr>
              <p:nvPr/>
            </p:nvSpPr>
            <p:spPr bwMode="auto">
              <a:xfrm flipV="1">
                <a:off x="1908175" y="3073401"/>
                <a:ext cx="0" cy="195263"/>
              </a:xfrm>
              <a:prstGeom prst="line">
                <a:avLst/>
              </a:prstGeom>
              <a:noFill/>
              <a:ln w="19050" cap="rnd">
                <a:solidFill>
                  <a:srgbClr val="FF66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17451" name="Freeform 59">
                <a:extLst>
                  <a:ext uri="{FF2B5EF4-FFF2-40B4-BE49-F238E27FC236}">
                    <a16:creationId xmlns:a16="http://schemas.microsoft.com/office/drawing/2014/main" id="{36844FC7-7312-4D97-A4F3-1F05F9CF02C9}"/>
                  </a:ext>
                </a:extLst>
              </p:cNvPr>
              <p:cNvSpPr>
                <a:spLocks/>
              </p:cNvSpPr>
              <p:nvPr/>
            </p:nvSpPr>
            <p:spPr bwMode="auto">
              <a:xfrm>
                <a:off x="1627188" y="2554288"/>
                <a:ext cx="8712200" cy="2482850"/>
              </a:xfrm>
              <a:custGeom>
                <a:avLst/>
                <a:gdLst>
                  <a:gd name="T0" fmla="*/ 5488 w 5488"/>
                  <a:gd name="T1" fmla="*/ 188 h 1564"/>
                  <a:gd name="T2" fmla="*/ 5021 w 5488"/>
                  <a:gd name="T3" fmla="*/ 191 h 1564"/>
                  <a:gd name="T4" fmla="*/ 4564 w 5488"/>
                  <a:gd name="T5" fmla="*/ 160 h 1564"/>
                  <a:gd name="T6" fmla="*/ 4102 w 5488"/>
                  <a:gd name="T7" fmla="*/ 154 h 1564"/>
                  <a:gd name="T8" fmla="*/ 3642 w 5488"/>
                  <a:gd name="T9" fmla="*/ 116 h 1564"/>
                  <a:gd name="T10" fmla="*/ 3206 w 5488"/>
                  <a:gd name="T11" fmla="*/ 117 h 1564"/>
                  <a:gd name="T12" fmla="*/ 2742 w 5488"/>
                  <a:gd name="T13" fmla="*/ 95 h 1564"/>
                  <a:gd name="T14" fmla="*/ 2284 w 5488"/>
                  <a:gd name="T15" fmla="*/ 68 h 1564"/>
                  <a:gd name="T16" fmla="*/ 1822 w 5488"/>
                  <a:gd name="T17" fmla="*/ 27 h 1564"/>
                  <a:gd name="T18" fmla="*/ 1367 w 5488"/>
                  <a:gd name="T19" fmla="*/ 37 h 1564"/>
                  <a:gd name="T20" fmla="*/ 904 w 5488"/>
                  <a:gd name="T21" fmla="*/ 0 h 1564"/>
                  <a:gd name="T22" fmla="*/ 600 w 5488"/>
                  <a:gd name="T23" fmla="*/ 80 h 1564"/>
                  <a:gd name="T24" fmla="*/ 443 w 5488"/>
                  <a:gd name="T25" fmla="*/ 76 h 1564"/>
                  <a:gd name="T26" fmla="*/ 293 w 5488"/>
                  <a:gd name="T27" fmla="*/ 99 h 1564"/>
                  <a:gd name="T28" fmla="*/ 139 w 5488"/>
                  <a:gd name="T29" fmla="*/ 356 h 1564"/>
                  <a:gd name="T30" fmla="*/ 0 w 5488"/>
                  <a:gd name="T31" fmla="*/ 1564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88" h="1564">
                    <a:moveTo>
                      <a:pt x="5488" y="188"/>
                    </a:moveTo>
                    <a:lnTo>
                      <a:pt x="5021" y="191"/>
                    </a:lnTo>
                    <a:lnTo>
                      <a:pt x="4564" y="160"/>
                    </a:lnTo>
                    <a:lnTo>
                      <a:pt x="4102" y="154"/>
                    </a:lnTo>
                    <a:lnTo>
                      <a:pt x="3642" y="116"/>
                    </a:lnTo>
                    <a:lnTo>
                      <a:pt x="3206" y="117"/>
                    </a:lnTo>
                    <a:lnTo>
                      <a:pt x="2742" y="95"/>
                    </a:lnTo>
                    <a:lnTo>
                      <a:pt x="2284" y="68"/>
                    </a:lnTo>
                    <a:lnTo>
                      <a:pt x="1822" y="27"/>
                    </a:lnTo>
                    <a:lnTo>
                      <a:pt x="1367" y="37"/>
                    </a:lnTo>
                    <a:lnTo>
                      <a:pt x="904" y="0"/>
                    </a:lnTo>
                    <a:lnTo>
                      <a:pt x="600" y="80"/>
                    </a:lnTo>
                    <a:lnTo>
                      <a:pt x="443" y="76"/>
                    </a:lnTo>
                    <a:lnTo>
                      <a:pt x="293" y="99"/>
                    </a:lnTo>
                    <a:lnTo>
                      <a:pt x="139" y="356"/>
                    </a:lnTo>
                    <a:lnTo>
                      <a:pt x="0" y="1564"/>
                    </a:lnTo>
                  </a:path>
                </a:pathLst>
              </a:custGeom>
              <a:noFill/>
              <a:ln w="28575" cap="rnd">
                <a:solidFill>
                  <a:srgbClr val="00306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17452" name="Freeform 60">
                <a:extLst>
                  <a:ext uri="{FF2B5EF4-FFF2-40B4-BE49-F238E27FC236}">
                    <a16:creationId xmlns:a16="http://schemas.microsoft.com/office/drawing/2014/main" id="{9C335C6D-219C-4686-9D24-EC8F70294E53}"/>
                  </a:ext>
                </a:extLst>
              </p:cNvPr>
              <p:cNvSpPr>
                <a:spLocks/>
              </p:cNvSpPr>
              <p:nvPr/>
            </p:nvSpPr>
            <p:spPr bwMode="auto">
              <a:xfrm>
                <a:off x="10310813" y="2825751"/>
                <a:ext cx="55562" cy="55563"/>
              </a:xfrm>
              <a:custGeom>
                <a:avLst/>
                <a:gdLst>
                  <a:gd name="T0" fmla="*/ 20 w 24"/>
                  <a:gd name="T1" fmla="*/ 20 h 24"/>
                  <a:gd name="T2" fmla="*/ 24 w 24"/>
                  <a:gd name="T3" fmla="*/ 12 h 24"/>
                  <a:gd name="T4" fmla="*/ 20 w 24"/>
                  <a:gd name="T5" fmla="*/ 4 h 24"/>
                  <a:gd name="T6" fmla="*/ 12 w 24"/>
                  <a:gd name="T7" fmla="*/ 0 h 24"/>
                  <a:gd name="T8" fmla="*/ 4 w 24"/>
                  <a:gd name="T9" fmla="*/ 4 h 24"/>
                  <a:gd name="T10" fmla="*/ 0 w 24"/>
                  <a:gd name="T11" fmla="*/ 12 h 24"/>
                  <a:gd name="T12" fmla="*/ 4 w 24"/>
                  <a:gd name="T13" fmla="*/ 20 h 24"/>
                  <a:gd name="T14" fmla="*/ 12 w 24"/>
                  <a:gd name="T15" fmla="*/ 24 h 24"/>
                  <a:gd name="T16" fmla="*/ 20 w 24"/>
                  <a:gd name="T1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4">
                    <a:moveTo>
                      <a:pt x="20" y="20"/>
                    </a:moveTo>
                    <a:cubicBezTo>
                      <a:pt x="22" y="18"/>
                      <a:pt x="24" y="15"/>
                      <a:pt x="24" y="12"/>
                    </a:cubicBezTo>
                    <a:cubicBezTo>
                      <a:pt x="24" y="9"/>
                      <a:pt x="22" y="6"/>
                      <a:pt x="20" y="4"/>
                    </a:cubicBezTo>
                    <a:cubicBezTo>
                      <a:pt x="18" y="2"/>
                      <a:pt x="15" y="0"/>
                      <a:pt x="12" y="0"/>
                    </a:cubicBezTo>
                    <a:cubicBezTo>
                      <a:pt x="9" y="0"/>
                      <a:pt x="6" y="2"/>
                      <a:pt x="4" y="4"/>
                    </a:cubicBezTo>
                    <a:cubicBezTo>
                      <a:pt x="2" y="6"/>
                      <a:pt x="0" y="9"/>
                      <a:pt x="0" y="12"/>
                    </a:cubicBezTo>
                    <a:cubicBezTo>
                      <a:pt x="0" y="15"/>
                      <a:pt x="2" y="18"/>
                      <a:pt x="4" y="20"/>
                    </a:cubicBezTo>
                    <a:cubicBezTo>
                      <a:pt x="6" y="22"/>
                      <a:pt x="9" y="24"/>
                      <a:pt x="12" y="24"/>
                    </a:cubicBezTo>
                    <a:cubicBezTo>
                      <a:pt x="15" y="24"/>
                      <a:pt x="18" y="22"/>
                      <a:pt x="20" y="20"/>
                    </a:cubicBezTo>
                    <a:close/>
                  </a:path>
                </a:pathLst>
              </a:custGeom>
              <a:solidFill>
                <a:srgbClr val="0030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800"/>
              </a:p>
            </p:txBody>
          </p:sp>
          <p:sp>
            <p:nvSpPr>
              <p:cNvPr id="17453" name="Freeform 61">
                <a:extLst>
                  <a:ext uri="{FF2B5EF4-FFF2-40B4-BE49-F238E27FC236}">
                    <a16:creationId xmlns:a16="http://schemas.microsoft.com/office/drawing/2014/main" id="{04C47AEF-F830-49D9-B984-27FD2ECD3374}"/>
                  </a:ext>
                </a:extLst>
              </p:cNvPr>
              <p:cNvSpPr>
                <a:spLocks/>
              </p:cNvSpPr>
              <p:nvPr/>
            </p:nvSpPr>
            <p:spPr bwMode="auto">
              <a:xfrm>
                <a:off x="9569450" y="2832101"/>
                <a:ext cx="53975" cy="53975"/>
              </a:xfrm>
              <a:custGeom>
                <a:avLst/>
                <a:gdLst>
                  <a:gd name="T0" fmla="*/ 20 w 23"/>
                  <a:gd name="T1" fmla="*/ 20 h 23"/>
                  <a:gd name="T2" fmla="*/ 23 w 23"/>
                  <a:gd name="T3" fmla="*/ 11 h 23"/>
                  <a:gd name="T4" fmla="*/ 20 w 23"/>
                  <a:gd name="T5" fmla="*/ 3 h 23"/>
                  <a:gd name="T6" fmla="*/ 12 w 23"/>
                  <a:gd name="T7" fmla="*/ 0 h 23"/>
                  <a:gd name="T8" fmla="*/ 4 w 23"/>
                  <a:gd name="T9" fmla="*/ 3 h 23"/>
                  <a:gd name="T10" fmla="*/ 0 w 23"/>
                  <a:gd name="T11" fmla="*/ 11 h 23"/>
                  <a:gd name="T12" fmla="*/ 4 w 23"/>
                  <a:gd name="T13" fmla="*/ 20 h 23"/>
                  <a:gd name="T14" fmla="*/ 12 w 23"/>
                  <a:gd name="T15" fmla="*/ 23 h 23"/>
                  <a:gd name="T16" fmla="*/ 20 w 23"/>
                  <a:gd name="T17"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0" y="20"/>
                    </a:moveTo>
                    <a:cubicBezTo>
                      <a:pt x="22" y="17"/>
                      <a:pt x="23" y="15"/>
                      <a:pt x="23" y="11"/>
                    </a:cubicBezTo>
                    <a:cubicBezTo>
                      <a:pt x="23" y="8"/>
                      <a:pt x="22" y="5"/>
                      <a:pt x="20" y="3"/>
                    </a:cubicBezTo>
                    <a:cubicBezTo>
                      <a:pt x="18" y="1"/>
                      <a:pt x="15" y="0"/>
                      <a:pt x="12" y="0"/>
                    </a:cubicBezTo>
                    <a:cubicBezTo>
                      <a:pt x="9" y="0"/>
                      <a:pt x="6" y="1"/>
                      <a:pt x="4" y="3"/>
                    </a:cubicBezTo>
                    <a:cubicBezTo>
                      <a:pt x="1" y="5"/>
                      <a:pt x="0" y="8"/>
                      <a:pt x="0" y="11"/>
                    </a:cubicBezTo>
                    <a:cubicBezTo>
                      <a:pt x="0" y="15"/>
                      <a:pt x="1" y="17"/>
                      <a:pt x="4" y="20"/>
                    </a:cubicBezTo>
                    <a:cubicBezTo>
                      <a:pt x="6" y="22"/>
                      <a:pt x="9" y="23"/>
                      <a:pt x="12" y="23"/>
                    </a:cubicBezTo>
                    <a:cubicBezTo>
                      <a:pt x="15" y="23"/>
                      <a:pt x="18" y="22"/>
                      <a:pt x="20" y="20"/>
                    </a:cubicBezTo>
                    <a:close/>
                  </a:path>
                </a:pathLst>
              </a:custGeom>
              <a:solidFill>
                <a:srgbClr val="0030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800"/>
              </a:p>
            </p:txBody>
          </p:sp>
          <p:sp>
            <p:nvSpPr>
              <p:cNvPr id="17454" name="Freeform 62">
                <a:extLst>
                  <a:ext uri="{FF2B5EF4-FFF2-40B4-BE49-F238E27FC236}">
                    <a16:creationId xmlns:a16="http://schemas.microsoft.com/office/drawing/2014/main" id="{46465BEA-97F1-479E-96AF-3B79A78DB0B5}"/>
                  </a:ext>
                </a:extLst>
              </p:cNvPr>
              <p:cNvSpPr>
                <a:spLocks/>
              </p:cNvSpPr>
              <p:nvPr/>
            </p:nvSpPr>
            <p:spPr bwMode="auto">
              <a:xfrm>
                <a:off x="8843963" y="2779713"/>
                <a:ext cx="53975" cy="53975"/>
              </a:xfrm>
              <a:custGeom>
                <a:avLst/>
                <a:gdLst>
                  <a:gd name="T0" fmla="*/ 20 w 23"/>
                  <a:gd name="T1" fmla="*/ 20 h 23"/>
                  <a:gd name="T2" fmla="*/ 23 w 23"/>
                  <a:gd name="T3" fmla="*/ 12 h 23"/>
                  <a:gd name="T4" fmla="*/ 20 w 23"/>
                  <a:gd name="T5" fmla="*/ 4 h 23"/>
                  <a:gd name="T6" fmla="*/ 12 w 23"/>
                  <a:gd name="T7" fmla="*/ 0 h 23"/>
                  <a:gd name="T8" fmla="*/ 4 w 23"/>
                  <a:gd name="T9" fmla="*/ 4 h 23"/>
                  <a:gd name="T10" fmla="*/ 0 w 23"/>
                  <a:gd name="T11" fmla="*/ 12 h 23"/>
                  <a:gd name="T12" fmla="*/ 4 w 23"/>
                  <a:gd name="T13" fmla="*/ 20 h 23"/>
                  <a:gd name="T14" fmla="*/ 12 w 23"/>
                  <a:gd name="T15" fmla="*/ 23 h 23"/>
                  <a:gd name="T16" fmla="*/ 20 w 23"/>
                  <a:gd name="T17"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0" y="20"/>
                    </a:moveTo>
                    <a:cubicBezTo>
                      <a:pt x="22" y="18"/>
                      <a:pt x="23" y="15"/>
                      <a:pt x="23" y="12"/>
                    </a:cubicBezTo>
                    <a:cubicBezTo>
                      <a:pt x="23" y="9"/>
                      <a:pt x="22" y="6"/>
                      <a:pt x="20" y="4"/>
                    </a:cubicBezTo>
                    <a:cubicBezTo>
                      <a:pt x="18" y="1"/>
                      <a:pt x="15" y="0"/>
                      <a:pt x="12" y="0"/>
                    </a:cubicBezTo>
                    <a:cubicBezTo>
                      <a:pt x="9" y="0"/>
                      <a:pt x="6" y="1"/>
                      <a:pt x="4" y="4"/>
                    </a:cubicBezTo>
                    <a:cubicBezTo>
                      <a:pt x="1" y="6"/>
                      <a:pt x="0" y="9"/>
                      <a:pt x="0" y="12"/>
                    </a:cubicBezTo>
                    <a:cubicBezTo>
                      <a:pt x="0" y="15"/>
                      <a:pt x="1" y="18"/>
                      <a:pt x="4" y="20"/>
                    </a:cubicBezTo>
                    <a:cubicBezTo>
                      <a:pt x="6" y="22"/>
                      <a:pt x="9" y="23"/>
                      <a:pt x="12" y="23"/>
                    </a:cubicBezTo>
                    <a:cubicBezTo>
                      <a:pt x="15" y="23"/>
                      <a:pt x="18" y="22"/>
                      <a:pt x="20" y="20"/>
                    </a:cubicBezTo>
                    <a:close/>
                  </a:path>
                </a:pathLst>
              </a:custGeom>
              <a:solidFill>
                <a:srgbClr val="0030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800"/>
              </a:p>
            </p:txBody>
          </p:sp>
          <p:sp>
            <p:nvSpPr>
              <p:cNvPr id="17455" name="Freeform 63">
                <a:extLst>
                  <a:ext uri="{FF2B5EF4-FFF2-40B4-BE49-F238E27FC236}">
                    <a16:creationId xmlns:a16="http://schemas.microsoft.com/office/drawing/2014/main" id="{4DBCC649-816C-449A-8E6B-25E1A0776366}"/>
                  </a:ext>
                </a:extLst>
              </p:cNvPr>
              <p:cNvSpPr>
                <a:spLocks/>
              </p:cNvSpPr>
              <p:nvPr/>
            </p:nvSpPr>
            <p:spPr bwMode="auto">
              <a:xfrm>
                <a:off x="8112125" y="2773363"/>
                <a:ext cx="53975" cy="53975"/>
              </a:xfrm>
              <a:custGeom>
                <a:avLst/>
                <a:gdLst>
                  <a:gd name="T0" fmla="*/ 20 w 23"/>
                  <a:gd name="T1" fmla="*/ 19 h 23"/>
                  <a:gd name="T2" fmla="*/ 23 w 23"/>
                  <a:gd name="T3" fmla="*/ 11 h 23"/>
                  <a:gd name="T4" fmla="*/ 20 w 23"/>
                  <a:gd name="T5" fmla="*/ 3 h 23"/>
                  <a:gd name="T6" fmla="*/ 11 w 23"/>
                  <a:gd name="T7" fmla="*/ 0 h 23"/>
                  <a:gd name="T8" fmla="*/ 3 w 23"/>
                  <a:gd name="T9" fmla="*/ 3 h 23"/>
                  <a:gd name="T10" fmla="*/ 0 w 23"/>
                  <a:gd name="T11" fmla="*/ 11 h 23"/>
                  <a:gd name="T12" fmla="*/ 3 w 23"/>
                  <a:gd name="T13" fmla="*/ 19 h 23"/>
                  <a:gd name="T14" fmla="*/ 11 w 23"/>
                  <a:gd name="T15" fmla="*/ 23 h 23"/>
                  <a:gd name="T16" fmla="*/ 20 w 23"/>
                  <a:gd name="T17"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0" y="19"/>
                    </a:moveTo>
                    <a:cubicBezTo>
                      <a:pt x="22" y="17"/>
                      <a:pt x="23" y="14"/>
                      <a:pt x="23" y="11"/>
                    </a:cubicBezTo>
                    <a:cubicBezTo>
                      <a:pt x="23" y="8"/>
                      <a:pt x="22" y="5"/>
                      <a:pt x="20" y="3"/>
                    </a:cubicBezTo>
                    <a:cubicBezTo>
                      <a:pt x="17" y="1"/>
                      <a:pt x="15" y="0"/>
                      <a:pt x="11" y="0"/>
                    </a:cubicBezTo>
                    <a:cubicBezTo>
                      <a:pt x="8" y="0"/>
                      <a:pt x="5" y="1"/>
                      <a:pt x="3" y="3"/>
                    </a:cubicBezTo>
                    <a:cubicBezTo>
                      <a:pt x="1" y="5"/>
                      <a:pt x="0" y="8"/>
                      <a:pt x="0" y="11"/>
                    </a:cubicBezTo>
                    <a:cubicBezTo>
                      <a:pt x="0" y="14"/>
                      <a:pt x="1" y="17"/>
                      <a:pt x="3" y="19"/>
                    </a:cubicBezTo>
                    <a:cubicBezTo>
                      <a:pt x="5" y="22"/>
                      <a:pt x="8" y="23"/>
                      <a:pt x="11" y="23"/>
                    </a:cubicBezTo>
                    <a:cubicBezTo>
                      <a:pt x="15" y="23"/>
                      <a:pt x="17" y="22"/>
                      <a:pt x="20" y="19"/>
                    </a:cubicBezTo>
                    <a:close/>
                  </a:path>
                </a:pathLst>
              </a:custGeom>
              <a:solidFill>
                <a:srgbClr val="0030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800"/>
              </a:p>
            </p:txBody>
          </p:sp>
          <p:sp>
            <p:nvSpPr>
              <p:cNvPr id="17456" name="Freeform 64">
                <a:extLst>
                  <a:ext uri="{FF2B5EF4-FFF2-40B4-BE49-F238E27FC236}">
                    <a16:creationId xmlns:a16="http://schemas.microsoft.com/office/drawing/2014/main" id="{F79149E0-E7C9-4F62-A697-366117E5980C}"/>
                  </a:ext>
                </a:extLst>
              </p:cNvPr>
              <p:cNvSpPr>
                <a:spLocks/>
              </p:cNvSpPr>
              <p:nvPr/>
            </p:nvSpPr>
            <p:spPr bwMode="auto">
              <a:xfrm>
                <a:off x="7380288" y="2709863"/>
                <a:ext cx="57150" cy="55563"/>
              </a:xfrm>
              <a:custGeom>
                <a:avLst/>
                <a:gdLst>
                  <a:gd name="T0" fmla="*/ 20 w 24"/>
                  <a:gd name="T1" fmla="*/ 20 h 24"/>
                  <a:gd name="T2" fmla="*/ 24 w 24"/>
                  <a:gd name="T3" fmla="*/ 12 h 24"/>
                  <a:gd name="T4" fmla="*/ 20 w 24"/>
                  <a:gd name="T5" fmla="*/ 4 h 24"/>
                  <a:gd name="T6" fmla="*/ 12 w 24"/>
                  <a:gd name="T7" fmla="*/ 0 h 24"/>
                  <a:gd name="T8" fmla="*/ 4 w 24"/>
                  <a:gd name="T9" fmla="*/ 4 h 24"/>
                  <a:gd name="T10" fmla="*/ 0 w 24"/>
                  <a:gd name="T11" fmla="*/ 12 h 24"/>
                  <a:gd name="T12" fmla="*/ 4 w 24"/>
                  <a:gd name="T13" fmla="*/ 20 h 24"/>
                  <a:gd name="T14" fmla="*/ 12 w 24"/>
                  <a:gd name="T15" fmla="*/ 24 h 24"/>
                  <a:gd name="T16" fmla="*/ 20 w 24"/>
                  <a:gd name="T1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4">
                    <a:moveTo>
                      <a:pt x="20" y="20"/>
                    </a:moveTo>
                    <a:cubicBezTo>
                      <a:pt x="22" y="18"/>
                      <a:pt x="24" y="15"/>
                      <a:pt x="24" y="12"/>
                    </a:cubicBezTo>
                    <a:cubicBezTo>
                      <a:pt x="24" y="9"/>
                      <a:pt x="22" y="6"/>
                      <a:pt x="20" y="4"/>
                    </a:cubicBezTo>
                    <a:cubicBezTo>
                      <a:pt x="18" y="2"/>
                      <a:pt x="15" y="0"/>
                      <a:pt x="12" y="0"/>
                    </a:cubicBezTo>
                    <a:cubicBezTo>
                      <a:pt x="9" y="0"/>
                      <a:pt x="6" y="2"/>
                      <a:pt x="4" y="4"/>
                    </a:cubicBezTo>
                    <a:cubicBezTo>
                      <a:pt x="2" y="6"/>
                      <a:pt x="0" y="9"/>
                      <a:pt x="0" y="12"/>
                    </a:cubicBezTo>
                    <a:cubicBezTo>
                      <a:pt x="0" y="15"/>
                      <a:pt x="2" y="18"/>
                      <a:pt x="4" y="20"/>
                    </a:cubicBezTo>
                    <a:cubicBezTo>
                      <a:pt x="6" y="22"/>
                      <a:pt x="9" y="24"/>
                      <a:pt x="12" y="24"/>
                    </a:cubicBezTo>
                    <a:cubicBezTo>
                      <a:pt x="15" y="24"/>
                      <a:pt x="18" y="22"/>
                      <a:pt x="20" y="20"/>
                    </a:cubicBezTo>
                    <a:close/>
                  </a:path>
                </a:pathLst>
              </a:custGeom>
              <a:solidFill>
                <a:srgbClr val="0030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800"/>
              </a:p>
            </p:txBody>
          </p:sp>
          <p:sp>
            <p:nvSpPr>
              <p:cNvPr id="17457" name="Freeform 65">
                <a:extLst>
                  <a:ext uri="{FF2B5EF4-FFF2-40B4-BE49-F238E27FC236}">
                    <a16:creationId xmlns:a16="http://schemas.microsoft.com/office/drawing/2014/main" id="{A69891B9-E3AF-4546-A56C-386D6877994F}"/>
                  </a:ext>
                </a:extLst>
              </p:cNvPr>
              <p:cNvSpPr>
                <a:spLocks/>
              </p:cNvSpPr>
              <p:nvPr/>
            </p:nvSpPr>
            <p:spPr bwMode="auto">
              <a:xfrm>
                <a:off x="6691313" y="2714626"/>
                <a:ext cx="53975" cy="53975"/>
              </a:xfrm>
              <a:custGeom>
                <a:avLst/>
                <a:gdLst>
                  <a:gd name="T0" fmla="*/ 20 w 23"/>
                  <a:gd name="T1" fmla="*/ 19 h 23"/>
                  <a:gd name="T2" fmla="*/ 23 w 23"/>
                  <a:gd name="T3" fmla="*/ 11 h 23"/>
                  <a:gd name="T4" fmla="*/ 20 w 23"/>
                  <a:gd name="T5" fmla="*/ 3 h 23"/>
                  <a:gd name="T6" fmla="*/ 11 w 23"/>
                  <a:gd name="T7" fmla="*/ 0 h 23"/>
                  <a:gd name="T8" fmla="*/ 3 w 23"/>
                  <a:gd name="T9" fmla="*/ 3 h 23"/>
                  <a:gd name="T10" fmla="*/ 0 w 23"/>
                  <a:gd name="T11" fmla="*/ 11 h 23"/>
                  <a:gd name="T12" fmla="*/ 3 w 23"/>
                  <a:gd name="T13" fmla="*/ 19 h 23"/>
                  <a:gd name="T14" fmla="*/ 11 w 23"/>
                  <a:gd name="T15" fmla="*/ 23 h 23"/>
                  <a:gd name="T16" fmla="*/ 20 w 23"/>
                  <a:gd name="T17"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0" y="19"/>
                    </a:moveTo>
                    <a:cubicBezTo>
                      <a:pt x="22" y="17"/>
                      <a:pt x="23" y="14"/>
                      <a:pt x="23" y="11"/>
                    </a:cubicBezTo>
                    <a:cubicBezTo>
                      <a:pt x="23" y="8"/>
                      <a:pt x="22" y="5"/>
                      <a:pt x="20" y="3"/>
                    </a:cubicBezTo>
                    <a:cubicBezTo>
                      <a:pt x="17" y="1"/>
                      <a:pt x="15" y="0"/>
                      <a:pt x="11" y="0"/>
                    </a:cubicBezTo>
                    <a:cubicBezTo>
                      <a:pt x="8" y="0"/>
                      <a:pt x="5" y="1"/>
                      <a:pt x="3" y="3"/>
                    </a:cubicBezTo>
                    <a:cubicBezTo>
                      <a:pt x="1" y="5"/>
                      <a:pt x="0" y="8"/>
                      <a:pt x="0" y="11"/>
                    </a:cubicBezTo>
                    <a:cubicBezTo>
                      <a:pt x="0" y="14"/>
                      <a:pt x="1" y="17"/>
                      <a:pt x="3" y="19"/>
                    </a:cubicBezTo>
                    <a:cubicBezTo>
                      <a:pt x="5" y="22"/>
                      <a:pt x="8" y="23"/>
                      <a:pt x="11" y="23"/>
                    </a:cubicBezTo>
                    <a:cubicBezTo>
                      <a:pt x="15" y="23"/>
                      <a:pt x="17" y="22"/>
                      <a:pt x="20" y="19"/>
                    </a:cubicBezTo>
                    <a:close/>
                  </a:path>
                </a:pathLst>
              </a:custGeom>
              <a:solidFill>
                <a:srgbClr val="0030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800"/>
              </a:p>
            </p:txBody>
          </p:sp>
          <p:sp>
            <p:nvSpPr>
              <p:cNvPr id="17458" name="Freeform 66">
                <a:extLst>
                  <a:ext uri="{FF2B5EF4-FFF2-40B4-BE49-F238E27FC236}">
                    <a16:creationId xmlns:a16="http://schemas.microsoft.com/office/drawing/2014/main" id="{393EB9A6-2BAC-445F-9AC3-86B932532C19}"/>
                  </a:ext>
                </a:extLst>
              </p:cNvPr>
              <p:cNvSpPr>
                <a:spLocks/>
              </p:cNvSpPr>
              <p:nvPr/>
            </p:nvSpPr>
            <p:spPr bwMode="auto">
              <a:xfrm>
                <a:off x="5954713" y="2676526"/>
                <a:ext cx="53975" cy="53975"/>
              </a:xfrm>
              <a:custGeom>
                <a:avLst/>
                <a:gdLst>
                  <a:gd name="T0" fmla="*/ 20 w 23"/>
                  <a:gd name="T1" fmla="*/ 20 h 23"/>
                  <a:gd name="T2" fmla="*/ 23 w 23"/>
                  <a:gd name="T3" fmla="*/ 12 h 23"/>
                  <a:gd name="T4" fmla="*/ 20 w 23"/>
                  <a:gd name="T5" fmla="*/ 3 h 23"/>
                  <a:gd name="T6" fmla="*/ 11 w 23"/>
                  <a:gd name="T7" fmla="*/ 0 h 23"/>
                  <a:gd name="T8" fmla="*/ 3 w 23"/>
                  <a:gd name="T9" fmla="*/ 3 h 23"/>
                  <a:gd name="T10" fmla="*/ 0 w 23"/>
                  <a:gd name="T11" fmla="*/ 12 h 23"/>
                  <a:gd name="T12" fmla="*/ 3 w 23"/>
                  <a:gd name="T13" fmla="*/ 20 h 23"/>
                  <a:gd name="T14" fmla="*/ 11 w 23"/>
                  <a:gd name="T15" fmla="*/ 23 h 23"/>
                  <a:gd name="T16" fmla="*/ 20 w 23"/>
                  <a:gd name="T17"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0" y="20"/>
                    </a:moveTo>
                    <a:cubicBezTo>
                      <a:pt x="22" y="18"/>
                      <a:pt x="23" y="15"/>
                      <a:pt x="23" y="12"/>
                    </a:cubicBezTo>
                    <a:cubicBezTo>
                      <a:pt x="23" y="8"/>
                      <a:pt x="22" y="6"/>
                      <a:pt x="20" y="3"/>
                    </a:cubicBezTo>
                    <a:cubicBezTo>
                      <a:pt x="17" y="1"/>
                      <a:pt x="15" y="0"/>
                      <a:pt x="11" y="0"/>
                    </a:cubicBezTo>
                    <a:cubicBezTo>
                      <a:pt x="8" y="0"/>
                      <a:pt x="5" y="1"/>
                      <a:pt x="3" y="3"/>
                    </a:cubicBezTo>
                    <a:cubicBezTo>
                      <a:pt x="1" y="6"/>
                      <a:pt x="0" y="8"/>
                      <a:pt x="0" y="12"/>
                    </a:cubicBezTo>
                    <a:cubicBezTo>
                      <a:pt x="0" y="15"/>
                      <a:pt x="1" y="18"/>
                      <a:pt x="3" y="20"/>
                    </a:cubicBezTo>
                    <a:cubicBezTo>
                      <a:pt x="5" y="22"/>
                      <a:pt x="8" y="23"/>
                      <a:pt x="11" y="23"/>
                    </a:cubicBezTo>
                    <a:cubicBezTo>
                      <a:pt x="15" y="23"/>
                      <a:pt x="17" y="22"/>
                      <a:pt x="20" y="20"/>
                    </a:cubicBezTo>
                    <a:close/>
                  </a:path>
                </a:pathLst>
              </a:custGeom>
              <a:solidFill>
                <a:srgbClr val="0030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800"/>
              </a:p>
            </p:txBody>
          </p:sp>
          <p:sp>
            <p:nvSpPr>
              <p:cNvPr id="17459" name="Freeform 67">
                <a:extLst>
                  <a:ext uri="{FF2B5EF4-FFF2-40B4-BE49-F238E27FC236}">
                    <a16:creationId xmlns:a16="http://schemas.microsoft.com/office/drawing/2014/main" id="{8CE4E565-2D0E-411A-9DD6-D219E2BF1FB6}"/>
                  </a:ext>
                </a:extLst>
              </p:cNvPr>
              <p:cNvSpPr>
                <a:spLocks/>
              </p:cNvSpPr>
              <p:nvPr/>
            </p:nvSpPr>
            <p:spPr bwMode="auto">
              <a:xfrm>
                <a:off x="5227638" y="2635251"/>
                <a:ext cx="53975" cy="53975"/>
              </a:xfrm>
              <a:custGeom>
                <a:avLst/>
                <a:gdLst>
                  <a:gd name="T0" fmla="*/ 19 w 23"/>
                  <a:gd name="T1" fmla="*/ 20 h 23"/>
                  <a:gd name="T2" fmla="*/ 23 w 23"/>
                  <a:gd name="T3" fmla="*/ 12 h 23"/>
                  <a:gd name="T4" fmla="*/ 19 w 23"/>
                  <a:gd name="T5" fmla="*/ 4 h 23"/>
                  <a:gd name="T6" fmla="*/ 11 w 23"/>
                  <a:gd name="T7" fmla="*/ 0 h 23"/>
                  <a:gd name="T8" fmla="*/ 3 w 23"/>
                  <a:gd name="T9" fmla="*/ 4 h 23"/>
                  <a:gd name="T10" fmla="*/ 0 w 23"/>
                  <a:gd name="T11" fmla="*/ 12 h 23"/>
                  <a:gd name="T12" fmla="*/ 3 w 23"/>
                  <a:gd name="T13" fmla="*/ 20 h 23"/>
                  <a:gd name="T14" fmla="*/ 11 w 23"/>
                  <a:gd name="T15" fmla="*/ 23 h 23"/>
                  <a:gd name="T16" fmla="*/ 19 w 23"/>
                  <a:gd name="T17"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19" y="20"/>
                    </a:moveTo>
                    <a:cubicBezTo>
                      <a:pt x="22" y="18"/>
                      <a:pt x="23" y="15"/>
                      <a:pt x="23" y="12"/>
                    </a:cubicBezTo>
                    <a:cubicBezTo>
                      <a:pt x="23" y="9"/>
                      <a:pt x="22" y="6"/>
                      <a:pt x="19" y="4"/>
                    </a:cubicBezTo>
                    <a:cubicBezTo>
                      <a:pt x="17" y="1"/>
                      <a:pt x="14" y="0"/>
                      <a:pt x="11" y="0"/>
                    </a:cubicBezTo>
                    <a:cubicBezTo>
                      <a:pt x="8" y="0"/>
                      <a:pt x="5" y="1"/>
                      <a:pt x="3" y="4"/>
                    </a:cubicBezTo>
                    <a:cubicBezTo>
                      <a:pt x="1" y="6"/>
                      <a:pt x="0" y="9"/>
                      <a:pt x="0" y="12"/>
                    </a:cubicBezTo>
                    <a:cubicBezTo>
                      <a:pt x="0" y="15"/>
                      <a:pt x="1" y="18"/>
                      <a:pt x="3" y="20"/>
                    </a:cubicBezTo>
                    <a:cubicBezTo>
                      <a:pt x="5" y="22"/>
                      <a:pt x="8" y="23"/>
                      <a:pt x="11" y="23"/>
                    </a:cubicBezTo>
                    <a:cubicBezTo>
                      <a:pt x="14" y="23"/>
                      <a:pt x="17" y="22"/>
                      <a:pt x="19" y="20"/>
                    </a:cubicBezTo>
                    <a:close/>
                  </a:path>
                </a:pathLst>
              </a:custGeom>
              <a:solidFill>
                <a:srgbClr val="0030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800"/>
              </a:p>
            </p:txBody>
          </p:sp>
          <p:sp>
            <p:nvSpPr>
              <p:cNvPr id="17460" name="Freeform 68">
                <a:extLst>
                  <a:ext uri="{FF2B5EF4-FFF2-40B4-BE49-F238E27FC236}">
                    <a16:creationId xmlns:a16="http://schemas.microsoft.com/office/drawing/2014/main" id="{8CE478C6-00D8-44AB-B65A-6C28A779D61A}"/>
                  </a:ext>
                </a:extLst>
              </p:cNvPr>
              <p:cNvSpPr>
                <a:spLocks/>
              </p:cNvSpPr>
              <p:nvPr/>
            </p:nvSpPr>
            <p:spPr bwMode="auto">
              <a:xfrm>
                <a:off x="4497388" y="2571751"/>
                <a:ext cx="57150" cy="53975"/>
              </a:xfrm>
              <a:custGeom>
                <a:avLst/>
                <a:gdLst>
                  <a:gd name="T0" fmla="*/ 20 w 24"/>
                  <a:gd name="T1" fmla="*/ 20 h 23"/>
                  <a:gd name="T2" fmla="*/ 24 w 24"/>
                  <a:gd name="T3" fmla="*/ 12 h 23"/>
                  <a:gd name="T4" fmla="*/ 20 w 24"/>
                  <a:gd name="T5" fmla="*/ 4 h 23"/>
                  <a:gd name="T6" fmla="*/ 12 w 24"/>
                  <a:gd name="T7" fmla="*/ 0 h 23"/>
                  <a:gd name="T8" fmla="*/ 4 w 24"/>
                  <a:gd name="T9" fmla="*/ 4 h 23"/>
                  <a:gd name="T10" fmla="*/ 0 w 24"/>
                  <a:gd name="T11" fmla="*/ 12 h 23"/>
                  <a:gd name="T12" fmla="*/ 4 w 24"/>
                  <a:gd name="T13" fmla="*/ 20 h 23"/>
                  <a:gd name="T14" fmla="*/ 12 w 24"/>
                  <a:gd name="T15" fmla="*/ 23 h 23"/>
                  <a:gd name="T16" fmla="*/ 20 w 24"/>
                  <a:gd name="T17"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3">
                    <a:moveTo>
                      <a:pt x="20" y="20"/>
                    </a:moveTo>
                    <a:cubicBezTo>
                      <a:pt x="22" y="18"/>
                      <a:pt x="24" y="15"/>
                      <a:pt x="24" y="12"/>
                    </a:cubicBezTo>
                    <a:cubicBezTo>
                      <a:pt x="24" y="9"/>
                      <a:pt x="22" y="6"/>
                      <a:pt x="20" y="4"/>
                    </a:cubicBezTo>
                    <a:cubicBezTo>
                      <a:pt x="18" y="1"/>
                      <a:pt x="15" y="0"/>
                      <a:pt x="12" y="0"/>
                    </a:cubicBezTo>
                    <a:cubicBezTo>
                      <a:pt x="9" y="0"/>
                      <a:pt x="6" y="1"/>
                      <a:pt x="4" y="4"/>
                    </a:cubicBezTo>
                    <a:cubicBezTo>
                      <a:pt x="2" y="6"/>
                      <a:pt x="0" y="9"/>
                      <a:pt x="0" y="12"/>
                    </a:cubicBezTo>
                    <a:cubicBezTo>
                      <a:pt x="0" y="15"/>
                      <a:pt x="2" y="18"/>
                      <a:pt x="4" y="20"/>
                    </a:cubicBezTo>
                    <a:cubicBezTo>
                      <a:pt x="6" y="22"/>
                      <a:pt x="9" y="23"/>
                      <a:pt x="12" y="23"/>
                    </a:cubicBezTo>
                    <a:cubicBezTo>
                      <a:pt x="15" y="23"/>
                      <a:pt x="18" y="22"/>
                      <a:pt x="20" y="20"/>
                    </a:cubicBezTo>
                    <a:close/>
                  </a:path>
                </a:pathLst>
              </a:custGeom>
              <a:solidFill>
                <a:srgbClr val="0030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800"/>
              </a:p>
            </p:txBody>
          </p:sp>
          <p:sp>
            <p:nvSpPr>
              <p:cNvPr id="17461" name="Freeform 69">
                <a:extLst>
                  <a:ext uri="{FF2B5EF4-FFF2-40B4-BE49-F238E27FC236}">
                    <a16:creationId xmlns:a16="http://schemas.microsoft.com/office/drawing/2014/main" id="{D570540B-1633-4E38-9980-211C9A24D8BD}"/>
                  </a:ext>
                </a:extLst>
              </p:cNvPr>
              <p:cNvSpPr>
                <a:spLocks/>
              </p:cNvSpPr>
              <p:nvPr/>
            </p:nvSpPr>
            <p:spPr bwMode="auto">
              <a:xfrm>
                <a:off x="3768725" y="2587626"/>
                <a:ext cx="53975" cy="53975"/>
              </a:xfrm>
              <a:custGeom>
                <a:avLst/>
                <a:gdLst>
                  <a:gd name="T0" fmla="*/ 20 w 23"/>
                  <a:gd name="T1" fmla="*/ 20 h 23"/>
                  <a:gd name="T2" fmla="*/ 23 w 23"/>
                  <a:gd name="T3" fmla="*/ 11 h 23"/>
                  <a:gd name="T4" fmla="*/ 20 w 23"/>
                  <a:gd name="T5" fmla="*/ 3 h 23"/>
                  <a:gd name="T6" fmla="*/ 12 w 23"/>
                  <a:gd name="T7" fmla="*/ 0 h 23"/>
                  <a:gd name="T8" fmla="*/ 4 w 23"/>
                  <a:gd name="T9" fmla="*/ 3 h 23"/>
                  <a:gd name="T10" fmla="*/ 0 w 23"/>
                  <a:gd name="T11" fmla="*/ 11 h 23"/>
                  <a:gd name="T12" fmla="*/ 4 w 23"/>
                  <a:gd name="T13" fmla="*/ 20 h 23"/>
                  <a:gd name="T14" fmla="*/ 12 w 23"/>
                  <a:gd name="T15" fmla="*/ 23 h 23"/>
                  <a:gd name="T16" fmla="*/ 20 w 23"/>
                  <a:gd name="T17"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0" y="20"/>
                    </a:moveTo>
                    <a:cubicBezTo>
                      <a:pt x="22" y="17"/>
                      <a:pt x="23" y="15"/>
                      <a:pt x="23" y="11"/>
                    </a:cubicBezTo>
                    <a:cubicBezTo>
                      <a:pt x="23" y="8"/>
                      <a:pt x="22" y="5"/>
                      <a:pt x="20" y="3"/>
                    </a:cubicBezTo>
                    <a:cubicBezTo>
                      <a:pt x="18" y="1"/>
                      <a:pt x="15" y="0"/>
                      <a:pt x="12" y="0"/>
                    </a:cubicBezTo>
                    <a:cubicBezTo>
                      <a:pt x="9" y="0"/>
                      <a:pt x="6" y="1"/>
                      <a:pt x="4" y="3"/>
                    </a:cubicBezTo>
                    <a:cubicBezTo>
                      <a:pt x="1" y="5"/>
                      <a:pt x="0" y="8"/>
                      <a:pt x="0" y="11"/>
                    </a:cubicBezTo>
                    <a:cubicBezTo>
                      <a:pt x="0" y="15"/>
                      <a:pt x="1" y="17"/>
                      <a:pt x="4" y="20"/>
                    </a:cubicBezTo>
                    <a:cubicBezTo>
                      <a:pt x="6" y="22"/>
                      <a:pt x="9" y="23"/>
                      <a:pt x="12" y="23"/>
                    </a:cubicBezTo>
                    <a:cubicBezTo>
                      <a:pt x="15" y="23"/>
                      <a:pt x="18" y="22"/>
                      <a:pt x="20" y="20"/>
                    </a:cubicBezTo>
                    <a:close/>
                  </a:path>
                </a:pathLst>
              </a:custGeom>
              <a:solidFill>
                <a:srgbClr val="0030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800"/>
              </a:p>
            </p:txBody>
          </p:sp>
          <p:sp>
            <p:nvSpPr>
              <p:cNvPr id="17462" name="Freeform 70">
                <a:extLst>
                  <a:ext uri="{FF2B5EF4-FFF2-40B4-BE49-F238E27FC236}">
                    <a16:creationId xmlns:a16="http://schemas.microsoft.com/office/drawing/2014/main" id="{75E6A77B-FF55-42E7-8081-7FB2D342A9D1}"/>
                  </a:ext>
                </a:extLst>
              </p:cNvPr>
              <p:cNvSpPr>
                <a:spLocks/>
              </p:cNvSpPr>
              <p:nvPr/>
            </p:nvSpPr>
            <p:spPr bwMode="auto">
              <a:xfrm>
                <a:off x="3036888" y="2528888"/>
                <a:ext cx="53975" cy="53975"/>
              </a:xfrm>
              <a:custGeom>
                <a:avLst/>
                <a:gdLst>
                  <a:gd name="T0" fmla="*/ 19 w 23"/>
                  <a:gd name="T1" fmla="*/ 20 h 23"/>
                  <a:gd name="T2" fmla="*/ 23 w 23"/>
                  <a:gd name="T3" fmla="*/ 11 h 23"/>
                  <a:gd name="T4" fmla="*/ 19 w 23"/>
                  <a:gd name="T5" fmla="*/ 3 h 23"/>
                  <a:gd name="T6" fmla="*/ 11 w 23"/>
                  <a:gd name="T7" fmla="*/ 0 h 23"/>
                  <a:gd name="T8" fmla="*/ 3 w 23"/>
                  <a:gd name="T9" fmla="*/ 3 h 23"/>
                  <a:gd name="T10" fmla="*/ 0 w 23"/>
                  <a:gd name="T11" fmla="*/ 11 h 23"/>
                  <a:gd name="T12" fmla="*/ 3 w 23"/>
                  <a:gd name="T13" fmla="*/ 20 h 23"/>
                  <a:gd name="T14" fmla="*/ 11 w 23"/>
                  <a:gd name="T15" fmla="*/ 23 h 23"/>
                  <a:gd name="T16" fmla="*/ 19 w 23"/>
                  <a:gd name="T17"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19" y="20"/>
                    </a:moveTo>
                    <a:cubicBezTo>
                      <a:pt x="22" y="17"/>
                      <a:pt x="23" y="15"/>
                      <a:pt x="23" y="11"/>
                    </a:cubicBezTo>
                    <a:cubicBezTo>
                      <a:pt x="23" y="8"/>
                      <a:pt x="22" y="5"/>
                      <a:pt x="19" y="3"/>
                    </a:cubicBezTo>
                    <a:cubicBezTo>
                      <a:pt x="17" y="1"/>
                      <a:pt x="14" y="0"/>
                      <a:pt x="11" y="0"/>
                    </a:cubicBezTo>
                    <a:cubicBezTo>
                      <a:pt x="8" y="0"/>
                      <a:pt x="5" y="1"/>
                      <a:pt x="3" y="3"/>
                    </a:cubicBezTo>
                    <a:cubicBezTo>
                      <a:pt x="1" y="5"/>
                      <a:pt x="0" y="8"/>
                      <a:pt x="0" y="11"/>
                    </a:cubicBezTo>
                    <a:cubicBezTo>
                      <a:pt x="0" y="15"/>
                      <a:pt x="1" y="17"/>
                      <a:pt x="3" y="20"/>
                    </a:cubicBezTo>
                    <a:cubicBezTo>
                      <a:pt x="5" y="22"/>
                      <a:pt x="8" y="23"/>
                      <a:pt x="11" y="23"/>
                    </a:cubicBezTo>
                    <a:cubicBezTo>
                      <a:pt x="14" y="23"/>
                      <a:pt x="17" y="22"/>
                      <a:pt x="19" y="20"/>
                    </a:cubicBezTo>
                    <a:close/>
                  </a:path>
                </a:pathLst>
              </a:custGeom>
              <a:solidFill>
                <a:srgbClr val="0030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800"/>
              </a:p>
            </p:txBody>
          </p:sp>
          <p:sp>
            <p:nvSpPr>
              <p:cNvPr id="17463" name="Freeform 71">
                <a:extLst>
                  <a:ext uri="{FF2B5EF4-FFF2-40B4-BE49-F238E27FC236}">
                    <a16:creationId xmlns:a16="http://schemas.microsoft.com/office/drawing/2014/main" id="{88A30EB3-E6EE-4E3B-9085-5695A50B2072}"/>
                  </a:ext>
                </a:extLst>
              </p:cNvPr>
              <p:cNvSpPr>
                <a:spLocks/>
              </p:cNvSpPr>
              <p:nvPr/>
            </p:nvSpPr>
            <p:spPr bwMode="auto">
              <a:xfrm>
                <a:off x="2551113" y="2655888"/>
                <a:ext cx="53975" cy="53975"/>
              </a:xfrm>
              <a:custGeom>
                <a:avLst/>
                <a:gdLst>
                  <a:gd name="T0" fmla="*/ 20 w 23"/>
                  <a:gd name="T1" fmla="*/ 19 h 23"/>
                  <a:gd name="T2" fmla="*/ 23 w 23"/>
                  <a:gd name="T3" fmla="*/ 11 h 23"/>
                  <a:gd name="T4" fmla="*/ 20 w 23"/>
                  <a:gd name="T5" fmla="*/ 3 h 23"/>
                  <a:gd name="T6" fmla="*/ 12 w 23"/>
                  <a:gd name="T7" fmla="*/ 0 h 23"/>
                  <a:gd name="T8" fmla="*/ 4 w 23"/>
                  <a:gd name="T9" fmla="*/ 3 h 23"/>
                  <a:gd name="T10" fmla="*/ 0 w 23"/>
                  <a:gd name="T11" fmla="*/ 11 h 23"/>
                  <a:gd name="T12" fmla="*/ 4 w 23"/>
                  <a:gd name="T13" fmla="*/ 19 h 23"/>
                  <a:gd name="T14" fmla="*/ 12 w 23"/>
                  <a:gd name="T15" fmla="*/ 23 h 23"/>
                  <a:gd name="T16" fmla="*/ 20 w 23"/>
                  <a:gd name="T17"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0" y="19"/>
                    </a:moveTo>
                    <a:cubicBezTo>
                      <a:pt x="22" y="17"/>
                      <a:pt x="23" y="14"/>
                      <a:pt x="23" y="11"/>
                    </a:cubicBezTo>
                    <a:cubicBezTo>
                      <a:pt x="23" y="8"/>
                      <a:pt x="22" y="5"/>
                      <a:pt x="20" y="3"/>
                    </a:cubicBezTo>
                    <a:cubicBezTo>
                      <a:pt x="18" y="1"/>
                      <a:pt x="15" y="0"/>
                      <a:pt x="12" y="0"/>
                    </a:cubicBezTo>
                    <a:cubicBezTo>
                      <a:pt x="9" y="0"/>
                      <a:pt x="6" y="1"/>
                      <a:pt x="4" y="3"/>
                    </a:cubicBezTo>
                    <a:cubicBezTo>
                      <a:pt x="1" y="5"/>
                      <a:pt x="0" y="8"/>
                      <a:pt x="0" y="11"/>
                    </a:cubicBezTo>
                    <a:cubicBezTo>
                      <a:pt x="0" y="14"/>
                      <a:pt x="1" y="17"/>
                      <a:pt x="4" y="19"/>
                    </a:cubicBezTo>
                    <a:cubicBezTo>
                      <a:pt x="6" y="22"/>
                      <a:pt x="9" y="23"/>
                      <a:pt x="12" y="23"/>
                    </a:cubicBezTo>
                    <a:cubicBezTo>
                      <a:pt x="15" y="23"/>
                      <a:pt x="18" y="22"/>
                      <a:pt x="20" y="19"/>
                    </a:cubicBezTo>
                    <a:close/>
                  </a:path>
                </a:pathLst>
              </a:custGeom>
              <a:solidFill>
                <a:srgbClr val="0030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800"/>
              </a:p>
            </p:txBody>
          </p:sp>
          <p:sp>
            <p:nvSpPr>
              <p:cNvPr id="17464" name="Freeform 72">
                <a:extLst>
                  <a:ext uri="{FF2B5EF4-FFF2-40B4-BE49-F238E27FC236}">
                    <a16:creationId xmlns:a16="http://schemas.microsoft.com/office/drawing/2014/main" id="{0FA908F1-D48E-47D7-B63A-08E2DDC00F16}"/>
                  </a:ext>
                </a:extLst>
              </p:cNvPr>
              <p:cNvSpPr>
                <a:spLocks/>
              </p:cNvSpPr>
              <p:nvPr/>
            </p:nvSpPr>
            <p:spPr bwMode="auto">
              <a:xfrm>
                <a:off x="2303463" y="2646363"/>
                <a:ext cx="53975" cy="53975"/>
              </a:xfrm>
              <a:custGeom>
                <a:avLst/>
                <a:gdLst>
                  <a:gd name="T0" fmla="*/ 20 w 23"/>
                  <a:gd name="T1" fmla="*/ 20 h 23"/>
                  <a:gd name="T2" fmla="*/ 23 w 23"/>
                  <a:gd name="T3" fmla="*/ 12 h 23"/>
                  <a:gd name="T4" fmla="*/ 20 w 23"/>
                  <a:gd name="T5" fmla="*/ 3 h 23"/>
                  <a:gd name="T6" fmla="*/ 12 w 23"/>
                  <a:gd name="T7" fmla="*/ 0 h 23"/>
                  <a:gd name="T8" fmla="*/ 4 w 23"/>
                  <a:gd name="T9" fmla="*/ 3 h 23"/>
                  <a:gd name="T10" fmla="*/ 0 w 23"/>
                  <a:gd name="T11" fmla="*/ 12 h 23"/>
                  <a:gd name="T12" fmla="*/ 4 w 23"/>
                  <a:gd name="T13" fmla="*/ 20 h 23"/>
                  <a:gd name="T14" fmla="*/ 12 w 23"/>
                  <a:gd name="T15" fmla="*/ 23 h 23"/>
                  <a:gd name="T16" fmla="*/ 20 w 23"/>
                  <a:gd name="T17"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0" y="20"/>
                    </a:moveTo>
                    <a:cubicBezTo>
                      <a:pt x="22" y="18"/>
                      <a:pt x="23" y="15"/>
                      <a:pt x="23" y="12"/>
                    </a:cubicBezTo>
                    <a:cubicBezTo>
                      <a:pt x="23" y="8"/>
                      <a:pt x="22" y="6"/>
                      <a:pt x="20" y="3"/>
                    </a:cubicBezTo>
                    <a:cubicBezTo>
                      <a:pt x="18" y="1"/>
                      <a:pt x="15" y="0"/>
                      <a:pt x="12" y="0"/>
                    </a:cubicBezTo>
                    <a:cubicBezTo>
                      <a:pt x="8" y="0"/>
                      <a:pt x="6" y="1"/>
                      <a:pt x="4" y="3"/>
                    </a:cubicBezTo>
                    <a:cubicBezTo>
                      <a:pt x="1" y="6"/>
                      <a:pt x="0" y="8"/>
                      <a:pt x="0" y="12"/>
                    </a:cubicBezTo>
                    <a:cubicBezTo>
                      <a:pt x="0" y="15"/>
                      <a:pt x="1" y="18"/>
                      <a:pt x="4" y="20"/>
                    </a:cubicBezTo>
                    <a:cubicBezTo>
                      <a:pt x="6" y="22"/>
                      <a:pt x="8" y="23"/>
                      <a:pt x="12" y="23"/>
                    </a:cubicBezTo>
                    <a:cubicBezTo>
                      <a:pt x="15" y="23"/>
                      <a:pt x="18" y="22"/>
                      <a:pt x="20" y="20"/>
                    </a:cubicBezTo>
                    <a:close/>
                  </a:path>
                </a:pathLst>
              </a:custGeom>
              <a:solidFill>
                <a:srgbClr val="0030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800"/>
              </a:p>
            </p:txBody>
          </p:sp>
          <p:sp>
            <p:nvSpPr>
              <p:cNvPr id="17465" name="Freeform 73">
                <a:extLst>
                  <a:ext uri="{FF2B5EF4-FFF2-40B4-BE49-F238E27FC236}">
                    <a16:creationId xmlns:a16="http://schemas.microsoft.com/office/drawing/2014/main" id="{0E900936-ED1D-41F7-A3E4-88396457C293}"/>
                  </a:ext>
                </a:extLst>
              </p:cNvPr>
              <p:cNvSpPr>
                <a:spLocks/>
              </p:cNvSpPr>
              <p:nvPr/>
            </p:nvSpPr>
            <p:spPr bwMode="auto">
              <a:xfrm>
                <a:off x="2065338" y="2686051"/>
                <a:ext cx="53975" cy="53975"/>
              </a:xfrm>
              <a:custGeom>
                <a:avLst/>
                <a:gdLst>
                  <a:gd name="T0" fmla="*/ 19 w 23"/>
                  <a:gd name="T1" fmla="*/ 19 h 23"/>
                  <a:gd name="T2" fmla="*/ 23 w 23"/>
                  <a:gd name="T3" fmla="*/ 11 h 23"/>
                  <a:gd name="T4" fmla="*/ 19 w 23"/>
                  <a:gd name="T5" fmla="*/ 3 h 23"/>
                  <a:gd name="T6" fmla="*/ 11 w 23"/>
                  <a:gd name="T7" fmla="*/ 0 h 23"/>
                  <a:gd name="T8" fmla="*/ 3 w 23"/>
                  <a:gd name="T9" fmla="*/ 3 h 23"/>
                  <a:gd name="T10" fmla="*/ 0 w 23"/>
                  <a:gd name="T11" fmla="*/ 11 h 23"/>
                  <a:gd name="T12" fmla="*/ 3 w 23"/>
                  <a:gd name="T13" fmla="*/ 19 h 23"/>
                  <a:gd name="T14" fmla="*/ 11 w 23"/>
                  <a:gd name="T15" fmla="*/ 23 h 23"/>
                  <a:gd name="T16" fmla="*/ 19 w 23"/>
                  <a:gd name="T17"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19" y="19"/>
                    </a:moveTo>
                    <a:cubicBezTo>
                      <a:pt x="22" y="17"/>
                      <a:pt x="23" y="14"/>
                      <a:pt x="23" y="11"/>
                    </a:cubicBezTo>
                    <a:cubicBezTo>
                      <a:pt x="23" y="8"/>
                      <a:pt x="22" y="5"/>
                      <a:pt x="19" y="3"/>
                    </a:cubicBezTo>
                    <a:cubicBezTo>
                      <a:pt x="17" y="1"/>
                      <a:pt x="14" y="0"/>
                      <a:pt x="11" y="0"/>
                    </a:cubicBezTo>
                    <a:cubicBezTo>
                      <a:pt x="8" y="0"/>
                      <a:pt x="5" y="1"/>
                      <a:pt x="3" y="3"/>
                    </a:cubicBezTo>
                    <a:cubicBezTo>
                      <a:pt x="1" y="5"/>
                      <a:pt x="0" y="8"/>
                      <a:pt x="0" y="11"/>
                    </a:cubicBezTo>
                    <a:cubicBezTo>
                      <a:pt x="0" y="14"/>
                      <a:pt x="1" y="17"/>
                      <a:pt x="3" y="19"/>
                    </a:cubicBezTo>
                    <a:cubicBezTo>
                      <a:pt x="5" y="22"/>
                      <a:pt x="8" y="23"/>
                      <a:pt x="11" y="23"/>
                    </a:cubicBezTo>
                    <a:cubicBezTo>
                      <a:pt x="14" y="23"/>
                      <a:pt x="17" y="22"/>
                      <a:pt x="19" y="19"/>
                    </a:cubicBezTo>
                    <a:close/>
                  </a:path>
                </a:pathLst>
              </a:custGeom>
              <a:solidFill>
                <a:srgbClr val="0030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800"/>
              </a:p>
            </p:txBody>
          </p:sp>
          <p:sp>
            <p:nvSpPr>
              <p:cNvPr id="17466" name="Freeform 74">
                <a:extLst>
                  <a:ext uri="{FF2B5EF4-FFF2-40B4-BE49-F238E27FC236}">
                    <a16:creationId xmlns:a16="http://schemas.microsoft.com/office/drawing/2014/main" id="{C7094DF5-CC97-4EF1-AED4-9E37961A8D4C}"/>
                  </a:ext>
                </a:extLst>
              </p:cNvPr>
              <p:cNvSpPr>
                <a:spLocks/>
              </p:cNvSpPr>
              <p:nvPr/>
            </p:nvSpPr>
            <p:spPr bwMode="auto">
              <a:xfrm>
                <a:off x="1822450" y="3092451"/>
                <a:ext cx="53975" cy="53975"/>
              </a:xfrm>
              <a:custGeom>
                <a:avLst/>
                <a:gdLst>
                  <a:gd name="T0" fmla="*/ 20 w 23"/>
                  <a:gd name="T1" fmla="*/ 20 h 23"/>
                  <a:gd name="T2" fmla="*/ 23 w 23"/>
                  <a:gd name="T3" fmla="*/ 11 h 23"/>
                  <a:gd name="T4" fmla="*/ 20 w 23"/>
                  <a:gd name="T5" fmla="*/ 3 h 23"/>
                  <a:gd name="T6" fmla="*/ 11 w 23"/>
                  <a:gd name="T7" fmla="*/ 0 h 23"/>
                  <a:gd name="T8" fmla="*/ 3 w 23"/>
                  <a:gd name="T9" fmla="*/ 3 h 23"/>
                  <a:gd name="T10" fmla="*/ 0 w 23"/>
                  <a:gd name="T11" fmla="*/ 11 h 23"/>
                  <a:gd name="T12" fmla="*/ 3 w 23"/>
                  <a:gd name="T13" fmla="*/ 20 h 23"/>
                  <a:gd name="T14" fmla="*/ 11 w 23"/>
                  <a:gd name="T15" fmla="*/ 23 h 23"/>
                  <a:gd name="T16" fmla="*/ 20 w 23"/>
                  <a:gd name="T17"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0" y="20"/>
                    </a:moveTo>
                    <a:cubicBezTo>
                      <a:pt x="22" y="17"/>
                      <a:pt x="23" y="15"/>
                      <a:pt x="23" y="11"/>
                    </a:cubicBezTo>
                    <a:cubicBezTo>
                      <a:pt x="23" y="8"/>
                      <a:pt x="22" y="5"/>
                      <a:pt x="20" y="3"/>
                    </a:cubicBezTo>
                    <a:cubicBezTo>
                      <a:pt x="17" y="1"/>
                      <a:pt x="15" y="0"/>
                      <a:pt x="11" y="0"/>
                    </a:cubicBezTo>
                    <a:cubicBezTo>
                      <a:pt x="8" y="0"/>
                      <a:pt x="5" y="1"/>
                      <a:pt x="3" y="3"/>
                    </a:cubicBezTo>
                    <a:cubicBezTo>
                      <a:pt x="1" y="5"/>
                      <a:pt x="0" y="8"/>
                      <a:pt x="0" y="11"/>
                    </a:cubicBezTo>
                    <a:cubicBezTo>
                      <a:pt x="0" y="15"/>
                      <a:pt x="1" y="17"/>
                      <a:pt x="3" y="20"/>
                    </a:cubicBezTo>
                    <a:cubicBezTo>
                      <a:pt x="5" y="22"/>
                      <a:pt x="8" y="23"/>
                      <a:pt x="11" y="23"/>
                    </a:cubicBezTo>
                    <a:cubicBezTo>
                      <a:pt x="15" y="23"/>
                      <a:pt x="17" y="22"/>
                      <a:pt x="20" y="20"/>
                    </a:cubicBezTo>
                    <a:close/>
                  </a:path>
                </a:pathLst>
              </a:custGeom>
              <a:solidFill>
                <a:srgbClr val="0030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800"/>
              </a:p>
            </p:txBody>
          </p:sp>
          <p:sp>
            <p:nvSpPr>
              <p:cNvPr id="17467" name="Freeform 75">
                <a:extLst>
                  <a:ext uri="{FF2B5EF4-FFF2-40B4-BE49-F238E27FC236}">
                    <a16:creationId xmlns:a16="http://schemas.microsoft.com/office/drawing/2014/main" id="{ACBE9EC6-A125-413F-8E2E-977B3EB99DD6}"/>
                  </a:ext>
                </a:extLst>
              </p:cNvPr>
              <p:cNvSpPr>
                <a:spLocks/>
              </p:cNvSpPr>
              <p:nvPr/>
            </p:nvSpPr>
            <p:spPr bwMode="auto">
              <a:xfrm>
                <a:off x="1598613" y="5010151"/>
                <a:ext cx="53975" cy="53975"/>
              </a:xfrm>
              <a:custGeom>
                <a:avLst/>
                <a:gdLst>
                  <a:gd name="T0" fmla="*/ 20 w 23"/>
                  <a:gd name="T1" fmla="*/ 19 h 23"/>
                  <a:gd name="T2" fmla="*/ 23 w 23"/>
                  <a:gd name="T3" fmla="*/ 11 h 23"/>
                  <a:gd name="T4" fmla="*/ 20 w 23"/>
                  <a:gd name="T5" fmla="*/ 3 h 23"/>
                  <a:gd name="T6" fmla="*/ 12 w 23"/>
                  <a:gd name="T7" fmla="*/ 0 h 23"/>
                  <a:gd name="T8" fmla="*/ 4 w 23"/>
                  <a:gd name="T9" fmla="*/ 3 h 23"/>
                  <a:gd name="T10" fmla="*/ 0 w 23"/>
                  <a:gd name="T11" fmla="*/ 11 h 23"/>
                  <a:gd name="T12" fmla="*/ 4 w 23"/>
                  <a:gd name="T13" fmla="*/ 19 h 23"/>
                  <a:gd name="T14" fmla="*/ 12 w 23"/>
                  <a:gd name="T15" fmla="*/ 23 h 23"/>
                  <a:gd name="T16" fmla="*/ 20 w 23"/>
                  <a:gd name="T17"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0" y="19"/>
                    </a:moveTo>
                    <a:cubicBezTo>
                      <a:pt x="22" y="17"/>
                      <a:pt x="23" y="14"/>
                      <a:pt x="23" y="11"/>
                    </a:cubicBezTo>
                    <a:cubicBezTo>
                      <a:pt x="23" y="8"/>
                      <a:pt x="22" y="5"/>
                      <a:pt x="20" y="3"/>
                    </a:cubicBezTo>
                    <a:cubicBezTo>
                      <a:pt x="18" y="1"/>
                      <a:pt x="15" y="0"/>
                      <a:pt x="12" y="0"/>
                    </a:cubicBezTo>
                    <a:cubicBezTo>
                      <a:pt x="9" y="0"/>
                      <a:pt x="6" y="1"/>
                      <a:pt x="4" y="3"/>
                    </a:cubicBezTo>
                    <a:cubicBezTo>
                      <a:pt x="1" y="5"/>
                      <a:pt x="0" y="8"/>
                      <a:pt x="0" y="11"/>
                    </a:cubicBezTo>
                    <a:cubicBezTo>
                      <a:pt x="0" y="14"/>
                      <a:pt x="1" y="17"/>
                      <a:pt x="4" y="19"/>
                    </a:cubicBezTo>
                    <a:cubicBezTo>
                      <a:pt x="6" y="22"/>
                      <a:pt x="9" y="23"/>
                      <a:pt x="12" y="23"/>
                    </a:cubicBezTo>
                    <a:cubicBezTo>
                      <a:pt x="15" y="23"/>
                      <a:pt x="18" y="22"/>
                      <a:pt x="20" y="19"/>
                    </a:cubicBezTo>
                    <a:close/>
                  </a:path>
                </a:pathLst>
              </a:custGeom>
              <a:solidFill>
                <a:srgbClr val="0030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800"/>
              </a:p>
            </p:txBody>
          </p:sp>
          <p:sp>
            <p:nvSpPr>
              <p:cNvPr id="17468" name="Line 76">
                <a:extLst>
                  <a:ext uri="{FF2B5EF4-FFF2-40B4-BE49-F238E27FC236}">
                    <a16:creationId xmlns:a16="http://schemas.microsoft.com/office/drawing/2014/main" id="{78463142-2B21-4A4E-80A4-233B88A3B222}"/>
                  </a:ext>
                </a:extLst>
              </p:cNvPr>
              <p:cNvSpPr>
                <a:spLocks noChangeShapeType="1"/>
              </p:cNvSpPr>
              <p:nvPr/>
            </p:nvSpPr>
            <p:spPr bwMode="auto">
              <a:xfrm flipV="1">
                <a:off x="9599613" y="2784476"/>
                <a:ext cx="0" cy="153988"/>
              </a:xfrm>
              <a:prstGeom prst="line">
                <a:avLst/>
              </a:prstGeom>
              <a:noFill/>
              <a:ln w="19050" cap="rnd">
                <a:solidFill>
                  <a:srgbClr val="00306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17469" name="Line 77">
                <a:extLst>
                  <a:ext uri="{FF2B5EF4-FFF2-40B4-BE49-F238E27FC236}">
                    <a16:creationId xmlns:a16="http://schemas.microsoft.com/office/drawing/2014/main" id="{5A878BCA-6CA6-46E4-B38E-7B069C34B3F2}"/>
                  </a:ext>
                </a:extLst>
              </p:cNvPr>
              <p:cNvSpPr>
                <a:spLocks noChangeShapeType="1"/>
              </p:cNvSpPr>
              <p:nvPr/>
            </p:nvSpPr>
            <p:spPr bwMode="auto">
              <a:xfrm flipV="1">
                <a:off x="10339388" y="2779713"/>
                <a:ext cx="0" cy="155575"/>
              </a:xfrm>
              <a:prstGeom prst="line">
                <a:avLst/>
              </a:prstGeom>
              <a:noFill/>
              <a:ln w="19050" cap="rnd">
                <a:solidFill>
                  <a:srgbClr val="00306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17470" name="Line 78">
                <a:extLst>
                  <a:ext uri="{FF2B5EF4-FFF2-40B4-BE49-F238E27FC236}">
                    <a16:creationId xmlns:a16="http://schemas.microsoft.com/office/drawing/2014/main" id="{97C41E80-F4E9-4799-AD55-880E68218788}"/>
                  </a:ext>
                </a:extLst>
              </p:cNvPr>
              <p:cNvSpPr>
                <a:spLocks noChangeShapeType="1"/>
              </p:cNvSpPr>
              <p:nvPr/>
            </p:nvSpPr>
            <p:spPr bwMode="auto">
              <a:xfrm flipV="1">
                <a:off x="8867775" y="2728913"/>
                <a:ext cx="0" cy="150813"/>
              </a:xfrm>
              <a:prstGeom prst="line">
                <a:avLst/>
              </a:prstGeom>
              <a:noFill/>
              <a:ln w="19050" cap="rnd">
                <a:solidFill>
                  <a:srgbClr val="00306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17471" name="Line 79">
                <a:extLst>
                  <a:ext uri="{FF2B5EF4-FFF2-40B4-BE49-F238E27FC236}">
                    <a16:creationId xmlns:a16="http://schemas.microsoft.com/office/drawing/2014/main" id="{689E2C29-B325-402F-B0F4-03B8B3441172}"/>
                  </a:ext>
                </a:extLst>
              </p:cNvPr>
              <p:cNvSpPr>
                <a:spLocks noChangeShapeType="1"/>
              </p:cNvSpPr>
              <p:nvPr/>
            </p:nvSpPr>
            <p:spPr bwMode="auto">
              <a:xfrm flipV="1">
                <a:off x="8140700" y="2728913"/>
                <a:ext cx="0" cy="146050"/>
              </a:xfrm>
              <a:prstGeom prst="line">
                <a:avLst/>
              </a:prstGeom>
              <a:noFill/>
              <a:ln w="19050" cap="rnd">
                <a:solidFill>
                  <a:srgbClr val="00306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17472" name="Line 80">
                <a:extLst>
                  <a:ext uri="{FF2B5EF4-FFF2-40B4-BE49-F238E27FC236}">
                    <a16:creationId xmlns:a16="http://schemas.microsoft.com/office/drawing/2014/main" id="{FD1A6048-D50F-4989-B06E-9FE75FD64828}"/>
                  </a:ext>
                </a:extLst>
              </p:cNvPr>
              <p:cNvSpPr>
                <a:spLocks noChangeShapeType="1"/>
              </p:cNvSpPr>
              <p:nvPr/>
            </p:nvSpPr>
            <p:spPr bwMode="auto">
              <a:xfrm flipV="1">
                <a:off x="7404100" y="2671763"/>
                <a:ext cx="0" cy="134938"/>
              </a:xfrm>
              <a:prstGeom prst="line">
                <a:avLst/>
              </a:prstGeom>
              <a:noFill/>
              <a:ln w="19050" cap="rnd">
                <a:solidFill>
                  <a:srgbClr val="00306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17473" name="Line 81">
                <a:extLst>
                  <a:ext uri="{FF2B5EF4-FFF2-40B4-BE49-F238E27FC236}">
                    <a16:creationId xmlns:a16="http://schemas.microsoft.com/office/drawing/2014/main" id="{54B3DD93-216F-4D6F-8DD6-FA1C2FB20BFF}"/>
                  </a:ext>
                </a:extLst>
              </p:cNvPr>
              <p:cNvSpPr>
                <a:spLocks noChangeShapeType="1"/>
              </p:cNvSpPr>
              <p:nvPr/>
            </p:nvSpPr>
            <p:spPr bwMode="auto">
              <a:xfrm flipV="1">
                <a:off x="6715125" y="2655888"/>
                <a:ext cx="0" cy="138113"/>
              </a:xfrm>
              <a:prstGeom prst="line">
                <a:avLst/>
              </a:prstGeom>
              <a:noFill/>
              <a:ln w="19050" cap="rnd">
                <a:solidFill>
                  <a:srgbClr val="00306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17474" name="Line 82">
                <a:extLst>
                  <a:ext uri="{FF2B5EF4-FFF2-40B4-BE49-F238E27FC236}">
                    <a16:creationId xmlns:a16="http://schemas.microsoft.com/office/drawing/2014/main" id="{9D028347-5031-4C3E-86FC-D0DD76047DD2}"/>
                  </a:ext>
                </a:extLst>
              </p:cNvPr>
              <p:cNvSpPr>
                <a:spLocks noChangeShapeType="1"/>
              </p:cNvSpPr>
              <p:nvPr/>
            </p:nvSpPr>
            <p:spPr bwMode="auto">
              <a:xfrm flipV="1">
                <a:off x="5983288" y="2635251"/>
                <a:ext cx="0" cy="133350"/>
              </a:xfrm>
              <a:prstGeom prst="line">
                <a:avLst/>
              </a:prstGeom>
              <a:noFill/>
              <a:ln w="19050" cap="rnd">
                <a:solidFill>
                  <a:srgbClr val="00306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17475" name="Line 83">
                <a:extLst>
                  <a:ext uri="{FF2B5EF4-FFF2-40B4-BE49-F238E27FC236}">
                    <a16:creationId xmlns:a16="http://schemas.microsoft.com/office/drawing/2014/main" id="{05C3CF27-948D-4D59-9F54-7E74B3D15BBD}"/>
                  </a:ext>
                </a:extLst>
              </p:cNvPr>
              <p:cNvSpPr>
                <a:spLocks noChangeShapeType="1"/>
              </p:cNvSpPr>
              <p:nvPr/>
            </p:nvSpPr>
            <p:spPr bwMode="auto">
              <a:xfrm flipV="1">
                <a:off x="5257800" y="2592388"/>
                <a:ext cx="0" cy="128588"/>
              </a:xfrm>
              <a:prstGeom prst="line">
                <a:avLst/>
              </a:prstGeom>
              <a:noFill/>
              <a:ln w="19050" cap="rnd">
                <a:solidFill>
                  <a:srgbClr val="00306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17476" name="Line 84">
                <a:extLst>
                  <a:ext uri="{FF2B5EF4-FFF2-40B4-BE49-F238E27FC236}">
                    <a16:creationId xmlns:a16="http://schemas.microsoft.com/office/drawing/2014/main" id="{CF600CF1-A917-419C-BF78-E6C9C18478CC}"/>
                  </a:ext>
                </a:extLst>
              </p:cNvPr>
              <p:cNvSpPr>
                <a:spLocks noChangeShapeType="1"/>
              </p:cNvSpPr>
              <p:nvPr/>
            </p:nvSpPr>
            <p:spPr bwMode="auto">
              <a:xfrm flipV="1">
                <a:off x="4525963" y="2533651"/>
                <a:ext cx="0" cy="112713"/>
              </a:xfrm>
              <a:prstGeom prst="line">
                <a:avLst/>
              </a:prstGeom>
              <a:noFill/>
              <a:ln w="19050" cap="rnd">
                <a:solidFill>
                  <a:srgbClr val="00306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17477" name="Line 85">
                <a:extLst>
                  <a:ext uri="{FF2B5EF4-FFF2-40B4-BE49-F238E27FC236}">
                    <a16:creationId xmlns:a16="http://schemas.microsoft.com/office/drawing/2014/main" id="{851BC1D5-60E7-4E3D-80DB-5DD05D48DA61}"/>
                  </a:ext>
                </a:extLst>
              </p:cNvPr>
              <p:cNvSpPr>
                <a:spLocks noChangeShapeType="1"/>
              </p:cNvSpPr>
              <p:nvPr/>
            </p:nvSpPr>
            <p:spPr bwMode="auto">
              <a:xfrm flipV="1">
                <a:off x="3797300" y="2562226"/>
                <a:ext cx="0" cy="122238"/>
              </a:xfrm>
              <a:prstGeom prst="line">
                <a:avLst/>
              </a:prstGeom>
              <a:noFill/>
              <a:ln w="19050" cap="rnd">
                <a:solidFill>
                  <a:srgbClr val="00306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17478" name="Line 86">
                <a:extLst>
                  <a:ext uri="{FF2B5EF4-FFF2-40B4-BE49-F238E27FC236}">
                    <a16:creationId xmlns:a16="http://schemas.microsoft.com/office/drawing/2014/main" id="{5C387E2B-055A-47B5-BDF5-7B7079BB1F07}"/>
                  </a:ext>
                </a:extLst>
              </p:cNvPr>
              <p:cNvSpPr>
                <a:spLocks noChangeShapeType="1"/>
              </p:cNvSpPr>
              <p:nvPr/>
            </p:nvSpPr>
            <p:spPr bwMode="auto">
              <a:xfrm flipV="1">
                <a:off x="3060700" y="2493963"/>
                <a:ext cx="0" cy="103188"/>
              </a:xfrm>
              <a:prstGeom prst="line">
                <a:avLst/>
              </a:prstGeom>
              <a:noFill/>
              <a:ln w="19050" cap="rnd">
                <a:solidFill>
                  <a:srgbClr val="00306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17479" name="Line 87">
                <a:extLst>
                  <a:ext uri="{FF2B5EF4-FFF2-40B4-BE49-F238E27FC236}">
                    <a16:creationId xmlns:a16="http://schemas.microsoft.com/office/drawing/2014/main" id="{D4A24BC5-FDE6-4B86-9247-1546A289D04D}"/>
                  </a:ext>
                </a:extLst>
              </p:cNvPr>
              <p:cNvSpPr>
                <a:spLocks noChangeShapeType="1"/>
              </p:cNvSpPr>
              <p:nvPr/>
            </p:nvSpPr>
            <p:spPr bwMode="auto">
              <a:xfrm flipV="1">
                <a:off x="2333625" y="2606676"/>
                <a:ext cx="0" cy="127000"/>
              </a:xfrm>
              <a:prstGeom prst="line">
                <a:avLst/>
              </a:prstGeom>
              <a:noFill/>
              <a:ln w="19050" cap="rnd">
                <a:solidFill>
                  <a:srgbClr val="00306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17480" name="Line 88">
                <a:extLst>
                  <a:ext uri="{FF2B5EF4-FFF2-40B4-BE49-F238E27FC236}">
                    <a16:creationId xmlns:a16="http://schemas.microsoft.com/office/drawing/2014/main" id="{53DDF017-2CD8-4A45-8893-0C4C1374424E}"/>
                  </a:ext>
                </a:extLst>
              </p:cNvPr>
              <p:cNvSpPr>
                <a:spLocks noChangeShapeType="1"/>
              </p:cNvSpPr>
              <p:nvPr/>
            </p:nvSpPr>
            <p:spPr bwMode="auto">
              <a:xfrm flipV="1">
                <a:off x="2089150" y="2646363"/>
                <a:ext cx="0" cy="127000"/>
              </a:xfrm>
              <a:prstGeom prst="line">
                <a:avLst/>
              </a:prstGeom>
              <a:noFill/>
              <a:ln w="19050" cap="rnd">
                <a:solidFill>
                  <a:srgbClr val="00306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17481" name="Line 89">
                <a:extLst>
                  <a:ext uri="{FF2B5EF4-FFF2-40B4-BE49-F238E27FC236}">
                    <a16:creationId xmlns:a16="http://schemas.microsoft.com/office/drawing/2014/main" id="{E6CD364B-A6C6-4844-8C92-66224CE5B333}"/>
                  </a:ext>
                </a:extLst>
              </p:cNvPr>
              <p:cNvSpPr>
                <a:spLocks noChangeShapeType="1"/>
              </p:cNvSpPr>
              <p:nvPr/>
            </p:nvSpPr>
            <p:spPr bwMode="auto">
              <a:xfrm flipV="1">
                <a:off x="2581275" y="2613026"/>
                <a:ext cx="0" cy="122238"/>
              </a:xfrm>
              <a:prstGeom prst="line">
                <a:avLst/>
              </a:prstGeom>
              <a:noFill/>
              <a:ln w="19050" cap="rnd">
                <a:solidFill>
                  <a:srgbClr val="00306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sp>
            <p:nvSpPr>
              <p:cNvPr id="17482" name="Line 90">
                <a:extLst>
                  <a:ext uri="{FF2B5EF4-FFF2-40B4-BE49-F238E27FC236}">
                    <a16:creationId xmlns:a16="http://schemas.microsoft.com/office/drawing/2014/main" id="{54C0BDE0-FC88-474D-A562-390CA2FE8232}"/>
                  </a:ext>
                </a:extLst>
              </p:cNvPr>
              <p:cNvSpPr>
                <a:spLocks noChangeShapeType="1"/>
              </p:cNvSpPr>
              <p:nvPr/>
            </p:nvSpPr>
            <p:spPr bwMode="auto">
              <a:xfrm flipV="1">
                <a:off x="1847850" y="3022601"/>
                <a:ext cx="0" cy="177800"/>
              </a:xfrm>
              <a:prstGeom prst="line">
                <a:avLst/>
              </a:prstGeom>
              <a:noFill/>
              <a:ln w="19050" cap="rnd">
                <a:solidFill>
                  <a:srgbClr val="00306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800"/>
              </a:p>
            </p:txBody>
          </p:sp>
        </p:grpSp>
        <p:sp>
          <p:nvSpPr>
            <p:cNvPr id="17485" name="ZoneTexte 17484">
              <a:extLst>
                <a:ext uri="{FF2B5EF4-FFF2-40B4-BE49-F238E27FC236}">
                  <a16:creationId xmlns:a16="http://schemas.microsoft.com/office/drawing/2014/main" id="{46668B86-DBE5-4522-A34F-A608A5033FF7}"/>
                </a:ext>
              </a:extLst>
            </p:cNvPr>
            <p:cNvSpPr txBox="1"/>
            <p:nvPr/>
          </p:nvSpPr>
          <p:spPr>
            <a:xfrm>
              <a:off x="1537841" y="5117179"/>
              <a:ext cx="301686" cy="369332"/>
            </a:xfrm>
            <a:prstGeom prst="rect">
              <a:avLst/>
            </a:prstGeom>
            <a:noFill/>
          </p:spPr>
          <p:txBody>
            <a:bodyPr wrap="none" rtlCol="0">
              <a:spAutoFit/>
            </a:bodyPr>
            <a:lstStyle/>
            <a:p>
              <a:pPr algn="ctr"/>
              <a:r>
                <a:rPr lang="fr-FR" dirty="0"/>
                <a:t>0</a:t>
              </a:r>
            </a:p>
          </p:txBody>
        </p:sp>
        <p:sp>
          <p:nvSpPr>
            <p:cNvPr id="110" name="ZoneTexte 109">
              <a:extLst>
                <a:ext uri="{FF2B5EF4-FFF2-40B4-BE49-F238E27FC236}">
                  <a16:creationId xmlns:a16="http://schemas.microsoft.com/office/drawing/2014/main" id="{22CBA17E-5490-45CA-BC1B-CA16617C121A}"/>
                </a:ext>
              </a:extLst>
            </p:cNvPr>
            <p:cNvSpPr txBox="1"/>
            <p:nvPr/>
          </p:nvSpPr>
          <p:spPr>
            <a:xfrm>
              <a:off x="1787586" y="5117179"/>
              <a:ext cx="301686" cy="369332"/>
            </a:xfrm>
            <a:prstGeom prst="rect">
              <a:avLst/>
            </a:prstGeom>
            <a:noFill/>
          </p:spPr>
          <p:txBody>
            <a:bodyPr wrap="none" rtlCol="0">
              <a:spAutoFit/>
            </a:bodyPr>
            <a:lstStyle/>
            <a:p>
              <a:pPr algn="ctr"/>
              <a:r>
                <a:rPr lang="fr-FR" dirty="0"/>
                <a:t>4</a:t>
              </a:r>
            </a:p>
          </p:txBody>
        </p:sp>
        <p:sp>
          <p:nvSpPr>
            <p:cNvPr id="111" name="ZoneTexte 110">
              <a:extLst>
                <a:ext uri="{FF2B5EF4-FFF2-40B4-BE49-F238E27FC236}">
                  <a16:creationId xmlns:a16="http://schemas.microsoft.com/office/drawing/2014/main" id="{082CF03C-E2EE-4311-937E-F8C041A18B84}"/>
                </a:ext>
              </a:extLst>
            </p:cNvPr>
            <p:cNvSpPr txBox="1"/>
            <p:nvPr/>
          </p:nvSpPr>
          <p:spPr>
            <a:xfrm>
              <a:off x="2037331" y="5117179"/>
              <a:ext cx="301686" cy="369332"/>
            </a:xfrm>
            <a:prstGeom prst="rect">
              <a:avLst/>
            </a:prstGeom>
            <a:noFill/>
          </p:spPr>
          <p:txBody>
            <a:bodyPr wrap="none" rtlCol="0">
              <a:spAutoFit/>
            </a:bodyPr>
            <a:lstStyle/>
            <a:p>
              <a:pPr algn="ctr"/>
              <a:r>
                <a:rPr lang="fr-FR" dirty="0"/>
                <a:t>8</a:t>
              </a:r>
            </a:p>
          </p:txBody>
        </p:sp>
        <p:sp>
          <p:nvSpPr>
            <p:cNvPr id="112" name="ZoneTexte 111">
              <a:extLst>
                <a:ext uri="{FF2B5EF4-FFF2-40B4-BE49-F238E27FC236}">
                  <a16:creationId xmlns:a16="http://schemas.microsoft.com/office/drawing/2014/main" id="{958BC2A1-18CF-4B52-8B59-4276D432C7F1}"/>
                </a:ext>
              </a:extLst>
            </p:cNvPr>
            <p:cNvSpPr txBox="1"/>
            <p:nvPr/>
          </p:nvSpPr>
          <p:spPr>
            <a:xfrm>
              <a:off x="2228567" y="5117179"/>
              <a:ext cx="418705" cy="369332"/>
            </a:xfrm>
            <a:prstGeom prst="rect">
              <a:avLst/>
            </a:prstGeom>
            <a:noFill/>
          </p:spPr>
          <p:txBody>
            <a:bodyPr wrap="none" rtlCol="0">
              <a:spAutoFit/>
            </a:bodyPr>
            <a:lstStyle/>
            <a:p>
              <a:pPr algn="ctr"/>
              <a:r>
                <a:rPr lang="fr-FR" dirty="0"/>
                <a:t>12</a:t>
              </a:r>
            </a:p>
          </p:txBody>
        </p:sp>
        <p:sp>
          <p:nvSpPr>
            <p:cNvPr id="113" name="ZoneTexte 112">
              <a:extLst>
                <a:ext uri="{FF2B5EF4-FFF2-40B4-BE49-F238E27FC236}">
                  <a16:creationId xmlns:a16="http://schemas.microsoft.com/office/drawing/2014/main" id="{311FE65D-BEEF-44FC-ACD4-7DF7AB81BAF7}"/>
                </a:ext>
              </a:extLst>
            </p:cNvPr>
            <p:cNvSpPr txBox="1"/>
            <p:nvPr/>
          </p:nvSpPr>
          <p:spPr>
            <a:xfrm>
              <a:off x="2478313" y="5117179"/>
              <a:ext cx="418705" cy="369332"/>
            </a:xfrm>
            <a:prstGeom prst="rect">
              <a:avLst/>
            </a:prstGeom>
            <a:noFill/>
          </p:spPr>
          <p:txBody>
            <a:bodyPr wrap="none" rtlCol="0">
              <a:spAutoFit/>
            </a:bodyPr>
            <a:lstStyle/>
            <a:p>
              <a:pPr algn="ctr"/>
              <a:r>
                <a:rPr lang="fr-FR" dirty="0"/>
                <a:t>16</a:t>
              </a:r>
            </a:p>
          </p:txBody>
        </p:sp>
        <p:sp>
          <p:nvSpPr>
            <p:cNvPr id="114" name="ZoneTexte 113">
              <a:extLst>
                <a:ext uri="{FF2B5EF4-FFF2-40B4-BE49-F238E27FC236}">
                  <a16:creationId xmlns:a16="http://schemas.microsoft.com/office/drawing/2014/main" id="{7F5C4FCB-26D6-4F30-96DF-263CD8CE3D48}"/>
                </a:ext>
              </a:extLst>
            </p:cNvPr>
            <p:cNvSpPr txBox="1"/>
            <p:nvPr/>
          </p:nvSpPr>
          <p:spPr>
            <a:xfrm>
              <a:off x="2946484" y="5117179"/>
              <a:ext cx="418705" cy="369332"/>
            </a:xfrm>
            <a:prstGeom prst="rect">
              <a:avLst/>
            </a:prstGeom>
            <a:noFill/>
          </p:spPr>
          <p:txBody>
            <a:bodyPr wrap="none" rtlCol="0">
              <a:spAutoFit/>
            </a:bodyPr>
            <a:lstStyle/>
            <a:p>
              <a:pPr algn="ctr"/>
              <a:r>
                <a:rPr lang="fr-FR" dirty="0"/>
                <a:t>24</a:t>
              </a:r>
            </a:p>
          </p:txBody>
        </p:sp>
        <p:sp>
          <p:nvSpPr>
            <p:cNvPr id="115" name="ZoneTexte 114">
              <a:extLst>
                <a:ext uri="{FF2B5EF4-FFF2-40B4-BE49-F238E27FC236}">
                  <a16:creationId xmlns:a16="http://schemas.microsoft.com/office/drawing/2014/main" id="{3F3B2167-81F1-44CA-8281-050A5A36A725}"/>
                </a:ext>
              </a:extLst>
            </p:cNvPr>
            <p:cNvSpPr txBox="1"/>
            <p:nvPr/>
          </p:nvSpPr>
          <p:spPr>
            <a:xfrm>
              <a:off x="3676970" y="5117179"/>
              <a:ext cx="418705" cy="369332"/>
            </a:xfrm>
            <a:prstGeom prst="rect">
              <a:avLst/>
            </a:prstGeom>
            <a:noFill/>
          </p:spPr>
          <p:txBody>
            <a:bodyPr wrap="none" rtlCol="0">
              <a:spAutoFit/>
            </a:bodyPr>
            <a:lstStyle/>
            <a:p>
              <a:pPr algn="ctr"/>
              <a:r>
                <a:rPr lang="fr-FR" dirty="0"/>
                <a:t>36</a:t>
              </a:r>
            </a:p>
          </p:txBody>
        </p:sp>
        <p:sp>
          <p:nvSpPr>
            <p:cNvPr id="116" name="ZoneTexte 115">
              <a:extLst>
                <a:ext uri="{FF2B5EF4-FFF2-40B4-BE49-F238E27FC236}">
                  <a16:creationId xmlns:a16="http://schemas.microsoft.com/office/drawing/2014/main" id="{FB4C7DF2-8D6C-4919-B746-C04506C6F2A3}"/>
                </a:ext>
              </a:extLst>
            </p:cNvPr>
            <p:cNvSpPr txBox="1"/>
            <p:nvPr/>
          </p:nvSpPr>
          <p:spPr>
            <a:xfrm>
              <a:off x="4407456" y="5117179"/>
              <a:ext cx="418705" cy="369332"/>
            </a:xfrm>
            <a:prstGeom prst="rect">
              <a:avLst/>
            </a:prstGeom>
            <a:noFill/>
          </p:spPr>
          <p:txBody>
            <a:bodyPr wrap="none" rtlCol="0">
              <a:spAutoFit/>
            </a:bodyPr>
            <a:lstStyle/>
            <a:p>
              <a:pPr algn="ctr"/>
              <a:r>
                <a:rPr lang="fr-FR" dirty="0"/>
                <a:t>48</a:t>
              </a:r>
            </a:p>
          </p:txBody>
        </p:sp>
        <p:sp>
          <p:nvSpPr>
            <p:cNvPr id="117" name="ZoneTexte 116">
              <a:extLst>
                <a:ext uri="{FF2B5EF4-FFF2-40B4-BE49-F238E27FC236}">
                  <a16:creationId xmlns:a16="http://schemas.microsoft.com/office/drawing/2014/main" id="{B8805F5A-FA18-43BE-9E04-DFCC5DE16331}"/>
                </a:ext>
              </a:extLst>
            </p:cNvPr>
            <p:cNvSpPr txBox="1"/>
            <p:nvPr/>
          </p:nvSpPr>
          <p:spPr>
            <a:xfrm>
              <a:off x="5137942" y="5117179"/>
              <a:ext cx="418705" cy="369332"/>
            </a:xfrm>
            <a:prstGeom prst="rect">
              <a:avLst/>
            </a:prstGeom>
            <a:noFill/>
          </p:spPr>
          <p:txBody>
            <a:bodyPr wrap="none" rtlCol="0">
              <a:spAutoFit/>
            </a:bodyPr>
            <a:lstStyle/>
            <a:p>
              <a:pPr algn="ctr"/>
              <a:r>
                <a:rPr lang="fr-FR" dirty="0"/>
                <a:t>60</a:t>
              </a:r>
            </a:p>
          </p:txBody>
        </p:sp>
        <p:sp>
          <p:nvSpPr>
            <p:cNvPr id="118" name="ZoneTexte 117">
              <a:extLst>
                <a:ext uri="{FF2B5EF4-FFF2-40B4-BE49-F238E27FC236}">
                  <a16:creationId xmlns:a16="http://schemas.microsoft.com/office/drawing/2014/main" id="{5320918D-59B3-482C-84C5-37D97CDBB31E}"/>
                </a:ext>
              </a:extLst>
            </p:cNvPr>
            <p:cNvSpPr txBox="1"/>
            <p:nvPr/>
          </p:nvSpPr>
          <p:spPr>
            <a:xfrm>
              <a:off x="5868428" y="5117179"/>
              <a:ext cx="418705" cy="369332"/>
            </a:xfrm>
            <a:prstGeom prst="rect">
              <a:avLst/>
            </a:prstGeom>
            <a:noFill/>
          </p:spPr>
          <p:txBody>
            <a:bodyPr wrap="none" rtlCol="0">
              <a:spAutoFit/>
            </a:bodyPr>
            <a:lstStyle/>
            <a:p>
              <a:pPr algn="ctr"/>
              <a:r>
                <a:rPr lang="fr-FR" dirty="0"/>
                <a:t>72</a:t>
              </a:r>
            </a:p>
          </p:txBody>
        </p:sp>
        <p:sp>
          <p:nvSpPr>
            <p:cNvPr id="119" name="ZoneTexte 118">
              <a:extLst>
                <a:ext uri="{FF2B5EF4-FFF2-40B4-BE49-F238E27FC236}">
                  <a16:creationId xmlns:a16="http://schemas.microsoft.com/office/drawing/2014/main" id="{0C6E25D9-459D-4A09-BCCA-94FC8D865CD8}"/>
                </a:ext>
              </a:extLst>
            </p:cNvPr>
            <p:cNvSpPr txBox="1"/>
            <p:nvPr/>
          </p:nvSpPr>
          <p:spPr>
            <a:xfrm>
              <a:off x="6598914" y="5117179"/>
              <a:ext cx="418705" cy="369332"/>
            </a:xfrm>
            <a:prstGeom prst="rect">
              <a:avLst/>
            </a:prstGeom>
            <a:noFill/>
          </p:spPr>
          <p:txBody>
            <a:bodyPr wrap="none" rtlCol="0">
              <a:spAutoFit/>
            </a:bodyPr>
            <a:lstStyle/>
            <a:p>
              <a:pPr algn="ctr"/>
              <a:r>
                <a:rPr lang="fr-FR" dirty="0"/>
                <a:t>84</a:t>
              </a:r>
            </a:p>
          </p:txBody>
        </p:sp>
        <p:sp>
          <p:nvSpPr>
            <p:cNvPr id="120" name="ZoneTexte 119">
              <a:extLst>
                <a:ext uri="{FF2B5EF4-FFF2-40B4-BE49-F238E27FC236}">
                  <a16:creationId xmlns:a16="http://schemas.microsoft.com/office/drawing/2014/main" id="{B6A71FE1-2B58-4488-8362-70496C91CBEE}"/>
                </a:ext>
              </a:extLst>
            </p:cNvPr>
            <p:cNvSpPr txBox="1"/>
            <p:nvPr/>
          </p:nvSpPr>
          <p:spPr>
            <a:xfrm>
              <a:off x="7329400" y="5117179"/>
              <a:ext cx="418705" cy="369332"/>
            </a:xfrm>
            <a:prstGeom prst="rect">
              <a:avLst/>
            </a:prstGeom>
            <a:noFill/>
          </p:spPr>
          <p:txBody>
            <a:bodyPr wrap="none" rtlCol="0">
              <a:spAutoFit/>
            </a:bodyPr>
            <a:lstStyle/>
            <a:p>
              <a:pPr algn="ctr"/>
              <a:r>
                <a:rPr lang="fr-FR" dirty="0"/>
                <a:t>96</a:t>
              </a:r>
            </a:p>
          </p:txBody>
        </p:sp>
        <p:sp>
          <p:nvSpPr>
            <p:cNvPr id="121" name="ZoneTexte 120">
              <a:extLst>
                <a:ext uri="{FF2B5EF4-FFF2-40B4-BE49-F238E27FC236}">
                  <a16:creationId xmlns:a16="http://schemas.microsoft.com/office/drawing/2014/main" id="{80684985-2DA9-43C1-B450-C13EC2627FB4}"/>
                </a:ext>
              </a:extLst>
            </p:cNvPr>
            <p:cNvSpPr txBox="1"/>
            <p:nvPr/>
          </p:nvSpPr>
          <p:spPr>
            <a:xfrm>
              <a:off x="8001376" y="5117179"/>
              <a:ext cx="535724" cy="369332"/>
            </a:xfrm>
            <a:prstGeom prst="rect">
              <a:avLst/>
            </a:prstGeom>
            <a:noFill/>
          </p:spPr>
          <p:txBody>
            <a:bodyPr wrap="none" rtlCol="0">
              <a:spAutoFit/>
            </a:bodyPr>
            <a:lstStyle/>
            <a:p>
              <a:pPr algn="ctr"/>
              <a:r>
                <a:rPr lang="fr-FR" dirty="0"/>
                <a:t>108</a:t>
              </a:r>
            </a:p>
          </p:txBody>
        </p:sp>
        <p:sp>
          <p:nvSpPr>
            <p:cNvPr id="122" name="ZoneTexte 121">
              <a:extLst>
                <a:ext uri="{FF2B5EF4-FFF2-40B4-BE49-F238E27FC236}">
                  <a16:creationId xmlns:a16="http://schemas.microsoft.com/office/drawing/2014/main" id="{BF983CAC-3945-4D9C-AD8D-CF1C5B382C79}"/>
                </a:ext>
              </a:extLst>
            </p:cNvPr>
            <p:cNvSpPr txBox="1"/>
            <p:nvPr/>
          </p:nvSpPr>
          <p:spPr>
            <a:xfrm>
              <a:off x="8731862" y="5117179"/>
              <a:ext cx="535724" cy="369332"/>
            </a:xfrm>
            <a:prstGeom prst="rect">
              <a:avLst/>
            </a:prstGeom>
            <a:noFill/>
          </p:spPr>
          <p:txBody>
            <a:bodyPr wrap="none" rtlCol="0">
              <a:spAutoFit/>
            </a:bodyPr>
            <a:lstStyle/>
            <a:p>
              <a:pPr algn="ctr"/>
              <a:r>
                <a:rPr lang="fr-FR" dirty="0"/>
                <a:t>120</a:t>
              </a:r>
            </a:p>
          </p:txBody>
        </p:sp>
        <p:sp>
          <p:nvSpPr>
            <p:cNvPr id="123" name="ZoneTexte 122">
              <a:extLst>
                <a:ext uri="{FF2B5EF4-FFF2-40B4-BE49-F238E27FC236}">
                  <a16:creationId xmlns:a16="http://schemas.microsoft.com/office/drawing/2014/main" id="{669C1582-68BF-48AB-8161-3C21FB4C5999}"/>
                </a:ext>
              </a:extLst>
            </p:cNvPr>
            <p:cNvSpPr txBox="1"/>
            <p:nvPr/>
          </p:nvSpPr>
          <p:spPr>
            <a:xfrm>
              <a:off x="9462348" y="5117179"/>
              <a:ext cx="535724" cy="369332"/>
            </a:xfrm>
            <a:prstGeom prst="rect">
              <a:avLst/>
            </a:prstGeom>
            <a:noFill/>
          </p:spPr>
          <p:txBody>
            <a:bodyPr wrap="none" rtlCol="0">
              <a:spAutoFit/>
            </a:bodyPr>
            <a:lstStyle/>
            <a:p>
              <a:pPr algn="ctr"/>
              <a:r>
                <a:rPr lang="fr-FR" dirty="0"/>
                <a:t>132</a:t>
              </a:r>
            </a:p>
          </p:txBody>
        </p:sp>
        <p:sp>
          <p:nvSpPr>
            <p:cNvPr id="124" name="ZoneTexte 123">
              <a:extLst>
                <a:ext uri="{FF2B5EF4-FFF2-40B4-BE49-F238E27FC236}">
                  <a16:creationId xmlns:a16="http://schemas.microsoft.com/office/drawing/2014/main" id="{422F9F7B-62B7-4CDF-9028-FE5E853EDA06}"/>
                </a:ext>
              </a:extLst>
            </p:cNvPr>
            <p:cNvSpPr txBox="1"/>
            <p:nvPr/>
          </p:nvSpPr>
          <p:spPr>
            <a:xfrm>
              <a:off x="10192835" y="5117179"/>
              <a:ext cx="535724" cy="369332"/>
            </a:xfrm>
            <a:prstGeom prst="rect">
              <a:avLst/>
            </a:prstGeom>
            <a:noFill/>
          </p:spPr>
          <p:txBody>
            <a:bodyPr wrap="none" rtlCol="0">
              <a:spAutoFit/>
            </a:bodyPr>
            <a:lstStyle/>
            <a:p>
              <a:pPr algn="ctr"/>
              <a:r>
                <a:rPr lang="fr-FR" dirty="0"/>
                <a:t>144</a:t>
              </a:r>
            </a:p>
          </p:txBody>
        </p:sp>
        <p:sp>
          <p:nvSpPr>
            <p:cNvPr id="125" name="ZoneTexte 124">
              <a:extLst>
                <a:ext uri="{FF2B5EF4-FFF2-40B4-BE49-F238E27FC236}">
                  <a16:creationId xmlns:a16="http://schemas.microsoft.com/office/drawing/2014/main" id="{E5057C7B-6807-4090-BA59-4EAB081986E1}"/>
                </a:ext>
              </a:extLst>
            </p:cNvPr>
            <p:cNvSpPr txBox="1"/>
            <p:nvPr/>
          </p:nvSpPr>
          <p:spPr>
            <a:xfrm>
              <a:off x="1326089" y="4864622"/>
              <a:ext cx="301686" cy="369332"/>
            </a:xfrm>
            <a:prstGeom prst="rect">
              <a:avLst/>
            </a:prstGeom>
            <a:noFill/>
          </p:spPr>
          <p:txBody>
            <a:bodyPr wrap="none" rtlCol="0">
              <a:spAutoFit/>
            </a:bodyPr>
            <a:lstStyle/>
            <a:p>
              <a:pPr algn="r"/>
              <a:r>
                <a:rPr lang="fr-FR" dirty="0"/>
                <a:t>0</a:t>
              </a:r>
            </a:p>
          </p:txBody>
        </p:sp>
        <p:sp>
          <p:nvSpPr>
            <p:cNvPr id="126" name="ZoneTexte 125">
              <a:extLst>
                <a:ext uri="{FF2B5EF4-FFF2-40B4-BE49-F238E27FC236}">
                  <a16:creationId xmlns:a16="http://schemas.microsoft.com/office/drawing/2014/main" id="{47B7DDC6-7BCC-4C60-B642-490800D352F0}"/>
                </a:ext>
              </a:extLst>
            </p:cNvPr>
            <p:cNvSpPr txBox="1"/>
            <p:nvPr/>
          </p:nvSpPr>
          <p:spPr>
            <a:xfrm>
              <a:off x="1209071" y="4328737"/>
              <a:ext cx="418704" cy="369332"/>
            </a:xfrm>
            <a:prstGeom prst="rect">
              <a:avLst/>
            </a:prstGeom>
            <a:noFill/>
          </p:spPr>
          <p:txBody>
            <a:bodyPr wrap="none" rtlCol="0">
              <a:spAutoFit/>
            </a:bodyPr>
            <a:lstStyle/>
            <a:p>
              <a:pPr algn="r"/>
              <a:r>
                <a:rPr lang="fr-FR" dirty="0"/>
                <a:t>20</a:t>
              </a:r>
            </a:p>
          </p:txBody>
        </p:sp>
        <p:sp>
          <p:nvSpPr>
            <p:cNvPr id="127" name="ZoneTexte 126">
              <a:extLst>
                <a:ext uri="{FF2B5EF4-FFF2-40B4-BE49-F238E27FC236}">
                  <a16:creationId xmlns:a16="http://schemas.microsoft.com/office/drawing/2014/main" id="{642DE2F2-2D91-4929-A35E-B5501B380721}"/>
                </a:ext>
              </a:extLst>
            </p:cNvPr>
            <p:cNvSpPr txBox="1"/>
            <p:nvPr/>
          </p:nvSpPr>
          <p:spPr>
            <a:xfrm>
              <a:off x="1209071" y="3792853"/>
              <a:ext cx="418704" cy="369332"/>
            </a:xfrm>
            <a:prstGeom prst="rect">
              <a:avLst/>
            </a:prstGeom>
            <a:noFill/>
          </p:spPr>
          <p:txBody>
            <a:bodyPr wrap="none" rtlCol="0">
              <a:spAutoFit/>
            </a:bodyPr>
            <a:lstStyle/>
            <a:p>
              <a:pPr algn="r"/>
              <a:r>
                <a:rPr lang="fr-FR" dirty="0"/>
                <a:t>40</a:t>
              </a:r>
            </a:p>
          </p:txBody>
        </p:sp>
        <p:sp>
          <p:nvSpPr>
            <p:cNvPr id="128" name="ZoneTexte 127">
              <a:extLst>
                <a:ext uri="{FF2B5EF4-FFF2-40B4-BE49-F238E27FC236}">
                  <a16:creationId xmlns:a16="http://schemas.microsoft.com/office/drawing/2014/main" id="{BD62224C-2727-4DCA-A3B8-311C2F016678}"/>
                </a:ext>
              </a:extLst>
            </p:cNvPr>
            <p:cNvSpPr txBox="1"/>
            <p:nvPr/>
          </p:nvSpPr>
          <p:spPr>
            <a:xfrm>
              <a:off x="1209071" y="3256969"/>
              <a:ext cx="418704" cy="369332"/>
            </a:xfrm>
            <a:prstGeom prst="rect">
              <a:avLst/>
            </a:prstGeom>
            <a:noFill/>
          </p:spPr>
          <p:txBody>
            <a:bodyPr wrap="none" rtlCol="0">
              <a:spAutoFit/>
            </a:bodyPr>
            <a:lstStyle/>
            <a:p>
              <a:pPr algn="r"/>
              <a:r>
                <a:rPr lang="fr-FR" dirty="0"/>
                <a:t>60</a:t>
              </a:r>
            </a:p>
          </p:txBody>
        </p:sp>
        <p:sp>
          <p:nvSpPr>
            <p:cNvPr id="129" name="ZoneTexte 128">
              <a:extLst>
                <a:ext uri="{FF2B5EF4-FFF2-40B4-BE49-F238E27FC236}">
                  <a16:creationId xmlns:a16="http://schemas.microsoft.com/office/drawing/2014/main" id="{C5F3FAB6-63A3-4B8E-B223-A87884BCFCDC}"/>
                </a:ext>
              </a:extLst>
            </p:cNvPr>
            <p:cNvSpPr txBox="1"/>
            <p:nvPr/>
          </p:nvSpPr>
          <p:spPr>
            <a:xfrm>
              <a:off x="1209071" y="2721085"/>
              <a:ext cx="418704" cy="369332"/>
            </a:xfrm>
            <a:prstGeom prst="rect">
              <a:avLst/>
            </a:prstGeom>
            <a:noFill/>
          </p:spPr>
          <p:txBody>
            <a:bodyPr wrap="none" rtlCol="0">
              <a:spAutoFit/>
            </a:bodyPr>
            <a:lstStyle/>
            <a:p>
              <a:pPr algn="r"/>
              <a:r>
                <a:rPr lang="fr-FR" dirty="0"/>
                <a:t>80</a:t>
              </a:r>
            </a:p>
          </p:txBody>
        </p:sp>
        <p:sp>
          <p:nvSpPr>
            <p:cNvPr id="130" name="ZoneTexte 129">
              <a:extLst>
                <a:ext uri="{FF2B5EF4-FFF2-40B4-BE49-F238E27FC236}">
                  <a16:creationId xmlns:a16="http://schemas.microsoft.com/office/drawing/2014/main" id="{B94E41DF-0E74-41BC-98F4-A4F4CC5361E2}"/>
                </a:ext>
              </a:extLst>
            </p:cNvPr>
            <p:cNvSpPr txBox="1"/>
            <p:nvPr/>
          </p:nvSpPr>
          <p:spPr>
            <a:xfrm>
              <a:off x="1092051" y="2185201"/>
              <a:ext cx="535724" cy="369332"/>
            </a:xfrm>
            <a:prstGeom prst="rect">
              <a:avLst/>
            </a:prstGeom>
            <a:noFill/>
          </p:spPr>
          <p:txBody>
            <a:bodyPr wrap="none" rtlCol="0">
              <a:spAutoFit/>
            </a:bodyPr>
            <a:lstStyle/>
            <a:p>
              <a:pPr algn="r"/>
              <a:r>
                <a:rPr lang="fr-FR" dirty="0"/>
                <a:t>100</a:t>
              </a:r>
            </a:p>
          </p:txBody>
        </p:sp>
        <p:sp>
          <p:nvSpPr>
            <p:cNvPr id="131" name="ZoneTexte 130">
              <a:extLst>
                <a:ext uri="{FF2B5EF4-FFF2-40B4-BE49-F238E27FC236}">
                  <a16:creationId xmlns:a16="http://schemas.microsoft.com/office/drawing/2014/main" id="{1334CF1C-CF53-4C85-9C38-BED08C95FCA9}"/>
                </a:ext>
              </a:extLst>
            </p:cNvPr>
            <p:cNvSpPr txBox="1"/>
            <p:nvPr/>
          </p:nvSpPr>
          <p:spPr>
            <a:xfrm rot="16200000">
              <a:off x="-475976" y="3488398"/>
              <a:ext cx="2911373" cy="338554"/>
            </a:xfrm>
            <a:prstGeom prst="rect">
              <a:avLst/>
            </a:prstGeom>
            <a:noFill/>
          </p:spPr>
          <p:txBody>
            <a:bodyPr wrap="none" rtlCol="0">
              <a:spAutoFit/>
            </a:bodyPr>
            <a:lstStyle/>
            <a:p>
              <a:pPr algn="ctr"/>
              <a:r>
                <a:rPr lang="fr-FR" sz="1600" b="1" dirty="0"/>
                <a:t>HIV-1 RNA &lt; 50 c/ml, % (95% CI)</a:t>
              </a:r>
            </a:p>
          </p:txBody>
        </p:sp>
        <p:sp>
          <p:nvSpPr>
            <p:cNvPr id="132" name="ZoneTexte 131">
              <a:extLst>
                <a:ext uri="{FF2B5EF4-FFF2-40B4-BE49-F238E27FC236}">
                  <a16:creationId xmlns:a16="http://schemas.microsoft.com/office/drawing/2014/main" id="{6175FA0E-C733-4A96-8E56-7006C94028F8}"/>
                </a:ext>
              </a:extLst>
            </p:cNvPr>
            <p:cNvSpPr txBox="1"/>
            <p:nvPr/>
          </p:nvSpPr>
          <p:spPr>
            <a:xfrm>
              <a:off x="5568502" y="5450375"/>
              <a:ext cx="1175322" cy="369332"/>
            </a:xfrm>
            <a:prstGeom prst="rect">
              <a:avLst/>
            </a:prstGeom>
            <a:noFill/>
          </p:spPr>
          <p:txBody>
            <a:bodyPr wrap="none" rtlCol="0">
              <a:spAutoFit/>
            </a:bodyPr>
            <a:lstStyle/>
            <a:p>
              <a:pPr algn="ctr"/>
              <a:r>
                <a:rPr lang="fr-FR" b="1" dirty="0" err="1"/>
                <a:t>Study</a:t>
              </a:r>
              <a:r>
                <a:rPr lang="fr-FR" b="1" dirty="0"/>
                <a:t> </a:t>
              </a:r>
              <a:r>
                <a:rPr lang="fr-FR" b="1" dirty="0" err="1"/>
                <a:t>visit</a:t>
              </a:r>
              <a:endParaRPr lang="fr-FR" b="1" dirty="0"/>
            </a:p>
          </p:txBody>
        </p:sp>
        <p:sp>
          <p:nvSpPr>
            <p:cNvPr id="133" name="ZoneTexte 132">
              <a:extLst>
                <a:ext uri="{FF2B5EF4-FFF2-40B4-BE49-F238E27FC236}">
                  <a16:creationId xmlns:a16="http://schemas.microsoft.com/office/drawing/2014/main" id="{B32AF5E2-5099-47C8-BF78-AAA762BA0A11}"/>
                </a:ext>
              </a:extLst>
            </p:cNvPr>
            <p:cNvSpPr txBox="1"/>
            <p:nvPr/>
          </p:nvSpPr>
          <p:spPr>
            <a:xfrm>
              <a:off x="1940929" y="3201289"/>
              <a:ext cx="418705" cy="369332"/>
            </a:xfrm>
            <a:prstGeom prst="rect">
              <a:avLst/>
            </a:prstGeom>
            <a:noFill/>
          </p:spPr>
          <p:txBody>
            <a:bodyPr wrap="none" rtlCol="0">
              <a:spAutoFit/>
            </a:bodyPr>
            <a:lstStyle/>
            <a:p>
              <a:pPr algn="ctr"/>
              <a:r>
                <a:rPr lang="fr-FR" b="1" dirty="0">
                  <a:solidFill>
                    <a:srgbClr val="FF6600"/>
                  </a:solidFill>
                </a:rPr>
                <a:t>70</a:t>
              </a:r>
            </a:p>
          </p:txBody>
        </p:sp>
        <p:sp>
          <p:nvSpPr>
            <p:cNvPr id="134" name="ZoneTexte 133">
              <a:extLst>
                <a:ext uri="{FF2B5EF4-FFF2-40B4-BE49-F238E27FC236}">
                  <a16:creationId xmlns:a16="http://schemas.microsoft.com/office/drawing/2014/main" id="{C86B182A-67EE-4CB7-BD7F-2A11D1351D09}"/>
                </a:ext>
              </a:extLst>
            </p:cNvPr>
            <p:cNvSpPr txBox="1"/>
            <p:nvPr/>
          </p:nvSpPr>
          <p:spPr>
            <a:xfrm>
              <a:off x="2062196" y="2876614"/>
              <a:ext cx="418705" cy="369332"/>
            </a:xfrm>
            <a:prstGeom prst="rect">
              <a:avLst/>
            </a:prstGeom>
            <a:noFill/>
          </p:spPr>
          <p:txBody>
            <a:bodyPr wrap="none" rtlCol="0">
              <a:spAutoFit/>
            </a:bodyPr>
            <a:lstStyle/>
            <a:p>
              <a:pPr algn="ctr"/>
              <a:r>
                <a:rPr lang="fr-FR" b="1" dirty="0">
                  <a:solidFill>
                    <a:srgbClr val="FF6600"/>
                  </a:solidFill>
                </a:rPr>
                <a:t>84</a:t>
              </a:r>
            </a:p>
          </p:txBody>
        </p:sp>
        <p:sp>
          <p:nvSpPr>
            <p:cNvPr id="135" name="ZoneTexte 134">
              <a:extLst>
                <a:ext uri="{FF2B5EF4-FFF2-40B4-BE49-F238E27FC236}">
                  <a16:creationId xmlns:a16="http://schemas.microsoft.com/office/drawing/2014/main" id="{BBC57B27-9B8D-4F20-ACCD-BD4A31F7C728}"/>
                </a:ext>
              </a:extLst>
            </p:cNvPr>
            <p:cNvSpPr txBox="1"/>
            <p:nvPr/>
          </p:nvSpPr>
          <p:spPr>
            <a:xfrm>
              <a:off x="2993836" y="2201416"/>
              <a:ext cx="418705" cy="369332"/>
            </a:xfrm>
            <a:prstGeom prst="rect">
              <a:avLst/>
            </a:prstGeom>
            <a:noFill/>
          </p:spPr>
          <p:txBody>
            <a:bodyPr wrap="none" rtlCol="0">
              <a:spAutoFit/>
            </a:bodyPr>
            <a:lstStyle/>
            <a:p>
              <a:pPr algn="ctr"/>
              <a:r>
                <a:rPr lang="fr-FR" b="1" dirty="0">
                  <a:solidFill>
                    <a:srgbClr val="FF6600"/>
                  </a:solidFill>
                </a:rPr>
                <a:t>93</a:t>
              </a:r>
            </a:p>
          </p:txBody>
        </p:sp>
        <p:sp>
          <p:nvSpPr>
            <p:cNvPr id="136" name="ZoneTexte 135">
              <a:extLst>
                <a:ext uri="{FF2B5EF4-FFF2-40B4-BE49-F238E27FC236}">
                  <a16:creationId xmlns:a16="http://schemas.microsoft.com/office/drawing/2014/main" id="{02038FA5-DE06-43EB-81C8-419364F81361}"/>
                </a:ext>
              </a:extLst>
            </p:cNvPr>
            <p:cNvSpPr txBox="1"/>
            <p:nvPr/>
          </p:nvSpPr>
          <p:spPr>
            <a:xfrm>
              <a:off x="4378278" y="2237929"/>
              <a:ext cx="418705" cy="369332"/>
            </a:xfrm>
            <a:prstGeom prst="rect">
              <a:avLst/>
            </a:prstGeom>
            <a:noFill/>
          </p:spPr>
          <p:txBody>
            <a:bodyPr wrap="none" rtlCol="0">
              <a:spAutoFit/>
            </a:bodyPr>
            <a:lstStyle/>
            <a:p>
              <a:pPr algn="ctr"/>
              <a:r>
                <a:rPr lang="fr-FR" b="1" dirty="0">
                  <a:solidFill>
                    <a:srgbClr val="FF6600"/>
                  </a:solidFill>
                </a:rPr>
                <a:t>93</a:t>
              </a:r>
            </a:p>
          </p:txBody>
        </p:sp>
        <p:sp>
          <p:nvSpPr>
            <p:cNvPr id="137" name="ZoneTexte 136">
              <a:extLst>
                <a:ext uri="{FF2B5EF4-FFF2-40B4-BE49-F238E27FC236}">
                  <a16:creationId xmlns:a16="http://schemas.microsoft.com/office/drawing/2014/main" id="{198BF662-57AE-4990-A90A-8403C69DF6B9}"/>
                </a:ext>
              </a:extLst>
            </p:cNvPr>
            <p:cNvSpPr txBox="1"/>
            <p:nvPr/>
          </p:nvSpPr>
          <p:spPr>
            <a:xfrm>
              <a:off x="5894118" y="2285586"/>
              <a:ext cx="418705" cy="369332"/>
            </a:xfrm>
            <a:prstGeom prst="rect">
              <a:avLst/>
            </a:prstGeom>
            <a:noFill/>
          </p:spPr>
          <p:txBody>
            <a:bodyPr wrap="none" rtlCol="0">
              <a:spAutoFit/>
            </a:bodyPr>
            <a:lstStyle/>
            <a:p>
              <a:pPr algn="ctr"/>
              <a:r>
                <a:rPr lang="fr-FR" b="1" dirty="0">
                  <a:solidFill>
                    <a:srgbClr val="FF6600"/>
                  </a:solidFill>
                </a:rPr>
                <a:t>89</a:t>
              </a:r>
            </a:p>
          </p:txBody>
        </p:sp>
        <p:sp>
          <p:nvSpPr>
            <p:cNvPr id="138" name="ZoneTexte 137">
              <a:extLst>
                <a:ext uri="{FF2B5EF4-FFF2-40B4-BE49-F238E27FC236}">
                  <a16:creationId xmlns:a16="http://schemas.microsoft.com/office/drawing/2014/main" id="{BFFFF408-5B52-41D5-A173-F538FEE98D43}"/>
                </a:ext>
              </a:extLst>
            </p:cNvPr>
            <p:cNvSpPr txBox="1"/>
            <p:nvPr/>
          </p:nvSpPr>
          <p:spPr>
            <a:xfrm>
              <a:off x="7336663" y="2286638"/>
              <a:ext cx="418705" cy="369332"/>
            </a:xfrm>
            <a:prstGeom prst="rect">
              <a:avLst/>
            </a:prstGeom>
            <a:noFill/>
          </p:spPr>
          <p:txBody>
            <a:bodyPr wrap="none" rtlCol="0">
              <a:spAutoFit/>
            </a:bodyPr>
            <a:lstStyle/>
            <a:p>
              <a:pPr algn="ctr"/>
              <a:r>
                <a:rPr lang="fr-FR" b="1" dirty="0">
                  <a:solidFill>
                    <a:srgbClr val="FF6600"/>
                  </a:solidFill>
                </a:rPr>
                <a:t>90</a:t>
              </a:r>
            </a:p>
          </p:txBody>
        </p:sp>
        <p:sp>
          <p:nvSpPr>
            <p:cNvPr id="140" name="ZoneTexte 139">
              <a:extLst>
                <a:ext uri="{FF2B5EF4-FFF2-40B4-BE49-F238E27FC236}">
                  <a16:creationId xmlns:a16="http://schemas.microsoft.com/office/drawing/2014/main" id="{D70D90E5-128D-4B54-B527-CEE0F76533DD}"/>
                </a:ext>
              </a:extLst>
            </p:cNvPr>
            <p:cNvSpPr txBox="1"/>
            <p:nvPr/>
          </p:nvSpPr>
          <p:spPr>
            <a:xfrm>
              <a:off x="10200514" y="2394705"/>
              <a:ext cx="418705" cy="369332"/>
            </a:xfrm>
            <a:prstGeom prst="rect">
              <a:avLst/>
            </a:prstGeom>
            <a:noFill/>
          </p:spPr>
          <p:txBody>
            <a:bodyPr wrap="none" rtlCol="0">
              <a:spAutoFit/>
            </a:bodyPr>
            <a:lstStyle/>
            <a:p>
              <a:pPr algn="ctr"/>
              <a:r>
                <a:rPr lang="fr-FR" b="1" dirty="0">
                  <a:solidFill>
                    <a:srgbClr val="FF6600"/>
                  </a:solidFill>
                </a:rPr>
                <a:t>84</a:t>
              </a:r>
            </a:p>
          </p:txBody>
        </p:sp>
        <p:sp>
          <p:nvSpPr>
            <p:cNvPr id="141" name="ZoneTexte 140">
              <a:extLst>
                <a:ext uri="{FF2B5EF4-FFF2-40B4-BE49-F238E27FC236}">
                  <a16:creationId xmlns:a16="http://schemas.microsoft.com/office/drawing/2014/main" id="{02AE95CB-5C97-4D34-93C7-5154BDF938D3}"/>
                </a:ext>
              </a:extLst>
            </p:cNvPr>
            <p:cNvSpPr txBox="1"/>
            <p:nvPr/>
          </p:nvSpPr>
          <p:spPr>
            <a:xfrm>
              <a:off x="8736840" y="2346471"/>
              <a:ext cx="418705" cy="369332"/>
            </a:xfrm>
            <a:prstGeom prst="rect">
              <a:avLst/>
            </a:prstGeom>
            <a:noFill/>
          </p:spPr>
          <p:txBody>
            <a:bodyPr wrap="none" rtlCol="0">
              <a:spAutoFit/>
            </a:bodyPr>
            <a:lstStyle/>
            <a:p>
              <a:pPr algn="ctr"/>
              <a:r>
                <a:rPr lang="fr-FR" b="1" dirty="0">
                  <a:solidFill>
                    <a:srgbClr val="FF6600"/>
                  </a:solidFill>
                </a:rPr>
                <a:t>86</a:t>
              </a:r>
            </a:p>
          </p:txBody>
        </p:sp>
        <p:sp>
          <p:nvSpPr>
            <p:cNvPr id="142" name="ZoneTexte 141">
              <a:extLst>
                <a:ext uri="{FF2B5EF4-FFF2-40B4-BE49-F238E27FC236}">
                  <a16:creationId xmlns:a16="http://schemas.microsoft.com/office/drawing/2014/main" id="{6AB062C2-35DF-4B4C-A115-2DE4B6001F04}"/>
                </a:ext>
              </a:extLst>
            </p:cNvPr>
            <p:cNvSpPr txBox="1"/>
            <p:nvPr/>
          </p:nvSpPr>
          <p:spPr>
            <a:xfrm>
              <a:off x="10132026" y="2947988"/>
              <a:ext cx="418705" cy="369332"/>
            </a:xfrm>
            <a:prstGeom prst="rect">
              <a:avLst/>
            </a:prstGeom>
            <a:noFill/>
          </p:spPr>
          <p:txBody>
            <a:bodyPr wrap="none" rtlCol="0">
              <a:spAutoFit/>
            </a:bodyPr>
            <a:lstStyle/>
            <a:p>
              <a:pPr algn="ctr"/>
              <a:r>
                <a:rPr lang="fr-FR" b="1" dirty="0">
                  <a:solidFill>
                    <a:srgbClr val="002F5F"/>
                  </a:solidFill>
                </a:rPr>
                <a:t>82</a:t>
              </a:r>
            </a:p>
          </p:txBody>
        </p:sp>
        <p:sp>
          <p:nvSpPr>
            <p:cNvPr id="143" name="ZoneTexte 142">
              <a:extLst>
                <a:ext uri="{FF2B5EF4-FFF2-40B4-BE49-F238E27FC236}">
                  <a16:creationId xmlns:a16="http://schemas.microsoft.com/office/drawing/2014/main" id="{53D8069A-23D4-486E-B3BB-02CCCF72A353}"/>
                </a:ext>
              </a:extLst>
            </p:cNvPr>
            <p:cNvSpPr txBox="1"/>
            <p:nvPr/>
          </p:nvSpPr>
          <p:spPr>
            <a:xfrm>
              <a:off x="8689695" y="2935642"/>
              <a:ext cx="418705" cy="369332"/>
            </a:xfrm>
            <a:prstGeom prst="rect">
              <a:avLst/>
            </a:prstGeom>
            <a:noFill/>
          </p:spPr>
          <p:txBody>
            <a:bodyPr wrap="none" rtlCol="0">
              <a:spAutoFit/>
            </a:bodyPr>
            <a:lstStyle/>
            <a:p>
              <a:pPr algn="ctr"/>
              <a:r>
                <a:rPr lang="fr-FR" b="1" dirty="0">
                  <a:solidFill>
                    <a:srgbClr val="002F5F"/>
                  </a:solidFill>
                </a:rPr>
                <a:t>84</a:t>
              </a:r>
            </a:p>
          </p:txBody>
        </p:sp>
        <p:sp>
          <p:nvSpPr>
            <p:cNvPr id="144" name="ZoneTexte 143">
              <a:extLst>
                <a:ext uri="{FF2B5EF4-FFF2-40B4-BE49-F238E27FC236}">
                  <a16:creationId xmlns:a16="http://schemas.microsoft.com/office/drawing/2014/main" id="{D0A17F99-3972-4676-950D-EFEDD9AEF0F4}"/>
                </a:ext>
              </a:extLst>
            </p:cNvPr>
            <p:cNvSpPr txBox="1"/>
            <p:nvPr/>
          </p:nvSpPr>
          <p:spPr>
            <a:xfrm>
              <a:off x="7259671" y="2886995"/>
              <a:ext cx="418705" cy="369332"/>
            </a:xfrm>
            <a:prstGeom prst="rect">
              <a:avLst/>
            </a:prstGeom>
            <a:noFill/>
          </p:spPr>
          <p:txBody>
            <a:bodyPr wrap="none" rtlCol="0">
              <a:spAutoFit/>
            </a:bodyPr>
            <a:lstStyle/>
            <a:p>
              <a:pPr algn="ctr"/>
              <a:r>
                <a:rPr lang="fr-FR" b="1" dirty="0">
                  <a:solidFill>
                    <a:srgbClr val="002F5F"/>
                  </a:solidFill>
                </a:rPr>
                <a:t>86</a:t>
              </a:r>
            </a:p>
          </p:txBody>
        </p:sp>
        <p:sp>
          <p:nvSpPr>
            <p:cNvPr id="145" name="ZoneTexte 144">
              <a:extLst>
                <a:ext uri="{FF2B5EF4-FFF2-40B4-BE49-F238E27FC236}">
                  <a16:creationId xmlns:a16="http://schemas.microsoft.com/office/drawing/2014/main" id="{CEA16E0F-DEC9-432F-B60F-818BB459F38B}"/>
                </a:ext>
              </a:extLst>
            </p:cNvPr>
            <p:cNvSpPr txBox="1"/>
            <p:nvPr/>
          </p:nvSpPr>
          <p:spPr>
            <a:xfrm>
              <a:off x="5764573" y="2838617"/>
              <a:ext cx="418705" cy="369332"/>
            </a:xfrm>
            <a:prstGeom prst="rect">
              <a:avLst/>
            </a:prstGeom>
            <a:noFill/>
          </p:spPr>
          <p:txBody>
            <a:bodyPr wrap="none" rtlCol="0">
              <a:spAutoFit/>
            </a:bodyPr>
            <a:lstStyle/>
            <a:p>
              <a:pPr algn="ctr"/>
              <a:r>
                <a:rPr lang="fr-FR" b="1" dirty="0">
                  <a:solidFill>
                    <a:srgbClr val="002F5F"/>
                  </a:solidFill>
                </a:rPr>
                <a:t>87</a:t>
              </a:r>
            </a:p>
          </p:txBody>
        </p:sp>
        <p:sp>
          <p:nvSpPr>
            <p:cNvPr id="146" name="ZoneTexte 145">
              <a:extLst>
                <a:ext uri="{FF2B5EF4-FFF2-40B4-BE49-F238E27FC236}">
                  <a16:creationId xmlns:a16="http://schemas.microsoft.com/office/drawing/2014/main" id="{0E42EB43-FF3B-4324-9368-99A4ED32EC48}"/>
                </a:ext>
              </a:extLst>
            </p:cNvPr>
            <p:cNvSpPr txBox="1"/>
            <p:nvPr/>
          </p:nvSpPr>
          <p:spPr>
            <a:xfrm>
              <a:off x="4308988" y="2682208"/>
              <a:ext cx="418705" cy="369332"/>
            </a:xfrm>
            <a:prstGeom prst="rect">
              <a:avLst/>
            </a:prstGeom>
            <a:noFill/>
          </p:spPr>
          <p:txBody>
            <a:bodyPr wrap="none" rtlCol="0">
              <a:spAutoFit/>
            </a:bodyPr>
            <a:lstStyle/>
            <a:p>
              <a:pPr algn="ctr"/>
              <a:r>
                <a:rPr lang="fr-FR" b="1" dirty="0">
                  <a:solidFill>
                    <a:srgbClr val="002F5F"/>
                  </a:solidFill>
                </a:rPr>
                <a:t>91</a:t>
              </a:r>
            </a:p>
          </p:txBody>
        </p:sp>
        <p:sp>
          <p:nvSpPr>
            <p:cNvPr id="147" name="ZoneTexte 146">
              <a:extLst>
                <a:ext uri="{FF2B5EF4-FFF2-40B4-BE49-F238E27FC236}">
                  <a16:creationId xmlns:a16="http://schemas.microsoft.com/office/drawing/2014/main" id="{C5A87B05-8496-4757-9690-00E562581AD3}"/>
                </a:ext>
              </a:extLst>
            </p:cNvPr>
            <p:cNvSpPr txBox="1"/>
            <p:nvPr/>
          </p:nvSpPr>
          <p:spPr>
            <a:xfrm>
              <a:off x="2914113" y="2646113"/>
              <a:ext cx="418705" cy="369332"/>
            </a:xfrm>
            <a:prstGeom prst="rect">
              <a:avLst/>
            </a:prstGeom>
            <a:noFill/>
          </p:spPr>
          <p:txBody>
            <a:bodyPr wrap="none" rtlCol="0">
              <a:spAutoFit/>
            </a:bodyPr>
            <a:lstStyle/>
            <a:p>
              <a:pPr algn="ctr"/>
              <a:r>
                <a:rPr lang="fr-FR" b="1" dirty="0">
                  <a:solidFill>
                    <a:srgbClr val="002F5F"/>
                  </a:solidFill>
                </a:rPr>
                <a:t>93</a:t>
              </a:r>
            </a:p>
          </p:txBody>
        </p:sp>
        <p:sp>
          <p:nvSpPr>
            <p:cNvPr id="148" name="ZoneTexte 147">
              <a:extLst>
                <a:ext uri="{FF2B5EF4-FFF2-40B4-BE49-F238E27FC236}">
                  <a16:creationId xmlns:a16="http://schemas.microsoft.com/office/drawing/2014/main" id="{0573D3AB-C09F-493D-BA79-7858AED58111}"/>
                </a:ext>
              </a:extLst>
            </p:cNvPr>
            <p:cNvSpPr txBox="1"/>
            <p:nvPr/>
          </p:nvSpPr>
          <p:spPr>
            <a:xfrm>
              <a:off x="1891316" y="2369114"/>
              <a:ext cx="418705" cy="369332"/>
            </a:xfrm>
            <a:prstGeom prst="rect">
              <a:avLst/>
            </a:prstGeom>
            <a:noFill/>
          </p:spPr>
          <p:txBody>
            <a:bodyPr wrap="none" rtlCol="0">
              <a:spAutoFit/>
            </a:bodyPr>
            <a:lstStyle/>
            <a:p>
              <a:pPr algn="ctr"/>
              <a:r>
                <a:rPr lang="fr-FR" b="1" dirty="0">
                  <a:solidFill>
                    <a:srgbClr val="002F5F"/>
                  </a:solidFill>
                </a:rPr>
                <a:t>87</a:t>
              </a:r>
            </a:p>
          </p:txBody>
        </p:sp>
        <p:sp>
          <p:nvSpPr>
            <p:cNvPr id="149" name="ZoneTexte 148">
              <a:extLst>
                <a:ext uri="{FF2B5EF4-FFF2-40B4-BE49-F238E27FC236}">
                  <a16:creationId xmlns:a16="http://schemas.microsoft.com/office/drawing/2014/main" id="{B1D253D2-6987-41F1-BC7D-17D092A98CD1}"/>
                </a:ext>
              </a:extLst>
            </p:cNvPr>
            <p:cNvSpPr txBox="1"/>
            <p:nvPr/>
          </p:nvSpPr>
          <p:spPr>
            <a:xfrm>
              <a:off x="1615091" y="2729784"/>
              <a:ext cx="418705" cy="369332"/>
            </a:xfrm>
            <a:prstGeom prst="rect">
              <a:avLst/>
            </a:prstGeom>
            <a:noFill/>
          </p:spPr>
          <p:txBody>
            <a:bodyPr wrap="none" rtlCol="0">
              <a:spAutoFit/>
            </a:bodyPr>
            <a:lstStyle/>
            <a:p>
              <a:pPr algn="ctr"/>
              <a:r>
                <a:rPr lang="fr-FR" b="1" dirty="0">
                  <a:solidFill>
                    <a:srgbClr val="002F5F"/>
                  </a:solidFill>
                </a:rPr>
                <a:t>72</a:t>
              </a:r>
            </a:p>
          </p:txBody>
        </p:sp>
      </p:grpSp>
      <p:sp>
        <p:nvSpPr>
          <p:cNvPr id="139" name="Rectangle 138">
            <a:extLst>
              <a:ext uri="{FF2B5EF4-FFF2-40B4-BE49-F238E27FC236}">
                <a16:creationId xmlns:a16="http://schemas.microsoft.com/office/drawing/2014/main" id="{3087C8C0-B1D0-4861-9628-EBD045A9432D}"/>
              </a:ext>
            </a:extLst>
          </p:cNvPr>
          <p:cNvSpPr/>
          <p:nvPr/>
        </p:nvSpPr>
        <p:spPr>
          <a:xfrm>
            <a:off x="9907079" y="6495532"/>
            <a:ext cx="2284921" cy="276999"/>
          </a:xfrm>
          <a:prstGeom prst="rect">
            <a:avLst/>
          </a:prstGeom>
        </p:spPr>
        <p:txBody>
          <a:bodyPr wrap="none">
            <a:spAutoFit/>
          </a:bodyPr>
          <a:lstStyle/>
          <a:p>
            <a:pPr algn="r"/>
            <a:r>
              <a:rPr lang="fr-FR" sz="1200" i="1" dirty="0"/>
              <a:t>Cahn P, Glasgow 2020, Abs. P018 </a:t>
            </a:r>
          </a:p>
        </p:txBody>
      </p:sp>
    </p:spTree>
    <p:extLst>
      <p:ext uri="{BB962C8B-B14F-4D97-AF65-F5344CB8AC3E}">
        <p14:creationId xmlns:p14="http://schemas.microsoft.com/office/powerpoint/2010/main" val="2122799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25">
            <a:extLst>
              <a:ext uri="{FF2B5EF4-FFF2-40B4-BE49-F238E27FC236}">
                <a16:creationId xmlns:a16="http://schemas.microsoft.com/office/drawing/2014/main" id="{9EB133E3-9DFE-4F2E-8086-AC3B3FA6DD82}"/>
              </a:ext>
            </a:extLst>
          </p:cNvPr>
          <p:cNvSpPr>
            <a:spLocks noGrp="1"/>
          </p:cNvSpPr>
          <p:nvPr>
            <p:ph type="title"/>
          </p:nvPr>
        </p:nvSpPr>
        <p:spPr>
          <a:xfrm>
            <a:off x="1642743" y="113563"/>
            <a:ext cx="9002471" cy="1801051"/>
          </a:xfrm>
        </p:spPr>
        <p:txBody>
          <a:bodyPr>
            <a:normAutofit/>
          </a:bodyPr>
          <a:lstStyle/>
          <a:p>
            <a:r>
              <a:rPr lang="en-US" sz="2800" dirty="0"/>
              <a:t>Snapshot Analysis of the Proportion of Participants With Plasma HIV-1 RNA &lt;50 c/mL Through Week 144 in the GEMINI-1, GEMINI-2, and Pooled ITT-E Populations</a:t>
            </a:r>
            <a:endParaRPr lang="en-US" altLang="en-US" sz="2800" dirty="0"/>
          </a:p>
        </p:txBody>
      </p:sp>
      <p:sp>
        <p:nvSpPr>
          <p:cNvPr id="13" name="ZoneTexte 12">
            <a:extLst>
              <a:ext uri="{FF2B5EF4-FFF2-40B4-BE49-F238E27FC236}">
                <a16:creationId xmlns:a16="http://schemas.microsoft.com/office/drawing/2014/main" id="{8A0368DE-D6D3-4664-9958-B25ACA2A305D}"/>
              </a:ext>
            </a:extLst>
          </p:cNvPr>
          <p:cNvSpPr txBox="1"/>
          <p:nvPr/>
        </p:nvSpPr>
        <p:spPr>
          <a:xfrm>
            <a:off x="538912" y="6245634"/>
            <a:ext cx="11041063" cy="461665"/>
          </a:xfrm>
          <a:prstGeom prst="rect">
            <a:avLst/>
          </a:prstGeom>
          <a:noFill/>
        </p:spPr>
        <p:txBody>
          <a:bodyPr wrap="square">
            <a:spAutoFit/>
          </a:bodyPr>
          <a:lstStyle/>
          <a:p>
            <a:r>
              <a:rPr lang="en-US" sz="1200" baseline="30000" dirty="0" err="1"/>
              <a:t>a</a:t>
            </a:r>
            <a:r>
              <a:rPr lang="en-US" sz="1200" dirty="0" err="1"/>
              <a:t>Based</a:t>
            </a:r>
            <a:r>
              <a:rPr lang="en-US" sz="1200" dirty="0"/>
              <a:t> on Cochran-Mantel-Haenszel stratified analysis adjusting for baseline plasma HIV-1 RNA (≤100,000 vs &gt;100,000 c/mL), baseline CD4+ cell count (≤200 vs &gt;200 cells/mm</a:t>
            </a:r>
            <a:r>
              <a:rPr lang="en-US" sz="1200" baseline="30000" dirty="0"/>
              <a:t>3</a:t>
            </a:r>
            <a:r>
              <a:rPr lang="en-US" sz="1200" dirty="0"/>
              <a:t>), and study (GEMINI-1 vs GEMINI-2).</a:t>
            </a:r>
          </a:p>
        </p:txBody>
      </p:sp>
      <p:grpSp>
        <p:nvGrpSpPr>
          <p:cNvPr id="2" name="Groupe 1">
            <a:extLst>
              <a:ext uri="{FF2B5EF4-FFF2-40B4-BE49-F238E27FC236}">
                <a16:creationId xmlns:a16="http://schemas.microsoft.com/office/drawing/2014/main" id="{19D2D6F9-9928-4209-8E94-990773F2C22E}"/>
              </a:ext>
            </a:extLst>
          </p:cNvPr>
          <p:cNvGrpSpPr/>
          <p:nvPr/>
        </p:nvGrpSpPr>
        <p:grpSpPr>
          <a:xfrm>
            <a:off x="182180" y="2205999"/>
            <a:ext cx="5754485" cy="3923132"/>
            <a:chOff x="182180" y="2205999"/>
            <a:chExt cx="5754485" cy="3923132"/>
          </a:xfrm>
        </p:grpSpPr>
        <p:grpSp>
          <p:nvGrpSpPr>
            <p:cNvPr id="17428" name="Groupe 17427">
              <a:extLst>
                <a:ext uri="{FF2B5EF4-FFF2-40B4-BE49-F238E27FC236}">
                  <a16:creationId xmlns:a16="http://schemas.microsoft.com/office/drawing/2014/main" id="{08E4FFD1-72A3-486C-90AF-8405B1A3F158}"/>
                </a:ext>
              </a:extLst>
            </p:cNvPr>
            <p:cNvGrpSpPr/>
            <p:nvPr/>
          </p:nvGrpSpPr>
          <p:grpSpPr>
            <a:xfrm>
              <a:off x="894765" y="2921794"/>
              <a:ext cx="5041900" cy="2820988"/>
              <a:chOff x="1076325" y="2081213"/>
              <a:chExt cx="5041900" cy="2820988"/>
            </a:xfrm>
          </p:grpSpPr>
          <p:sp>
            <p:nvSpPr>
              <p:cNvPr id="16" name="Freeform 6">
                <a:extLst>
                  <a:ext uri="{FF2B5EF4-FFF2-40B4-BE49-F238E27FC236}">
                    <a16:creationId xmlns:a16="http://schemas.microsoft.com/office/drawing/2014/main" id="{406243C4-E7BA-4204-8CC2-C9371795F077}"/>
                  </a:ext>
                </a:extLst>
              </p:cNvPr>
              <p:cNvSpPr>
                <a:spLocks/>
              </p:cNvSpPr>
              <p:nvPr/>
            </p:nvSpPr>
            <p:spPr bwMode="auto">
              <a:xfrm>
                <a:off x="1203325" y="2081213"/>
                <a:ext cx="4914900" cy="2820988"/>
              </a:xfrm>
              <a:custGeom>
                <a:avLst/>
                <a:gdLst>
                  <a:gd name="T0" fmla="*/ 3096 w 3096"/>
                  <a:gd name="T1" fmla="*/ 1777 h 1777"/>
                  <a:gd name="T2" fmla="*/ 0 w 3096"/>
                  <a:gd name="T3" fmla="*/ 1777 h 1777"/>
                  <a:gd name="T4" fmla="*/ 0 w 3096"/>
                  <a:gd name="T5" fmla="*/ 0 h 1777"/>
                </a:gdLst>
                <a:ahLst/>
                <a:cxnLst>
                  <a:cxn ang="0">
                    <a:pos x="T0" y="T1"/>
                  </a:cxn>
                  <a:cxn ang="0">
                    <a:pos x="T2" y="T3"/>
                  </a:cxn>
                  <a:cxn ang="0">
                    <a:pos x="T4" y="T5"/>
                  </a:cxn>
                </a:cxnLst>
                <a:rect l="0" t="0" r="r" b="b"/>
                <a:pathLst>
                  <a:path w="3096" h="1777">
                    <a:moveTo>
                      <a:pt x="3096" y="1777"/>
                    </a:moveTo>
                    <a:lnTo>
                      <a:pt x="0" y="1777"/>
                    </a:lnTo>
                    <a:lnTo>
                      <a:pt x="0" y="0"/>
                    </a:lnTo>
                  </a:path>
                </a:pathLst>
              </a:custGeom>
              <a:noFill/>
              <a:ln w="9525" cap="rnd">
                <a:solidFill>
                  <a:srgbClr val="00006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8" name="Line 7">
                <a:extLst>
                  <a:ext uri="{FF2B5EF4-FFF2-40B4-BE49-F238E27FC236}">
                    <a16:creationId xmlns:a16="http://schemas.microsoft.com/office/drawing/2014/main" id="{9B873240-F9F5-4F26-9958-E71F282E2216}"/>
                  </a:ext>
                </a:extLst>
              </p:cNvPr>
              <p:cNvSpPr>
                <a:spLocks noChangeShapeType="1"/>
              </p:cNvSpPr>
              <p:nvPr/>
            </p:nvSpPr>
            <p:spPr bwMode="auto">
              <a:xfrm>
                <a:off x="1076325" y="2665413"/>
                <a:ext cx="127000" cy="0"/>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9" name="Line 8">
                <a:extLst>
                  <a:ext uri="{FF2B5EF4-FFF2-40B4-BE49-F238E27FC236}">
                    <a16:creationId xmlns:a16="http://schemas.microsoft.com/office/drawing/2014/main" id="{A87D83E3-0657-468C-B39C-F3D6D31B1BCF}"/>
                  </a:ext>
                </a:extLst>
              </p:cNvPr>
              <p:cNvSpPr>
                <a:spLocks noChangeShapeType="1"/>
              </p:cNvSpPr>
              <p:nvPr/>
            </p:nvSpPr>
            <p:spPr bwMode="auto">
              <a:xfrm>
                <a:off x="1076325" y="3224213"/>
                <a:ext cx="127000" cy="0"/>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0" name="Line 9">
                <a:extLst>
                  <a:ext uri="{FF2B5EF4-FFF2-40B4-BE49-F238E27FC236}">
                    <a16:creationId xmlns:a16="http://schemas.microsoft.com/office/drawing/2014/main" id="{14A5C844-716C-4BEC-B779-91CFE628656A}"/>
                  </a:ext>
                </a:extLst>
              </p:cNvPr>
              <p:cNvSpPr>
                <a:spLocks noChangeShapeType="1"/>
              </p:cNvSpPr>
              <p:nvPr/>
            </p:nvSpPr>
            <p:spPr bwMode="auto">
              <a:xfrm>
                <a:off x="1076325" y="3784600"/>
                <a:ext cx="127000" cy="0"/>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1" name="Line 10">
                <a:extLst>
                  <a:ext uri="{FF2B5EF4-FFF2-40B4-BE49-F238E27FC236}">
                    <a16:creationId xmlns:a16="http://schemas.microsoft.com/office/drawing/2014/main" id="{4DB229FF-99DA-4BA2-AC01-868CD9AA5200}"/>
                  </a:ext>
                </a:extLst>
              </p:cNvPr>
              <p:cNvSpPr>
                <a:spLocks noChangeShapeType="1"/>
              </p:cNvSpPr>
              <p:nvPr/>
            </p:nvSpPr>
            <p:spPr bwMode="auto">
              <a:xfrm>
                <a:off x="1076325" y="4343400"/>
                <a:ext cx="127000" cy="0"/>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2" name="Line 11">
                <a:extLst>
                  <a:ext uri="{FF2B5EF4-FFF2-40B4-BE49-F238E27FC236}">
                    <a16:creationId xmlns:a16="http://schemas.microsoft.com/office/drawing/2014/main" id="{6B0C30BE-33A0-4E62-A866-F10C4E3F0AC6}"/>
                  </a:ext>
                </a:extLst>
              </p:cNvPr>
              <p:cNvSpPr>
                <a:spLocks noChangeShapeType="1"/>
              </p:cNvSpPr>
              <p:nvPr/>
            </p:nvSpPr>
            <p:spPr bwMode="auto">
              <a:xfrm>
                <a:off x="1076325" y="4902200"/>
                <a:ext cx="127000" cy="0"/>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3" name="Line 12">
                <a:extLst>
                  <a:ext uri="{FF2B5EF4-FFF2-40B4-BE49-F238E27FC236}">
                    <a16:creationId xmlns:a16="http://schemas.microsoft.com/office/drawing/2014/main" id="{61AEFF15-9BCE-45D1-9DB8-7AB48020B660}"/>
                  </a:ext>
                </a:extLst>
              </p:cNvPr>
              <p:cNvSpPr>
                <a:spLocks noChangeShapeType="1"/>
              </p:cNvSpPr>
              <p:nvPr/>
            </p:nvSpPr>
            <p:spPr bwMode="auto">
              <a:xfrm>
                <a:off x="1076325" y="2105025"/>
                <a:ext cx="127000" cy="0"/>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7420" name="Freeform 32">
                <a:extLst>
                  <a:ext uri="{FF2B5EF4-FFF2-40B4-BE49-F238E27FC236}">
                    <a16:creationId xmlns:a16="http://schemas.microsoft.com/office/drawing/2014/main" id="{AACE5A63-DF4A-44F2-B12F-A0040E095FD4}"/>
                  </a:ext>
                </a:extLst>
              </p:cNvPr>
              <p:cNvSpPr>
                <a:spLocks/>
              </p:cNvSpPr>
              <p:nvPr/>
            </p:nvSpPr>
            <p:spPr bwMode="auto">
              <a:xfrm>
                <a:off x="5311775" y="2560638"/>
                <a:ext cx="490538" cy="2341563"/>
              </a:xfrm>
              <a:custGeom>
                <a:avLst/>
                <a:gdLst>
                  <a:gd name="T0" fmla="*/ 309 w 309"/>
                  <a:gd name="T1" fmla="*/ 0 h 1475"/>
                  <a:gd name="T2" fmla="*/ 0 w 309"/>
                  <a:gd name="T3" fmla="*/ 0 h 1475"/>
                  <a:gd name="T4" fmla="*/ 0 w 309"/>
                  <a:gd name="T5" fmla="*/ 1475 h 1475"/>
                  <a:gd name="T6" fmla="*/ 309 w 309"/>
                  <a:gd name="T7" fmla="*/ 1475 h 1475"/>
                  <a:gd name="T8" fmla="*/ 309 w 309"/>
                  <a:gd name="T9" fmla="*/ 0 h 1475"/>
                  <a:gd name="T10" fmla="*/ 309 w 309"/>
                  <a:gd name="T11" fmla="*/ 0 h 1475"/>
                </a:gdLst>
                <a:ahLst/>
                <a:cxnLst>
                  <a:cxn ang="0">
                    <a:pos x="T0" y="T1"/>
                  </a:cxn>
                  <a:cxn ang="0">
                    <a:pos x="T2" y="T3"/>
                  </a:cxn>
                  <a:cxn ang="0">
                    <a:pos x="T4" y="T5"/>
                  </a:cxn>
                  <a:cxn ang="0">
                    <a:pos x="T6" y="T7"/>
                  </a:cxn>
                  <a:cxn ang="0">
                    <a:pos x="T8" y="T9"/>
                  </a:cxn>
                  <a:cxn ang="0">
                    <a:pos x="T10" y="T11"/>
                  </a:cxn>
                </a:cxnLst>
                <a:rect l="0" t="0" r="r" b="b"/>
                <a:pathLst>
                  <a:path w="309" h="1475">
                    <a:moveTo>
                      <a:pt x="309" y="0"/>
                    </a:moveTo>
                    <a:lnTo>
                      <a:pt x="0" y="0"/>
                    </a:lnTo>
                    <a:lnTo>
                      <a:pt x="0" y="1475"/>
                    </a:lnTo>
                    <a:lnTo>
                      <a:pt x="309" y="1475"/>
                    </a:lnTo>
                    <a:lnTo>
                      <a:pt x="309" y="0"/>
                    </a:lnTo>
                    <a:lnTo>
                      <a:pt x="309" y="0"/>
                    </a:lnTo>
                    <a:close/>
                  </a:path>
                </a:pathLst>
              </a:custGeom>
              <a:solidFill>
                <a:srgbClr val="FF6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7421" name="Freeform 33">
                <a:extLst>
                  <a:ext uri="{FF2B5EF4-FFF2-40B4-BE49-F238E27FC236}">
                    <a16:creationId xmlns:a16="http://schemas.microsoft.com/office/drawing/2014/main" id="{EA76A44B-A564-451C-A219-7A10628669B3}"/>
                  </a:ext>
                </a:extLst>
              </p:cNvPr>
              <p:cNvSpPr>
                <a:spLocks/>
              </p:cNvSpPr>
              <p:nvPr/>
            </p:nvSpPr>
            <p:spPr bwMode="auto">
              <a:xfrm>
                <a:off x="3144838" y="2560638"/>
                <a:ext cx="488950" cy="2341563"/>
              </a:xfrm>
              <a:custGeom>
                <a:avLst/>
                <a:gdLst>
                  <a:gd name="T0" fmla="*/ 308 w 308"/>
                  <a:gd name="T1" fmla="*/ 0 h 1475"/>
                  <a:gd name="T2" fmla="*/ 0 w 308"/>
                  <a:gd name="T3" fmla="*/ 0 h 1475"/>
                  <a:gd name="T4" fmla="*/ 0 w 308"/>
                  <a:gd name="T5" fmla="*/ 1475 h 1475"/>
                  <a:gd name="T6" fmla="*/ 308 w 308"/>
                  <a:gd name="T7" fmla="*/ 1475 h 1475"/>
                  <a:gd name="T8" fmla="*/ 308 w 308"/>
                  <a:gd name="T9" fmla="*/ 0 h 1475"/>
                  <a:gd name="T10" fmla="*/ 308 w 308"/>
                  <a:gd name="T11" fmla="*/ 0 h 1475"/>
                </a:gdLst>
                <a:ahLst/>
                <a:cxnLst>
                  <a:cxn ang="0">
                    <a:pos x="T0" y="T1"/>
                  </a:cxn>
                  <a:cxn ang="0">
                    <a:pos x="T2" y="T3"/>
                  </a:cxn>
                  <a:cxn ang="0">
                    <a:pos x="T4" y="T5"/>
                  </a:cxn>
                  <a:cxn ang="0">
                    <a:pos x="T6" y="T7"/>
                  </a:cxn>
                  <a:cxn ang="0">
                    <a:pos x="T8" y="T9"/>
                  </a:cxn>
                  <a:cxn ang="0">
                    <a:pos x="T10" y="T11"/>
                  </a:cxn>
                </a:cxnLst>
                <a:rect l="0" t="0" r="r" b="b"/>
                <a:pathLst>
                  <a:path w="308" h="1475">
                    <a:moveTo>
                      <a:pt x="308" y="0"/>
                    </a:moveTo>
                    <a:lnTo>
                      <a:pt x="0" y="0"/>
                    </a:lnTo>
                    <a:lnTo>
                      <a:pt x="0" y="1475"/>
                    </a:lnTo>
                    <a:lnTo>
                      <a:pt x="308" y="1475"/>
                    </a:lnTo>
                    <a:lnTo>
                      <a:pt x="308" y="0"/>
                    </a:lnTo>
                    <a:lnTo>
                      <a:pt x="308" y="0"/>
                    </a:lnTo>
                    <a:close/>
                  </a:path>
                </a:pathLst>
              </a:custGeom>
              <a:solidFill>
                <a:srgbClr val="002F5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7422" name="Freeform 34">
                <a:extLst>
                  <a:ext uri="{FF2B5EF4-FFF2-40B4-BE49-F238E27FC236}">
                    <a16:creationId xmlns:a16="http://schemas.microsoft.com/office/drawing/2014/main" id="{C8A4B49D-CF3C-47DC-B49C-C830D1CA14CB}"/>
                  </a:ext>
                </a:extLst>
              </p:cNvPr>
              <p:cNvSpPr>
                <a:spLocks/>
              </p:cNvSpPr>
              <p:nvPr/>
            </p:nvSpPr>
            <p:spPr bwMode="auto">
              <a:xfrm>
                <a:off x="3676650" y="2560638"/>
                <a:ext cx="488950" cy="2341563"/>
              </a:xfrm>
              <a:custGeom>
                <a:avLst/>
                <a:gdLst>
                  <a:gd name="T0" fmla="*/ 308 w 308"/>
                  <a:gd name="T1" fmla="*/ 0 h 1475"/>
                  <a:gd name="T2" fmla="*/ 0 w 308"/>
                  <a:gd name="T3" fmla="*/ 0 h 1475"/>
                  <a:gd name="T4" fmla="*/ 0 w 308"/>
                  <a:gd name="T5" fmla="*/ 1475 h 1475"/>
                  <a:gd name="T6" fmla="*/ 308 w 308"/>
                  <a:gd name="T7" fmla="*/ 1475 h 1475"/>
                  <a:gd name="T8" fmla="*/ 308 w 308"/>
                  <a:gd name="T9" fmla="*/ 0 h 1475"/>
                  <a:gd name="T10" fmla="*/ 308 w 308"/>
                  <a:gd name="T11" fmla="*/ 0 h 1475"/>
                </a:gdLst>
                <a:ahLst/>
                <a:cxnLst>
                  <a:cxn ang="0">
                    <a:pos x="T0" y="T1"/>
                  </a:cxn>
                  <a:cxn ang="0">
                    <a:pos x="T2" y="T3"/>
                  </a:cxn>
                  <a:cxn ang="0">
                    <a:pos x="T4" y="T5"/>
                  </a:cxn>
                  <a:cxn ang="0">
                    <a:pos x="T6" y="T7"/>
                  </a:cxn>
                  <a:cxn ang="0">
                    <a:pos x="T8" y="T9"/>
                  </a:cxn>
                  <a:cxn ang="0">
                    <a:pos x="T10" y="T11"/>
                  </a:cxn>
                </a:cxnLst>
                <a:rect l="0" t="0" r="r" b="b"/>
                <a:pathLst>
                  <a:path w="308" h="1475">
                    <a:moveTo>
                      <a:pt x="308" y="0"/>
                    </a:moveTo>
                    <a:lnTo>
                      <a:pt x="0" y="0"/>
                    </a:lnTo>
                    <a:lnTo>
                      <a:pt x="0" y="1475"/>
                    </a:lnTo>
                    <a:lnTo>
                      <a:pt x="308" y="1475"/>
                    </a:lnTo>
                    <a:lnTo>
                      <a:pt x="308" y="0"/>
                    </a:lnTo>
                    <a:lnTo>
                      <a:pt x="308" y="0"/>
                    </a:lnTo>
                    <a:close/>
                  </a:path>
                </a:pathLst>
              </a:custGeom>
              <a:solidFill>
                <a:srgbClr val="FF6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7423" name="Freeform 35">
                <a:extLst>
                  <a:ext uri="{FF2B5EF4-FFF2-40B4-BE49-F238E27FC236}">
                    <a16:creationId xmlns:a16="http://schemas.microsoft.com/office/drawing/2014/main" id="{274545FC-B562-4820-8377-D05B5B835D2A}"/>
                  </a:ext>
                </a:extLst>
              </p:cNvPr>
              <p:cNvSpPr>
                <a:spLocks/>
              </p:cNvSpPr>
              <p:nvPr/>
            </p:nvSpPr>
            <p:spPr bwMode="auto">
              <a:xfrm>
                <a:off x="4783138" y="2603500"/>
                <a:ext cx="485775" cy="2298700"/>
              </a:xfrm>
              <a:custGeom>
                <a:avLst/>
                <a:gdLst>
                  <a:gd name="T0" fmla="*/ 306 w 306"/>
                  <a:gd name="T1" fmla="*/ 1448 h 1448"/>
                  <a:gd name="T2" fmla="*/ 306 w 306"/>
                  <a:gd name="T3" fmla="*/ 0 h 1448"/>
                  <a:gd name="T4" fmla="*/ 0 w 306"/>
                  <a:gd name="T5" fmla="*/ 0 h 1448"/>
                  <a:gd name="T6" fmla="*/ 0 w 306"/>
                  <a:gd name="T7" fmla="*/ 1448 h 1448"/>
                  <a:gd name="T8" fmla="*/ 306 w 306"/>
                  <a:gd name="T9" fmla="*/ 1448 h 1448"/>
                  <a:gd name="T10" fmla="*/ 306 w 306"/>
                  <a:gd name="T11" fmla="*/ 1448 h 1448"/>
                </a:gdLst>
                <a:ahLst/>
                <a:cxnLst>
                  <a:cxn ang="0">
                    <a:pos x="T0" y="T1"/>
                  </a:cxn>
                  <a:cxn ang="0">
                    <a:pos x="T2" y="T3"/>
                  </a:cxn>
                  <a:cxn ang="0">
                    <a:pos x="T4" y="T5"/>
                  </a:cxn>
                  <a:cxn ang="0">
                    <a:pos x="T6" y="T7"/>
                  </a:cxn>
                  <a:cxn ang="0">
                    <a:pos x="T8" y="T9"/>
                  </a:cxn>
                  <a:cxn ang="0">
                    <a:pos x="T10" y="T11"/>
                  </a:cxn>
                </a:cxnLst>
                <a:rect l="0" t="0" r="r" b="b"/>
                <a:pathLst>
                  <a:path w="306" h="1448">
                    <a:moveTo>
                      <a:pt x="306" y="1448"/>
                    </a:moveTo>
                    <a:lnTo>
                      <a:pt x="306" y="0"/>
                    </a:lnTo>
                    <a:lnTo>
                      <a:pt x="0" y="0"/>
                    </a:lnTo>
                    <a:lnTo>
                      <a:pt x="0" y="1448"/>
                    </a:lnTo>
                    <a:lnTo>
                      <a:pt x="306" y="1448"/>
                    </a:lnTo>
                    <a:lnTo>
                      <a:pt x="306" y="1448"/>
                    </a:lnTo>
                    <a:close/>
                  </a:path>
                </a:pathLst>
              </a:custGeom>
              <a:solidFill>
                <a:srgbClr val="002F5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7424" name="Freeform 36">
                <a:extLst>
                  <a:ext uri="{FF2B5EF4-FFF2-40B4-BE49-F238E27FC236}">
                    <a16:creationId xmlns:a16="http://schemas.microsoft.com/office/drawing/2014/main" id="{55790EF8-7C6D-4A1D-BBB7-236A0551BD3E}"/>
                  </a:ext>
                </a:extLst>
              </p:cNvPr>
              <p:cNvSpPr>
                <a:spLocks/>
              </p:cNvSpPr>
              <p:nvPr/>
            </p:nvSpPr>
            <p:spPr bwMode="auto">
              <a:xfrm>
                <a:off x="1511300" y="2693988"/>
                <a:ext cx="490538" cy="2208213"/>
              </a:xfrm>
              <a:custGeom>
                <a:avLst/>
                <a:gdLst>
                  <a:gd name="T0" fmla="*/ 309 w 309"/>
                  <a:gd name="T1" fmla="*/ 0 h 1391"/>
                  <a:gd name="T2" fmla="*/ 0 w 309"/>
                  <a:gd name="T3" fmla="*/ 0 h 1391"/>
                  <a:gd name="T4" fmla="*/ 0 w 309"/>
                  <a:gd name="T5" fmla="*/ 1391 h 1391"/>
                  <a:gd name="T6" fmla="*/ 309 w 309"/>
                  <a:gd name="T7" fmla="*/ 1391 h 1391"/>
                  <a:gd name="T8" fmla="*/ 309 w 309"/>
                  <a:gd name="T9" fmla="*/ 0 h 1391"/>
                  <a:gd name="T10" fmla="*/ 309 w 309"/>
                  <a:gd name="T11" fmla="*/ 0 h 1391"/>
                </a:gdLst>
                <a:ahLst/>
                <a:cxnLst>
                  <a:cxn ang="0">
                    <a:pos x="T0" y="T1"/>
                  </a:cxn>
                  <a:cxn ang="0">
                    <a:pos x="T2" y="T3"/>
                  </a:cxn>
                  <a:cxn ang="0">
                    <a:pos x="T4" y="T5"/>
                  </a:cxn>
                  <a:cxn ang="0">
                    <a:pos x="T6" y="T7"/>
                  </a:cxn>
                  <a:cxn ang="0">
                    <a:pos x="T8" y="T9"/>
                  </a:cxn>
                  <a:cxn ang="0">
                    <a:pos x="T10" y="T11"/>
                  </a:cxn>
                </a:cxnLst>
                <a:rect l="0" t="0" r="r" b="b"/>
                <a:pathLst>
                  <a:path w="309" h="1391">
                    <a:moveTo>
                      <a:pt x="309" y="0"/>
                    </a:moveTo>
                    <a:lnTo>
                      <a:pt x="0" y="0"/>
                    </a:lnTo>
                    <a:lnTo>
                      <a:pt x="0" y="1391"/>
                    </a:lnTo>
                    <a:lnTo>
                      <a:pt x="309" y="1391"/>
                    </a:lnTo>
                    <a:lnTo>
                      <a:pt x="309" y="0"/>
                    </a:lnTo>
                    <a:lnTo>
                      <a:pt x="309" y="0"/>
                    </a:lnTo>
                    <a:close/>
                  </a:path>
                </a:pathLst>
              </a:custGeom>
              <a:solidFill>
                <a:srgbClr val="002F5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7425" name="Freeform 37">
                <a:extLst>
                  <a:ext uri="{FF2B5EF4-FFF2-40B4-BE49-F238E27FC236}">
                    <a16:creationId xmlns:a16="http://schemas.microsoft.com/office/drawing/2014/main" id="{A51F3C92-9B03-46B4-987E-04F593F4A48E}"/>
                  </a:ext>
                </a:extLst>
              </p:cNvPr>
              <p:cNvSpPr>
                <a:spLocks/>
              </p:cNvSpPr>
              <p:nvPr/>
            </p:nvSpPr>
            <p:spPr bwMode="auto">
              <a:xfrm>
                <a:off x="2043113" y="2582863"/>
                <a:ext cx="490538" cy="2319338"/>
              </a:xfrm>
              <a:custGeom>
                <a:avLst/>
                <a:gdLst>
                  <a:gd name="T0" fmla="*/ 309 w 309"/>
                  <a:gd name="T1" fmla="*/ 0 h 1461"/>
                  <a:gd name="T2" fmla="*/ 0 w 309"/>
                  <a:gd name="T3" fmla="*/ 0 h 1461"/>
                  <a:gd name="T4" fmla="*/ 0 w 309"/>
                  <a:gd name="T5" fmla="*/ 1461 h 1461"/>
                  <a:gd name="T6" fmla="*/ 309 w 309"/>
                  <a:gd name="T7" fmla="*/ 1461 h 1461"/>
                  <a:gd name="T8" fmla="*/ 309 w 309"/>
                  <a:gd name="T9" fmla="*/ 0 h 1461"/>
                  <a:gd name="T10" fmla="*/ 309 w 309"/>
                  <a:gd name="T11" fmla="*/ 0 h 1461"/>
                </a:gdLst>
                <a:ahLst/>
                <a:cxnLst>
                  <a:cxn ang="0">
                    <a:pos x="T0" y="T1"/>
                  </a:cxn>
                  <a:cxn ang="0">
                    <a:pos x="T2" y="T3"/>
                  </a:cxn>
                  <a:cxn ang="0">
                    <a:pos x="T4" y="T5"/>
                  </a:cxn>
                  <a:cxn ang="0">
                    <a:pos x="T6" y="T7"/>
                  </a:cxn>
                  <a:cxn ang="0">
                    <a:pos x="T8" y="T9"/>
                  </a:cxn>
                  <a:cxn ang="0">
                    <a:pos x="T10" y="T11"/>
                  </a:cxn>
                </a:cxnLst>
                <a:rect l="0" t="0" r="r" b="b"/>
                <a:pathLst>
                  <a:path w="309" h="1461">
                    <a:moveTo>
                      <a:pt x="309" y="0"/>
                    </a:moveTo>
                    <a:lnTo>
                      <a:pt x="0" y="0"/>
                    </a:lnTo>
                    <a:lnTo>
                      <a:pt x="0" y="1461"/>
                    </a:lnTo>
                    <a:lnTo>
                      <a:pt x="309" y="1461"/>
                    </a:lnTo>
                    <a:lnTo>
                      <a:pt x="309" y="0"/>
                    </a:lnTo>
                    <a:lnTo>
                      <a:pt x="309" y="0"/>
                    </a:lnTo>
                    <a:close/>
                  </a:path>
                </a:pathLst>
              </a:custGeom>
              <a:solidFill>
                <a:srgbClr val="FF6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grpSp>
        <p:sp>
          <p:nvSpPr>
            <p:cNvPr id="17426" name="Freeform 38">
              <a:extLst>
                <a:ext uri="{FF2B5EF4-FFF2-40B4-BE49-F238E27FC236}">
                  <a16:creationId xmlns:a16="http://schemas.microsoft.com/office/drawing/2014/main" id="{C55BA8E9-06BB-4B38-AA0D-B1D2F8CD30A0}"/>
                </a:ext>
              </a:extLst>
            </p:cNvPr>
            <p:cNvSpPr>
              <a:spLocks/>
            </p:cNvSpPr>
            <p:nvPr/>
          </p:nvSpPr>
          <p:spPr bwMode="auto">
            <a:xfrm>
              <a:off x="1549151" y="2315825"/>
              <a:ext cx="112713" cy="111125"/>
            </a:xfrm>
            <a:custGeom>
              <a:avLst/>
              <a:gdLst>
                <a:gd name="T0" fmla="*/ 0 w 71"/>
                <a:gd name="T1" fmla="*/ 70 h 70"/>
                <a:gd name="T2" fmla="*/ 71 w 71"/>
                <a:gd name="T3" fmla="*/ 70 h 70"/>
                <a:gd name="T4" fmla="*/ 71 w 71"/>
                <a:gd name="T5" fmla="*/ 0 h 70"/>
                <a:gd name="T6" fmla="*/ 0 w 71"/>
                <a:gd name="T7" fmla="*/ 0 h 70"/>
                <a:gd name="T8" fmla="*/ 0 w 71"/>
                <a:gd name="T9" fmla="*/ 70 h 70"/>
                <a:gd name="T10" fmla="*/ 0 w 71"/>
                <a:gd name="T11" fmla="*/ 70 h 70"/>
              </a:gdLst>
              <a:ahLst/>
              <a:cxnLst>
                <a:cxn ang="0">
                  <a:pos x="T0" y="T1"/>
                </a:cxn>
                <a:cxn ang="0">
                  <a:pos x="T2" y="T3"/>
                </a:cxn>
                <a:cxn ang="0">
                  <a:pos x="T4" y="T5"/>
                </a:cxn>
                <a:cxn ang="0">
                  <a:pos x="T6" y="T7"/>
                </a:cxn>
                <a:cxn ang="0">
                  <a:pos x="T8" y="T9"/>
                </a:cxn>
                <a:cxn ang="0">
                  <a:pos x="T10" y="T11"/>
                </a:cxn>
              </a:cxnLst>
              <a:rect l="0" t="0" r="r" b="b"/>
              <a:pathLst>
                <a:path w="71" h="70">
                  <a:moveTo>
                    <a:pt x="0" y="70"/>
                  </a:moveTo>
                  <a:lnTo>
                    <a:pt x="71" y="70"/>
                  </a:lnTo>
                  <a:lnTo>
                    <a:pt x="71" y="0"/>
                  </a:lnTo>
                  <a:lnTo>
                    <a:pt x="0" y="0"/>
                  </a:lnTo>
                  <a:lnTo>
                    <a:pt x="0" y="70"/>
                  </a:lnTo>
                  <a:lnTo>
                    <a:pt x="0" y="70"/>
                  </a:lnTo>
                  <a:close/>
                </a:path>
              </a:pathLst>
            </a:custGeom>
            <a:solidFill>
              <a:srgbClr val="002F5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7427" name="Freeform 39">
              <a:extLst>
                <a:ext uri="{FF2B5EF4-FFF2-40B4-BE49-F238E27FC236}">
                  <a16:creationId xmlns:a16="http://schemas.microsoft.com/office/drawing/2014/main" id="{05A304C1-8686-4B30-91C6-69DF5B164DFF}"/>
                </a:ext>
              </a:extLst>
            </p:cNvPr>
            <p:cNvSpPr>
              <a:spLocks/>
            </p:cNvSpPr>
            <p:nvPr/>
          </p:nvSpPr>
          <p:spPr bwMode="auto">
            <a:xfrm>
              <a:off x="1549151" y="2658725"/>
              <a:ext cx="112713" cy="112713"/>
            </a:xfrm>
            <a:custGeom>
              <a:avLst/>
              <a:gdLst>
                <a:gd name="T0" fmla="*/ 0 w 71"/>
                <a:gd name="T1" fmla="*/ 71 h 71"/>
                <a:gd name="T2" fmla="*/ 71 w 71"/>
                <a:gd name="T3" fmla="*/ 71 h 71"/>
                <a:gd name="T4" fmla="*/ 71 w 71"/>
                <a:gd name="T5" fmla="*/ 0 h 71"/>
                <a:gd name="T6" fmla="*/ 0 w 71"/>
                <a:gd name="T7" fmla="*/ 0 h 71"/>
                <a:gd name="T8" fmla="*/ 0 w 71"/>
                <a:gd name="T9" fmla="*/ 71 h 71"/>
                <a:gd name="T10" fmla="*/ 0 w 71"/>
                <a:gd name="T11" fmla="*/ 71 h 71"/>
              </a:gdLst>
              <a:ahLst/>
              <a:cxnLst>
                <a:cxn ang="0">
                  <a:pos x="T0" y="T1"/>
                </a:cxn>
                <a:cxn ang="0">
                  <a:pos x="T2" y="T3"/>
                </a:cxn>
                <a:cxn ang="0">
                  <a:pos x="T4" y="T5"/>
                </a:cxn>
                <a:cxn ang="0">
                  <a:pos x="T6" y="T7"/>
                </a:cxn>
                <a:cxn ang="0">
                  <a:pos x="T8" y="T9"/>
                </a:cxn>
                <a:cxn ang="0">
                  <a:pos x="T10" y="T11"/>
                </a:cxn>
              </a:cxnLst>
              <a:rect l="0" t="0" r="r" b="b"/>
              <a:pathLst>
                <a:path w="71" h="71">
                  <a:moveTo>
                    <a:pt x="0" y="71"/>
                  </a:moveTo>
                  <a:lnTo>
                    <a:pt x="71" y="71"/>
                  </a:lnTo>
                  <a:lnTo>
                    <a:pt x="71" y="0"/>
                  </a:lnTo>
                  <a:lnTo>
                    <a:pt x="0" y="0"/>
                  </a:lnTo>
                  <a:lnTo>
                    <a:pt x="0" y="71"/>
                  </a:lnTo>
                  <a:lnTo>
                    <a:pt x="0" y="71"/>
                  </a:lnTo>
                  <a:close/>
                </a:path>
              </a:pathLst>
            </a:custGeom>
            <a:solidFill>
              <a:srgbClr val="FF6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7430" name="ZoneTexte 17429">
              <a:extLst>
                <a:ext uri="{FF2B5EF4-FFF2-40B4-BE49-F238E27FC236}">
                  <a16:creationId xmlns:a16="http://schemas.microsoft.com/office/drawing/2014/main" id="{3E6BCC1E-836D-4E2A-BE4C-D8F251E398E1}"/>
                </a:ext>
              </a:extLst>
            </p:cNvPr>
            <p:cNvSpPr txBox="1"/>
            <p:nvPr/>
          </p:nvSpPr>
          <p:spPr>
            <a:xfrm>
              <a:off x="1389807" y="5821354"/>
              <a:ext cx="904415" cy="307777"/>
            </a:xfrm>
            <a:prstGeom prst="rect">
              <a:avLst/>
            </a:prstGeom>
            <a:noFill/>
          </p:spPr>
          <p:txBody>
            <a:bodyPr wrap="none" rtlCol="0">
              <a:spAutoFit/>
            </a:bodyPr>
            <a:lstStyle/>
            <a:p>
              <a:pPr algn="ctr"/>
              <a:r>
                <a:rPr lang="en-US" sz="1400" b="1"/>
                <a:t>GEMINI-1</a:t>
              </a:r>
            </a:p>
          </p:txBody>
        </p:sp>
        <p:sp>
          <p:nvSpPr>
            <p:cNvPr id="17432" name="ZoneTexte 17431">
              <a:extLst>
                <a:ext uri="{FF2B5EF4-FFF2-40B4-BE49-F238E27FC236}">
                  <a16:creationId xmlns:a16="http://schemas.microsoft.com/office/drawing/2014/main" id="{2308FC7F-723D-4C9F-AE28-FEA82BA9D1E6}"/>
                </a:ext>
              </a:extLst>
            </p:cNvPr>
            <p:cNvSpPr txBox="1"/>
            <p:nvPr/>
          </p:nvSpPr>
          <p:spPr>
            <a:xfrm rot="16200000">
              <a:off x="-672381" y="4148379"/>
              <a:ext cx="2016899" cy="307777"/>
            </a:xfrm>
            <a:prstGeom prst="rect">
              <a:avLst/>
            </a:prstGeom>
            <a:noFill/>
          </p:spPr>
          <p:txBody>
            <a:bodyPr wrap="none" rtlCol="0">
              <a:spAutoFit/>
            </a:bodyPr>
            <a:lstStyle/>
            <a:p>
              <a:pPr algn="ctr"/>
              <a:r>
                <a:rPr lang="en-US" sz="1400" b="1"/>
                <a:t>HIV-1 RNA &lt; 50 c/ml, % )</a:t>
              </a:r>
            </a:p>
          </p:txBody>
        </p:sp>
        <p:sp>
          <p:nvSpPr>
            <p:cNvPr id="17436" name="ZoneTexte 17435">
              <a:extLst>
                <a:ext uri="{FF2B5EF4-FFF2-40B4-BE49-F238E27FC236}">
                  <a16:creationId xmlns:a16="http://schemas.microsoft.com/office/drawing/2014/main" id="{66AA0271-5B2E-4F99-8247-5EB98D5969BF}"/>
                </a:ext>
              </a:extLst>
            </p:cNvPr>
            <p:cNvSpPr txBox="1"/>
            <p:nvPr/>
          </p:nvSpPr>
          <p:spPr>
            <a:xfrm>
              <a:off x="679176" y="5542721"/>
              <a:ext cx="263213" cy="276999"/>
            </a:xfrm>
            <a:prstGeom prst="rect">
              <a:avLst/>
            </a:prstGeom>
            <a:noFill/>
          </p:spPr>
          <p:txBody>
            <a:bodyPr wrap="none" rtlCol="0">
              <a:spAutoFit/>
            </a:bodyPr>
            <a:lstStyle/>
            <a:p>
              <a:pPr algn="r"/>
              <a:r>
                <a:rPr lang="fr-FR" sz="1200" dirty="0"/>
                <a:t>0</a:t>
              </a:r>
            </a:p>
          </p:txBody>
        </p:sp>
        <p:sp>
          <p:nvSpPr>
            <p:cNvPr id="17437" name="ZoneTexte 17436">
              <a:extLst>
                <a:ext uri="{FF2B5EF4-FFF2-40B4-BE49-F238E27FC236}">
                  <a16:creationId xmlns:a16="http://schemas.microsoft.com/office/drawing/2014/main" id="{C3F9C03C-2B1A-446D-81BD-05745013DA97}"/>
                </a:ext>
              </a:extLst>
            </p:cNvPr>
            <p:cNvSpPr txBox="1"/>
            <p:nvPr/>
          </p:nvSpPr>
          <p:spPr>
            <a:xfrm>
              <a:off x="600629" y="4985179"/>
              <a:ext cx="341760" cy="276999"/>
            </a:xfrm>
            <a:prstGeom prst="rect">
              <a:avLst/>
            </a:prstGeom>
            <a:noFill/>
          </p:spPr>
          <p:txBody>
            <a:bodyPr wrap="none" rtlCol="0">
              <a:spAutoFit/>
            </a:bodyPr>
            <a:lstStyle/>
            <a:p>
              <a:pPr algn="r"/>
              <a:r>
                <a:rPr lang="fr-FR" sz="1200" dirty="0"/>
                <a:t>20</a:t>
              </a:r>
            </a:p>
          </p:txBody>
        </p:sp>
        <p:sp>
          <p:nvSpPr>
            <p:cNvPr id="17438" name="ZoneTexte 17437">
              <a:extLst>
                <a:ext uri="{FF2B5EF4-FFF2-40B4-BE49-F238E27FC236}">
                  <a16:creationId xmlns:a16="http://schemas.microsoft.com/office/drawing/2014/main" id="{976E7BF3-7218-49E5-BEEF-C9C6E60FE814}"/>
                </a:ext>
              </a:extLst>
            </p:cNvPr>
            <p:cNvSpPr txBox="1"/>
            <p:nvPr/>
          </p:nvSpPr>
          <p:spPr>
            <a:xfrm>
              <a:off x="600629" y="4427638"/>
              <a:ext cx="341760" cy="276999"/>
            </a:xfrm>
            <a:prstGeom prst="rect">
              <a:avLst/>
            </a:prstGeom>
            <a:noFill/>
          </p:spPr>
          <p:txBody>
            <a:bodyPr wrap="none" rtlCol="0">
              <a:spAutoFit/>
            </a:bodyPr>
            <a:lstStyle/>
            <a:p>
              <a:pPr algn="r"/>
              <a:r>
                <a:rPr lang="fr-FR" sz="1200" dirty="0"/>
                <a:t>40</a:t>
              </a:r>
            </a:p>
          </p:txBody>
        </p:sp>
        <p:sp>
          <p:nvSpPr>
            <p:cNvPr id="17439" name="ZoneTexte 17438">
              <a:extLst>
                <a:ext uri="{FF2B5EF4-FFF2-40B4-BE49-F238E27FC236}">
                  <a16:creationId xmlns:a16="http://schemas.microsoft.com/office/drawing/2014/main" id="{CAF0BE6E-905C-47AB-AB5C-D25F4A5519A4}"/>
                </a:ext>
              </a:extLst>
            </p:cNvPr>
            <p:cNvSpPr txBox="1"/>
            <p:nvPr/>
          </p:nvSpPr>
          <p:spPr>
            <a:xfrm>
              <a:off x="600629" y="3870097"/>
              <a:ext cx="341760" cy="276999"/>
            </a:xfrm>
            <a:prstGeom prst="rect">
              <a:avLst/>
            </a:prstGeom>
            <a:noFill/>
          </p:spPr>
          <p:txBody>
            <a:bodyPr wrap="none" rtlCol="0">
              <a:spAutoFit/>
            </a:bodyPr>
            <a:lstStyle/>
            <a:p>
              <a:pPr algn="r"/>
              <a:r>
                <a:rPr lang="fr-FR" sz="1200" dirty="0"/>
                <a:t>60</a:t>
              </a:r>
            </a:p>
          </p:txBody>
        </p:sp>
        <p:sp>
          <p:nvSpPr>
            <p:cNvPr id="32" name="ZoneTexte 31">
              <a:extLst>
                <a:ext uri="{FF2B5EF4-FFF2-40B4-BE49-F238E27FC236}">
                  <a16:creationId xmlns:a16="http://schemas.microsoft.com/office/drawing/2014/main" id="{534AE6B0-707E-4762-B388-49FA13471722}"/>
                </a:ext>
              </a:extLst>
            </p:cNvPr>
            <p:cNvSpPr txBox="1"/>
            <p:nvPr/>
          </p:nvSpPr>
          <p:spPr>
            <a:xfrm>
              <a:off x="600629" y="3312556"/>
              <a:ext cx="341760" cy="276999"/>
            </a:xfrm>
            <a:prstGeom prst="rect">
              <a:avLst/>
            </a:prstGeom>
            <a:noFill/>
          </p:spPr>
          <p:txBody>
            <a:bodyPr wrap="none" rtlCol="0">
              <a:spAutoFit/>
            </a:bodyPr>
            <a:lstStyle/>
            <a:p>
              <a:pPr algn="r"/>
              <a:r>
                <a:rPr lang="fr-FR" sz="1200" dirty="0"/>
                <a:t>80</a:t>
              </a:r>
            </a:p>
          </p:txBody>
        </p:sp>
        <p:sp>
          <p:nvSpPr>
            <p:cNvPr id="33" name="ZoneTexte 32">
              <a:extLst>
                <a:ext uri="{FF2B5EF4-FFF2-40B4-BE49-F238E27FC236}">
                  <a16:creationId xmlns:a16="http://schemas.microsoft.com/office/drawing/2014/main" id="{7400D36D-7938-40AA-93AF-7D4A0E2B8CEA}"/>
                </a:ext>
              </a:extLst>
            </p:cNvPr>
            <p:cNvSpPr txBox="1"/>
            <p:nvPr/>
          </p:nvSpPr>
          <p:spPr>
            <a:xfrm>
              <a:off x="522082" y="2755015"/>
              <a:ext cx="420307" cy="276999"/>
            </a:xfrm>
            <a:prstGeom prst="rect">
              <a:avLst/>
            </a:prstGeom>
            <a:noFill/>
          </p:spPr>
          <p:txBody>
            <a:bodyPr wrap="none" rtlCol="0">
              <a:spAutoFit/>
            </a:bodyPr>
            <a:lstStyle/>
            <a:p>
              <a:pPr algn="r"/>
              <a:r>
                <a:rPr lang="fr-FR" sz="1200" dirty="0"/>
                <a:t>100</a:t>
              </a:r>
            </a:p>
          </p:txBody>
        </p:sp>
        <p:sp>
          <p:nvSpPr>
            <p:cNvPr id="78" name="ZoneTexte 77">
              <a:extLst>
                <a:ext uri="{FF2B5EF4-FFF2-40B4-BE49-F238E27FC236}">
                  <a16:creationId xmlns:a16="http://schemas.microsoft.com/office/drawing/2014/main" id="{FBCAD799-629F-4B19-AA42-C3F3E84D12DF}"/>
                </a:ext>
              </a:extLst>
            </p:cNvPr>
            <p:cNvSpPr txBox="1"/>
            <p:nvPr/>
          </p:nvSpPr>
          <p:spPr>
            <a:xfrm>
              <a:off x="1668141" y="2205999"/>
              <a:ext cx="933012" cy="307777"/>
            </a:xfrm>
            <a:prstGeom prst="rect">
              <a:avLst/>
            </a:prstGeom>
            <a:noFill/>
          </p:spPr>
          <p:txBody>
            <a:bodyPr wrap="none" rtlCol="0">
              <a:spAutoFit/>
            </a:bodyPr>
            <a:lstStyle/>
            <a:p>
              <a:r>
                <a:rPr lang="fr-FR" sz="1400" b="1" dirty="0"/>
                <a:t>DTG + 3TC</a:t>
              </a:r>
            </a:p>
          </p:txBody>
        </p:sp>
        <p:sp>
          <p:nvSpPr>
            <p:cNvPr id="79" name="ZoneTexte 78">
              <a:extLst>
                <a:ext uri="{FF2B5EF4-FFF2-40B4-BE49-F238E27FC236}">
                  <a16:creationId xmlns:a16="http://schemas.microsoft.com/office/drawing/2014/main" id="{E5F70F34-99FC-421A-9645-4C8AE30890EF}"/>
                </a:ext>
              </a:extLst>
            </p:cNvPr>
            <p:cNvSpPr txBox="1"/>
            <p:nvPr/>
          </p:nvSpPr>
          <p:spPr>
            <a:xfrm>
              <a:off x="1668141" y="2564503"/>
              <a:ext cx="1279261" cy="307777"/>
            </a:xfrm>
            <a:prstGeom prst="rect">
              <a:avLst/>
            </a:prstGeom>
            <a:noFill/>
          </p:spPr>
          <p:txBody>
            <a:bodyPr wrap="none" rtlCol="0">
              <a:spAutoFit/>
            </a:bodyPr>
            <a:lstStyle/>
            <a:p>
              <a:r>
                <a:rPr lang="fr-FR" sz="1400" b="1" dirty="0"/>
                <a:t>DTG + TDF/FTC</a:t>
              </a:r>
            </a:p>
          </p:txBody>
        </p:sp>
        <p:sp>
          <p:nvSpPr>
            <p:cNvPr id="80" name="ZoneTexte 79">
              <a:extLst>
                <a:ext uri="{FF2B5EF4-FFF2-40B4-BE49-F238E27FC236}">
                  <a16:creationId xmlns:a16="http://schemas.microsoft.com/office/drawing/2014/main" id="{DD5FA5E0-F31F-456A-8525-7781E1672D8E}"/>
                </a:ext>
              </a:extLst>
            </p:cNvPr>
            <p:cNvSpPr txBox="1"/>
            <p:nvPr/>
          </p:nvSpPr>
          <p:spPr>
            <a:xfrm>
              <a:off x="2994037" y="5821354"/>
              <a:ext cx="904415" cy="307777"/>
            </a:xfrm>
            <a:prstGeom prst="rect">
              <a:avLst/>
            </a:prstGeom>
            <a:noFill/>
          </p:spPr>
          <p:txBody>
            <a:bodyPr wrap="none" rtlCol="0">
              <a:spAutoFit/>
            </a:bodyPr>
            <a:lstStyle/>
            <a:p>
              <a:pPr algn="ctr"/>
              <a:r>
                <a:rPr lang="en-US" sz="1400" b="1"/>
                <a:t>GEMINI-2</a:t>
              </a:r>
            </a:p>
          </p:txBody>
        </p:sp>
        <p:sp>
          <p:nvSpPr>
            <p:cNvPr id="81" name="ZoneTexte 80">
              <a:extLst>
                <a:ext uri="{FF2B5EF4-FFF2-40B4-BE49-F238E27FC236}">
                  <a16:creationId xmlns:a16="http://schemas.microsoft.com/office/drawing/2014/main" id="{A802AEBE-05B6-4B46-BEB2-4A3B87B712F1}"/>
                </a:ext>
              </a:extLst>
            </p:cNvPr>
            <p:cNvSpPr txBox="1"/>
            <p:nvPr/>
          </p:nvSpPr>
          <p:spPr>
            <a:xfrm>
              <a:off x="4779639" y="5821354"/>
              <a:ext cx="701154" cy="307777"/>
            </a:xfrm>
            <a:prstGeom prst="rect">
              <a:avLst/>
            </a:prstGeom>
            <a:noFill/>
          </p:spPr>
          <p:txBody>
            <a:bodyPr wrap="none" rtlCol="0">
              <a:spAutoFit/>
            </a:bodyPr>
            <a:lstStyle/>
            <a:p>
              <a:pPr algn="ctr"/>
              <a:r>
                <a:rPr lang="en-US" sz="1400" b="1"/>
                <a:t>Pooled</a:t>
              </a:r>
            </a:p>
          </p:txBody>
        </p:sp>
        <p:sp>
          <p:nvSpPr>
            <p:cNvPr id="82" name="ZoneTexte 81">
              <a:extLst>
                <a:ext uri="{FF2B5EF4-FFF2-40B4-BE49-F238E27FC236}">
                  <a16:creationId xmlns:a16="http://schemas.microsoft.com/office/drawing/2014/main" id="{7C0D2E71-0277-4C8A-96C7-1A2368A3879D}"/>
                </a:ext>
              </a:extLst>
            </p:cNvPr>
            <p:cNvSpPr txBox="1"/>
            <p:nvPr/>
          </p:nvSpPr>
          <p:spPr>
            <a:xfrm>
              <a:off x="1391049" y="3194887"/>
              <a:ext cx="341760" cy="276999"/>
            </a:xfrm>
            <a:prstGeom prst="rect">
              <a:avLst/>
            </a:prstGeom>
            <a:noFill/>
          </p:spPr>
          <p:txBody>
            <a:bodyPr wrap="none" rtlCol="0">
              <a:spAutoFit/>
            </a:bodyPr>
            <a:lstStyle/>
            <a:p>
              <a:pPr algn="ctr"/>
              <a:r>
                <a:rPr lang="fr-FR" sz="1200" b="1" dirty="0"/>
                <a:t>79</a:t>
              </a:r>
            </a:p>
          </p:txBody>
        </p:sp>
        <p:sp>
          <p:nvSpPr>
            <p:cNvPr id="83" name="ZoneTexte 82">
              <a:extLst>
                <a:ext uri="{FF2B5EF4-FFF2-40B4-BE49-F238E27FC236}">
                  <a16:creationId xmlns:a16="http://schemas.microsoft.com/office/drawing/2014/main" id="{17A08FBC-0A11-4BB5-B2D1-27DD94C1210F}"/>
                </a:ext>
              </a:extLst>
            </p:cNvPr>
            <p:cNvSpPr txBox="1"/>
            <p:nvPr/>
          </p:nvSpPr>
          <p:spPr>
            <a:xfrm>
              <a:off x="1910558" y="3134145"/>
              <a:ext cx="341760" cy="276999"/>
            </a:xfrm>
            <a:prstGeom prst="rect">
              <a:avLst/>
            </a:prstGeom>
            <a:noFill/>
          </p:spPr>
          <p:txBody>
            <a:bodyPr wrap="none" rtlCol="0">
              <a:spAutoFit/>
            </a:bodyPr>
            <a:lstStyle/>
            <a:p>
              <a:pPr algn="ctr"/>
              <a:r>
                <a:rPr lang="fr-FR" sz="1200" b="1" dirty="0"/>
                <a:t>83</a:t>
              </a:r>
            </a:p>
          </p:txBody>
        </p:sp>
        <p:sp>
          <p:nvSpPr>
            <p:cNvPr id="84" name="ZoneTexte 83">
              <a:extLst>
                <a:ext uri="{FF2B5EF4-FFF2-40B4-BE49-F238E27FC236}">
                  <a16:creationId xmlns:a16="http://schemas.microsoft.com/office/drawing/2014/main" id="{21454981-74D1-4CA6-AE8B-7E4EC8AB5D82}"/>
                </a:ext>
              </a:extLst>
            </p:cNvPr>
            <p:cNvSpPr txBox="1"/>
            <p:nvPr/>
          </p:nvSpPr>
          <p:spPr>
            <a:xfrm>
              <a:off x="2998994" y="3084934"/>
              <a:ext cx="341760" cy="276999"/>
            </a:xfrm>
            <a:prstGeom prst="rect">
              <a:avLst/>
            </a:prstGeom>
            <a:noFill/>
          </p:spPr>
          <p:txBody>
            <a:bodyPr wrap="none" rtlCol="0">
              <a:spAutoFit/>
            </a:bodyPr>
            <a:lstStyle/>
            <a:p>
              <a:pPr algn="ctr"/>
              <a:r>
                <a:rPr lang="fr-FR" sz="1200" b="1" dirty="0"/>
                <a:t>84</a:t>
              </a:r>
            </a:p>
          </p:txBody>
        </p:sp>
        <p:sp>
          <p:nvSpPr>
            <p:cNvPr id="85" name="ZoneTexte 84">
              <a:extLst>
                <a:ext uri="{FF2B5EF4-FFF2-40B4-BE49-F238E27FC236}">
                  <a16:creationId xmlns:a16="http://schemas.microsoft.com/office/drawing/2014/main" id="{75D01A67-EF29-4DE8-9640-E6095A78D782}"/>
                </a:ext>
              </a:extLst>
            </p:cNvPr>
            <p:cNvSpPr txBox="1"/>
            <p:nvPr/>
          </p:nvSpPr>
          <p:spPr>
            <a:xfrm>
              <a:off x="3529529" y="3084934"/>
              <a:ext cx="341760" cy="276999"/>
            </a:xfrm>
            <a:prstGeom prst="rect">
              <a:avLst/>
            </a:prstGeom>
            <a:noFill/>
          </p:spPr>
          <p:txBody>
            <a:bodyPr wrap="none" rtlCol="0">
              <a:spAutoFit/>
            </a:bodyPr>
            <a:lstStyle/>
            <a:p>
              <a:pPr algn="ctr"/>
              <a:r>
                <a:rPr lang="fr-FR" sz="1200" b="1" dirty="0"/>
                <a:t>84</a:t>
              </a:r>
            </a:p>
          </p:txBody>
        </p:sp>
        <p:sp>
          <p:nvSpPr>
            <p:cNvPr id="86" name="ZoneTexte 85">
              <a:extLst>
                <a:ext uri="{FF2B5EF4-FFF2-40B4-BE49-F238E27FC236}">
                  <a16:creationId xmlns:a16="http://schemas.microsoft.com/office/drawing/2014/main" id="{8C75C97F-F746-4B1D-919B-40C78E5C8EBB}"/>
                </a:ext>
              </a:extLst>
            </p:cNvPr>
            <p:cNvSpPr txBox="1"/>
            <p:nvPr/>
          </p:nvSpPr>
          <p:spPr>
            <a:xfrm>
              <a:off x="4658241" y="3146268"/>
              <a:ext cx="341760" cy="276999"/>
            </a:xfrm>
            <a:prstGeom prst="rect">
              <a:avLst/>
            </a:prstGeom>
            <a:noFill/>
          </p:spPr>
          <p:txBody>
            <a:bodyPr wrap="none" rtlCol="0">
              <a:spAutoFit/>
            </a:bodyPr>
            <a:lstStyle/>
            <a:p>
              <a:pPr algn="ctr"/>
              <a:r>
                <a:rPr lang="fr-FR" sz="1200" b="1" dirty="0"/>
                <a:t>82</a:t>
              </a:r>
            </a:p>
          </p:txBody>
        </p:sp>
        <p:sp>
          <p:nvSpPr>
            <p:cNvPr id="87" name="ZoneTexte 86">
              <a:extLst>
                <a:ext uri="{FF2B5EF4-FFF2-40B4-BE49-F238E27FC236}">
                  <a16:creationId xmlns:a16="http://schemas.microsoft.com/office/drawing/2014/main" id="{DDC5B434-084E-4BE3-A1AF-2AF318192D80}"/>
                </a:ext>
              </a:extLst>
            </p:cNvPr>
            <p:cNvSpPr txBox="1"/>
            <p:nvPr/>
          </p:nvSpPr>
          <p:spPr>
            <a:xfrm>
              <a:off x="5188776" y="3084934"/>
              <a:ext cx="341760" cy="276999"/>
            </a:xfrm>
            <a:prstGeom prst="rect">
              <a:avLst/>
            </a:prstGeom>
            <a:noFill/>
          </p:spPr>
          <p:txBody>
            <a:bodyPr wrap="none" rtlCol="0">
              <a:spAutoFit/>
            </a:bodyPr>
            <a:lstStyle/>
            <a:p>
              <a:pPr algn="ctr"/>
              <a:r>
                <a:rPr lang="fr-FR" sz="1200" b="1" dirty="0"/>
                <a:t>84</a:t>
              </a:r>
            </a:p>
          </p:txBody>
        </p:sp>
        <p:sp>
          <p:nvSpPr>
            <p:cNvPr id="88" name="ZoneTexte 87">
              <a:extLst>
                <a:ext uri="{FF2B5EF4-FFF2-40B4-BE49-F238E27FC236}">
                  <a16:creationId xmlns:a16="http://schemas.microsoft.com/office/drawing/2014/main" id="{D1D68697-4F29-47CA-B7E0-52FCED3B2F93}"/>
                </a:ext>
              </a:extLst>
            </p:cNvPr>
            <p:cNvSpPr txBox="1"/>
            <p:nvPr/>
          </p:nvSpPr>
          <p:spPr>
            <a:xfrm>
              <a:off x="1363807" y="5198632"/>
              <a:ext cx="420307" cy="461665"/>
            </a:xfrm>
            <a:prstGeom prst="rect">
              <a:avLst/>
            </a:prstGeom>
            <a:noFill/>
          </p:spPr>
          <p:txBody>
            <a:bodyPr wrap="none" rtlCol="0">
              <a:spAutoFit/>
            </a:bodyPr>
            <a:lstStyle/>
            <a:p>
              <a:pPr algn="ctr"/>
              <a:r>
                <a:rPr lang="fr-FR" sz="1200" b="1" u="sng" dirty="0">
                  <a:solidFill>
                    <a:schemeClr val="bg1"/>
                  </a:solidFill>
                </a:rPr>
                <a:t>281</a:t>
              </a:r>
              <a:br>
                <a:rPr lang="fr-FR" sz="1200" b="1" dirty="0">
                  <a:solidFill>
                    <a:schemeClr val="bg1"/>
                  </a:solidFill>
                </a:rPr>
              </a:br>
              <a:r>
                <a:rPr lang="fr-FR" sz="1200" b="1" dirty="0">
                  <a:solidFill>
                    <a:schemeClr val="bg1"/>
                  </a:solidFill>
                </a:rPr>
                <a:t>356</a:t>
              </a:r>
            </a:p>
          </p:txBody>
        </p:sp>
        <p:sp>
          <p:nvSpPr>
            <p:cNvPr id="89" name="ZoneTexte 88">
              <a:extLst>
                <a:ext uri="{FF2B5EF4-FFF2-40B4-BE49-F238E27FC236}">
                  <a16:creationId xmlns:a16="http://schemas.microsoft.com/office/drawing/2014/main" id="{F8D8C2B5-357E-40E5-BEE3-FD6CDF04F600}"/>
                </a:ext>
              </a:extLst>
            </p:cNvPr>
            <p:cNvSpPr txBox="1"/>
            <p:nvPr/>
          </p:nvSpPr>
          <p:spPr>
            <a:xfrm>
              <a:off x="1894696" y="5198632"/>
              <a:ext cx="420307" cy="461665"/>
            </a:xfrm>
            <a:prstGeom prst="rect">
              <a:avLst/>
            </a:prstGeom>
            <a:noFill/>
          </p:spPr>
          <p:txBody>
            <a:bodyPr wrap="none" rtlCol="0">
              <a:spAutoFit/>
            </a:bodyPr>
            <a:lstStyle/>
            <a:p>
              <a:pPr algn="ctr"/>
              <a:r>
                <a:rPr lang="fr-FR" sz="1200" b="1" u="sng" dirty="0">
                  <a:solidFill>
                    <a:schemeClr val="bg1"/>
                  </a:solidFill>
                </a:rPr>
                <a:t>296</a:t>
              </a:r>
              <a:br>
                <a:rPr lang="fr-FR" sz="1200" b="1" dirty="0">
                  <a:solidFill>
                    <a:schemeClr val="bg1"/>
                  </a:solidFill>
                </a:rPr>
              </a:br>
              <a:r>
                <a:rPr lang="fr-FR" sz="1200" b="1" dirty="0">
                  <a:solidFill>
                    <a:schemeClr val="bg1"/>
                  </a:solidFill>
                </a:rPr>
                <a:t>358</a:t>
              </a:r>
            </a:p>
          </p:txBody>
        </p:sp>
        <p:sp>
          <p:nvSpPr>
            <p:cNvPr id="90" name="ZoneTexte 89">
              <a:extLst>
                <a:ext uri="{FF2B5EF4-FFF2-40B4-BE49-F238E27FC236}">
                  <a16:creationId xmlns:a16="http://schemas.microsoft.com/office/drawing/2014/main" id="{4FD0CABD-E6AC-477C-96EC-7729EA9EBA78}"/>
                </a:ext>
              </a:extLst>
            </p:cNvPr>
            <p:cNvSpPr txBox="1"/>
            <p:nvPr/>
          </p:nvSpPr>
          <p:spPr>
            <a:xfrm>
              <a:off x="2992975" y="5198632"/>
              <a:ext cx="420307" cy="461665"/>
            </a:xfrm>
            <a:prstGeom prst="rect">
              <a:avLst/>
            </a:prstGeom>
            <a:noFill/>
          </p:spPr>
          <p:txBody>
            <a:bodyPr wrap="none" rtlCol="0">
              <a:spAutoFit/>
            </a:bodyPr>
            <a:lstStyle/>
            <a:p>
              <a:pPr algn="ctr"/>
              <a:r>
                <a:rPr lang="fr-FR" sz="1200" b="1" u="sng" dirty="0">
                  <a:solidFill>
                    <a:schemeClr val="bg1"/>
                  </a:solidFill>
                </a:rPr>
                <a:t>303</a:t>
              </a:r>
              <a:br>
                <a:rPr lang="fr-FR" sz="1200" b="1" dirty="0">
                  <a:solidFill>
                    <a:schemeClr val="bg1"/>
                  </a:solidFill>
                </a:rPr>
              </a:br>
              <a:r>
                <a:rPr lang="fr-FR" sz="1200" b="1" dirty="0">
                  <a:solidFill>
                    <a:schemeClr val="bg1"/>
                  </a:solidFill>
                </a:rPr>
                <a:t>360</a:t>
              </a:r>
            </a:p>
          </p:txBody>
        </p:sp>
        <p:sp>
          <p:nvSpPr>
            <p:cNvPr id="91" name="ZoneTexte 90">
              <a:extLst>
                <a:ext uri="{FF2B5EF4-FFF2-40B4-BE49-F238E27FC236}">
                  <a16:creationId xmlns:a16="http://schemas.microsoft.com/office/drawing/2014/main" id="{8C3FC5DC-4317-43A6-B7B3-15362931E1AF}"/>
                </a:ext>
              </a:extLst>
            </p:cNvPr>
            <p:cNvSpPr txBox="1"/>
            <p:nvPr/>
          </p:nvSpPr>
          <p:spPr>
            <a:xfrm>
              <a:off x="3498266" y="5198632"/>
              <a:ext cx="420307" cy="461665"/>
            </a:xfrm>
            <a:prstGeom prst="rect">
              <a:avLst/>
            </a:prstGeom>
            <a:noFill/>
          </p:spPr>
          <p:txBody>
            <a:bodyPr wrap="none" rtlCol="0">
              <a:spAutoFit/>
            </a:bodyPr>
            <a:lstStyle/>
            <a:p>
              <a:pPr algn="ctr"/>
              <a:r>
                <a:rPr lang="fr-FR" sz="1200" b="1" u="sng" dirty="0">
                  <a:solidFill>
                    <a:schemeClr val="bg1"/>
                  </a:solidFill>
                </a:rPr>
                <a:t>303</a:t>
              </a:r>
              <a:br>
                <a:rPr lang="fr-FR" sz="1200" b="1" dirty="0">
                  <a:solidFill>
                    <a:schemeClr val="bg1"/>
                  </a:solidFill>
                </a:rPr>
              </a:br>
              <a:r>
                <a:rPr lang="fr-FR" sz="1200" b="1" dirty="0">
                  <a:solidFill>
                    <a:schemeClr val="bg1"/>
                  </a:solidFill>
                </a:rPr>
                <a:t>359</a:t>
              </a:r>
            </a:p>
          </p:txBody>
        </p:sp>
        <p:sp>
          <p:nvSpPr>
            <p:cNvPr id="92" name="ZoneTexte 91">
              <a:extLst>
                <a:ext uri="{FF2B5EF4-FFF2-40B4-BE49-F238E27FC236}">
                  <a16:creationId xmlns:a16="http://schemas.microsoft.com/office/drawing/2014/main" id="{3F829717-C7E9-4106-A2F6-46E16F44E2D8}"/>
                </a:ext>
              </a:extLst>
            </p:cNvPr>
            <p:cNvSpPr txBox="1"/>
            <p:nvPr/>
          </p:nvSpPr>
          <p:spPr>
            <a:xfrm>
              <a:off x="4630910" y="5198632"/>
              <a:ext cx="420307" cy="461665"/>
            </a:xfrm>
            <a:prstGeom prst="rect">
              <a:avLst/>
            </a:prstGeom>
            <a:noFill/>
          </p:spPr>
          <p:txBody>
            <a:bodyPr wrap="none" rtlCol="0">
              <a:spAutoFit/>
            </a:bodyPr>
            <a:lstStyle/>
            <a:p>
              <a:pPr algn="ctr"/>
              <a:r>
                <a:rPr lang="fr-FR" sz="1200" b="1" u="sng" dirty="0">
                  <a:solidFill>
                    <a:schemeClr val="bg1"/>
                  </a:solidFill>
                </a:rPr>
                <a:t>584</a:t>
              </a:r>
              <a:br>
                <a:rPr lang="fr-FR" sz="1200" b="1" dirty="0">
                  <a:solidFill>
                    <a:schemeClr val="bg1"/>
                  </a:solidFill>
                </a:rPr>
              </a:br>
              <a:r>
                <a:rPr lang="fr-FR" sz="1200" b="1" dirty="0">
                  <a:solidFill>
                    <a:schemeClr val="bg1"/>
                  </a:solidFill>
                </a:rPr>
                <a:t>716</a:t>
              </a:r>
            </a:p>
          </p:txBody>
        </p:sp>
        <p:sp>
          <p:nvSpPr>
            <p:cNvPr id="93" name="ZoneTexte 92">
              <a:extLst>
                <a:ext uri="{FF2B5EF4-FFF2-40B4-BE49-F238E27FC236}">
                  <a16:creationId xmlns:a16="http://schemas.microsoft.com/office/drawing/2014/main" id="{04D4A624-BFFE-4E12-846B-2DE416860A92}"/>
                </a:ext>
              </a:extLst>
            </p:cNvPr>
            <p:cNvSpPr txBox="1"/>
            <p:nvPr/>
          </p:nvSpPr>
          <p:spPr>
            <a:xfrm>
              <a:off x="5145739" y="5198632"/>
              <a:ext cx="420307" cy="461665"/>
            </a:xfrm>
            <a:prstGeom prst="rect">
              <a:avLst/>
            </a:prstGeom>
            <a:noFill/>
          </p:spPr>
          <p:txBody>
            <a:bodyPr wrap="none" rtlCol="0">
              <a:spAutoFit/>
            </a:bodyPr>
            <a:lstStyle/>
            <a:p>
              <a:pPr algn="ctr"/>
              <a:r>
                <a:rPr lang="fr-FR" sz="1200" b="1" u="sng" dirty="0">
                  <a:solidFill>
                    <a:schemeClr val="bg1"/>
                  </a:solidFill>
                </a:rPr>
                <a:t>599</a:t>
              </a:r>
              <a:br>
                <a:rPr lang="fr-FR" sz="1200" b="1" dirty="0">
                  <a:solidFill>
                    <a:schemeClr val="bg1"/>
                  </a:solidFill>
                </a:rPr>
              </a:br>
              <a:r>
                <a:rPr lang="fr-FR" sz="1200" b="1" dirty="0">
                  <a:solidFill>
                    <a:schemeClr val="bg1"/>
                  </a:solidFill>
                </a:rPr>
                <a:t>717</a:t>
              </a:r>
            </a:p>
          </p:txBody>
        </p:sp>
      </p:grpSp>
      <p:grpSp>
        <p:nvGrpSpPr>
          <p:cNvPr id="3" name="Groupe 2">
            <a:extLst>
              <a:ext uri="{FF2B5EF4-FFF2-40B4-BE49-F238E27FC236}">
                <a16:creationId xmlns:a16="http://schemas.microsoft.com/office/drawing/2014/main" id="{DA2C8A38-67E7-431E-B807-A03B985346C5}"/>
              </a:ext>
            </a:extLst>
          </p:cNvPr>
          <p:cNvGrpSpPr/>
          <p:nvPr/>
        </p:nvGrpSpPr>
        <p:grpSpPr>
          <a:xfrm>
            <a:off x="6214170" y="2334186"/>
            <a:ext cx="5644793" cy="3563907"/>
            <a:chOff x="6214170" y="2334186"/>
            <a:chExt cx="5644793" cy="3563907"/>
          </a:xfrm>
        </p:grpSpPr>
        <p:grpSp>
          <p:nvGrpSpPr>
            <p:cNvPr id="17429" name="Groupe 17428">
              <a:extLst>
                <a:ext uri="{FF2B5EF4-FFF2-40B4-BE49-F238E27FC236}">
                  <a16:creationId xmlns:a16="http://schemas.microsoft.com/office/drawing/2014/main" id="{BA3BA6BB-7300-46D9-AC5E-76F4F7F97715}"/>
                </a:ext>
              </a:extLst>
            </p:cNvPr>
            <p:cNvGrpSpPr/>
            <p:nvPr/>
          </p:nvGrpSpPr>
          <p:grpSpPr>
            <a:xfrm>
              <a:off x="6874046" y="2513432"/>
              <a:ext cx="4829175" cy="2733675"/>
              <a:chOff x="6681539" y="2513432"/>
              <a:chExt cx="4829175" cy="2733675"/>
            </a:xfrm>
          </p:grpSpPr>
          <p:sp>
            <p:nvSpPr>
              <p:cNvPr id="15" name="Line 5">
                <a:extLst>
                  <a:ext uri="{FF2B5EF4-FFF2-40B4-BE49-F238E27FC236}">
                    <a16:creationId xmlns:a16="http://schemas.microsoft.com/office/drawing/2014/main" id="{B1E9BB8A-59A2-42EB-BFD4-D94EA92277E9}"/>
                  </a:ext>
                </a:extLst>
              </p:cNvPr>
              <p:cNvSpPr>
                <a:spLocks noChangeShapeType="1"/>
              </p:cNvSpPr>
              <p:nvPr/>
            </p:nvSpPr>
            <p:spPr bwMode="auto">
              <a:xfrm flipH="1">
                <a:off x="6681539" y="5126457"/>
                <a:ext cx="4829175" cy="0"/>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4" name="Line 13">
                <a:extLst>
                  <a:ext uri="{FF2B5EF4-FFF2-40B4-BE49-F238E27FC236}">
                    <a16:creationId xmlns:a16="http://schemas.microsoft.com/office/drawing/2014/main" id="{561E9DCC-AEC0-422C-B2D5-68DF05CCA5B5}"/>
                  </a:ext>
                </a:extLst>
              </p:cNvPr>
              <p:cNvSpPr>
                <a:spLocks noChangeShapeType="1"/>
              </p:cNvSpPr>
              <p:nvPr/>
            </p:nvSpPr>
            <p:spPr bwMode="auto">
              <a:xfrm flipV="1">
                <a:off x="11010652" y="5126457"/>
                <a:ext cx="0" cy="120650"/>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5" name="Line 14">
                <a:extLst>
                  <a:ext uri="{FF2B5EF4-FFF2-40B4-BE49-F238E27FC236}">
                    <a16:creationId xmlns:a16="http://schemas.microsoft.com/office/drawing/2014/main" id="{4F060763-B1BF-42E1-A5CB-A64121C9E179}"/>
                  </a:ext>
                </a:extLst>
              </p:cNvPr>
              <p:cNvSpPr>
                <a:spLocks noChangeShapeType="1"/>
              </p:cNvSpPr>
              <p:nvPr/>
            </p:nvSpPr>
            <p:spPr bwMode="auto">
              <a:xfrm flipV="1">
                <a:off x="10532814" y="5126457"/>
                <a:ext cx="0" cy="120650"/>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6" name="Line 15">
                <a:extLst>
                  <a:ext uri="{FF2B5EF4-FFF2-40B4-BE49-F238E27FC236}">
                    <a16:creationId xmlns:a16="http://schemas.microsoft.com/office/drawing/2014/main" id="{0D5C91CC-F00F-4EA1-9650-B8723A655110}"/>
                  </a:ext>
                </a:extLst>
              </p:cNvPr>
              <p:cNvSpPr>
                <a:spLocks noChangeShapeType="1"/>
              </p:cNvSpPr>
              <p:nvPr/>
            </p:nvSpPr>
            <p:spPr bwMode="auto">
              <a:xfrm flipV="1">
                <a:off x="11493252" y="5126457"/>
                <a:ext cx="0" cy="120650"/>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7" name="Line 16">
                <a:extLst>
                  <a:ext uri="{FF2B5EF4-FFF2-40B4-BE49-F238E27FC236}">
                    <a16:creationId xmlns:a16="http://schemas.microsoft.com/office/drawing/2014/main" id="{3E81D7B5-7669-4BDD-8986-AEE4464D1AA7}"/>
                  </a:ext>
                </a:extLst>
              </p:cNvPr>
              <p:cNvSpPr>
                <a:spLocks noChangeShapeType="1"/>
              </p:cNvSpPr>
              <p:nvPr/>
            </p:nvSpPr>
            <p:spPr bwMode="auto">
              <a:xfrm flipV="1">
                <a:off x="7181602" y="5126457"/>
                <a:ext cx="0" cy="120650"/>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8" name="Line 17">
                <a:extLst>
                  <a:ext uri="{FF2B5EF4-FFF2-40B4-BE49-F238E27FC236}">
                    <a16:creationId xmlns:a16="http://schemas.microsoft.com/office/drawing/2014/main" id="{4CAC258F-71E3-4390-9A1F-E60D33E3EE2A}"/>
                  </a:ext>
                </a:extLst>
              </p:cNvPr>
              <p:cNvSpPr>
                <a:spLocks noChangeShapeType="1"/>
              </p:cNvSpPr>
              <p:nvPr/>
            </p:nvSpPr>
            <p:spPr bwMode="auto">
              <a:xfrm flipV="1">
                <a:off x="8138864" y="5126457"/>
                <a:ext cx="0" cy="120650"/>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9" name="Line 18">
                <a:extLst>
                  <a:ext uri="{FF2B5EF4-FFF2-40B4-BE49-F238E27FC236}">
                    <a16:creationId xmlns:a16="http://schemas.microsoft.com/office/drawing/2014/main" id="{514D8FBC-64C7-4416-BAFE-C2B4CE7818DF}"/>
                  </a:ext>
                </a:extLst>
              </p:cNvPr>
              <p:cNvSpPr>
                <a:spLocks noChangeShapeType="1"/>
              </p:cNvSpPr>
              <p:nvPr/>
            </p:nvSpPr>
            <p:spPr bwMode="auto">
              <a:xfrm flipV="1">
                <a:off x="7661027" y="5126457"/>
                <a:ext cx="0" cy="120650"/>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0" name="Line 19">
                <a:extLst>
                  <a:ext uri="{FF2B5EF4-FFF2-40B4-BE49-F238E27FC236}">
                    <a16:creationId xmlns:a16="http://schemas.microsoft.com/office/drawing/2014/main" id="{707185CB-7208-4111-B609-F1B03AAAD708}"/>
                  </a:ext>
                </a:extLst>
              </p:cNvPr>
              <p:cNvSpPr>
                <a:spLocks noChangeShapeType="1"/>
              </p:cNvSpPr>
              <p:nvPr/>
            </p:nvSpPr>
            <p:spPr bwMode="auto">
              <a:xfrm flipV="1">
                <a:off x="9096127" y="5126457"/>
                <a:ext cx="0" cy="120650"/>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31" name="Line 20">
                <a:extLst>
                  <a:ext uri="{FF2B5EF4-FFF2-40B4-BE49-F238E27FC236}">
                    <a16:creationId xmlns:a16="http://schemas.microsoft.com/office/drawing/2014/main" id="{DC9ED876-0F86-4807-8879-0335D50C2C1D}"/>
                  </a:ext>
                </a:extLst>
              </p:cNvPr>
              <p:cNvSpPr>
                <a:spLocks noChangeShapeType="1"/>
              </p:cNvSpPr>
              <p:nvPr/>
            </p:nvSpPr>
            <p:spPr bwMode="auto">
              <a:xfrm flipV="1">
                <a:off x="8618289" y="5126457"/>
                <a:ext cx="0" cy="120650"/>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7408" name="Line 21">
                <a:extLst>
                  <a:ext uri="{FF2B5EF4-FFF2-40B4-BE49-F238E27FC236}">
                    <a16:creationId xmlns:a16="http://schemas.microsoft.com/office/drawing/2014/main" id="{E4F26447-0D80-4582-BF0C-DF40F83AFB1C}"/>
                  </a:ext>
                </a:extLst>
              </p:cNvPr>
              <p:cNvSpPr>
                <a:spLocks noChangeShapeType="1"/>
              </p:cNvSpPr>
              <p:nvPr/>
            </p:nvSpPr>
            <p:spPr bwMode="auto">
              <a:xfrm flipV="1">
                <a:off x="10053389" y="5126457"/>
                <a:ext cx="0" cy="120650"/>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7409" name="Line 22">
                <a:extLst>
                  <a:ext uri="{FF2B5EF4-FFF2-40B4-BE49-F238E27FC236}">
                    <a16:creationId xmlns:a16="http://schemas.microsoft.com/office/drawing/2014/main" id="{DF3A75FF-535E-49E8-8595-DF1C5F0344EF}"/>
                  </a:ext>
                </a:extLst>
              </p:cNvPr>
              <p:cNvSpPr>
                <a:spLocks noChangeShapeType="1"/>
              </p:cNvSpPr>
              <p:nvPr/>
            </p:nvSpPr>
            <p:spPr bwMode="auto">
              <a:xfrm flipV="1">
                <a:off x="9575552" y="5126457"/>
                <a:ext cx="0" cy="120650"/>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7410" name="Line 23">
                <a:extLst>
                  <a:ext uri="{FF2B5EF4-FFF2-40B4-BE49-F238E27FC236}">
                    <a16:creationId xmlns:a16="http://schemas.microsoft.com/office/drawing/2014/main" id="{129AD99C-3C5F-437B-AF85-5A18566B0487}"/>
                  </a:ext>
                </a:extLst>
              </p:cNvPr>
              <p:cNvSpPr>
                <a:spLocks noChangeShapeType="1"/>
              </p:cNvSpPr>
              <p:nvPr/>
            </p:nvSpPr>
            <p:spPr bwMode="auto">
              <a:xfrm flipV="1">
                <a:off x="6702177" y="5126457"/>
                <a:ext cx="0" cy="120650"/>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7412" name="Freeform 24">
                <a:extLst>
                  <a:ext uri="{FF2B5EF4-FFF2-40B4-BE49-F238E27FC236}">
                    <a16:creationId xmlns:a16="http://schemas.microsoft.com/office/drawing/2014/main" id="{C8DC84E2-C896-4044-AC9E-8B48BCFF6289}"/>
                  </a:ext>
                </a:extLst>
              </p:cNvPr>
              <p:cNvSpPr>
                <a:spLocks/>
              </p:cNvSpPr>
              <p:nvPr/>
            </p:nvSpPr>
            <p:spPr bwMode="auto">
              <a:xfrm>
                <a:off x="9096127" y="2513432"/>
                <a:ext cx="0" cy="2613025"/>
              </a:xfrm>
              <a:custGeom>
                <a:avLst/>
                <a:gdLst>
                  <a:gd name="T0" fmla="*/ 0 h 1646"/>
                  <a:gd name="T1" fmla="*/ 359 h 1646"/>
                  <a:gd name="T2" fmla="*/ 1646 h 1646"/>
                </a:gdLst>
                <a:ahLst/>
                <a:cxnLst>
                  <a:cxn ang="0">
                    <a:pos x="0" y="T0"/>
                  </a:cxn>
                  <a:cxn ang="0">
                    <a:pos x="0" y="T1"/>
                  </a:cxn>
                  <a:cxn ang="0">
                    <a:pos x="0" y="T2"/>
                  </a:cxn>
                </a:cxnLst>
                <a:rect l="0" t="0" r="r" b="b"/>
                <a:pathLst>
                  <a:path h="1646">
                    <a:moveTo>
                      <a:pt x="0" y="0"/>
                    </a:moveTo>
                    <a:lnTo>
                      <a:pt x="0" y="359"/>
                    </a:lnTo>
                    <a:lnTo>
                      <a:pt x="0" y="1646"/>
                    </a:lnTo>
                  </a:path>
                </a:pathLst>
              </a:custGeom>
              <a:noFill/>
              <a:ln w="20638" cap="rnd">
                <a:solidFill>
                  <a:srgbClr val="00306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7413" name="Freeform 25">
                <a:extLst>
                  <a:ext uri="{FF2B5EF4-FFF2-40B4-BE49-F238E27FC236}">
                    <a16:creationId xmlns:a16="http://schemas.microsoft.com/office/drawing/2014/main" id="{6638B5A0-3ED6-4C7F-AD8F-7626AF35A8D2}"/>
                  </a:ext>
                </a:extLst>
              </p:cNvPr>
              <p:cNvSpPr>
                <a:spLocks/>
              </p:cNvSpPr>
              <p:nvPr/>
            </p:nvSpPr>
            <p:spPr bwMode="auto">
              <a:xfrm>
                <a:off x="7064127" y="3083345"/>
                <a:ext cx="2339975" cy="0"/>
              </a:xfrm>
              <a:custGeom>
                <a:avLst/>
                <a:gdLst>
                  <a:gd name="T0" fmla="*/ 1474 w 1474"/>
                  <a:gd name="T1" fmla="*/ 1280 w 1474"/>
                  <a:gd name="T2" fmla="*/ 0 w 1474"/>
                </a:gdLst>
                <a:ahLst/>
                <a:cxnLst>
                  <a:cxn ang="0">
                    <a:pos x="T0" y="0"/>
                  </a:cxn>
                  <a:cxn ang="0">
                    <a:pos x="T1" y="0"/>
                  </a:cxn>
                  <a:cxn ang="0">
                    <a:pos x="T2" y="0"/>
                  </a:cxn>
                </a:cxnLst>
                <a:rect l="0" t="0" r="r" b="b"/>
                <a:pathLst>
                  <a:path w="1474">
                    <a:moveTo>
                      <a:pt x="1474" y="0"/>
                    </a:moveTo>
                    <a:lnTo>
                      <a:pt x="1280" y="0"/>
                    </a:lnTo>
                    <a:lnTo>
                      <a:pt x="0" y="0"/>
                    </a:lnTo>
                  </a:path>
                </a:pathLst>
              </a:custGeom>
              <a:noFill/>
              <a:ln w="31750" cap="rnd">
                <a:solidFill>
                  <a:srgbClr val="002F5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7414" name="Line 26">
                <a:extLst>
                  <a:ext uri="{FF2B5EF4-FFF2-40B4-BE49-F238E27FC236}">
                    <a16:creationId xmlns:a16="http://schemas.microsoft.com/office/drawing/2014/main" id="{3C64A617-8D05-4F52-A70B-182B1A49546B}"/>
                  </a:ext>
                </a:extLst>
              </p:cNvPr>
              <p:cNvSpPr>
                <a:spLocks noChangeShapeType="1"/>
              </p:cNvSpPr>
              <p:nvPr/>
            </p:nvSpPr>
            <p:spPr bwMode="auto">
              <a:xfrm flipH="1">
                <a:off x="7878514" y="4575595"/>
                <a:ext cx="1611313" cy="0"/>
              </a:xfrm>
              <a:prstGeom prst="line">
                <a:avLst/>
              </a:prstGeom>
              <a:noFill/>
              <a:ln w="31750" cap="rnd">
                <a:solidFill>
                  <a:srgbClr val="002F5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7415" name="Line 27">
                <a:extLst>
                  <a:ext uri="{FF2B5EF4-FFF2-40B4-BE49-F238E27FC236}">
                    <a16:creationId xmlns:a16="http://schemas.microsoft.com/office/drawing/2014/main" id="{CB303541-B7B1-44F0-B306-5D7E52407A35}"/>
                  </a:ext>
                </a:extLst>
              </p:cNvPr>
              <p:cNvSpPr>
                <a:spLocks noChangeShapeType="1"/>
              </p:cNvSpPr>
              <p:nvPr/>
            </p:nvSpPr>
            <p:spPr bwMode="auto">
              <a:xfrm flipH="1">
                <a:off x="8027739" y="3824707"/>
                <a:ext cx="2185988" cy="0"/>
              </a:xfrm>
              <a:prstGeom prst="line">
                <a:avLst/>
              </a:prstGeom>
              <a:noFill/>
              <a:ln w="31750" cap="rnd">
                <a:solidFill>
                  <a:srgbClr val="002F5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7416" name="Line 28">
                <a:extLst>
                  <a:ext uri="{FF2B5EF4-FFF2-40B4-BE49-F238E27FC236}">
                    <a16:creationId xmlns:a16="http://schemas.microsoft.com/office/drawing/2014/main" id="{F703741F-912A-41E5-9C29-026F2F382701}"/>
                  </a:ext>
                </a:extLst>
              </p:cNvPr>
              <p:cNvSpPr>
                <a:spLocks noChangeShapeType="1"/>
              </p:cNvSpPr>
              <p:nvPr/>
            </p:nvSpPr>
            <p:spPr bwMode="auto">
              <a:xfrm flipH="1">
                <a:off x="7064127" y="3083345"/>
                <a:ext cx="2351088" cy="0"/>
              </a:xfrm>
              <a:prstGeom prst="line">
                <a:avLst/>
              </a:prstGeom>
              <a:noFill/>
              <a:ln w="31750" cap="rnd">
                <a:solidFill>
                  <a:srgbClr val="002F5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7417" name="Freeform 29">
                <a:extLst>
                  <a:ext uri="{FF2B5EF4-FFF2-40B4-BE49-F238E27FC236}">
                    <a16:creationId xmlns:a16="http://schemas.microsoft.com/office/drawing/2014/main" id="{D1B89E5F-3499-4324-8DE7-15AF71991DC0}"/>
                  </a:ext>
                </a:extLst>
              </p:cNvPr>
              <p:cNvSpPr>
                <a:spLocks/>
              </p:cNvSpPr>
              <p:nvPr/>
            </p:nvSpPr>
            <p:spPr bwMode="auto">
              <a:xfrm>
                <a:off x="8192839" y="3035720"/>
                <a:ext cx="98425" cy="98425"/>
              </a:xfrm>
              <a:custGeom>
                <a:avLst/>
                <a:gdLst>
                  <a:gd name="T0" fmla="*/ 62 w 62"/>
                  <a:gd name="T1" fmla="*/ 0 h 62"/>
                  <a:gd name="T2" fmla="*/ 0 w 62"/>
                  <a:gd name="T3" fmla="*/ 0 h 62"/>
                  <a:gd name="T4" fmla="*/ 0 w 62"/>
                  <a:gd name="T5" fmla="*/ 62 h 62"/>
                  <a:gd name="T6" fmla="*/ 62 w 62"/>
                  <a:gd name="T7" fmla="*/ 62 h 62"/>
                  <a:gd name="T8" fmla="*/ 62 w 62"/>
                  <a:gd name="T9" fmla="*/ 0 h 62"/>
                  <a:gd name="T10" fmla="*/ 62 w 62"/>
                  <a:gd name="T11" fmla="*/ 0 h 62"/>
                </a:gdLst>
                <a:ahLst/>
                <a:cxnLst>
                  <a:cxn ang="0">
                    <a:pos x="T0" y="T1"/>
                  </a:cxn>
                  <a:cxn ang="0">
                    <a:pos x="T2" y="T3"/>
                  </a:cxn>
                  <a:cxn ang="0">
                    <a:pos x="T4" y="T5"/>
                  </a:cxn>
                  <a:cxn ang="0">
                    <a:pos x="T6" y="T7"/>
                  </a:cxn>
                  <a:cxn ang="0">
                    <a:pos x="T8" y="T9"/>
                  </a:cxn>
                  <a:cxn ang="0">
                    <a:pos x="T10" y="T11"/>
                  </a:cxn>
                </a:cxnLst>
                <a:rect l="0" t="0" r="r" b="b"/>
                <a:pathLst>
                  <a:path w="62" h="62">
                    <a:moveTo>
                      <a:pt x="62" y="0"/>
                    </a:moveTo>
                    <a:lnTo>
                      <a:pt x="0" y="0"/>
                    </a:lnTo>
                    <a:lnTo>
                      <a:pt x="0" y="62"/>
                    </a:lnTo>
                    <a:lnTo>
                      <a:pt x="62" y="62"/>
                    </a:lnTo>
                    <a:lnTo>
                      <a:pt x="62" y="0"/>
                    </a:lnTo>
                    <a:lnTo>
                      <a:pt x="62" y="0"/>
                    </a:lnTo>
                    <a:close/>
                  </a:path>
                </a:pathLst>
              </a:custGeom>
              <a:solidFill>
                <a:srgbClr val="0030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7418" name="Freeform 30">
                <a:extLst>
                  <a:ext uri="{FF2B5EF4-FFF2-40B4-BE49-F238E27FC236}">
                    <a16:creationId xmlns:a16="http://schemas.microsoft.com/office/drawing/2014/main" id="{6A4101DA-775E-49FF-8E05-4FB5F493746A}"/>
                  </a:ext>
                </a:extLst>
              </p:cNvPr>
              <p:cNvSpPr>
                <a:spLocks/>
              </p:cNvSpPr>
              <p:nvPr/>
            </p:nvSpPr>
            <p:spPr bwMode="auto">
              <a:xfrm>
                <a:off x="9045327" y="3773907"/>
                <a:ext cx="98425" cy="98425"/>
              </a:xfrm>
              <a:custGeom>
                <a:avLst/>
                <a:gdLst>
                  <a:gd name="T0" fmla="*/ 62 w 62"/>
                  <a:gd name="T1" fmla="*/ 0 h 62"/>
                  <a:gd name="T2" fmla="*/ 0 w 62"/>
                  <a:gd name="T3" fmla="*/ 0 h 62"/>
                  <a:gd name="T4" fmla="*/ 0 w 62"/>
                  <a:gd name="T5" fmla="*/ 62 h 62"/>
                  <a:gd name="T6" fmla="*/ 62 w 62"/>
                  <a:gd name="T7" fmla="*/ 62 h 62"/>
                  <a:gd name="T8" fmla="*/ 62 w 62"/>
                  <a:gd name="T9" fmla="*/ 0 h 62"/>
                  <a:gd name="T10" fmla="*/ 62 w 62"/>
                  <a:gd name="T11" fmla="*/ 0 h 62"/>
                </a:gdLst>
                <a:ahLst/>
                <a:cxnLst>
                  <a:cxn ang="0">
                    <a:pos x="T0" y="T1"/>
                  </a:cxn>
                  <a:cxn ang="0">
                    <a:pos x="T2" y="T3"/>
                  </a:cxn>
                  <a:cxn ang="0">
                    <a:pos x="T4" y="T5"/>
                  </a:cxn>
                  <a:cxn ang="0">
                    <a:pos x="T6" y="T7"/>
                  </a:cxn>
                  <a:cxn ang="0">
                    <a:pos x="T8" y="T9"/>
                  </a:cxn>
                  <a:cxn ang="0">
                    <a:pos x="T10" y="T11"/>
                  </a:cxn>
                </a:cxnLst>
                <a:rect l="0" t="0" r="r" b="b"/>
                <a:pathLst>
                  <a:path w="62" h="62">
                    <a:moveTo>
                      <a:pt x="62" y="0"/>
                    </a:moveTo>
                    <a:lnTo>
                      <a:pt x="0" y="0"/>
                    </a:lnTo>
                    <a:lnTo>
                      <a:pt x="0" y="62"/>
                    </a:lnTo>
                    <a:lnTo>
                      <a:pt x="62" y="62"/>
                    </a:lnTo>
                    <a:lnTo>
                      <a:pt x="62" y="0"/>
                    </a:lnTo>
                    <a:lnTo>
                      <a:pt x="62" y="0"/>
                    </a:lnTo>
                    <a:close/>
                  </a:path>
                </a:pathLst>
              </a:custGeom>
              <a:solidFill>
                <a:srgbClr val="0030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7419" name="Freeform 31">
                <a:extLst>
                  <a:ext uri="{FF2B5EF4-FFF2-40B4-BE49-F238E27FC236}">
                    <a16:creationId xmlns:a16="http://schemas.microsoft.com/office/drawing/2014/main" id="{502638EE-E02F-4A0E-892B-9E4BA4B41DE2}"/>
                  </a:ext>
                </a:extLst>
              </p:cNvPr>
              <p:cNvSpPr>
                <a:spLocks/>
              </p:cNvSpPr>
              <p:nvPr/>
            </p:nvSpPr>
            <p:spPr bwMode="auto">
              <a:xfrm>
                <a:off x="8619877" y="4524795"/>
                <a:ext cx="98425" cy="98425"/>
              </a:xfrm>
              <a:custGeom>
                <a:avLst/>
                <a:gdLst>
                  <a:gd name="T0" fmla="*/ 62 w 62"/>
                  <a:gd name="T1" fmla="*/ 0 h 62"/>
                  <a:gd name="T2" fmla="*/ 0 w 62"/>
                  <a:gd name="T3" fmla="*/ 0 h 62"/>
                  <a:gd name="T4" fmla="*/ 0 w 62"/>
                  <a:gd name="T5" fmla="*/ 62 h 62"/>
                  <a:gd name="T6" fmla="*/ 62 w 62"/>
                  <a:gd name="T7" fmla="*/ 62 h 62"/>
                  <a:gd name="T8" fmla="*/ 62 w 62"/>
                  <a:gd name="T9" fmla="*/ 0 h 62"/>
                  <a:gd name="T10" fmla="*/ 62 w 62"/>
                  <a:gd name="T11" fmla="*/ 0 h 62"/>
                </a:gdLst>
                <a:ahLst/>
                <a:cxnLst>
                  <a:cxn ang="0">
                    <a:pos x="T0" y="T1"/>
                  </a:cxn>
                  <a:cxn ang="0">
                    <a:pos x="T2" y="T3"/>
                  </a:cxn>
                  <a:cxn ang="0">
                    <a:pos x="T4" y="T5"/>
                  </a:cxn>
                  <a:cxn ang="0">
                    <a:pos x="T6" y="T7"/>
                  </a:cxn>
                  <a:cxn ang="0">
                    <a:pos x="T8" y="T9"/>
                  </a:cxn>
                  <a:cxn ang="0">
                    <a:pos x="T10" y="T11"/>
                  </a:cxn>
                </a:cxnLst>
                <a:rect l="0" t="0" r="r" b="b"/>
                <a:pathLst>
                  <a:path w="62" h="62">
                    <a:moveTo>
                      <a:pt x="62" y="0"/>
                    </a:moveTo>
                    <a:lnTo>
                      <a:pt x="0" y="0"/>
                    </a:lnTo>
                    <a:lnTo>
                      <a:pt x="0" y="62"/>
                    </a:lnTo>
                    <a:lnTo>
                      <a:pt x="62" y="62"/>
                    </a:lnTo>
                    <a:lnTo>
                      <a:pt x="62" y="0"/>
                    </a:lnTo>
                    <a:lnTo>
                      <a:pt x="62" y="0"/>
                    </a:lnTo>
                    <a:close/>
                  </a:path>
                </a:pathLst>
              </a:custGeom>
              <a:solidFill>
                <a:srgbClr val="0030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grpSp>
        <p:sp>
          <p:nvSpPr>
            <p:cNvPr id="17433" name="ZoneTexte 17432">
              <a:extLst>
                <a:ext uri="{FF2B5EF4-FFF2-40B4-BE49-F238E27FC236}">
                  <a16:creationId xmlns:a16="http://schemas.microsoft.com/office/drawing/2014/main" id="{6ECACCE6-F5B4-45C7-BF28-C6779A4E00B0}"/>
                </a:ext>
              </a:extLst>
            </p:cNvPr>
            <p:cNvSpPr txBox="1"/>
            <p:nvPr/>
          </p:nvSpPr>
          <p:spPr>
            <a:xfrm>
              <a:off x="7752147" y="5590316"/>
              <a:ext cx="3087512" cy="307777"/>
            </a:xfrm>
            <a:prstGeom prst="rect">
              <a:avLst/>
            </a:prstGeom>
            <a:noFill/>
          </p:spPr>
          <p:txBody>
            <a:bodyPr wrap="none" rtlCol="0">
              <a:spAutoFit/>
            </a:bodyPr>
            <a:lstStyle/>
            <a:p>
              <a:pPr algn="ctr"/>
              <a:r>
                <a:rPr lang="en-US" sz="1400" b="1"/>
                <a:t>Adjusted treatment difference (95% CI)</a:t>
              </a:r>
            </a:p>
          </p:txBody>
        </p:sp>
        <p:sp>
          <p:nvSpPr>
            <p:cNvPr id="34" name="Flèche : droite 33">
              <a:extLst>
                <a:ext uri="{FF2B5EF4-FFF2-40B4-BE49-F238E27FC236}">
                  <a16:creationId xmlns:a16="http://schemas.microsoft.com/office/drawing/2014/main" id="{2B6C0FA0-E446-4DC6-BA03-7CCC20DF1B16}"/>
                </a:ext>
              </a:extLst>
            </p:cNvPr>
            <p:cNvSpPr/>
            <p:nvPr/>
          </p:nvSpPr>
          <p:spPr>
            <a:xfrm>
              <a:off x="9324227" y="2334186"/>
              <a:ext cx="1814799" cy="425294"/>
            </a:xfrm>
            <a:prstGeom prst="rightArrow">
              <a:avLst/>
            </a:prstGeom>
            <a:solidFill>
              <a:srgbClr val="002F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solidFill>
                  <a:schemeClr val="tx1"/>
                </a:solidFill>
              </a:endParaRPr>
            </a:p>
          </p:txBody>
        </p:sp>
        <p:sp>
          <p:nvSpPr>
            <p:cNvPr id="95" name="Flèche : droite 94">
              <a:extLst>
                <a:ext uri="{FF2B5EF4-FFF2-40B4-BE49-F238E27FC236}">
                  <a16:creationId xmlns:a16="http://schemas.microsoft.com/office/drawing/2014/main" id="{F3BAE032-DD61-47D4-AD9A-89AF8B91CAAD}"/>
                </a:ext>
              </a:extLst>
            </p:cNvPr>
            <p:cNvSpPr/>
            <p:nvPr/>
          </p:nvSpPr>
          <p:spPr>
            <a:xfrm flipH="1">
              <a:off x="7374109" y="2334186"/>
              <a:ext cx="1814799" cy="425294"/>
            </a:xfrm>
            <a:prstGeom prst="rightArrow">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solidFill>
                  <a:schemeClr val="tx1"/>
                </a:solidFill>
              </a:endParaRPr>
            </a:p>
          </p:txBody>
        </p:sp>
        <p:sp>
          <p:nvSpPr>
            <p:cNvPr id="96" name="ZoneTexte 95">
              <a:extLst>
                <a:ext uri="{FF2B5EF4-FFF2-40B4-BE49-F238E27FC236}">
                  <a16:creationId xmlns:a16="http://schemas.microsoft.com/office/drawing/2014/main" id="{CDCE5609-06E4-4946-A262-49A54ED2CFC9}"/>
                </a:ext>
              </a:extLst>
            </p:cNvPr>
            <p:cNvSpPr txBox="1"/>
            <p:nvPr/>
          </p:nvSpPr>
          <p:spPr>
            <a:xfrm>
              <a:off x="7780294" y="2396642"/>
              <a:ext cx="1279261" cy="307777"/>
            </a:xfrm>
            <a:prstGeom prst="rect">
              <a:avLst/>
            </a:prstGeom>
            <a:noFill/>
          </p:spPr>
          <p:txBody>
            <a:bodyPr wrap="none" rtlCol="0">
              <a:spAutoFit/>
            </a:bodyPr>
            <a:lstStyle/>
            <a:p>
              <a:r>
                <a:rPr lang="fr-FR" sz="1400" b="1" dirty="0">
                  <a:solidFill>
                    <a:schemeClr val="bg1"/>
                  </a:solidFill>
                </a:rPr>
                <a:t>DTG + TDF/FTC</a:t>
              </a:r>
            </a:p>
          </p:txBody>
        </p:sp>
        <p:sp>
          <p:nvSpPr>
            <p:cNvPr id="97" name="ZoneTexte 96">
              <a:extLst>
                <a:ext uri="{FF2B5EF4-FFF2-40B4-BE49-F238E27FC236}">
                  <a16:creationId xmlns:a16="http://schemas.microsoft.com/office/drawing/2014/main" id="{88CDFAD2-7710-471B-8FE9-49C36FFC3F4E}"/>
                </a:ext>
              </a:extLst>
            </p:cNvPr>
            <p:cNvSpPr txBox="1"/>
            <p:nvPr/>
          </p:nvSpPr>
          <p:spPr>
            <a:xfrm>
              <a:off x="9691274" y="2384610"/>
              <a:ext cx="933012" cy="307777"/>
            </a:xfrm>
            <a:prstGeom prst="rect">
              <a:avLst/>
            </a:prstGeom>
            <a:noFill/>
          </p:spPr>
          <p:txBody>
            <a:bodyPr wrap="none" rtlCol="0">
              <a:spAutoFit/>
            </a:bodyPr>
            <a:lstStyle/>
            <a:p>
              <a:r>
                <a:rPr lang="fr-FR" sz="1400" b="1" dirty="0">
                  <a:solidFill>
                    <a:schemeClr val="bg1"/>
                  </a:solidFill>
                </a:rPr>
                <a:t>DTG + 3TC</a:t>
              </a:r>
            </a:p>
          </p:txBody>
        </p:sp>
        <p:sp>
          <p:nvSpPr>
            <p:cNvPr id="98" name="ZoneTexte 97">
              <a:extLst>
                <a:ext uri="{FF2B5EF4-FFF2-40B4-BE49-F238E27FC236}">
                  <a16:creationId xmlns:a16="http://schemas.microsoft.com/office/drawing/2014/main" id="{AA3F2D1D-144A-4503-8D87-04D48A48A3BE}"/>
                </a:ext>
              </a:extLst>
            </p:cNvPr>
            <p:cNvSpPr txBox="1"/>
            <p:nvPr/>
          </p:nvSpPr>
          <p:spPr>
            <a:xfrm>
              <a:off x="7042475" y="3154235"/>
              <a:ext cx="428322" cy="276999"/>
            </a:xfrm>
            <a:prstGeom prst="rect">
              <a:avLst/>
            </a:prstGeom>
            <a:noFill/>
          </p:spPr>
          <p:txBody>
            <a:bodyPr wrap="none" rtlCol="0">
              <a:spAutoFit/>
            </a:bodyPr>
            <a:lstStyle/>
            <a:p>
              <a:pPr algn="ctr"/>
              <a:r>
                <a:rPr lang="fr-FR" sz="1200" b="1" dirty="0"/>
                <a:t>-9,4</a:t>
              </a:r>
            </a:p>
          </p:txBody>
        </p:sp>
        <p:sp>
          <p:nvSpPr>
            <p:cNvPr id="99" name="ZoneTexte 98">
              <a:extLst>
                <a:ext uri="{FF2B5EF4-FFF2-40B4-BE49-F238E27FC236}">
                  <a16:creationId xmlns:a16="http://schemas.microsoft.com/office/drawing/2014/main" id="{15271446-14EA-47D4-B26D-BBC956AF6D40}"/>
                </a:ext>
              </a:extLst>
            </p:cNvPr>
            <p:cNvSpPr txBox="1"/>
            <p:nvPr/>
          </p:nvSpPr>
          <p:spPr>
            <a:xfrm>
              <a:off x="8220398" y="3154235"/>
              <a:ext cx="428322" cy="276999"/>
            </a:xfrm>
            <a:prstGeom prst="rect">
              <a:avLst/>
            </a:prstGeom>
            <a:noFill/>
          </p:spPr>
          <p:txBody>
            <a:bodyPr wrap="none" rtlCol="0">
              <a:spAutoFit/>
            </a:bodyPr>
            <a:lstStyle/>
            <a:p>
              <a:pPr algn="ctr"/>
              <a:r>
                <a:rPr lang="fr-FR" sz="1200" b="1" dirty="0"/>
                <a:t>-3,6</a:t>
              </a:r>
            </a:p>
          </p:txBody>
        </p:sp>
        <p:sp>
          <p:nvSpPr>
            <p:cNvPr id="100" name="ZoneTexte 99">
              <a:extLst>
                <a:ext uri="{FF2B5EF4-FFF2-40B4-BE49-F238E27FC236}">
                  <a16:creationId xmlns:a16="http://schemas.microsoft.com/office/drawing/2014/main" id="{650992FE-E377-4104-9577-7F92E7BEDE68}"/>
                </a:ext>
              </a:extLst>
            </p:cNvPr>
            <p:cNvSpPr txBox="1"/>
            <p:nvPr/>
          </p:nvSpPr>
          <p:spPr>
            <a:xfrm>
              <a:off x="9491416" y="3154235"/>
              <a:ext cx="381835" cy="276999"/>
            </a:xfrm>
            <a:prstGeom prst="rect">
              <a:avLst/>
            </a:prstGeom>
            <a:noFill/>
          </p:spPr>
          <p:txBody>
            <a:bodyPr wrap="none" rtlCol="0">
              <a:spAutoFit/>
            </a:bodyPr>
            <a:lstStyle/>
            <a:p>
              <a:pPr algn="ctr"/>
              <a:r>
                <a:rPr lang="fr-FR" sz="1200" b="1" dirty="0"/>
                <a:t>2,1</a:t>
              </a:r>
            </a:p>
          </p:txBody>
        </p:sp>
        <p:sp>
          <p:nvSpPr>
            <p:cNvPr id="101" name="ZoneTexte 100">
              <a:extLst>
                <a:ext uri="{FF2B5EF4-FFF2-40B4-BE49-F238E27FC236}">
                  <a16:creationId xmlns:a16="http://schemas.microsoft.com/office/drawing/2014/main" id="{3482F7AB-89F4-41A5-AD95-304DC7AB541F}"/>
                </a:ext>
              </a:extLst>
            </p:cNvPr>
            <p:cNvSpPr txBox="1"/>
            <p:nvPr/>
          </p:nvSpPr>
          <p:spPr>
            <a:xfrm>
              <a:off x="7984873" y="3849521"/>
              <a:ext cx="428322" cy="276999"/>
            </a:xfrm>
            <a:prstGeom prst="rect">
              <a:avLst/>
            </a:prstGeom>
            <a:noFill/>
          </p:spPr>
          <p:txBody>
            <a:bodyPr wrap="none" rtlCol="0">
              <a:spAutoFit/>
            </a:bodyPr>
            <a:lstStyle/>
            <a:p>
              <a:pPr algn="ctr"/>
              <a:r>
                <a:rPr lang="fr-FR" sz="1200" b="1" dirty="0"/>
                <a:t>-5,3</a:t>
              </a:r>
            </a:p>
          </p:txBody>
        </p:sp>
        <p:sp>
          <p:nvSpPr>
            <p:cNvPr id="102" name="ZoneTexte 101">
              <a:extLst>
                <a:ext uri="{FF2B5EF4-FFF2-40B4-BE49-F238E27FC236}">
                  <a16:creationId xmlns:a16="http://schemas.microsoft.com/office/drawing/2014/main" id="{5096A93A-A684-4336-AD09-2A0704F9D339}"/>
                </a:ext>
              </a:extLst>
            </p:cNvPr>
            <p:cNvSpPr txBox="1"/>
            <p:nvPr/>
          </p:nvSpPr>
          <p:spPr>
            <a:xfrm>
              <a:off x="8909944" y="3849521"/>
              <a:ext cx="381835" cy="276999"/>
            </a:xfrm>
            <a:prstGeom prst="rect">
              <a:avLst/>
            </a:prstGeom>
            <a:noFill/>
          </p:spPr>
          <p:txBody>
            <a:bodyPr wrap="none" rtlCol="0">
              <a:spAutoFit/>
            </a:bodyPr>
            <a:lstStyle/>
            <a:p>
              <a:pPr algn="ctr"/>
              <a:r>
                <a:rPr lang="fr-FR" sz="1200" b="1" dirty="0"/>
                <a:t>0,0</a:t>
              </a:r>
            </a:p>
          </p:txBody>
        </p:sp>
        <p:sp>
          <p:nvSpPr>
            <p:cNvPr id="103" name="ZoneTexte 102">
              <a:extLst>
                <a:ext uri="{FF2B5EF4-FFF2-40B4-BE49-F238E27FC236}">
                  <a16:creationId xmlns:a16="http://schemas.microsoft.com/office/drawing/2014/main" id="{B2C9C0AA-5C6D-4C7E-94F7-F507FC6886C5}"/>
                </a:ext>
              </a:extLst>
            </p:cNvPr>
            <p:cNvSpPr txBox="1"/>
            <p:nvPr/>
          </p:nvSpPr>
          <p:spPr>
            <a:xfrm>
              <a:off x="10208966" y="3849521"/>
              <a:ext cx="381835" cy="276999"/>
            </a:xfrm>
            <a:prstGeom prst="rect">
              <a:avLst/>
            </a:prstGeom>
            <a:noFill/>
          </p:spPr>
          <p:txBody>
            <a:bodyPr wrap="none" rtlCol="0">
              <a:spAutoFit/>
            </a:bodyPr>
            <a:lstStyle/>
            <a:p>
              <a:pPr algn="ctr"/>
              <a:r>
                <a:rPr lang="fr-FR" sz="1200" b="1" dirty="0"/>
                <a:t>5,3</a:t>
              </a:r>
            </a:p>
          </p:txBody>
        </p:sp>
        <p:sp>
          <p:nvSpPr>
            <p:cNvPr id="104" name="ZoneTexte 103">
              <a:extLst>
                <a:ext uri="{FF2B5EF4-FFF2-40B4-BE49-F238E27FC236}">
                  <a16:creationId xmlns:a16="http://schemas.microsoft.com/office/drawing/2014/main" id="{597B6172-E402-4DBC-A4B1-833D3E61146E}"/>
                </a:ext>
              </a:extLst>
            </p:cNvPr>
            <p:cNvSpPr txBox="1"/>
            <p:nvPr/>
          </p:nvSpPr>
          <p:spPr>
            <a:xfrm>
              <a:off x="7860636" y="4602430"/>
              <a:ext cx="428322" cy="276999"/>
            </a:xfrm>
            <a:prstGeom prst="rect">
              <a:avLst/>
            </a:prstGeom>
            <a:noFill/>
          </p:spPr>
          <p:txBody>
            <a:bodyPr wrap="none" rtlCol="0">
              <a:spAutoFit/>
            </a:bodyPr>
            <a:lstStyle/>
            <a:p>
              <a:pPr algn="ctr"/>
              <a:r>
                <a:rPr lang="fr-FR" sz="1200" b="1" dirty="0"/>
                <a:t>-5,8</a:t>
              </a:r>
            </a:p>
          </p:txBody>
        </p:sp>
        <p:sp>
          <p:nvSpPr>
            <p:cNvPr id="105" name="ZoneTexte 104">
              <a:extLst>
                <a:ext uri="{FF2B5EF4-FFF2-40B4-BE49-F238E27FC236}">
                  <a16:creationId xmlns:a16="http://schemas.microsoft.com/office/drawing/2014/main" id="{D2BA4D0E-2B84-4C0E-9AAF-73AAC1C3C356}"/>
                </a:ext>
              </a:extLst>
            </p:cNvPr>
            <p:cNvSpPr txBox="1"/>
            <p:nvPr/>
          </p:nvSpPr>
          <p:spPr>
            <a:xfrm>
              <a:off x="9474301" y="4602430"/>
              <a:ext cx="381835" cy="276999"/>
            </a:xfrm>
            <a:prstGeom prst="rect">
              <a:avLst/>
            </a:prstGeom>
            <a:noFill/>
          </p:spPr>
          <p:txBody>
            <a:bodyPr wrap="none" rtlCol="0">
              <a:spAutoFit/>
            </a:bodyPr>
            <a:lstStyle/>
            <a:p>
              <a:pPr algn="ctr"/>
              <a:r>
                <a:rPr lang="fr-FR" sz="1200" b="1" dirty="0"/>
                <a:t>2,1</a:t>
              </a:r>
            </a:p>
          </p:txBody>
        </p:sp>
        <p:sp>
          <p:nvSpPr>
            <p:cNvPr id="106" name="ZoneTexte 105">
              <a:extLst>
                <a:ext uri="{FF2B5EF4-FFF2-40B4-BE49-F238E27FC236}">
                  <a16:creationId xmlns:a16="http://schemas.microsoft.com/office/drawing/2014/main" id="{4EC5FD32-32C9-459E-B8FC-65FFDEA84320}"/>
                </a:ext>
              </a:extLst>
            </p:cNvPr>
            <p:cNvSpPr txBox="1"/>
            <p:nvPr/>
          </p:nvSpPr>
          <p:spPr>
            <a:xfrm>
              <a:off x="6703987" y="5252499"/>
              <a:ext cx="388248" cy="276999"/>
            </a:xfrm>
            <a:prstGeom prst="rect">
              <a:avLst/>
            </a:prstGeom>
            <a:noFill/>
          </p:spPr>
          <p:txBody>
            <a:bodyPr wrap="none" rtlCol="0">
              <a:spAutoFit/>
            </a:bodyPr>
            <a:lstStyle/>
            <a:p>
              <a:pPr algn="ctr"/>
              <a:r>
                <a:rPr lang="fr-FR" sz="1200" dirty="0"/>
                <a:t>-10</a:t>
              </a:r>
            </a:p>
          </p:txBody>
        </p:sp>
        <p:sp>
          <p:nvSpPr>
            <p:cNvPr id="107" name="ZoneTexte 106">
              <a:extLst>
                <a:ext uri="{FF2B5EF4-FFF2-40B4-BE49-F238E27FC236}">
                  <a16:creationId xmlns:a16="http://schemas.microsoft.com/office/drawing/2014/main" id="{FD8F3D0D-29BA-4080-9A62-307561A98577}"/>
                </a:ext>
              </a:extLst>
            </p:cNvPr>
            <p:cNvSpPr txBox="1"/>
            <p:nvPr/>
          </p:nvSpPr>
          <p:spPr>
            <a:xfrm>
              <a:off x="7222257" y="5252499"/>
              <a:ext cx="309700" cy="276999"/>
            </a:xfrm>
            <a:prstGeom prst="rect">
              <a:avLst/>
            </a:prstGeom>
            <a:noFill/>
          </p:spPr>
          <p:txBody>
            <a:bodyPr wrap="none" rtlCol="0">
              <a:spAutoFit/>
            </a:bodyPr>
            <a:lstStyle/>
            <a:p>
              <a:pPr algn="ctr"/>
              <a:r>
                <a:rPr lang="fr-FR" sz="1200" dirty="0"/>
                <a:t>-8</a:t>
              </a:r>
            </a:p>
          </p:txBody>
        </p:sp>
        <p:sp>
          <p:nvSpPr>
            <p:cNvPr id="108" name="ZoneTexte 107">
              <a:extLst>
                <a:ext uri="{FF2B5EF4-FFF2-40B4-BE49-F238E27FC236}">
                  <a16:creationId xmlns:a16="http://schemas.microsoft.com/office/drawing/2014/main" id="{16B9EE1C-358B-4F89-8AB2-B5D91D3EE38D}"/>
                </a:ext>
              </a:extLst>
            </p:cNvPr>
            <p:cNvSpPr txBox="1"/>
            <p:nvPr/>
          </p:nvSpPr>
          <p:spPr>
            <a:xfrm>
              <a:off x="7701254" y="5252499"/>
              <a:ext cx="309700" cy="276999"/>
            </a:xfrm>
            <a:prstGeom prst="rect">
              <a:avLst/>
            </a:prstGeom>
            <a:noFill/>
          </p:spPr>
          <p:txBody>
            <a:bodyPr wrap="none" rtlCol="0">
              <a:spAutoFit/>
            </a:bodyPr>
            <a:lstStyle/>
            <a:p>
              <a:pPr algn="ctr"/>
              <a:r>
                <a:rPr lang="fr-FR" sz="1200" dirty="0"/>
                <a:t>-6</a:t>
              </a:r>
            </a:p>
          </p:txBody>
        </p:sp>
        <p:sp>
          <p:nvSpPr>
            <p:cNvPr id="109" name="ZoneTexte 108">
              <a:extLst>
                <a:ext uri="{FF2B5EF4-FFF2-40B4-BE49-F238E27FC236}">
                  <a16:creationId xmlns:a16="http://schemas.microsoft.com/office/drawing/2014/main" id="{19A02249-AF13-4A4E-BAAF-53F61FB9F9D8}"/>
                </a:ext>
              </a:extLst>
            </p:cNvPr>
            <p:cNvSpPr txBox="1"/>
            <p:nvPr/>
          </p:nvSpPr>
          <p:spPr>
            <a:xfrm>
              <a:off x="8180251" y="5252499"/>
              <a:ext cx="309700" cy="276999"/>
            </a:xfrm>
            <a:prstGeom prst="rect">
              <a:avLst/>
            </a:prstGeom>
            <a:noFill/>
          </p:spPr>
          <p:txBody>
            <a:bodyPr wrap="none" rtlCol="0">
              <a:spAutoFit/>
            </a:bodyPr>
            <a:lstStyle/>
            <a:p>
              <a:pPr algn="ctr"/>
              <a:r>
                <a:rPr lang="fr-FR" sz="1200" dirty="0"/>
                <a:t>-4</a:t>
              </a:r>
            </a:p>
          </p:txBody>
        </p:sp>
        <p:sp>
          <p:nvSpPr>
            <p:cNvPr id="110" name="ZoneTexte 109">
              <a:extLst>
                <a:ext uri="{FF2B5EF4-FFF2-40B4-BE49-F238E27FC236}">
                  <a16:creationId xmlns:a16="http://schemas.microsoft.com/office/drawing/2014/main" id="{3BBA7C02-513D-418E-BF83-C9C7DB456565}"/>
                </a:ext>
              </a:extLst>
            </p:cNvPr>
            <p:cNvSpPr txBox="1"/>
            <p:nvPr/>
          </p:nvSpPr>
          <p:spPr>
            <a:xfrm>
              <a:off x="8659248" y="5252499"/>
              <a:ext cx="309700" cy="276999"/>
            </a:xfrm>
            <a:prstGeom prst="rect">
              <a:avLst/>
            </a:prstGeom>
            <a:noFill/>
          </p:spPr>
          <p:txBody>
            <a:bodyPr wrap="none" rtlCol="0">
              <a:spAutoFit/>
            </a:bodyPr>
            <a:lstStyle/>
            <a:p>
              <a:pPr algn="ctr"/>
              <a:r>
                <a:rPr lang="fr-FR" sz="1200" dirty="0"/>
                <a:t>-2</a:t>
              </a:r>
            </a:p>
          </p:txBody>
        </p:sp>
        <p:sp>
          <p:nvSpPr>
            <p:cNvPr id="111" name="ZoneTexte 110">
              <a:extLst>
                <a:ext uri="{FF2B5EF4-FFF2-40B4-BE49-F238E27FC236}">
                  <a16:creationId xmlns:a16="http://schemas.microsoft.com/office/drawing/2014/main" id="{FCAF4924-D248-4FCD-8657-E1918442617C}"/>
                </a:ext>
              </a:extLst>
            </p:cNvPr>
            <p:cNvSpPr txBox="1"/>
            <p:nvPr/>
          </p:nvSpPr>
          <p:spPr>
            <a:xfrm>
              <a:off x="9161488" y="5252499"/>
              <a:ext cx="263214" cy="276999"/>
            </a:xfrm>
            <a:prstGeom prst="rect">
              <a:avLst/>
            </a:prstGeom>
            <a:noFill/>
          </p:spPr>
          <p:txBody>
            <a:bodyPr wrap="none" rtlCol="0">
              <a:spAutoFit/>
            </a:bodyPr>
            <a:lstStyle/>
            <a:p>
              <a:pPr algn="ctr"/>
              <a:r>
                <a:rPr lang="fr-FR" sz="1200" dirty="0"/>
                <a:t>0</a:t>
              </a:r>
            </a:p>
          </p:txBody>
        </p:sp>
        <p:sp>
          <p:nvSpPr>
            <p:cNvPr id="112" name="ZoneTexte 111">
              <a:extLst>
                <a:ext uri="{FF2B5EF4-FFF2-40B4-BE49-F238E27FC236}">
                  <a16:creationId xmlns:a16="http://schemas.microsoft.com/office/drawing/2014/main" id="{EA707178-AA0D-4D16-B184-88E415B0D15E}"/>
                </a:ext>
              </a:extLst>
            </p:cNvPr>
            <p:cNvSpPr txBox="1"/>
            <p:nvPr/>
          </p:nvSpPr>
          <p:spPr>
            <a:xfrm>
              <a:off x="9640485" y="5252499"/>
              <a:ext cx="263214" cy="276999"/>
            </a:xfrm>
            <a:prstGeom prst="rect">
              <a:avLst/>
            </a:prstGeom>
            <a:noFill/>
          </p:spPr>
          <p:txBody>
            <a:bodyPr wrap="none" rtlCol="0">
              <a:spAutoFit/>
            </a:bodyPr>
            <a:lstStyle/>
            <a:p>
              <a:pPr algn="ctr"/>
              <a:r>
                <a:rPr lang="fr-FR" sz="1200" dirty="0"/>
                <a:t>2</a:t>
              </a:r>
            </a:p>
          </p:txBody>
        </p:sp>
        <p:sp>
          <p:nvSpPr>
            <p:cNvPr id="113" name="ZoneTexte 112">
              <a:extLst>
                <a:ext uri="{FF2B5EF4-FFF2-40B4-BE49-F238E27FC236}">
                  <a16:creationId xmlns:a16="http://schemas.microsoft.com/office/drawing/2014/main" id="{6CABB094-72EF-4111-A31B-64E0A58D26E6}"/>
                </a:ext>
              </a:extLst>
            </p:cNvPr>
            <p:cNvSpPr txBox="1"/>
            <p:nvPr/>
          </p:nvSpPr>
          <p:spPr>
            <a:xfrm>
              <a:off x="10119482" y="5252499"/>
              <a:ext cx="263214" cy="276999"/>
            </a:xfrm>
            <a:prstGeom prst="rect">
              <a:avLst/>
            </a:prstGeom>
            <a:noFill/>
          </p:spPr>
          <p:txBody>
            <a:bodyPr wrap="none" rtlCol="0">
              <a:spAutoFit/>
            </a:bodyPr>
            <a:lstStyle/>
            <a:p>
              <a:pPr algn="ctr"/>
              <a:r>
                <a:rPr lang="fr-FR" sz="1200" dirty="0"/>
                <a:t>4</a:t>
              </a:r>
            </a:p>
          </p:txBody>
        </p:sp>
        <p:sp>
          <p:nvSpPr>
            <p:cNvPr id="114" name="ZoneTexte 113">
              <a:extLst>
                <a:ext uri="{FF2B5EF4-FFF2-40B4-BE49-F238E27FC236}">
                  <a16:creationId xmlns:a16="http://schemas.microsoft.com/office/drawing/2014/main" id="{4FFD8206-02F1-4A66-AEA7-7DC27317F7CD}"/>
                </a:ext>
              </a:extLst>
            </p:cNvPr>
            <p:cNvSpPr txBox="1"/>
            <p:nvPr/>
          </p:nvSpPr>
          <p:spPr>
            <a:xfrm>
              <a:off x="10598479" y="5252499"/>
              <a:ext cx="263214" cy="276999"/>
            </a:xfrm>
            <a:prstGeom prst="rect">
              <a:avLst/>
            </a:prstGeom>
            <a:noFill/>
          </p:spPr>
          <p:txBody>
            <a:bodyPr wrap="none" rtlCol="0">
              <a:spAutoFit/>
            </a:bodyPr>
            <a:lstStyle/>
            <a:p>
              <a:pPr algn="ctr"/>
              <a:r>
                <a:rPr lang="fr-FR" sz="1200" dirty="0"/>
                <a:t>6</a:t>
              </a:r>
            </a:p>
          </p:txBody>
        </p:sp>
        <p:sp>
          <p:nvSpPr>
            <p:cNvPr id="115" name="ZoneTexte 114">
              <a:extLst>
                <a:ext uri="{FF2B5EF4-FFF2-40B4-BE49-F238E27FC236}">
                  <a16:creationId xmlns:a16="http://schemas.microsoft.com/office/drawing/2014/main" id="{9476D6CC-ABAD-47CF-885C-8EA59F342F95}"/>
                </a:ext>
              </a:extLst>
            </p:cNvPr>
            <p:cNvSpPr txBox="1"/>
            <p:nvPr/>
          </p:nvSpPr>
          <p:spPr>
            <a:xfrm>
              <a:off x="11077476" y="5252499"/>
              <a:ext cx="263214" cy="276999"/>
            </a:xfrm>
            <a:prstGeom prst="rect">
              <a:avLst/>
            </a:prstGeom>
            <a:noFill/>
          </p:spPr>
          <p:txBody>
            <a:bodyPr wrap="none" rtlCol="0">
              <a:spAutoFit/>
            </a:bodyPr>
            <a:lstStyle/>
            <a:p>
              <a:pPr algn="ctr"/>
              <a:r>
                <a:rPr lang="fr-FR" sz="1200" dirty="0"/>
                <a:t>8</a:t>
              </a:r>
            </a:p>
          </p:txBody>
        </p:sp>
        <p:sp>
          <p:nvSpPr>
            <p:cNvPr id="116" name="ZoneTexte 115">
              <a:extLst>
                <a:ext uri="{FF2B5EF4-FFF2-40B4-BE49-F238E27FC236}">
                  <a16:creationId xmlns:a16="http://schemas.microsoft.com/office/drawing/2014/main" id="{1A845D18-2142-4E11-BD26-77EA0A947429}"/>
                </a:ext>
              </a:extLst>
            </p:cNvPr>
            <p:cNvSpPr txBox="1"/>
            <p:nvPr/>
          </p:nvSpPr>
          <p:spPr>
            <a:xfrm>
              <a:off x="11517203" y="5252499"/>
              <a:ext cx="341760" cy="276999"/>
            </a:xfrm>
            <a:prstGeom prst="rect">
              <a:avLst/>
            </a:prstGeom>
            <a:noFill/>
          </p:spPr>
          <p:txBody>
            <a:bodyPr wrap="none" rtlCol="0">
              <a:spAutoFit/>
            </a:bodyPr>
            <a:lstStyle/>
            <a:p>
              <a:pPr algn="ctr"/>
              <a:r>
                <a:rPr lang="fr-FR" sz="1200" dirty="0"/>
                <a:t>10</a:t>
              </a:r>
            </a:p>
          </p:txBody>
        </p:sp>
        <p:sp>
          <p:nvSpPr>
            <p:cNvPr id="117" name="ZoneTexte 116">
              <a:extLst>
                <a:ext uri="{FF2B5EF4-FFF2-40B4-BE49-F238E27FC236}">
                  <a16:creationId xmlns:a16="http://schemas.microsoft.com/office/drawing/2014/main" id="{7A46A407-E4CE-409F-9CEF-57E4908F5C62}"/>
                </a:ext>
              </a:extLst>
            </p:cNvPr>
            <p:cNvSpPr txBox="1"/>
            <p:nvPr/>
          </p:nvSpPr>
          <p:spPr>
            <a:xfrm>
              <a:off x="8661058" y="4602430"/>
              <a:ext cx="428322" cy="276999"/>
            </a:xfrm>
            <a:prstGeom prst="rect">
              <a:avLst/>
            </a:prstGeom>
            <a:noFill/>
          </p:spPr>
          <p:txBody>
            <a:bodyPr wrap="none" rtlCol="0">
              <a:spAutoFit/>
            </a:bodyPr>
            <a:lstStyle/>
            <a:p>
              <a:pPr algn="ctr"/>
              <a:r>
                <a:rPr lang="fr-FR" sz="1200" b="1" dirty="0"/>
                <a:t>-1,8</a:t>
              </a:r>
            </a:p>
          </p:txBody>
        </p:sp>
        <p:sp>
          <p:nvSpPr>
            <p:cNvPr id="118" name="ZoneTexte 117">
              <a:extLst>
                <a:ext uri="{FF2B5EF4-FFF2-40B4-BE49-F238E27FC236}">
                  <a16:creationId xmlns:a16="http://schemas.microsoft.com/office/drawing/2014/main" id="{867FE129-CF7E-40BB-999F-F1AA9F47C537}"/>
                </a:ext>
              </a:extLst>
            </p:cNvPr>
            <p:cNvSpPr txBox="1"/>
            <p:nvPr/>
          </p:nvSpPr>
          <p:spPr>
            <a:xfrm>
              <a:off x="6214170" y="2886421"/>
              <a:ext cx="904415" cy="307777"/>
            </a:xfrm>
            <a:prstGeom prst="rect">
              <a:avLst/>
            </a:prstGeom>
            <a:noFill/>
          </p:spPr>
          <p:txBody>
            <a:bodyPr wrap="none" rtlCol="0">
              <a:spAutoFit/>
            </a:bodyPr>
            <a:lstStyle/>
            <a:p>
              <a:pPr algn="ctr"/>
              <a:r>
                <a:rPr lang="en-US" sz="1400" b="1"/>
                <a:t>GEMINI-1</a:t>
              </a:r>
            </a:p>
          </p:txBody>
        </p:sp>
        <p:sp>
          <p:nvSpPr>
            <p:cNvPr id="119" name="ZoneTexte 118">
              <a:extLst>
                <a:ext uri="{FF2B5EF4-FFF2-40B4-BE49-F238E27FC236}">
                  <a16:creationId xmlns:a16="http://schemas.microsoft.com/office/drawing/2014/main" id="{4FF73688-31C6-480E-A65A-A5845FB6E9FE}"/>
                </a:ext>
              </a:extLst>
            </p:cNvPr>
            <p:cNvSpPr txBox="1"/>
            <p:nvPr/>
          </p:nvSpPr>
          <p:spPr>
            <a:xfrm>
              <a:off x="6214170" y="3599149"/>
              <a:ext cx="904415" cy="307777"/>
            </a:xfrm>
            <a:prstGeom prst="rect">
              <a:avLst/>
            </a:prstGeom>
            <a:noFill/>
          </p:spPr>
          <p:txBody>
            <a:bodyPr wrap="none" rtlCol="0">
              <a:spAutoFit/>
            </a:bodyPr>
            <a:lstStyle/>
            <a:p>
              <a:pPr algn="ctr"/>
              <a:r>
                <a:rPr lang="en-US" sz="1400" b="1"/>
                <a:t>GEMINI-2</a:t>
              </a:r>
            </a:p>
          </p:txBody>
        </p:sp>
        <p:sp>
          <p:nvSpPr>
            <p:cNvPr id="120" name="ZoneTexte 119">
              <a:extLst>
                <a:ext uri="{FF2B5EF4-FFF2-40B4-BE49-F238E27FC236}">
                  <a16:creationId xmlns:a16="http://schemas.microsoft.com/office/drawing/2014/main" id="{97F896DE-0893-4728-BE83-A0726339B1E0}"/>
                </a:ext>
              </a:extLst>
            </p:cNvPr>
            <p:cNvSpPr txBox="1"/>
            <p:nvPr/>
          </p:nvSpPr>
          <p:spPr>
            <a:xfrm>
              <a:off x="6229592" y="4342144"/>
              <a:ext cx="701154" cy="307777"/>
            </a:xfrm>
            <a:prstGeom prst="rect">
              <a:avLst/>
            </a:prstGeom>
            <a:noFill/>
          </p:spPr>
          <p:txBody>
            <a:bodyPr wrap="none" rtlCol="0">
              <a:spAutoFit/>
            </a:bodyPr>
            <a:lstStyle/>
            <a:p>
              <a:pPr algn="ctr"/>
              <a:r>
                <a:rPr lang="en-US" sz="1400" b="1"/>
                <a:t>Pooled</a:t>
              </a:r>
            </a:p>
          </p:txBody>
        </p:sp>
      </p:grpSp>
      <p:sp>
        <p:nvSpPr>
          <p:cNvPr id="121" name="Rectangle 120">
            <a:extLst>
              <a:ext uri="{FF2B5EF4-FFF2-40B4-BE49-F238E27FC236}">
                <a16:creationId xmlns:a16="http://schemas.microsoft.com/office/drawing/2014/main" id="{9A39A0C5-7016-4678-A179-D4921BFDC3F8}"/>
              </a:ext>
            </a:extLst>
          </p:cNvPr>
          <p:cNvSpPr/>
          <p:nvPr/>
        </p:nvSpPr>
        <p:spPr>
          <a:xfrm>
            <a:off x="9907079" y="6495532"/>
            <a:ext cx="2284921" cy="276999"/>
          </a:xfrm>
          <a:prstGeom prst="rect">
            <a:avLst/>
          </a:prstGeom>
        </p:spPr>
        <p:txBody>
          <a:bodyPr wrap="none">
            <a:spAutoFit/>
          </a:bodyPr>
          <a:lstStyle/>
          <a:p>
            <a:pPr algn="r"/>
            <a:r>
              <a:rPr lang="fr-FR" sz="1200" i="1" dirty="0"/>
              <a:t>Cahn P, Glasgow 2020, Abs. P018 </a:t>
            </a:r>
          </a:p>
        </p:txBody>
      </p:sp>
    </p:spTree>
    <p:extLst>
      <p:ext uri="{BB962C8B-B14F-4D97-AF65-F5344CB8AC3E}">
        <p14:creationId xmlns:p14="http://schemas.microsoft.com/office/powerpoint/2010/main" val="3073778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25">
            <a:extLst>
              <a:ext uri="{FF2B5EF4-FFF2-40B4-BE49-F238E27FC236}">
                <a16:creationId xmlns:a16="http://schemas.microsoft.com/office/drawing/2014/main" id="{9EB133E3-9DFE-4F2E-8086-AC3B3FA6DD82}"/>
              </a:ext>
            </a:extLst>
          </p:cNvPr>
          <p:cNvSpPr>
            <a:spLocks noGrp="1"/>
          </p:cNvSpPr>
          <p:nvPr>
            <p:ph type="title"/>
          </p:nvPr>
        </p:nvSpPr>
        <p:spPr>
          <a:xfrm>
            <a:off x="1467561" y="96819"/>
            <a:ext cx="8574213" cy="1581373"/>
          </a:xfrm>
        </p:spPr>
        <p:txBody>
          <a:bodyPr>
            <a:normAutofit/>
          </a:bodyPr>
          <a:lstStyle/>
          <a:p>
            <a:r>
              <a:rPr lang="en-US" sz="2800" dirty="0"/>
              <a:t>Proportion of Participants With HIV-1 RNA &lt;50 c/mL by Baseline Viral Load and CD4+ Cell Count at Week 144: Snapshot Analysis for the Pooled Population</a:t>
            </a:r>
            <a:endParaRPr lang="en-US" altLang="en-US" sz="2800" dirty="0"/>
          </a:p>
        </p:txBody>
      </p:sp>
      <p:sp>
        <p:nvSpPr>
          <p:cNvPr id="17410" name="Content Placeholder 4">
            <a:extLst>
              <a:ext uri="{FF2B5EF4-FFF2-40B4-BE49-F238E27FC236}">
                <a16:creationId xmlns:a16="http://schemas.microsoft.com/office/drawing/2014/main" id="{6D3D52D0-0A72-4FF5-BD74-719B8C408282}"/>
              </a:ext>
            </a:extLst>
          </p:cNvPr>
          <p:cNvSpPr>
            <a:spLocks noGrp="1"/>
          </p:cNvSpPr>
          <p:nvPr>
            <p:ph sz="quarter" idx="13"/>
          </p:nvPr>
        </p:nvSpPr>
        <p:spPr>
          <a:xfrm>
            <a:off x="342574" y="5223164"/>
            <a:ext cx="10972800" cy="1581367"/>
          </a:xfrm>
        </p:spPr>
        <p:txBody>
          <a:bodyPr>
            <a:normAutofit/>
          </a:bodyPr>
          <a:lstStyle/>
          <a:p>
            <a:r>
              <a:rPr lang="en-US" sz="1800" spc="-10" dirty="0"/>
              <a:t>At Week 144, in participants with baseline HIV-1 RNA &gt;100,000 c/mL, 82% and 84% in the DTG + 3TC and DTG + TDF/FTC groups, respectively, achieved HIV-1 RNA &lt;50 c/mL; among participants with baseline CD4+ cell count </a:t>
            </a:r>
            <a:br>
              <a:rPr lang="en-US" sz="1800" spc="-10" dirty="0"/>
            </a:br>
            <a:r>
              <a:rPr lang="en-US" sz="1800" spc="-10" dirty="0"/>
              <a:t>≤200 cells/mm</a:t>
            </a:r>
            <a:r>
              <a:rPr lang="en-US" sz="1800" spc="-10" baseline="30000" dirty="0"/>
              <a:t>3</a:t>
            </a:r>
            <a:r>
              <a:rPr lang="en-US" sz="1800" spc="-10" dirty="0"/>
              <a:t>, 67% in the DTG + 3TC group and 76% in the DTG + TDF/FTC group achieved HIV-1 RNA &lt;50 c/mL</a:t>
            </a:r>
          </a:p>
          <a:p>
            <a:r>
              <a:rPr lang="en-US" sz="1800" spc="-10" dirty="0"/>
              <a:t>The corresponding proportions were 81% and 84%, respectively, for those with baseline HIV-1 RNA ≤100,000 c/mL and 83% and 84%, respectively, for those with baseline CD4+ cell count &gt;200 cells/mm</a:t>
            </a:r>
            <a:r>
              <a:rPr lang="en-US" sz="1800" spc="-10" baseline="30000" dirty="0"/>
              <a:t>3</a:t>
            </a:r>
            <a:endParaRPr lang="en-US" sz="1800" dirty="0">
              <a:solidFill>
                <a:srgbClr val="FF0000"/>
              </a:solidFill>
            </a:endParaRPr>
          </a:p>
        </p:txBody>
      </p:sp>
      <p:sp>
        <p:nvSpPr>
          <p:cNvPr id="12" name="Slide Number Placeholder 11">
            <a:extLst>
              <a:ext uri="{FF2B5EF4-FFF2-40B4-BE49-F238E27FC236}">
                <a16:creationId xmlns:a16="http://schemas.microsoft.com/office/drawing/2014/main" id="{0E05D0D7-B0BD-493F-8BA4-BB04DB289F6E}"/>
              </a:ext>
            </a:extLst>
          </p:cNvPr>
          <p:cNvSpPr>
            <a:spLocks noGrp="1"/>
          </p:cNvSpPr>
          <p:nvPr>
            <p:ph type="sldNum" sz="quarter" idx="4294967295"/>
          </p:nvPr>
        </p:nvSpPr>
        <p:spPr>
          <a:xfrm>
            <a:off x="11736388" y="6519863"/>
            <a:ext cx="455612" cy="336550"/>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24AC3FD-09E3-4FF5-A0F9-A72F20D7F301}" type="slidenum">
              <a:rPr kumimoji="0" lang="en-GB" sz="12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3" name="Groupe 2">
            <a:extLst>
              <a:ext uri="{FF2B5EF4-FFF2-40B4-BE49-F238E27FC236}">
                <a16:creationId xmlns:a16="http://schemas.microsoft.com/office/drawing/2014/main" id="{1E55F13A-793C-4CA5-9E85-2EAA8AAE5929}"/>
              </a:ext>
            </a:extLst>
          </p:cNvPr>
          <p:cNvGrpSpPr/>
          <p:nvPr/>
        </p:nvGrpSpPr>
        <p:grpSpPr>
          <a:xfrm>
            <a:off x="1140301" y="1678192"/>
            <a:ext cx="10007315" cy="3575154"/>
            <a:chOff x="1818630" y="1722246"/>
            <a:chExt cx="10007315" cy="3575154"/>
          </a:xfrm>
        </p:grpSpPr>
        <p:grpSp>
          <p:nvGrpSpPr>
            <p:cNvPr id="25" name="Groupe 24">
              <a:extLst>
                <a:ext uri="{FF2B5EF4-FFF2-40B4-BE49-F238E27FC236}">
                  <a16:creationId xmlns:a16="http://schemas.microsoft.com/office/drawing/2014/main" id="{2BE033F4-5B71-4900-85A3-626F19FF346D}"/>
                </a:ext>
              </a:extLst>
            </p:cNvPr>
            <p:cNvGrpSpPr/>
            <p:nvPr/>
          </p:nvGrpSpPr>
          <p:grpSpPr>
            <a:xfrm>
              <a:off x="2493963" y="1904584"/>
              <a:ext cx="7684753" cy="2755900"/>
              <a:chOff x="2493963" y="1868488"/>
              <a:chExt cx="7684753" cy="2755900"/>
            </a:xfrm>
          </p:grpSpPr>
          <p:sp>
            <p:nvSpPr>
              <p:cNvPr id="8" name="Freeform 5">
                <a:extLst>
                  <a:ext uri="{FF2B5EF4-FFF2-40B4-BE49-F238E27FC236}">
                    <a16:creationId xmlns:a16="http://schemas.microsoft.com/office/drawing/2014/main" id="{68D824DE-D42E-4496-A759-6D67F4627A1D}"/>
                  </a:ext>
                </a:extLst>
              </p:cNvPr>
              <p:cNvSpPr>
                <a:spLocks/>
              </p:cNvSpPr>
              <p:nvPr/>
            </p:nvSpPr>
            <p:spPr bwMode="auto">
              <a:xfrm>
                <a:off x="2617788" y="1868488"/>
                <a:ext cx="7560928" cy="2755900"/>
              </a:xfrm>
              <a:custGeom>
                <a:avLst/>
                <a:gdLst>
                  <a:gd name="T0" fmla="*/ 3021 w 3021"/>
                  <a:gd name="T1" fmla="*/ 1736 h 1736"/>
                  <a:gd name="T2" fmla="*/ 0 w 3021"/>
                  <a:gd name="T3" fmla="*/ 1736 h 1736"/>
                  <a:gd name="T4" fmla="*/ 0 w 3021"/>
                  <a:gd name="T5" fmla="*/ 0 h 1736"/>
                </a:gdLst>
                <a:ahLst/>
                <a:cxnLst>
                  <a:cxn ang="0">
                    <a:pos x="T0" y="T1"/>
                  </a:cxn>
                  <a:cxn ang="0">
                    <a:pos x="T2" y="T3"/>
                  </a:cxn>
                  <a:cxn ang="0">
                    <a:pos x="T4" y="T5"/>
                  </a:cxn>
                </a:cxnLst>
                <a:rect l="0" t="0" r="r" b="b"/>
                <a:pathLst>
                  <a:path w="3021" h="1736">
                    <a:moveTo>
                      <a:pt x="3021" y="1736"/>
                    </a:moveTo>
                    <a:lnTo>
                      <a:pt x="0" y="1736"/>
                    </a:lnTo>
                    <a:lnTo>
                      <a:pt x="0" y="0"/>
                    </a:lnTo>
                  </a:path>
                </a:pathLst>
              </a:custGeom>
              <a:noFill/>
              <a:ln w="11113" cap="rnd">
                <a:solidFill>
                  <a:srgbClr val="00006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2400"/>
              </a:p>
            </p:txBody>
          </p:sp>
          <p:sp>
            <p:nvSpPr>
              <p:cNvPr id="9" name="Line 6">
                <a:extLst>
                  <a:ext uri="{FF2B5EF4-FFF2-40B4-BE49-F238E27FC236}">
                    <a16:creationId xmlns:a16="http://schemas.microsoft.com/office/drawing/2014/main" id="{9D4952A9-0E61-4F44-937A-031AB55C440F}"/>
                  </a:ext>
                </a:extLst>
              </p:cNvPr>
              <p:cNvSpPr>
                <a:spLocks noChangeShapeType="1"/>
              </p:cNvSpPr>
              <p:nvPr/>
            </p:nvSpPr>
            <p:spPr bwMode="auto">
              <a:xfrm>
                <a:off x="2493963" y="2435225"/>
                <a:ext cx="123825" cy="0"/>
              </a:xfrm>
              <a:prstGeom prst="line">
                <a:avLst/>
              </a:prstGeom>
              <a:noFill/>
              <a:ln w="11113"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400"/>
              </a:p>
            </p:txBody>
          </p:sp>
          <p:sp>
            <p:nvSpPr>
              <p:cNvPr id="10" name="Line 7">
                <a:extLst>
                  <a:ext uri="{FF2B5EF4-FFF2-40B4-BE49-F238E27FC236}">
                    <a16:creationId xmlns:a16="http://schemas.microsoft.com/office/drawing/2014/main" id="{8EEB9421-90D0-47BB-A418-ACE4FDD1BE56}"/>
                  </a:ext>
                </a:extLst>
              </p:cNvPr>
              <p:cNvSpPr>
                <a:spLocks noChangeShapeType="1"/>
              </p:cNvSpPr>
              <p:nvPr/>
            </p:nvSpPr>
            <p:spPr bwMode="auto">
              <a:xfrm>
                <a:off x="2493963" y="2984500"/>
                <a:ext cx="123825" cy="0"/>
              </a:xfrm>
              <a:prstGeom prst="line">
                <a:avLst/>
              </a:prstGeom>
              <a:noFill/>
              <a:ln w="11113"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400"/>
              </a:p>
            </p:txBody>
          </p:sp>
          <p:sp>
            <p:nvSpPr>
              <p:cNvPr id="11" name="Line 8">
                <a:extLst>
                  <a:ext uri="{FF2B5EF4-FFF2-40B4-BE49-F238E27FC236}">
                    <a16:creationId xmlns:a16="http://schemas.microsoft.com/office/drawing/2014/main" id="{2D7AE8BE-C609-4292-B9F2-D0781BDCB418}"/>
                  </a:ext>
                </a:extLst>
              </p:cNvPr>
              <p:cNvSpPr>
                <a:spLocks noChangeShapeType="1"/>
              </p:cNvSpPr>
              <p:nvPr/>
            </p:nvSpPr>
            <p:spPr bwMode="auto">
              <a:xfrm>
                <a:off x="2493963" y="3530600"/>
                <a:ext cx="123825" cy="0"/>
              </a:xfrm>
              <a:prstGeom prst="line">
                <a:avLst/>
              </a:prstGeom>
              <a:noFill/>
              <a:ln w="11113"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400"/>
              </a:p>
            </p:txBody>
          </p:sp>
          <p:sp>
            <p:nvSpPr>
              <p:cNvPr id="13" name="Line 9">
                <a:extLst>
                  <a:ext uri="{FF2B5EF4-FFF2-40B4-BE49-F238E27FC236}">
                    <a16:creationId xmlns:a16="http://schemas.microsoft.com/office/drawing/2014/main" id="{3D7A49EB-42E2-4413-9AA0-D620F5033130}"/>
                  </a:ext>
                </a:extLst>
              </p:cNvPr>
              <p:cNvSpPr>
                <a:spLocks noChangeShapeType="1"/>
              </p:cNvSpPr>
              <p:nvPr/>
            </p:nvSpPr>
            <p:spPr bwMode="auto">
              <a:xfrm>
                <a:off x="2493963" y="4076700"/>
                <a:ext cx="123825" cy="0"/>
              </a:xfrm>
              <a:prstGeom prst="line">
                <a:avLst/>
              </a:prstGeom>
              <a:noFill/>
              <a:ln w="11113"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400"/>
              </a:p>
            </p:txBody>
          </p:sp>
          <p:sp>
            <p:nvSpPr>
              <p:cNvPr id="14" name="Line 10">
                <a:extLst>
                  <a:ext uri="{FF2B5EF4-FFF2-40B4-BE49-F238E27FC236}">
                    <a16:creationId xmlns:a16="http://schemas.microsoft.com/office/drawing/2014/main" id="{0F781AB5-F7A3-421E-A20E-51A18C529BF6}"/>
                  </a:ext>
                </a:extLst>
              </p:cNvPr>
              <p:cNvSpPr>
                <a:spLocks noChangeShapeType="1"/>
              </p:cNvSpPr>
              <p:nvPr/>
            </p:nvSpPr>
            <p:spPr bwMode="auto">
              <a:xfrm>
                <a:off x="2493963" y="4624388"/>
                <a:ext cx="123825" cy="0"/>
              </a:xfrm>
              <a:prstGeom prst="line">
                <a:avLst/>
              </a:prstGeom>
              <a:noFill/>
              <a:ln w="11113"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400"/>
              </a:p>
            </p:txBody>
          </p:sp>
          <p:sp>
            <p:nvSpPr>
              <p:cNvPr id="15" name="Line 11">
                <a:extLst>
                  <a:ext uri="{FF2B5EF4-FFF2-40B4-BE49-F238E27FC236}">
                    <a16:creationId xmlns:a16="http://schemas.microsoft.com/office/drawing/2014/main" id="{CD335231-6C01-4CF0-ACD4-787CE27E429F}"/>
                  </a:ext>
                </a:extLst>
              </p:cNvPr>
              <p:cNvSpPr>
                <a:spLocks noChangeShapeType="1"/>
              </p:cNvSpPr>
              <p:nvPr/>
            </p:nvSpPr>
            <p:spPr bwMode="auto">
              <a:xfrm>
                <a:off x="2493963" y="1889125"/>
                <a:ext cx="123825" cy="0"/>
              </a:xfrm>
              <a:prstGeom prst="line">
                <a:avLst/>
              </a:prstGeom>
              <a:noFill/>
              <a:ln w="11113"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400"/>
              </a:p>
            </p:txBody>
          </p:sp>
          <p:sp>
            <p:nvSpPr>
              <p:cNvPr id="16" name="Freeform 12">
                <a:extLst>
                  <a:ext uri="{FF2B5EF4-FFF2-40B4-BE49-F238E27FC236}">
                    <a16:creationId xmlns:a16="http://schemas.microsoft.com/office/drawing/2014/main" id="{C58C12DF-F1D5-4814-BF40-124A89D227DE}"/>
                  </a:ext>
                </a:extLst>
              </p:cNvPr>
              <p:cNvSpPr>
                <a:spLocks/>
              </p:cNvSpPr>
              <p:nvPr/>
            </p:nvSpPr>
            <p:spPr bwMode="auto">
              <a:xfrm>
                <a:off x="7477125" y="2316163"/>
                <a:ext cx="519112" cy="2308225"/>
              </a:xfrm>
              <a:custGeom>
                <a:avLst/>
                <a:gdLst>
                  <a:gd name="T0" fmla="*/ 327 w 327"/>
                  <a:gd name="T1" fmla="*/ 1454 h 1454"/>
                  <a:gd name="T2" fmla="*/ 327 w 327"/>
                  <a:gd name="T3" fmla="*/ 0 h 1454"/>
                  <a:gd name="T4" fmla="*/ 0 w 327"/>
                  <a:gd name="T5" fmla="*/ 0 h 1454"/>
                  <a:gd name="T6" fmla="*/ 0 w 327"/>
                  <a:gd name="T7" fmla="*/ 1454 h 1454"/>
                  <a:gd name="T8" fmla="*/ 327 w 327"/>
                  <a:gd name="T9" fmla="*/ 1454 h 1454"/>
                  <a:gd name="T10" fmla="*/ 327 w 327"/>
                  <a:gd name="T11" fmla="*/ 1454 h 1454"/>
                </a:gdLst>
                <a:ahLst/>
                <a:cxnLst>
                  <a:cxn ang="0">
                    <a:pos x="T0" y="T1"/>
                  </a:cxn>
                  <a:cxn ang="0">
                    <a:pos x="T2" y="T3"/>
                  </a:cxn>
                  <a:cxn ang="0">
                    <a:pos x="T4" y="T5"/>
                  </a:cxn>
                  <a:cxn ang="0">
                    <a:pos x="T6" y="T7"/>
                  </a:cxn>
                  <a:cxn ang="0">
                    <a:pos x="T8" y="T9"/>
                  </a:cxn>
                  <a:cxn ang="0">
                    <a:pos x="T10" y="T11"/>
                  </a:cxn>
                </a:cxnLst>
                <a:rect l="0" t="0" r="r" b="b"/>
                <a:pathLst>
                  <a:path w="327" h="1454">
                    <a:moveTo>
                      <a:pt x="327" y="1454"/>
                    </a:moveTo>
                    <a:lnTo>
                      <a:pt x="327" y="0"/>
                    </a:lnTo>
                    <a:lnTo>
                      <a:pt x="0" y="0"/>
                    </a:lnTo>
                    <a:lnTo>
                      <a:pt x="0" y="1454"/>
                    </a:lnTo>
                    <a:lnTo>
                      <a:pt x="327" y="1454"/>
                    </a:lnTo>
                    <a:lnTo>
                      <a:pt x="327" y="1454"/>
                    </a:lnTo>
                    <a:close/>
                  </a:path>
                </a:pathLst>
              </a:custGeom>
              <a:solidFill>
                <a:srgbClr val="FF6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8" name="Freeform 13">
                <a:extLst>
                  <a:ext uri="{FF2B5EF4-FFF2-40B4-BE49-F238E27FC236}">
                    <a16:creationId xmlns:a16="http://schemas.microsoft.com/office/drawing/2014/main" id="{F3422F93-DCC0-450E-9D5A-A461AFD9F3B8}"/>
                  </a:ext>
                </a:extLst>
              </p:cNvPr>
              <p:cNvSpPr>
                <a:spLocks/>
              </p:cNvSpPr>
              <p:nvPr/>
            </p:nvSpPr>
            <p:spPr bwMode="auto">
              <a:xfrm>
                <a:off x="5545138" y="2316163"/>
                <a:ext cx="519112" cy="2308225"/>
              </a:xfrm>
              <a:custGeom>
                <a:avLst/>
                <a:gdLst>
                  <a:gd name="T0" fmla="*/ 327 w 327"/>
                  <a:gd name="T1" fmla="*/ 0 h 1454"/>
                  <a:gd name="T2" fmla="*/ 0 w 327"/>
                  <a:gd name="T3" fmla="*/ 0 h 1454"/>
                  <a:gd name="T4" fmla="*/ 0 w 327"/>
                  <a:gd name="T5" fmla="*/ 1454 h 1454"/>
                  <a:gd name="T6" fmla="*/ 327 w 327"/>
                  <a:gd name="T7" fmla="*/ 1454 h 1454"/>
                  <a:gd name="T8" fmla="*/ 327 w 327"/>
                  <a:gd name="T9" fmla="*/ 0 h 1454"/>
                  <a:gd name="T10" fmla="*/ 327 w 327"/>
                  <a:gd name="T11" fmla="*/ 0 h 1454"/>
                </a:gdLst>
                <a:ahLst/>
                <a:cxnLst>
                  <a:cxn ang="0">
                    <a:pos x="T0" y="T1"/>
                  </a:cxn>
                  <a:cxn ang="0">
                    <a:pos x="T2" y="T3"/>
                  </a:cxn>
                  <a:cxn ang="0">
                    <a:pos x="T4" y="T5"/>
                  </a:cxn>
                  <a:cxn ang="0">
                    <a:pos x="T6" y="T7"/>
                  </a:cxn>
                  <a:cxn ang="0">
                    <a:pos x="T8" y="T9"/>
                  </a:cxn>
                  <a:cxn ang="0">
                    <a:pos x="T10" y="T11"/>
                  </a:cxn>
                </a:cxnLst>
                <a:rect l="0" t="0" r="r" b="b"/>
                <a:pathLst>
                  <a:path w="327" h="1454">
                    <a:moveTo>
                      <a:pt x="327" y="0"/>
                    </a:moveTo>
                    <a:lnTo>
                      <a:pt x="0" y="0"/>
                    </a:lnTo>
                    <a:lnTo>
                      <a:pt x="0" y="1454"/>
                    </a:lnTo>
                    <a:lnTo>
                      <a:pt x="327" y="1454"/>
                    </a:lnTo>
                    <a:lnTo>
                      <a:pt x="327" y="0"/>
                    </a:lnTo>
                    <a:lnTo>
                      <a:pt x="327" y="0"/>
                    </a:lnTo>
                    <a:close/>
                  </a:path>
                </a:pathLst>
              </a:custGeom>
              <a:solidFill>
                <a:srgbClr val="FF6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9" name="Freeform 14">
                <a:extLst>
                  <a:ext uri="{FF2B5EF4-FFF2-40B4-BE49-F238E27FC236}">
                    <a16:creationId xmlns:a16="http://schemas.microsoft.com/office/drawing/2014/main" id="{FF9248DD-F413-48BC-928B-F05964D59D0D}"/>
                  </a:ext>
                </a:extLst>
              </p:cNvPr>
              <p:cNvSpPr>
                <a:spLocks/>
              </p:cNvSpPr>
              <p:nvPr/>
            </p:nvSpPr>
            <p:spPr bwMode="auto">
              <a:xfrm>
                <a:off x="3643313" y="2316163"/>
                <a:ext cx="519112" cy="2308225"/>
              </a:xfrm>
              <a:custGeom>
                <a:avLst/>
                <a:gdLst>
                  <a:gd name="T0" fmla="*/ 327 w 327"/>
                  <a:gd name="T1" fmla="*/ 0 h 1454"/>
                  <a:gd name="T2" fmla="*/ 0 w 327"/>
                  <a:gd name="T3" fmla="*/ 0 h 1454"/>
                  <a:gd name="T4" fmla="*/ 0 w 327"/>
                  <a:gd name="T5" fmla="*/ 1454 h 1454"/>
                  <a:gd name="T6" fmla="*/ 327 w 327"/>
                  <a:gd name="T7" fmla="*/ 1454 h 1454"/>
                  <a:gd name="T8" fmla="*/ 327 w 327"/>
                  <a:gd name="T9" fmla="*/ 0 h 1454"/>
                  <a:gd name="T10" fmla="*/ 327 w 327"/>
                  <a:gd name="T11" fmla="*/ 0 h 1454"/>
                </a:gdLst>
                <a:ahLst/>
                <a:cxnLst>
                  <a:cxn ang="0">
                    <a:pos x="T0" y="T1"/>
                  </a:cxn>
                  <a:cxn ang="0">
                    <a:pos x="T2" y="T3"/>
                  </a:cxn>
                  <a:cxn ang="0">
                    <a:pos x="T4" y="T5"/>
                  </a:cxn>
                  <a:cxn ang="0">
                    <a:pos x="T6" y="T7"/>
                  </a:cxn>
                  <a:cxn ang="0">
                    <a:pos x="T8" y="T9"/>
                  </a:cxn>
                  <a:cxn ang="0">
                    <a:pos x="T10" y="T11"/>
                  </a:cxn>
                </a:cxnLst>
                <a:rect l="0" t="0" r="r" b="b"/>
                <a:pathLst>
                  <a:path w="327" h="1454">
                    <a:moveTo>
                      <a:pt x="327" y="0"/>
                    </a:moveTo>
                    <a:lnTo>
                      <a:pt x="0" y="0"/>
                    </a:lnTo>
                    <a:lnTo>
                      <a:pt x="0" y="1454"/>
                    </a:lnTo>
                    <a:lnTo>
                      <a:pt x="327" y="1454"/>
                    </a:lnTo>
                    <a:lnTo>
                      <a:pt x="327" y="0"/>
                    </a:lnTo>
                    <a:lnTo>
                      <a:pt x="327" y="0"/>
                    </a:lnTo>
                    <a:close/>
                  </a:path>
                </a:pathLst>
              </a:custGeom>
              <a:solidFill>
                <a:srgbClr val="FF6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0" name="Freeform 15">
                <a:extLst>
                  <a:ext uri="{FF2B5EF4-FFF2-40B4-BE49-F238E27FC236}">
                    <a16:creationId xmlns:a16="http://schemas.microsoft.com/office/drawing/2014/main" id="{6230788B-53D9-47A6-BF66-DE8DB4E9F24D}"/>
                  </a:ext>
                </a:extLst>
              </p:cNvPr>
              <p:cNvSpPr>
                <a:spLocks/>
              </p:cNvSpPr>
              <p:nvPr/>
            </p:nvSpPr>
            <p:spPr bwMode="auto">
              <a:xfrm>
                <a:off x="3013075" y="2409825"/>
                <a:ext cx="519112" cy="2214562"/>
              </a:xfrm>
              <a:custGeom>
                <a:avLst/>
                <a:gdLst>
                  <a:gd name="T0" fmla="*/ 327 w 327"/>
                  <a:gd name="T1" fmla="*/ 0 h 1395"/>
                  <a:gd name="T2" fmla="*/ 0 w 327"/>
                  <a:gd name="T3" fmla="*/ 0 h 1395"/>
                  <a:gd name="T4" fmla="*/ 0 w 327"/>
                  <a:gd name="T5" fmla="*/ 1395 h 1395"/>
                  <a:gd name="T6" fmla="*/ 327 w 327"/>
                  <a:gd name="T7" fmla="*/ 1395 h 1395"/>
                  <a:gd name="T8" fmla="*/ 327 w 327"/>
                  <a:gd name="T9" fmla="*/ 0 h 1395"/>
                  <a:gd name="T10" fmla="*/ 327 w 327"/>
                  <a:gd name="T11" fmla="*/ 0 h 1395"/>
                </a:gdLst>
                <a:ahLst/>
                <a:cxnLst>
                  <a:cxn ang="0">
                    <a:pos x="T0" y="T1"/>
                  </a:cxn>
                  <a:cxn ang="0">
                    <a:pos x="T2" y="T3"/>
                  </a:cxn>
                  <a:cxn ang="0">
                    <a:pos x="T4" y="T5"/>
                  </a:cxn>
                  <a:cxn ang="0">
                    <a:pos x="T6" y="T7"/>
                  </a:cxn>
                  <a:cxn ang="0">
                    <a:pos x="T8" y="T9"/>
                  </a:cxn>
                  <a:cxn ang="0">
                    <a:pos x="T10" y="T11"/>
                  </a:cxn>
                </a:cxnLst>
                <a:rect l="0" t="0" r="r" b="b"/>
                <a:pathLst>
                  <a:path w="327" h="1395">
                    <a:moveTo>
                      <a:pt x="327" y="0"/>
                    </a:moveTo>
                    <a:lnTo>
                      <a:pt x="0" y="0"/>
                    </a:lnTo>
                    <a:lnTo>
                      <a:pt x="0" y="1395"/>
                    </a:lnTo>
                    <a:lnTo>
                      <a:pt x="327" y="1395"/>
                    </a:lnTo>
                    <a:lnTo>
                      <a:pt x="327" y="0"/>
                    </a:lnTo>
                    <a:lnTo>
                      <a:pt x="327" y="0"/>
                    </a:lnTo>
                    <a:close/>
                  </a:path>
                </a:pathLst>
              </a:custGeom>
              <a:solidFill>
                <a:srgbClr val="002F5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1" name="Freeform 16">
                <a:extLst>
                  <a:ext uri="{FF2B5EF4-FFF2-40B4-BE49-F238E27FC236}">
                    <a16:creationId xmlns:a16="http://schemas.microsoft.com/office/drawing/2014/main" id="{108E27BD-1ACE-4E92-A45D-C621B3628A6E}"/>
                  </a:ext>
                </a:extLst>
              </p:cNvPr>
              <p:cNvSpPr>
                <a:spLocks/>
              </p:cNvSpPr>
              <p:nvPr/>
            </p:nvSpPr>
            <p:spPr bwMode="auto">
              <a:xfrm>
                <a:off x="4911725" y="2378075"/>
                <a:ext cx="519112" cy="2246312"/>
              </a:xfrm>
              <a:custGeom>
                <a:avLst/>
                <a:gdLst>
                  <a:gd name="T0" fmla="*/ 327 w 327"/>
                  <a:gd name="T1" fmla="*/ 0 h 1415"/>
                  <a:gd name="T2" fmla="*/ 0 w 327"/>
                  <a:gd name="T3" fmla="*/ 0 h 1415"/>
                  <a:gd name="T4" fmla="*/ 0 w 327"/>
                  <a:gd name="T5" fmla="*/ 1415 h 1415"/>
                  <a:gd name="T6" fmla="*/ 327 w 327"/>
                  <a:gd name="T7" fmla="*/ 1415 h 1415"/>
                  <a:gd name="T8" fmla="*/ 327 w 327"/>
                  <a:gd name="T9" fmla="*/ 0 h 1415"/>
                  <a:gd name="T10" fmla="*/ 327 w 327"/>
                  <a:gd name="T11" fmla="*/ 0 h 1415"/>
                </a:gdLst>
                <a:ahLst/>
                <a:cxnLst>
                  <a:cxn ang="0">
                    <a:pos x="T0" y="T1"/>
                  </a:cxn>
                  <a:cxn ang="0">
                    <a:pos x="T2" y="T3"/>
                  </a:cxn>
                  <a:cxn ang="0">
                    <a:pos x="T4" y="T5"/>
                  </a:cxn>
                  <a:cxn ang="0">
                    <a:pos x="T6" y="T7"/>
                  </a:cxn>
                  <a:cxn ang="0">
                    <a:pos x="T8" y="T9"/>
                  </a:cxn>
                  <a:cxn ang="0">
                    <a:pos x="T10" y="T11"/>
                  </a:cxn>
                </a:cxnLst>
                <a:rect l="0" t="0" r="r" b="b"/>
                <a:pathLst>
                  <a:path w="327" h="1415">
                    <a:moveTo>
                      <a:pt x="327" y="0"/>
                    </a:moveTo>
                    <a:lnTo>
                      <a:pt x="0" y="0"/>
                    </a:lnTo>
                    <a:lnTo>
                      <a:pt x="0" y="1415"/>
                    </a:lnTo>
                    <a:lnTo>
                      <a:pt x="327" y="1415"/>
                    </a:lnTo>
                    <a:lnTo>
                      <a:pt x="327" y="0"/>
                    </a:lnTo>
                    <a:lnTo>
                      <a:pt x="327" y="0"/>
                    </a:lnTo>
                    <a:close/>
                  </a:path>
                </a:pathLst>
              </a:custGeom>
              <a:solidFill>
                <a:srgbClr val="002F5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2" name="Freeform 17">
                <a:extLst>
                  <a:ext uri="{FF2B5EF4-FFF2-40B4-BE49-F238E27FC236}">
                    <a16:creationId xmlns:a16="http://schemas.microsoft.com/office/drawing/2014/main" id="{FBE8B4BD-07CF-41B3-890C-8495523E5C7D}"/>
                  </a:ext>
                </a:extLst>
              </p:cNvPr>
              <p:cNvSpPr>
                <a:spLocks/>
              </p:cNvSpPr>
              <p:nvPr/>
            </p:nvSpPr>
            <p:spPr bwMode="auto">
              <a:xfrm>
                <a:off x="6843713" y="2357438"/>
                <a:ext cx="519112" cy="2266950"/>
              </a:xfrm>
              <a:custGeom>
                <a:avLst/>
                <a:gdLst>
                  <a:gd name="T0" fmla="*/ 327 w 327"/>
                  <a:gd name="T1" fmla="*/ 0 h 1428"/>
                  <a:gd name="T2" fmla="*/ 0 w 327"/>
                  <a:gd name="T3" fmla="*/ 0 h 1428"/>
                  <a:gd name="T4" fmla="*/ 0 w 327"/>
                  <a:gd name="T5" fmla="*/ 1428 h 1428"/>
                  <a:gd name="T6" fmla="*/ 327 w 327"/>
                  <a:gd name="T7" fmla="*/ 1428 h 1428"/>
                  <a:gd name="T8" fmla="*/ 327 w 327"/>
                  <a:gd name="T9" fmla="*/ 0 h 1428"/>
                  <a:gd name="T10" fmla="*/ 327 w 327"/>
                  <a:gd name="T11" fmla="*/ 0 h 1428"/>
                </a:gdLst>
                <a:ahLst/>
                <a:cxnLst>
                  <a:cxn ang="0">
                    <a:pos x="T0" y="T1"/>
                  </a:cxn>
                  <a:cxn ang="0">
                    <a:pos x="T2" y="T3"/>
                  </a:cxn>
                  <a:cxn ang="0">
                    <a:pos x="T4" y="T5"/>
                  </a:cxn>
                  <a:cxn ang="0">
                    <a:pos x="T6" y="T7"/>
                  </a:cxn>
                  <a:cxn ang="0">
                    <a:pos x="T8" y="T9"/>
                  </a:cxn>
                  <a:cxn ang="0">
                    <a:pos x="T10" y="T11"/>
                  </a:cxn>
                </a:cxnLst>
                <a:rect l="0" t="0" r="r" b="b"/>
                <a:pathLst>
                  <a:path w="327" h="1428">
                    <a:moveTo>
                      <a:pt x="327" y="0"/>
                    </a:moveTo>
                    <a:lnTo>
                      <a:pt x="0" y="0"/>
                    </a:lnTo>
                    <a:lnTo>
                      <a:pt x="0" y="1428"/>
                    </a:lnTo>
                    <a:lnTo>
                      <a:pt x="327" y="1428"/>
                    </a:lnTo>
                    <a:lnTo>
                      <a:pt x="327" y="0"/>
                    </a:lnTo>
                    <a:lnTo>
                      <a:pt x="327" y="0"/>
                    </a:lnTo>
                    <a:close/>
                  </a:path>
                </a:pathLst>
              </a:custGeom>
              <a:solidFill>
                <a:srgbClr val="002F5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3" name="Freeform 18">
                <a:extLst>
                  <a:ext uri="{FF2B5EF4-FFF2-40B4-BE49-F238E27FC236}">
                    <a16:creationId xmlns:a16="http://schemas.microsoft.com/office/drawing/2014/main" id="{399E55AB-5ED8-41B6-B61C-295EFC006167}"/>
                  </a:ext>
                </a:extLst>
              </p:cNvPr>
              <p:cNvSpPr>
                <a:spLocks/>
              </p:cNvSpPr>
              <p:nvPr/>
            </p:nvSpPr>
            <p:spPr bwMode="auto">
              <a:xfrm>
                <a:off x="8732838" y="2794000"/>
                <a:ext cx="520700" cy="1830387"/>
              </a:xfrm>
              <a:custGeom>
                <a:avLst/>
                <a:gdLst>
                  <a:gd name="T0" fmla="*/ 328 w 328"/>
                  <a:gd name="T1" fmla="*/ 0 h 1153"/>
                  <a:gd name="T2" fmla="*/ 0 w 328"/>
                  <a:gd name="T3" fmla="*/ 0 h 1153"/>
                  <a:gd name="T4" fmla="*/ 0 w 328"/>
                  <a:gd name="T5" fmla="*/ 1153 h 1153"/>
                  <a:gd name="T6" fmla="*/ 328 w 328"/>
                  <a:gd name="T7" fmla="*/ 1153 h 1153"/>
                  <a:gd name="T8" fmla="*/ 328 w 328"/>
                  <a:gd name="T9" fmla="*/ 0 h 1153"/>
                  <a:gd name="T10" fmla="*/ 328 w 328"/>
                  <a:gd name="T11" fmla="*/ 0 h 1153"/>
                </a:gdLst>
                <a:ahLst/>
                <a:cxnLst>
                  <a:cxn ang="0">
                    <a:pos x="T0" y="T1"/>
                  </a:cxn>
                  <a:cxn ang="0">
                    <a:pos x="T2" y="T3"/>
                  </a:cxn>
                  <a:cxn ang="0">
                    <a:pos x="T4" y="T5"/>
                  </a:cxn>
                  <a:cxn ang="0">
                    <a:pos x="T6" y="T7"/>
                  </a:cxn>
                  <a:cxn ang="0">
                    <a:pos x="T8" y="T9"/>
                  </a:cxn>
                  <a:cxn ang="0">
                    <a:pos x="T10" y="T11"/>
                  </a:cxn>
                </a:cxnLst>
                <a:rect l="0" t="0" r="r" b="b"/>
                <a:pathLst>
                  <a:path w="328" h="1153">
                    <a:moveTo>
                      <a:pt x="328" y="0"/>
                    </a:moveTo>
                    <a:lnTo>
                      <a:pt x="0" y="0"/>
                    </a:lnTo>
                    <a:lnTo>
                      <a:pt x="0" y="1153"/>
                    </a:lnTo>
                    <a:lnTo>
                      <a:pt x="328" y="1153"/>
                    </a:lnTo>
                    <a:lnTo>
                      <a:pt x="328" y="0"/>
                    </a:lnTo>
                    <a:lnTo>
                      <a:pt x="328" y="0"/>
                    </a:lnTo>
                    <a:close/>
                  </a:path>
                </a:pathLst>
              </a:custGeom>
              <a:solidFill>
                <a:srgbClr val="002F5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4" name="Freeform 19">
                <a:extLst>
                  <a:ext uri="{FF2B5EF4-FFF2-40B4-BE49-F238E27FC236}">
                    <a16:creationId xmlns:a16="http://schemas.microsoft.com/office/drawing/2014/main" id="{01C35AB9-2E03-45AF-BECB-81201F46E1B0}"/>
                  </a:ext>
                </a:extLst>
              </p:cNvPr>
              <p:cNvSpPr>
                <a:spLocks/>
              </p:cNvSpPr>
              <p:nvPr/>
            </p:nvSpPr>
            <p:spPr bwMode="auto">
              <a:xfrm>
                <a:off x="9366250" y="2544763"/>
                <a:ext cx="520700" cy="2079625"/>
              </a:xfrm>
              <a:custGeom>
                <a:avLst/>
                <a:gdLst>
                  <a:gd name="T0" fmla="*/ 0 w 328"/>
                  <a:gd name="T1" fmla="*/ 1310 h 1310"/>
                  <a:gd name="T2" fmla="*/ 328 w 328"/>
                  <a:gd name="T3" fmla="*/ 1310 h 1310"/>
                  <a:gd name="T4" fmla="*/ 328 w 328"/>
                  <a:gd name="T5" fmla="*/ 0 h 1310"/>
                  <a:gd name="T6" fmla="*/ 0 w 328"/>
                  <a:gd name="T7" fmla="*/ 0 h 1310"/>
                  <a:gd name="T8" fmla="*/ 0 w 328"/>
                  <a:gd name="T9" fmla="*/ 1310 h 1310"/>
                  <a:gd name="T10" fmla="*/ 0 w 328"/>
                  <a:gd name="T11" fmla="*/ 1310 h 1310"/>
                </a:gdLst>
                <a:ahLst/>
                <a:cxnLst>
                  <a:cxn ang="0">
                    <a:pos x="T0" y="T1"/>
                  </a:cxn>
                  <a:cxn ang="0">
                    <a:pos x="T2" y="T3"/>
                  </a:cxn>
                  <a:cxn ang="0">
                    <a:pos x="T4" y="T5"/>
                  </a:cxn>
                  <a:cxn ang="0">
                    <a:pos x="T6" y="T7"/>
                  </a:cxn>
                  <a:cxn ang="0">
                    <a:pos x="T8" y="T9"/>
                  </a:cxn>
                  <a:cxn ang="0">
                    <a:pos x="T10" y="T11"/>
                  </a:cxn>
                </a:cxnLst>
                <a:rect l="0" t="0" r="r" b="b"/>
                <a:pathLst>
                  <a:path w="328" h="1310">
                    <a:moveTo>
                      <a:pt x="0" y="1310"/>
                    </a:moveTo>
                    <a:lnTo>
                      <a:pt x="328" y="1310"/>
                    </a:lnTo>
                    <a:lnTo>
                      <a:pt x="328" y="0"/>
                    </a:lnTo>
                    <a:lnTo>
                      <a:pt x="0" y="0"/>
                    </a:lnTo>
                    <a:lnTo>
                      <a:pt x="0" y="1310"/>
                    </a:lnTo>
                    <a:lnTo>
                      <a:pt x="0" y="1310"/>
                    </a:lnTo>
                    <a:close/>
                  </a:path>
                </a:pathLst>
              </a:custGeom>
              <a:solidFill>
                <a:srgbClr val="FF6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grpSp>
        <p:sp>
          <p:nvSpPr>
            <p:cNvPr id="26" name="Freeform 38">
              <a:extLst>
                <a:ext uri="{FF2B5EF4-FFF2-40B4-BE49-F238E27FC236}">
                  <a16:creationId xmlns:a16="http://schemas.microsoft.com/office/drawing/2014/main" id="{73ED9F7C-CB03-48A4-B58D-EEE71DA03435}"/>
                </a:ext>
              </a:extLst>
            </p:cNvPr>
            <p:cNvSpPr>
              <a:spLocks/>
            </p:cNvSpPr>
            <p:nvPr/>
          </p:nvSpPr>
          <p:spPr bwMode="auto">
            <a:xfrm>
              <a:off x="10144996" y="1919490"/>
              <a:ext cx="208931" cy="205987"/>
            </a:xfrm>
            <a:custGeom>
              <a:avLst/>
              <a:gdLst>
                <a:gd name="T0" fmla="*/ 0 w 71"/>
                <a:gd name="T1" fmla="*/ 70 h 70"/>
                <a:gd name="T2" fmla="*/ 71 w 71"/>
                <a:gd name="T3" fmla="*/ 70 h 70"/>
                <a:gd name="T4" fmla="*/ 71 w 71"/>
                <a:gd name="T5" fmla="*/ 0 h 70"/>
                <a:gd name="T6" fmla="*/ 0 w 71"/>
                <a:gd name="T7" fmla="*/ 0 h 70"/>
                <a:gd name="T8" fmla="*/ 0 w 71"/>
                <a:gd name="T9" fmla="*/ 70 h 70"/>
                <a:gd name="T10" fmla="*/ 0 w 71"/>
                <a:gd name="T11" fmla="*/ 70 h 70"/>
              </a:gdLst>
              <a:ahLst/>
              <a:cxnLst>
                <a:cxn ang="0">
                  <a:pos x="T0" y="T1"/>
                </a:cxn>
                <a:cxn ang="0">
                  <a:pos x="T2" y="T3"/>
                </a:cxn>
                <a:cxn ang="0">
                  <a:pos x="T4" y="T5"/>
                </a:cxn>
                <a:cxn ang="0">
                  <a:pos x="T6" y="T7"/>
                </a:cxn>
                <a:cxn ang="0">
                  <a:pos x="T8" y="T9"/>
                </a:cxn>
                <a:cxn ang="0">
                  <a:pos x="T10" y="T11"/>
                </a:cxn>
              </a:cxnLst>
              <a:rect l="0" t="0" r="r" b="b"/>
              <a:pathLst>
                <a:path w="71" h="70">
                  <a:moveTo>
                    <a:pt x="0" y="70"/>
                  </a:moveTo>
                  <a:lnTo>
                    <a:pt x="71" y="70"/>
                  </a:lnTo>
                  <a:lnTo>
                    <a:pt x="71" y="0"/>
                  </a:lnTo>
                  <a:lnTo>
                    <a:pt x="0" y="0"/>
                  </a:lnTo>
                  <a:lnTo>
                    <a:pt x="0" y="70"/>
                  </a:lnTo>
                  <a:lnTo>
                    <a:pt x="0" y="70"/>
                  </a:lnTo>
                  <a:close/>
                </a:path>
              </a:pathLst>
            </a:custGeom>
            <a:solidFill>
              <a:srgbClr val="002F5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7" name="Freeform 39">
              <a:extLst>
                <a:ext uri="{FF2B5EF4-FFF2-40B4-BE49-F238E27FC236}">
                  <a16:creationId xmlns:a16="http://schemas.microsoft.com/office/drawing/2014/main" id="{E7C167A8-A035-4A21-A4A2-D304F660FDD8}"/>
                </a:ext>
              </a:extLst>
            </p:cNvPr>
            <p:cNvSpPr>
              <a:spLocks/>
            </p:cNvSpPr>
            <p:nvPr/>
          </p:nvSpPr>
          <p:spPr bwMode="auto">
            <a:xfrm>
              <a:off x="10144996" y="2262390"/>
              <a:ext cx="208931" cy="208931"/>
            </a:xfrm>
            <a:custGeom>
              <a:avLst/>
              <a:gdLst>
                <a:gd name="T0" fmla="*/ 0 w 71"/>
                <a:gd name="T1" fmla="*/ 71 h 71"/>
                <a:gd name="T2" fmla="*/ 71 w 71"/>
                <a:gd name="T3" fmla="*/ 71 h 71"/>
                <a:gd name="T4" fmla="*/ 71 w 71"/>
                <a:gd name="T5" fmla="*/ 0 h 71"/>
                <a:gd name="T6" fmla="*/ 0 w 71"/>
                <a:gd name="T7" fmla="*/ 0 h 71"/>
                <a:gd name="T8" fmla="*/ 0 w 71"/>
                <a:gd name="T9" fmla="*/ 71 h 71"/>
                <a:gd name="T10" fmla="*/ 0 w 71"/>
                <a:gd name="T11" fmla="*/ 71 h 71"/>
              </a:gdLst>
              <a:ahLst/>
              <a:cxnLst>
                <a:cxn ang="0">
                  <a:pos x="T0" y="T1"/>
                </a:cxn>
                <a:cxn ang="0">
                  <a:pos x="T2" y="T3"/>
                </a:cxn>
                <a:cxn ang="0">
                  <a:pos x="T4" y="T5"/>
                </a:cxn>
                <a:cxn ang="0">
                  <a:pos x="T6" y="T7"/>
                </a:cxn>
                <a:cxn ang="0">
                  <a:pos x="T8" y="T9"/>
                </a:cxn>
                <a:cxn ang="0">
                  <a:pos x="T10" y="T11"/>
                </a:cxn>
              </a:cxnLst>
              <a:rect l="0" t="0" r="r" b="b"/>
              <a:pathLst>
                <a:path w="71" h="71">
                  <a:moveTo>
                    <a:pt x="0" y="71"/>
                  </a:moveTo>
                  <a:lnTo>
                    <a:pt x="71" y="71"/>
                  </a:lnTo>
                  <a:lnTo>
                    <a:pt x="71" y="0"/>
                  </a:lnTo>
                  <a:lnTo>
                    <a:pt x="0" y="0"/>
                  </a:lnTo>
                  <a:lnTo>
                    <a:pt x="0" y="71"/>
                  </a:lnTo>
                  <a:lnTo>
                    <a:pt x="0" y="71"/>
                  </a:lnTo>
                  <a:close/>
                </a:path>
              </a:pathLst>
            </a:custGeom>
            <a:solidFill>
              <a:srgbClr val="FF6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9" name="ZoneTexte 28">
              <a:extLst>
                <a:ext uri="{FF2B5EF4-FFF2-40B4-BE49-F238E27FC236}">
                  <a16:creationId xmlns:a16="http://schemas.microsoft.com/office/drawing/2014/main" id="{53797983-A441-451A-8E6E-C4EF9ECAA92A}"/>
                </a:ext>
              </a:extLst>
            </p:cNvPr>
            <p:cNvSpPr txBox="1"/>
            <p:nvPr/>
          </p:nvSpPr>
          <p:spPr>
            <a:xfrm rot="16200000">
              <a:off x="852275" y="3036054"/>
              <a:ext cx="2271263" cy="338554"/>
            </a:xfrm>
            <a:prstGeom prst="rect">
              <a:avLst/>
            </a:prstGeom>
            <a:noFill/>
          </p:spPr>
          <p:txBody>
            <a:bodyPr wrap="none" rtlCol="0">
              <a:spAutoFit/>
            </a:bodyPr>
            <a:lstStyle/>
            <a:p>
              <a:pPr algn="ctr"/>
              <a:r>
                <a:rPr lang="fr-FR" sz="1600" b="1" dirty="0"/>
                <a:t>HIV-1 RNA &lt; 50 c/ml, % )</a:t>
              </a:r>
            </a:p>
          </p:txBody>
        </p:sp>
        <p:sp>
          <p:nvSpPr>
            <p:cNvPr id="31" name="ZoneTexte 30">
              <a:extLst>
                <a:ext uri="{FF2B5EF4-FFF2-40B4-BE49-F238E27FC236}">
                  <a16:creationId xmlns:a16="http://schemas.microsoft.com/office/drawing/2014/main" id="{F5308B25-3BB0-4446-AF53-D09DAE60B486}"/>
                </a:ext>
              </a:extLst>
            </p:cNvPr>
            <p:cNvSpPr txBox="1"/>
            <p:nvPr/>
          </p:nvSpPr>
          <p:spPr>
            <a:xfrm>
              <a:off x="3410110" y="4958846"/>
              <a:ext cx="2323458" cy="338554"/>
            </a:xfrm>
            <a:prstGeom prst="rect">
              <a:avLst/>
            </a:prstGeom>
            <a:noFill/>
          </p:spPr>
          <p:txBody>
            <a:bodyPr wrap="none" rtlCol="0">
              <a:spAutoFit/>
            </a:bodyPr>
            <a:lstStyle/>
            <a:p>
              <a:pPr algn="ctr"/>
              <a:r>
                <a:rPr lang="fr-FR" sz="1600" b="1" dirty="0"/>
                <a:t>Baseline HIV-1 RNA, c/ml</a:t>
              </a:r>
            </a:p>
          </p:txBody>
        </p:sp>
        <p:sp>
          <p:nvSpPr>
            <p:cNvPr id="33" name="ZoneTexte 32">
              <a:extLst>
                <a:ext uri="{FF2B5EF4-FFF2-40B4-BE49-F238E27FC236}">
                  <a16:creationId xmlns:a16="http://schemas.microsoft.com/office/drawing/2014/main" id="{5C5D611F-ADEE-43CB-8024-5E4C4BEF3D8E}"/>
                </a:ext>
              </a:extLst>
            </p:cNvPr>
            <p:cNvSpPr txBox="1"/>
            <p:nvPr/>
          </p:nvSpPr>
          <p:spPr>
            <a:xfrm>
              <a:off x="2241197" y="4509952"/>
              <a:ext cx="288862" cy="338554"/>
            </a:xfrm>
            <a:prstGeom prst="rect">
              <a:avLst/>
            </a:prstGeom>
            <a:noFill/>
          </p:spPr>
          <p:txBody>
            <a:bodyPr wrap="none" rtlCol="0">
              <a:spAutoFit/>
            </a:bodyPr>
            <a:lstStyle/>
            <a:p>
              <a:pPr algn="r"/>
              <a:r>
                <a:rPr lang="fr-FR" sz="1600" dirty="0"/>
                <a:t>0</a:t>
              </a:r>
            </a:p>
          </p:txBody>
        </p:sp>
        <p:sp>
          <p:nvSpPr>
            <p:cNvPr id="35" name="ZoneTexte 34">
              <a:extLst>
                <a:ext uri="{FF2B5EF4-FFF2-40B4-BE49-F238E27FC236}">
                  <a16:creationId xmlns:a16="http://schemas.microsoft.com/office/drawing/2014/main" id="{37D093AD-C0C5-420B-85D5-DB83C2C6F929}"/>
                </a:ext>
              </a:extLst>
            </p:cNvPr>
            <p:cNvSpPr txBox="1"/>
            <p:nvPr/>
          </p:nvSpPr>
          <p:spPr>
            <a:xfrm>
              <a:off x="2137003" y="3952410"/>
              <a:ext cx="393056" cy="338554"/>
            </a:xfrm>
            <a:prstGeom prst="rect">
              <a:avLst/>
            </a:prstGeom>
            <a:noFill/>
          </p:spPr>
          <p:txBody>
            <a:bodyPr wrap="none" rtlCol="0">
              <a:spAutoFit/>
            </a:bodyPr>
            <a:lstStyle/>
            <a:p>
              <a:pPr algn="r"/>
              <a:r>
                <a:rPr lang="fr-FR" sz="1600" dirty="0"/>
                <a:t>20</a:t>
              </a:r>
            </a:p>
          </p:txBody>
        </p:sp>
        <p:sp>
          <p:nvSpPr>
            <p:cNvPr id="37" name="ZoneTexte 36">
              <a:extLst>
                <a:ext uri="{FF2B5EF4-FFF2-40B4-BE49-F238E27FC236}">
                  <a16:creationId xmlns:a16="http://schemas.microsoft.com/office/drawing/2014/main" id="{F1EBD560-6D49-4B20-A837-84C3ED648FAF}"/>
                </a:ext>
              </a:extLst>
            </p:cNvPr>
            <p:cNvSpPr txBox="1"/>
            <p:nvPr/>
          </p:nvSpPr>
          <p:spPr>
            <a:xfrm>
              <a:off x="2137003" y="3394869"/>
              <a:ext cx="393056" cy="338554"/>
            </a:xfrm>
            <a:prstGeom prst="rect">
              <a:avLst/>
            </a:prstGeom>
            <a:noFill/>
          </p:spPr>
          <p:txBody>
            <a:bodyPr wrap="none" rtlCol="0">
              <a:spAutoFit/>
            </a:bodyPr>
            <a:lstStyle/>
            <a:p>
              <a:pPr algn="r"/>
              <a:r>
                <a:rPr lang="fr-FR" sz="1600" dirty="0"/>
                <a:t>40</a:t>
              </a:r>
            </a:p>
          </p:txBody>
        </p:sp>
        <p:sp>
          <p:nvSpPr>
            <p:cNvPr id="39" name="ZoneTexte 38">
              <a:extLst>
                <a:ext uri="{FF2B5EF4-FFF2-40B4-BE49-F238E27FC236}">
                  <a16:creationId xmlns:a16="http://schemas.microsoft.com/office/drawing/2014/main" id="{7CA7C862-4E13-4FBD-9224-6650F8AA734C}"/>
                </a:ext>
              </a:extLst>
            </p:cNvPr>
            <p:cNvSpPr txBox="1"/>
            <p:nvPr/>
          </p:nvSpPr>
          <p:spPr>
            <a:xfrm>
              <a:off x="2137003" y="2837328"/>
              <a:ext cx="393056" cy="338554"/>
            </a:xfrm>
            <a:prstGeom prst="rect">
              <a:avLst/>
            </a:prstGeom>
            <a:noFill/>
          </p:spPr>
          <p:txBody>
            <a:bodyPr wrap="none" rtlCol="0">
              <a:spAutoFit/>
            </a:bodyPr>
            <a:lstStyle/>
            <a:p>
              <a:pPr algn="r"/>
              <a:r>
                <a:rPr lang="fr-FR" sz="1600" dirty="0"/>
                <a:t>60</a:t>
              </a:r>
            </a:p>
          </p:txBody>
        </p:sp>
        <p:sp>
          <p:nvSpPr>
            <p:cNvPr id="41" name="ZoneTexte 40">
              <a:extLst>
                <a:ext uri="{FF2B5EF4-FFF2-40B4-BE49-F238E27FC236}">
                  <a16:creationId xmlns:a16="http://schemas.microsoft.com/office/drawing/2014/main" id="{BBB9C72B-F059-45F3-8BE7-0908F50BE9E9}"/>
                </a:ext>
              </a:extLst>
            </p:cNvPr>
            <p:cNvSpPr txBox="1"/>
            <p:nvPr/>
          </p:nvSpPr>
          <p:spPr>
            <a:xfrm>
              <a:off x="2137003" y="2279787"/>
              <a:ext cx="393056" cy="338554"/>
            </a:xfrm>
            <a:prstGeom prst="rect">
              <a:avLst/>
            </a:prstGeom>
            <a:noFill/>
          </p:spPr>
          <p:txBody>
            <a:bodyPr wrap="none" rtlCol="0">
              <a:spAutoFit/>
            </a:bodyPr>
            <a:lstStyle/>
            <a:p>
              <a:pPr algn="r"/>
              <a:r>
                <a:rPr lang="fr-FR" sz="1600" dirty="0"/>
                <a:t>80</a:t>
              </a:r>
            </a:p>
          </p:txBody>
        </p:sp>
        <p:sp>
          <p:nvSpPr>
            <p:cNvPr id="43" name="ZoneTexte 42">
              <a:extLst>
                <a:ext uri="{FF2B5EF4-FFF2-40B4-BE49-F238E27FC236}">
                  <a16:creationId xmlns:a16="http://schemas.microsoft.com/office/drawing/2014/main" id="{801CD42E-40E7-4E3D-8260-A6F7CB8F857C}"/>
                </a:ext>
              </a:extLst>
            </p:cNvPr>
            <p:cNvSpPr txBox="1"/>
            <p:nvPr/>
          </p:nvSpPr>
          <p:spPr>
            <a:xfrm>
              <a:off x="2032807" y="1722246"/>
              <a:ext cx="497252" cy="338554"/>
            </a:xfrm>
            <a:prstGeom prst="rect">
              <a:avLst/>
            </a:prstGeom>
            <a:noFill/>
          </p:spPr>
          <p:txBody>
            <a:bodyPr wrap="none" rtlCol="0">
              <a:spAutoFit/>
            </a:bodyPr>
            <a:lstStyle/>
            <a:p>
              <a:pPr algn="r"/>
              <a:r>
                <a:rPr lang="fr-FR" sz="1600" dirty="0"/>
                <a:t>100</a:t>
              </a:r>
            </a:p>
          </p:txBody>
        </p:sp>
        <p:sp>
          <p:nvSpPr>
            <p:cNvPr id="45" name="ZoneTexte 44">
              <a:extLst>
                <a:ext uri="{FF2B5EF4-FFF2-40B4-BE49-F238E27FC236}">
                  <a16:creationId xmlns:a16="http://schemas.microsoft.com/office/drawing/2014/main" id="{698A966A-EA90-461E-9B3A-2A30DAA98C5F}"/>
                </a:ext>
              </a:extLst>
            </p:cNvPr>
            <p:cNvSpPr txBox="1"/>
            <p:nvPr/>
          </p:nvSpPr>
          <p:spPr>
            <a:xfrm>
              <a:off x="10383819" y="1835448"/>
              <a:ext cx="1036246" cy="338554"/>
            </a:xfrm>
            <a:prstGeom prst="rect">
              <a:avLst/>
            </a:prstGeom>
            <a:noFill/>
          </p:spPr>
          <p:txBody>
            <a:bodyPr wrap="none" rtlCol="0">
              <a:spAutoFit/>
            </a:bodyPr>
            <a:lstStyle/>
            <a:p>
              <a:r>
                <a:rPr lang="fr-FR" sz="1600" b="1" dirty="0"/>
                <a:t>DTG + 3TC</a:t>
              </a:r>
            </a:p>
          </p:txBody>
        </p:sp>
        <p:sp>
          <p:nvSpPr>
            <p:cNvPr id="47" name="ZoneTexte 46">
              <a:extLst>
                <a:ext uri="{FF2B5EF4-FFF2-40B4-BE49-F238E27FC236}">
                  <a16:creationId xmlns:a16="http://schemas.microsoft.com/office/drawing/2014/main" id="{A4CC7506-C606-4D2D-90FB-5A5150A19A87}"/>
                </a:ext>
              </a:extLst>
            </p:cNvPr>
            <p:cNvSpPr txBox="1"/>
            <p:nvPr/>
          </p:nvSpPr>
          <p:spPr>
            <a:xfrm>
              <a:off x="10383819" y="2193952"/>
              <a:ext cx="1442126" cy="338554"/>
            </a:xfrm>
            <a:prstGeom prst="rect">
              <a:avLst/>
            </a:prstGeom>
            <a:noFill/>
          </p:spPr>
          <p:txBody>
            <a:bodyPr wrap="none" rtlCol="0">
              <a:spAutoFit/>
            </a:bodyPr>
            <a:lstStyle/>
            <a:p>
              <a:r>
                <a:rPr lang="fr-FR" sz="1600" b="1" dirty="0"/>
                <a:t>DTG + TDF/FTC</a:t>
              </a:r>
            </a:p>
          </p:txBody>
        </p:sp>
        <p:sp>
          <p:nvSpPr>
            <p:cNvPr id="49" name="ZoneTexte 48">
              <a:extLst>
                <a:ext uri="{FF2B5EF4-FFF2-40B4-BE49-F238E27FC236}">
                  <a16:creationId xmlns:a16="http://schemas.microsoft.com/office/drawing/2014/main" id="{B74DDA53-2E94-4ECA-8E82-DD474DD97E18}"/>
                </a:ext>
              </a:extLst>
            </p:cNvPr>
            <p:cNvSpPr txBox="1"/>
            <p:nvPr/>
          </p:nvSpPr>
          <p:spPr>
            <a:xfrm>
              <a:off x="3021290" y="4125759"/>
              <a:ext cx="497252" cy="584775"/>
            </a:xfrm>
            <a:prstGeom prst="rect">
              <a:avLst/>
            </a:prstGeom>
            <a:noFill/>
          </p:spPr>
          <p:txBody>
            <a:bodyPr wrap="none" rtlCol="0">
              <a:spAutoFit/>
            </a:bodyPr>
            <a:lstStyle/>
            <a:p>
              <a:pPr algn="ctr"/>
              <a:r>
                <a:rPr lang="fr-FR" sz="1600" b="1" u="sng" dirty="0">
                  <a:solidFill>
                    <a:schemeClr val="bg1"/>
                  </a:solidFill>
                </a:rPr>
                <a:t>469</a:t>
              </a:r>
              <a:br>
                <a:rPr lang="fr-FR" sz="1600" b="1" dirty="0">
                  <a:solidFill>
                    <a:schemeClr val="bg1"/>
                  </a:solidFill>
                </a:rPr>
              </a:br>
              <a:r>
                <a:rPr lang="fr-FR" sz="1600" b="1" dirty="0">
                  <a:solidFill>
                    <a:schemeClr val="bg1"/>
                  </a:solidFill>
                </a:rPr>
                <a:t>476</a:t>
              </a:r>
            </a:p>
          </p:txBody>
        </p:sp>
        <p:sp>
          <p:nvSpPr>
            <p:cNvPr id="51" name="ZoneTexte 50">
              <a:extLst>
                <a:ext uri="{FF2B5EF4-FFF2-40B4-BE49-F238E27FC236}">
                  <a16:creationId xmlns:a16="http://schemas.microsoft.com/office/drawing/2014/main" id="{898018A6-DD69-46E4-8C37-2454F46B9374}"/>
                </a:ext>
              </a:extLst>
            </p:cNvPr>
            <p:cNvSpPr txBox="1"/>
            <p:nvPr/>
          </p:nvSpPr>
          <p:spPr>
            <a:xfrm>
              <a:off x="3091768" y="4705253"/>
              <a:ext cx="1005404" cy="338554"/>
            </a:xfrm>
            <a:prstGeom prst="rect">
              <a:avLst/>
            </a:prstGeom>
            <a:noFill/>
          </p:spPr>
          <p:txBody>
            <a:bodyPr wrap="none" rtlCol="0">
              <a:spAutoFit/>
            </a:bodyPr>
            <a:lstStyle/>
            <a:p>
              <a:pPr algn="ctr"/>
              <a:r>
                <a:rPr lang="fr-FR" sz="1600" u="sng" dirty="0"/>
                <a:t>&lt;</a:t>
              </a:r>
              <a:r>
                <a:rPr lang="fr-FR" sz="1600" dirty="0"/>
                <a:t> 100 000</a:t>
              </a:r>
            </a:p>
          </p:txBody>
        </p:sp>
        <p:sp>
          <p:nvSpPr>
            <p:cNvPr id="56" name="ZoneTexte 55">
              <a:extLst>
                <a:ext uri="{FF2B5EF4-FFF2-40B4-BE49-F238E27FC236}">
                  <a16:creationId xmlns:a16="http://schemas.microsoft.com/office/drawing/2014/main" id="{A159DBA9-F645-4E59-AC6A-896F75DB391A}"/>
                </a:ext>
              </a:extLst>
            </p:cNvPr>
            <p:cNvSpPr txBox="1"/>
            <p:nvPr/>
          </p:nvSpPr>
          <p:spPr>
            <a:xfrm>
              <a:off x="3670662" y="4125759"/>
              <a:ext cx="497252" cy="584775"/>
            </a:xfrm>
            <a:prstGeom prst="rect">
              <a:avLst/>
            </a:prstGeom>
            <a:noFill/>
          </p:spPr>
          <p:txBody>
            <a:bodyPr wrap="none" rtlCol="0">
              <a:spAutoFit/>
            </a:bodyPr>
            <a:lstStyle/>
            <a:p>
              <a:pPr algn="ctr"/>
              <a:r>
                <a:rPr lang="fr-FR" sz="1600" b="1" u="sng" dirty="0">
                  <a:solidFill>
                    <a:schemeClr val="bg1"/>
                  </a:solidFill>
                </a:rPr>
                <a:t>471</a:t>
              </a:r>
              <a:br>
                <a:rPr lang="fr-FR" sz="1600" b="1" dirty="0">
                  <a:solidFill>
                    <a:schemeClr val="bg1"/>
                  </a:solidFill>
                </a:rPr>
              </a:br>
              <a:r>
                <a:rPr lang="fr-FR" sz="1600" b="1" dirty="0">
                  <a:solidFill>
                    <a:schemeClr val="bg1"/>
                  </a:solidFill>
                </a:rPr>
                <a:t>564</a:t>
              </a:r>
            </a:p>
          </p:txBody>
        </p:sp>
        <p:sp>
          <p:nvSpPr>
            <p:cNvPr id="57" name="ZoneTexte 56">
              <a:extLst>
                <a:ext uri="{FF2B5EF4-FFF2-40B4-BE49-F238E27FC236}">
                  <a16:creationId xmlns:a16="http://schemas.microsoft.com/office/drawing/2014/main" id="{9C2429A0-F789-46E3-9FA2-9563895A67A5}"/>
                </a:ext>
              </a:extLst>
            </p:cNvPr>
            <p:cNvSpPr txBox="1"/>
            <p:nvPr/>
          </p:nvSpPr>
          <p:spPr>
            <a:xfrm>
              <a:off x="4908856" y="4125759"/>
              <a:ext cx="497252" cy="584775"/>
            </a:xfrm>
            <a:prstGeom prst="rect">
              <a:avLst/>
            </a:prstGeom>
            <a:noFill/>
          </p:spPr>
          <p:txBody>
            <a:bodyPr wrap="none" rtlCol="0">
              <a:spAutoFit/>
            </a:bodyPr>
            <a:lstStyle/>
            <a:p>
              <a:pPr algn="ctr"/>
              <a:r>
                <a:rPr lang="fr-FR" sz="1600" b="1" u="sng" dirty="0">
                  <a:solidFill>
                    <a:schemeClr val="bg1"/>
                  </a:solidFill>
                </a:rPr>
                <a:t>115</a:t>
              </a:r>
              <a:br>
                <a:rPr lang="fr-FR" sz="1600" b="1" dirty="0">
                  <a:solidFill>
                    <a:schemeClr val="bg1"/>
                  </a:solidFill>
                </a:rPr>
              </a:br>
              <a:r>
                <a:rPr lang="fr-FR" sz="1600" b="1" dirty="0">
                  <a:solidFill>
                    <a:schemeClr val="bg1"/>
                  </a:solidFill>
                </a:rPr>
                <a:t>140</a:t>
              </a:r>
            </a:p>
          </p:txBody>
        </p:sp>
        <p:sp>
          <p:nvSpPr>
            <p:cNvPr id="58" name="ZoneTexte 57">
              <a:extLst>
                <a:ext uri="{FF2B5EF4-FFF2-40B4-BE49-F238E27FC236}">
                  <a16:creationId xmlns:a16="http://schemas.microsoft.com/office/drawing/2014/main" id="{1A4785C0-5078-4893-8578-D01B175A5051}"/>
                </a:ext>
              </a:extLst>
            </p:cNvPr>
            <p:cNvSpPr txBox="1"/>
            <p:nvPr/>
          </p:nvSpPr>
          <p:spPr>
            <a:xfrm>
              <a:off x="5559397" y="4125759"/>
              <a:ext cx="497252" cy="584775"/>
            </a:xfrm>
            <a:prstGeom prst="rect">
              <a:avLst/>
            </a:prstGeom>
            <a:noFill/>
          </p:spPr>
          <p:txBody>
            <a:bodyPr wrap="none" rtlCol="0">
              <a:spAutoFit/>
            </a:bodyPr>
            <a:lstStyle/>
            <a:p>
              <a:pPr algn="ctr"/>
              <a:r>
                <a:rPr lang="fr-FR" sz="1600" b="1" u="sng" dirty="0">
                  <a:solidFill>
                    <a:schemeClr val="bg1"/>
                  </a:solidFill>
                </a:rPr>
                <a:t>128</a:t>
              </a:r>
              <a:br>
                <a:rPr lang="fr-FR" sz="1600" b="1" dirty="0">
                  <a:solidFill>
                    <a:schemeClr val="bg1"/>
                  </a:solidFill>
                </a:rPr>
              </a:br>
              <a:r>
                <a:rPr lang="fr-FR" sz="1600" b="1" dirty="0">
                  <a:solidFill>
                    <a:schemeClr val="bg1"/>
                  </a:solidFill>
                </a:rPr>
                <a:t>153</a:t>
              </a:r>
            </a:p>
          </p:txBody>
        </p:sp>
        <p:sp>
          <p:nvSpPr>
            <p:cNvPr id="59" name="ZoneTexte 58">
              <a:extLst>
                <a:ext uri="{FF2B5EF4-FFF2-40B4-BE49-F238E27FC236}">
                  <a16:creationId xmlns:a16="http://schemas.microsoft.com/office/drawing/2014/main" id="{675EB7A9-244C-4FBF-972B-1A88A486B30F}"/>
                </a:ext>
              </a:extLst>
            </p:cNvPr>
            <p:cNvSpPr txBox="1"/>
            <p:nvPr/>
          </p:nvSpPr>
          <p:spPr>
            <a:xfrm>
              <a:off x="6839776" y="4125759"/>
              <a:ext cx="497252" cy="584775"/>
            </a:xfrm>
            <a:prstGeom prst="rect">
              <a:avLst/>
            </a:prstGeom>
            <a:noFill/>
          </p:spPr>
          <p:txBody>
            <a:bodyPr wrap="none" rtlCol="0">
              <a:spAutoFit/>
            </a:bodyPr>
            <a:lstStyle/>
            <a:p>
              <a:pPr algn="ctr"/>
              <a:r>
                <a:rPr lang="fr-FR" sz="1600" b="1" u="sng" dirty="0">
                  <a:solidFill>
                    <a:schemeClr val="bg1"/>
                  </a:solidFill>
                </a:rPr>
                <a:t>542</a:t>
              </a:r>
              <a:br>
                <a:rPr lang="fr-FR" sz="1600" b="1" dirty="0">
                  <a:solidFill>
                    <a:schemeClr val="bg1"/>
                  </a:solidFill>
                </a:rPr>
              </a:br>
              <a:r>
                <a:rPr lang="fr-FR" sz="1600" b="1" dirty="0">
                  <a:solidFill>
                    <a:schemeClr val="bg1"/>
                  </a:solidFill>
                </a:rPr>
                <a:t>653</a:t>
              </a:r>
            </a:p>
          </p:txBody>
        </p:sp>
        <p:sp>
          <p:nvSpPr>
            <p:cNvPr id="60" name="ZoneTexte 59">
              <a:extLst>
                <a:ext uri="{FF2B5EF4-FFF2-40B4-BE49-F238E27FC236}">
                  <a16:creationId xmlns:a16="http://schemas.microsoft.com/office/drawing/2014/main" id="{30AF7EF9-8236-4908-92BC-7B6DCDA9ADEF}"/>
                </a:ext>
              </a:extLst>
            </p:cNvPr>
            <p:cNvSpPr txBox="1"/>
            <p:nvPr/>
          </p:nvSpPr>
          <p:spPr>
            <a:xfrm>
              <a:off x="7488055" y="4125759"/>
              <a:ext cx="497252" cy="584775"/>
            </a:xfrm>
            <a:prstGeom prst="rect">
              <a:avLst/>
            </a:prstGeom>
            <a:noFill/>
          </p:spPr>
          <p:txBody>
            <a:bodyPr wrap="none" rtlCol="0">
              <a:spAutoFit/>
            </a:bodyPr>
            <a:lstStyle/>
            <a:p>
              <a:pPr algn="ctr"/>
              <a:r>
                <a:rPr lang="fr-FR" sz="1600" b="1" u="sng" dirty="0">
                  <a:solidFill>
                    <a:schemeClr val="bg1"/>
                  </a:solidFill>
                </a:rPr>
                <a:t>557</a:t>
              </a:r>
              <a:br>
                <a:rPr lang="fr-FR" sz="1600" b="1" dirty="0">
                  <a:solidFill>
                    <a:schemeClr val="bg1"/>
                  </a:solidFill>
                </a:rPr>
              </a:br>
              <a:r>
                <a:rPr lang="fr-FR" sz="1600" b="1" dirty="0">
                  <a:solidFill>
                    <a:schemeClr val="bg1"/>
                  </a:solidFill>
                </a:rPr>
                <a:t>662</a:t>
              </a:r>
            </a:p>
          </p:txBody>
        </p:sp>
        <p:sp>
          <p:nvSpPr>
            <p:cNvPr id="61" name="ZoneTexte 60">
              <a:extLst>
                <a:ext uri="{FF2B5EF4-FFF2-40B4-BE49-F238E27FC236}">
                  <a16:creationId xmlns:a16="http://schemas.microsoft.com/office/drawing/2014/main" id="{33DED86F-6FA5-4336-AE40-4D233602AA8F}"/>
                </a:ext>
              </a:extLst>
            </p:cNvPr>
            <p:cNvSpPr txBox="1"/>
            <p:nvPr/>
          </p:nvSpPr>
          <p:spPr>
            <a:xfrm>
              <a:off x="8782586" y="4125759"/>
              <a:ext cx="393057" cy="584775"/>
            </a:xfrm>
            <a:prstGeom prst="rect">
              <a:avLst/>
            </a:prstGeom>
            <a:noFill/>
          </p:spPr>
          <p:txBody>
            <a:bodyPr wrap="none" rtlCol="0">
              <a:spAutoFit/>
            </a:bodyPr>
            <a:lstStyle/>
            <a:p>
              <a:pPr algn="ctr"/>
              <a:r>
                <a:rPr lang="fr-FR" sz="1600" b="1" u="sng" dirty="0">
                  <a:solidFill>
                    <a:schemeClr val="bg1"/>
                  </a:solidFill>
                </a:rPr>
                <a:t>42</a:t>
              </a:r>
              <a:br>
                <a:rPr lang="fr-FR" sz="1600" b="1" dirty="0">
                  <a:solidFill>
                    <a:schemeClr val="bg1"/>
                  </a:solidFill>
                </a:rPr>
              </a:br>
              <a:r>
                <a:rPr lang="fr-FR" sz="1600" b="1" dirty="0">
                  <a:solidFill>
                    <a:schemeClr val="bg1"/>
                  </a:solidFill>
                </a:rPr>
                <a:t>63</a:t>
              </a:r>
            </a:p>
          </p:txBody>
        </p:sp>
        <p:sp>
          <p:nvSpPr>
            <p:cNvPr id="62" name="ZoneTexte 61">
              <a:extLst>
                <a:ext uri="{FF2B5EF4-FFF2-40B4-BE49-F238E27FC236}">
                  <a16:creationId xmlns:a16="http://schemas.microsoft.com/office/drawing/2014/main" id="{8CB264A9-5137-4FEA-8BF6-1D1BC5562C62}"/>
                </a:ext>
              </a:extLst>
            </p:cNvPr>
            <p:cNvSpPr txBox="1"/>
            <p:nvPr/>
          </p:nvSpPr>
          <p:spPr>
            <a:xfrm>
              <a:off x="9430071" y="4125759"/>
              <a:ext cx="393057" cy="584775"/>
            </a:xfrm>
            <a:prstGeom prst="rect">
              <a:avLst/>
            </a:prstGeom>
            <a:noFill/>
          </p:spPr>
          <p:txBody>
            <a:bodyPr wrap="none" rtlCol="0">
              <a:spAutoFit/>
            </a:bodyPr>
            <a:lstStyle/>
            <a:p>
              <a:pPr algn="ctr"/>
              <a:r>
                <a:rPr lang="fr-FR" sz="1600" b="1" u="sng" dirty="0">
                  <a:solidFill>
                    <a:schemeClr val="bg1"/>
                  </a:solidFill>
                </a:rPr>
                <a:t>42</a:t>
              </a:r>
              <a:br>
                <a:rPr lang="fr-FR" sz="1600" b="1" dirty="0">
                  <a:solidFill>
                    <a:schemeClr val="bg1"/>
                  </a:solidFill>
                </a:rPr>
              </a:br>
              <a:r>
                <a:rPr lang="fr-FR" sz="1600" b="1" dirty="0">
                  <a:solidFill>
                    <a:schemeClr val="bg1"/>
                  </a:solidFill>
                </a:rPr>
                <a:t>55</a:t>
              </a:r>
            </a:p>
          </p:txBody>
        </p:sp>
        <p:sp>
          <p:nvSpPr>
            <p:cNvPr id="53" name="ZoneTexte 52">
              <a:extLst>
                <a:ext uri="{FF2B5EF4-FFF2-40B4-BE49-F238E27FC236}">
                  <a16:creationId xmlns:a16="http://schemas.microsoft.com/office/drawing/2014/main" id="{5C7CF82D-4221-4BEF-B570-08C5AE9FEA0D}"/>
                </a:ext>
              </a:extLst>
            </p:cNvPr>
            <p:cNvSpPr txBox="1"/>
            <p:nvPr/>
          </p:nvSpPr>
          <p:spPr>
            <a:xfrm>
              <a:off x="3049391" y="2092013"/>
              <a:ext cx="393057" cy="338554"/>
            </a:xfrm>
            <a:prstGeom prst="rect">
              <a:avLst/>
            </a:prstGeom>
            <a:noFill/>
          </p:spPr>
          <p:txBody>
            <a:bodyPr wrap="none" rtlCol="0">
              <a:spAutoFit/>
            </a:bodyPr>
            <a:lstStyle/>
            <a:p>
              <a:pPr algn="ctr"/>
              <a:r>
                <a:rPr lang="fr-FR" sz="1600" b="1" dirty="0"/>
                <a:t>81</a:t>
              </a:r>
            </a:p>
          </p:txBody>
        </p:sp>
        <p:sp>
          <p:nvSpPr>
            <p:cNvPr id="65" name="ZoneTexte 64">
              <a:extLst>
                <a:ext uri="{FF2B5EF4-FFF2-40B4-BE49-F238E27FC236}">
                  <a16:creationId xmlns:a16="http://schemas.microsoft.com/office/drawing/2014/main" id="{11F058E1-8F9A-4A7F-B7E3-53B41F700DD0}"/>
                </a:ext>
              </a:extLst>
            </p:cNvPr>
            <p:cNvSpPr txBox="1"/>
            <p:nvPr/>
          </p:nvSpPr>
          <p:spPr>
            <a:xfrm>
              <a:off x="3706341" y="2049978"/>
              <a:ext cx="393057" cy="338554"/>
            </a:xfrm>
            <a:prstGeom prst="rect">
              <a:avLst/>
            </a:prstGeom>
            <a:noFill/>
          </p:spPr>
          <p:txBody>
            <a:bodyPr wrap="none" rtlCol="0">
              <a:spAutoFit/>
            </a:bodyPr>
            <a:lstStyle/>
            <a:p>
              <a:pPr algn="ctr"/>
              <a:r>
                <a:rPr lang="fr-FR" sz="1600" b="1" dirty="0"/>
                <a:t>84</a:t>
              </a:r>
            </a:p>
          </p:txBody>
        </p:sp>
        <p:sp>
          <p:nvSpPr>
            <p:cNvPr id="66" name="ZoneTexte 65">
              <a:extLst>
                <a:ext uri="{FF2B5EF4-FFF2-40B4-BE49-F238E27FC236}">
                  <a16:creationId xmlns:a16="http://schemas.microsoft.com/office/drawing/2014/main" id="{8809FA0A-3D21-48AF-B740-E847ED99CDAE}"/>
                </a:ext>
              </a:extLst>
            </p:cNvPr>
            <p:cNvSpPr txBox="1"/>
            <p:nvPr/>
          </p:nvSpPr>
          <p:spPr>
            <a:xfrm>
              <a:off x="4982361" y="2111418"/>
              <a:ext cx="393057" cy="338554"/>
            </a:xfrm>
            <a:prstGeom prst="rect">
              <a:avLst/>
            </a:prstGeom>
            <a:noFill/>
          </p:spPr>
          <p:txBody>
            <a:bodyPr wrap="none" rtlCol="0">
              <a:spAutoFit/>
            </a:bodyPr>
            <a:lstStyle/>
            <a:p>
              <a:pPr algn="ctr"/>
              <a:r>
                <a:rPr lang="fr-FR" sz="1600" b="1" dirty="0"/>
                <a:t>82</a:t>
              </a:r>
            </a:p>
          </p:txBody>
        </p:sp>
        <p:sp>
          <p:nvSpPr>
            <p:cNvPr id="67" name="ZoneTexte 66">
              <a:extLst>
                <a:ext uri="{FF2B5EF4-FFF2-40B4-BE49-F238E27FC236}">
                  <a16:creationId xmlns:a16="http://schemas.microsoft.com/office/drawing/2014/main" id="{05A10AFA-9407-4266-AF35-868333A5EAF6}"/>
                </a:ext>
              </a:extLst>
            </p:cNvPr>
            <p:cNvSpPr txBox="1"/>
            <p:nvPr/>
          </p:nvSpPr>
          <p:spPr>
            <a:xfrm>
              <a:off x="5632446" y="2049978"/>
              <a:ext cx="393057" cy="338554"/>
            </a:xfrm>
            <a:prstGeom prst="rect">
              <a:avLst/>
            </a:prstGeom>
            <a:noFill/>
          </p:spPr>
          <p:txBody>
            <a:bodyPr wrap="none" rtlCol="0">
              <a:spAutoFit/>
            </a:bodyPr>
            <a:lstStyle/>
            <a:p>
              <a:pPr algn="ctr"/>
              <a:r>
                <a:rPr lang="fr-FR" sz="1600" b="1" dirty="0"/>
                <a:t>84</a:t>
              </a:r>
            </a:p>
          </p:txBody>
        </p:sp>
        <p:sp>
          <p:nvSpPr>
            <p:cNvPr id="68" name="ZoneTexte 67">
              <a:extLst>
                <a:ext uri="{FF2B5EF4-FFF2-40B4-BE49-F238E27FC236}">
                  <a16:creationId xmlns:a16="http://schemas.microsoft.com/office/drawing/2014/main" id="{36B4EB95-51B4-48DB-AFCF-13C0C5FE13FC}"/>
                </a:ext>
              </a:extLst>
            </p:cNvPr>
            <p:cNvSpPr txBox="1"/>
            <p:nvPr/>
          </p:nvSpPr>
          <p:spPr>
            <a:xfrm>
              <a:off x="6933031" y="2064321"/>
              <a:ext cx="393057" cy="338554"/>
            </a:xfrm>
            <a:prstGeom prst="rect">
              <a:avLst/>
            </a:prstGeom>
            <a:noFill/>
          </p:spPr>
          <p:txBody>
            <a:bodyPr wrap="none" rtlCol="0">
              <a:spAutoFit/>
            </a:bodyPr>
            <a:lstStyle/>
            <a:p>
              <a:pPr algn="ctr"/>
              <a:r>
                <a:rPr lang="fr-FR" sz="1600" b="1" dirty="0"/>
                <a:t>83</a:t>
              </a:r>
            </a:p>
          </p:txBody>
        </p:sp>
        <p:sp>
          <p:nvSpPr>
            <p:cNvPr id="69" name="ZoneTexte 68">
              <a:extLst>
                <a:ext uri="{FF2B5EF4-FFF2-40B4-BE49-F238E27FC236}">
                  <a16:creationId xmlns:a16="http://schemas.microsoft.com/office/drawing/2014/main" id="{2C2B9762-C4F2-48F4-9AAA-EE29F4A45998}"/>
                </a:ext>
              </a:extLst>
            </p:cNvPr>
            <p:cNvSpPr txBox="1"/>
            <p:nvPr/>
          </p:nvSpPr>
          <p:spPr>
            <a:xfrm>
              <a:off x="7540152" y="2007326"/>
              <a:ext cx="393057" cy="338554"/>
            </a:xfrm>
            <a:prstGeom prst="rect">
              <a:avLst/>
            </a:prstGeom>
            <a:noFill/>
          </p:spPr>
          <p:txBody>
            <a:bodyPr wrap="none" rtlCol="0">
              <a:spAutoFit/>
            </a:bodyPr>
            <a:lstStyle/>
            <a:p>
              <a:pPr algn="ctr"/>
              <a:r>
                <a:rPr lang="fr-FR" sz="1600" b="1" dirty="0"/>
                <a:t>84</a:t>
              </a:r>
            </a:p>
          </p:txBody>
        </p:sp>
        <p:sp>
          <p:nvSpPr>
            <p:cNvPr id="70" name="ZoneTexte 69">
              <a:extLst>
                <a:ext uri="{FF2B5EF4-FFF2-40B4-BE49-F238E27FC236}">
                  <a16:creationId xmlns:a16="http://schemas.microsoft.com/office/drawing/2014/main" id="{82E8E08D-421E-4A86-87B4-EA173939DF67}"/>
                </a:ext>
              </a:extLst>
            </p:cNvPr>
            <p:cNvSpPr txBox="1"/>
            <p:nvPr/>
          </p:nvSpPr>
          <p:spPr>
            <a:xfrm>
              <a:off x="8818906" y="2485281"/>
              <a:ext cx="393057" cy="338554"/>
            </a:xfrm>
            <a:prstGeom prst="rect">
              <a:avLst/>
            </a:prstGeom>
            <a:noFill/>
          </p:spPr>
          <p:txBody>
            <a:bodyPr wrap="none" rtlCol="0">
              <a:spAutoFit/>
            </a:bodyPr>
            <a:lstStyle/>
            <a:p>
              <a:pPr algn="ctr"/>
              <a:r>
                <a:rPr lang="fr-FR" sz="1600" b="1" dirty="0"/>
                <a:t>67</a:t>
              </a:r>
            </a:p>
          </p:txBody>
        </p:sp>
        <p:sp>
          <p:nvSpPr>
            <p:cNvPr id="71" name="ZoneTexte 70">
              <a:extLst>
                <a:ext uri="{FF2B5EF4-FFF2-40B4-BE49-F238E27FC236}">
                  <a16:creationId xmlns:a16="http://schemas.microsoft.com/office/drawing/2014/main" id="{990DA317-405B-4104-A1E4-0510402ECF52}"/>
                </a:ext>
              </a:extLst>
            </p:cNvPr>
            <p:cNvSpPr txBox="1"/>
            <p:nvPr/>
          </p:nvSpPr>
          <p:spPr>
            <a:xfrm>
              <a:off x="9430071" y="2231661"/>
              <a:ext cx="393057" cy="338554"/>
            </a:xfrm>
            <a:prstGeom prst="rect">
              <a:avLst/>
            </a:prstGeom>
            <a:noFill/>
          </p:spPr>
          <p:txBody>
            <a:bodyPr wrap="none" rtlCol="0">
              <a:spAutoFit/>
            </a:bodyPr>
            <a:lstStyle/>
            <a:p>
              <a:pPr algn="ctr"/>
              <a:r>
                <a:rPr lang="fr-FR" sz="1600" b="1" dirty="0"/>
                <a:t>76</a:t>
              </a:r>
            </a:p>
          </p:txBody>
        </p:sp>
        <p:sp>
          <p:nvSpPr>
            <p:cNvPr id="72" name="ZoneTexte 71">
              <a:extLst>
                <a:ext uri="{FF2B5EF4-FFF2-40B4-BE49-F238E27FC236}">
                  <a16:creationId xmlns:a16="http://schemas.microsoft.com/office/drawing/2014/main" id="{FB08B9AB-6D3C-4ABB-B35F-A2868BAFA86F}"/>
                </a:ext>
              </a:extLst>
            </p:cNvPr>
            <p:cNvSpPr txBox="1"/>
            <p:nvPr/>
          </p:nvSpPr>
          <p:spPr>
            <a:xfrm>
              <a:off x="9967032" y="4125759"/>
              <a:ext cx="319318" cy="584775"/>
            </a:xfrm>
            <a:prstGeom prst="rect">
              <a:avLst/>
            </a:prstGeom>
            <a:noFill/>
          </p:spPr>
          <p:txBody>
            <a:bodyPr wrap="none" rtlCol="0">
              <a:spAutoFit/>
            </a:bodyPr>
            <a:lstStyle/>
            <a:p>
              <a:pPr algn="ctr"/>
              <a:r>
                <a:rPr lang="fr-FR" sz="1600" b="1" u="sng" dirty="0"/>
                <a:t>n</a:t>
              </a:r>
              <a:br>
                <a:rPr lang="fr-FR" sz="1600" b="1" dirty="0"/>
              </a:br>
              <a:r>
                <a:rPr lang="fr-FR" sz="1600" b="1" dirty="0" err="1"/>
                <a:t>N</a:t>
              </a:r>
              <a:endParaRPr lang="fr-FR" sz="1600" b="1" dirty="0"/>
            </a:p>
          </p:txBody>
        </p:sp>
        <p:sp>
          <p:nvSpPr>
            <p:cNvPr id="73" name="ZoneTexte 72">
              <a:extLst>
                <a:ext uri="{FF2B5EF4-FFF2-40B4-BE49-F238E27FC236}">
                  <a16:creationId xmlns:a16="http://schemas.microsoft.com/office/drawing/2014/main" id="{7A7DD061-01E7-4F8F-9172-7A2BAE6F53A8}"/>
                </a:ext>
              </a:extLst>
            </p:cNvPr>
            <p:cNvSpPr txBox="1"/>
            <p:nvPr/>
          </p:nvSpPr>
          <p:spPr>
            <a:xfrm>
              <a:off x="6680714" y="4958846"/>
              <a:ext cx="3217804" cy="338554"/>
            </a:xfrm>
            <a:prstGeom prst="rect">
              <a:avLst/>
            </a:prstGeom>
            <a:noFill/>
          </p:spPr>
          <p:txBody>
            <a:bodyPr wrap="none" rtlCol="0">
              <a:spAutoFit/>
            </a:bodyPr>
            <a:lstStyle/>
            <a:p>
              <a:pPr algn="ctr"/>
              <a:r>
                <a:rPr lang="fr-FR" sz="1600" b="1" dirty="0"/>
                <a:t>Baseline CD4+ </a:t>
              </a:r>
              <a:r>
                <a:rPr lang="fr-FR" sz="1600" b="1" dirty="0" err="1"/>
                <a:t>cell</a:t>
              </a:r>
              <a:r>
                <a:rPr lang="fr-FR" sz="1600" b="1" dirty="0"/>
                <a:t> count, </a:t>
              </a:r>
              <a:r>
                <a:rPr lang="fr-FR" sz="1600" b="1" dirty="0" err="1"/>
                <a:t>cells</a:t>
              </a:r>
              <a:r>
                <a:rPr lang="fr-FR" sz="1600" b="1" dirty="0"/>
                <a:t>/mm</a:t>
              </a:r>
              <a:r>
                <a:rPr lang="fr-FR" sz="1600" b="1" baseline="30000" dirty="0"/>
                <a:t>3</a:t>
              </a:r>
            </a:p>
          </p:txBody>
        </p:sp>
        <p:sp>
          <p:nvSpPr>
            <p:cNvPr id="74" name="ZoneTexte 73">
              <a:extLst>
                <a:ext uri="{FF2B5EF4-FFF2-40B4-BE49-F238E27FC236}">
                  <a16:creationId xmlns:a16="http://schemas.microsoft.com/office/drawing/2014/main" id="{9E3C2F5E-FE21-440E-B3A3-6BB0B7C8ECCA}"/>
                </a:ext>
              </a:extLst>
            </p:cNvPr>
            <p:cNvSpPr txBox="1"/>
            <p:nvPr/>
          </p:nvSpPr>
          <p:spPr>
            <a:xfrm>
              <a:off x="4924560" y="4705253"/>
              <a:ext cx="1005404" cy="338554"/>
            </a:xfrm>
            <a:prstGeom prst="rect">
              <a:avLst/>
            </a:prstGeom>
            <a:noFill/>
          </p:spPr>
          <p:txBody>
            <a:bodyPr wrap="none" rtlCol="0">
              <a:spAutoFit/>
            </a:bodyPr>
            <a:lstStyle/>
            <a:p>
              <a:pPr algn="ctr"/>
              <a:r>
                <a:rPr lang="fr-FR" sz="1600" dirty="0"/>
                <a:t>&gt; 100 000</a:t>
              </a:r>
            </a:p>
          </p:txBody>
        </p:sp>
        <p:sp>
          <p:nvSpPr>
            <p:cNvPr id="75" name="ZoneTexte 74">
              <a:extLst>
                <a:ext uri="{FF2B5EF4-FFF2-40B4-BE49-F238E27FC236}">
                  <a16:creationId xmlns:a16="http://schemas.microsoft.com/office/drawing/2014/main" id="{5105696F-CCAF-4F4B-9256-DA421A0E98E0}"/>
                </a:ext>
              </a:extLst>
            </p:cNvPr>
            <p:cNvSpPr txBox="1"/>
            <p:nvPr/>
          </p:nvSpPr>
          <p:spPr>
            <a:xfrm>
              <a:off x="7066874" y="4705253"/>
              <a:ext cx="646331" cy="338554"/>
            </a:xfrm>
            <a:prstGeom prst="rect">
              <a:avLst/>
            </a:prstGeom>
            <a:noFill/>
          </p:spPr>
          <p:txBody>
            <a:bodyPr wrap="none" rtlCol="0">
              <a:spAutoFit/>
            </a:bodyPr>
            <a:lstStyle/>
            <a:p>
              <a:pPr algn="ctr"/>
              <a:r>
                <a:rPr lang="fr-FR" sz="1600" dirty="0"/>
                <a:t>&gt; 200</a:t>
              </a:r>
            </a:p>
          </p:txBody>
        </p:sp>
        <p:sp>
          <p:nvSpPr>
            <p:cNvPr id="76" name="ZoneTexte 75">
              <a:extLst>
                <a:ext uri="{FF2B5EF4-FFF2-40B4-BE49-F238E27FC236}">
                  <a16:creationId xmlns:a16="http://schemas.microsoft.com/office/drawing/2014/main" id="{80B6B786-3556-40C1-9FEB-815C052BE2FB}"/>
                </a:ext>
              </a:extLst>
            </p:cNvPr>
            <p:cNvSpPr txBox="1"/>
            <p:nvPr/>
          </p:nvSpPr>
          <p:spPr>
            <a:xfrm>
              <a:off x="9043085" y="4705253"/>
              <a:ext cx="646331" cy="338554"/>
            </a:xfrm>
            <a:prstGeom prst="rect">
              <a:avLst/>
            </a:prstGeom>
            <a:noFill/>
          </p:spPr>
          <p:txBody>
            <a:bodyPr wrap="none" rtlCol="0">
              <a:spAutoFit/>
            </a:bodyPr>
            <a:lstStyle/>
            <a:p>
              <a:pPr algn="ctr"/>
              <a:r>
                <a:rPr lang="fr-FR" sz="1600" u="sng" dirty="0"/>
                <a:t>&lt;</a:t>
              </a:r>
              <a:r>
                <a:rPr lang="fr-FR" sz="1600" dirty="0"/>
                <a:t> 200</a:t>
              </a:r>
            </a:p>
          </p:txBody>
        </p:sp>
      </p:grpSp>
      <p:sp>
        <p:nvSpPr>
          <p:cNvPr id="63" name="Rectangle 62">
            <a:extLst>
              <a:ext uri="{FF2B5EF4-FFF2-40B4-BE49-F238E27FC236}">
                <a16:creationId xmlns:a16="http://schemas.microsoft.com/office/drawing/2014/main" id="{92F7701F-F9C4-49C0-970A-9A639D8AC034}"/>
              </a:ext>
            </a:extLst>
          </p:cNvPr>
          <p:cNvSpPr/>
          <p:nvPr/>
        </p:nvSpPr>
        <p:spPr>
          <a:xfrm>
            <a:off x="9907079" y="6495532"/>
            <a:ext cx="2284921" cy="276999"/>
          </a:xfrm>
          <a:prstGeom prst="rect">
            <a:avLst/>
          </a:prstGeom>
        </p:spPr>
        <p:txBody>
          <a:bodyPr wrap="none">
            <a:spAutoFit/>
          </a:bodyPr>
          <a:lstStyle/>
          <a:p>
            <a:pPr algn="r"/>
            <a:r>
              <a:rPr lang="fr-FR" sz="1200" i="1" dirty="0"/>
              <a:t>Cahn P, Glasgow 2020, Abs. P018 </a:t>
            </a:r>
          </a:p>
        </p:txBody>
      </p:sp>
    </p:spTree>
    <p:extLst>
      <p:ext uri="{BB962C8B-B14F-4D97-AF65-F5344CB8AC3E}">
        <p14:creationId xmlns:p14="http://schemas.microsoft.com/office/powerpoint/2010/main" val="2353586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4">
            <a:extLst>
              <a:ext uri="{FF2B5EF4-FFF2-40B4-BE49-F238E27FC236}">
                <a16:creationId xmlns:a16="http://schemas.microsoft.com/office/drawing/2014/main" id="{6D3D52D0-0A72-4FF5-BD74-719B8C408282}"/>
              </a:ext>
            </a:extLst>
          </p:cNvPr>
          <p:cNvSpPr>
            <a:spLocks noGrp="1"/>
          </p:cNvSpPr>
          <p:nvPr>
            <p:ph idx="1"/>
          </p:nvPr>
        </p:nvSpPr>
        <p:spPr>
          <a:xfrm>
            <a:off x="523494" y="1585424"/>
            <a:ext cx="10839450" cy="4225924"/>
          </a:xfrm>
        </p:spPr>
        <p:txBody>
          <a:bodyPr>
            <a:normAutofit fontScale="92500" lnSpcReduction="10000"/>
          </a:bodyPr>
          <a:lstStyle/>
          <a:p>
            <a:pPr>
              <a:spcBef>
                <a:spcPts val="0"/>
              </a:spcBef>
              <a:spcAft>
                <a:spcPts val="200"/>
              </a:spcAft>
            </a:pPr>
            <a:r>
              <a:rPr lang="en-US" dirty="0"/>
              <a:t>Across both studies, protocol-defined CVW criteria</a:t>
            </a:r>
            <a:r>
              <a:rPr lang="en-US" baseline="30000" dirty="0"/>
              <a:t>1</a:t>
            </a:r>
            <a:r>
              <a:rPr lang="en-US" dirty="0"/>
              <a:t> through Week 144</a:t>
            </a:r>
          </a:p>
          <a:p>
            <a:pPr lvl="1">
              <a:spcBef>
                <a:spcPts val="0"/>
              </a:spcBef>
              <a:spcAft>
                <a:spcPts val="200"/>
              </a:spcAft>
            </a:pPr>
            <a:r>
              <a:rPr lang="en-US" dirty="0"/>
              <a:t>12 participants (2%) in the DTG + 3TC group (1 since Week 96) </a:t>
            </a:r>
          </a:p>
          <a:p>
            <a:pPr lvl="1">
              <a:spcBef>
                <a:spcPts val="0"/>
              </a:spcBef>
              <a:spcAft>
                <a:spcPts val="200"/>
              </a:spcAft>
            </a:pPr>
            <a:r>
              <a:rPr lang="en-US" dirty="0"/>
              <a:t>9 participants (1%) in the DTG + TDF/FTC group (2 since Week 96) </a:t>
            </a:r>
          </a:p>
          <a:p>
            <a:pPr lvl="1">
              <a:spcBef>
                <a:spcPts val="0"/>
              </a:spcBef>
              <a:spcAft>
                <a:spcPts val="200"/>
              </a:spcAft>
            </a:pPr>
            <a:r>
              <a:rPr lang="en-US" dirty="0"/>
              <a:t>None of these participants had treatment-emergent INSTI or NRTI resistance mutations </a:t>
            </a:r>
            <a:br>
              <a:rPr lang="en-US" dirty="0"/>
            </a:br>
            <a:endParaRPr lang="en-US" dirty="0"/>
          </a:p>
          <a:p>
            <a:pPr>
              <a:spcAft>
                <a:spcPts val="200"/>
              </a:spcAft>
            </a:pPr>
            <a:r>
              <a:rPr lang="en-US" dirty="0"/>
              <a:t>1 non-CVW participant with reported non-adherence in the DTG + 3TC group developed M184V at Week 132 (HIV-1 RNA 61,927 c/mL) and R263R/K at Week 144 (HIV-1 RNA 135 c/mL), conferring a 1.8-fold change in susceptibility to DTG</a:t>
            </a:r>
          </a:p>
          <a:p>
            <a:pPr lvl="1">
              <a:spcAft>
                <a:spcPts val="200"/>
              </a:spcAft>
            </a:pPr>
            <a:r>
              <a:rPr lang="en-US" dirty="0"/>
              <a:t>Baseline HIV-1 RNA: 93,515 c/mL; CD4+ cell count: 393 cells/mm</a:t>
            </a:r>
            <a:r>
              <a:rPr lang="en-US" baseline="30000" dirty="0"/>
              <a:t>3</a:t>
            </a:r>
          </a:p>
          <a:p>
            <a:pPr lvl="1">
              <a:spcAft>
                <a:spcPts val="200"/>
              </a:spcAft>
            </a:pPr>
            <a:r>
              <a:rPr lang="en-US" dirty="0"/>
              <a:t>Suppressed to HIV-1 RNA &lt;50 c/mL from Week 4 through Week 120; HIV-1 RNA 61,927 c/mL detected at W132, with successive HIV-1 RNA of &lt;50, 135, and 61 c/mL after W132</a:t>
            </a:r>
          </a:p>
          <a:p>
            <a:pPr lvl="1">
              <a:spcAft>
                <a:spcPts val="200"/>
              </a:spcAft>
            </a:pPr>
            <a:r>
              <a:rPr lang="en-US" dirty="0"/>
              <a:t>Withdrawn due to lack of efficacy after W144, switched to DTG once daily + DRV/COBI, and regained virologic suppression</a:t>
            </a:r>
          </a:p>
        </p:txBody>
      </p:sp>
      <p:sp>
        <p:nvSpPr>
          <p:cNvPr id="12" name="Slide Number Placeholder 11">
            <a:extLst>
              <a:ext uri="{FF2B5EF4-FFF2-40B4-BE49-F238E27FC236}">
                <a16:creationId xmlns:a16="http://schemas.microsoft.com/office/drawing/2014/main" id="{0E05D0D7-B0BD-493F-8BA4-BB04DB289F6E}"/>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24AC3FD-09E3-4FF5-A0F9-A72F20D7F301}" type="slidenum">
              <a:rPr kumimoji="0" lang="en-GB" sz="12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411" name="Title 25">
            <a:extLst>
              <a:ext uri="{FF2B5EF4-FFF2-40B4-BE49-F238E27FC236}">
                <a16:creationId xmlns:a16="http://schemas.microsoft.com/office/drawing/2014/main" id="{9EB133E3-9DFE-4F2E-8086-AC3B3FA6DD82}"/>
              </a:ext>
            </a:extLst>
          </p:cNvPr>
          <p:cNvSpPr>
            <a:spLocks noGrp="1"/>
          </p:cNvSpPr>
          <p:nvPr>
            <p:ph type="title"/>
          </p:nvPr>
        </p:nvSpPr>
        <p:spPr/>
        <p:txBody>
          <a:bodyPr/>
          <a:lstStyle/>
          <a:p>
            <a:r>
              <a:rPr lang="en-GB" dirty="0"/>
              <a:t>Confirmed Virologic Withdrawal</a:t>
            </a:r>
            <a:endParaRPr lang="en-US" altLang="en-US" dirty="0"/>
          </a:p>
        </p:txBody>
      </p:sp>
      <p:sp>
        <p:nvSpPr>
          <p:cNvPr id="21" name="Text Placeholder 20">
            <a:extLst>
              <a:ext uri="{FF2B5EF4-FFF2-40B4-BE49-F238E27FC236}">
                <a16:creationId xmlns:a16="http://schemas.microsoft.com/office/drawing/2014/main" id="{E3D12008-DF9D-43BF-BA8F-CF248486E6D5}"/>
              </a:ext>
            </a:extLst>
          </p:cNvPr>
          <p:cNvSpPr>
            <a:spLocks noGrp="1"/>
          </p:cNvSpPr>
          <p:nvPr>
            <p:ph type="body" sz="quarter" idx="18"/>
          </p:nvPr>
        </p:nvSpPr>
        <p:spPr>
          <a:xfrm>
            <a:off x="124691" y="6484953"/>
            <a:ext cx="11143488" cy="304769"/>
          </a:xfrm>
        </p:spPr>
        <p:txBody>
          <a:bodyPr>
            <a:normAutofit/>
          </a:bodyPr>
          <a:lstStyle/>
          <a:p>
            <a:r>
              <a:rPr lang="en-US" sz="1200" i="1" dirty="0">
                <a:latin typeface="+mn-lt"/>
              </a:rPr>
              <a:t>Cahn et al. Lancet. 2019;393:143-155.</a:t>
            </a:r>
          </a:p>
        </p:txBody>
      </p:sp>
      <p:sp>
        <p:nvSpPr>
          <p:cNvPr id="7" name="Rectangle 6">
            <a:extLst>
              <a:ext uri="{FF2B5EF4-FFF2-40B4-BE49-F238E27FC236}">
                <a16:creationId xmlns:a16="http://schemas.microsoft.com/office/drawing/2014/main" id="{1F93C530-9B4A-4DF0-BF54-551DA5A67A6E}"/>
              </a:ext>
            </a:extLst>
          </p:cNvPr>
          <p:cNvSpPr/>
          <p:nvPr/>
        </p:nvSpPr>
        <p:spPr>
          <a:xfrm>
            <a:off x="9907079" y="6495532"/>
            <a:ext cx="2284921" cy="276999"/>
          </a:xfrm>
          <a:prstGeom prst="rect">
            <a:avLst/>
          </a:prstGeom>
        </p:spPr>
        <p:txBody>
          <a:bodyPr wrap="none">
            <a:spAutoFit/>
          </a:bodyPr>
          <a:lstStyle/>
          <a:p>
            <a:pPr algn="r"/>
            <a:r>
              <a:rPr lang="fr-FR" sz="1200" i="1" dirty="0"/>
              <a:t>Cahn P, Glasgow 2020, Abs. P018 </a:t>
            </a:r>
          </a:p>
        </p:txBody>
      </p:sp>
    </p:spTree>
    <p:extLst>
      <p:ext uri="{BB962C8B-B14F-4D97-AF65-F5344CB8AC3E}">
        <p14:creationId xmlns:p14="http://schemas.microsoft.com/office/powerpoint/2010/main" val="704872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25">
            <a:extLst>
              <a:ext uri="{FF2B5EF4-FFF2-40B4-BE49-F238E27FC236}">
                <a16:creationId xmlns:a16="http://schemas.microsoft.com/office/drawing/2014/main" id="{9EB133E3-9DFE-4F2E-8086-AC3B3FA6DD82}"/>
              </a:ext>
            </a:extLst>
          </p:cNvPr>
          <p:cNvSpPr>
            <a:spLocks noGrp="1"/>
          </p:cNvSpPr>
          <p:nvPr>
            <p:ph type="title"/>
          </p:nvPr>
        </p:nvSpPr>
        <p:spPr/>
        <p:txBody>
          <a:bodyPr/>
          <a:lstStyle/>
          <a:p>
            <a:r>
              <a:rPr lang="en-GB" dirty="0"/>
              <a:t>Safety</a:t>
            </a:r>
            <a:endParaRPr lang="en-US" altLang="en-US" dirty="0"/>
          </a:p>
        </p:txBody>
      </p:sp>
      <p:sp>
        <p:nvSpPr>
          <p:cNvPr id="17410" name="Content Placeholder 4">
            <a:extLst>
              <a:ext uri="{FF2B5EF4-FFF2-40B4-BE49-F238E27FC236}">
                <a16:creationId xmlns:a16="http://schemas.microsoft.com/office/drawing/2014/main" id="{6D3D52D0-0A72-4FF5-BD74-719B8C408282}"/>
              </a:ext>
            </a:extLst>
          </p:cNvPr>
          <p:cNvSpPr>
            <a:spLocks noGrp="1"/>
          </p:cNvSpPr>
          <p:nvPr>
            <p:ph sz="quarter" idx="13"/>
          </p:nvPr>
        </p:nvSpPr>
        <p:spPr/>
        <p:txBody>
          <a:bodyPr>
            <a:normAutofit fontScale="92500" lnSpcReduction="10000"/>
          </a:bodyPr>
          <a:lstStyle/>
          <a:p>
            <a:pPr fontAlgn="auto">
              <a:spcBef>
                <a:spcPts val="200"/>
              </a:spcBef>
              <a:spcAft>
                <a:spcPts val="600"/>
              </a:spcAft>
            </a:pPr>
            <a:r>
              <a:rPr lang="en-US" dirty="0"/>
              <a:t>Through Week 144, overall AE profiles were similar between treatment groups </a:t>
            </a:r>
            <a:br>
              <a:rPr lang="en-US" dirty="0"/>
            </a:br>
            <a:endParaRPr lang="en-US" dirty="0"/>
          </a:p>
          <a:p>
            <a:pPr fontAlgn="auto">
              <a:spcAft>
                <a:spcPts val="600"/>
              </a:spcAft>
            </a:pPr>
            <a:r>
              <a:rPr lang="en-US" dirty="0"/>
              <a:t>Participants in the DTG + 3TC group had a significantly lower risk of drug-related AEs (20%) compared with the DTG + TDF/FTC group for the pooled population (27%; relative risk, 0.76 [95% CI, 0.63-0.92])</a:t>
            </a:r>
            <a:br>
              <a:rPr lang="en-US" dirty="0"/>
            </a:br>
            <a:endParaRPr lang="en-US" dirty="0"/>
          </a:p>
          <a:p>
            <a:pPr fontAlgn="auto">
              <a:spcAft>
                <a:spcPts val="600"/>
              </a:spcAft>
            </a:pPr>
            <a:r>
              <a:rPr lang="en-US" dirty="0"/>
              <a:t>Overall, 4 deaths</a:t>
            </a:r>
            <a:r>
              <a:rPr lang="en-US" spc="-10" dirty="0"/>
              <a:t> </a:t>
            </a:r>
            <a:r>
              <a:rPr lang="en-US" dirty="0"/>
              <a:t>occurred (3 in the DTG + 3TC group and </a:t>
            </a:r>
            <a:r>
              <a:rPr lang="en-US" spc="-10" dirty="0"/>
              <a:t>1 in the DTG + TDF/FTC group), </a:t>
            </a:r>
            <a:br>
              <a:rPr lang="en-US" spc="-10" dirty="0"/>
            </a:br>
            <a:r>
              <a:rPr lang="en-US" spc="-10" dirty="0"/>
              <a:t>all </a:t>
            </a:r>
            <a:r>
              <a:rPr lang="en-US" dirty="0"/>
              <a:t>considered unrelated to the study drug regimen</a:t>
            </a:r>
            <a:br>
              <a:rPr lang="en-US" dirty="0"/>
            </a:br>
            <a:endParaRPr lang="en-US" dirty="0"/>
          </a:p>
          <a:p>
            <a:pPr fontAlgn="auto">
              <a:spcAft>
                <a:spcPts val="600"/>
              </a:spcAft>
            </a:pPr>
            <a:r>
              <a:rPr lang="en-US" dirty="0"/>
              <a:t>Overall mean weight change from baseline to W144 was</a:t>
            </a:r>
          </a:p>
          <a:p>
            <a:pPr lvl="1">
              <a:spcAft>
                <a:spcPts val="600"/>
              </a:spcAft>
            </a:pPr>
            <a:r>
              <a:rPr lang="en-US" sz="2000" dirty="0"/>
              <a:t>+ 3.7 kg with DTG + 3TC </a:t>
            </a:r>
          </a:p>
          <a:p>
            <a:pPr lvl="1">
              <a:spcAft>
                <a:spcPts val="600"/>
              </a:spcAft>
            </a:pPr>
            <a:r>
              <a:rPr lang="en-US" sz="2000" dirty="0"/>
              <a:t>+2.4 kg with DTG + TDF/FTC</a:t>
            </a:r>
          </a:p>
        </p:txBody>
      </p:sp>
      <p:sp>
        <p:nvSpPr>
          <p:cNvPr id="12" name="Slide Number Placeholder 11">
            <a:extLst>
              <a:ext uri="{FF2B5EF4-FFF2-40B4-BE49-F238E27FC236}">
                <a16:creationId xmlns:a16="http://schemas.microsoft.com/office/drawing/2014/main" id="{0E05D0D7-B0BD-493F-8BA4-BB04DB289F6E}"/>
              </a:ext>
            </a:extLst>
          </p:cNvPr>
          <p:cNvSpPr>
            <a:spLocks noGrp="1"/>
          </p:cNvSpPr>
          <p:nvPr>
            <p:ph type="sldNum" sz="quarter" idx="4294967295"/>
          </p:nvPr>
        </p:nvSpPr>
        <p:spPr>
          <a:xfrm>
            <a:off x="11736388" y="6519863"/>
            <a:ext cx="455612" cy="336550"/>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24AC3FD-09E3-4FF5-A0F9-A72F20D7F301}" type="slidenum">
              <a:rPr kumimoji="0" lang="en-GB" sz="12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C19B1977-2282-4963-AAB8-9DFA27F65FCE}"/>
              </a:ext>
            </a:extLst>
          </p:cNvPr>
          <p:cNvSpPr/>
          <p:nvPr/>
        </p:nvSpPr>
        <p:spPr>
          <a:xfrm>
            <a:off x="9907079" y="6495532"/>
            <a:ext cx="2284921" cy="276999"/>
          </a:xfrm>
          <a:prstGeom prst="rect">
            <a:avLst/>
          </a:prstGeom>
        </p:spPr>
        <p:txBody>
          <a:bodyPr wrap="none">
            <a:spAutoFit/>
          </a:bodyPr>
          <a:lstStyle/>
          <a:p>
            <a:pPr algn="r"/>
            <a:r>
              <a:rPr lang="fr-FR" sz="1200" i="1" dirty="0"/>
              <a:t>Cahn P, Glasgow 2020, Abs. P018 </a:t>
            </a:r>
          </a:p>
        </p:txBody>
      </p:sp>
    </p:spTree>
    <p:extLst>
      <p:ext uri="{BB962C8B-B14F-4D97-AF65-F5344CB8AC3E}">
        <p14:creationId xmlns:p14="http://schemas.microsoft.com/office/powerpoint/2010/main" val="571845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C99BF5-3F8C-4646-9F21-291E93B48E8C}"/>
              </a:ext>
            </a:extLst>
          </p:cNvPr>
          <p:cNvSpPr>
            <a:spLocks noGrp="1"/>
          </p:cNvSpPr>
          <p:nvPr>
            <p:ph type="title"/>
          </p:nvPr>
        </p:nvSpPr>
        <p:spPr/>
        <p:txBody>
          <a:bodyPr>
            <a:noAutofit/>
          </a:bodyPr>
          <a:lstStyle/>
          <a:p>
            <a:r>
              <a:rPr lang="en-GB" sz="2800" dirty="0"/>
              <a:t>The STAT study: feasibility, efficacy and safety of using </a:t>
            </a:r>
            <a:r>
              <a:rPr lang="en-GB" sz="2800" dirty="0" err="1"/>
              <a:t>dovato</a:t>
            </a:r>
            <a:r>
              <a:rPr lang="en-GB" sz="2800" dirty="0"/>
              <a:t> as a </a:t>
            </a:r>
            <a:br>
              <a:rPr lang="en-GB" sz="2800" dirty="0"/>
            </a:br>
            <a:r>
              <a:rPr lang="en-GB" sz="2800" dirty="0"/>
              <a:t>first-line regimen in a test-and-treat setting for newly diagnosed PLHIV</a:t>
            </a:r>
          </a:p>
        </p:txBody>
      </p:sp>
      <p:sp>
        <p:nvSpPr>
          <p:cNvPr id="45" name="Slide Number Placeholder 5">
            <a:extLst>
              <a:ext uri="{FF2B5EF4-FFF2-40B4-BE49-F238E27FC236}">
                <a16:creationId xmlns:a16="http://schemas.microsoft.com/office/drawing/2014/main" id="{E71515E1-F26A-4E27-BD09-3C44D49B0607}"/>
              </a:ext>
            </a:extLst>
          </p:cNvPr>
          <p:cNvSpPr>
            <a:spLocks noGrp="1"/>
          </p:cNvSpPr>
          <p:nvPr>
            <p:ph type="sldNum" sz="quarter" idx="4294967295"/>
          </p:nvPr>
        </p:nvSpPr>
        <p:spPr>
          <a:xfrm>
            <a:off x="11942763" y="6510338"/>
            <a:ext cx="249237" cy="24606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52DCD9-8769-4ED5-B8CC-B00FC588BA8C}" type="slidenum">
              <a:rPr kumimoji="0" lang="en-US" sz="1000" b="0" i="0" u="none" strike="noStrike" kern="1200" cap="none" spc="0" normalizeH="0" baseline="0" noProof="0" smtClean="0">
                <a:ln>
                  <a:noFill/>
                </a:ln>
                <a:solidFill>
                  <a:srgbClr val="FFFFFF"/>
                </a:solidFill>
                <a:effectLst/>
                <a:uLnTx/>
                <a:uFillTx/>
                <a:latin typeface="Raleway"/>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srgbClr val="FFFFFF"/>
              </a:solidFill>
              <a:effectLst/>
              <a:uLnTx/>
              <a:uFillTx/>
              <a:latin typeface="Raleway"/>
              <a:ea typeface="+mn-ea"/>
              <a:cs typeface="+mn-cs"/>
            </a:endParaRPr>
          </a:p>
        </p:txBody>
      </p:sp>
      <p:sp>
        <p:nvSpPr>
          <p:cNvPr id="23" name="Rectangle 22">
            <a:extLst>
              <a:ext uri="{FF2B5EF4-FFF2-40B4-BE49-F238E27FC236}">
                <a16:creationId xmlns:a16="http://schemas.microsoft.com/office/drawing/2014/main" id="{7322C8DD-8605-40C6-AA6A-678856EAD4CA}"/>
              </a:ext>
            </a:extLst>
          </p:cNvPr>
          <p:cNvSpPr/>
          <p:nvPr/>
        </p:nvSpPr>
        <p:spPr>
          <a:xfrm>
            <a:off x="772309" y="1667021"/>
            <a:ext cx="10693400" cy="307777"/>
          </a:xfrm>
          <a:prstGeom prst="rect">
            <a:avLst/>
          </a:prstGeom>
        </p:spPr>
        <p:txBody>
          <a:bodyPr wrap="square" lIns="0" tIns="0" rIns="0" bIns="0">
            <a:spAutoFit/>
          </a:bodyPr>
          <a:lstStyle/>
          <a:p>
            <a:pPr marL="0" marR="0" lvl="1" indent="0" algn="ctr" defTabSz="685800" rtl="0" eaLnBrk="0" fontAlgn="auto" latinLnBrk="0" hangingPunct="0">
              <a:lnSpc>
                <a:spcPct val="100000"/>
              </a:lnSpc>
              <a:spcBef>
                <a:spcPts val="0"/>
              </a:spcBef>
              <a:spcAft>
                <a:spcPts val="0"/>
              </a:spcAft>
              <a:buClr>
                <a:srgbClr val="000000"/>
              </a:buClr>
              <a:buSzTx/>
              <a:buFontTx/>
              <a:buNone/>
              <a:tabLst/>
              <a:defRPr/>
            </a:pPr>
            <a:r>
              <a:rPr kumimoji="0" lang="en-GB" sz="2000" b="1" i="0" u="none" strike="noStrike" kern="1200" cap="none" spc="0" normalizeH="0" baseline="0" noProof="0" dirty="0">
                <a:ln>
                  <a:noFill/>
                </a:ln>
                <a:solidFill>
                  <a:srgbClr val="0070C0"/>
                </a:solidFill>
                <a:effectLst/>
                <a:uLnTx/>
                <a:uFillTx/>
                <a:latin typeface="Raleway" panose="020B0503030101060003" pitchFamily="34" charset="0"/>
                <a:ea typeface="+mn-ea"/>
                <a:cs typeface="Arial" panose="020B0604020202020204" pitchFamily="34" charset="0"/>
              </a:rPr>
              <a:t>Phase </a:t>
            </a:r>
            <a:r>
              <a:rPr kumimoji="0" lang="en-GB" sz="2000" b="1" i="0" u="none" strike="noStrike" kern="1200" cap="none" spc="0" normalizeH="0" baseline="0" noProof="0" dirty="0" err="1">
                <a:ln>
                  <a:noFill/>
                </a:ln>
                <a:solidFill>
                  <a:srgbClr val="0070C0"/>
                </a:solidFill>
                <a:effectLst/>
                <a:uLnTx/>
                <a:uFillTx/>
                <a:latin typeface="Raleway" panose="020B0503030101060003" pitchFamily="34" charset="0"/>
                <a:ea typeface="+mn-ea"/>
                <a:cs typeface="Arial" panose="020B0604020202020204" pitchFamily="34" charset="0"/>
              </a:rPr>
              <a:t>IIIb</a:t>
            </a:r>
            <a:r>
              <a:rPr kumimoji="0" lang="en-GB" sz="2000" b="1" i="0" u="none" strike="noStrike" kern="1200" cap="none" spc="0" normalizeH="0" baseline="0" noProof="0" dirty="0">
                <a:ln>
                  <a:noFill/>
                </a:ln>
                <a:solidFill>
                  <a:srgbClr val="0070C0"/>
                </a:solidFill>
                <a:effectLst/>
                <a:uLnTx/>
                <a:uFillTx/>
                <a:latin typeface="Raleway" panose="020B0503030101060003" pitchFamily="34" charset="0"/>
                <a:ea typeface="+mn-ea"/>
                <a:cs typeface="Arial" panose="020B0604020202020204" pitchFamily="34" charset="0"/>
              </a:rPr>
              <a:t>, multicentre, open-label, single-arm study in the United States</a:t>
            </a:r>
            <a:r>
              <a:rPr kumimoji="0" lang="en-GB" sz="2000" b="1" i="0" u="none" strike="noStrike" kern="1200" cap="none" spc="0" normalizeH="0" baseline="30000" noProof="0" dirty="0">
                <a:ln>
                  <a:noFill/>
                </a:ln>
                <a:solidFill>
                  <a:srgbClr val="0070C0"/>
                </a:solidFill>
                <a:effectLst/>
                <a:uLnTx/>
                <a:uFillTx/>
                <a:latin typeface="Raleway" panose="020B0503030101060003" pitchFamily="34" charset="0"/>
                <a:ea typeface="+mn-ea"/>
                <a:cs typeface="Arial" panose="020B0604020202020204" pitchFamily="34" charset="0"/>
              </a:rPr>
              <a:t>1</a:t>
            </a:r>
            <a:r>
              <a:rPr kumimoji="0" lang="en-GB" sz="2000" b="1" i="0" u="none" strike="noStrike" kern="1200" cap="none" spc="0" normalizeH="0" baseline="0" noProof="0" dirty="0">
                <a:ln>
                  <a:noFill/>
                </a:ln>
                <a:solidFill>
                  <a:srgbClr val="0070C0"/>
                </a:solidFill>
                <a:effectLst/>
                <a:uLnTx/>
                <a:uFillTx/>
                <a:latin typeface="Raleway" panose="020B0503030101060003" pitchFamily="34" charset="0"/>
                <a:ea typeface="+mn-ea"/>
                <a:cs typeface="Arial" panose="020B0604020202020204" pitchFamily="34" charset="0"/>
              </a:rPr>
              <a:t> </a:t>
            </a:r>
          </a:p>
        </p:txBody>
      </p:sp>
      <p:grpSp>
        <p:nvGrpSpPr>
          <p:cNvPr id="24" name="Group 23"/>
          <p:cNvGrpSpPr/>
          <p:nvPr/>
        </p:nvGrpSpPr>
        <p:grpSpPr>
          <a:xfrm>
            <a:off x="370606" y="2498180"/>
            <a:ext cx="10750111" cy="3929754"/>
            <a:chOff x="238020" y="3367492"/>
            <a:chExt cx="8784967" cy="3211388"/>
          </a:xfrm>
        </p:grpSpPr>
        <p:cxnSp>
          <p:nvCxnSpPr>
            <p:cNvPr id="25" name="Straight Connector 24"/>
            <p:cNvCxnSpPr/>
            <p:nvPr/>
          </p:nvCxnSpPr>
          <p:spPr bwMode="auto">
            <a:xfrm flipH="1">
              <a:off x="4571379" y="4178893"/>
              <a:ext cx="621" cy="641124"/>
            </a:xfrm>
            <a:prstGeom prst="line">
              <a:avLst/>
            </a:prstGeom>
            <a:noFill/>
            <a:ln w="19050" cap="flat" cmpd="sng" algn="ctr">
              <a:solidFill>
                <a:schemeClr val="accent4"/>
              </a:solidFill>
              <a:prstDash val="sysDash"/>
              <a:headEnd type="none" w="med" len="med"/>
              <a:tailEnd type="triangle" w="lg" len="lg"/>
            </a:ln>
            <a:effectLst/>
          </p:spPr>
        </p:cxnSp>
        <p:cxnSp>
          <p:nvCxnSpPr>
            <p:cNvPr id="26" name="Straight Connector 25"/>
            <p:cNvCxnSpPr/>
            <p:nvPr/>
          </p:nvCxnSpPr>
          <p:spPr bwMode="auto">
            <a:xfrm>
              <a:off x="8641171" y="4061085"/>
              <a:ext cx="9143" cy="761211"/>
            </a:xfrm>
            <a:prstGeom prst="line">
              <a:avLst/>
            </a:prstGeom>
            <a:noFill/>
            <a:ln w="19050" cap="flat" cmpd="sng" algn="ctr">
              <a:solidFill>
                <a:schemeClr val="accent5"/>
              </a:solidFill>
              <a:prstDash val="sysDash"/>
              <a:headEnd type="none" w="med" len="med"/>
              <a:tailEnd type="triangle" w="lg" len="lg"/>
            </a:ln>
            <a:effectLst/>
          </p:spPr>
        </p:cxnSp>
        <p:cxnSp>
          <p:nvCxnSpPr>
            <p:cNvPr id="27" name="Straight Connector 26"/>
            <p:cNvCxnSpPr/>
            <p:nvPr/>
          </p:nvCxnSpPr>
          <p:spPr bwMode="auto">
            <a:xfrm flipH="1">
              <a:off x="6037878" y="3922520"/>
              <a:ext cx="3999" cy="899776"/>
            </a:xfrm>
            <a:prstGeom prst="line">
              <a:avLst/>
            </a:prstGeom>
            <a:noFill/>
            <a:ln w="19050" cap="flat" cmpd="sng" algn="ctr">
              <a:solidFill>
                <a:schemeClr val="accent2"/>
              </a:solidFill>
              <a:prstDash val="sysDash"/>
              <a:headEnd type="none" w="med" len="med"/>
              <a:tailEnd type="triangle" w="lg" len="lg"/>
            </a:ln>
            <a:effectLst/>
          </p:spPr>
        </p:cxnSp>
        <p:cxnSp>
          <p:nvCxnSpPr>
            <p:cNvPr id="28" name="Straight Connector 27"/>
            <p:cNvCxnSpPr/>
            <p:nvPr/>
          </p:nvCxnSpPr>
          <p:spPr bwMode="auto">
            <a:xfrm>
              <a:off x="3912086" y="4250364"/>
              <a:ext cx="0" cy="566338"/>
            </a:xfrm>
            <a:prstGeom prst="line">
              <a:avLst/>
            </a:prstGeom>
            <a:noFill/>
            <a:ln w="19050" cap="flat" cmpd="sng" algn="ctr">
              <a:solidFill>
                <a:schemeClr val="accent4"/>
              </a:solidFill>
              <a:prstDash val="sysDash"/>
              <a:headEnd type="none" w="med" len="med"/>
              <a:tailEnd type="triangle" w="lg" len="lg"/>
            </a:ln>
            <a:effectLst/>
          </p:spPr>
        </p:cxnSp>
        <p:cxnSp>
          <p:nvCxnSpPr>
            <p:cNvPr id="29" name="Straight Connector 28"/>
            <p:cNvCxnSpPr/>
            <p:nvPr/>
          </p:nvCxnSpPr>
          <p:spPr bwMode="auto">
            <a:xfrm>
              <a:off x="3621391" y="4255958"/>
              <a:ext cx="0" cy="411868"/>
            </a:xfrm>
            <a:prstGeom prst="line">
              <a:avLst/>
            </a:prstGeom>
            <a:noFill/>
            <a:ln w="19050" cap="flat" cmpd="sng" algn="ctr">
              <a:solidFill>
                <a:schemeClr val="tx1"/>
              </a:solidFill>
              <a:prstDash val="sysDash"/>
              <a:headEnd type="none" w="med" len="med"/>
              <a:tailEnd type="triangle" w="lg" len="lg"/>
            </a:ln>
            <a:effectLst/>
          </p:spPr>
        </p:cxnSp>
        <p:cxnSp>
          <p:nvCxnSpPr>
            <p:cNvPr id="30" name="Straight Connector 29"/>
            <p:cNvCxnSpPr/>
            <p:nvPr/>
          </p:nvCxnSpPr>
          <p:spPr bwMode="auto">
            <a:xfrm>
              <a:off x="7792236" y="4265897"/>
              <a:ext cx="0" cy="566338"/>
            </a:xfrm>
            <a:prstGeom prst="line">
              <a:avLst/>
            </a:prstGeom>
            <a:noFill/>
            <a:ln w="19050" cap="flat" cmpd="sng" algn="ctr">
              <a:solidFill>
                <a:schemeClr val="accent5"/>
              </a:solidFill>
              <a:prstDash val="sysDash"/>
              <a:headEnd type="none" w="med" len="med"/>
              <a:tailEnd type="triangle" w="lg" len="lg"/>
            </a:ln>
            <a:effectLst/>
          </p:spPr>
        </p:cxnSp>
        <p:sp>
          <p:nvSpPr>
            <p:cNvPr id="31" name="AutoShape 4"/>
            <p:cNvSpPr>
              <a:spLocks noChangeArrowheads="1"/>
            </p:cNvSpPr>
            <p:nvPr/>
          </p:nvSpPr>
          <p:spPr bwMode="auto">
            <a:xfrm>
              <a:off x="3394281" y="3657400"/>
              <a:ext cx="5256829" cy="775405"/>
            </a:xfrm>
            <a:prstGeom prst="homePlate">
              <a:avLst>
                <a:gd name="adj" fmla="val 37877"/>
              </a:avLst>
            </a:prstGeom>
            <a:solidFill>
              <a:srgbClr val="071D49"/>
            </a:solidFill>
            <a:ln w="25400" cap="flat" cmpd="sng" algn="ctr">
              <a:noFill/>
              <a:prstDash val="solid"/>
              <a:headEnd/>
              <a:tailEnd/>
            </a:ln>
            <a:effectLst/>
          </p:spPr>
          <p:txBody>
            <a:bodyPr wrap="none" lIns="115179" tIns="57589" rIns="115179" bIns="57589" anchor="ctr"/>
            <a:lstStyle/>
            <a:p>
              <a:pPr marL="0" marR="0" lvl="0" indent="0" algn="ctr" defTabSz="859932"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white"/>
                  </a:solidFill>
                  <a:effectLst/>
                  <a:uLnTx/>
                  <a:uFillTx/>
                  <a:latin typeface="Raleway" panose="020B0503030101060003" pitchFamily="34" charset="0"/>
                  <a:ea typeface="+mn-ea"/>
                  <a:cs typeface="Arial" panose="020B0604020202020204" pitchFamily="34" charset="0"/>
                </a:rPr>
                <a:t>Dovato</a:t>
              </a:r>
              <a:r>
                <a:rPr kumimoji="0" lang="en-US" sz="2000" b="1" i="0" u="none" strike="noStrike" kern="0" cap="none" spc="0" normalizeH="0" baseline="0" noProof="0" dirty="0">
                  <a:ln>
                    <a:noFill/>
                  </a:ln>
                  <a:solidFill>
                    <a:prstClr val="white"/>
                  </a:solidFill>
                  <a:effectLst/>
                  <a:uLnTx/>
                  <a:uFillTx/>
                  <a:latin typeface="Raleway" panose="020B0503030101060003" pitchFamily="34" charset="0"/>
                  <a:ea typeface="+mn-ea"/>
                  <a:cs typeface="Arial" panose="020B0604020202020204" pitchFamily="34" charset="0"/>
                </a:rPr>
                <a:t> (N=131)</a:t>
              </a:r>
            </a:p>
          </p:txBody>
        </p:sp>
        <p:cxnSp>
          <p:nvCxnSpPr>
            <p:cNvPr id="32" name="Straight Arrow Connector 31"/>
            <p:cNvCxnSpPr/>
            <p:nvPr/>
          </p:nvCxnSpPr>
          <p:spPr>
            <a:xfrm flipH="1" flipV="1">
              <a:off x="5732805" y="6371987"/>
              <a:ext cx="1347" cy="206893"/>
            </a:xfrm>
            <a:prstGeom prst="straightConnector1">
              <a:avLst/>
            </a:prstGeom>
            <a:noFill/>
            <a:ln w="38100" cap="flat" cmpd="sng" algn="ctr">
              <a:noFill/>
              <a:prstDash val="solid"/>
              <a:tailEnd type="arrow"/>
            </a:ln>
            <a:effectLst/>
          </p:spPr>
        </p:cxnSp>
        <p:cxnSp>
          <p:nvCxnSpPr>
            <p:cNvPr id="33" name="Straight Arrow Connector 32"/>
            <p:cNvCxnSpPr/>
            <p:nvPr/>
          </p:nvCxnSpPr>
          <p:spPr>
            <a:xfrm flipH="1" flipV="1">
              <a:off x="7338991" y="6356940"/>
              <a:ext cx="1346" cy="205640"/>
            </a:xfrm>
            <a:prstGeom prst="straightConnector1">
              <a:avLst/>
            </a:prstGeom>
            <a:noFill/>
            <a:ln w="38100" cap="flat" cmpd="sng" algn="ctr">
              <a:noFill/>
              <a:prstDash val="solid"/>
              <a:tailEnd type="arrow"/>
            </a:ln>
            <a:effectLst/>
          </p:spPr>
        </p:cxnSp>
        <p:sp>
          <p:nvSpPr>
            <p:cNvPr id="34" name="Pentagon 33"/>
            <p:cNvSpPr/>
            <p:nvPr/>
          </p:nvSpPr>
          <p:spPr>
            <a:xfrm>
              <a:off x="238020" y="3367492"/>
              <a:ext cx="3415164" cy="1355222"/>
            </a:xfrm>
            <a:prstGeom prst="homePlate">
              <a:avLst>
                <a:gd name="adj" fmla="val 30232"/>
              </a:avLst>
            </a:prstGeom>
            <a:solidFill>
              <a:srgbClr val="E30046"/>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0" rtlCol="0" anchor="ctr"/>
            <a:lstStyle/>
            <a:p>
              <a:pPr marL="171450" marR="0" lvl="0" indent="-171450" algn="l" defTabSz="85993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ja-JP" sz="1050" b="1" i="0" u="none" strike="noStrike" kern="0" cap="none" spc="0" normalizeH="0" baseline="0" noProof="0" dirty="0">
                  <a:ln>
                    <a:noFill/>
                  </a:ln>
                  <a:solidFill>
                    <a:srgbClr val="FFFFFF"/>
                  </a:solidFill>
                  <a:effectLst/>
                  <a:uLnTx/>
                  <a:uFillTx/>
                  <a:latin typeface="Raleway" panose="020B0503030101060003" pitchFamily="34" charset="0"/>
                  <a:ea typeface="ＭＳ Ｐゴシック"/>
                  <a:cs typeface="Arial" panose="020B0604020202020204" pitchFamily="34" charset="0"/>
                </a:rPr>
                <a:t>Treatment-naïve adults aged ≥18 years diagnosed with HIV within 14 days of study entry for whom laboratory results were not available at baseline</a:t>
              </a:r>
            </a:p>
            <a:p>
              <a:pPr marL="171450" marR="0" lvl="0" indent="-171450" algn="l" defTabSz="85993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ja-JP" sz="1050" b="1" i="0" u="none" strike="noStrike" kern="0" cap="none" spc="0" normalizeH="0" baseline="0" noProof="0" dirty="0">
                  <a:ln>
                    <a:noFill/>
                  </a:ln>
                  <a:solidFill>
                    <a:srgbClr val="FFFFFF"/>
                  </a:solidFill>
                  <a:effectLst/>
                  <a:uLnTx/>
                  <a:uFillTx/>
                  <a:latin typeface="Raleway" panose="020B0503030101060003" pitchFamily="34" charset="0"/>
                  <a:ea typeface="ＭＳ Ｐゴシック"/>
                  <a:cs typeface="Arial" panose="020B0604020202020204" pitchFamily="34" charset="0"/>
                </a:rPr>
                <a:t>Willing to initiate ART immediately*</a:t>
              </a:r>
            </a:p>
            <a:p>
              <a:pPr marL="171450" marR="0" lvl="0" indent="-171450" algn="l" defTabSz="85993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altLang="ja-JP" sz="1050" b="1" i="0" u="none" strike="noStrike" kern="0" cap="none" spc="0" normalizeH="0" baseline="0" noProof="0" dirty="0">
                <a:ln>
                  <a:noFill/>
                </a:ln>
                <a:solidFill>
                  <a:srgbClr val="FFFFFF"/>
                </a:solidFill>
                <a:effectLst/>
                <a:uLnTx/>
                <a:uFillTx/>
                <a:latin typeface="Raleway" panose="020B0503030101060003" pitchFamily="34" charset="0"/>
                <a:ea typeface="ＭＳ Ｐゴシック"/>
                <a:cs typeface="Arial" panose="020B0604020202020204" pitchFamily="34" charset="0"/>
              </a:endParaRPr>
            </a:p>
            <a:p>
              <a:pPr marL="171450" marR="0" lvl="0" indent="-171450" algn="l" defTabSz="85993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ja-JP" sz="1050" b="1" i="0" u="sng" strike="noStrike" kern="0" cap="none" spc="0" normalizeH="0" baseline="0" noProof="0" dirty="0">
                  <a:ln>
                    <a:noFill/>
                  </a:ln>
                  <a:solidFill>
                    <a:srgbClr val="FFFFFF"/>
                  </a:solidFill>
                  <a:effectLst/>
                  <a:uLnTx/>
                  <a:uFillTx/>
                  <a:latin typeface="Raleway" panose="020B0503030101060003" pitchFamily="34" charset="0"/>
                  <a:ea typeface="ＭＳ Ｐゴシック"/>
                  <a:cs typeface="Arial" panose="020B0604020202020204" pitchFamily="34" charset="0"/>
                </a:rPr>
                <a:t>Exclusion criteria:</a:t>
              </a:r>
            </a:p>
            <a:p>
              <a:pPr marL="171450" marR="0" lvl="0" indent="-171450" algn="l" defTabSz="85993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ja-JP" sz="1050" b="1" i="0" u="none" strike="noStrike" kern="0" cap="none" spc="0" normalizeH="0" baseline="0" noProof="0" dirty="0">
                  <a:ln>
                    <a:noFill/>
                  </a:ln>
                  <a:solidFill>
                    <a:srgbClr val="FFFFFF"/>
                  </a:solidFill>
                  <a:effectLst/>
                  <a:uLnTx/>
                  <a:uFillTx/>
                  <a:latin typeface="Raleway" panose="020B0503030101060003" pitchFamily="34" charset="0"/>
                  <a:ea typeface="ＭＳ Ｐゴシック"/>
                  <a:cs typeface="Arial" panose="020B0604020202020204" pitchFamily="34" charset="0"/>
                </a:rPr>
                <a:t>HIV-1 drug resistance genotype test </a:t>
              </a:r>
              <a:br>
                <a:rPr kumimoji="0" lang="en-GB" altLang="ja-JP" sz="1050" b="1" i="0" u="none" strike="noStrike" kern="0" cap="none" spc="0" normalizeH="0" baseline="0" noProof="0" dirty="0">
                  <a:ln>
                    <a:noFill/>
                  </a:ln>
                  <a:solidFill>
                    <a:srgbClr val="FFFFFF"/>
                  </a:solidFill>
                  <a:effectLst/>
                  <a:uLnTx/>
                  <a:uFillTx/>
                  <a:latin typeface="Raleway" panose="020B0503030101060003" pitchFamily="34" charset="0"/>
                  <a:ea typeface="ＭＳ Ｐゴシック"/>
                  <a:cs typeface="Arial" panose="020B0604020202020204" pitchFamily="34" charset="0"/>
                </a:rPr>
              </a:br>
              <a:r>
                <a:rPr kumimoji="0" lang="en-GB" altLang="ja-JP" sz="1050" b="1" i="0" u="none" strike="noStrike" kern="0" cap="none" spc="0" normalizeH="0" baseline="0" noProof="0" dirty="0">
                  <a:ln>
                    <a:noFill/>
                  </a:ln>
                  <a:solidFill>
                    <a:srgbClr val="FFFFFF"/>
                  </a:solidFill>
                  <a:effectLst/>
                  <a:uLnTx/>
                  <a:uFillTx/>
                  <a:latin typeface="Raleway" panose="020B0503030101060003" pitchFamily="34" charset="0"/>
                  <a:ea typeface="ＭＳ Ｐゴシック"/>
                  <a:cs typeface="Arial" panose="020B0604020202020204" pitchFamily="34" charset="0"/>
                </a:rPr>
                <a:t>results known prior to Day 1</a:t>
              </a:r>
            </a:p>
            <a:p>
              <a:pPr marL="171450" marR="0" lvl="0" indent="-171450" algn="l" defTabSz="85993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ja-JP" sz="1050" b="1" i="0" u="none" strike="noStrike" kern="0" cap="none" spc="0" normalizeH="0" baseline="0" noProof="0" dirty="0">
                  <a:ln>
                    <a:noFill/>
                  </a:ln>
                  <a:solidFill>
                    <a:srgbClr val="FFFFFF"/>
                  </a:solidFill>
                  <a:effectLst/>
                  <a:uLnTx/>
                  <a:uFillTx/>
                  <a:latin typeface="Raleway" panose="020B0503030101060003" pitchFamily="34" charset="0"/>
                  <a:ea typeface="ＭＳ Ｐゴシック"/>
                  <a:cs typeface="Arial" panose="020B0604020202020204" pitchFamily="34" charset="0"/>
                </a:rPr>
                <a:t>Known/suspected HBV </a:t>
              </a:r>
            </a:p>
          </p:txBody>
        </p:sp>
        <p:sp>
          <p:nvSpPr>
            <p:cNvPr id="35" name="Line 11"/>
            <p:cNvSpPr>
              <a:spLocks noChangeShapeType="1"/>
            </p:cNvSpPr>
            <p:nvPr/>
          </p:nvSpPr>
          <p:spPr bwMode="auto">
            <a:xfrm>
              <a:off x="5968305" y="4877161"/>
              <a:ext cx="0" cy="8749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9050">
                  <a:solidFill>
                    <a:srgbClr val="000000"/>
                  </a:solidFill>
                  <a:round/>
                  <a:headEnd/>
                  <a:tailEnd/>
                </a14:hiddenLine>
              </a:ext>
            </a:extLst>
          </p:spPr>
          <p:txBody>
            <a:bodyPr lIns="115179" tIns="57589" rIns="115179" bIns="57589"/>
            <a:lstStyle/>
            <a:p>
              <a:pPr marL="0" marR="0" lvl="0" indent="0" algn="l" defTabSz="682691"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6" name="Text Box 8"/>
            <p:cNvSpPr txBox="1">
              <a:spLocks noChangeArrowheads="1"/>
            </p:cNvSpPr>
            <p:nvPr/>
          </p:nvSpPr>
          <p:spPr bwMode="auto">
            <a:xfrm>
              <a:off x="2847252" y="4654491"/>
              <a:ext cx="844931" cy="301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0">
              <a:spAutoFit/>
            </a:bodyPr>
            <a:lstStyle>
              <a:lvl1pPr defTabSz="1150938" eaLnBrk="0" hangingPunct="0">
                <a:defRPr>
                  <a:solidFill>
                    <a:schemeClr val="tx1"/>
                  </a:solidFill>
                  <a:latin typeface="Arial" charset="0"/>
                  <a:cs typeface="Arial" charset="0"/>
                </a:defRPr>
              </a:lvl1pPr>
              <a:lvl2pPr marL="742950" indent="-285750" defTabSz="1150938" eaLnBrk="0" hangingPunct="0">
                <a:defRPr>
                  <a:solidFill>
                    <a:schemeClr val="tx1"/>
                  </a:solidFill>
                  <a:latin typeface="Arial" charset="0"/>
                  <a:cs typeface="Arial" charset="0"/>
                </a:defRPr>
              </a:lvl2pPr>
              <a:lvl3pPr marL="1143000" indent="-228600" defTabSz="1150938" eaLnBrk="0" hangingPunct="0">
                <a:defRPr>
                  <a:solidFill>
                    <a:schemeClr val="tx1"/>
                  </a:solidFill>
                  <a:latin typeface="Arial" charset="0"/>
                  <a:cs typeface="Arial" charset="0"/>
                </a:defRPr>
              </a:lvl3pPr>
              <a:lvl4pPr marL="1600200" indent="-228600" defTabSz="1150938" eaLnBrk="0" hangingPunct="0">
                <a:defRPr>
                  <a:solidFill>
                    <a:schemeClr val="tx1"/>
                  </a:solidFill>
                  <a:latin typeface="Arial" charset="0"/>
                  <a:cs typeface="Arial" charset="0"/>
                </a:defRPr>
              </a:lvl4pPr>
              <a:lvl5pPr marL="2057400" indent="-228600" defTabSz="1150938" eaLnBrk="0" hangingPunct="0">
                <a:defRPr>
                  <a:solidFill>
                    <a:schemeClr val="tx1"/>
                  </a:solidFill>
                  <a:latin typeface="Arial" charset="0"/>
                  <a:cs typeface="Arial" charset="0"/>
                </a:defRPr>
              </a:lvl5pPr>
              <a:lvl6pPr marL="2514600" indent="-228600" defTabSz="1150938" eaLnBrk="0" fontAlgn="base" hangingPunct="0">
                <a:spcBef>
                  <a:spcPct val="0"/>
                </a:spcBef>
                <a:spcAft>
                  <a:spcPct val="0"/>
                </a:spcAft>
                <a:defRPr>
                  <a:solidFill>
                    <a:schemeClr val="tx1"/>
                  </a:solidFill>
                  <a:latin typeface="Arial" charset="0"/>
                  <a:cs typeface="Arial" charset="0"/>
                </a:defRPr>
              </a:lvl6pPr>
              <a:lvl7pPr marL="2971800" indent="-228600" defTabSz="1150938" eaLnBrk="0" fontAlgn="base" hangingPunct="0">
                <a:spcBef>
                  <a:spcPct val="0"/>
                </a:spcBef>
                <a:spcAft>
                  <a:spcPct val="0"/>
                </a:spcAft>
                <a:defRPr>
                  <a:solidFill>
                    <a:schemeClr val="tx1"/>
                  </a:solidFill>
                  <a:latin typeface="Arial" charset="0"/>
                  <a:cs typeface="Arial" charset="0"/>
                </a:defRPr>
              </a:lvl7pPr>
              <a:lvl8pPr marL="3429000" indent="-228600" defTabSz="1150938" eaLnBrk="0" fontAlgn="base" hangingPunct="0">
                <a:spcBef>
                  <a:spcPct val="0"/>
                </a:spcBef>
                <a:spcAft>
                  <a:spcPct val="0"/>
                </a:spcAft>
                <a:defRPr>
                  <a:solidFill>
                    <a:schemeClr val="tx1"/>
                  </a:solidFill>
                  <a:latin typeface="Arial" charset="0"/>
                  <a:cs typeface="Arial" charset="0"/>
                </a:defRPr>
              </a:lvl8pPr>
              <a:lvl9pPr marL="3886200" indent="-228600" defTabSz="1150938" eaLnBrk="0" fontAlgn="base" hangingPunct="0">
                <a:spcBef>
                  <a:spcPct val="0"/>
                </a:spcBef>
                <a:spcAft>
                  <a:spcPct val="0"/>
                </a:spcAft>
                <a:defRPr>
                  <a:solidFill>
                    <a:schemeClr val="tx1"/>
                  </a:solidFill>
                  <a:latin typeface="Arial" charset="0"/>
                  <a:cs typeface="Arial" charset="0"/>
                </a:defRPr>
              </a:lvl9pPr>
            </a:lstStyle>
            <a:p>
              <a:pPr marL="0" marR="0" lvl="0" indent="0" algn="r" defTabSz="1150938" rtl="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a:ln>
                    <a:noFill/>
                  </a:ln>
                  <a:solidFill>
                    <a:srgbClr val="071D49"/>
                  </a:solidFill>
                  <a:effectLst/>
                  <a:uLnTx/>
                  <a:uFillTx/>
                  <a:latin typeface="Raleway" panose="020B0503030101060003" pitchFamily="34" charset="0"/>
                  <a:ea typeface="ＭＳ Ｐゴシック"/>
                  <a:cs typeface="Arial" panose="020B0604020202020204" pitchFamily="34" charset="0"/>
                </a:rPr>
                <a:t>Day 1</a:t>
              </a:r>
              <a:endParaRPr kumimoji="0" lang="en-US" altLang="ja-JP" sz="1200" b="0" i="0" u="none" strike="noStrike" kern="0" cap="none" spc="0" normalizeH="0" baseline="0" noProof="0" dirty="0">
                <a:ln>
                  <a:noFill/>
                </a:ln>
                <a:solidFill>
                  <a:srgbClr val="071D49"/>
                </a:solidFill>
                <a:effectLst/>
                <a:uLnTx/>
                <a:uFillTx/>
                <a:latin typeface="Raleway" panose="020B0503030101060003" pitchFamily="34" charset="0"/>
                <a:ea typeface="ＭＳ Ｐゴシック"/>
                <a:cs typeface="Arial" panose="020B0604020202020204" pitchFamily="34" charset="0"/>
              </a:endParaRPr>
            </a:p>
            <a:p>
              <a:pPr marL="0" marR="0" lvl="0" indent="0" algn="r" defTabSz="1150938"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rgbClr val="071D49"/>
                  </a:solidFill>
                  <a:effectLst/>
                  <a:uLnTx/>
                  <a:uFillTx/>
                  <a:latin typeface="Raleway" panose="020B0503030101060003" pitchFamily="34" charset="0"/>
                  <a:ea typeface="ＭＳ Ｐゴシック"/>
                  <a:cs typeface="Arial" panose="020B0604020202020204" pitchFamily="34" charset="0"/>
                </a:rPr>
                <a:t>Screening visit</a:t>
              </a:r>
            </a:p>
          </p:txBody>
        </p:sp>
        <p:sp>
          <p:nvSpPr>
            <p:cNvPr id="37" name="Text Box 8"/>
            <p:cNvSpPr txBox="1">
              <a:spLocks noChangeArrowheads="1"/>
            </p:cNvSpPr>
            <p:nvPr/>
          </p:nvSpPr>
          <p:spPr bwMode="auto">
            <a:xfrm>
              <a:off x="8253851" y="4825807"/>
              <a:ext cx="769136" cy="150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t" anchorCtr="0">
              <a:spAutoFit/>
            </a:bodyPr>
            <a:lstStyle>
              <a:lvl1pPr defTabSz="1150938" eaLnBrk="0" hangingPunct="0">
                <a:defRPr>
                  <a:solidFill>
                    <a:schemeClr val="tx1"/>
                  </a:solidFill>
                  <a:latin typeface="Arial" charset="0"/>
                  <a:cs typeface="Arial" charset="0"/>
                </a:defRPr>
              </a:lvl1pPr>
              <a:lvl2pPr marL="742950" indent="-285750" defTabSz="1150938" eaLnBrk="0" hangingPunct="0">
                <a:defRPr>
                  <a:solidFill>
                    <a:schemeClr val="tx1"/>
                  </a:solidFill>
                  <a:latin typeface="Arial" charset="0"/>
                  <a:cs typeface="Arial" charset="0"/>
                </a:defRPr>
              </a:lvl2pPr>
              <a:lvl3pPr marL="1143000" indent="-228600" defTabSz="1150938" eaLnBrk="0" hangingPunct="0">
                <a:defRPr>
                  <a:solidFill>
                    <a:schemeClr val="tx1"/>
                  </a:solidFill>
                  <a:latin typeface="Arial" charset="0"/>
                  <a:cs typeface="Arial" charset="0"/>
                </a:defRPr>
              </a:lvl3pPr>
              <a:lvl4pPr marL="1600200" indent="-228600" defTabSz="1150938" eaLnBrk="0" hangingPunct="0">
                <a:defRPr>
                  <a:solidFill>
                    <a:schemeClr val="tx1"/>
                  </a:solidFill>
                  <a:latin typeface="Arial" charset="0"/>
                  <a:cs typeface="Arial" charset="0"/>
                </a:defRPr>
              </a:lvl4pPr>
              <a:lvl5pPr marL="2057400" indent="-228600" defTabSz="1150938" eaLnBrk="0" hangingPunct="0">
                <a:defRPr>
                  <a:solidFill>
                    <a:schemeClr val="tx1"/>
                  </a:solidFill>
                  <a:latin typeface="Arial" charset="0"/>
                  <a:cs typeface="Arial" charset="0"/>
                </a:defRPr>
              </a:lvl5pPr>
              <a:lvl6pPr marL="2514600" indent="-228600" defTabSz="1150938" eaLnBrk="0" fontAlgn="base" hangingPunct="0">
                <a:spcBef>
                  <a:spcPct val="0"/>
                </a:spcBef>
                <a:spcAft>
                  <a:spcPct val="0"/>
                </a:spcAft>
                <a:defRPr>
                  <a:solidFill>
                    <a:schemeClr val="tx1"/>
                  </a:solidFill>
                  <a:latin typeface="Arial" charset="0"/>
                  <a:cs typeface="Arial" charset="0"/>
                </a:defRPr>
              </a:lvl6pPr>
              <a:lvl7pPr marL="2971800" indent="-228600" defTabSz="1150938" eaLnBrk="0" fontAlgn="base" hangingPunct="0">
                <a:spcBef>
                  <a:spcPct val="0"/>
                </a:spcBef>
                <a:spcAft>
                  <a:spcPct val="0"/>
                </a:spcAft>
                <a:defRPr>
                  <a:solidFill>
                    <a:schemeClr val="tx1"/>
                  </a:solidFill>
                  <a:latin typeface="Arial" charset="0"/>
                  <a:cs typeface="Arial" charset="0"/>
                </a:defRPr>
              </a:lvl7pPr>
              <a:lvl8pPr marL="3429000" indent="-228600" defTabSz="1150938" eaLnBrk="0" fontAlgn="base" hangingPunct="0">
                <a:spcBef>
                  <a:spcPct val="0"/>
                </a:spcBef>
                <a:spcAft>
                  <a:spcPct val="0"/>
                </a:spcAft>
                <a:defRPr>
                  <a:solidFill>
                    <a:schemeClr val="tx1"/>
                  </a:solidFill>
                  <a:latin typeface="Arial" charset="0"/>
                  <a:cs typeface="Arial" charset="0"/>
                </a:defRPr>
              </a:lvl8pPr>
              <a:lvl9pPr marL="3886200" indent="-228600" defTabSz="1150938" eaLnBrk="0" fontAlgn="base" hangingPunct="0">
                <a:spcBef>
                  <a:spcPct val="0"/>
                </a:spcBef>
                <a:spcAft>
                  <a:spcPct val="0"/>
                </a:spcAft>
                <a:defRPr>
                  <a:solidFill>
                    <a:schemeClr val="tx1"/>
                  </a:solidFill>
                  <a:latin typeface="Arial" charset="0"/>
                  <a:cs typeface="Arial" charset="0"/>
                </a:defRPr>
              </a:lvl9pPr>
            </a:lstStyle>
            <a:p>
              <a:pPr marL="0" marR="0" lvl="0" indent="0" algn="ctr" defTabSz="1150938" rtl="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a:ln>
                    <a:noFill/>
                  </a:ln>
                  <a:solidFill>
                    <a:srgbClr val="0070C0"/>
                  </a:solidFill>
                  <a:effectLst/>
                  <a:uLnTx/>
                  <a:uFillTx/>
                  <a:latin typeface="Raleway" panose="020B0503030101060003" pitchFamily="34" charset="0"/>
                  <a:ea typeface="ＭＳ Ｐゴシック"/>
                  <a:cs typeface="Arial" panose="020B0604020202020204" pitchFamily="34" charset="0"/>
                </a:rPr>
                <a:t>Week 52</a:t>
              </a:r>
            </a:p>
          </p:txBody>
        </p:sp>
        <p:sp>
          <p:nvSpPr>
            <p:cNvPr id="38" name="Text Box 8"/>
            <p:cNvSpPr txBox="1">
              <a:spLocks noChangeArrowheads="1"/>
            </p:cNvSpPr>
            <p:nvPr/>
          </p:nvSpPr>
          <p:spPr bwMode="auto">
            <a:xfrm>
              <a:off x="7412757" y="4825488"/>
              <a:ext cx="769136" cy="150909"/>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square" lIns="0" tIns="0" rIns="0" bIns="0" anchor="t" anchorCtr="0">
              <a:spAutoFit/>
            </a:bodyPr>
            <a:lstStyle>
              <a:lvl1pPr defTabSz="1150938" eaLnBrk="0" hangingPunct="0">
                <a:defRPr>
                  <a:solidFill>
                    <a:schemeClr val="tx1"/>
                  </a:solidFill>
                  <a:latin typeface="Arial" charset="0"/>
                  <a:cs typeface="Arial" charset="0"/>
                </a:defRPr>
              </a:lvl1pPr>
              <a:lvl2pPr marL="742950" indent="-285750" defTabSz="1150938" eaLnBrk="0" hangingPunct="0">
                <a:defRPr>
                  <a:solidFill>
                    <a:schemeClr val="tx1"/>
                  </a:solidFill>
                  <a:latin typeface="Arial" charset="0"/>
                  <a:cs typeface="Arial" charset="0"/>
                </a:defRPr>
              </a:lvl2pPr>
              <a:lvl3pPr marL="1143000" indent="-228600" defTabSz="1150938" eaLnBrk="0" hangingPunct="0">
                <a:defRPr>
                  <a:solidFill>
                    <a:schemeClr val="tx1"/>
                  </a:solidFill>
                  <a:latin typeface="Arial" charset="0"/>
                  <a:cs typeface="Arial" charset="0"/>
                </a:defRPr>
              </a:lvl3pPr>
              <a:lvl4pPr marL="1600200" indent="-228600" defTabSz="1150938" eaLnBrk="0" hangingPunct="0">
                <a:defRPr>
                  <a:solidFill>
                    <a:schemeClr val="tx1"/>
                  </a:solidFill>
                  <a:latin typeface="Arial" charset="0"/>
                  <a:cs typeface="Arial" charset="0"/>
                </a:defRPr>
              </a:lvl4pPr>
              <a:lvl5pPr marL="2057400" indent="-228600" defTabSz="1150938" eaLnBrk="0" hangingPunct="0">
                <a:defRPr>
                  <a:solidFill>
                    <a:schemeClr val="tx1"/>
                  </a:solidFill>
                  <a:latin typeface="Arial" charset="0"/>
                  <a:cs typeface="Arial" charset="0"/>
                </a:defRPr>
              </a:lvl5pPr>
              <a:lvl6pPr marL="2514600" indent="-228600" defTabSz="1150938" eaLnBrk="0" fontAlgn="base" hangingPunct="0">
                <a:spcBef>
                  <a:spcPct val="0"/>
                </a:spcBef>
                <a:spcAft>
                  <a:spcPct val="0"/>
                </a:spcAft>
                <a:defRPr>
                  <a:solidFill>
                    <a:schemeClr val="tx1"/>
                  </a:solidFill>
                  <a:latin typeface="Arial" charset="0"/>
                  <a:cs typeface="Arial" charset="0"/>
                </a:defRPr>
              </a:lvl6pPr>
              <a:lvl7pPr marL="2971800" indent="-228600" defTabSz="1150938" eaLnBrk="0" fontAlgn="base" hangingPunct="0">
                <a:spcBef>
                  <a:spcPct val="0"/>
                </a:spcBef>
                <a:spcAft>
                  <a:spcPct val="0"/>
                </a:spcAft>
                <a:defRPr>
                  <a:solidFill>
                    <a:schemeClr val="tx1"/>
                  </a:solidFill>
                  <a:latin typeface="Arial" charset="0"/>
                  <a:cs typeface="Arial" charset="0"/>
                </a:defRPr>
              </a:lvl7pPr>
              <a:lvl8pPr marL="3429000" indent="-228600" defTabSz="1150938" eaLnBrk="0" fontAlgn="base" hangingPunct="0">
                <a:spcBef>
                  <a:spcPct val="0"/>
                </a:spcBef>
                <a:spcAft>
                  <a:spcPct val="0"/>
                </a:spcAft>
                <a:defRPr>
                  <a:solidFill>
                    <a:schemeClr val="tx1"/>
                  </a:solidFill>
                  <a:latin typeface="Arial" charset="0"/>
                  <a:cs typeface="Arial" charset="0"/>
                </a:defRPr>
              </a:lvl8pPr>
              <a:lvl9pPr marL="3886200" indent="-228600" defTabSz="1150938" eaLnBrk="0" fontAlgn="base" hangingPunct="0">
                <a:spcBef>
                  <a:spcPct val="0"/>
                </a:spcBef>
                <a:spcAft>
                  <a:spcPct val="0"/>
                </a:spcAft>
                <a:defRPr>
                  <a:solidFill>
                    <a:schemeClr val="tx1"/>
                  </a:solidFill>
                  <a:latin typeface="Arial" charset="0"/>
                  <a:cs typeface="Arial" charset="0"/>
                </a:defRPr>
              </a:lvl9pPr>
            </a:lstStyle>
            <a:p>
              <a:pPr marL="0" marR="0" lvl="0" indent="0" algn="ctr" defTabSz="1150938" rtl="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a:ln>
                    <a:noFill/>
                  </a:ln>
                  <a:solidFill>
                    <a:srgbClr val="0070C0"/>
                  </a:solidFill>
                  <a:effectLst/>
                  <a:uLnTx/>
                  <a:uFillTx/>
                  <a:latin typeface="Raleway" panose="020B0503030101060003" pitchFamily="34" charset="0"/>
                  <a:ea typeface="ＭＳ Ｐゴシック"/>
                  <a:cs typeface="Arial" panose="020B0604020202020204" pitchFamily="34" charset="0"/>
                </a:rPr>
                <a:t>Week 48</a:t>
              </a:r>
            </a:p>
          </p:txBody>
        </p:sp>
        <p:sp>
          <p:nvSpPr>
            <p:cNvPr id="39" name="Text Box 8">
              <a:extLst>
                <a:ext uri="{FF2B5EF4-FFF2-40B4-BE49-F238E27FC236}">
                  <a16:creationId xmlns:a16="http://schemas.microsoft.com/office/drawing/2014/main" id="{DF1627A4-043A-4681-A8D6-0FDE82DE24C0}"/>
                </a:ext>
              </a:extLst>
            </p:cNvPr>
            <p:cNvSpPr txBox="1">
              <a:spLocks noChangeArrowheads="1"/>
            </p:cNvSpPr>
            <p:nvPr/>
          </p:nvSpPr>
          <p:spPr bwMode="auto">
            <a:xfrm>
              <a:off x="3686618" y="4851192"/>
              <a:ext cx="615973" cy="150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ctr" anchorCtr="0">
              <a:spAutoFit/>
            </a:bodyPr>
            <a:lstStyle>
              <a:lvl1pPr defTabSz="1150938" eaLnBrk="0" hangingPunct="0">
                <a:defRPr>
                  <a:solidFill>
                    <a:schemeClr val="tx1"/>
                  </a:solidFill>
                  <a:latin typeface="Arial" charset="0"/>
                  <a:cs typeface="Arial" charset="0"/>
                </a:defRPr>
              </a:lvl1pPr>
              <a:lvl2pPr marL="742950" indent="-285750" defTabSz="1150938" eaLnBrk="0" hangingPunct="0">
                <a:defRPr>
                  <a:solidFill>
                    <a:schemeClr val="tx1"/>
                  </a:solidFill>
                  <a:latin typeface="Arial" charset="0"/>
                  <a:cs typeface="Arial" charset="0"/>
                </a:defRPr>
              </a:lvl2pPr>
              <a:lvl3pPr marL="1143000" indent="-228600" defTabSz="1150938" eaLnBrk="0" hangingPunct="0">
                <a:defRPr>
                  <a:solidFill>
                    <a:schemeClr val="tx1"/>
                  </a:solidFill>
                  <a:latin typeface="Arial" charset="0"/>
                  <a:cs typeface="Arial" charset="0"/>
                </a:defRPr>
              </a:lvl3pPr>
              <a:lvl4pPr marL="1600200" indent="-228600" defTabSz="1150938" eaLnBrk="0" hangingPunct="0">
                <a:defRPr>
                  <a:solidFill>
                    <a:schemeClr val="tx1"/>
                  </a:solidFill>
                  <a:latin typeface="Arial" charset="0"/>
                  <a:cs typeface="Arial" charset="0"/>
                </a:defRPr>
              </a:lvl4pPr>
              <a:lvl5pPr marL="2057400" indent="-228600" defTabSz="1150938" eaLnBrk="0" hangingPunct="0">
                <a:defRPr>
                  <a:solidFill>
                    <a:schemeClr val="tx1"/>
                  </a:solidFill>
                  <a:latin typeface="Arial" charset="0"/>
                  <a:cs typeface="Arial" charset="0"/>
                </a:defRPr>
              </a:lvl5pPr>
              <a:lvl6pPr marL="2514600" indent="-228600" defTabSz="1150938" eaLnBrk="0" fontAlgn="base" hangingPunct="0">
                <a:spcBef>
                  <a:spcPct val="0"/>
                </a:spcBef>
                <a:spcAft>
                  <a:spcPct val="0"/>
                </a:spcAft>
                <a:defRPr>
                  <a:solidFill>
                    <a:schemeClr val="tx1"/>
                  </a:solidFill>
                  <a:latin typeface="Arial" charset="0"/>
                  <a:cs typeface="Arial" charset="0"/>
                </a:defRPr>
              </a:lvl6pPr>
              <a:lvl7pPr marL="2971800" indent="-228600" defTabSz="1150938" eaLnBrk="0" fontAlgn="base" hangingPunct="0">
                <a:spcBef>
                  <a:spcPct val="0"/>
                </a:spcBef>
                <a:spcAft>
                  <a:spcPct val="0"/>
                </a:spcAft>
                <a:defRPr>
                  <a:solidFill>
                    <a:schemeClr val="tx1"/>
                  </a:solidFill>
                  <a:latin typeface="Arial" charset="0"/>
                  <a:cs typeface="Arial" charset="0"/>
                </a:defRPr>
              </a:lvl7pPr>
              <a:lvl8pPr marL="3429000" indent="-228600" defTabSz="1150938" eaLnBrk="0" fontAlgn="base" hangingPunct="0">
                <a:spcBef>
                  <a:spcPct val="0"/>
                </a:spcBef>
                <a:spcAft>
                  <a:spcPct val="0"/>
                </a:spcAft>
                <a:defRPr>
                  <a:solidFill>
                    <a:schemeClr val="tx1"/>
                  </a:solidFill>
                  <a:latin typeface="Arial" charset="0"/>
                  <a:cs typeface="Arial" charset="0"/>
                </a:defRPr>
              </a:lvl8pPr>
              <a:lvl9pPr marL="3886200" indent="-228600" defTabSz="1150938" eaLnBrk="0" fontAlgn="base" hangingPunct="0">
                <a:spcBef>
                  <a:spcPct val="0"/>
                </a:spcBef>
                <a:spcAft>
                  <a:spcPct val="0"/>
                </a:spcAft>
                <a:defRPr>
                  <a:solidFill>
                    <a:schemeClr val="tx1"/>
                  </a:solidFill>
                  <a:latin typeface="Arial" charset="0"/>
                  <a:cs typeface="Arial" charset="0"/>
                </a:defRPr>
              </a:lvl9pPr>
            </a:lstStyle>
            <a:p>
              <a:pPr marL="0" marR="0" lvl="0" indent="0" algn="ctr" defTabSz="1150938" rtl="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a:ln>
                    <a:noFill/>
                  </a:ln>
                  <a:solidFill>
                    <a:srgbClr val="0070C0"/>
                  </a:solidFill>
                  <a:effectLst/>
                  <a:uLnTx/>
                  <a:uFillTx/>
                  <a:latin typeface="Raleway" panose="020B0503030101060003" pitchFamily="34" charset="0"/>
                  <a:ea typeface="ＭＳ Ｐゴシック"/>
                  <a:cs typeface="Arial" panose="020B0604020202020204" pitchFamily="34" charset="0"/>
                </a:rPr>
                <a:t>Week 1</a:t>
              </a:r>
              <a:endParaRPr kumimoji="0" lang="en-US" altLang="ja-JP" sz="1200" b="0" i="0" u="none" strike="noStrike" kern="0" cap="none" spc="0" normalizeH="0" baseline="30000" noProof="0" dirty="0">
                <a:ln>
                  <a:noFill/>
                </a:ln>
                <a:solidFill>
                  <a:srgbClr val="0070C0"/>
                </a:solidFill>
                <a:effectLst/>
                <a:uLnTx/>
                <a:uFillTx/>
                <a:latin typeface="Raleway" panose="020B0503030101060003" pitchFamily="34" charset="0"/>
                <a:ea typeface="ＭＳ Ｐゴシック"/>
                <a:cs typeface="Arial" panose="020B0604020202020204" pitchFamily="34" charset="0"/>
              </a:endParaRPr>
            </a:p>
          </p:txBody>
        </p:sp>
        <p:sp>
          <p:nvSpPr>
            <p:cNvPr id="40" name="Text Box 8">
              <a:extLst>
                <a:ext uri="{FF2B5EF4-FFF2-40B4-BE49-F238E27FC236}">
                  <a16:creationId xmlns:a16="http://schemas.microsoft.com/office/drawing/2014/main" id="{DF1627A4-043A-4681-A8D6-0FDE82DE24C0}"/>
                </a:ext>
              </a:extLst>
            </p:cNvPr>
            <p:cNvSpPr txBox="1">
              <a:spLocks noChangeArrowheads="1"/>
            </p:cNvSpPr>
            <p:nvPr/>
          </p:nvSpPr>
          <p:spPr bwMode="auto">
            <a:xfrm>
              <a:off x="4427910" y="4860380"/>
              <a:ext cx="485072" cy="150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ctr" anchorCtr="0">
              <a:spAutoFit/>
            </a:bodyPr>
            <a:lstStyle>
              <a:lvl1pPr defTabSz="1150938" eaLnBrk="0" hangingPunct="0">
                <a:defRPr>
                  <a:solidFill>
                    <a:schemeClr val="tx1"/>
                  </a:solidFill>
                  <a:latin typeface="Arial" charset="0"/>
                  <a:cs typeface="Arial" charset="0"/>
                </a:defRPr>
              </a:lvl1pPr>
              <a:lvl2pPr marL="742950" indent="-285750" defTabSz="1150938" eaLnBrk="0" hangingPunct="0">
                <a:defRPr>
                  <a:solidFill>
                    <a:schemeClr val="tx1"/>
                  </a:solidFill>
                  <a:latin typeface="Arial" charset="0"/>
                  <a:cs typeface="Arial" charset="0"/>
                </a:defRPr>
              </a:lvl2pPr>
              <a:lvl3pPr marL="1143000" indent="-228600" defTabSz="1150938" eaLnBrk="0" hangingPunct="0">
                <a:defRPr>
                  <a:solidFill>
                    <a:schemeClr val="tx1"/>
                  </a:solidFill>
                  <a:latin typeface="Arial" charset="0"/>
                  <a:cs typeface="Arial" charset="0"/>
                </a:defRPr>
              </a:lvl3pPr>
              <a:lvl4pPr marL="1600200" indent="-228600" defTabSz="1150938" eaLnBrk="0" hangingPunct="0">
                <a:defRPr>
                  <a:solidFill>
                    <a:schemeClr val="tx1"/>
                  </a:solidFill>
                  <a:latin typeface="Arial" charset="0"/>
                  <a:cs typeface="Arial" charset="0"/>
                </a:defRPr>
              </a:lvl4pPr>
              <a:lvl5pPr marL="2057400" indent="-228600" defTabSz="1150938" eaLnBrk="0" hangingPunct="0">
                <a:defRPr>
                  <a:solidFill>
                    <a:schemeClr val="tx1"/>
                  </a:solidFill>
                  <a:latin typeface="Arial" charset="0"/>
                  <a:cs typeface="Arial" charset="0"/>
                </a:defRPr>
              </a:lvl5pPr>
              <a:lvl6pPr marL="2514600" indent="-228600" defTabSz="1150938" eaLnBrk="0" fontAlgn="base" hangingPunct="0">
                <a:spcBef>
                  <a:spcPct val="0"/>
                </a:spcBef>
                <a:spcAft>
                  <a:spcPct val="0"/>
                </a:spcAft>
                <a:defRPr>
                  <a:solidFill>
                    <a:schemeClr val="tx1"/>
                  </a:solidFill>
                  <a:latin typeface="Arial" charset="0"/>
                  <a:cs typeface="Arial" charset="0"/>
                </a:defRPr>
              </a:lvl6pPr>
              <a:lvl7pPr marL="2971800" indent="-228600" defTabSz="1150938" eaLnBrk="0" fontAlgn="base" hangingPunct="0">
                <a:spcBef>
                  <a:spcPct val="0"/>
                </a:spcBef>
                <a:spcAft>
                  <a:spcPct val="0"/>
                </a:spcAft>
                <a:defRPr>
                  <a:solidFill>
                    <a:schemeClr val="tx1"/>
                  </a:solidFill>
                  <a:latin typeface="Arial" charset="0"/>
                  <a:cs typeface="Arial" charset="0"/>
                </a:defRPr>
              </a:lvl7pPr>
              <a:lvl8pPr marL="3429000" indent="-228600" defTabSz="1150938" eaLnBrk="0" fontAlgn="base" hangingPunct="0">
                <a:spcBef>
                  <a:spcPct val="0"/>
                </a:spcBef>
                <a:spcAft>
                  <a:spcPct val="0"/>
                </a:spcAft>
                <a:defRPr>
                  <a:solidFill>
                    <a:schemeClr val="tx1"/>
                  </a:solidFill>
                  <a:latin typeface="Arial" charset="0"/>
                  <a:cs typeface="Arial" charset="0"/>
                </a:defRPr>
              </a:lvl8pPr>
              <a:lvl9pPr marL="3886200" indent="-228600" defTabSz="1150938" eaLnBrk="0" fontAlgn="base" hangingPunct="0">
                <a:spcBef>
                  <a:spcPct val="0"/>
                </a:spcBef>
                <a:spcAft>
                  <a:spcPct val="0"/>
                </a:spcAft>
                <a:defRPr>
                  <a:solidFill>
                    <a:schemeClr val="tx1"/>
                  </a:solidFill>
                  <a:latin typeface="Arial" charset="0"/>
                  <a:cs typeface="Arial" charset="0"/>
                </a:defRPr>
              </a:lvl9pPr>
            </a:lstStyle>
            <a:p>
              <a:pPr marL="0" marR="0" lvl="0" indent="0" algn="l" defTabSz="1150938" rtl="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a:ln>
                    <a:noFill/>
                  </a:ln>
                  <a:solidFill>
                    <a:srgbClr val="0070C0"/>
                  </a:solidFill>
                  <a:effectLst/>
                  <a:uLnTx/>
                  <a:uFillTx/>
                  <a:latin typeface="Raleway" panose="020B0503030101060003" pitchFamily="34" charset="0"/>
                  <a:ea typeface="ＭＳ Ｐゴシック"/>
                  <a:cs typeface="Arial" panose="020B0604020202020204" pitchFamily="34" charset="0"/>
                </a:rPr>
                <a:t>Week 4</a:t>
              </a:r>
              <a:endParaRPr kumimoji="0" lang="en-US" altLang="ja-JP" sz="1200" b="1" i="0" u="none" strike="noStrike" kern="0" cap="none" spc="0" normalizeH="0" baseline="30000" noProof="0" dirty="0">
                <a:ln>
                  <a:noFill/>
                </a:ln>
                <a:solidFill>
                  <a:srgbClr val="0070C0"/>
                </a:solidFill>
                <a:effectLst/>
                <a:uLnTx/>
                <a:uFillTx/>
                <a:latin typeface="Raleway" panose="020B0503030101060003" pitchFamily="34" charset="0"/>
                <a:ea typeface="ＭＳ Ｐゴシック"/>
                <a:cs typeface="Arial" panose="020B0604020202020204" pitchFamily="34" charset="0"/>
              </a:endParaRPr>
            </a:p>
          </p:txBody>
        </p:sp>
        <p:sp>
          <p:nvSpPr>
            <p:cNvPr id="41" name="Text Box 8">
              <a:extLst>
                <a:ext uri="{FF2B5EF4-FFF2-40B4-BE49-F238E27FC236}">
                  <a16:creationId xmlns:a16="http://schemas.microsoft.com/office/drawing/2014/main" id="{DF1627A4-043A-4681-A8D6-0FDE82DE24C0}"/>
                </a:ext>
              </a:extLst>
            </p:cNvPr>
            <p:cNvSpPr txBox="1">
              <a:spLocks noChangeArrowheads="1"/>
            </p:cNvSpPr>
            <p:nvPr/>
          </p:nvSpPr>
          <p:spPr bwMode="auto">
            <a:xfrm>
              <a:off x="5276596" y="4884843"/>
              <a:ext cx="1536071" cy="477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ctr" anchorCtr="0">
              <a:spAutoFit/>
            </a:bodyPr>
            <a:lstStyle>
              <a:lvl1pPr defTabSz="1150938" eaLnBrk="0" hangingPunct="0">
                <a:defRPr>
                  <a:solidFill>
                    <a:schemeClr val="tx1"/>
                  </a:solidFill>
                  <a:latin typeface="Arial" charset="0"/>
                  <a:cs typeface="Arial" charset="0"/>
                </a:defRPr>
              </a:lvl1pPr>
              <a:lvl2pPr marL="742950" indent="-285750" defTabSz="1150938" eaLnBrk="0" hangingPunct="0">
                <a:defRPr>
                  <a:solidFill>
                    <a:schemeClr val="tx1"/>
                  </a:solidFill>
                  <a:latin typeface="Arial" charset="0"/>
                  <a:cs typeface="Arial" charset="0"/>
                </a:defRPr>
              </a:lvl2pPr>
              <a:lvl3pPr marL="1143000" indent="-228600" defTabSz="1150938" eaLnBrk="0" hangingPunct="0">
                <a:defRPr>
                  <a:solidFill>
                    <a:schemeClr val="tx1"/>
                  </a:solidFill>
                  <a:latin typeface="Arial" charset="0"/>
                  <a:cs typeface="Arial" charset="0"/>
                </a:defRPr>
              </a:lvl3pPr>
              <a:lvl4pPr marL="1600200" indent="-228600" defTabSz="1150938" eaLnBrk="0" hangingPunct="0">
                <a:defRPr>
                  <a:solidFill>
                    <a:schemeClr val="tx1"/>
                  </a:solidFill>
                  <a:latin typeface="Arial" charset="0"/>
                  <a:cs typeface="Arial" charset="0"/>
                </a:defRPr>
              </a:lvl4pPr>
              <a:lvl5pPr marL="2057400" indent="-228600" defTabSz="1150938" eaLnBrk="0" hangingPunct="0">
                <a:defRPr>
                  <a:solidFill>
                    <a:schemeClr val="tx1"/>
                  </a:solidFill>
                  <a:latin typeface="Arial" charset="0"/>
                  <a:cs typeface="Arial" charset="0"/>
                </a:defRPr>
              </a:lvl5pPr>
              <a:lvl6pPr marL="2514600" indent="-228600" defTabSz="1150938" eaLnBrk="0" fontAlgn="base" hangingPunct="0">
                <a:spcBef>
                  <a:spcPct val="0"/>
                </a:spcBef>
                <a:spcAft>
                  <a:spcPct val="0"/>
                </a:spcAft>
                <a:defRPr>
                  <a:solidFill>
                    <a:schemeClr val="tx1"/>
                  </a:solidFill>
                  <a:latin typeface="Arial" charset="0"/>
                  <a:cs typeface="Arial" charset="0"/>
                </a:defRPr>
              </a:lvl6pPr>
              <a:lvl7pPr marL="2971800" indent="-228600" defTabSz="1150938" eaLnBrk="0" fontAlgn="base" hangingPunct="0">
                <a:spcBef>
                  <a:spcPct val="0"/>
                </a:spcBef>
                <a:spcAft>
                  <a:spcPct val="0"/>
                </a:spcAft>
                <a:defRPr>
                  <a:solidFill>
                    <a:schemeClr val="tx1"/>
                  </a:solidFill>
                  <a:latin typeface="Arial" charset="0"/>
                  <a:cs typeface="Arial" charset="0"/>
                </a:defRPr>
              </a:lvl7pPr>
              <a:lvl8pPr marL="3429000" indent="-228600" defTabSz="1150938" eaLnBrk="0" fontAlgn="base" hangingPunct="0">
                <a:spcBef>
                  <a:spcPct val="0"/>
                </a:spcBef>
                <a:spcAft>
                  <a:spcPct val="0"/>
                </a:spcAft>
                <a:defRPr>
                  <a:solidFill>
                    <a:schemeClr val="tx1"/>
                  </a:solidFill>
                  <a:latin typeface="Arial" charset="0"/>
                  <a:cs typeface="Arial" charset="0"/>
                </a:defRPr>
              </a:lvl8pPr>
              <a:lvl9pPr marL="3886200" indent="-228600" defTabSz="1150938" eaLnBrk="0" fontAlgn="base" hangingPunct="0">
                <a:spcBef>
                  <a:spcPct val="0"/>
                </a:spcBef>
                <a:spcAft>
                  <a:spcPct val="0"/>
                </a:spcAft>
                <a:defRPr>
                  <a:solidFill>
                    <a:schemeClr val="tx1"/>
                  </a:solidFill>
                  <a:latin typeface="Arial" charset="0"/>
                  <a:cs typeface="Arial" charset="0"/>
                </a:defRPr>
              </a:lvl9pPr>
            </a:lstStyle>
            <a:p>
              <a:pPr marL="0" marR="0" lvl="0" indent="0" algn="ctr" defTabSz="1150938"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srgbClr val="071D49"/>
                  </a:solidFill>
                  <a:effectLst/>
                  <a:uLnTx/>
                  <a:uFillTx/>
                  <a:latin typeface="Raleway" panose="020B0503030101060003" pitchFamily="34" charset="0"/>
                  <a:ea typeface="ＭＳ Ｐゴシック"/>
                  <a:cs typeface="Arial" panose="020B0604020202020204" pitchFamily="34" charset="0"/>
                </a:rPr>
                <a:t>Week 24</a:t>
              </a:r>
            </a:p>
            <a:p>
              <a:pPr marL="0" marR="0" lvl="0" indent="0" algn="ctr" defTabSz="1150938"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rgbClr val="071D49"/>
                  </a:solidFill>
                  <a:effectLst/>
                  <a:uLnTx/>
                  <a:uFillTx/>
                  <a:latin typeface="Raleway" panose="020B0503030101060003" pitchFamily="34" charset="0"/>
                  <a:ea typeface="ＭＳ Ｐゴシック"/>
                  <a:cs typeface="Arial" panose="020B0604020202020204" pitchFamily="34" charset="0"/>
                </a:rPr>
                <a:t>Proportion of participants with HIV-1 RNA &lt;50 c/mL </a:t>
              </a:r>
              <a:endParaRPr kumimoji="0" lang="en-US" altLang="ja-JP" sz="1200" b="1" i="0" u="none" strike="noStrike" kern="0" cap="none" spc="0" normalizeH="0" baseline="0" noProof="0" dirty="0">
                <a:ln>
                  <a:noFill/>
                </a:ln>
                <a:solidFill>
                  <a:srgbClr val="071D49"/>
                </a:solidFill>
                <a:effectLst/>
                <a:uLnTx/>
                <a:uFillTx/>
                <a:latin typeface="Raleway" panose="020B0503030101060003" pitchFamily="34" charset="0"/>
                <a:ea typeface="ＭＳ Ｐゴシック"/>
                <a:cs typeface="Arial" panose="020B0604020202020204" pitchFamily="34" charset="0"/>
              </a:endParaRPr>
            </a:p>
          </p:txBody>
        </p:sp>
      </p:grpSp>
      <p:sp>
        <p:nvSpPr>
          <p:cNvPr id="42" name="TextBox 41"/>
          <p:cNvSpPr txBox="1"/>
          <p:nvPr/>
        </p:nvSpPr>
        <p:spPr>
          <a:xfrm>
            <a:off x="1504065" y="4897066"/>
            <a:ext cx="2456314" cy="1104539"/>
          </a:xfrm>
          <a:prstGeom prst="roundRect">
            <a:avLst/>
          </a:prstGeom>
          <a:solidFill>
            <a:srgbClr val="BDE7F5">
              <a:alpha val="69804"/>
            </a:srgbClr>
          </a:solidFill>
        </p:spPr>
        <p:txBody>
          <a:bodyPr wrap="square" lIns="72000" tIns="72000" rIns="72000" bIns="72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71D49"/>
                </a:solidFill>
                <a:effectLst/>
                <a:uLnTx/>
                <a:uFillTx/>
                <a:latin typeface="Raleway"/>
                <a:ea typeface="+mn-ea"/>
                <a:cs typeface="+mn-cs"/>
              </a:rPr>
              <a:t>Week 1</a:t>
            </a:r>
          </a:p>
          <a:p>
            <a:pPr marL="171450" marR="0" lvl="0" indent="-171450" algn="l" defTabSz="914400" rtl="0" eaLnBrk="1" fontAlgn="auto" latinLnBrk="0" hangingPunct="1">
              <a:lnSpc>
                <a:spcPct val="100000"/>
              </a:lnSpc>
              <a:spcBef>
                <a:spcPts val="0"/>
              </a:spcBef>
              <a:spcAft>
                <a:spcPts val="0"/>
              </a:spcAft>
              <a:buClr>
                <a:srgbClr val="E30046"/>
              </a:buClr>
              <a:buSzTx/>
              <a:buFont typeface="Raleway" panose="020B0503030101060003" pitchFamily="34" charset="0"/>
              <a:buChar char="⁄"/>
              <a:tabLst/>
              <a:defRPr/>
            </a:pPr>
            <a:r>
              <a:rPr kumimoji="0" lang="en-GB" sz="1200" b="0" i="0" u="none" strike="noStrike" kern="1200" cap="none" spc="0" normalizeH="0" baseline="0" noProof="0" dirty="0">
                <a:ln>
                  <a:noFill/>
                </a:ln>
                <a:solidFill>
                  <a:srgbClr val="071D49"/>
                </a:solidFill>
                <a:effectLst/>
                <a:uLnTx/>
                <a:uFillTx/>
                <a:latin typeface="Raleway"/>
                <a:ea typeface="+mn-ea"/>
                <a:cs typeface="+mn-cs"/>
              </a:rPr>
              <a:t>Review of </a:t>
            </a:r>
            <a:r>
              <a:rPr kumimoji="0" lang="en-GB" sz="1200" b="0" i="0" u="none" strike="noStrike" kern="1200" cap="none" spc="0" normalizeH="0" baseline="0" noProof="0" dirty="0" err="1">
                <a:ln>
                  <a:noFill/>
                </a:ln>
                <a:solidFill>
                  <a:srgbClr val="071D49"/>
                </a:solidFill>
                <a:effectLst/>
                <a:uLnTx/>
                <a:uFillTx/>
                <a:latin typeface="Raleway"/>
                <a:ea typeface="+mn-ea"/>
                <a:cs typeface="+mn-cs"/>
              </a:rPr>
              <a:t>CrCl</a:t>
            </a:r>
            <a:r>
              <a:rPr kumimoji="0" lang="en-GB" sz="1200" b="0" i="0" u="none" strike="noStrike" kern="1200" cap="none" spc="0" normalizeH="0" baseline="0" noProof="0" dirty="0">
                <a:ln>
                  <a:noFill/>
                </a:ln>
                <a:solidFill>
                  <a:srgbClr val="071D49"/>
                </a:solidFill>
                <a:effectLst/>
                <a:uLnTx/>
                <a:uFillTx/>
                <a:latin typeface="Raleway"/>
                <a:ea typeface="+mn-ea"/>
                <a:cs typeface="+mn-cs"/>
              </a:rPr>
              <a:t> and </a:t>
            </a:r>
            <a:r>
              <a:rPr kumimoji="0" lang="en-GB" sz="1200" b="0" i="0" u="none" strike="noStrike" kern="1200" cap="none" spc="0" normalizeH="0" baseline="0" noProof="0" dirty="0" err="1">
                <a:ln>
                  <a:noFill/>
                </a:ln>
                <a:solidFill>
                  <a:srgbClr val="071D49"/>
                </a:solidFill>
                <a:effectLst/>
                <a:uLnTx/>
                <a:uFillTx/>
                <a:latin typeface="Raleway"/>
                <a:ea typeface="+mn-ea"/>
                <a:cs typeface="+mn-cs"/>
              </a:rPr>
              <a:t>HBsAg</a:t>
            </a:r>
            <a:r>
              <a:rPr kumimoji="0" lang="en-GB" sz="1200" b="0" i="0" u="none" strike="noStrike" kern="1200" cap="none" spc="0" normalizeH="0" baseline="0" noProof="0" dirty="0">
                <a:ln>
                  <a:noFill/>
                </a:ln>
                <a:solidFill>
                  <a:srgbClr val="071D49"/>
                </a:solidFill>
                <a:effectLst/>
                <a:uLnTx/>
                <a:uFillTx/>
                <a:latin typeface="Raleway"/>
                <a:ea typeface="+mn-ea"/>
                <a:cs typeface="+mn-cs"/>
              </a:rPr>
              <a:t> </a:t>
            </a:r>
            <a:br>
              <a:rPr kumimoji="0" lang="en-GB" sz="1200" b="0" i="0" u="none" strike="noStrike" kern="1200" cap="none" spc="0" normalizeH="0" baseline="0" noProof="0" dirty="0">
                <a:ln>
                  <a:noFill/>
                </a:ln>
                <a:solidFill>
                  <a:srgbClr val="071D49"/>
                </a:solidFill>
                <a:effectLst/>
                <a:uLnTx/>
                <a:uFillTx/>
                <a:latin typeface="Raleway"/>
                <a:ea typeface="+mn-ea"/>
                <a:cs typeface="+mn-cs"/>
              </a:rPr>
            </a:br>
            <a:r>
              <a:rPr kumimoji="0" lang="en-GB" sz="1200" b="0" i="0" u="none" strike="noStrike" kern="1200" cap="none" spc="0" normalizeH="0" baseline="0" noProof="0" dirty="0">
                <a:ln>
                  <a:noFill/>
                </a:ln>
                <a:solidFill>
                  <a:srgbClr val="071D49"/>
                </a:solidFill>
                <a:effectLst/>
                <a:uLnTx/>
                <a:uFillTx/>
                <a:latin typeface="Raleway"/>
                <a:ea typeface="+mn-ea"/>
                <a:cs typeface="+mn-cs"/>
              </a:rPr>
              <a:t>or anti-</a:t>
            </a:r>
            <a:r>
              <a:rPr kumimoji="0" lang="en-GB" sz="1200" b="0" i="0" u="none" strike="noStrike" kern="1200" cap="none" spc="0" normalizeH="0" baseline="0" noProof="0" dirty="0" err="1">
                <a:ln>
                  <a:noFill/>
                </a:ln>
                <a:solidFill>
                  <a:srgbClr val="071D49"/>
                </a:solidFill>
                <a:effectLst/>
                <a:uLnTx/>
                <a:uFillTx/>
                <a:latin typeface="Raleway"/>
                <a:ea typeface="+mn-ea"/>
                <a:cs typeface="+mn-cs"/>
              </a:rPr>
              <a:t>HBc</a:t>
            </a:r>
            <a:r>
              <a:rPr kumimoji="0" lang="en-GB" sz="1200" b="0" i="0" u="none" strike="noStrike" kern="1200" cap="none" spc="0" normalizeH="0" baseline="0" noProof="0" dirty="0">
                <a:ln>
                  <a:noFill/>
                </a:ln>
                <a:solidFill>
                  <a:srgbClr val="071D49"/>
                </a:solidFill>
                <a:effectLst/>
                <a:uLnTx/>
                <a:uFillTx/>
                <a:latin typeface="Raleway"/>
                <a:ea typeface="+mn-ea"/>
                <a:cs typeface="+mn-cs"/>
              </a:rPr>
              <a:t> and HBV DNA,</a:t>
            </a:r>
            <a:br>
              <a:rPr kumimoji="0" lang="en-GB" sz="1200" b="0" i="0" u="none" strike="noStrike" kern="1200" cap="none" spc="0" normalizeH="0" baseline="0" noProof="0" dirty="0">
                <a:ln>
                  <a:noFill/>
                </a:ln>
                <a:solidFill>
                  <a:srgbClr val="071D49"/>
                </a:solidFill>
                <a:effectLst/>
                <a:uLnTx/>
                <a:uFillTx/>
                <a:latin typeface="Raleway"/>
                <a:ea typeface="+mn-ea"/>
                <a:cs typeface="+mn-cs"/>
              </a:rPr>
            </a:br>
            <a:r>
              <a:rPr kumimoji="0" lang="en-GB" sz="1200" b="0" i="0" u="none" strike="noStrike" kern="1200" cap="none" spc="0" normalizeH="0" baseline="0" noProof="0" dirty="0">
                <a:ln>
                  <a:noFill/>
                </a:ln>
                <a:solidFill>
                  <a:srgbClr val="071D49"/>
                </a:solidFill>
                <a:effectLst/>
                <a:uLnTx/>
                <a:uFillTx/>
                <a:latin typeface="Raleway"/>
                <a:ea typeface="+mn-ea"/>
                <a:cs typeface="+mn-cs"/>
              </a:rPr>
              <a:t>and Grade 3/4 laboratory abnormalities</a:t>
            </a:r>
            <a:r>
              <a:rPr kumimoji="0" lang="en-GB" sz="1200" b="0" i="0" u="none" strike="noStrike" kern="1200" cap="none" spc="0" normalizeH="0" baseline="30000" noProof="0" dirty="0">
                <a:ln>
                  <a:noFill/>
                </a:ln>
                <a:solidFill>
                  <a:srgbClr val="071D49"/>
                </a:solidFill>
                <a:effectLst/>
                <a:uLnTx/>
                <a:uFillTx/>
                <a:latin typeface="Raleway"/>
                <a:ea typeface="+mn-ea"/>
                <a:cs typeface="+mn-cs"/>
              </a:rPr>
              <a:t>2</a:t>
            </a:r>
          </a:p>
        </p:txBody>
      </p:sp>
      <p:sp>
        <p:nvSpPr>
          <p:cNvPr id="43" name="TextBox 42"/>
          <p:cNvSpPr txBox="1"/>
          <p:nvPr/>
        </p:nvSpPr>
        <p:spPr>
          <a:xfrm>
            <a:off x="4144272" y="4890047"/>
            <a:ext cx="2451370" cy="1434395"/>
          </a:xfrm>
          <a:prstGeom prst="roundRect">
            <a:avLst/>
          </a:prstGeom>
          <a:solidFill>
            <a:srgbClr val="BDE7F5">
              <a:alpha val="69804"/>
            </a:srgbClr>
          </a:solidFill>
        </p:spPr>
        <p:txBody>
          <a:bodyPr wrap="square" lIns="72000" tIns="72000" rIns="72000" bIns="72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71D49"/>
                </a:solidFill>
                <a:effectLst/>
                <a:uLnTx/>
                <a:uFillTx/>
                <a:latin typeface="Raleway"/>
                <a:ea typeface="+mn-ea"/>
                <a:cs typeface="+mn-cs"/>
              </a:rPr>
              <a:t>Week 4</a:t>
            </a:r>
          </a:p>
          <a:p>
            <a:pPr marL="171450" marR="0" lvl="0" indent="-171450" algn="l" defTabSz="914400" rtl="0" eaLnBrk="1" fontAlgn="auto" latinLnBrk="0" hangingPunct="1">
              <a:lnSpc>
                <a:spcPct val="100000"/>
              </a:lnSpc>
              <a:spcBef>
                <a:spcPts val="0"/>
              </a:spcBef>
              <a:spcAft>
                <a:spcPts val="0"/>
              </a:spcAft>
              <a:buClr>
                <a:srgbClr val="E30046"/>
              </a:buClr>
              <a:buSzTx/>
              <a:buFont typeface="Raleway" panose="020B0503030101060003" pitchFamily="34" charset="0"/>
              <a:buChar char="⁄"/>
              <a:tabLst/>
              <a:defRPr/>
            </a:pPr>
            <a:r>
              <a:rPr kumimoji="0" lang="en-GB" sz="1200" b="0" i="0" u="none" strike="noStrike" kern="1200" cap="none" spc="0" normalizeH="0" baseline="0" noProof="0" dirty="0">
                <a:ln>
                  <a:noFill/>
                </a:ln>
                <a:solidFill>
                  <a:srgbClr val="071D49"/>
                </a:solidFill>
                <a:effectLst/>
                <a:uLnTx/>
                <a:uFillTx/>
                <a:latin typeface="Raleway"/>
                <a:ea typeface="+mn-ea"/>
                <a:cs typeface="+mn-cs"/>
              </a:rPr>
              <a:t>Review of screening genotypic HIV-1 drug resistance mutation data, tolerance to DTG/3TC, AEs and adherence to study treatment</a:t>
            </a:r>
            <a:r>
              <a:rPr kumimoji="0" lang="en-GB" sz="1200" b="0" i="0" u="none" strike="noStrike" kern="1200" cap="none" spc="0" normalizeH="0" baseline="30000" noProof="0" dirty="0">
                <a:ln>
                  <a:noFill/>
                </a:ln>
                <a:solidFill>
                  <a:srgbClr val="071D49"/>
                </a:solidFill>
                <a:effectLst/>
                <a:uLnTx/>
                <a:uFillTx/>
                <a:latin typeface="Raleway"/>
                <a:ea typeface="+mn-ea"/>
                <a:cs typeface="+mn-cs"/>
              </a:rPr>
              <a:t>2</a:t>
            </a:r>
          </a:p>
        </p:txBody>
      </p:sp>
      <p:cxnSp>
        <p:nvCxnSpPr>
          <p:cNvPr id="8" name="Elbow Connector 7"/>
          <p:cNvCxnSpPr>
            <a:stCxn id="39" idx="2"/>
          </p:cNvCxnSpPr>
          <p:nvPr/>
        </p:nvCxnSpPr>
        <p:spPr>
          <a:xfrm rot="5400000">
            <a:off x="3650557" y="3580107"/>
            <a:ext cx="398625" cy="223529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40" idx="2"/>
          </p:cNvCxnSpPr>
          <p:nvPr/>
        </p:nvCxnSpPr>
        <p:spPr>
          <a:xfrm rot="5400000">
            <a:off x="5327611" y="4423118"/>
            <a:ext cx="380363" cy="55349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8F089C1B-AEFB-4413-A5E0-7414EDC0817D}"/>
              </a:ext>
            </a:extLst>
          </p:cNvPr>
          <p:cNvSpPr/>
          <p:nvPr/>
        </p:nvSpPr>
        <p:spPr>
          <a:xfrm>
            <a:off x="9425665" y="6495532"/>
            <a:ext cx="2766335" cy="276999"/>
          </a:xfrm>
          <a:prstGeom prst="rect">
            <a:avLst/>
          </a:prstGeom>
        </p:spPr>
        <p:txBody>
          <a:bodyPr wrap="none">
            <a:spAutoFit/>
          </a:bodyPr>
          <a:lstStyle/>
          <a:p>
            <a:pPr algn="r"/>
            <a:r>
              <a:rPr lang="fr-FR" sz="1200" i="1" dirty="0"/>
              <a:t>Paige Rolle C, Glasgow 2020, Abs. P020 </a:t>
            </a:r>
          </a:p>
        </p:txBody>
      </p:sp>
      <p:sp>
        <p:nvSpPr>
          <p:cNvPr id="47" name="ZoneTexte 46">
            <a:extLst>
              <a:ext uri="{FF2B5EF4-FFF2-40B4-BE49-F238E27FC236}">
                <a16:creationId xmlns:a16="http://schemas.microsoft.com/office/drawing/2014/main" id="{7B595058-4562-4A70-9BEF-549AB66F584E}"/>
              </a:ext>
            </a:extLst>
          </p:cNvPr>
          <p:cNvSpPr txBox="1"/>
          <p:nvPr/>
        </p:nvSpPr>
        <p:spPr>
          <a:xfrm>
            <a:off x="419215" y="6233259"/>
            <a:ext cx="8952220" cy="400110"/>
          </a:xfrm>
          <a:prstGeom prst="rect">
            <a:avLst/>
          </a:prstGeom>
          <a:noFill/>
        </p:spPr>
        <p:txBody>
          <a:bodyPr wrap="square">
            <a:spAutoFit/>
          </a:bodyPr>
          <a:lstStyle/>
          <a:p>
            <a:pPr lvl="0"/>
            <a:r>
              <a:rPr lang="en-GB" sz="1000" b="1" dirty="0"/>
              <a:t>*</a:t>
            </a:r>
            <a:r>
              <a:rPr lang="en-GB" sz="1000" dirty="0"/>
              <a:t>Or within 14 days of initial diagnosis at an external clinic/testing centre</a:t>
            </a:r>
            <a:br>
              <a:rPr lang="en-GB" sz="1000" dirty="0"/>
            </a:br>
            <a:r>
              <a:rPr lang="en-GB" sz="1000" b="1" dirty="0"/>
              <a:t>anti-HBc, </a:t>
            </a:r>
            <a:r>
              <a:rPr lang="en-GB" sz="1000" dirty="0"/>
              <a:t>HBV core antibody; </a:t>
            </a:r>
            <a:r>
              <a:rPr lang="en-GB" sz="1000" b="1" dirty="0" err="1"/>
              <a:t>CrCl</a:t>
            </a:r>
            <a:r>
              <a:rPr lang="en-GB" sz="1000" b="1" dirty="0"/>
              <a:t>, </a:t>
            </a:r>
            <a:r>
              <a:rPr lang="en-GB" sz="1000" dirty="0"/>
              <a:t>creatinine clearance</a:t>
            </a:r>
          </a:p>
        </p:txBody>
      </p:sp>
    </p:spTree>
    <p:extLst>
      <p:ext uri="{BB962C8B-B14F-4D97-AF65-F5344CB8AC3E}">
        <p14:creationId xmlns:p14="http://schemas.microsoft.com/office/powerpoint/2010/main" val="1783730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391C3C-8004-4134-B77E-2C7798400B2C}"/>
              </a:ext>
            </a:extLst>
          </p:cNvPr>
          <p:cNvSpPr>
            <a:spLocks noGrp="1"/>
          </p:cNvSpPr>
          <p:nvPr>
            <p:ph type="title"/>
          </p:nvPr>
        </p:nvSpPr>
        <p:spPr>
          <a:xfrm>
            <a:off x="1126737" y="96819"/>
            <a:ext cx="10020627" cy="1581373"/>
          </a:xfrm>
        </p:spPr>
        <p:txBody>
          <a:bodyPr>
            <a:normAutofit/>
          </a:bodyPr>
          <a:lstStyle/>
          <a:p>
            <a:r>
              <a:rPr lang="en-US" sz="2800" dirty="0"/>
              <a:t>Selected Baseline Demographics and Participant Characteristics (ITT-E Population)</a:t>
            </a:r>
          </a:p>
        </p:txBody>
      </p:sp>
      <p:graphicFrame>
        <p:nvGraphicFramePr>
          <p:cNvPr id="5" name="Tableau 6">
            <a:extLst>
              <a:ext uri="{FF2B5EF4-FFF2-40B4-BE49-F238E27FC236}">
                <a16:creationId xmlns:a16="http://schemas.microsoft.com/office/drawing/2014/main" id="{95343943-8F7C-4865-B98E-CDDB04C7F0DF}"/>
              </a:ext>
            </a:extLst>
          </p:cNvPr>
          <p:cNvGraphicFramePr>
            <a:graphicFrameLocks noGrp="1"/>
          </p:cNvGraphicFramePr>
          <p:nvPr>
            <p:ph sz="quarter" idx="13"/>
            <p:extLst>
              <p:ext uri="{D42A27DB-BD31-4B8C-83A1-F6EECF244321}">
                <p14:modId xmlns:p14="http://schemas.microsoft.com/office/powerpoint/2010/main" val="3678936695"/>
              </p:ext>
            </p:extLst>
          </p:nvPr>
        </p:nvGraphicFramePr>
        <p:xfrm>
          <a:off x="479676" y="1486560"/>
          <a:ext cx="11305674" cy="4648200"/>
        </p:xfrm>
        <a:graphic>
          <a:graphicData uri="http://schemas.openxmlformats.org/drawingml/2006/table">
            <a:tbl>
              <a:tblPr firstRow="1" bandRow="1">
                <a:tableStyleId>{5C22544A-7EE6-4342-B048-85BDC9FD1C3A}</a:tableStyleId>
              </a:tblPr>
              <a:tblGrid>
                <a:gridCol w="7181748">
                  <a:extLst>
                    <a:ext uri="{9D8B030D-6E8A-4147-A177-3AD203B41FA5}">
                      <a16:colId xmlns:a16="http://schemas.microsoft.com/office/drawing/2014/main" val="2038184193"/>
                    </a:ext>
                  </a:extLst>
                </a:gridCol>
                <a:gridCol w="4123926">
                  <a:extLst>
                    <a:ext uri="{9D8B030D-6E8A-4147-A177-3AD203B41FA5}">
                      <a16:colId xmlns:a16="http://schemas.microsoft.com/office/drawing/2014/main" val="1513536282"/>
                    </a:ext>
                  </a:extLst>
                </a:gridCol>
              </a:tblGrid>
              <a:tr h="171838">
                <a:tc>
                  <a:txBody>
                    <a:bodyPr/>
                    <a:lstStyle/>
                    <a:p>
                      <a:pPr marL="0" marR="0" fontAlgn="b">
                        <a:lnSpc>
                          <a:spcPts val="1500"/>
                        </a:lnSpc>
                        <a:spcBef>
                          <a:spcPts val="0"/>
                        </a:spcBef>
                        <a:spcAft>
                          <a:spcPts val="0"/>
                        </a:spcAft>
                      </a:pPr>
                      <a:r>
                        <a:rPr lang="en-US" sz="1400" b="1" kern="1200" dirty="0">
                          <a:solidFill>
                            <a:schemeClr val="bg1"/>
                          </a:solidFill>
                          <a:effectLst/>
                          <a:latin typeface="+mj-lt"/>
                        </a:rPr>
                        <a:t>Characteristic</a:t>
                      </a:r>
                      <a:endParaRPr lang="en-US" sz="1400" b="1" dirty="0">
                        <a:solidFill>
                          <a:schemeClr val="bg1"/>
                        </a:solidFill>
                        <a:effectLst/>
                        <a:latin typeface="+mj-lt"/>
                        <a:ea typeface="Calibri" panose="020F0502020204030204" pitchFamily="34" charset="0"/>
                      </a:endParaRPr>
                    </a:p>
                  </a:txBody>
                  <a:tcPr marL="36000" marR="36000" marT="36576" marB="0" anchor="ctr"/>
                </a:tc>
                <a:tc>
                  <a:txBody>
                    <a:bodyPr/>
                    <a:lstStyle/>
                    <a:p>
                      <a:pPr marL="0" marR="0" algn="ctr">
                        <a:lnSpc>
                          <a:spcPts val="1500"/>
                        </a:lnSpc>
                        <a:spcBef>
                          <a:spcPts val="0"/>
                        </a:spcBef>
                        <a:spcAft>
                          <a:spcPts val="0"/>
                        </a:spcAft>
                      </a:pPr>
                      <a:r>
                        <a:rPr lang="en-GB" sz="1400" b="1" kern="1200" dirty="0">
                          <a:solidFill>
                            <a:schemeClr val="bg1"/>
                          </a:solidFill>
                          <a:effectLst/>
                          <a:latin typeface="+mj-lt"/>
                        </a:rPr>
                        <a:t>DTG/3TC (N=131)</a:t>
                      </a:r>
                      <a:endParaRPr lang="en-US" sz="1400" b="1" dirty="0">
                        <a:solidFill>
                          <a:schemeClr val="bg1"/>
                        </a:solidFill>
                        <a:effectLst/>
                        <a:latin typeface="+mj-lt"/>
                        <a:ea typeface="Calibri" panose="020F0502020204030204" pitchFamily="34" charset="0"/>
                      </a:endParaRPr>
                    </a:p>
                  </a:txBody>
                  <a:tcPr marL="36000" marR="36000" marT="36576" marB="0" anchor="ctr"/>
                </a:tc>
                <a:extLst>
                  <a:ext uri="{0D108BD9-81ED-4DB2-BD59-A6C34878D82A}">
                    <a16:rowId xmlns:a16="http://schemas.microsoft.com/office/drawing/2014/main" val="1113542709"/>
                  </a:ext>
                </a:extLst>
              </a:tr>
              <a:tr h="286113">
                <a:tc>
                  <a:txBody>
                    <a:bodyPr/>
                    <a:lstStyle/>
                    <a:p>
                      <a:pPr marL="0" marR="0" fontAlgn="b">
                        <a:lnSpc>
                          <a:spcPts val="1500"/>
                        </a:lnSpc>
                        <a:spcBef>
                          <a:spcPts val="0"/>
                        </a:spcBef>
                        <a:spcAft>
                          <a:spcPts val="0"/>
                        </a:spcAft>
                      </a:pPr>
                      <a:r>
                        <a:rPr lang="en-US" sz="1400" kern="1200" dirty="0">
                          <a:solidFill>
                            <a:srgbClr val="000000"/>
                          </a:solidFill>
                          <a:effectLst/>
                          <a:latin typeface="+mj-lt"/>
                        </a:rPr>
                        <a:t>Age, median (range), years</a:t>
                      </a:r>
                      <a:endParaRPr lang="en-US" sz="1400" dirty="0">
                        <a:solidFill>
                          <a:srgbClr val="000000"/>
                        </a:solidFill>
                        <a:effectLst/>
                        <a:latin typeface="+mj-lt"/>
                      </a:endParaRPr>
                    </a:p>
                    <a:p>
                      <a:pPr marL="0" marR="0" fontAlgn="b">
                        <a:lnSpc>
                          <a:spcPts val="1500"/>
                        </a:lnSpc>
                        <a:spcBef>
                          <a:spcPts val="0"/>
                        </a:spcBef>
                        <a:spcAft>
                          <a:spcPts val="0"/>
                        </a:spcAft>
                      </a:pPr>
                      <a:r>
                        <a:rPr lang="en-US" sz="1400" kern="1200" dirty="0">
                          <a:solidFill>
                            <a:srgbClr val="000000"/>
                          </a:solidFill>
                          <a:effectLst/>
                          <a:latin typeface="+mj-lt"/>
                        </a:rPr>
                        <a:t>  ≥50 years, n (%)</a:t>
                      </a:r>
                      <a:endParaRPr lang="en-US" sz="1400" dirty="0">
                        <a:solidFill>
                          <a:srgbClr val="000000"/>
                        </a:solidFill>
                        <a:effectLst/>
                        <a:latin typeface="+mj-lt"/>
                        <a:ea typeface="Calibri" panose="020F0502020204030204" pitchFamily="34" charset="0"/>
                      </a:endParaRPr>
                    </a:p>
                  </a:txBody>
                  <a:tcPr marL="36000" marR="36000" marT="36576" marB="0" anchor="ctr"/>
                </a:tc>
                <a:tc>
                  <a:txBody>
                    <a:bodyPr/>
                    <a:lstStyle/>
                    <a:p>
                      <a:pPr marL="0" marR="0" algn="ctr" fontAlgn="b">
                        <a:lnSpc>
                          <a:spcPts val="1500"/>
                        </a:lnSpc>
                        <a:spcBef>
                          <a:spcPts val="0"/>
                        </a:spcBef>
                        <a:spcAft>
                          <a:spcPts val="0"/>
                        </a:spcAft>
                      </a:pPr>
                      <a:r>
                        <a:rPr lang="en-US" sz="1400" kern="1200" dirty="0">
                          <a:solidFill>
                            <a:srgbClr val="000000"/>
                          </a:solidFill>
                          <a:effectLst/>
                          <a:latin typeface="+mj-lt"/>
                        </a:rPr>
                        <a:t>31 (18-63)</a:t>
                      </a:r>
                      <a:br>
                        <a:rPr lang="en-US" sz="1400" kern="1200" dirty="0">
                          <a:solidFill>
                            <a:srgbClr val="000000"/>
                          </a:solidFill>
                          <a:effectLst/>
                          <a:latin typeface="+mj-lt"/>
                        </a:rPr>
                      </a:br>
                      <a:r>
                        <a:rPr lang="en-US" sz="1400" kern="1200" dirty="0">
                          <a:solidFill>
                            <a:srgbClr val="000000"/>
                          </a:solidFill>
                          <a:effectLst/>
                          <a:latin typeface="+mj-lt"/>
                        </a:rPr>
                        <a:t>20 (15)</a:t>
                      </a:r>
                      <a:endParaRPr lang="en-US" sz="1400" dirty="0">
                        <a:solidFill>
                          <a:srgbClr val="000000"/>
                        </a:solidFill>
                        <a:effectLst/>
                        <a:latin typeface="+mj-lt"/>
                        <a:ea typeface="Calibri" panose="020F0502020204030204" pitchFamily="34" charset="0"/>
                      </a:endParaRPr>
                    </a:p>
                  </a:txBody>
                  <a:tcPr marL="36000" marR="36000" marT="36576" marB="0" anchor="ctr"/>
                </a:tc>
                <a:extLst>
                  <a:ext uri="{0D108BD9-81ED-4DB2-BD59-A6C34878D82A}">
                    <a16:rowId xmlns:a16="http://schemas.microsoft.com/office/drawing/2014/main" val="3207274032"/>
                  </a:ext>
                </a:extLst>
              </a:tr>
              <a:tr h="158384">
                <a:tc>
                  <a:txBody>
                    <a:bodyPr/>
                    <a:lstStyle/>
                    <a:p>
                      <a:pPr marL="0" marR="0" fontAlgn="b">
                        <a:lnSpc>
                          <a:spcPts val="1500"/>
                        </a:lnSpc>
                        <a:spcBef>
                          <a:spcPts val="0"/>
                        </a:spcBef>
                        <a:spcAft>
                          <a:spcPts val="0"/>
                        </a:spcAft>
                      </a:pPr>
                      <a:r>
                        <a:rPr lang="en-US" sz="1400" kern="1200" dirty="0">
                          <a:solidFill>
                            <a:srgbClr val="000000"/>
                          </a:solidFill>
                          <a:effectLst/>
                          <a:latin typeface="+mj-lt"/>
                        </a:rPr>
                        <a:t>Cisgender female, n (%)</a:t>
                      </a:r>
                      <a:endParaRPr lang="en-US" sz="1400" dirty="0">
                        <a:solidFill>
                          <a:srgbClr val="000000"/>
                        </a:solidFill>
                        <a:effectLst/>
                        <a:latin typeface="+mj-lt"/>
                        <a:ea typeface="Calibri" panose="020F0502020204030204" pitchFamily="34" charset="0"/>
                      </a:endParaRPr>
                    </a:p>
                  </a:txBody>
                  <a:tcPr marL="36000" marR="36000" marT="36576" marB="0" anchor="ctr"/>
                </a:tc>
                <a:tc>
                  <a:txBody>
                    <a:bodyPr/>
                    <a:lstStyle/>
                    <a:p>
                      <a:pPr marL="0" marR="0" algn="ctr" fontAlgn="b">
                        <a:lnSpc>
                          <a:spcPts val="1500"/>
                        </a:lnSpc>
                        <a:spcBef>
                          <a:spcPts val="0"/>
                        </a:spcBef>
                        <a:spcAft>
                          <a:spcPts val="0"/>
                        </a:spcAft>
                      </a:pPr>
                      <a:r>
                        <a:rPr lang="en-US" sz="1400" kern="1200" dirty="0">
                          <a:solidFill>
                            <a:srgbClr val="000000"/>
                          </a:solidFill>
                          <a:effectLst/>
                          <a:latin typeface="+mj-lt"/>
                        </a:rPr>
                        <a:t>10 (8)</a:t>
                      </a:r>
                      <a:endParaRPr lang="en-US" sz="1400" dirty="0">
                        <a:solidFill>
                          <a:srgbClr val="000000"/>
                        </a:solidFill>
                        <a:effectLst/>
                        <a:latin typeface="+mj-lt"/>
                        <a:ea typeface="Calibri" panose="020F0502020204030204" pitchFamily="34" charset="0"/>
                      </a:endParaRPr>
                    </a:p>
                  </a:txBody>
                  <a:tcPr marL="36000" marR="36000" marT="36576" marB="0" anchor="ctr"/>
                </a:tc>
                <a:extLst>
                  <a:ext uri="{0D108BD9-81ED-4DB2-BD59-A6C34878D82A}">
                    <a16:rowId xmlns:a16="http://schemas.microsoft.com/office/drawing/2014/main" val="801957733"/>
                  </a:ext>
                </a:extLst>
              </a:tr>
              <a:tr h="146122">
                <a:tc>
                  <a:txBody>
                    <a:bodyPr/>
                    <a:lstStyle/>
                    <a:p>
                      <a:pPr marL="0" marR="0" fontAlgn="b">
                        <a:lnSpc>
                          <a:spcPts val="1500"/>
                        </a:lnSpc>
                        <a:spcBef>
                          <a:spcPts val="0"/>
                        </a:spcBef>
                        <a:spcAft>
                          <a:spcPts val="0"/>
                        </a:spcAft>
                      </a:pPr>
                      <a:r>
                        <a:rPr lang="en-US" sz="1400" dirty="0">
                          <a:solidFill>
                            <a:srgbClr val="000000"/>
                          </a:solidFill>
                          <a:effectLst/>
                          <a:latin typeface="+mj-lt"/>
                          <a:ea typeface="Calibri" panose="020F0502020204030204" pitchFamily="34" charset="0"/>
                        </a:rPr>
                        <a:t>Transgender female, n (%)</a:t>
                      </a:r>
                    </a:p>
                  </a:txBody>
                  <a:tcPr marL="36000" marR="36000" marT="18288" marB="0" anchor="ctr"/>
                </a:tc>
                <a:tc>
                  <a:txBody>
                    <a:bodyPr/>
                    <a:lstStyle/>
                    <a:p>
                      <a:pPr marL="0" marR="0" algn="ctr" fontAlgn="b">
                        <a:lnSpc>
                          <a:spcPts val="1500"/>
                        </a:lnSpc>
                        <a:spcBef>
                          <a:spcPts val="0"/>
                        </a:spcBef>
                        <a:spcAft>
                          <a:spcPts val="0"/>
                        </a:spcAft>
                      </a:pPr>
                      <a:r>
                        <a:rPr lang="en-US" sz="1400" dirty="0">
                          <a:solidFill>
                            <a:srgbClr val="000000"/>
                          </a:solidFill>
                          <a:effectLst/>
                          <a:latin typeface="+mj-lt"/>
                          <a:ea typeface="Calibri" panose="020F0502020204030204" pitchFamily="34" charset="0"/>
                        </a:rPr>
                        <a:t>1 (&lt;1)</a:t>
                      </a:r>
                    </a:p>
                  </a:txBody>
                  <a:tcPr marL="36000" marR="36000" marT="18288" marB="0" anchor="ctr"/>
                </a:tc>
                <a:extLst>
                  <a:ext uri="{0D108BD9-81ED-4DB2-BD59-A6C34878D82A}">
                    <a16:rowId xmlns:a16="http://schemas.microsoft.com/office/drawing/2014/main" val="1464333900"/>
                  </a:ext>
                </a:extLst>
              </a:tr>
              <a:tr h="158384">
                <a:tc>
                  <a:txBody>
                    <a:bodyPr/>
                    <a:lstStyle/>
                    <a:p>
                      <a:pPr marL="0" marR="0" fontAlgn="b">
                        <a:lnSpc>
                          <a:spcPts val="1500"/>
                        </a:lnSpc>
                        <a:spcBef>
                          <a:spcPts val="0"/>
                        </a:spcBef>
                        <a:spcAft>
                          <a:spcPts val="0"/>
                        </a:spcAft>
                      </a:pPr>
                      <a:r>
                        <a:rPr lang="en-US" sz="1400" dirty="0">
                          <a:solidFill>
                            <a:srgbClr val="000000"/>
                          </a:solidFill>
                          <a:effectLst/>
                          <a:latin typeface="+mj-lt"/>
                          <a:ea typeface="Calibri" panose="020F0502020204030204" pitchFamily="34" charset="0"/>
                        </a:rPr>
                        <a:t>Ethnicity, n (%)</a:t>
                      </a:r>
                    </a:p>
                  </a:txBody>
                  <a:tcPr marL="36000" marR="36000" marT="36576" marB="0" anchor="ctr"/>
                </a:tc>
                <a:tc>
                  <a:txBody>
                    <a:bodyPr/>
                    <a:lstStyle/>
                    <a:p>
                      <a:pPr marL="0" marR="0" algn="ctr" fontAlgn="b">
                        <a:lnSpc>
                          <a:spcPts val="1500"/>
                        </a:lnSpc>
                        <a:spcBef>
                          <a:spcPts val="0"/>
                        </a:spcBef>
                        <a:spcAft>
                          <a:spcPts val="0"/>
                        </a:spcAft>
                      </a:pPr>
                      <a:endParaRPr lang="en-US" sz="1400" dirty="0">
                        <a:solidFill>
                          <a:srgbClr val="000000"/>
                        </a:solidFill>
                        <a:effectLst/>
                        <a:latin typeface="+mj-lt"/>
                        <a:ea typeface="Calibri" panose="020F0502020204030204" pitchFamily="34" charset="0"/>
                      </a:endParaRPr>
                    </a:p>
                  </a:txBody>
                  <a:tcPr marL="36000" marR="36000" marT="36576" marB="0" anchor="ctr"/>
                </a:tc>
                <a:extLst>
                  <a:ext uri="{0D108BD9-81ED-4DB2-BD59-A6C34878D82A}">
                    <a16:rowId xmlns:a16="http://schemas.microsoft.com/office/drawing/2014/main" val="595618004"/>
                  </a:ext>
                </a:extLst>
              </a:tr>
              <a:tr h="158384">
                <a:tc>
                  <a:txBody>
                    <a:bodyPr/>
                    <a:lstStyle/>
                    <a:p>
                      <a:pPr marL="0" marR="0" fontAlgn="b">
                        <a:lnSpc>
                          <a:spcPts val="1500"/>
                        </a:lnSpc>
                        <a:spcBef>
                          <a:spcPts val="0"/>
                        </a:spcBef>
                        <a:spcAft>
                          <a:spcPts val="0"/>
                        </a:spcAft>
                      </a:pPr>
                      <a:r>
                        <a:rPr lang="en-US" sz="1400" dirty="0">
                          <a:solidFill>
                            <a:srgbClr val="000000"/>
                          </a:solidFill>
                          <a:effectLst/>
                          <a:latin typeface="+mj-lt"/>
                          <a:ea typeface="Calibri" panose="020F0502020204030204" pitchFamily="34" charset="0"/>
                        </a:rPr>
                        <a:t>  Hispanic/Latino</a:t>
                      </a:r>
                    </a:p>
                  </a:txBody>
                  <a:tcPr marL="36000" marR="36000" marT="36576" marB="0" anchor="ctr"/>
                </a:tc>
                <a:tc>
                  <a:txBody>
                    <a:bodyPr/>
                    <a:lstStyle/>
                    <a:p>
                      <a:pPr marL="0" marR="0" algn="ctr" fontAlgn="b">
                        <a:lnSpc>
                          <a:spcPts val="1500"/>
                        </a:lnSpc>
                        <a:spcBef>
                          <a:spcPts val="0"/>
                        </a:spcBef>
                        <a:spcAft>
                          <a:spcPts val="0"/>
                        </a:spcAft>
                      </a:pPr>
                      <a:r>
                        <a:rPr lang="en-US" sz="1400" dirty="0">
                          <a:solidFill>
                            <a:srgbClr val="000000"/>
                          </a:solidFill>
                          <a:effectLst/>
                          <a:latin typeface="+mj-lt"/>
                          <a:ea typeface="Calibri" panose="020F0502020204030204" pitchFamily="34" charset="0"/>
                        </a:rPr>
                        <a:t>38 (29)</a:t>
                      </a:r>
                    </a:p>
                  </a:txBody>
                  <a:tcPr marL="36000" marR="36000" marT="36576" marB="0" anchor="ctr"/>
                </a:tc>
                <a:extLst>
                  <a:ext uri="{0D108BD9-81ED-4DB2-BD59-A6C34878D82A}">
                    <a16:rowId xmlns:a16="http://schemas.microsoft.com/office/drawing/2014/main" val="1280938292"/>
                  </a:ext>
                </a:extLst>
              </a:tr>
              <a:tr h="158384">
                <a:tc>
                  <a:txBody>
                    <a:bodyPr/>
                    <a:lstStyle/>
                    <a:p>
                      <a:pPr marL="0" marR="0" fontAlgn="b">
                        <a:lnSpc>
                          <a:spcPts val="1500"/>
                        </a:lnSpc>
                        <a:spcBef>
                          <a:spcPts val="0"/>
                        </a:spcBef>
                        <a:spcAft>
                          <a:spcPts val="0"/>
                        </a:spcAft>
                      </a:pPr>
                      <a:r>
                        <a:rPr lang="en-US" sz="1400" dirty="0">
                          <a:solidFill>
                            <a:srgbClr val="000000"/>
                          </a:solidFill>
                          <a:effectLst/>
                          <a:latin typeface="+mj-lt"/>
                          <a:ea typeface="Calibri" panose="020F0502020204030204" pitchFamily="34" charset="0"/>
                        </a:rPr>
                        <a:t>  Not Hispanic/Latino</a:t>
                      </a:r>
                    </a:p>
                  </a:txBody>
                  <a:tcPr marL="36000" marR="36000" marT="36576" marB="0" anchor="ctr"/>
                </a:tc>
                <a:tc>
                  <a:txBody>
                    <a:bodyPr/>
                    <a:lstStyle/>
                    <a:p>
                      <a:pPr marL="0" marR="0" algn="ctr" fontAlgn="b">
                        <a:lnSpc>
                          <a:spcPts val="1500"/>
                        </a:lnSpc>
                        <a:spcBef>
                          <a:spcPts val="0"/>
                        </a:spcBef>
                        <a:spcAft>
                          <a:spcPts val="0"/>
                        </a:spcAft>
                      </a:pPr>
                      <a:r>
                        <a:rPr lang="en-US" sz="1400" dirty="0">
                          <a:solidFill>
                            <a:srgbClr val="000000"/>
                          </a:solidFill>
                          <a:effectLst/>
                          <a:latin typeface="+mj-lt"/>
                          <a:ea typeface="Calibri" panose="020F0502020204030204" pitchFamily="34" charset="0"/>
                        </a:rPr>
                        <a:t>93 (71)</a:t>
                      </a:r>
                    </a:p>
                  </a:txBody>
                  <a:tcPr marL="36000" marR="36000" marT="36576" marB="0" anchor="ctr"/>
                </a:tc>
                <a:extLst>
                  <a:ext uri="{0D108BD9-81ED-4DB2-BD59-A6C34878D82A}">
                    <a16:rowId xmlns:a16="http://schemas.microsoft.com/office/drawing/2014/main" val="4030978572"/>
                  </a:ext>
                </a:extLst>
              </a:tr>
              <a:tr h="541571">
                <a:tc>
                  <a:txBody>
                    <a:bodyPr/>
                    <a:lstStyle/>
                    <a:p>
                      <a:pPr marL="0" marR="0" fontAlgn="b">
                        <a:lnSpc>
                          <a:spcPts val="1500"/>
                        </a:lnSpc>
                        <a:spcBef>
                          <a:spcPts val="0"/>
                        </a:spcBef>
                        <a:spcAft>
                          <a:spcPts val="0"/>
                        </a:spcAft>
                      </a:pPr>
                      <a:r>
                        <a:rPr lang="en-US" sz="1400" kern="1200" dirty="0">
                          <a:solidFill>
                            <a:srgbClr val="000000"/>
                          </a:solidFill>
                          <a:effectLst/>
                          <a:latin typeface="+mj-lt"/>
                        </a:rPr>
                        <a:t>Race, n (%)</a:t>
                      </a:r>
                      <a:br>
                        <a:rPr lang="en-US" sz="1400" kern="1200" dirty="0">
                          <a:solidFill>
                            <a:srgbClr val="000000"/>
                          </a:solidFill>
                          <a:effectLst/>
                          <a:latin typeface="+mj-lt"/>
                        </a:rPr>
                      </a:br>
                      <a:r>
                        <a:rPr lang="en-US" sz="1400" kern="1200" dirty="0">
                          <a:solidFill>
                            <a:srgbClr val="000000"/>
                          </a:solidFill>
                          <a:effectLst/>
                          <a:latin typeface="+mj-lt"/>
                        </a:rPr>
                        <a:t>  Black/African American</a:t>
                      </a:r>
                      <a:br>
                        <a:rPr lang="en-US" sz="1400" kern="1200" dirty="0">
                          <a:solidFill>
                            <a:srgbClr val="000000"/>
                          </a:solidFill>
                          <a:effectLst/>
                          <a:latin typeface="+mj-lt"/>
                        </a:rPr>
                      </a:br>
                      <a:r>
                        <a:rPr lang="en-US" sz="1400" kern="1200" dirty="0">
                          <a:solidFill>
                            <a:srgbClr val="000000"/>
                          </a:solidFill>
                          <a:effectLst/>
                          <a:latin typeface="+mj-lt"/>
                        </a:rPr>
                        <a:t>  White</a:t>
                      </a:r>
                      <a:br>
                        <a:rPr lang="en-US" sz="1400" kern="1200" dirty="0">
                          <a:solidFill>
                            <a:srgbClr val="000000"/>
                          </a:solidFill>
                          <a:effectLst/>
                          <a:latin typeface="+mj-lt"/>
                        </a:rPr>
                      </a:br>
                      <a:r>
                        <a:rPr lang="en-US" sz="1400" kern="1200" dirty="0">
                          <a:solidFill>
                            <a:srgbClr val="000000"/>
                          </a:solidFill>
                          <a:effectLst/>
                          <a:latin typeface="+mj-lt"/>
                        </a:rPr>
                        <a:t>  Other</a:t>
                      </a:r>
                      <a:endParaRPr lang="en-US" sz="1400" dirty="0">
                        <a:solidFill>
                          <a:srgbClr val="000000"/>
                        </a:solidFill>
                        <a:effectLst/>
                        <a:latin typeface="+mj-lt"/>
                        <a:ea typeface="Calibri" panose="020F0502020204030204" pitchFamily="34" charset="0"/>
                      </a:endParaRPr>
                    </a:p>
                  </a:txBody>
                  <a:tcPr marL="36000" marR="36000" marT="36576" marB="0" anchor="ctr"/>
                </a:tc>
                <a:tc>
                  <a:txBody>
                    <a:bodyPr/>
                    <a:lstStyle/>
                    <a:p>
                      <a:pPr marL="0" marR="0" algn="ctr" fontAlgn="b">
                        <a:lnSpc>
                          <a:spcPts val="1500"/>
                        </a:lnSpc>
                        <a:spcBef>
                          <a:spcPts val="0"/>
                        </a:spcBef>
                        <a:spcAft>
                          <a:spcPts val="0"/>
                        </a:spcAft>
                      </a:pPr>
                      <a:br>
                        <a:rPr lang="en-US" sz="1400" kern="1200" dirty="0">
                          <a:solidFill>
                            <a:srgbClr val="000000"/>
                          </a:solidFill>
                          <a:effectLst/>
                          <a:latin typeface="+mj-lt"/>
                        </a:rPr>
                      </a:br>
                      <a:r>
                        <a:rPr lang="en-US" sz="1400" kern="1200" dirty="0">
                          <a:solidFill>
                            <a:srgbClr val="000000"/>
                          </a:solidFill>
                          <a:effectLst/>
                          <a:latin typeface="+mj-lt"/>
                        </a:rPr>
                        <a:t>61 (47)</a:t>
                      </a:r>
                      <a:br>
                        <a:rPr lang="en-US" sz="1400" kern="1200" dirty="0">
                          <a:solidFill>
                            <a:srgbClr val="000000"/>
                          </a:solidFill>
                          <a:effectLst/>
                          <a:latin typeface="+mj-lt"/>
                        </a:rPr>
                      </a:br>
                      <a:r>
                        <a:rPr lang="en-US" sz="1400" kern="1200" dirty="0">
                          <a:solidFill>
                            <a:srgbClr val="000000"/>
                          </a:solidFill>
                          <a:effectLst/>
                          <a:latin typeface="+mj-lt"/>
                        </a:rPr>
                        <a:t>65 (50)</a:t>
                      </a:r>
                      <a:endParaRPr lang="en-US" sz="1400" dirty="0">
                        <a:solidFill>
                          <a:srgbClr val="000000"/>
                        </a:solidFill>
                        <a:effectLst/>
                        <a:latin typeface="+mj-lt"/>
                      </a:endParaRPr>
                    </a:p>
                    <a:p>
                      <a:pPr marL="0" marR="0" algn="ctr" fontAlgn="b">
                        <a:lnSpc>
                          <a:spcPts val="1500"/>
                        </a:lnSpc>
                        <a:spcBef>
                          <a:spcPts val="0"/>
                        </a:spcBef>
                        <a:spcAft>
                          <a:spcPts val="0"/>
                        </a:spcAft>
                      </a:pPr>
                      <a:r>
                        <a:rPr lang="en-US" sz="1400" kern="1200" dirty="0">
                          <a:solidFill>
                            <a:srgbClr val="000000"/>
                          </a:solidFill>
                          <a:effectLst/>
                          <a:latin typeface="+mj-lt"/>
                        </a:rPr>
                        <a:t>5 (4)</a:t>
                      </a:r>
                      <a:endParaRPr lang="en-US" sz="1400" dirty="0">
                        <a:solidFill>
                          <a:srgbClr val="000000"/>
                        </a:solidFill>
                        <a:effectLst/>
                        <a:latin typeface="+mj-lt"/>
                        <a:ea typeface="Calibri" panose="020F0502020204030204" pitchFamily="34" charset="0"/>
                      </a:endParaRPr>
                    </a:p>
                  </a:txBody>
                  <a:tcPr marL="36000" marR="36000" marT="36576" marB="0" anchor="ctr"/>
                </a:tc>
                <a:extLst>
                  <a:ext uri="{0D108BD9-81ED-4DB2-BD59-A6C34878D82A}">
                    <a16:rowId xmlns:a16="http://schemas.microsoft.com/office/drawing/2014/main" val="4011451546"/>
                  </a:ext>
                </a:extLst>
              </a:tr>
              <a:tr h="158384">
                <a:tc>
                  <a:txBody>
                    <a:bodyPr/>
                    <a:lstStyle/>
                    <a:p>
                      <a:pPr marL="0" marR="0" fontAlgn="b">
                        <a:lnSpc>
                          <a:spcPts val="1500"/>
                        </a:lnSpc>
                        <a:spcBef>
                          <a:spcPts val="0"/>
                        </a:spcBef>
                        <a:spcAft>
                          <a:spcPts val="0"/>
                        </a:spcAft>
                      </a:pPr>
                      <a:r>
                        <a:rPr lang="en-US" sz="1400" kern="1200" spc="-10" baseline="0" dirty="0">
                          <a:solidFill>
                            <a:srgbClr val="000000"/>
                          </a:solidFill>
                          <a:effectLst/>
                          <a:latin typeface="+mj-lt"/>
                        </a:rPr>
                        <a:t>Time to enrollment since diagnosis, median (range), days</a:t>
                      </a:r>
                      <a:endParaRPr lang="en-US" sz="1400" spc="-10" baseline="0" dirty="0">
                        <a:solidFill>
                          <a:srgbClr val="000000"/>
                        </a:solidFill>
                        <a:effectLst/>
                        <a:latin typeface="+mj-lt"/>
                        <a:ea typeface="Calibri" panose="020F0502020204030204" pitchFamily="34" charset="0"/>
                      </a:endParaRPr>
                    </a:p>
                  </a:txBody>
                  <a:tcPr marL="36000" marR="36000" marT="36576" marB="0" anchor="ctr"/>
                </a:tc>
                <a:tc>
                  <a:txBody>
                    <a:bodyPr/>
                    <a:lstStyle/>
                    <a:p>
                      <a:pPr marL="0" marR="0" algn="ctr" fontAlgn="b">
                        <a:lnSpc>
                          <a:spcPts val="1500"/>
                        </a:lnSpc>
                        <a:spcBef>
                          <a:spcPts val="0"/>
                        </a:spcBef>
                        <a:spcAft>
                          <a:spcPts val="0"/>
                        </a:spcAft>
                      </a:pPr>
                      <a:r>
                        <a:rPr lang="en-US" sz="1400" kern="1200" dirty="0">
                          <a:solidFill>
                            <a:srgbClr val="000000"/>
                          </a:solidFill>
                          <a:effectLst/>
                          <a:latin typeface="+mj-lt"/>
                        </a:rPr>
                        <a:t>5 (0-15)</a:t>
                      </a:r>
                      <a:endParaRPr lang="en-US" sz="1400" dirty="0">
                        <a:solidFill>
                          <a:srgbClr val="000000"/>
                        </a:solidFill>
                        <a:effectLst/>
                        <a:latin typeface="+mj-lt"/>
                        <a:ea typeface="Calibri" panose="020F0502020204030204" pitchFamily="34" charset="0"/>
                      </a:endParaRPr>
                    </a:p>
                  </a:txBody>
                  <a:tcPr marL="36000" marR="36000" marT="36576" marB="0" anchor="ctr"/>
                </a:tc>
                <a:extLst>
                  <a:ext uri="{0D108BD9-81ED-4DB2-BD59-A6C34878D82A}">
                    <a16:rowId xmlns:a16="http://schemas.microsoft.com/office/drawing/2014/main" val="2475805916"/>
                  </a:ext>
                </a:extLst>
              </a:tr>
              <a:tr h="669300">
                <a:tc>
                  <a:txBody>
                    <a:bodyPr/>
                    <a:lstStyle/>
                    <a:p>
                      <a:pPr marL="0" marR="0" fontAlgn="b">
                        <a:lnSpc>
                          <a:spcPts val="1500"/>
                        </a:lnSpc>
                        <a:spcBef>
                          <a:spcPts val="0"/>
                        </a:spcBef>
                        <a:spcAft>
                          <a:spcPts val="0"/>
                        </a:spcAft>
                      </a:pPr>
                      <a:r>
                        <a:rPr lang="en-US" sz="1400" kern="1200" dirty="0">
                          <a:solidFill>
                            <a:srgbClr val="000000"/>
                          </a:solidFill>
                          <a:effectLst/>
                          <a:latin typeface="+mj-lt"/>
                        </a:rPr>
                        <a:t>HIV-1 RNA, median (range), c/mL, n (%)</a:t>
                      </a:r>
                      <a:r>
                        <a:rPr lang="en-US" sz="1400" kern="1200" baseline="30000" dirty="0">
                          <a:solidFill>
                            <a:srgbClr val="000000"/>
                          </a:solidFill>
                          <a:effectLst/>
                          <a:latin typeface="+mj-lt"/>
                        </a:rPr>
                        <a:t>a,b</a:t>
                      </a:r>
                      <a:endParaRPr lang="en-US" sz="1400" dirty="0">
                        <a:solidFill>
                          <a:srgbClr val="000000"/>
                        </a:solidFill>
                        <a:effectLst/>
                        <a:latin typeface="+mj-lt"/>
                      </a:endParaRPr>
                    </a:p>
                    <a:p>
                      <a:pPr marL="0" marR="0" fontAlgn="b">
                        <a:lnSpc>
                          <a:spcPts val="1500"/>
                        </a:lnSpc>
                        <a:spcBef>
                          <a:spcPts val="0"/>
                        </a:spcBef>
                        <a:spcAft>
                          <a:spcPts val="0"/>
                        </a:spcAft>
                      </a:pPr>
                      <a:r>
                        <a:rPr lang="en-US" sz="1400" kern="1200" dirty="0">
                          <a:solidFill>
                            <a:srgbClr val="000000"/>
                          </a:solidFill>
                          <a:effectLst/>
                          <a:latin typeface="+mj-lt"/>
                        </a:rPr>
                        <a:t>  &lt;100,000</a:t>
                      </a:r>
                      <a:endParaRPr lang="en-US" sz="1400" dirty="0">
                        <a:solidFill>
                          <a:srgbClr val="000000"/>
                        </a:solidFill>
                        <a:effectLst/>
                        <a:latin typeface="+mj-lt"/>
                      </a:endParaRPr>
                    </a:p>
                    <a:p>
                      <a:pPr marL="0" marR="0" fontAlgn="b">
                        <a:lnSpc>
                          <a:spcPts val="1500"/>
                        </a:lnSpc>
                        <a:spcBef>
                          <a:spcPts val="0"/>
                        </a:spcBef>
                        <a:spcAft>
                          <a:spcPts val="0"/>
                        </a:spcAft>
                      </a:pPr>
                      <a:r>
                        <a:rPr lang="en-US" sz="1400" kern="1200" dirty="0">
                          <a:solidFill>
                            <a:srgbClr val="000000"/>
                          </a:solidFill>
                          <a:effectLst/>
                          <a:latin typeface="+mj-lt"/>
                        </a:rPr>
                        <a:t>  100,000 to &lt;500,000</a:t>
                      </a:r>
                      <a:endParaRPr lang="en-US" sz="1400" dirty="0">
                        <a:solidFill>
                          <a:srgbClr val="000000"/>
                        </a:solidFill>
                        <a:effectLst/>
                        <a:latin typeface="+mj-lt"/>
                      </a:endParaRPr>
                    </a:p>
                    <a:p>
                      <a:pPr marL="0" marR="0" fontAlgn="b">
                        <a:lnSpc>
                          <a:spcPts val="1500"/>
                        </a:lnSpc>
                        <a:spcBef>
                          <a:spcPts val="0"/>
                        </a:spcBef>
                        <a:spcAft>
                          <a:spcPts val="0"/>
                        </a:spcAft>
                      </a:pPr>
                      <a:r>
                        <a:rPr lang="en-US" sz="1400" kern="1200" dirty="0">
                          <a:solidFill>
                            <a:srgbClr val="000000"/>
                          </a:solidFill>
                          <a:effectLst/>
                          <a:latin typeface="+mj-lt"/>
                        </a:rPr>
                        <a:t>  500,000 to &lt;1,000,000</a:t>
                      </a:r>
                      <a:endParaRPr lang="en-US" sz="1400" dirty="0">
                        <a:solidFill>
                          <a:srgbClr val="000000"/>
                        </a:solidFill>
                        <a:effectLst/>
                        <a:latin typeface="+mj-lt"/>
                      </a:endParaRPr>
                    </a:p>
                    <a:p>
                      <a:pPr marL="0" marR="0" fontAlgn="b">
                        <a:lnSpc>
                          <a:spcPts val="1500"/>
                        </a:lnSpc>
                        <a:spcBef>
                          <a:spcPts val="0"/>
                        </a:spcBef>
                        <a:spcAft>
                          <a:spcPts val="0"/>
                        </a:spcAft>
                      </a:pPr>
                      <a:r>
                        <a:rPr lang="en-US" sz="1400" kern="1200" dirty="0">
                          <a:solidFill>
                            <a:srgbClr val="000000"/>
                          </a:solidFill>
                          <a:effectLst/>
                          <a:latin typeface="+mj-lt"/>
                        </a:rPr>
                        <a:t>  ≥1,000,000</a:t>
                      </a:r>
                      <a:endParaRPr lang="en-US" sz="1400" dirty="0">
                        <a:solidFill>
                          <a:srgbClr val="000000"/>
                        </a:solidFill>
                        <a:effectLst/>
                        <a:latin typeface="+mj-lt"/>
                        <a:ea typeface="Calibri" panose="020F0502020204030204" pitchFamily="34" charset="0"/>
                      </a:endParaRPr>
                    </a:p>
                  </a:txBody>
                  <a:tcPr marL="36000" marR="36000" marT="36576" marB="0" anchor="ctr"/>
                </a:tc>
                <a:tc>
                  <a:txBody>
                    <a:bodyPr/>
                    <a:lstStyle/>
                    <a:p>
                      <a:pPr marL="0" marR="0" algn="ctr" fontAlgn="b">
                        <a:lnSpc>
                          <a:spcPts val="1500"/>
                        </a:lnSpc>
                        <a:spcBef>
                          <a:spcPts val="0"/>
                        </a:spcBef>
                        <a:spcAft>
                          <a:spcPts val="0"/>
                        </a:spcAft>
                      </a:pPr>
                      <a:r>
                        <a:rPr lang="en-US" sz="1400" kern="1200" dirty="0">
                          <a:solidFill>
                            <a:srgbClr val="000000"/>
                          </a:solidFill>
                          <a:effectLst/>
                          <a:latin typeface="+mj-lt"/>
                        </a:rPr>
                        <a:t>63,056 (&lt;40 to 68,706,840)</a:t>
                      </a:r>
                      <a:r>
                        <a:rPr lang="en-US" sz="1400" kern="1200" baseline="30000" dirty="0">
                          <a:solidFill>
                            <a:srgbClr val="000000"/>
                          </a:solidFill>
                          <a:effectLst/>
                          <a:latin typeface="+mj-lt"/>
                        </a:rPr>
                        <a:t>c</a:t>
                      </a:r>
                      <a:br>
                        <a:rPr lang="en-US" sz="1400" kern="1200" dirty="0">
                          <a:solidFill>
                            <a:srgbClr val="000000"/>
                          </a:solidFill>
                          <a:effectLst/>
                          <a:latin typeface="+mj-lt"/>
                        </a:rPr>
                      </a:br>
                      <a:r>
                        <a:rPr lang="en-US" sz="1400" kern="1200" dirty="0">
                          <a:solidFill>
                            <a:srgbClr val="000000"/>
                          </a:solidFill>
                          <a:effectLst/>
                          <a:latin typeface="+mj-lt"/>
                        </a:rPr>
                        <a:t>79 (60)</a:t>
                      </a:r>
                      <a:endParaRPr lang="en-US" sz="1400" dirty="0">
                        <a:solidFill>
                          <a:srgbClr val="000000"/>
                        </a:solidFill>
                        <a:effectLst/>
                        <a:latin typeface="+mj-lt"/>
                      </a:endParaRPr>
                    </a:p>
                    <a:p>
                      <a:pPr marL="0" marR="0" algn="ctr" fontAlgn="b">
                        <a:lnSpc>
                          <a:spcPts val="1500"/>
                        </a:lnSpc>
                        <a:spcBef>
                          <a:spcPts val="0"/>
                        </a:spcBef>
                        <a:spcAft>
                          <a:spcPts val="0"/>
                        </a:spcAft>
                      </a:pPr>
                      <a:r>
                        <a:rPr lang="en-US" sz="1400" kern="1200" dirty="0">
                          <a:solidFill>
                            <a:srgbClr val="000000"/>
                          </a:solidFill>
                          <a:effectLst/>
                          <a:latin typeface="+mj-lt"/>
                        </a:rPr>
                        <a:t>32 (24)</a:t>
                      </a:r>
                      <a:endParaRPr lang="en-US" sz="1400" dirty="0">
                        <a:solidFill>
                          <a:srgbClr val="000000"/>
                        </a:solidFill>
                        <a:effectLst/>
                        <a:latin typeface="+mj-lt"/>
                      </a:endParaRPr>
                    </a:p>
                    <a:p>
                      <a:pPr marL="0" marR="0" algn="ctr" fontAlgn="b">
                        <a:lnSpc>
                          <a:spcPts val="1500"/>
                        </a:lnSpc>
                        <a:spcBef>
                          <a:spcPts val="0"/>
                        </a:spcBef>
                        <a:spcAft>
                          <a:spcPts val="0"/>
                        </a:spcAft>
                      </a:pPr>
                      <a:r>
                        <a:rPr lang="en-US" sz="1400" kern="1200" dirty="0">
                          <a:solidFill>
                            <a:srgbClr val="000000"/>
                          </a:solidFill>
                          <a:effectLst/>
                          <a:latin typeface="+mj-lt"/>
                        </a:rPr>
                        <a:t>9 (7)</a:t>
                      </a:r>
                      <a:endParaRPr lang="en-US" sz="1400" dirty="0">
                        <a:solidFill>
                          <a:srgbClr val="000000"/>
                        </a:solidFill>
                        <a:effectLst/>
                        <a:latin typeface="+mj-lt"/>
                      </a:endParaRPr>
                    </a:p>
                    <a:p>
                      <a:pPr marL="0" marR="0" algn="ctr" fontAlgn="b">
                        <a:lnSpc>
                          <a:spcPts val="1500"/>
                        </a:lnSpc>
                        <a:spcBef>
                          <a:spcPts val="0"/>
                        </a:spcBef>
                        <a:spcAft>
                          <a:spcPts val="0"/>
                        </a:spcAft>
                      </a:pPr>
                      <a:r>
                        <a:rPr lang="en-US" sz="1400" kern="1200" dirty="0">
                          <a:solidFill>
                            <a:srgbClr val="000000"/>
                          </a:solidFill>
                          <a:effectLst/>
                          <a:latin typeface="+mj-lt"/>
                        </a:rPr>
                        <a:t>10 (8)</a:t>
                      </a:r>
                      <a:endParaRPr lang="en-US" sz="1400" dirty="0">
                        <a:solidFill>
                          <a:srgbClr val="000000"/>
                        </a:solidFill>
                        <a:effectLst/>
                        <a:latin typeface="+mj-lt"/>
                        <a:ea typeface="Calibri" panose="020F0502020204030204" pitchFamily="34" charset="0"/>
                      </a:endParaRPr>
                    </a:p>
                  </a:txBody>
                  <a:tcPr marL="36000" marR="36000" marT="36576" marB="0" anchor="ctr"/>
                </a:tc>
                <a:extLst>
                  <a:ext uri="{0D108BD9-81ED-4DB2-BD59-A6C34878D82A}">
                    <a16:rowId xmlns:a16="http://schemas.microsoft.com/office/drawing/2014/main" val="2827012952"/>
                  </a:ext>
                </a:extLst>
              </a:tr>
              <a:tr h="286113">
                <a:tc>
                  <a:txBody>
                    <a:bodyPr/>
                    <a:lstStyle/>
                    <a:p>
                      <a:pPr marL="0" marR="0" fontAlgn="b">
                        <a:lnSpc>
                          <a:spcPts val="1500"/>
                        </a:lnSpc>
                        <a:spcBef>
                          <a:spcPts val="0"/>
                        </a:spcBef>
                        <a:spcAft>
                          <a:spcPts val="0"/>
                        </a:spcAft>
                      </a:pPr>
                      <a:r>
                        <a:rPr lang="en-US" sz="1400" kern="1200" dirty="0">
                          <a:solidFill>
                            <a:srgbClr val="000000"/>
                          </a:solidFill>
                          <a:effectLst/>
                          <a:latin typeface="+mj-lt"/>
                        </a:rPr>
                        <a:t>CD4+ cell count, median (range), cells/mm</a:t>
                      </a:r>
                      <a:r>
                        <a:rPr lang="en-US" sz="1400" kern="1200" baseline="30000" dirty="0">
                          <a:solidFill>
                            <a:srgbClr val="000000"/>
                          </a:solidFill>
                          <a:effectLst/>
                          <a:latin typeface="+mj-lt"/>
                        </a:rPr>
                        <a:t>3b</a:t>
                      </a:r>
                      <a:endParaRPr lang="en-US" sz="1400" dirty="0">
                        <a:solidFill>
                          <a:srgbClr val="000000"/>
                        </a:solidFill>
                        <a:effectLst/>
                        <a:latin typeface="+mj-lt"/>
                      </a:endParaRPr>
                    </a:p>
                    <a:p>
                      <a:pPr marL="0" marR="0" fontAlgn="b">
                        <a:lnSpc>
                          <a:spcPts val="1500"/>
                        </a:lnSpc>
                        <a:spcBef>
                          <a:spcPts val="0"/>
                        </a:spcBef>
                        <a:spcAft>
                          <a:spcPts val="0"/>
                        </a:spcAft>
                      </a:pPr>
                      <a:r>
                        <a:rPr lang="en-US" sz="1400" kern="1200" dirty="0">
                          <a:solidFill>
                            <a:srgbClr val="000000"/>
                          </a:solidFill>
                          <a:effectLst/>
                          <a:latin typeface="+mj-lt"/>
                        </a:rPr>
                        <a:t>  &lt;200, n (%)</a:t>
                      </a:r>
                      <a:endParaRPr lang="en-US" sz="1400" dirty="0">
                        <a:solidFill>
                          <a:srgbClr val="000000"/>
                        </a:solidFill>
                        <a:effectLst/>
                        <a:latin typeface="+mj-lt"/>
                        <a:ea typeface="Calibri" panose="020F0502020204030204" pitchFamily="34" charset="0"/>
                      </a:endParaRPr>
                    </a:p>
                  </a:txBody>
                  <a:tcPr marL="36000" marR="36000" marT="36576" marB="0" anchor="ctr"/>
                </a:tc>
                <a:tc>
                  <a:txBody>
                    <a:bodyPr/>
                    <a:lstStyle/>
                    <a:p>
                      <a:pPr marL="0" marR="0" algn="ctr" fontAlgn="b">
                        <a:lnSpc>
                          <a:spcPts val="1500"/>
                        </a:lnSpc>
                        <a:spcBef>
                          <a:spcPts val="0"/>
                        </a:spcBef>
                        <a:spcAft>
                          <a:spcPts val="0"/>
                        </a:spcAft>
                      </a:pPr>
                      <a:r>
                        <a:rPr lang="en-US" sz="1400" kern="1200" dirty="0">
                          <a:solidFill>
                            <a:srgbClr val="000000"/>
                          </a:solidFill>
                          <a:effectLst/>
                          <a:latin typeface="+mj-lt"/>
                        </a:rPr>
                        <a:t>389.0 (&lt;20 to 1466)</a:t>
                      </a:r>
                      <a:r>
                        <a:rPr lang="en-US" sz="1400" kern="1200" baseline="30000" dirty="0">
                          <a:solidFill>
                            <a:srgbClr val="000000"/>
                          </a:solidFill>
                          <a:effectLst/>
                          <a:latin typeface="+mj-lt"/>
                        </a:rPr>
                        <a:t>d</a:t>
                      </a:r>
                      <a:br>
                        <a:rPr lang="en-US" sz="1400" kern="1200" dirty="0">
                          <a:solidFill>
                            <a:srgbClr val="000000"/>
                          </a:solidFill>
                          <a:effectLst/>
                          <a:latin typeface="+mj-lt"/>
                        </a:rPr>
                      </a:br>
                      <a:r>
                        <a:rPr lang="en-US" sz="1400" kern="1200" dirty="0">
                          <a:solidFill>
                            <a:srgbClr val="000000"/>
                          </a:solidFill>
                          <a:effectLst/>
                          <a:latin typeface="+mj-lt"/>
                        </a:rPr>
                        <a:t>37 (28)</a:t>
                      </a:r>
                      <a:endParaRPr lang="en-US" sz="1400" dirty="0">
                        <a:solidFill>
                          <a:srgbClr val="000000"/>
                        </a:solidFill>
                        <a:effectLst/>
                        <a:latin typeface="+mj-lt"/>
                        <a:ea typeface="Calibri" panose="020F0502020204030204" pitchFamily="34" charset="0"/>
                      </a:endParaRPr>
                    </a:p>
                  </a:txBody>
                  <a:tcPr marL="36000" marR="36000" marT="36576" marB="0" anchor="ctr"/>
                </a:tc>
                <a:extLst>
                  <a:ext uri="{0D108BD9-81ED-4DB2-BD59-A6C34878D82A}">
                    <a16:rowId xmlns:a16="http://schemas.microsoft.com/office/drawing/2014/main" val="3679496870"/>
                  </a:ext>
                </a:extLst>
              </a:tr>
              <a:tr h="158384">
                <a:tc>
                  <a:txBody>
                    <a:bodyPr/>
                    <a:lstStyle/>
                    <a:p>
                      <a:pPr marL="0" marR="0" fontAlgn="b">
                        <a:lnSpc>
                          <a:spcPts val="1500"/>
                        </a:lnSpc>
                        <a:spcBef>
                          <a:spcPts val="0"/>
                        </a:spcBef>
                        <a:spcAft>
                          <a:spcPts val="0"/>
                        </a:spcAft>
                      </a:pPr>
                      <a:r>
                        <a:rPr lang="en-US" sz="1400" kern="1200" dirty="0">
                          <a:solidFill>
                            <a:srgbClr val="000000"/>
                          </a:solidFill>
                          <a:effectLst/>
                          <a:latin typeface="+mj-lt"/>
                        </a:rPr>
                        <a:t>HBV co-infection, n (%)</a:t>
                      </a:r>
                      <a:r>
                        <a:rPr lang="en-US" sz="1400" kern="1200" baseline="30000" dirty="0">
                          <a:solidFill>
                            <a:srgbClr val="000000"/>
                          </a:solidFill>
                          <a:effectLst/>
                          <a:latin typeface="+mj-lt"/>
                        </a:rPr>
                        <a:t>b,e</a:t>
                      </a:r>
                      <a:endParaRPr lang="en-US" sz="1400" dirty="0">
                        <a:solidFill>
                          <a:srgbClr val="000000"/>
                        </a:solidFill>
                        <a:effectLst/>
                        <a:latin typeface="+mj-lt"/>
                        <a:ea typeface="Calibri" panose="020F0502020204030204" pitchFamily="34" charset="0"/>
                      </a:endParaRPr>
                    </a:p>
                  </a:txBody>
                  <a:tcPr marL="36000" marR="36000" marT="36576" marB="0" anchor="ctr"/>
                </a:tc>
                <a:tc>
                  <a:txBody>
                    <a:bodyPr/>
                    <a:lstStyle/>
                    <a:p>
                      <a:pPr marL="0" marR="0" algn="ctr" fontAlgn="b">
                        <a:lnSpc>
                          <a:spcPts val="1500"/>
                        </a:lnSpc>
                        <a:spcBef>
                          <a:spcPts val="0"/>
                        </a:spcBef>
                        <a:spcAft>
                          <a:spcPts val="0"/>
                        </a:spcAft>
                      </a:pPr>
                      <a:r>
                        <a:rPr lang="en-US" sz="1400" kern="1200" dirty="0">
                          <a:solidFill>
                            <a:srgbClr val="000000"/>
                          </a:solidFill>
                          <a:effectLst/>
                          <a:latin typeface="+mj-lt"/>
                        </a:rPr>
                        <a:t>7 (5)</a:t>
                      </a:r>
                      <a:endParaRPr lang="en-US" sz="1400" dirty="0">
                        <a:solidFill>
                          <a:srgbClr val="000000"/>
                        </a:solidFill>
                        <a:effectLst/>
                        <a:latin typeface="+mj-lt"/>
                        <a:ea typeface="Calibri" panose="020F0502020204030204" pitchFamily="34" charset="0"/>
                      </a:endParaRPr>
                    </a:p>
                  </a:txBody>
                  <a:tcPr marL="36000" marR="36000" marT="36576" marB="0" anchor="ctr"/>
                </a:tc>
                <a:extLst>
                  <a:ext uri="{0D108BD9-81ED-4DB2-BD59-A6C34878D82A}">
                    <a16:rowId xmlns:a16="http://schemas.microsoft.com/office/drawing/2014/main" val="2961266952"/>
                  </a:ext>
                </a:extLst>
              </a:tr>
              <a:tr h="158384">
                <a:tc>
                  <a:txBody>
                    <a:bodyPr/>
                    <a:lstStyle/>
                    <a:p>
                      <a:pPr marL="0" marR="0" fontAlgn="b">
                        <a:lnSpc>
                          <a:spcPts val="1500"/>
                        </a:lnSpc>
                        <a:spcBef>
                          <a:spcPts val="0"/>
                        </a:spcBef>
                        <a:spcAft>
                          <a:spcPts val="0"/>
                        </a:spcAft>
                      </a:pPr>
                      <a:r>
                        <a:rPr lang="en-US" sz="1400" kern="1200" dirty="0">
                          <a:solidFill>
                            <a:srgbClr val="000000"/>
                          </a:solidFill>
                          <a:effectLst/>
                          <a:latin typeface="+mj-lt"/>
                        </a:rPr>
                        <a:t>M184V resistance mutation, n (%)</a:t>
                      </a:r>
                      <a:r>
                        <a:rPr lang="en-US" sz="1400" kern="1200" baseline="30000" dirty="0">
                          <a:solidFill>
                            <a:srgbClr val="000000"/>
                          </a:solidFill>
                          <a:effectLst/>
                          <a:latin typeface="+mj-lt"/>
                        </a:rPr>
                        <a:t>b</a:t>
                      </a:r>
                      <a:endParaRPr lang="en-US" sz="1400" dirty="0">
                        <a:solidFill>
                          <a:srgbClr val="000000"/>
                        </a:solidFill>
                        <a:effectLst/>
                        <a:latin typeface="+mj-lt"/>
                        <a:ea typeface="Calibri" panose="020F0502020204030204" pitchFamily="34" charset="0"/>
                      </a:endParaRPr>
                    </a:p>
                  </a:txBody>
                  <a:tcPr marL="36000" marR="36000" marT="36576" marB="0" anchor="ctr"/>
                </a:tc>
                <a:tc>
                  <a:txBody>
                    <a:bodyPr/>
                    <a:lstStyle/>
                    <a:p>
                      <a:pPr marL="0" marR="0" algn="ctr" fontAlgn="b">
                        <a:lnSpc>
                          <a:spcPts val="1500"/>
                        </a:lnSpc>
                        <a:spcBef>
                          <a:spcPts val="0"/>
                        </a:spcBef>
                        <a:spcAft>
                          <a:spcPts val="0"/>
                        </a:spcAft>
                      </a:pPr>
                      <a:r>
                        <a:rPr lang="en-US" sz="1400" kern="1200" dirty="0">
                          <a:solidFill>
                            <a:srgbClr val="000000"/>
                          </a:solidFill>
                          <a:effectLst/>
                          <a:latin typeface="+mj-lt"/>
                        </a:rPr>
                        <a:t>1 (&lt;1)</a:t>
                      </a:r>
                      <a:endParaRPr lang="en-US" sz="1400" dirty="0">
                        <a:solidFill>
                          <a:srgbClr val="000000"/>
                        </a:solidFill>
                        <a:effectLst/>
                        <a:latin typeface="+mj-lt"/>
                        <a:ea typeface="Calibri" panose="020F0502020204030204" pitchFamily="34" charset="0"/>
                      </a:endParaRPr>
                    </a:p>
                  </a:txBody>
                  <a:tcPr marL="36000" marR="36000" marT="36576" marB="0" anchor="ctr"/>
                </a:tc>
                <a:extLst>
                  <a:ext uri="{0D108BD9-81ED-4DB2-BD59-A6C34878D82A}">
                    <a16:rowId xmlns:a16="http://schemas.microsoft.com/office/drawing/2014/main" val="4152633059"/>
                  </a:ext>
                </a:extLst>
              </a:tr>
            </a:tbl>
          </a:graphicData>
        </a:graphic>
      </p:graphicFrame>
      <p:sp>
        <p:nvSpPr>
          <p:cNvPr id="3" name="Slide Number Placeholder 2">
            <a:extLst>
              <a:ext uri="{FF2B5EF4-FFF2-40B4-BE49-F238E27FC236}">
                <a16:creationId xmlns:a16="http://schemas.microsoft.com/office/drawing/2014/main" id="{5798B261-B3EB-43B2-90C5-95A164EA7A85}"/>
              </a:ext>
            </a:extLst>
          </p:cNvPr>
          <p:cNvSpPr>
            <a:spLocks noGrp="1"/>
          </p:cNvSpPr>
          <p:nvPr>
            <p:ph type="sldNum" sz="quarter" idx="4294967295"/>
          </p:nvPr>
        </p:nvSpPr>
        <p:spPr>
          <a:xfrm>
            <a:off x="11736388" y="6519863"/>
            <a:ext cx="455612" cy="336550"/>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24AC3FD-09E3-4FF5-A0F9-A72F20D7F301}" type="slidenum">
              <a:rPr kumimoji="0" lang="en-GB" sz="12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8F089C1B-AEFB-4413-A5E0-7414EDC0817D}"/>
              </a:ext>
            </a:extLst>
          </p:cNvPr>
          <p:cNvSpPr/>
          <p:nvPr/>
        </p:nvSpPr>
        <p:spPr>
          <a:xfrm>
            <a:off x="9425665" y="6495532"/>
            <a:ext cx="2766335" cy="276999"/>
          </a:xfrm>
          <a:prstGeom prst="rect">
            <a:avLst/>
          </a:prstGeom>
        </p:spPr>
        <p:txBody>
          <a:bodyPr wrap="none">
            <a:spAutoFit/>
          </a:bodyPr>
          <a:lstStyle/>
          <a:p>
            <a:pPr algn="r"/>
            <a:r>
              <a:rPr lang="fr-FR" sz="1200" i="1" dirty="0"/>
              <a:t>Paige Rolle C, Glasgow 2020, Abs. P020 </a:t>
            </a:r>
          </a:p>
        </p:txBody>
      </p:sp>
      <p:sp>
        <p:nvSpPr>
          <p:cNvPr id="9" name="ZoneTexte 8">
            <a:extLst>
              <a:ext uri="{FF2B5EF4-FFF2-40B4-BE49-F238E27FC236}">
                <a16:creationId xmlns:a16="http://schemas.microsoft.com/office/drawing/2014/main" id="{2DD13EC4-587D-48E4-9883-9205BEF3061A}"/>
              </a:ext>
            </a:extLst>
          </p:cNvPr>
          <p:cNvSpPr txBox="1"/>
          <p:nvPr/>
        </p:nvSpPr>
        <p:spPr>
          <a:xfrm>
            <a:off x="203014" y="6242373"/>
            <a:ext cx="10672010" cy="338554"/>
          </a:xfrm>
          <a:prstGeom prst="rect">
            <a:avLst/>
          </a:prstGeom>
          <a:noFill/>
        </p:spPr>
        <p:txBody>
          <a:bodyPr wrap="square">
            <a:spAutoFit/>
          </a:bodyPr>
          <a:lstStyle/>
          <a:p>
            <a:pPr marL="0" marR="0" fontAlgn="b">
              <a:lnSpc>
                <a:spcPct val="100000"/>
              </a:lnSpc>
              <a:spcBef>
                <a:spcPts val="0"/>
              </a:spcBef>
              <a:spcAft>
                <a:spcPts val="0"/>
              </a:spcAft>
            </a:pPr>
            <a:r>
              <a:rPr lang="en-US" sz="800" kern="1200" baseline="30000" dirty="0">
                <a:solidFill>
                  <a:srgbClr val="000000"/>
                </a:solidFill>
                <a:effectLst/>
              </a:rPr>
              <a:t>a</a:t>
            </a:r>
            <a:r>
              <a:rPr lang="en-US" sz="800" kern="1200" baseline="0" dirty="0">
                <a:solidFill>
                  <a:srgbClr val="000000"/>
                </a:solidFill>
                <a:effectLst/>
              </a:rPr>
              <a:t>1</a:t>
            </a:r>
            <a:r>
              <a:rPr lang="en-US" sz="800" kern="1200" dirty="0">
                <a:solidFill>
                  <a:srgbClr val="000000"/>
                </a:solidFill>
                <a:effectLst/>
              </a:rPr>
              <a:t> (&lt;1%) participant had missing plasma HIV-1 RNA results at </a:t>
            </a:r>
            <a:r>
              <a:rPr lang="en-US" sz="800" dirty="0">
                <a:solidFill>
                  <a:srgbClr val="000000"/>
                </a:solidFill>
              </a:rPr>
              <a:t>BL</a:t>
            </a:r>
            <a:r>
              <a:rPr lang="en-US" sz="800" kern="1200" dirty="0">
                <a:solidFill>
                  <a:srgbClr val="000000"/>
                </a:solidFill>
                <a:effectLst/>
              </a:rPr>
              <a:t>. </a:t>
            </a:r>
            <a:r>
              <a:rPr lang="en-US" sz="800" kern="1200" baseline="30000" dirty="0" err="1">
                <a:solidFill>
                  <a:srgbClr val="000000"/>
                </a:solidFill>
                <a:effectLst/>
              </a:rPr>
              <a:t>b</a:t>
            </a:r>
            <a:r>
              <a:rPr lang="en-US" sz="800" kern="1200" baseline="0" dirty="0" err="1">
                <a:solidFill>
                  <a:srgbClr val="000000"/>
                </a:solidFill>
                <a:effectLst/>
              </a:rPr>
              <a:t>BL</a:t>
            </a:r>
            <a:r>
              <a:rPr lang="en-US" sz="800" kern="1200" baseline="0" dirty="0">
                <a:solidFill>
                  <a:srgbClr val="000000"/>
                </a:solidFill>
                <a:effectLst/>
              </a:rPr>
              <a:t> resistance was identified at Week 4, and HIV-1 viral load, CD4+ cell count, and HBV co-infection were identified at Week 1 from samples taken at BL.</a:t>
            </a:r>
            <a:r>
              <a:rPr lang="en-US" sz="800" kern="1200" dirty="0">
                <a:solidFill>
                  <a:srgbClr val="000000"/>
                </a:solidFill>
                <a:effectLst/>
              </a:rPr>
              <a:t> </a:t>
            </a:r>
            <a:r>
              <a:rPr lang="en-US" sz="800" kern="1200" baseline="30000" dirty="0" err="1">
                <a:solidFill>
                  <a:srgbClr val="000000"/>
                </a:solidFill>
                <a:effectLst/>
              </a:rPr>
              <a:t>c</a:t>
            </a:r>
            <a:r>
              <a:rPr lang="en-US" sz="800" kern="1200" baseline="0" dirty="0" err="1">
                <a:solidFill>
                  <a:srgbClr val="000000"/>
                </a:solidFill>
                <a:effectLst/>
              </a:rPr>
              <a:t>L</a:t>
            </a:r>
            <a:r>
              <a:rPr lang="en-US" sz="800" kern="1200" dirty="0" err="1">
                <a:solidFill>
                  <a:srgbClr val="000000"/>
                </a:solidFill>
                <a:effectLst/>
              </a:rPr>
              <a:t>ower</a:t>
            </a:r>
            <a:r>
              <a:rPr lang="en-US" sz="800" kern="1200" dirty="0">
                <a:solidFill>
                  <a:srgbClr val="000000"/>
                </a:solidFill>
                <a:effectLst/>
              </a:rPr>
              <a:t> limit of quantification is &lt;40. </a:t>
            </a:r>
            <a:r>
              <a:rPr lang="en-US" sz="800" kern="1200" baseline="30000" dirty="0" err="1">
                <a:solidFill>
                  <a:srgbClr val="000000"/>
                </a:solidFill>
                <a:effectLst/>
              </a:rPr>
              <a:t>d</a:t>
            </a:r>
            <a:r>
              <a:rPr lang="en-US" sz="800" kern="1200" baseline="0" dirty="0" err="1">
                <a:solidFill>
                  <a:srgbClr val="000000"/>
                </a:solidFill>
                <a:effectLst/>
              </a:rPr>
              <a:t>Lower</a:t>
            </a:r>
            <a:r>
              <a:rPr lang="en-US" sz="800" kern="1200" baseline="0" dirty="0">
                <a:solidFill>
                  <a:srgbClr val="000000"/>
                </a:solidFill>
                <a:effectLst/>
              </a:rPr>
              <a:t> limit of quantification is &lt;20. </a:t>
            </a:r>
            <a:r>
              <a:rPr lang="en-US" sz="800" kern="1200" baseline="30000" dirty="0">
                <a:solidFill>
                  <a:srgbClr val="000000"/>
                </a:solidFill>
                <a:effectLst/>
              </a:rPr>
              <a:t>e</a:t>
            </a:r>
            <a:r>
              <a:rPr lang="en-US" sz="800" kern="1200" dirty="0">
                <a:solidFill>
                  <a:srgbClr val="000000"/>
                </a:solidFill>
                <a:effectLst/>
              </a:rPr>
              <a:t>2 participants with HBV co-infection remained on DTG/3TC. </a:t>
            </a:r>
            <a:endParaRPr lang="en-US" sz="800" dirty="0">
              <a:solidFill>
                <a:srgbClr val="000000"/>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4100336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391C3C-8004-4134-B77E-2C7798400B2C}"/>
              </a:ext>
            </a:extLst>
          </p:cNvPr>
          <p:cNvSpPr>
            <a:spLocks noGrp="1"/>
          </p:cNvSpPr>
          <p:nvPr>
            <p:ph type="title"/>
          </p:nvPr>
        </p:nvSpPr>
        <p:spPr/>
        <p:txBody>
          <a:bodyPr>
            <a:normAutofit/>
          </a:bodyPr>
          <a:lstStyle/>
          <a:p>
            <a:r>
              <a:rPr lang="en-US" dirty="0"/>
              <a:t>Results of Efficacy Analyses: Virologic Outcomes at Week 24</a:t>
            </a:r>
          </a:p>
        </p:txBody>
      </p:sp>
      <p:sp>
        <p:nvSpPr>
          <p:cNvPr id="3" name="Slide Number Placeholder 2">
            <a:extLst>
              <a:ext uri="{FF2B5EF4-FFF2-40B4-BE49-F238E27FC236}">
                <a16:creationId xmlns:a16="http://schemas.microsoft.com/office/drawing/2014/main" id="{5798B261-B3EB-43B2-90C5-95A164EA7A85}"/>
              </a:ext>
            </a:extLst>
          </p:cNvPr>
          <p:cNvSpPr>
            <a:spLocks noGrp="1"/>
          </p:cNvSpPr>
          <p:nvPr>
            <p:ph type="sldNum" sz="quarter" idx="4294967295"/>
          </p:nvPr>
        </p:nvSpPr>
        <p:spPr>
          <a:xfrm>
            <a:off x="11736388" y="6519863"/>
            <a:ext cx="455612" cy="336550"/>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24AC3FD-09E3-4FF5-A0F9-A72F20D7F301}" type="slidenum">
              <a:rPr kumimoji="0" lang="en-GB" sz="12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7" name="Group 6">
            <a:extLst>
              <a:ext uri="{FF2B5EF4-FFF2-40B4-BE49-F238E27FC236}">
                <a16:creationId xmlns:a16="http://schemas.microsoft.com/office/drawing/2014/main" id="{78833B0A-25C9-4958-9801-DC358A9D46AE}"/>
              </a:ext>
            </a:extLst>
          </p:cNvPr>
          <p:cNvGrpSpPr/>
          <p:nvPr/>
        </p:nvGrpSpPr>
        <p:grpSpPr>
          <a:xfrm>
            <a:off x="338588" y="1460343"/>
            <a:ext cx="10591800" cy="3775587"/>
            <a:chOff x="9725527" y="7088534"/>
            <a:chExt cx="9680980" cy="2906553"/>
          </a:xfrm>
        </p:grpSpPr>
        <p:sp>
          <p:nvSpPr>
            <p:cNvPr id="9" name="TextBox 8">
              <a:extLst>
                <a:ext uri="{FF2B5EF4-FFF2-40B4-BE49-F238E27FC236}">
                  <a16:creationId xmlns:a16="http://schemas.microsoft.com/office/drawing/2014/main" id="{E6038A9B-CA24-4E75-BB1B-99D3BBFB739C}"/>
                </a:ext>
              </a:extLst>
            </p:cNvPr>
            <p:cNvSpPr txBox="1"/>
            <p:nvPr/>
          </p:nvSpPr>
          <p:spPr>
            <a:xfrm>
              <a:off x="13234200" y="9436998"/>
              <a:ext cx="1917080" cy="23693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effectLst/>
                  <a:uLnTx/>
                  <a:uFillTx/>
                  <a:latin typeface="+mj-lt"/>
                  <a:ea typeface="+mn-ea"/>
                  <a:cs typeface="Arial" panose="020B0604020202020204" pitchFamily="34" charset="0"/>
                </a:rPr>
                <a:t> On DTG/3TC</a:t>
              </a:r>
            </a:p>
          </p:txBody>
        </p:sp>
        <p:graphicFrame>
          <p:nvGraphicFramePr>
            <p:cNvPr id="10" name="Chart 10">
              <a:extLst>
                <a:ext uri="{FF2B5EF4-FFF2-40B4-BE49-F238E27FC236}">
                  <a16:creationId xmlns:a16="http://schemas.microsoft.com/office/drawing/2014/main" id="{00E57557-16A9-4B79-95C6-C7D62EA7CBFA}"/>
                </a:ext>
              </a:extLst>
            </p:cNvPr>
            <p:cNvGraphicFramePr>
              <a:graphicFrameLocks/>
            </p:cNvGraphicFramePr>
            <p:nvPr>
              <p:extLst>
                <p:ext uri="{D42A27DB-BD31-4B8C-83A1-F6EECF244321}">
                  <p14:modId xmlns:p14="http://schemas.microsoft.com/office/powerpoint/2010/main" val="302601258"/>
                </p:ext>
              </p:extLst>
            </p:nvPr>
          </p:nvGraphicFramePr>
          <p:xfrm>
            <a:off x="9725527" y="7088534"/>
            <a:ext cx="9680980" cy="2768173"/>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Connector 11">
              <a:extLst>
                <a:ext uri="{FF2B5EF4-FFF2-40B4-BE49-F238E27FC236}">
                  <a16:creationId xmlns:a16="http://schemas.microsoft.com/office/drawing/2014/main" id="{0854918A-235E-4E38-9FB9-CE99B8785824}"/>
                </a:ext>
              </a:extLst>
            </p:cNvPr>
            <p:cNvCxnSpPr>
              <a:cxnSpLocks/>
            </p:cNvCxnSpPr>
            <p:nvPr/>
          </p:nvCxnSpPr>
          <p:spPr>
            <a:xfrm>
              <a:off x="11350506" y="9737548"/>
              <a:ext cx="33832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E95BAA1-7D06-4E35-9DFC-3B16C700B5DD}"/>
                </a:ext>
              </a:extLst>
            </p:cNvPr>
            <p:cNvCxnSpPr>
              <a:cxnSpLocks/>
            </p:cNvCxnSpPr>
            <p:nvPr/>
          </p:nvCxnSpPr>
          <p:spPr>
            <a:xfrm>
              <a:off x="15395929" y="9737548"/>
              <a:ext cx="37490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8DD445D-1882-4E2D-AD66-8F001DF8AEFD}"/>
                </a:ext>
              </a:extLst>
            </p:cNvPr>
            <p:cNvSpPr txBox="1"/>
            <p:nvPr/>
          </p:nvSpPr>
          <p:spPr>
            <a:xfrm>
              <a:off x="17261743" y="8251838"/>
              <a:ext cx="286518" cy="18125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30" b="0" i="0" u="none" strike="noStrike" kern="1200" cap="none" spc="0" normalizeH="0" baseline="0" noProof="0" dirty="0">
                  <a:ln>
                    <a:noFill/>
                  </a:ln>
                  <a:effectLst/>
                  <a:uLnTx/>
                  <a:uFillTx/>
                  <a:latin typeface="+mj-lt"/>
                  <a:ea typeface="+mn-ea"/>
                  <a:cs typeface="Arial" panose="020B0604020202020204" pitchFamily="34" charset="0"/>
                </a:rPr>
                <a:t>a</a:t>
              </a:r>
            </a:p>
          </p:txBody>
        </p:sp>
        <p:sp>
          <p:nvSpPr>
            <p:cNvPr id="15" name="TextBox 14">
              <a:extLst>
                <a:ext uri="{FF2B5EF4-FFF2-40B4-BE49-F238E27FC236}">
                  <a16:creationId xmlns:a16="http://schemas.microsoft.com/office/drawing/2014/main" id="{25719FBC-9322-4180-8DDA-33F83AA48AB4}"/>
                </a:ext>
              </a:extLst>
            </p:cNvPr>
            <p:cNvSpPr txBox="1"/>
            <p:nvPr/>
          </p:nvSpPr>
          <p:spPr bwMode="auto">
            <a:xfrm>
              <a:off x="12055192" y="9129868"/>
              <a:ext cx="1082654" cy="284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mj-lt"/>
                  <a:ea typeface="+mn-ea"/>
                  <a:cs typeface="Arial" panose="020B0604020202020204" pitchFamily="34" charset="0"/>
                </a:rPr>
                <a:t>102/</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mj-lt"/>
                  <a:ea typeface="+mn-ea"/>
                  <a:cs typeface="Arial" panose="020B0604020202020204" pitchFamily="34" charset="0"/>
                </a:rPr>
                <a:t>131</a:t>
              </a:r>
            </a:p>
          </p:txBody>
        </p:sp>
        <p:sp>
          <p:nvSpPr>
            <p:cNvPr id="16" name="TextBox 15">
              <a:extLst>
                <a:ext uri="{FF2B5EF4-FFF2-40B4-BE49-F238E27FC236}">
                  <a16:creationId xmlns:a16="http://schemas.microsoft.com/office/drawing/2014/main" id="{16B7BC42-2AF9-4687-8CCB-20E904562570}"/>
                </a:ext>
              </a:extLst>
            </p:cNvPr>
            <p:cNvSpPr txBox="1"/>
            <p:nvPr/>
          </p:nvSpPr>
          <p:spPr bwMode="auto">
            <a:xfrm>
              <a:off x="11516533" y="9129868"/>
              <a:ext cx="914374" cy="284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mj-lt"/>
                  <a:ea typeface="+mn-ea"/>
                  <a:cs typeface="Arial" panose="020B0604020202020204" pitchFamily="34" charset="0"/>
                </a:rPr>
                <a:t>102/</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mj-lt"/>
                  <a:ea typeface="+mn-ea"/>
                  <a:cs typeface="Arial" panose="020B0604020202020204" pitchFamily="34" charset="0"/>
                </a:rPr>
                <a:t>111</a:t>
              </a:r>
            </a:p>
          </p:txBody>
        </p:sp>
        <p:sp>
          <p:nvSpPr>
            <p:cNvPr id="17" name="TextBox 16">
              <a:extLst>
                <a:ext uri="{FF2B5EF4-FFF2-40B4-BE49-F238E27FC236}">
                  <a16:creationId xmlns:a16="http://schemas.microsoft.com/office/drawing/2014/main" id="{17865987-D88C-47CE-98CF-6C4438008CF8}"/>
                </a:ext>
              </a:extLst>
            </p:cNvPr>
            <p:cNvSpPr txBox="1"/>
            <p:nvPr/>
          </p:nvSpPr>
          <p:spPr bwMode="auto">
            <a:xfrm>
              <a:off x="14052307" y="9129868"/>
              <a:ext cx="914373" cy="284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mj-lt"/>
                  <a:ea typeface="+mn-ea"/>
                  <a:cs typeface="Arial" panose="020B0604020202020204" pitchFamily="34" charset="0"/>
                </a:rPr>
                <a:t>97/</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mj-lt"/>
                  <a:ea typeface="+mn-ea"/>
                  <a:cs typeface="Arial" panose="020B0604020202020204" pitchFamily="34" charset="0"/>
                </a:rPr>
                <a:t>131</a:t>
              </a:r>
            </a:p>
          </p:txBody>
        </p:sp>
        <p:sp>
          <p:nvSpPr>
            <p:cNvPr id="18" name="TextBox 17">
              <a:extLst>
                <a:ext uri="{FF2B5EF4-FFF2-40B4-BE49-F238E27FC236}">
                  <a16:creationId xmlns:a16="http://schemas.microsoft.com/office/drawing/2014/main" id="{03B9E0B4-073E-4711-A7D9-3356AC594249}"/>
                </a:ext>
              </a:extLst>
            </p:cNvPr>
            <p:cNvSpPr txBox="1"/>
            <p:nvPr/>
          </p:nvSpPr>
          <p:spPr bwMode="auto">
            <a:xfrm>
              <a:off x="15643862" y="9306559"/>
              <a:ext cx="914373" cy="1421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mj-lt"/>
                  <a:ea typeface="+mn-ea"/>
                  <a:cs typeface="Arial" panose="020B0604020202020204" pitchFamily="34" charset="0"/>
                </a:rPr>
                <a:t>9/111</a:t>
              </a:r>
              <a:endParaRPr kumimoji="0" lang="en-US" sz="1100" b="0" i="0" u="none" strike="noStrike" kern="0" cap="none" spc="0" normalizeH="0" baseline="0" noProof="0" dirty="0">
                <a:ln>
                  <a:noFill/>
                </a:ln>
                <a:solidFill>
                  <a:schemeClr val="bg1"/>
                </a:solidFill>
                <a:effectLst/>
                <a:uLnTx/>
                <a:uFillTx/>
                <a:latin typeface="+mj-lt"/>
                <a:ea typeface="+mn-ea"/>
                <a:cs typeface="Arial" panose="020B0604020202020204" pitchFamily="34" charset="0"/>
              </a:endParaRPr>
            </a:p>
          </p:txBody>
        </p:sp>
        <p:sp>
          <p:nvSpPr>
            <p:cNvPr id="19" name="TextBox 18">
              <a:extLst>
                <a:ext uri="{FF2B5EF4-FFF2-40B4-BE49-F238E27FC236}">
                  <a16:creationId xmlns:a16="http://schemas.microsoft.com/office/drawing/2014/main" id="{1AC19663-594E-4FD5-AA5C-343156D00C0F}"/>
                </a:ext>
              </a:extLst>
            </p:cNvPr>
            <p:cNvSpPr txBox="1"/>
            <p:nvPr/>
          </p:nvSpPr>
          <p:spPr bwMode="auto">
            <a:xfrm>
              <a:off x="16269532" y="9129868"/>
              <a:ext cx="914373" cy="284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mj-lt"/>
                  <a:ea typeface="+mn-ea"/>
                  <a:cs typeface="Arial" panose="020B0604020202020204" pitchFamily="34" charset="0"/>
                </a:rPr>
                <a:t>29/</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mj-lt"/>
                  <a:ea typeface="+mn-ea"/>
                  <a:cs typeface="Arial" panose="020B0604020202020204" pitchFamily="34" charset="0"/>
                </a:rPr>
                <a:t>131</a:t>
              </a:r>
            </a:p>
          </p:txBody>
        </p:sp>
        <p:sp>
          <p:nvSpPr>
            <p:cNvPr id="20" name="TextBox 19">
              <a:extLst>
                <a:ext uri="{FF2B5EF4-FFF2-40B4-BE49-F238E27FC236}">
                  <a16:creationId xmlns:a16="http://schemas.microsoft.com/office/drawing/2014/main" id="{4F39ADBB-7642-4CD6-B687-E19E0496C5E7}"/>
                </a:ext>
              </a:extLst>
            </p:cNvPr>
            <p:cNvSpPr txBox="1"/>
            <p:nvPr/>
          </p:nvSpPr>
          <p:spPr bwMode="auto">
            <a:xfrm>
              <a:off x="18077591" y="9129868"/>
              <a:ext cx="1082653" cy="284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mj-lt"/>
                  <a:ea typeface="+mn-ea"/>
                  <a:cs typeface="Arial" panose="020B0604020202020204" pitchFamily="34" charset="0"/>
                </a:rPr>
                <a:t>23/</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mj-lt"/>
                  <a:ea typeface="+mn-ea"/>
                  <a:cs typeface="Arial" panose="020B0604020202020204" pitchFamily="34" charset="0"/>
                </a:rPr>
                <a:t>131</a:t>
              </a:r>
            </a:p>
          </p:txBody>
        </p:sp>
        <p:sp>
          <p:nvSpPr>
            <p:cNvPr id="21" name="TextBox 20">
              <a:extLst>
                <a:ext uri="{FF2B5EF4-FFF2-40B4-BE49-F238E27FC236}">
                  <a16:creationId xmlns:a16="http://schemas.microsoft.com/office/drawing/2014/main" id="{6AE142FC-029B-44FA-B03B-4EA1321F4845}"/>
                </a:ext>
              </a:extLst>
            </p:cNvPr>
            <p:cNvSpPr txBox="1"/>
            <p:nvPr/>
          </p:nvSpPr>
          <p:spPr>
            <a:xfrm>
              <a:off x="11161095" y="9436997"/>
              <a:ext cx="2274619" cy="23693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effectLst/>
                  <a:uLnTx/>
                  <a:uFillTx/>
                  <a:latin typeface="+mj-lt"/>
                  <a:ea typeface="+mn-ea"/>
                  <a:cs typeface="Arial" panose="020B0604020202020204" pitchFamily="34" charset="0"/>
                </a:rPr>
                <a:t>Irrespective of treatment</a:t>
              </a:r>
            </a:p>
          </p:txBody>
        </p:sp>
        <p:sp>
          <p:nvSpPr>
            <p:cNvPr id="22" name="TextBox 21">
              <a:extLst>
                <a:ext uri="{FF2B5EF4-FFF2-40B4-BE49-F238E27FC236}">
                  <a16:creationId xmlns:a16="http://schemas.microsoft.com/office/drawing/2014/main" id="{FC7205CC-F1D7-495D-B890-401FABE62937}"/>
                </a:ext>
              </a:extLst>
            </p:cNvPr>
            <p:cNvSpPr txBox="1"/>
            <p:nvPr/>
          </p:nvSpPr>
          <p:spPr>
            <a:xfrm>
              <a:off x="15284181" y="9452571"/>
              <a:ext cx="2252686" cy="23693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effectLst/>
                  <a:uLnTx/>
                  <a:uFillTx/>
                  <a:latin typeface="+mj-lt"/>
                  <a:ea typeface="+mn-ea"/>
                  <a:cs typeface="Arial" panose="020B0604020202020204" pitchFamily="34" charset="0"/>
                </a:rPr>
                <a:t>Irrespective of treatment</a:t>
              </a:r>
            </a:p>
          </p:txBody>
        </p:sp>
        <p:sp>
          <p:nvSpPr>
            <p:cNvPr id="23" name="TextBox 22">
              <a:extLst>
                <a:ext uri="{FF2B5EF4-FFF2-40B4-BE49-F238E27FC236}">
                  <a16:creationId xmlns:a16="http://schemas.microsoft.com/office/drawing/2014/main" id="{19A673C6-14EB-4927-B143-B3C2D7455EB4}"/>
                </a:ext>
              </a:extLst>
            </p:cNvPr>
            <p:cNvSpPr txBox="1"/>
            <p:nvPr/>
          </p:nvSpPr>
          <p:spPr>
            <a:xfrm>
              <a:off x="17896547" y="9442599"/>
              <a:ext cx="1280299" cy="23693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effectLst/>
                  <a:uLnTx/>
                  <a:uFillTx/>
                  <a:latin typeface="+mj-lt"/>
                  <a:ea typeface="+mn-ea"/>
                  <a:cs typeface="Arial" panose="020B0604020202020204" pitchFamily="34" charset="0"/>
                </a:rPr>
                <a:t>   On DTG/3TC</a:t>
              </a:r>
            </a:p>
          </p:txBody>
        </p:sp>
        <p:sp>
          <p:nvSpPr>
            <p:cNvPr id="24" name="Rectangle 23">
              <a:extLst>
                <a:ext uri="{FF2B5EF4-FFF2-40B4-BE49-F238E27FC236}">
                  <a16:creationId xmlns:a16="http://schemas.microsoft.com/office/drawing/2014/main" id="{3D5438B5-DE1E-45A8-81F7-5CC1D5345B60}"/>
                </a:ext>
              </a:extLst>
            </p:cNvPr>
            <p:cNvSpPr/>
            <p:nvPr/>
          </p:nvSpPr>
          <p:spPr>
            <a:xfrm>
              <a:off x="12464066" y="9757106"/>
              <a:ext cx="1547498" cy="236935"/>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effectLst/>
                  <a:uLnTx/>
                  <a:uFillTx/>
                  <a:latin typeface="+mj-lt"/>
                  <a:ea typeface="+mn-ea"/>
                  <a:cs typeface="Arial" panose="020B0604020202020204" pitchFamily="34" charset="0"/>
                </a:rPr>
                <a:t>HIV-1 RNA &lt;50 c/mL</a:t>
              </a:r>
            </a:p>
          </p:txBody>
        </p:sp>
        <p:sp>
          <p:nvSpPr>
            <p:cNvPr id="25" name="Rectangle 24">
              <a:extLst>
                <a:ext uri="{FF2B5EF4-FFF2-40B4-BE49-F238E27FC236}">
                  <a16:creationId xmlns:a16="http://schemas.microsoft.com/office/drawing/2014/main" id="{461E56AE-6EB8-4362-BB8B-D24A8DFD67A0}"/>
                </a:ext>
              </a:extLst>
            </p:cNvPr>
            <p:cNvSpPr/>
            <p:nvPr/>
          </p:nvSpPr>
          <p:spPr>
            <a:xfrm>
              <a:off x="16870222" y="9758152"/>
              <a:ext cx="1547498" cy="23693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effectLst/>
                  <a:uLnTx/>
                  <a:uFillTx/>
                  <a:latin typeface="+mj-lt"/>
                  <a:ea typeface="+mn-ea"/>
                  <a:cs typeface="Arial" panose="020B0604020202020204" pitchFamily="34" charset="0"/>
                </a:rPr>
                <a:t>HIV-1 RNA </a:t>
              </a:r>
              <a:r>
                <a:rPr kumimoji="0" lang="en-US" sz="1400" b="1" i="0" u="none" strike="noStrike" kern="1200" cap="none" spc="0" normalizeH="0" baseline="0" noProof="0" dirty="0">
                  <a:ln>
                    <a:noFill/>
                  </a:ln>
                  <a:effectLst/>
                  <a:uLnTx/>
                  <a:uFillTx/>
                  <a:latin typeface="+mj-lt"/>
                  <a:ea typeface="MS Mincho"/>
                  <a:cs typeface="Arial" panose="020B0604020202020204" pitchFamily="34" charset="0"/>
                </a:rPr>
                <a:t>≥</a:t>
              </a:r>
              <a:r>
                <a:rPr kumimoji="0" lang="en-US" sz="1400" b="1" i="0" u="none" strike="noStrike" kern="1200" cap="none" spc="0" normalizeH="0" baseline="0" noProof="0" dirty="0">
                  <a:ln>
                    <a:noFill/>
                  </a:ln>
                  <a:effectLst/>
                  <a:uLnTx/>
                  <a:uFillTx/>
                  <a:latin typeface="+mj-lt"/>
                  <a:ea typeface="+mn-ea"/>
                  <a:cs typeface="Arial" panose="020B0604020202020204" pitchFamily="34" charset="0"/>
                </a:rPr>
                <a:t>50 c/mL</a:t>
              </a:r>
            </a:p>
          </p:txBody>
        </p:sp>
        <p:sp>
          <p:nvSpPr>
            <p:cNvPr id="26" name="TextBox 25">
              <a:extLst>
                <a:ext uri="{FF2B5EF4-FFF2-40B4-BE49-F238E27FC236}">
                  <a16:creationId xmlns:a16="http://schemas.microsoft.com/office/drawing/2014/main" id="{4A6E389F-B81D-4FAC-BCDC-CD176BFE8D62}"/>
                </a:ext>
              </a:extLst>
            </p:cNvPr>
            <p:cNvSpPr txBox="1"/>
            <p:nvPr/>
          </p:nvSpPr>
          <p:spPr bwMode="auto">
            <a:xfrm>
              <a:off x="13433604" y="9129868"/>
              <a:ext cx="914374" cy="284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mj-lt"/>
                  <a:ea typeface="+mn-ea"/>
                  <a:cs typeface="Arial" panose="020B0604020202020204" pitchFamily="34" charset="0"/>
                </a:rPr>
                <a:t>97/</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mj-lt"/>
                  <a:ea typeface="+mn-ea"/>
                  <a:cs typeface="Arial" panose="020B0604020202020204" pitchFamily="34" charset="0"/>
                </a:rPr>
                <a:t>111</a:t>
              </a:r>
            </a:p>
          </p:txBody>
        </p:sp>
      </p:grpSp>
      <p:sp>
        <p:nvSpPr>
          <p:cNvPr id="2" name="Rectangle 1">
            <a:extLst>
              <a:ext uri="{FF2B5EF4-FFF2-40B4-BE49-F238E27FC236}">
                <a16:creationId xmlns:a16="http://schemas.microsoft.com/office/drawing/2014/main" id="{62686E39-558E-47D2-A62C-470FD21E1549}"/>
              </a:ext>
            </a:extLst>
          </p:cNvPr>
          <p:cNvSpPr/>
          <p:nvPr/>
        </p:nvSpPr>
        <p:spPr>
          <a:xfrm>
            <a:off x="340779" y="5823307"/>
            <a:ext cx="10693839" cy="646331"/>
          </a:xfrm>
          <a:prstGeom prst="rect">
            <a:avLst/>
          </a:prstGeom>
        </p:spPr>
        <p:txBody>
          <a:bodyPr wrap="square">
            <a:spAutoFit/>
          </a:bodyPr>
          <a:lstStyle/>
          <a:p>
            <a:pPr marL="285750" indent="-285750">
              <a:buClr>
                <a:srgbClr val="0070C0"/>
              </a:buClr>
              <a:buFont typeface="Arial" panose="020B0604020202020204" pitchFamily="34" charset="0"/>
              <a:buChar char="•"/>
            </a:pPr>
            <a:r>
              <a:rPr lang="en-GB" dirty="0">
                <a:latin typeface="+mj-lt"/>
                <a:ea typeface="Times New Roman" panose="02020603050405020304" pitchFamily="18" charset="0"/>
              </a:rPr>
              <a:t>2 participants with confirmed virologic failures had no resistance development and both remained on DTG/3TC in study</a:t>
            </a:r>
            <a:endParaRPr lang="en-GB" dirty="0">
              <a:latin typeface="+mj-lt"/>
            </a:endParaRPr>
          </a:p>
        </p:txBody>
      </p:sp>
      <p:sp>
        <p:nvSpPr>
          <p:cNvPr id="27" name="Rectangle 26">
            <a:extLst>
              <a:ext uri="{FF2B5EF4-FFF2-40B4-BE49-F238E27FC236}">
                <a16:creationId xmlns:a16="http://schemas.microsoft.com/office/drawing/2014/main" id="{8F089C1B-AEFB-4413-A5E0-7414EDC0817D}"/>
              </a:ext>
            </a:extLst>
          </p:cNvPr>
          <p:cNvSpPr/>
          <p:nvPr/>
        </p:nvSpPr>
        <p:spPr>
          <a:xfrm>
            <a:off x="9425665" y="6495532"/>
            <a:ext cx="2766335" cy="276999"/>
          </a:xfrm>
          <a:prstGeom prst="rect">
            <a:avLst/>
          </a:prstGeom>
        </p:spPr>
        <p:txBody>
          <a:bodyPr wrap="none">
            <a:spAutoFit/>
          </a:bodyPr>
          <a:lstStyle/>
          <a:p>
            <a:pPr algn="r"/>
            <a:r>
              <a:rPr lang="fr-FR" sz="1200" i="1" dirty="0"/>
              <a:t>Paige Rolle C, Glasgow 2020, Abs. P020 </a:t>
            </a:r>
          </a:p>
        </p:txBody>
      </p:sp>
      <p:sp>
        <p:nvSpPr>
          <p:cNvPr id="28" name="ZoneTexte 27">
            <a:extLst>
              <a:ext uri="{FF2B5EF4-FFF2-40B4-BE49-F238E27FC236}">
                <a16:creationId xmlns:a16="http://schemas.microsoft.com/office/drawing/2014/main" id="{C076EB75-7A37-490B-9D3F-9EE3E3867D27}"/>
              </a:ext>
            </a:extLst>
          </p:cNvPr>
          <p:cNvSpPr txBox="1"/>
          <p:nvPr/>
        </p:nvSpPr>
        <p:spPr>
          <a:xfrm>
            <a:off x="286421" y="6418081"/>
            <a:ext cx="6100010" cy="246221"/>
          </a:xfrm>
          <a:prstGeom prst="rect">
            <a:avLst/>
          </a:prstGeom>
          <a:noFill/>
        </p:spPr>
        <p:txBody>
          <a:bodyPr wrap="square">
            <a:spAutoFit/>
          </a:bodyPr>
          <a:lstStyle/>
          <a:p>
            <a:r>
              <a:rPr lang="en-US" sz="1000" baseline="30000" dirty="0"/>
              <a:t>a</a:t>
            </a:r>
            <a:r>
              <a:rPr lang="en-US" sz="1000" dirty="0"/>
              <a:t>11 (8%) of 131 participants had no virologic data at Week 24. </a:t>
            </a:r>
          </a:p>
        </p:txBody>
      </p:sp>
    </p:spTree>
    <p:extLst>
      <p:ext uri="{BB962C8B-B14F-4D97-AF65-F5344CB8AC3E}">
        <p14:creationId xmlns:p14="http://schemas.microsoft.com/office/powerpoint/2010/main" val="2732988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391C3C-8004-4134-B77E-2C7798400B2C}"/>
              </a:ext>
            </a:extLst>
          </p:cNvPr>
          <p:cNvSpPr>
            <a:spLocks noGrp="1"/>
          </p:cNvSpPr>
          <p:nvPr>
            <p:ph type="title"/>
          </p:nvPr>
        </p:nvSpPr>
        <p:spPr/>
        <p:txBody>
          <a:bodyPr>
            <a:normAutofit/>
          </a:bodyPr>
          <a:lstStyle/>
          <a:p>
            <a:r>
              <a:rPr lang="en-US" spc="30" dirty="0"/>
              <a:t>Participants Who Switched From DTG/3TC </a:t>
            </a:r>
            <a:br>
              <a:rPr lang="en-US" spc="30" dirty="0"/>
            </a:br>
            <a:r>
              <a:rPr lang="en-US" spc="30" dirty="0"/>
              <a:t>at Any Time Point by Week 24</a:t>
            </a:r>
          </a:p>
        </p:txBody>
      </p:sp>
      <p:sp>
        <p:nvSpPr>
          <p:cNvPr id="5" name="Content Placeholder 4">
            <a:extLst>
              <a:ext uri="{FF2B5EF4-FFF2-40B4-BE49-F238E27FC236}">
                <a16:creationId xmlns:a16="http://schemas.microsoft.com/office/drawing/2014/main" id="{FCA62A75-43C9-4F08-8C1C-9B3FE03EB77F}"/>
              </a:ext>
            </a:extLst>
          </p:cNvPr>
          <p:cNvSpPr>
            <a:spLocks noGrp="1"/>
          </p:cNvSpPr>
          <p:nvPr>
            <p:ph sz="quarter" idx="13"/>
          </p:nvPr>
        </p:nvSpPr>
        <p:spPr/>
        <p:txBody>
          <a:bodyPr/>
          <a:lstStyle/>
          <a:p>
            <a:r>
              <a:rPr lang="en-US" spc="30" dirty="0"/>
              <a:t>All participants with available data who had an ART adjustment and remained </a:t>
            </a:r>
            <a:br>
              <a:rPr lang="en-US" spc="30" dirty="0"/>
            </a:br>
            <a:r>
              <a:rPr lang="en-US" spc="30" dirty="0"/>
              <a:t>on study at Week 24 had HIV-1 RNA &lt;50 c/mL </a:t>
            </a:r>
          </a:p>
        </p:txBody>
      </p:sp>
      <p:sp>
        <p:nvSpPr>
          <p:cNvPr id="3" name="Slide Number Placeholder 2">
            <a:extLst>
              <a:ext uri="{FF2B5EF4-FFF2-40B4-BE49-F238E27FC236}">
                <a16:creationId xmlns:a16="http://schemas.microsoft.com/office/drawing/2014/main" id="{5798B261-B3EB-43B2-90C5-95A164EA7A85}"/>
              </a:ext>
            </a:extLst>
          </p:cNvPr>
          <p:cNvSpPr>
            <a:spLocks noGrp="1"/>
          </p:cNvSpPr>
          <p:nvPr>
            <p:ph type="sldNum" sz="quarter" idx="4294967295"/>
          </p:nvPr>
        </p:nvSpPr>
        <p:spPr>
          <a:xfrm>
            <a:off x="11736388" y="6519863"/>
            <a:ext cx="455612" cy="336550"/>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24AC3FD-09E3-4FF5-A0F9-A72F20D7F301}" type="slidenum">
              <a:rPr kumimoji="0" lang="en-GB" sz="12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8F089C1B-AEFB-4413-A5E0-7414EDC0817D}"/>
              </a:ext>
            </a:extLst>
          </p:cNvPr>
          <p:cNvSpPr/>
          <p:nvPr/>
        </p:nvSpPr>
        <p:spPr>
          <a:xfrm>
            <a:off x="9425665" y="6495532"/>
            <a:ext cx="2766335" cy="276999"/>
          </a:xfrm>
          <a:prstGeom prst="rect">
            <a:avLst/>
          </a:prstGeom>
        </p:spPr>
        <p:txBody>
          <a:bodyPr wrap="none">
            <a:spAutoFit/>
          </a:bodyPr>
          <a:lstStyle/>
          <a:p>
            <a:pPr algn="r"/>
            <a:r>
              <a:rPr lang="fr-FR" sz="1200" i="1" dirty="0"/>
              <a:t>Paige Rolle C, Glasgow 2020, Abs. P020 </a:t>
            </a:r>
          </a:p>
        </p:txBody>
      </p:sp>
      <p:graphicFrame>
        <p:nvGraphicFramePr>
          <p:cNvPr id="6" name="Tableau 7">
            <a:extLst>
              <a:ext uri="{FF2B5EF4-FFF2-40B4-BE49-F238E27FC236}">
                <a16:creationId xmlns:a16="http://schemas.microsoft.com/office/drawing/2014/main" id="{025BA581-A80F-413A-AFB7-D9B1A2D7D706}"/>
              </a:ext>
            </a:extLst>
          </p:cNvPr>
          <p:cNvGraphicFramePr>
            <a:graphicFrameLocks noGrp="1"/>
          </p:cNvGraphicFramePr>
          <p:nvPr/>
        </p:nvGraphicFramePr>
        <p:xfrm>
          <a:off x="914400" y="2772099"/>
          <a:ext cx="10363200" cy="323088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194553478"/>
                    </a:ext>
                  </a:extLst>
                </a:gridCol>
                <a:gridCol w="2590800">
                  <a:extLst>
                    <a:ext uri="{9D8B030D-6E8A-4147-A177-3AD203B41FA5}">
                      <a16:colId xmlns:a16="http://schemas.microsoft.com/office/drawing/2014/main" val="2062881112"/>
                    </a:ext>
                  </a:extLst>
                </a:gridCol>
                <a:gridCol w="2590800">
                  <a:extLst>
                    <a:ext uri="{9D8B030D-6E8A-4147-A177-3AD203B41FA5}">
                      <a16:colId xmlns:a16="http://schemas.microsoft.com/office/drawing/2014/main" val="1462230904"/>
                    </a:ext>
                  </a:extLst>
                </a:gridCol>
                <a:gridCol w="2590800">
                  <a:extLst>
                    <a:ext uri="{9D8B030D-6E8A-4147-A177-3AD203B41FA5}">
                      <a16:colId xmlns:a16="http://schemas.microsoft.com/office/drawing/2014/main" val="2882795447"/>
                    </a:ext>
                  </a:extLst>
                </a:gridCol>
              </a:tblGrid>
              <a:tr h="275816">
                <a:tc>
                  <a:txBody>
                    <a:bodyPr/>
                    <a:lstStyle/>
                    <a:p>
                      <a:pPr marL="0" marR="0" fontAlgn="b">
                        <a:lnSpc>
                          <a:spcPts val="1700"/>
                        </a:lnSpc>
                        <a:spcBef>
                          <a:spcPts val="0"/>
                        </a:spcBef>
                        <a:spcAft>
                          <a:spcPts val="0"/>
                        </a:spcAft>
                      </a:pPr>
                      <a:r>
                        <a:rPr lang="en-US" sz="1500" b="1" kern="1200" dirty="0">
                          <a:solidFill>
                            <a:schemeClr val="bg1"/>
                          </a:solidFill>
                          <a:effectLst/>
                          <a:latin typeface="+mj-lt"/>
                        </a:rPr>
                        <a:t>Reason for switch</a:t>
                      </a:r>
                      <a:endParaRPr lang="en-US" sz="1500" b="1" dirty="0">
                        <a:solidFill>
                          <a:schemeClr val="bg1"/>
                        </a:solidFill>
                        <a:effectLst/>
                        <a:latin typeface="+mj-lt"/>
                        <a:ea typeface="Calibri" panose="020F0502020204030204" pitchFamily="34" charset="0"/>
                      </a:endParaRPr>
                    </a:p>
                  </a:txBody>
                  <a:tcPr marL="45720" marR="45720" marT="27432" marB="27432" anchor="ctr"/>
                </a:tc>
                <a:tc>
                  <a:txBody>
                    <a:bodyPr/>
                    <a:lstStyle/>
                    <a:p>
                      <a:pPr marL="0" marR="0" algn="ctr">
                        <a:lnSpc>
                          <a:spcPts val="1700"/>
                        </a:lnSpc>
                        <a:spcBef>
                          <a:spcPts val="0"/>
                        </a:spcBef>
                        <a:spcAft>
                          <a:spcPts val="0"/>
                        </a:spcAft>
                      </a:pPr>
                      <a:r>
                        <a:rPr lang="en-US" sz="1500" b="1" strike="noStrike" kern="1200" dirty="0">
                          <a:solidFill>
                            <a:schemeClr val="bg1"/>
                          </a:solidFill>
                          <a:effectLst/>
                          <a:latin typeface="+mj-lt"/>
                        </a:rPr>
                        <a:t>Visit window</a:t>
                      </a:r>
                    </a:p>
                  </a:txBody>
                  <a:tcPr marL="45720" marR="45720" marT="27432" marB="27432" anchor="ctr"/>
                </a:tc>
                <a:tc>
                  <a:txBody>
                    <a:bodyPr/>
                    <a:lstStyle/>
                    <a:p>
                      <a:pPr marL="0" marR="0" algn="ctr">
                        <a:lnSpc>
                          <a:spcPts val="1700"/>
                        </a:lnSpc>
                        <a:spcBef>
                          <a:spcPts val="0"/>
                        </a:spcBef>
                        <a:spcAft>
                          <a:spcPts val="0"/>
                        </a:spcAft>
                      </a:pPr>
                      <a:r>
                        <a:rPr lang="en-US" sz="1500" b="1" kern="1200" dirty="0">
                          <a:solidFill>
                            <a:schemeClr val="bg1"/>
                          </a:solidFill>
                          <a:effectLst/>
                          <a:latin typeface="+mj-lt"/>
                        </a:rPr>
                        <a:t>Modified ART</a:t>
                      </a:r>
                      <a:endParaRPr lang="en-US" sz="1500" b="1" dirty="0">
                        <a:solidFill>
                          <a:schemeClr val="bg1"/>
                        </a:solidFill>
                        <a:effectLst/>
                        <a:latin typeface="+mj-lt"/>
                        <a:ea typeface="Calibri" panose="020F0502020204030204" pitchFamily="34" charset="0"/>
                      </a:endParaRPr>
                    </a:p>
                  </a:txBody>
                  <a:tcPr marL="45720" marR="45720" marT="27432" marB="27432" anchor="ctr"/>
                </a:tc>
                <a:tc>
                  <a:txBody>
                    <a:bodyPr/>
                    <a:lstStyle/>
                    <a:p>
                      <a:pPr marL="0" marR="0" algn="ctr">
                        <a:lnSpc>
                          <a:spcPts val="1700"/>
                        </a:lnSpc>
                        <a:spcBef>
                          <a:spcPts val="0"/>
                        </a:spcBef>
                        <a:spcAft>
                          <a:spcPts val="0"/>
                        </a:spcAft>
                      </a:pPr>
                      <a:r>
                        <a:rPr lang="en-US" sz="1500" b="1" kern="1200" dirty="0">
                          <a:solidFill>
                            <a:schemeClr val="bg1"/>
                          </a:solidFill>
                          <a:effectLst/>
                          <a:latin typeface="+mj-lt"/>
                        </a:rPr>
                        <a:t>Plasma HIV-1 RNA</a:t>
                      </a:r>
                      <a:br>
                        <a:rPr lang="en-US" sz="1500" b="1" kern="1200" dirty="0">
                          <a:solidFill>
                            <a:schemeClr val="bg1"/>
                          </a:solidFill>
                          <a:effectLst/>
                          <a:latin typeface="+mj-lt"/>
                        </a:rPr>
                      </a:br>
                      <a:r>
                        <a:rPr lang="en-US" sz="1500" b="1" kern="1200" dirty="0">
                          <a:solidFill>
                            <a:schemeClr val="bg1"/>
                          </a:solidFill>
                          <a:effectLst/>
                          <a:latin typeface="+mj-lt"/>
                        </a:rPr>
                        <a:t>at Week 24</a:t>
                      </a:r>
                      <a:endParaRPr lang="en-US" sz="1500" b="1" dirty="0">
                        <a:solidFill>
                          <a:schemeClr val="bg1"/>
                        </a:solidFill>
                        <a:effectLst/>
                        <a:latin typeface="+mj-lt"/>
                        <a:ea typeface="Calibri" panose="020F0502020204030204" pitchFamily="34" charset="0"/>
                      </a:endParaRPr>
                    </a:p>
                  </a:txBody>
                  <a:tcPr marL="45720" marR="45720" marT="27432" marB="27432" anchor="ctr"/>
                </a:tc>
                <a:extLst>
                  <a:ext uri="{0D108BD9-81ED-4DB2-BD59-A6C34878D82A}">
                    <a16:rowId xmlns:a16="http://schemas.microsoft.com/office/drawing/2014/main" val="1494038671"/>
                  </a:ext>
                </a:extLst>
              </a:tr>
              <a:tr h="210173">
                <a:tc>
                  <a:txBody>
                    <a:bodyPr/>
                    <a:lstStyle/>
                    <a:p>
                      <a:pPr algn="l">
                        <a:lnSpc>
                          <a:spcPts val="1700"/>
                        </a:lnSpc>
                        <a:spcAft>
                          <a:spcPts val="0"/>
                        </a:spcAft>
                      </a:pPr>
                      <a:r>
                        <a:rPr lang="en-US" sz="1500" dirty="0">
                          <a:solidFill>
                            <a:schemeClr val="tx1"/>
                          </a:solidFill>
                          <a:latin typeface="+mj-lt"/>
                        </a:rPr>
                        <a:t>BL </a:t>
                      </a:r>
                      <a:r>
                        <a:rPr lang="en-GB" sz="1500" b="0" dirty="0">
                          <a:solidFill>
                            <a:schemeClr val="tx1"/>
                          </a:solidFill>
                          <a:effectLst/>
                          <a:latin typeface="+mj-lt"/>
                          <a:ea typeface="Times New Roman" panose="02020603050405020304" pitchFamily="18" charset="0"/>
                          <a:cs typeface="Arial" panose="020B0604020202020204" pitchFamily="34" charset="0"/>
                        </a:rPr>
                        <a:t>HBV</a:t>
                      </a:r>
                    </a:p>
                  </a:txBody>
                  <a:tcPr marL="45720" marR="45720" marT="36576" marB="36576" anchor="ctr"/>
                </a:tc>
                <a:tc>
                  <a:txBody>
                    <a:bodyPr/>
                    <a:lstStyle/>
                    <a:p>
                      <a:pPr algn="ctr">
                        <a:lnSpc>
                          <a:spcPts val="1700"/>
                        </a:lnSpc>
                        <a:spcAft>
                          <a:spcPts val="0"/>
                        </a:spcAft>
                      </a:pPr>
                      <a:r>
                        <a:rPr lang="en-GB" sz="1500" b="0" dirty="0">
                          <a:solidFill>
                            <a:schemeClr val="tx1"/>
                          </a:solidFill>
                          <a:effectLst/>
                          <a:latin typeface="+mj-lt"/>
                          <a:ea typeface="Times New Roman" panose="02020603050405020304" pitchFamily="18" charset="0"/>
                          <a:cs typeface="Arial" panose="020B0604020202020204" pitchFamily="34" charset="0"/>
                        </a:rPr>
                        <a:t>Week 1</a:t>
                      </a:r>
                    </a:p>
                  </a:txBody>
                  <a:tcPr marL="45720" marR="45720" marT="36576" marB="36576" anchor="ctr"/>
                </a:tc>
                <a:tc>
                  <a:txBody>
                    <a:bodyPr/>
                    <a:lstStyle/>
                    <a:p>
                      <a:pPr algn="ctr">
                        <a:lnSpc>
                          <a:spcPts val="1700"/>
                        </a:lnSpc>
                        <a:spcAft>
                          <a:spcPts val="0"/>
                        </a:spcAft>
                      </a:pPr>
                      <a:r>
                        <a:rPr lang="en-GB" sz="1500" b="0" dirty="0">
                          <a:solidFill>
                            <a:schemeClr val="tx1"/>
                          </a:solidFill>
                          <a:effectLst/>
                          <a:latin typeface="+mj-lt"/>
                          <a:ea typeface="Times New Roman" panose="02020603050405020304" pitchFamily="18" charset="0"/>
                          <a:cs typeface="Arial" panose="020B0604020202020204" pitchFamily="34" charset="0"/>
                        </a:rPr>
                        <a:t>DTG/3TC + TAF</a:t>
                      </a:r>
                    </a:p>
                  </a:txBody>
                  <a:tcPr marL="45720" marR="45720" marT="36576" marB="36576" anchor="ct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lang="en-GB" sz="1500" b="0" dirty="0">
                          <a:solidFill>
                            <a:schemeClr val="tx1"/>
                          </a:solidFill>
                          <a:effectLst/>
                          <a:latin typeface="+mj-lt"/>
                          <a:ea typeface="Times New Roman" panose="02020603050405020304" pitchFamily="18" charset="0"/>
                          <a:cs typeface="Arial" panose="020B0604020202020204" pitchFamily="34" charset="0"/>
                        </a:rPr>
                        <a:t>&lt;40 c/mL</a:t>
                      </a:r>
                    </a:p>
                  </a:txBody>
                  <a:tcPr marL="45720" marR="45720" marT="36576" marB="36576" anchor="ctr"/>
                </a:tc>
                <a:extLst>
                  <a:ext uri="{0D108BD9-81ED-4DB2-BD59-A6C34878D82A}">
                    <a16:rowId xmlns:a16="http://schemas.microsoft.com/office/drawing/2014/main" val="2068554940"/>
                  </a:ext>
                </a:extLst>
              </a:tr>
              <a:tr h="210173">
                <a:tc>
                  <a:txBody>
                    <a:bodyPr/>
                    <a:lstStyle/>
                    <a:p>
                      <a:pPr algn="l">
                        <a:lnSpc>
                          <a:spcPts val="1700"/>
                        </a:lnSpc>
                        <a:spcAft>
                          <a:spcPts val="0"/>
                        </a:spcAft>
                      </a:pPr>
                      <a:r>
                        <a:rPr lang="en-US" sz="1500" dirty="0">
                          <a:solidFill>
                            <a:schemeClr val="tx1"/>
                          </a:solidFill>
                          <a:latin typeface="+mj-lt"/>
                        </a:rPr>
                        <a:t>BL</a:t>
                      </a:r>
                      <a:r>
                        <a:rPr lang="en-GB" sz="1500" b="0" dirty="0">
                          <a:solidFill>
                            <a:schemeClr val="tx1"/>
                          </a:solidFill>
                          <a:effectLst/>
                          <a:latin typeface="+mj-lt"/>
                          <a:ea typeface="Times New Roman" panose="02020603050405020304" pitchFamily="18" charset="0"/>
                          <a:cs typeface="Arial" panose="020B0604020202020204" pitchFamily="34" charset="0"/>
                        </a:rPr>
                        <a:t> HBV</a:t>
                      </a:r>
                    </a:p>
                  </a:txBody>
                  <a:tcPr marL="45720" marR="45720" marT="36576" marB="36576" anchor="ctr"/>
                </a:tc>
                <a:tc>
                  <a:txBody>
                    <a:bodyPr/>
                    <a:lstStyle/>
                    <a:p>
                      <a:pPr algn="ctr">
                        <a:lnSpc>
                          <a:spcPts val="1700"/>
                        </a:lnSpc>
                        <a:spcAft>
                          <a:spcPts val="0"/>
                        </a:spcAft>
                      </a:pPr>
                      <a:r>
                        <a:rPr lang="en-GB" sz="1500" b="0" dirty="0">
                          <a:solidFill>
                            <a:schemeClr val="tx1"/>
                          </a:solidFill>
                          <a:effectLst/>
                          <a:latin typeface="+mj-lt"/>
                          <a:ea typeface="Times New Roman" panose="02020603050405020304" pitchFamily="18" charset="0"/>
                          <a:cs typeface="Arial" panose="020B0604020202020204" pitchFamily="34" charset="0"/>
                        </a:rPr>
                        <a:t>Week 1</a:t>
                      </a:r>
                    </a:p>
                  </a:txBody>
                  <a:tcPr marL="45720" marR="45720" marT="36576" marB="36576" anchor="ctr"/>
                </a:tc>
                <a:tc>
                  <a:txBody>
                    <a:bodyPr/>
                    <a:lstStyle/>
                    <a:p>
                      <a:pPr algn="ctr">
                        <a:lnSpc>
                          <a:spcPts val="1700"/>
                        </a:lnSpc>
                        <a:spcAft>
                          <a:spcPts val="0"/>
                        </a:spcAft>
                      </a:pPr>
                      <a:r>
                        <a:rPr lang="en-GB" sz="1500" dirty="0">
                          <a:solidFill>
                            <a:schemeClr val="tx1"/>
                          </a:solidFill>
                          <a:latin typeface="+mj-lt"/>
                        </a:rPr>
                        <a:t>BIC/FTC/TAF</a:t>
                      </a:r>
                      <a:endParaRPr lang="en-GB" sz="1500" b="0" dirty="0">
                        <a:solidFill>
                          <a:schemeClr val="tx1"/>
                        </a:solidFill>
                        <a:effectLst/>
                        <a:latin typeface="+mj-lt"/>
                        <a:ea typeface="Times New Roman" panose="02020603050405020304" pitchFamily="18" charset="0"/>
                        <a:cs typeface="Arial" panose="020B0604020202020204" pitchFamily="34" charset="0"/>
                      </a:endParaRPr>
                    </a:p>
                  </a:txBody>
                  <a:tcPr marL="45720" marR="45720" marT="36576" marB="36576" anchor="ct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lang="en-GB" sz="1500" b="0" dirty="0">
                          <a:solidFill>
                            <a:schemeClr val="tx1"/>
                          </a:solidFill>
                          <a:effectLst/>
                          <a:latin typeface="+mj-lt"/>
                          <a:ea typeface="Times New Roman" panose="02020603050405020304" pitchFamily="18" charset="0"/>
                          <a:cs typeface="Arial" panose="020B0604020202020204" pitchFamily="34" charset="0"/>
                        </a:rPr>
                        <a:t>NA</a:t>
                      </a:r>
                      <a:r>
                        <a:rPr lang="en-GB" sz="1500" b="0" baseline="30000" dirty="0">
                          <a:solidFill>
                            <a:schemeClr val="tx1"/>
                          </a:solidFill>
                          <a:effectLst/>
                          <a:latin typeface="+mj-lt"/>
                          <a:ea typeface="Times New Roman" panose="02020603050405020304" pitchFamily="18" charset="0"/>
                          <a:cs typeface="Arial" panose="020B0604020202020204" pitchFamily="34" charset="0"/>
                        </a:rPr>
                        <a:t>a</a:t>
                      </a:r>
                    </a:p>
                  </a:txBody>
                  <a:tcPr marL="45720" marR="45720" marT="36576" marB="36576" anchor="ctr"/>
                </a:tc>
                <a:extLst>
                  <a:ext uri="{0D108BD9-81ED-4DB2-BD59-A6C34878D82A}">
                    <a16:rowId xmlns:a16="http://schemas.microsoft.com/office/drawing/2014/main" val="1976464835"/>
                  </a:ext>
                </a:extLst>
              </a:tr>
              <a:tr h="210173">
                <a:tc>
                  <a:txBody>
                    <a:bodyPr/>
                    <a:lstStyle/>
                    <a:p>
                      <a:pPr marL="0" marR="0" fontAlgn="b">
                        <a:lnSpc>
                          <a:spcPts val="1700"/>
                        </a:lnSpc>
                        <a:spcBef>
                          <a:spcPts val="0"/>
                        </a:spcBef>
                        <a:spcAft>
                          <a:spcPts val="0"/>
                        </a:spcAft>
                      </a:pPr>
                      <a:r>
                        <a:rPr lang="en-US" sz="1500" dirty="0">
                          <a:solidFill>
                            <a:schemeClr val="tx1"/>
                          </a:solidFill>
                          <a:latin typeface="+mj-lt"/>
                        </a:rPr>
                        <a:t>BL</a:t>
                      </a:r>
                      <a:r>
                        <a:rPr lang="en-US" sz="1500" kern="1200" dirty="0">
                          <a:solidFill>
                            <a:schemeClr val="tx1"/>
                          </a:solidFill>
                          <a:effectLst/>
                          <a:latin typeface="+mj-lt"/>
                        </a:rPr>
                        <a:t> HBV</a:t>
                      </a:r>
                      <a:endParaRPr lang="en-US" sz="1500" dirty="0">
                        <a:solidFill>
                          <a:schemeClr val="tx1"/>
                        </a:solidFill>
                        <a:effectLst/>
                        <a:latin typeface="+mj-lt"/>
                        <a:ea typeface="Calibri" panose="020F0502020204030204" pitchFamily="34" charset="0"/>
                      </a:endParaRPr>
                    </a:p>
                  </a:txBody>
                  <a:tcPr marL="45720" marR="45720" marT="36576" marB="36576" anchor="ctr"/>
                </a:tc>
                <a:tc>
                  <a:txBody>
                    <a:bodyPr/>
                    <a:lstStyle/>
                    <a:p>
                      <a:pPr marL="0" marR="0" algn="ctr" fontAlgn="b">
                        <a:lnSpc>
                          <a:spcPts val="1700"/>
                        </a:lnSpc>
                        <a:spcBef>
                          <a:spcPts val="0"/>
                        </a:spcBef>
                        <a:spcAft>
                          <a:spcPts val="0"/>
                        </a:spcAft>
                      </a:pPr>
                      <a:r>
                        <a:rPr lang="en-US" sz="1500" kern="1200" dirty="0">
                          <a:solidFill>
                            <a:schemeClr val="tx1"/>
                          </a:solidFill>
                          <a:effectLst/>
                          <a:latin typeface="+mj-lt"/>
                          <a:ea typeface="Calibri" panose="020F0502020204030204" pitchFamily="34" charset="0"/>
                        </a:rPr>
                        <a:t>Week 4</a:t>
                      </a:r>
                      <a:endParaRPr lang="en-US" sz="1500" dirty="0">
                        <a:solidFill>
                          <a:schemeClr val="tx1"/>
                        </a:solidFill>
                        <a:effectLst/>
                        <a:latin typeface="+mj-lt"/>
                        <a:ea typeface="Calibri" panose="020F0502020204030204" pitchFamily="34" charset="0"/>
                      </a:endParaRPr>
                    </a:p>
                  </a:txBody>
                  <a:tcPr marL="45720" marR="45720" marT="36576" marB="36576" anchor="ctr"/>
                </a:tc>
                <a:tc>
                  <a:txBody>
                    <a:bodyPr/>
                    <a:lstStyle/>
                    <a:p>
                      <a:pPr algn="ctr">
                        <a:lnSpc>
                          <a:spcPts val="1700"/>
                        </a:lnSpc>
                        <a:spcAft>
                          <a:spcPts val="0"/>
                        </a:spcAft>
                      </a:pPr>
                      <a:r>
                        <a:rPr lang="en-GB" sz="1500" b="0" dirty="0">
                          <a:solidFill>
                            <a:schemeClr val="tx1"/>
                          </a:solidFill>
                          <a:effectLst/>
                          <a:latin typeface="+mj-lt"/>
                          <a:ea typeface="Times New Roman" panose="02020603050405020304" pitchFamily="18" charset="0"/>
                          <a:cs typeface="Arial" panose="020B0604020202020204" pitchFamily="34" charset="0"/>
                        </a:rPr>
                        <a:t>DTG + TDF/FTC</a:t>
                      </a:r>
                    </a:p>
                  </a:txBody>
                  <a:tcPr marL="45720" marR="45720" marT="36576" marB="36576" anchor="ctr"/>
                </a:tc>
                <a:tc>
                  <a:txBody>
                    <a:bodyPr/>
                    <a:lstStyle/>
                    <a:p>
                      <a:pPr marL="0" marR="0" lvl="0" indent="0" algn="ctr" defTabSz="1540052" rtl="0" eaLnBrk="1" fontAlgn="b" latinLnBrk="0" hangingPunct="1">
                        <a:lnSpc>
                          <a:spcPts val="1700"/>
                        </a:lnSpc>
                        <a:spcBef>
                          <a:spcPts val="0"/>
                        </a:spcBef>
                        <a:spcAft>
                          <a:spcPts val="0"/>
                        </a:spcAft>
                        <a:buClrTx/>
                        <a:buSzTx/>
                        <a:buFontTx/>
                        <a:buNone/>
                        <a:tabLst/>
                        <a:defRPr/>
                      </a:pPr>
                      <a:r>
                        <a:rPr lang="en-US" sz="1500" kern="1200" dirty="0">
                          <a:solidFill>
                            <a:schemeClr val="tx1"/>
                          </a:solidFill>
                          <a:effectLst/>
                          <a:latin typeface="+mj-lt"/>
                        </a:rPr>
                        <a:t>&lt;40 c/mL </a:t>
                      </a:r>
                      <a:endParaRPr lang="en-US" sz="1500" dirty="0">
                        <a:solidFill>
                          <a:schemeClr val="tx1"/>
                        </a:solidFill>
                        <a:effectLst/>
                        <a:latin typeface="+mj-lt"/>
                        <a:ea typeface="Calibri" panose="020F0502020204030204" pitchFamily="34" charset="0"/>
                      </a:endParaRPr>
                    </a:p>
                  </a:txBody>
                  <a:tcPr marL="45720" marR="45720" marT="36576" marB="36576" anchor="ctr"/>
                </a:tc>
                <a:extLst>
                  <a:ext uri="{0D108BD9-81ED-4DB2-BD59-A6C34878D82A}">
                    <a16:rowId xmlns:a16="http://schemas.microsoft.com/office/drawing/2014/main" val="3234987231"/>
                  </a:ext>
                </a:extLst>
              </a:tr>
              <a:tr h="286180">
                <a:tc>
                  <a:txBody>
                    <a:bodyPr/>
                    <a:lstStyle/>
                    <a:p>
                      <a:pPr algn="l">
                        <a:lnSpc>
                          <a:spcPts val="1700"/>
                        </a:lnSpc>
                        <a:spcAft>
                          <a:spcPts val="0"/>
                        </a:spcAft>
                      </a:pPr>
                      <a:r>
                        <a:rPr lang="en-US" sz="1500" dirty="0">
                          <a:solidFill>
                            <a:schemeClr val="tx1"/>
                          </a:solidFill>
                          <a:latin typeface="+mj-lt"/>
                        </a:rPr>
                        <a:t>BL</a:t>
                      </a:r>
                      <a:r>
                        <a:rPr lang="en-GB" sz="1500" b="0" dirty="0">
                          <a:solidFill>
                            <a:schemeClr val="tx1"/>
                          </a:solidFill>
                          <a:effectLst/>
                          <a:latin typeface="+mj-lt"/>
                          <a:ea typeface="Times New Roman" panose="02020603050405020304" pitchFamily="18" charset="0"/>
                          <a:cs typeface="Arial" panose="020B0604020202020204" pitchFamily="34" charset="0"/>
                        </a:rPr>
                        <a:t> HBV</a:t>
                      </a:r>
                    </a:p>
                  </a:txBody>
                  <a:tcPr marL="45720" marR="45720" marT="36576" marB="36576" anchor="ctr"/>
                </a:tc>
                <a:tc>
                  <a:txBody>
                    <a:bodyPr/>
                    <a:lstStyle/>
                    <a:p>
                      <a:pPr algn="ctr">
                        <a:lnSpc>
                          <a:spcPts val="1700"/>
                        </a:lnSpc>
                        <a:spcAft>
                          <a:spcPts val="0"/>
                        </a:spcAft>
                      </a:pPr>
                      <a:r>
                        <a:rPr lang="en-GB" sz="1500" b="0" dirty="0">
                          <a:solidFill>
                            <a:schemeClr val="tx1"/>
                          </a:solidFill>
                          <a:effectLst/>
                          <a:latin typeface="+mj-lt"/>
                          <a:ea typeface="Times New Roman" panose="02020603050405020304" pitchFamily="18" charset="0"/>
                          <a:cs typeface="Arial" panose="020B0604020202020204" pitchFamily="34" charset="0"/>
                        </a:rPr>
                        <a:t>Week 4</a:t>
                      </a:r>
                    </a:p>
                  </a:txBody>
                  <a:tcPr marL="45720" marR="45720" marT="36576" marB="36576" anchor="ctr"/>
                </a:tc>
                <a:tc>
                  <a:txBody>
                    <a:bodyPr/>
                    <a:lstStyle/>
                    <a:p>
                      <a:pPr algn="ctr">
                        <a:lnSpc>
                          <a:spcPts val="1700"/>
                        </a:lnSpc>
                        <a:spcAft>
                          <a:spcPts val="0"/>
                        </a:spcAft>
                      </a:pPr>
                      <a:r>
                        <a:rPr lang="en-GB" sz="1500" dirty="0">
                          <a:solidFill>
                            <a:schemeClr val="tx1"/>
                          </a:solidFill>
                          <a:latin typeface="+mj-lt"/>
                        </a:rPr>
                        <a:t>BIC/FTC/TAF or</a:t>
                      </a:r>
                    </a:p>
                    <a:p>
                      <a:pPr algn="ctr">
                        <a:lnSpc>
                          <a:spcPts val="1700"/>
                        </a:lnSpc>
                        <a:spcAft>
                          <a:spcPts val="0"/>
                        </a:spcAft>
                      </a:pPr>
                      <a:r>
                        <a:rPr lang="en-GB" sz="1500" dirty="0">
                          <a:solidFill>
                            <a:schemeClr val="tx1"/>
                          </a:solidFill>
                          <a:latin typeface="+mj-lt"/>
                        </a:rPr>
                        <a:t>DTG + TDF/FTC</a:t>
                      </a:r>
                      <a:r>
                        <a:rPr lang="en-GB" sz="1500" baseline="30000" dirty="0">
                          <a:solidFill>
                            <a:schemeClr val="tx1"/>
                          </a:solidFill>
                          <a:latin typeface="+mj-lt"/>
                        </a:rPr>
                        <a:t>b</a:t>
                      </a:r>
                      <a:endParaRPr lang="en-GB" sz="1500" b="0" dirty="0">
                        <a:solidFill>
                          <a:schemeClr val="tx1"/>
                        </a:solidFill>
                        <a:effectLst/>
                        <a:latin typeface="+mj-lt"/>
                        <a:ea typeface="Times New Roman" panose="02020603050405020304" pitchFamily="18" charset="0"/>
                        <a:cs typeface="Arial" panose="020B0604020202020204" pitchFamily="34" charset="0"/>
                      </a:endParaRPr>
                    </a:p>
                  </a:txBody>
                  <a:tcPr marL="45720" marR="45720" marT="36576" marB="36576" anchor="ct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lang="en-GB" sz="1500" b="0" dirty="0">
                          <a:solidFill>
                            <a:schemeClr val="tx1"/>
                          </a:solidFill>
                          <a:effectLst/>
                          <a:latin typeface="+mj-lt"/>
                          <a:ea typeface="Times New Roman" panose="02020603050405020304" pitchFamily="18" charset="0"/>
                          <a:cs typeface="Arial" panose="020B0604020202020204" pitchFamily="34" charset="0"/>
                        </a:rPr>
                        <a:t>49 </a:t>
                      </a:r>
                      <a:r>
                        <a:rPr lang="en-US" sz="1500" kern="1200" dirty="0">
                          <a:solidFill>
                            <a:schemeClr val="tx1"/>
                          </a:solidFill>
                          <a:effectLst/>
                          <a:latin typeface="+mj-lt"/>
                        </a:rPr>
                        <a:t>c/mL </a:t>
                      </a:r>
                      <a:endParaRPr lang="en-GB" sz="1500" b="0" dirty="0">
                        <a:solidFill>
                          <a:schemeClr val="tx1"/>
                        </a:solidFill>
                        <a:effectLst/>
                        <a:latin typeface="+mj-lt"/>
                        <a:ea typeface="Times New Roman" panose="02020603050405020304" pitchFamily="18" charset="0"/>
                        <a:cs typeface="Arial" panose="020B0604020202020204" pitchFamily="34" charset="0"/>
                      </a:endParaRPr>
                    </a:p>
                  </a:txBody>
                  <a:tcPr marL="45720" marR="45720" marT="36576" marB="36576" anchor="ctr"/>
                </a:tc>
                <a:extLst>
                  <a:ext uri="{0D108BD9-81ED-4DB2-BD59-A6C34878D82A}">
                    <a16:rowId xmlns:a16="http://schemas.microsoft.com/office/drawing/2014/main" val="252637802"/>
                  </a:ext>
                </a:extLst>
              </a:tr>
              <a:tr h="210173">
                <a:tc>
                  <a:txBody>
                    <a:bodyPr/>
                    <a:lstStyle/>
                    <a:p>
                      <a:pPr algn="l">
                        <a:lnSpc>
                          <a:spcPts val="1700"/>
                        </a:lnSpc>
                        <a:spcAft>
                          <a:spcPts val="0"/>
                        </a:spcAft>
                      </a:pPr>
                      <a:r>
                        <a:rPr lang="en-GB" sz="1500" b="0" dirty="0">
                          <a:solidFill>
                            <a:schemeClr val="tx1"/>
                          </a:solidFill>
                          <a:effectLst/>
                          <a:latin typeface="+mj-lt"/>
                          <a:ea typeface="Times New Roman" panose="02020603050405020304" pitchFamily="18" charset="0"/>
                          <a:cs typeface="Arial" panose="020B0604020202020204" pitchFamily="34" charset="0"/>
                        </a:rPr>
                        <a:t>Decision by participant or proxy</a:t>
                      </a:r>
                    </a:p>
                  </a:txBody>
                  <a:tcPr marL="45720" marR="45720" marT="36576" marB="36576" anchor="ctr"/>
                </a:tc>
                <a:tc>
                  <a:txBody>
                    <a:bodyPr/>
                    <a:lstStyle/>
                    <a:p>
                      <a:pPr algn="ctr">
                        <a:lnSpc>
                          <a:spcPts val="1700"/>
                        </a:lnSpc>
                        <a:spcAft>
                          <a:spcPts val="0"/>
                        </a:spcAft>
                      </a:pPr>
                      <a:r>
                        <a:rPr lang="en-GB" sz="1500" b="0" dirty="0">
                          <a:solidFill>
                            <a:schemeClr val="tx1"/>
                          </a:solidFill>
                          <a:effectLst/>
                          <a:latin typeface="+mj-lt"/>
                          <a:ea typeface="Times New Roman" panose="02020603050405020304" pitchFamily="18" charset="0"/>
                          <a:cs typeface="Arial" panose="020B0604020202020204" pitchFamily="34" charset="0"/>
                        </a:rPr>
                        <a:t>Week 4</a:t>
                      </a:r>
                    </a:p>
                  </a:txBody>
                  <a:tcPr marL="45720" marR="45720" marT="36576" marB="36576" anchor="ctr"/>
                </a:tc>
                <a:tc>
                  <a:txBody>
                    <a:bodyPr/>
                    <a:lstStyle/>
                    <a:p>
                      <a:pPr algn="ctr">
                        <a:lnSpc>
                          <a:spcPts val="1700"/>
                        </a:lnSpc>
                        <a:spcAft>
                          <a:spcPts val="0"/>
                        </a:spcAft>
                      </a:pPr>
                      <a:r>
                        <a:rPr lang="en-GB" sz="1500" dirty="0">
                          <a:solidFill>
                            <a:schemeClr val="tx1"/>
                          </a:solidFill>
                          <a:latin typeface="+mj-lt"/>
                        </a:rPr>
                        <a:t>BIC/FTC/TAF</a:t>
                      </a:r>
                      <a:endParaRPr lang="en-GB" sz="1500" b="0" dirty="0">
                        <a:solidFill>
                          <a:schemeClr val="tx1"/>
                        </a:solidFill>
                        <a:effectLst/>
                        <a:latin typeface="+mj-lt"/>
                        <a:ea typeface="Times New Roman" panose="02020603050405020304" pitchFamily="18" charset="0"/>
                        <a:cs typeface="Arial" panose="020B0604020202020204" pitchFamily="34" charset="0"/>
                      </a:endParaRPr>
                    </a:p>
                  </a:txBody>
                  <a:tcPr marL="45720" marR="45720" marT="36576" marB="36576" anchor="ct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lang="en-GB" sz="1500" b="0" dirty="0">
                          <a:solidFill>
                            <a:schemeClr val="tx1"/>
                          </a:solidFill>
                          <a:effectLst/>
                          <a:latin typeface="+mj-lt"/>
                          <a:ea typeface="Times New Roman" panose="02020603050405020304" pitchFamily="18" charset="0"/>
                          <a:cs typeface="Arial" panose="020B0604020202020204" pitchFamily="34" charset="0"/>
                        </a:rPr>
                        <a:t>NA</a:t>
                      </a:r>
                      <a:r>
                        <a:rPr lang="en-GB" sz="1500" b="0" baseline="30000" dirty="0">
                          <a:solidFill>
                            <a:schemeClr val="tx1"/>
                          </a:solidFill>
                          <a:effectLst/>
                          <a:latin typeface="+mj-lt"/>
                          <a:ea typeface="Times New Roman" panose="02020603050405020304" pitchFamily="18" charset="0"/>
                          <a:cs typeface="Arial" panose="020B0604020202020204" pitchFamily="34" charset="0"/>
                        </a:rPr>
                        <a:t>c</a:t>
                      </a:r>
                    </a:p>
                  </a:txBody>
                  <a:tcPr marL="45720" marR="45720" marT="36576" marB="36576" anchor="ctr"/>
                </a:tc>
                <a:extLst>
                  <a:ext uri="{0D108BD9-81ED-4DB2-BD59-A6C34878D82A}">
                    <a16:rowId xmlns:a16="http://schemas.microsoft.com/office/drawing/2014/main" val="1437993640"/>
                  </a:ext>
                </a:extLst>
              </a:tr>
              <a:tr h="210173">
                <a:tc>
                  <a:txBody>
                    <a:bodyPr/>
                    <a:lstStyle/>
                    <a:p>
                      <a:pPr marL="0" marR="0" lvl="0" indent="0" algn="l" defTabSz="914400" rtl="0" eaLnBrk="1" fontAlgn="auto" latinLnBrk="0" hangingPunct="1">
                        <a:lnSpc>
                          <a:spcPts val="1700"/>
                        </a:lnSpc>
                        <a:spcBef>
                          <a:spcPts val="0"/>
                        </a:spcBef>
                        <a:spcAft>
                          <a:spcPts val="0"/>
                        </a:spcAft>
                        <a:buClrTx/>
                        <a:buSzTx/>
                        <a:buFontTx/>
                        <a:buNone/>
                        <a:tabLst/>
                        <a:defRPr/>
                      </a:pPr>
                      <a:r>
                        <a:rPr lang="en-US" sz="1500" dirty="0">
                          <a:solidFill>
                            <a:schemeClr val="tx1"/>
                          </a:solidFill>
                          <a:latin typeface="+mj-lt"/>
                        </a:rPr>
                        <a:t>BL</a:t>
                      </a:r>
                      <a:r>
                        <a:rPr lang="en-GB" sz="1500" b="0" dirty="0">
                          <a:solidFill>
                            <a:schemeClr val="tx1"/>
                          </a:solidFill>
                          <a:effectLst/>
                          <a:latin typeface="+mj-lt"/>
                          <a:ea typeface="Times New Roman" panose="02020603050405020304" pitchFamily="18" charset="0"/>
                          <a:cs typeface="Arial" panose="020B0604020202020204" pitchFamily="34" charset="0"/>
                        </a:rPr>
                        <a:t> HBV</a:t>
                      </a:r>
                    </a:p>
                  </a:txBody>
                  <a:tcPr marL="45720" marR="45720" marT="36576" marB="36576" anchor="ctr"/>
                </a:tc>
                <a:tc>
                  <a:txBody>
                    <a:bodyPr/>
                    <a:lstStyle/>
                    <a:p>
                      <a:pPr algn="ctr">
                        <a:lnSpc>
                          <a:spcPts val="1700"/>
                        </a:lnSpc>
                        <a:spcAft>
                          <a:spcPts val="0"/>
                        </a:spcAft>
                      </a:pPr>
                      <a:r>
                        <a:rPr lang="en-GB" sz="1500" b="0" dirty="0">
                          <a:solidFill>
                            <a:schemeClr val="tx1"/>
                          </a:solidFill>
                          <a:effectLst/>
                          <a:latin typeface="+mj-lt"/>
                          <a:ea typeface="Times New Roman" panose="02020603050405020304" pitchFamily="18" charset="0"/>
                          <a:cs typeface="Arial" panose="020B0604020202020204" pitchFamily="34" charset="0"/>
                        </a:rPr>
                        <a:t>Week 8</a:t>
                      </a:r>
                    </a:p>
                  </a:txBody>
                  <a:tcPr marL="45720" marR="45720" marT="36576" marB="36576" anchor="ctr"/>
                </a:tc>
                <a:tc>
                  <a:txBody>
                    <a:bodyPr/>
                    <a:lstStyle/>
                    <a:p>
                      <a:pPr algn="ctr">
                        <a:lnSpc>
                          <a:spcPts val="1700"/>
                        </a:lnSpc>
                        <a:spcAft>
                          <a:spcPts val="0"/>
                        </a:spcAft>
                      </a:pPr>
                      <a:r>
                        <a:rPr lang="en-GB" sz="1500" b="0" dirty="0">
                          <a:solidFill>
                            <a:schemeClr val="tx1"/>
                          </a:solidFill>
                          <a:effectLst/>
                          <a:latin typeface="+mj-lt"/>
                          <a:ea typeface="Times New Roman" panose="02020603050405020304" pitchFamily="18" charset="0"/>
                          <a:cs typeface="Arial" panose="020B0604020202020204" pitchFamily="34" charset="0"/>
                        </a:rPr>
                        <a:t>DTG/3TC + TAF</a:t>
                      </a:r>
                    </a:p>
                  </a:txBody>
                  <a:tcPr marL="45720" marR="45720" marT="36576" marB="36576" anchor="ctr"/>
                </a:tc>
                <a:tc>
                  <a:txBody>
                    <a:bodyPr/>
                    <a:lstStyle/>
                    <a:p>
                      <a:pPr algn="ctr">
                        <a:lnSpc>
                          <a:spcPts val="1700"/>
                        </a:lnSpc>
                        <a:spcAft>
                          <a:spcPts val="0"/>
                        </a:spcAft>
                      </a:pPr>
                      <a:r>
                        <a:rPr lang="en-GB" sz="1500" b="0" dirty="0">
                          <a:solidFill>
                            <a:schemeClr val="tx1"/>
                          </a:solidFill>
                          <a:effectLst/>
                          <a:latin typeface="+mj-lt"/>
                          <a:ea typeface="Times New Roman" panose="02020603050405020304" pitchFamily="18" charset="0"/>
                          <a:cs typeface="Arial" panose="020B0604020202020204" pitchFamily="34" charset="0"/>
                        </a:rPr>
                        <a:t>&lt;40 </a:t>
                      </a:r>
                      <a:r>
                        <a:rPr lang="en-US" sz="1500" kern="1200" dirty="0">
                          <a:solidFill>
                            <a:schemeClr val="tx1"/>
                          </a:solidFill>
                          <a:effectLst/>
                          <a:latin typeface="+mj-lt"/>
                        </a:rPr>
                        <a:t>c/mL </a:t>
                      </a:r>
                      <a:endParaRPr lang="en-GB" sz="1500" b="0" dirty="0">
                        <a:solidFill>
                          <a:schemeClr val="tx1"/>
                        </a:solidFill>
                        <a:effectLst/>
                        <a:latin typeface="+mj-lt"/>
                        <a:ea typeface="Times New Roman" panose="02020603050405020304" pitchFamily="18" charset="0"/>
                        <a:cs typeface="Arial" panose="020B0604020202020204" pitchFamily="34" charset="0"/>
                      </a:endParaRPr>
                    </a:p>
                  </a:txBody>
                  <a:tcPr marL="45720" marR="45720" marT="36576" marB="36576" anchor="ctr"/>
                </a:tc>
                <a:extLst>
                  <a:ext uri="{0D108BD9-81ED-4DB2-BD59-A6C34878D82A}">
                    <a16:rowId xmlns:a16="http://schemas.microsoft.com/office/drawing/2014/main" val="4035449162"/>
                  </a:ext>
                </a:extLst>
              </a:tr>
              <a:tr h="210173">
                <a:tc>
                  <a:txBody>
                    <a:bodyPr/>
                    <a:lstStyle/>
                    <a:p>
                      <a:pPr algn="l">
                        <a:lnSpc>
                          <a:spcPts val="1700"/>
                        </a:lnSpc>
                        <a:spcAft>
                          <a:spcPts val="0"/>
                        </a:spcAft>
                      </a:pPr>
                      <a:r>
                        <a:rPr lang="en-US" sz="1500" dirty="0">
                          <a:solidFill>
                            <a:schemeClr val="tx1"/>
                          </a:solidFill>
                          <a:latin typeface="+mj-lt"/>
                        </a:rPr>
                        <a:t>BL</a:t>
                      </a:r>
                      <a:r>
                        <a:rPr lang="en-GB" sz="1500" b="0" dirty="0">
                          <a:solidFill>
                            <a:schemeClr val="tx1"/>
                          </a:solidFill>
                          <a:effectLst/>
                          <a:latin typeface="+mj-lt"/>
                          <a:ea typeface="Times New Roman" panose="02020603050405020304" pitchFamily="18" charset="0"/>
                          <a:cs typeface="Arial" panose="020B0604020202020204" pitchFamily="34" charset="0"/>
                        </a:rPr>
                        <a:t> M184V</a:t>
                      </a:r>
                    </a:p>
                  </a:txBody>
                  <a:tcPr marL="45720" marR="45720" marT="36576" marB="36576" anchor="ctr"/>
                </a:tc>
                <a:tc>
                  <a:txBody>
                    <a:bodyPr/>
                    <a:lstStyle/>
                    <a:p>
                      <a:pPr algn="ctr">
                        <a:lnSpc>
                          <a:spcPts val="1700"/>
                        </a:lnSpc>
                        <a:spcAft>
                          <a:spcPts val="0"/>
                        </a:spcAft>
                      </a:pPr>
                      <a:r>
                        <a:rPr lang="en-GB" sz="1500" b="0" dirty="0">
                          <a:solidFill>
                            <a:schemeClr val="tx1"/>
                          </a:solidFill>
                          <a:effectLst/>
                          <a:latin typeface="+mj-lt"/>
                          <a:ea typeface="Times New Roman" panose="02020603050405020304" pitchFamily="18" charset="0"/>
                          <a:cs typeface="Arial" panose="020B0604020202020204" pitchFamily="34" charset="0"/>
                        </a:rPr>
                        <a:t>Week 8</a:t>
                      </a:r>
                    </a:p>
                  </a:txBody>
                  <a:tcPr marL="45720" marR="45720" marT="36576" marB="36576" anchor="ctr"/>
                </a:tc>
                <a:tc>
                  <a:txBody>
                    <a:bodyPr/>
                    <a:lstStyle/>
                    <a:p>
                      <a:pPr algn="ctr">
                        <a:lnSpc>
                          <a:spcPts val="1700"/>
                        </a:lnSpc>
                        <a:spcAft>
                          <a:spcPts val="0"/>
                        </a:spcAft>
                      </a:pPr>
                      <a:r>
                        <a:rPr lang="en-GB" sz="1500" b="0" kern="1200" dirty="0">
                          <a:solidFill>
                            <a:schemeClr val="tx1"/>
                          </a:solidFill>
                          <a:effectLst/>
                          <a:latin typeface="+mj-lt"/>
                          <a:ea typeface="Times New Roman" panose="02020603050405020304" pitchFamily="18" charset="0"/>
                          <a:cs typeface="Arial" panose="020B0604020202020204" pitchFamily="34" charset="0"/>
                        </a:rPr>
                        <a:t>DTG/RPV</a:t>
                      </a:r>
                    </a:p>
                  </a:txBody>
                  <a:tcPr marL="45720" marR="45720" marT="36576" marB="36576" anchor="ct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lang="en-GB" sz="1500" b="0" dirty="0">
                          <a:solidFill>
                            <a:schemeClr val="tx1"/>
                          </a:solidFill>
                          <a:effectLst/>
                          <a:latin typeface="+mj-lt"/>
                          <a:ea typeface="Times New Roman" panose="02020603050405020304" pitchFamily="18" charset="0"/>
                          <a:cs typeface="Arial" panose="020B0604020202020204" pitchFamily="34" charset="0"/>
                        </a:rPr>
                        <a:t>NA</a:t>
                      </a:r>
                      <a:r>
                        <a:rPr lang="en-GB" sz="1500" b="0" baseline="30000" dirty="0">
                          <a:solidFill>
                            <a:schemeClr val="tx1"/>
                          </a:solidFill>
                          <a:effectLst/>
                          <a:latin typeface="+mj-lt"/>
                          <a:ea typeface="Times New Roman" panose="02020603050405020304" pitchFamily="18" charset="0"/>
                          <a:cs typeface="Arial" panose="020B0604020202020204" pitchFamily="34" charset="0"/>
                        </a:rPr>
                        <a:t>d</a:t>
                      </a:r>
                    </a:p>
                  </a:txBody>
                  <a:tcPr marL="45720" marR="45720" marT="36576" marB="36576" anchor="ctr"/>
                </a:tc>
                <a:extLst>
                  <a:ext uri="{0D108BD9-81ED-4DB2-BD59-A6C34878D82A}">
                    <a16:rowId xmlns:a16="http://schemas.microsoft.com/office/drawing/2014/main" val="1769137216"/>
                  </a:ext>
                </a:extLst>
              </a:tr>
              <a:tr h="286180">
                <a:tc>
                  <a:txBody>
                    <a:bodyPr/>
                    <a:lstStyle/>
                    <a:p>
                      <a:pPr algn="l">
                        <a:lnSpc>
                          <a:spcPts val="1700"/>
                        </a:lnSpc>
                        <a:spcAft>
                          <a:spcPts val="0"/>
                        </a:spcAft>
                      </a:pPr>
                      <a:r>
                        <a:rPr lang="en-GB" sz="1500" b="0" dirty="0">
                          <a:solidFill>
                            <a:schemeClr val="tx1"/>
                          </a:solidFill>
                          <a:effectLst/>
                          <a:latin typeface="+mj-lt"/>
                          <a:ea typeface="Times New Roman" panose="02020603050405020304" pitchFamily="18" charset="0"/>
                          <a:cs typeface="Arial" panose="020B0604020202020204" pitchFamily="34" charset="0"/>
                        </a:rPr>
                        <a:t>AE (rash)</a:t>
                      </a:r>
                    </a:p>
                  </a:txBody>
                  <a:tcPr marL="45720" marR="45720" marT="36576" marB="36576" anchor="ct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lang="en-GB" sz="1500" b="0" dirty="0">
                          <a:solidFill>
                            <a:schemeClr val="tx1"/>
                          </a:solidFill>
                          <a:effectLst/>
                          <a:latin typeface="+mj-lt"/>
                          <a:ea typeface="Times New Roman" panose="02020603050405020304" pitchFamily="18" charset="0"/>
                          <a:cs typeface="Arial" panose="020B0604020202020204" pitchFamily="34" charset="0"/>
                        </a:rPr>
                        <a:t>Week 12; </a:t>
                      </a:r>
                      <a:br>
                        <a:rPr lang="en-GB" sz="1500" b="0" dirty="0">
                          <a:solidFill>
                            <a:schemeClr val="tx1"/>
                          </a:solidFill>
                          <a:effectLst/>
                          <a:latin typeface="+mj-lt"/>
                          <a:ea typeface="Times New Roman" panose="02020603050405020304" pitchFamily="18" charset="0"/>
                          <a:cs typeface="Arial" panose="020B0604020202020204" pitchFamily="34" charset="0"/>
                        </a:rPr>
                      </a:br>
                      <a:r>
                        <a:rPr lang="en-GB" sz="1500" b="0" dirty="0">
                          <a:solidFill>
                            <a:schemeClr val="tx1"/>
                          </a:solidFill>
                          <a:effectLst/>
                          <a:latin typeface="+mj-lt"/>
                          <a:ea typeface="Times New Roman" panose="02020603050405020304" pitchFamily="18" charset="0"/>
                          <a:cs typeface="Arial" panose="020B0604020202020204" pitchFamily="34" charset="0"/>
                        </a:rPr>
                        <a:t>Week 12</a:t>
                      </a:r>
                    </a:p>
                  </a:txBody>
                  <a:tcPr marL="45720" marR="45720" marT="36576" marB="36576" anchor="ct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lang="en-GB" sz="1500" dirty="0">
                          <a:solidFill>
                            <a:schemeClr val="tx1"/>
                          </a:solidFill>
                          <a:latin typeface="+mj-lt"/>
                        </a:rPr>
                        <a:t>COBI/DRV/FTC/TAF; </a:t>
                      </a:r>
                    </a:p>
                    <a:p>
                      <a:pPr marL="0" marR="0" lvl="0" indent="0" algn="ctr" defTabSz="914400" rtl="0" eaLnBrk="1" fontAlgn="auto" latinLnBrk="0" hangingPunct="1">
                        <a:lnSpc>
                          <a:spcPts val="1700"/>
                        </a:lnSpc>
                        <a:spcBef>
                          <a:spcPts val="0"/>
                        </a:spcBef>
                        <a:spcAft>
                          <a:spcPts val="0"/>
                        </a:spcAft>
                        <a:buClrTx/>
                        <a:buSzTx/>
                        <a:buFontTx/>
                        <a:buNone/>
                        <a:tabLst/>
                        <a:defRPr/>
                      </a:pPr>
                      <a:r>
                        <a:rPr lang="en-GB" sz="1500" dirty="0">
                          <a:solidFill>
                            <a:schemeClr val="tx1"/>
                          </a:solidFill>
                          <a:latin typeface="+mj-lt"/>
                        </a:rPr>
                        <a:t>BIC/FTC/TAF</a:t>
                      </a:r>
                      <a:r>
                        <a:rPr lang="en-GB" sz="1500" baseline="30000" dirty="0">
                          <a:solidFill>
                            <a:schemeClr val="tx1"/>
                          </a:solidFill>
                          <a:latin typeface="+mj-lt"/>
                        </a:rPr>
                        <a:t>e</a:t>
                      </a:r>
                      <a:endParaRPr lang="en-GB" sz="1500" b="0" baseline="30000" dirty="0">
                        <a:solidFill>
                          <a:schemeClr val="tx1"/>
                        </a:solidFill>
                        <a:effectLst/>
                        <a:latin typeface="+mj-lt"/>
                        <a:ea typeface="Times New Roman" panose="02020603050405020304" pitchFamily="18" charset="0"/>
                        <a:cs typeface="Arial" panose="020B0604020202020204" pitchFamily="34" charset="0"/>
                      </a:endParaRPr>
                    </a:p>
                  </a:txBody>
                  <a:tcPr marL="45720" marR="45720" marT="36576" marB="36576" anchor="ct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lang="en-GB" sz="1500" b="0" dirty="0">
                          <a:solidFill>
                            <a:schemeClr val="tx1"/>
                          </a:solidFill>
                          <a:effectLst/>
                          <a:latin typeface="+mj-lt"/>
                          <a:ea typeface="Times New Roman" panose="02020603050405020304" pitchFamily="18" charset="0"/>
                          <a:cs typeface="Arial" panose="020B0604020202020204" pitchFamily="34" charset="0"/>
                        </a:rPr>
                        <a:t>&lt;40 </a:t>
                      </a:r>
                      <a:r>
                        <a:rPr lang="en-US" sz="1500" kern="1200" dirty="0">
                          <a:solidFill>
                            <a:schemeClr val="tx1"/>
                          </a:solidFill>
                          <a:effectLst/>
                          <a:latin typeface="+mj-lt"/>
                        </a:rPr>
                        <a:t>c/mL </a:t>
                      </a:r>
                      <a:endParaRPr lang="en-GB" sz="1500" b="0" dirty="0">
                        <a:solidFill>
                          <a:schemeClr val="tx1"/>
                        </a:solidFill>
                        <a:effectLst/>
                        <a:latin typeface="+mj-lt"/>
                        <a:ea typeface="Times New Roman" panose="02020603050405020304" pitchFamily="18" charset="0"/>
                        <a:cs typeface="Arial" panose="020B0604020202020204" pitchFamily="34" charset="0"/>
                      </a:endParaRPr>
                    </a:p>
                  </a:txBody>
                  <a:tcPr marL="45720" marR="45720" marT="36576" marB="36576" anchor="ctr"/>
                </a:tc>
                <a:extLst>
                  <a:ext uri="{0D108BD9-81ED-4DB2-BD59-A6C34878D82A}">
                    <a16:rowId xmlns:a16="http://schemas.microsoft.com/office/drawing/2014/main" val="4204133180"/>
                  </a:ext>
                </a:extLst>
              </a:tr>
            </a:tbl>
          </a:graphicData>
        </a:graphic>
      </p:graphicFrame>
      <p:sp>
        <p:nvSpPr>
          <p:cNvPr id="9" name="ZoneTexte 8">
            <a:extLst>
              <a:ext uri="{FF2B5EF4-FFF2-40B4-BE49-F238E27FC236}">
                <a16:creationId xmlns:a16="http://schemas.microsoft.com/office/drawing/2014/main" id="{A3C117FD-1E41-4040-AFDA-5567CC348F5C}"/>
              </a:ext>
            </a:extLst>
          </p:cNvPr>
          <p:cNvSpPr txBox="1"/>
          <p:nvPr/>
        </p:nvSpPr>
        <p:spPr>
          <a:xfrm>
            <a:off x="906881" y="6046368"/>
            <a:ext cx="10547182" cy="553998"/>
          </a:xfrm>
          <a:prstGeom prst="rect">
            <a:avLst/>
          </a:prstGeom>
          <a:noFill/>
        </p:spPr>
        <p:txBody>
          <a:bodyPr wrap="square">
            <a:spAutoFit/>
          </a:bodyPr>
          <a:lstStyle/>
          <a:p>
            <a:pPr marL="0" marR="0" fontAlgn="b">
              <a:lnSpc>
                <a:spcPct val="100000"/>
              </a:lnSpc>
              <a:spcBef>
                <a:spcPts val="0"/>
              </a:spcBef>
              <a:spcAft>
                <a:spcPts val="0"/>
              </a:spcAft>
            </a:pPr>
            <a:r>
              <a:rPr lang="en-GB" sz="1000" baseline="30000" dirty="0" err="1">
                <a:latin typeface="+mn-lt"/>
              </a:rPr>
              <a:t>a</a:t>
            </a:r>
            <a:r>
              <a:rPr lang="en-GB" sz="1000" baseline="0" dirty="0" err="1">
                <a:latin typeface="+mn-lt"/>
              </a:rPr>
              <a:t>Participant</a:t>
            </a:r>
            <a:r>
              <a:rPr lang="en-GB" sz="1000" baseline="0" dirty="0">
                <a:latin typeface="+mn-lt"/>
              </a:rPr>
              <a:t> on study but missing data in window. Participant </a:t>
            </a:r>
            <a:r>
              <a:rPr lang="en-US" sz="1000" baseline="0" dirty="0">
                <a:latin typeface="+mn-lt"/>
              </a:rPr>
              <a:t>had HIV-1 RNA &lt;40 c/mL at Week 36. </a:t>
            </a:r>
            <a:r>
              <a:rPr lang="en-US" sz="1000" baseline="30000" dirty="0" err="1">
                <a:effectLst/>
                <a:latin typeface="+mn-lt"/>
                <a:ea typeface="Calibri" panose="020F0502020204030204" pitchFamily="34" charset="0"/>
              </a:rPr>
              <a:t>b</a:t>
            </a:r>
            <a:r>
              <a:rPr lang="en-US" sz="1000" baseline="0" dirty="0" err="1">
                <a:effectLst/>
                <a:latin typeface="+mn-lt"/>
                <a:ea typeface="Calibri" panose="020F0502020204030204" pitchFamily="34" charset="0"/>
              </a:rPr>
              <a:t>Participant</a:t>
            </a:r>
            <a:r>
              <a:rPr lang="en-GB" sz="1000" dirty="0">
                <a:latin typeface="+mn-lt"/>
              </a:rPr>
              <a:t> participates in another double-blind clinical trial with a tenofovir-based regimen; switched to either </a:t>
            </a:r>
            <a:r>
              <a:rPr lang="en-GB" sz="1000" dirty="0" err="1">
                <a:latin typeface="+mn-lt"/>
              </a:rPr>
              <a:t>Biktarvy</a:t>
            </a:r>
            <a:r>
              <a:rPr lang="en-GB" sz="1000" dirty="0">
                <a:latin typeface="+mn-lt"/>
              </a:rPr>
              <a:t> or Truvada + </a:t>
            </a:r>
            <a:r>
              <a:rPr lang="en-GB" sz="1000" dirty="0" err="1">
                <a:latin typeface="+mn-lt"/>
              </a:rPr>
              <a:t>Tivicay</a:t>
            </a:r>
            <a:r>
              <a:rPr lang="en-GB" sz="1000" dirty="0">
                <a:latin typeface="+mn-lt"/>
              </a:rPr>
              <a:t>. </a:t>
            </a:r>
            <a:r>
              <a:rPr lang="en-US" sz="1000" baseline="30000" dirty="0" err="1">
                <a:latin typeface="+mn-lt"/>
              </a:rPr>
              <a:t>c</a:t>
            </a:r>
            <a:r>
              <a:rPr lang="en-US" sz="1000" baseline="0" dirty="0" err="1">
                <a:latin typeface="+mn-lt"/>
              </a:rPr>
              <a:t>Participant</a:t>
            </a:r>
            <a:r>
              <a:rPr lang="en-US" sz="1000" baseline="0" dirty="0">
                <a:latin typeface="+mn-lt"/>
              </a:rPr>
              <a:t> withdrew consent after switch from DTG/3TC. </a:t>
            </a:r>
            <a:r>
              <a:rPr lang="en-US" sz="1000" baseline="30000" dirty="0" err="1">
                <a:latin typeface="+mn-lt"/>
              </a:rPr>
              <a:t>d</a:t>
            </a:r>
            <a:r>
              <a:rPr lang="en-US" sz="1000" baseline="0" dirty="0" err="1">
                <a:latin typeface="+mn-lt"/>
              </a:rPr>
              <a:t>Participant</a:t>
            </a:r>
            <a:r>
              <a:rPr lang="en-US" sz="1000" baseline="0" dirty="0">
                <a:latin typeface="+mn-lt"/>
              </a:rPr>
              <a:t> had HIV-1 RNA 18,752 c/mL at baseline, &lt;40 c/mL on Day 47</a:t>
            </a:r>
            <a:r>
              <a:rPr lang="en-US" sz="1000" strike="noStrike" baseline="0" dirty="0">
                <a:latin typeface="+mn-lt"/>
              </a:rPr>
              <a:t>, </a:t>
            </a:r>
            <a:r>
              <a:rPr lang="en-US" sz="1000" baseline="0" dirty="0">
                <a:latin typeface="+mn-lt"/>
              </a:rPr>
              <a:t>switched to DTG/RPV on Day 49, and had last HIV-1 RNA 54 c/mL on Day 57; participant withdrew consent (due to relocation) on Day 106 (Week 12). </a:t>
            </a:r>
            <a:r>
              <a:rPr lang="en-US" sz="1000" baseline="30000" dirty="0" err="1">
                <a:effectLst/>
                <a:latin typeface="+mn-lt"/>
                <a:ea typeface="Calibri" panose="020F0502020204030204" pitchFamily="34" charset="0"/>
              </a:rPr>
              <a:t>e</a:t>
            </a:r>
            <a:r>
              <a:rPr lang="en-US" sz="1000" baseline="0" dirty="0" err="1">
                <a:effectLst/>
                <a:latin typeface="+mn-lt"/>
                <a:ea typeface="Calibri" panose="020F0502020204030204" pitchFamily="34" charset="0"/>
              </a:rPr>
              <a:t>Participant</a:t>
            </a:r>
            <a:r>
              <a:rPr lang="en-US" sz="1000" baseline="0" dirty="0">
                <a:effectLst/>
                <a:latin typeface="+mn-lt"/>
                <a:ea typeface="Calibri" panose="020F0502020204030204" pitchFamily="34" charset="0"/>
              </a:rPr>
              <a:t> switched ART twice. </a:t>
            </a:r>
          </a:p>
        </p:txBody>
      </p:sp>
    </p:spTree>
    <p:extLst>
      <p:ext uri="{BB962C8B-B14F-4D97-AF65-F5344CB8AC3E}">
        <p14:creationId xmlns:p14="http://schemas.microsoft.com/office/powerpoint/2010/main" val="2199170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A1C386-25EE-4072-88A9-6C5F53902324}"/>
              </a:ext>
            </a:extLst>
          </p:cNvPr>
          <p:cNvSpPr/>
          <p:nvPr/>
        </p:nvSpPr>
        <p:spPr>
          <a:xfrm>
            <a:off x="9814425" y="6495532"/>
            <a:ext cx="2377575" cy="276999"/>
          </a:xfrm>
          <a:prstGeom prst="rect">
            <a:avLst/>
          </a:prstGeom>
        </p:spPr>
        <p:txBody>
          <a:bodyPr wrap="none">
            <a:spAutoFit/>
          </a:bodyPr>
          <a:lstStyle/>
          <a:p>
            <a:pPr algn="r"/>
            <a:r>
              <a:rPr lang="fr-FR" sz="1200" i="1" dirty="0"/>
              <a:t>Postel N, Glasgow 2020, Abs. P129 </a:t>
            </a:r>
          </a:p>
        </p:txBody>
      </p:sp>
      <p:sp>
        <p:nvSpPr>
          <p:cNvPr id="2" name="Titre 1">
            <a:extLst>
              <a:ext uri="{FF2B5EF4-FFF2-40B4-BE49-F238E27FC236}">
                <a16:creationId xmlns:a16="http://schemas.microsoft.com/office/drawing/2014/main" id="{C2E6672A-E252-490B-A997-F26DCAAB283F}"/>
              </a:ext>
            </a:extLst>
          </p:cNvPr>
          <p:cNvSpPr>
            <a:spLocks noGrp="1"/>
          </p:cNvSpPr>
          <p:nvPr>
            <p:ph type="title"/>
          </p:nvPr>
        </p:nvSpPr>
        <p:spPr>
          <a:xfrm>
            <a:off x="609600" y="102198"/>
            <a:ext cx="10825769" cy="1581373"/>
          </a:xfrm>
        </p:spPr>
        <p:txBody>
          <a:bodyPr>
            <a:noAutofit/>
          </a:bodyPr>
          <a:lstStyle/>
          <a:p>
            <a:r>
              <a:rPr lang="en-US" sz="2800" dirty="0"/>
              <a:t>Effectiveness and persistence of F/TAF-containing regimens (E/C/F/TAF, R/F/TAF or F/TAF+3rd agent) in late and very late presenters – </a:t>
            </a:r>
            <a:br>
              <a:rPr lang="en-US" sz="2800" dirty="0"/>
            </a:br>
            <a:r>
              <a:rPr lang="en-US" sz="2800" dirty="0"/>
              <a:t>Final 24-month results from the </a:t>
            </a:r>
            <a:r>
              <a:rPr lang="en-US" sz="2800" dirty="0" err="1"/>
              <a:t>german</a:t>
            </a:r>
            <a:r>
              <a:rPr lang="en-US" sz="2800" dirty="0"/>
              <a:t> TAFNES cohort study</a:t>
            </a:r>
          </a:p>
        </p:txBody>
      </p:sp>
      <p:graphicFrame>
        <p:nvGraphicFramePr>
          <p:cNvPr id="8" name="Tableau 8">
            <a:extLst>
              <a:ext uri="{FF2B5EF4-FFF2-40B4-BE49-F238E27FC236}">
                <a16:creationId xmlns:a16="http://schemas.microsoft.com/office/drawing/2014/main" id="{7121010F-53C3-43D1-9282-6AEFA4F2E0E8}"/>
              </a:ext>
            </a:extLst>
          </p:cNvPr>
          <p:cNvGraphicFramePr>
            <a:graphicFrameLocks noGrp="1"/>
          </p:cNvGraphicFramePr>
          <p:nvPr>
            <p:ph sz="quarter" idx="13"/>
            <p:extLst>
              <p:ext uri="{D42A27DB-BD31-4B8C-83A1-F6EECF244321}">
                <p14:modId xmlns:p14="http://schemas.microsoft.com/office/powerpoint/2010/main" val="4024460860"/>
              </p:ext>
            </p:extLst>
          </p:nvPr>
        </p:nvGraphicFramePr>
        <p:xfrm>
          <a:off x="609600" y="1900489"/>
          <a:ext cx="10972800" cy="3958328"/>
        </p:xfrm>
        <a:graphic>
          <a:graphicData uri="http://schemas.openxmlformats.org/drawingml/2006/table">
            <a:tbl>
              <a:tblPr firstRow="1" bandRow="1">
                <a:tableStyleId>{5C22544A-7EE6-4342-B048-85BDC9FD1C3A}</a:tableStyleId>
              </a:tblPr>
              <a:tblGrid>
                <a:gridCol w="3035968">
                  <a:extLst>
                    <a:ext uri="{9D8B030D-6E8A-4147-A177-3AD203B41FA5}">
                      <a16:colId xmlns:a16="http://schemas.microsoft.com/office/drawing/2014/main" val="531010260"/>
                    </a:ext>
                  </a:extLst>
                </a:gridCol>
                <a:gridCol w="1984208">
                  <a:extLst>
                    <a:ext uri="{9D8B030D-6E8A-4147-A177-3AD203B41FA5}">
                      <a16:colId xmlns:a16="http://schemas.microsoft.com/office/drawing/2014/main" val="3286674649"/>
                    </a:ext>
                  </a:extLst>
                </a:gridCol>
                <a:gridCol w="1984208">
                  <a:extLst>
                    <a:ext uri="{9D8B030D-6E8A-4147-A177-3AD203B41FA5}">
                      <a16:colId xmlns:a16="http://schemas.microsoft.com/office/drawing/2014/main" val="3329812623"/>
                    </a:ext>
                  </a:extLst>
                </a:gridCol>
                <a:gridCol w="1984208">
                  <a:extLst>
                    <a:ext uri="{9D8B030D-6E8A-4147-A177-3AD203B41FA5}">
                      <a16:colId xmlns:a16="http://schemas.microsoft.com/office/drawing/2014/main" val="3575939203"/>
                    </a:ext>
                  </a:extLst>
                </a:gridCol>
                <a:gridCol w="1984208">
                  <a:extLst>
                    <a:ext uri="{9D8B030D-6E8A-4147-A177-3AD203B41FA5}">
                      <a16:colId xmlns:a16="http://schemas.microsoft.com/office/drawing/2014/main" val="1389979150"/>
                    </a:ext>
                  </a:extLst>
                </a:gridCol>
              </a:tblGrid>
              <a:tr h="459371">
                <a:tc>
                  <a:txBody>
                    <a:bodyPr/>
                    <a:lstStyle/>
                    <a:p>
                      <a:r>
                        <a:rPr lang="en-US" sz="1600" noProof="0"/>
                        <a:t>Baseline characteristics</a:t>
                      </a:r>
                    </a:p>
                  </a:txBody>
                  <a:tcPr anchor="ctr"/>
                </a:tc>
                <a:tc>
                  <a:txBody>
                    <a:bodyPr/>
                    <a:lstStyle/>
                    <a:p>
                      <a:pPr algn="ctr"/>
                      <a:r>
                        <a:rPr lang="en-US" sz="1600" noProof="0"/>
                        <a:t>Overall</a:t>
                      </a:r>
                    </a:p>
                  </a:txBody>
                  <a:tcPr anchor="ctr"/>
                </a:tc>
                <a:tc>
                  <a:txBody>
                    <a:bodyPr/>
                    <a:lstStyle/>
                    <a:p>
                      <a:pPr algn="ctr"/>
                      <a:r>
                        <a:rPr lang="en-US" sz="1600" noProof="0"/>
                        <a:t>LP</a:t>
                      </a:r>
                    </a:p>
                  </a:txBody>
                  <a:tcPr anchor="ctr"/>
                </a:tc>
                <a:tc>
                  <a:txBody>
                    <a:bodyPr/>
                    <a:lstStyle/>
                    <a:p>
                      <a:pPr algn="ctr"/>
                      <a:r>
                        <a:rPr lang="en-US" sz="1600" noProof="0"/>
                        <a:t>LP-AD</a:t>
                      </a:r>
                    </a:p>
                    <a:p>
                      <a:pPr algn="ctr"/>
                      <a:r>
                        <a:rPr lang="en-US" sz="1600" noProof="0"/>
                        <a:t>(sub-group of LP)</a:t>
                      </a:r>
                    </a:p>
                  </a:txBody>
                  <a:tcPr anchor="ctr"/>
                </a:tc>
                <a:tc>
                  <a:txBody>
                    <a:bodyPr/>
                    <a:lstStyle/>
                    <a:p>
                      <a:pPr algn="ctr"/>
                      <a:r>
                        <a:rPr lang="en-US" sz="1600" noProof="0"/>
                        <a:t>Non-LP</a:t>
                      </a:r>
                    </a:p>
                  </a:txBody>
                  <a:tcPr anchor="ctr"/>
                </a:tc>
                <a:extLst>
                  <a:ext uri="{0D108BD9-81ED-4DB2-BD59-A6C34878D82A}">
                    <a16:rowId xmlns:a16="http://schemas.microsoft.com/office/drawing/2014/main" val="970180516"/>
                  </a:ext>
                </a:extLst>
              </a:tr>
              <a:tr h="459371">
                <a:tc>
                  <a:txBody>
                    <a:bodyPr/>
                    <a:lstStyle/>
                    <a:p>
                      <a:r>
                        <a:rPr lang="en-US" sz="1600" noProof="0"/>
                        <a:t>N(%)</a:t>
                      </a:r>
                    </a:p>
                  </a:txBody>
                  <a:tcPr anchor="ctr"/>
                </a:tc>
                <a:tc>
                  <a:txBody>
                    <a:bodyPr/>
                    <a:lstStyle/>
                    <a:p>
                      <a:pPr algn="ctr"/>
                      <a:r>
                        <a:rPr lang="en-US" sz="1600" noProof="0"/>
                        <a:t>296 (100)</a:t>
                      </a:r>
                    </a:p>
                  </a:txBody>
                  <a:tcPr anchor="ctr"/>
                </a:tc>
                <a:tc>
                  <a:txBody>
                    <a:bodyPr/>
                    <a:lstStyle/>
                    <a:p>
                      <a:pPr algn="ctr"/>
                      <a:r>
                        <a:rPr lang="en-US" sz="1600" noProof="0"/>
                        <a:t>105 (35)</a:t>
                      </a:r>
                    </a:p>
                  </a:txBody>
                  <a:tcPr anchor="ctr"/>
                </a:tc>
                <a:tc>
                  <a:txBody>
                    <a:bodyPr/>
                    <a:lstStyle/>
                    <a:p>
                      <a:pPr algn="ctr"/>
                      <a:r>
                        <a:rPr lang="en-US" sz="1600" noProof="0"/>
                        <a:t>56 (19)</a:t>
                      </a:r>
                    </a:p>
                  </a:txBody>
                  <a:tcPr anchor="ctr"/>
                </a:tc>
                <a:tc>
                  <a:txBody>
                    <a:bodyPr/>
                    <a:lstStyle/>
                    <a:p>
                      <a:pPr algn="ctr"/>
                      <a:r>
                        <a:rPr lang="en-US" sz="1600" noProof="0"/>
                        <a:t>191 (65)</a:t>
                      </a:r>
                    </a:p>
                  </a:txBody>
                  <a:tcPr anchor="ctr"/>
                </a:tc>
                <a:extLst>
                  <a:ext uri="{0D108BD9-81ED-4DB2-BD59-A6C34878D82A}">
                    <a16:rowId xmlns:a16="http://schemas.microsoft.com/office/drawing/2014/main" val="589325103"/>
                  </a:ext>
                </a:extLst>
              </a:tr>
              <a:tr h="459371">
                <a:tc>
                  <a:txBody>
                    <a:bodyPr/>
                    <a:lstStyle/>
                    <a:p>
                      <a:r>
                        <a:rPr lang="en-US" sz="1600" noProof="0"/>
                        <a:t>Male gender, n (%)</a:t>
                      </a:r>
                    </a:p>
                  </a:txBody>
                  <a:tcPr anchor="ctr"/>
                </a:tc>
                <a:tc>
                  <a:txBody>
                    <a:bodyPr/>
                    <a:lstStyle/>
                    <a:p>
                      <a:pPr algn="ctr"/>
                      <a:r>
                        <a:rPr lang="en-US" sz="1600" noProof="0"/>
                        <a:t>278 (94)</a:t>
                      </a:r>
                    </a:p>
                  </a:txBody>
                  <a:tcPr anchor="ctr"/>
                </a:tc>
                <a:tc>
                  <a:txBody>
                    <a:bodyPr/>
                    <a:lstStyle/>
                    <a:p>
                      <a:pPr algn="ctr"/>
                      <a:r>
                        <a:rPr lang="en-US" sz="1600" noProof="0"/>
                        <a:t>97 (92)</a:t>
                      </a:r>
                    </a:p>
                  </a:txBody>
                  <a:tcPr anchor="ctr"/>
                </a:tc>
                <a:tc>
                  <a:txBody>
                    <a:bodyPr/>
                    <a:lstStyle/>
                    <a:p>
                      <a:pPr algn="ctr"/>
                      <a:r>
                        <a:rPr lang="en-US" sz="1600" noProof="0"/>
                        <a:t>51 (91)</a:t>
                      </a:r>
                    </a:p>
                  </a:txBody>
                  <a:tcPr anchor="ctr"/>
                </a:tc>
                <a:tc>
                  <a:txBody>
                    <a:bodyPr/>
                    <a:lstStyle/>
                    <a:p>
                      <a:pPr algn="ctr"/>
                      <a:r>
                        <a:rPr lang="en-US" sz="1600" noProof="0"/>
                        <a:t>181 (95)</a:t>
                      </a:r>
                    </a:p>
                  </a:txBody>
                  <a:tcPr anchor="ctr"/>
                </a:tc>
                <a:extLst>
                  <a:ext uri="{0D108BD9-81ED-4DB2-BD59-A6C34878D82A}">
                    <a16:rowId xmlns:a16="http://schemas.microsoft.com/office/drawing/2014/main" val="1564462809"/>
                  </a:ext>
                </a:extLst>
              </a:tr>
              <a:tr h="459371">
                <a:tc>
                  <a:txBody>
                    <a:bodyPr/>
                    <a:lstStyle/>
                    <a:p>
                      <a:r>
                        <a:rPr lang="en-US" sz="1600" noProof="0"/>
                        <a:t>Age, years, median (IQR)</a:t>
                      </a:r>
                    </a:p>
                  </a:txBody>
                  <a:tcPr anchor="ctr"/>
                </a:tc>
                <a:tc>
                  <a:txBody>
                    <a:bodyPr/>
                    <a:lstStyle/>
                    <a:p>
                      <a:pPr algn="ctr"/>
                      <a:r>
                        <a:rPr lang="en-US" sz="1600" noProof="0"/>
                        <a:t>37 (30-47)</a:t>
                      </a:r>
                    </a:p>
                  </a:txBody>
                  <a:tcPr anchor="ctr"/>
                </a:tc>
                <a:tc>
                  <a:txBody>
                    <a:bodyPr/>
                    <a:lstStyle/>
                    <a:p>
                      <a:pPr algn="ctr"/>
                      <a:r>
                        <a:rPr lang="en-US" sz="1600" noProof="0"/>
                        <a:t>41 (33-48)*</a:t>
                      </a:r>
                    </a:p>
                  </a:txBody>
                  <a:tcPr anchor="ctr"/>
                </a:tc>
                <a:tc>
                  <a:txBody>
                    <a:bodyPr/>
                    <a:lstStyle/>
                    <a:p>
                      <a:pPr algn="ctr"/>
                      <a:r>
                        <a:rPr lang="en-US" sz="1600" noProof="0"/>
                        <a:t>42 (33-49)</a:t>
                      </a:r>
                    </a:p>
                  </a:txBody>
                  <a:tcPr anchor="ctr"/>
                </a:tc>
                <a:tc>
                  <a:txBody>
                    <a:bodyPr/>
                    <a:lstStyle/>
                    <a:p>
                      <a:pPr algn="ctr"/>
                      <a:r>
                        <a:rPr lang="en-US" sz="1600" noProof="0"/>
                        <a:t>34 (28-45)*</a:t>
                      </a:r>
                    </a:p>
                  </a:txBody>
                  <a:tcPr anchor="ctr"/>
                </a:tc>
                <a:extLst>
                  <a:ext uri="{0D108BD9-81ED-4DB2-BD59-A6C34878D82A}">
                    <a16:rowId xmlns:a16="http://schemas.microsoft.com/office/drawing/2014/main" val="1125434627"/>
                  </a:ext>
                </a:extLst>
              </a:tr>
              <a:tr h="622982">
                <a:tc>
                  <a:txBody>
                    <a:bodyPr/>
                    <a:lstStyle/>
                    <a:p>
                      <a:r>
                        <a:rPr lang="en-US" sz="1600" noProof="0"/>
                        <a:t>CD4 count, cells/µl, median (IQR)</a:t>
                      </a:r>
                    </a:p>
                  </a:txBody>
                  <a:tcPr anchor="ctr"/>
                </a:tc>
                <a:tc>
                  <a:txBody>
                    <a:bodyPr/>
                    <a:lstStyle/>
                    <a:p>
                      <a:pPr algn="ctr"/>
                      <a:r>
                        <a:rPr lang="en-US" sz="1600" noProof="0"/>
                        <a:t>454</a:t>
                      </a:r>
                      <a:br>
                        <a:rPr lang="en-US" sz="1600" noProof="0"/>
                      </a:br>
                      <a:r>
                        <a:rPr lang="en-US" sz="1600" noProof="0"/>
                        <a:t>(254-614)</a:t>
                      </a:r>
                    </a:p>
                  </a:txBody>
                  <a:tcPr anchor="ctr"/>
                </a:tc>
                <a:tc>
                  <a:txBody>
                    <a:bodyPr/>
                    <a:lstStyle/>
                    <a:p>
                      <a:pPr algn="ctr"/>
                      <a:r>
                        <a:rPr lang="en-US" sz="1600" noProof="0"/>
                        <a:t>205</a:t>
                      </a:r>
                      <a:br>
                        <a:rPr lang="en-US" sz="1600" noProof="0"/>
                      </a:br>
                      <a:r>
                        <a:rPr lang="en-US" sz="1600" noProof="0"/>
                        <a:t>(102-276)*</a:t>
                      </a:r>
                    </a:p>
                  </a:txBody>
                  <a:tcPr anchor="ctr"/>
                </a:tc>
                <a:tc>
                  <a:txBody>
                    <a:bodyPr/>
                    <a:lstStyle/>
                    <a:p>
                      <a:pPr algn="ctr"/>
                      <a:r>
                        <a:rPr lang="en-US" sz="1600" noProof="0"/>
                        <a:t>106</a:t>
                      </a:r>
                      <a:br>
                        <a:rPr lang="en-US" sz="1600" noProof="0"/>
                      </a:br>
                      <a:r>
                        <a:rPr lang="en-US" sz="1600" noProof="0"/>
                        <a:t>(50-159)</a:t>
                      </a:r>
                    </a:p>
                  </a:txBody>
                  <a:tcPr anchor="ctr"/>
                </a:tc>
                <a:tc>
                  <a:txBody>
                    <a:bodyPr/>
                    <a:lstStyle/>
                    <a:p>
                      <a:pPr algn="ctr"/>
                      <a:r>
                        <a:rPr lang="en-US" sz="1600" noProof="0"/>
                        <a:t>559</a:t>
                      </a:r>
                      <a:br>
                        <a:rPr lang="en-US" sz="1600" noProof="0"/>
                      </a:br>
                      <a:r>
                        <a:rPr lang="en-US" sz="1600" noProof="0"/>
                        <a:t>(456-713)*</a:t>
                      </a:r>
                    </a:p>
                  </a:txBody>
                  <a:tcPr anchor="ctr"/>
                </a:tc>
                <a:extLst>
                  <a:ext uri="{0D108BD9-81ED-4DB2-BD59-A6C34878D82A}">
                    <a16:rowId xmlns:a16="http://schemas.microsoft.com/office/drawing/2014/main" val="1935157093"/>
                  </a:ext>
                </a:extLst>
              </a:tr>
              <a:tr h="459371">
                <a:tc>
                  <a:txBody>
                    <a:bodyPr/>
                    <a:lstStyle/>
                    <a:p>
                      <a:r>
                        <a:rPr lang="en-US" sz="1600" noProof="0"/>
                        <a:t>CDC stage C (AIDS), n (%)</a:t>
                      </a:r>
                    </a:p>
                  </a:txBody>
                  <a:tcPr anchor="ctr"/>
                </a:tc>
                <a:tc>
                  <a:txBody>
                    <a:bodyPr/>
                    <a:lstStyle/>
                    <a:p>
                      <a:pPr algn="ctr"/>
                      <a:r>
                        <a:rPr lang="en-US" sz="1600" noProof="0"/>
                        <a:t>28 (9)</a:t>
                      </a:r>
                    </a:p>
                  </a:txBody>
                  <a:tcPr anchor="ctr"/>
                </a:tc>
                <a:tc>
                  <a:txBody>
                    <a:bodyPr/>
                    <a:lstStyle/>
                    <a:p>
                      <a:pPr algn="ctr"/>
                      <a:r>
                        <a:rPr lang="en-US" sz="1600" noProof="0"/>
                        <a:t>28 (27) *</a:t>
                      </a:r>
                    </a:p>
                  </a:txBody>
                  <a:tcPr anchor="ctr"/>
                </a:tc>
                <a:tc>
                  <a:txBody>
                    <a:bodyPr/>
                    <a:lstStyle/>
                    <a:p>
                      <a:pPr algn="ctr"/>
                      <a:r>
                        <a:rPr lang="en-US" sz="1600" noProof="0"/>
                        <a:t>28 (50)</a:t>
                      </a:r>
                    </a:p>
                  </a:txBody>
                  <a:tcPr anchor="ctr"/>
                </a:tc>
                <a:tc>
                  <a:txBody>
                    <a:bodyPr/>
                    <a:lstStyle/>
                    <a:p>
                      <a:pPr algn="ctr"/>
                      <a:r>
                        <a:rPr lang="en-US" sz="1600" noProof="0"/>
                        <a:t>0 (0)*</a:t>
                      </a:r>
                    </a:p>
                  </a:txBody>
                  <a:tcPr anchor="ctr"/>
                </a:tc>
                <a:extLst>
                  <a:ext uri="{0D108BD9-81ED-4DB2-BD59-A6C34878D82A}">
                    <a16:rowId xmlns:a16="http://schemas.microsoft.com/office/drawing/2014/main" val="708016075"/>
                  </a:ext>
                </a:extLst>
              </a:tr>
              <a:tr h="459371">
                <a:tc>
                  <a:txBody>
                    <a:bodyPr/>
                    <a:lstStyle/>
                    <a:p>
                      <a:r>
                        <a:rPr lang="en-US" sz="1600" noProof="0"/>
                        <a:t>HIV-RNA, log cp/ml, median (IQR)</a:t>
                      </a:r>
                    </a:p>
                  </a:txBody>
                  <a:tcPr anchor="ctr"/>
                </a:tc>
                <a:tc>
                  <a:txBody>
                    <a:bodyPr/>
                    <a:lstStyle/>
                    <a:p>
                      <a:pPr algn="ctr"/>
                      <a:r>
                        <a:rPr lang="en-US" sz="1600" noProof="0"/>
                        <a:t>4,5 (4,0-5,2)*</a:t>
                      </a:r>
                    </a:p>
                  </a:txBody>
                  <a:tcPr anchor="ctr"/>
                </a:tc>
                <a:tc>
                  <a:txBody>
                    <a:bodyPr/>
                    <a:lstStyle/>
                    <a:p>
                      <a:pPr algn="ctr"/>
                      <a:r>
                        <a:rPr lang="en-US" sz="1600" noProof="0"/>
                        <a:t>5,0 (4,5-5,6) *</a:t>
                      </a:r>
                    </a:p>
                  </a:txBody>
                  <a:tcPr anchor="ctr"/>
                </a:tc>
                <a:tc>
                  <a:txBody>
                    <a:bodyPr/>
                    <a:lstStyle/>
                    <a:p>
                      <a:pPr algn="ctr"/>
                      <a:r>
                        <a:rPr lang="en-US" sz="1600" noProof="0"/>
                        <a:t>5,1 (4,5-5,7)</a:t>
                      </a:r>
                    </a:p>
                  </a:txBody>
                  <a:tcPr anchor="ctr"/>
                </a:tc>
                <a:tc>
                  <a:txBody>
                    <a:bodyPr/>
                    <a:lstStyle/>
                    <a:p>
                      <a:pPr algn="ctr"/>
                      <a:r>
                        <a:rPr lang="en-US" sz="1600" noProof="0"/>
                        <a:t>4,3 (3,8-4,9)*</a:t>
                      </a:r>
                    </a:p>
                  </a:txBody>
                  <a:tcPr anchor="ctr"/>
                </a:tc>
                <a:extLst>
                  <a:ext uri="{0D108BD9-81ED-4DB2-BD59-A6C34878D82A}">
                    <a16:rowId xmlns:a16="http://schemas.microsoft.com/office/drawing/2014/main" val="2021448686"/>
                  </a:ext>
                </a:extLst>
              </a:tr>
              <a:tr h="459371">
                <a:tc>
                  <a:txBody>
                    <a:bodyPr/>
                    <a:lstStyle/>
                    <a:p>
                      <a:r>
                        <a:rPr lang="en-US" sz="1600" noProof="0"/>
                        <a:t>HIV-1 RNA &gt; 100 000 cp/ml, n (%)</a:t>
                      </a:r>
                    </a:p>
                  </a:txBody>
                  <a:tcPr anchor="ctr"/>
                </a:tc>
                <a:tc>
                  <a:txBody>
                    <a:bodyPr/>
                    <a:lstStyle/>
                    <a:p>
                      <a:pPr algn="ctr"/>
                      <a:r>
                        <a:rPr lang="en-US" sz="1600" noProof="0"/>
                        <a:t>92 (31)</a:t>
                      </a:r>
                    </a:p>
                  </a:txBody>
                  <a:tcPr anchor="ctr"/>
                </a:tc>
                <a:tc>
                  <a:txBody>
                    <a:bodyPr/>
                    <a:lstStyle/>
                    <a:p>
                      <a:pPr algn="ctr"/>
                      <a:r>
                        <a:rPr lang="en-US" sz="1600" noProof="0"/>
                        <a:t>54 (52)</a:t>
                      </a:r>
                    </a:p>
                  </a:txBody>
                  <a:tcPr anchor="ctr"/>
                </a:tc>
                <a:tc>
                  <a:txBody>
                    <a:bodyPr/>
                    <a:lstStyle/>
                    <a:p>
                      <a:pPr algn="ctr"/>
                      <a:r>
                        <a:rPr lang="en-US" sz="1600" noProof="0"/>
                        <a:t>32 (59)</a:t>
                      </a:r>
                    </a:p>
                  </a:txBody>
                  <a:tcPr anchor="ctr"/>
                </a:tc>
                <a:tc>
                  <a:txBody>
                    <a:bodyPr/>
                    <a:lstStyle/>
                    <a:p>
                      <a:pPr algn="ctr"/>
                      <a:r>
                        <a:rPr lang="en-US" sz="1600" noProof="0" dirty="0"/>
                        <a:t>38 (20)*</a:t>
                      </a:r>
                    </a:p>
                  </a:txBody>
                  <a:tcPr anchor="ctr"/>
                </a:tc>
                <a:extLst>
                  <a:ext uri="{0D108BD9-81ED-4DB2-BD59-A6C34878D82A}">
                    <a16:rowId xmlns:a16="http://schemas.microsoft.com/office/drawing/2014/main" val="532316394"/>
                  </a:ext>
                </a:extLst>
              </a:tr>
            </a:tbl>
          </a:graphicData>
        </a:graphic>
      </p:graphicFrame>
      <p:sp>
        <p:nvSpPr>
          <p:cNvPr id="9" name="ZoneTexte 8">
            <a:extLst>
              <a:ext uri="{FF2B5EF4-FFF2-40B4-BE49-F238E27FC236}">
                <a16:creationId xmlns:a16="http://schemas.microsoft.com/office/drawing/2014/main" id="{FE57584A-DC00-487C-A047-5BAED349E075}"/>
              </a:ext>
            </a:extLst>
          </p:cNvPr>
          <p:cNvSpPr txBox="1"/>
          <p:nvPr/>
        </p:nvSpPr>
        <p:spPr>
          <a:xfrm>
            <a:off x="609600" y="6002907"/>
            <a:ext cx="4570867" cy="307777"/>
          </a:xfrm>
          <a:prstGeom prst="rect">
            <a:avLst/>
          </a:prstGeom>
          <a:noFill/>
        </p:spPr>
        <p:txBody>
          <a:bodyPr wrap="none" rtlCol="0">
            <a:spAutoFit/>
          </a:bodyPr>
          <a:lstStyle/>
          <a:p>
            <a:r>
              <a:rPr lang="fr-FR" sz="1400" dirty="0"/>
              <a:t>* P &lt; 0,05 for </a:t>
            </a:r>
            <a:r>
              <a:rPr lang="fr-FR" sz="1400" dirty="0" err="1"/>
              <a:t>univariate</a:t>
            </a:r>
            <a:r>
              <a:rPr lang="fr-FR" sz="1400" dirty="0"/>
              <a:t> </a:t>
            </a:r>
            <a:r>
              <a:rPr lang="fr-FR" sz="1400" dirty="0" err="1"/>
              <a:t>comparison</a:t>
            </a:r>
            <a:r>
              <a:rPr lang="fr-FR" sz="1400" dirty="0"/>
              <a:t> </a:t>
            </a:r>
            <a:r>
              <a:rPr lang="fr-FR" sz="1400" dirty="0" err="1"/>
              <a:t>between</a:t>
            </a:r>
            <a:r>
              <a:rPr lang="fr-FR" sz="1400" dirty="0"/>
              <a:t> LP and non-LP</a:t>
            </a:r>
          </a:p>
        </p:txBody>
      </p:sp>
    </p:spTree>
    <p:extLst>
      <p:ext uri="{BB962C8B-B14F-4D97-AF65-F5344CB8AC3E}">
        <p14:creationId xmlns:p14="http://schemas.microsoft.com/office/powerpoint/2010/main" val="1892241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7519B8-7374-4F47-9021-631E91844956}"/>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E03D508-37FF-754B-951B-226E43153FF5}"/>
              </a:ext>
            </a:extLst>
          </p:cNvPr>
          <p:cNvSpPr>
            <a:spLocks noGrp="1"/>
          </p:cNvSpPr>
          <p:nvPr>
            <p:ph sz="quarter" idx="13"/>
          </p:nvPr>
        </p:nvSpPr>
        <p:spPr>
          <a:xfrm>
            <a:off x="609600" y="2495774"/>
            <a:ext cx="10972800" cy="3695476"/>
          </a:xfrm>
        </p:spPr>
        <p:txBody>
          <a:bodyPr>
            <a:normAutofit/>
          </a:bodyPr>
          <a:lstStyle/>
          <a:p>
            <a:r>
              <a:rPr lang="en-US" sz="2800" dirty="0"/>
              <a:t>This presentation is made in complete editorial freedom </a:t>
            </a:r>
          </a:p>
          <a:p>
            <a:endParaRPr lang="en-US" sz="2800" dirty="0"/>
          </a:p>
          <a:p>
            <a:r>
              <a:rPr lang="en-US" sz="2800" dirty="0"/>
              <a:t>Thanks to Janssen and </a:t>
            </a:r>
            <a:r>
              <a:rPr lang="en-US" sz="2800" dirty="0" err="1"/>
              <a:t>ViiV</a:t>
            </a:r>
            <a:r>
              <a:rPr lang="en-US" sz="2800" dirty="0"/>
              <a:t> Healthcare for their institutional support</a:t>
            </a:r>
          </a:p>
          <a:p>
            <a:endParaRPr lang="en-US" sz="2800" dirty="0"/>
          </a:p>
        </p:txBody>
      </p:sp>
    </p:spTree>
    <p:extLst>
      <p:ext uri="{BB962C8B-B14F-4D97-AF65-F5344CB8AC3E}">
        <p14:creationId xmlns:p14="http://schemas.microsoft.com/office/powerpoint/2010/main" val="3892664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itre 60">
            <a:extLst>
              <a:ext uri="{FF2B5EF4-FFF2-40B4-BE49-F238E27FC236}">
                <a16:creationId xmlns:a16="http://schemas.microsoft.com/office/drawing/2014/main" id="{BEC584AD-2C75-4783-B6D6-AE47C4E96171}"/>
              </a:ext>
            </a:extLst>
          </p:cNvPr>
          <p:cNvSpPr>
            <a:spLocks noGrp="1"/>
          </p:cNvSpPr>
          <p:nvPr>
            <p:ph type="title"/>
          </p:nvPr>
        </p:nvSpPr>
        <p:spPr/>
        <p:txBody>
          <a:bodyPr/>
          <a:lstStyle/>
          <a:p>
            <a:r>
              <a:rPr lang="en-US"/>
              <a:t>Time on study/study drug stratified by late presentation (Kaplan-Meier analysis)</a:t>
            </a:r>
          </a:p>
        </p:txBody>
      </p:sp>
      <p:grpSp>
        <p:nvGrpSpPr>
          <p:cNvPr id="2" name="Groupe 1">
            <a:extLst>
              <a:ext uri="{FF2B5EF4-FFF2-40B4-BE49-F238E27FC236}">
                <a16:creationId xmlns:a16="http://schemas.microsoft.com/office/drawing/2014/main" id="{04B8F50F-F2B6-412C-8F8B-9384E647B24F}"/>
              </a:ext>
            </a:extLst>
          </p:cNvPr>
          <p:cNvGrpSpPr/>
          <p:nvPr/>
        </p:nvGrpSpPr>
        <p:grpSpPr>
          <a:xfrm>
            <a:off x="1079453" y="2000562"/>
            <a:ext cx="9540959" cy="4238106"/>
            <a:chOff x="1193202" y="2390583"/>
            <a:chExt cx="9540959" cy="4238106"/>
          </a:xfrm>
        </p:grpSpPr>
        <p:grpSp>
          <p:nvGrpSpPr>
            <p:cNvPr id="26" name="Groupe 25">
              <a:extLst>
                <a:ext uri="{FF2B5EF4-FFF2-40B4-BE49-F238E27FC236}">
                  <a16:creationId xmlns:a16="http://schemas.microsoft.com/office/drawing/2014/main" id="{B69DC977-80CB-48F3-B5B2-DAED4BEAD344}"/>
                </a:ext>
              </a:extLst>
            </p:cNvPr>
            <p:cNvGrpSpPr/>
            <p:nvPr/>
          </p:nvGrpSpPr>
          <p:grpSpPr>
            <a:xfrm>
              <a:off x="2039858" y="2427956"/>
              <a:ext cx="8251825" cy="3046412"/>
              <a:chOff x="1943604" y="2439988"/>
              <a:chExt cx="8251825" cy="3046412"/>
            </a:xfrm>
          </p:grpSpPr>
          <p:sp>
            <p:nvSpPr>
              <p:cNvPr id="7" name="Freeform 5">
                <a:extLst>
                  <a:ext uri="{FF2B5EF4-FFF2-40B4-BE49-F238E27FC236}">
                    <a16:creationId xmlns:a16="http://schemas.microsoft.com/office/drawing/2014/main" id="{8B01B9D7-2044-4626-807B-F36030728228}"/>
                  </a:ext>
                </a:extLst>
              </p:cNvPr>
              <p:cNvSpPr>
                <a:spLocks/>
              </p:cNvSpPr>
              <p:nvPr/>
            </p:nvSpPr>
            <p:spPr bwMode="auto">
              <a:xfrm>
                <a:off x="2072191" y="2439988"/>
                <a:ext cx="8123238" cy="2906713"/>
              </a:xfrm>
              <a:custGeom>
                <a:avLst/>
                <a:gdLst>
                  <a:gd name="T0" fmla="*/ 5117 w 5117"/>
                  <a:gd name="T1" fmla="*/ 1831 h 1831"/>
                  <a:gd name="T2" fmla="*/ 0 w 5117"/>
                  <a:gd name="T3" fmla="*/ 1831 h 1831"/>
                  <a:gd name="T4" fmla="*/ 0 w 5117"/>
                  <a:gd name="T5" fmla="*/ 0 h 1831"/>
                </a:gdLst>
                <a:ahLst/>
                <a:cxnLst>
                  <a:cxn ang="0">
                    <a:pos x="T0" y="T1"/>
                  </a:cxn>
                  <a:cxn ang="0">
                    <a:pos x="T2" y="T3"/>
                  </a:cxn>
                  <a:cxn ang="0">
                    <a:pos x="T4" y="T5"/>
                  </a:cxn>
                </a:cxnLst>
                <a:rect l="0" t="0" r="r" b="b"/>
                <a:pathLst>
                  <a:path w="5117" h="1831">
                    <a:moveTo>
                      <a:pt x="5117" y="1831"/>
                    </a:moveTo>
                    <a:lnTo>
                      <a:pt x="0" y="1831"/>
                    </a:lnTo>
                    <a:lnTo>
                      <a:pt x="0" y="0"/>
                    </a:lnTo>
                  </a:path>
                </a:pathLst>
              </a:custGeom>
              <a:noFill/>
              <a:ln w="9525" cap="rnd">
                <a:solidFill>
                  <a:srgbClr val="00006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8" name="Line 6">
                <a:extLst>
                  <a:ext uri="{FF2B5EF4-FFF2-40B4-BE49-F238E27FC236}">
                    <a16:creationId xmlns:a16="http://schemas.microsoft.com/office/drawing/2014/main" id="{9BA0288C-96C4-46C0-A5E6-2B705CF5E6D3}"/>
                  </a:ext>
                </a:extLst>
              </p:cNvPr>
              <p:cNvSpPr>
                <a:spLocks noChangeShapeType="1"/>
              </p:cNvSpPr>
              <p:nvPr/>
            </p:nvSpPr>
            <p:spPr bwMode="auto">
              <a:xfrm>
                <a:off x="1943604" y="3232150"/>
                <a:ext cx="128588" cy="0"/>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9" name="Line 7">
                <a:extLst>
                  <a:ext uri="{FF2B5EF4-FFF2-40B4-BE49-F238E27FC236}">
                    <a16:creationId xmlns:a16="http://schemas.microsoft.com/office/drawing/2014/main" id="{28B2149C-065C-4C41-B67F-B1E5054C9F26}"/>
                  </a:ext>
                </a:extLst>
              </p:cNvPr>
              <p:cNvSpPr>
                <a:spLocks noChangeShapeType="1"/>
              </p:cNvSpPr>
              <p:nvPr/>
            </p:nvSpPr>
            <p:spPr bwMode="auto">
              <a:xfrm>
                <a:off x="1943604" y="3862388"/>
                <a:ext cx="128588" cy="0"/>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0" name="Line 8">
                <a:extLst>
                  <a:ext uri="{FF2B5EF4-FFF2-40B4-BE49-F238E27FC236}">
                    <a16:creationId xmlns:a16="http://schemas.microsoft.com/office/drawing/2014/main" id="{BCD7B427-B212-4AF7-9078-978466F35995}"/>
                  </a:ext>
                </a:extLst>
              </p:cNvPr>
              <p:cNvSpPr>
                <a:spLocks noChangeShapeType="1"/>
              </p:cNvSpPr>
              <p:nvPr/>
            </p:nvSpPr>
            <p:spPr bwMode="auto">
              <a:xfrm>
                <a:off x="1943604" y="4494213"/>
                <a:ext cx="128588" cy="0"/>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1" name="Line 9">
                <a:extLst>
                  <a:ext uri="{FF2B5EF4-FFF2-40B4-BE49-F238E27FC236}">
                    <a16:creationId xmlns:a16="http://schemas.microsoft.com/office/drawing/2014/main" id="{4B971BB6-D0C9-4D52-8EC2-38852F1F2ACE}"/>
                  </a:ext>
                </a:extLst>
              </p:cNvPr>
              <p:cNvSpPr>
                <a:spLocks noChangeShapeType="1"/>
              </p:cNvSpPr>
              <p:nvPr/>
            </p:nvSpPr>
            <p:spPr bwMode="auto">
              <a:xfrm>
                <a:off x="1943604" y="5127625"/>
                <a:ext cx="128588" cy="0"/>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2" name="Line 10">
                <a:extLst>
                  <a:ext uri="{FF2B5EF4-FFF2-40B4-BE49-F238E27FC236}">
                    <a16:creationId xmlns:a16="http://schemas.microsoft.com/office/drawing/2014/main" id="{F453632E-3743-4472-90A0-C3A93509C1B9}"/>
                  </a:ext>
                </a:extLst>
              </p:cNvPr>
              <p:cNvSpPr>
                <a:spLocks noChangeShapeType="1"/>
              </p:cNvSpPr>
              <p:nvPr/>
            </p:nvSpPr>
            <p:spPr bwMode="auto">
              <a:xfrm>
                <a:off x="1943604" y="2598738"/>
                <a:ext cx="128588" cy="0"/>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3" name="Line 11">
                <a:extLst>
                  <a:ext uri="{FF2B5EF4-FFF2-40B4-BE49-F238E27FC236}">
                    <a16:creationId xmlns:a16="http://schemas.microsoft.com/office/drawing/2014/main" id="{2A9517A4-6B47-4E89-8715-CE016968803F}"/>
                  </a:ext>
                </a:extLst>
              </p:cNvPr>
              <p:cNvSpPr>
                <a:spLocks noChangeShapeType="1"/>
              </p:cNvSpPr>
              <p:nvPr/>
            </p:nvSpPr>
            <p:spPr bwMode="auto">
              <a:xfrm flipV="1">
                <a:off x="9927141" y="5346700"/>
                <a:ext cx="0" cy="139700"/>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4" name="Line 12">
                <a:extLst>
                  <a:ext uri="{FF2B5EF4-FFF2-40B4-BE49-F238E27FC236}">
                    <a16:creationId xmlns:a16="http://schemas.microsoft.com/office/drawing/2014/main" id="{CA8F569B-CBF8-42BC-B6FF-655E169A8157}"/>
                  </a:ext>
                </a:extLst>
              </p:cNvPr>
              <p:cNvSpPr>
                <a:spLocks noChangeShapeType="1"/>
              </p:cNvSpPr>
              <p:nvPr/>
            </p:nvSpPr>
            <p:spPr bwMode="auto">
              <a:xfrm flipV="1">
                <a:off x="6156829" y="5346700"/>
                <a:ext cx="0" cy="139700"/>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5" name="Line 13">
                <a:extLst>
                  <a:ext uri="{FF2B5EF4-FFF2-40B4-BE49-F238E27FC236}">
                    <a16:creationId xmlns:a16="http://schemas.microsoft.com/office/drawing/2014/main" id="{45B54C3A-4B09-4E64-9BEA-A00E9F8F5E63}"/>
                  </a:ext>
                </a:extLst>
              </p:cNvPr>
              <p:cNvSpPr>
                <a:spLocks noChangeShapeType="1"/>
              </p:cNvSpPr>
              <p:nvPr/>
            </p:nvSpPr>
            <p:spPr bwMode="auto">
              <a:xfrm flipV="1">
                <a:off x="7099804" y="5346700"/>
                <a:ext cx="0" cy="139700"/>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6" name="Line 14">
                <a:extLst>
                  <a:ext uri="{FF2B5EF4-FFF2-40B4-BE49-F238E27FC236}">
                    <a16:creationId xmlns:a16="http://schemas.microsoft.com/office/drawing/2014/main" id="{E13282BD-EC71-4284-91D6-87F100084D4B}"/>
                  </a:ext>
                </a:extLst>
              </p:cNvPr>
              <p:cNvSpPr>
                <a:spLocks noChangeShapeType="1"/>
              </p:cNvSpPr>
              <p:nvPr/>
            </p:nvSpPr>
            <p:spPr bwMode="auto">
              <a:xfrm flipV="1">
                <a:off x="8041191" y="5346700"/>
                <a:ext cx="0" cy="139700"/>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7" name="Line 15">
                <a:extLst>
                  <a:ext uri="{FF2B5EF4-FFF2-40B4-BE49-F238E27FC236}">
                    <a16:creationId xmlns:a16="http://schemas.microsoft.com/office/drawing/2014/main" id="{90756854-381D-4BBB-A1E6-DA5549F5A061}"/>
                  </a:ext>
                </a:extLst>
              </p:cNvPr>
              <p:cNvSpPr>
                <a:spLocks noChangeShapeType="1"/>
              </p:cNvSpPr>
              <p:nvPr/>
            </p:nvSpPr>
            <p:spPr bwMode="auto">
              <a:xfrm flipV="1">
                <a:off x="8982579" y="5346700"/>
                <a:ext cx="0" cy="139700"/>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8" name="Line 16">
                <a:extLst>
                  <a:ext uri="{FF2B5EF4-FFF2-40B4-BE49-F238E27FC236}">
                    <a16:creationId xmlns:a16="http://schemas.microsoft.com/office/drawing/2014/main" id="{48B51F55-55C8-4661-8E59-6FDCC37E7DEF}"/>
                  </a:ext>
                </a:extLst>
              </p:cNvPr>
              <p:cNvSpPr>
                <a:spLocks noChangeShapeType="1"/>
              </p:cNvSpPr>
              <p:nvPr/>
            </p:nvSpPr>
            <p:spPr bwMode="auto">
              <a:xfrm flipV="1">
                <a:off x="3331079" y="5346700"/>
                <a:ext cx="0" cy="139700"/>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9" name="Line 17">
                <a:extLst>
                  <a:ext uri="{FF2B5EF4-FFF2-40B4-BE49-F238E27FC236}">
                    <a16:creationId xmlns:a16="http://schemas.microsoft.com/office/drawing/2014/main" id="{A1826F89-C228-4E99-8359-289E890C8FFD}"/>
                  </a:ext>
                </a:extLst>
              </p:cNvPr>
              <p:cNvSpPr>
                <a:spLocks noChangeShapeType="1"/>
              </p:cNvSpPr>
              <p:nvPr/>
            </p:nvSpPr>
            <p:spPr bwMode="auto">
              <a:xfrm flipV="1">
                <a:off x="4274054" y="5346700"/>
                <a:ext cx="0" cy="139700"/>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0" name="Line 18">
                <a:extLst>
                  <a:ext uri="{FF2B5EF4-FFF2-40B4-BE49-F238E27FC236}">
                    <a16:creationId xmlns:a16="http://schemas.microsoft.com/office/drawing/2014/main" id="{B12753A1-4B95-45C7-A042-575D26F6230C}"/>
                  </a:ext>
                </a:extLst>
              </p:cNvPr>
              <p:cNvSpPr>
                <a:spLocks noChangeShapeType="1"/>
              </p:cNvSpPr>
              <p:nvPr/>
            </p:nvSpPr>
            <p:spPr bwMode="auto">
              <a:xfrm flipV="1">
                <a:off x="5217029" y="5346700"/>
                <a:ext cx="0" cy="139700"/>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1" name="Line 19">
                <a:extLst>
                  <a:ext uri="{FF2B5EF4-FFF2-40B4-BE49-F238E27FC236}">
                    <a16:creationId xmlns:a16="http://schemas.microsoft.com/office/drawing/2014/main" id="{144F51D0-34F1-413F-BF36-E796784F53DA}"/>
                  </a:ext>
                </a:extLst>
              </p:cNvPr>
              <p:cNvSpPr>
                <a:spLocks noChangeShapeType="1"/>
              </p:cNvSpPr>
              <p:nvPr/>
            </p:nvSpPr>
            <p:spPr bwMode="auto">
              <a:xfrm flipV="1">
                <a:off x="2391279" y="5346700"/>
                <a:ext cx="0" cy="139700"/>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2" name="Line 20">
                <a:extLst>
                  <a:ext uri="{FF2B5EF4-FFF2-40B4-BE49-F238E27FC236}">
                    <a16:creationId xmlns:a16="http://schemas.microsoft.com/office/drawing/2014/main" id="{7E988418-6E1E-49BD-AEFE-4A9BFAD14CEB}"/>
                  </a:ext>
                </a:extLst>
              </p:cNvPr>
              <p:cNvSpPr>
                <a:spLocks noChangeShapeType="1"/>
              </p:cNvSpPr>
              <p:nvPr/>
            </p:nvSpPr>
            <p:spPr bwMode="auto">
              <a:xfrm flipH="1">
                <a:off x="2400804" y="4538663"/>
                <a:ext cx="368300" cy="0"/>
              </a:xfrm>
              <a:prstGeom prst="line">
                <a:avLst/>
              </a:prstGeom>
              <a:noFill/>
              <a:ln w="28575" cap="rnd">
                <a:solidFill>
                  <a:srgbClr val="FF33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3" name="Line 21">
                <a:extLst>
                  <a:ext uri="{FF2B5EF4-FFF2-40B4-BE49-F238E27FC236}">
                    <a16:creationId xmlns:a16="http://schemas.microsoft.com/office/drawing/2014/main" id="{98CB4AFE-C090-4884-82A8-D53079E1E134}"/>
                  </a:ext>
                </a:extLst>
              </p:cNvPr>
              <p:cNvSpPr>
                <a:spLocks noChangeShapeType="1"/>
              </p:cNvSpPr>
              <p:nvPr/>
            </p:nvSpPr>
            <p:spPr bwMode="auto">
              <a:xfrm flipH="1">
                <a:off x="2400804" y="4162425"/>
                <a:ext cx="368300" cy="0"/>
              </a:xfrm>
              <a:prstGeom prst="line">
                <a:avLst/>
              </a:prstGeom>
              <a:noFill/>
              <a:ln w="2857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4" name="Freeform 22">
                <a:extLst>
                  <a:ext uri="{FF2B5EF4-FFF2-40B4-BE49-F238E27FC236}">
                    <a16:creationId xmlns:a16="http://schemas.microsoft.com/office/drawing/2014/main" id="{2F5902CF-09D4-4F73-819E-274ED576E14F}"/>
                  </a:ext>
                </a:extLst>
              </p:cNvPr>
              <p:cNvSpPr>
                <a:spLocks/>
              </p:cNvSpPr>
              <p:nvPr/>
            </p:nvSpPr>
            <p:spPr bwMode="auto">
              <a:xfrm>
                <a:off x="2396041" y="2598738"/>
                <a:ext cx="7535863" cy="677863"/>
              </a:xfrm>
              <a:custGeom>
                <a:avLst/>
                <a:gdLst>
                  <a:gd name="T0" fmla="*/ 4747 w 4747"/>
                  <a:gd name="T1" fmla="*/ 427 h 427"/>
                  <a:gd name="T2" fmla="*/ 4605 w 4747"/>
                  <a:gd name="T3" fmla="*/ 427 h 427"/>
                  <a:gd name="T4" fmla="*/ 4605 w 4747"/>
                  <a:gd name="T5" fmla="*/ 394 h 427"/>
                  <a:gd name="T6" fmla="*/ 4428 w 4747"/>
                  <a:gd name="T7" fmla="*/ 394 h 427"/>
                  <a:gd name="T8" fmla="*/ 4428 w 4747"/>
                  <a:gd name="T9" fmla="*/ 381 h 427"/>
                  <a:gd name="T10" fmla="*/ 4095 w 4747"/>
                  <a:gd name="T11" fmla="*/ 381 h 427"/>
                  <a:gd name="T12" fmla="*/ 4095 w 4747"/>
                  <a:gd name="T13" fmla="*/ 363 h 427"/>
                  <a:gd name="T14" fmla="*/ 4048 w 4747"/>
                  <a:gd name="T15" fmla="*/ 363 h 427"/>
                  <a:gd name="T16" fmla="*/ 4048 w 4747"/>
                  <a:gd name="T17" fmla="*/ 342 h 427"/>
                  <a:gd name="T18" fmla="*/ 3721 w 4747"/>
                  <a:gd name="T19" fmla="*/ 342 h 427"/>
                  <a:gd name="T20" fmla="*/ 3721 w 4747"/>
                  <a:gd name="T21" fmla="*/ 325 h 427"/>
                  <a:gd name="T22" fmla="*/ 3644 w 4747"/>
                  <a:gd name="T23" fmla="*/ 325 h 427"/>
                  <a:gd name="T24" fmla="*/ 3644 w 4747"/>
                  <a:gd name="T25" fmla="*/ 308 h 427"/>
                  <a:gd name="T26" fmla="*/ 3516 w 4747"/>
                  <a:gd name="T27" fmla="*/ 308 h 427"/>
                  <a:gd name="T28" fmla="*/ 3516 w 4747"/>
                  <a:gd name="T29" fmla="*/ 292 h 427"/>
                  <a:gd name="T30" fmla="*/ 2938 w 4747"/>
                  <a:gd name="T31" fmla="*/ 292 h 427"/>
                  <a:gd name="T32" fmla="*/ 2938 w 4747"/>
                  <a:gd name="T33" fmla="*/ 279 h 427"/>
                  <a:gd name="T34" fmla="*/ 2710 w 4747"/>
                  <a:gd name="T35" fmla="*/ 279 h 427"/>
                  <a:gd name="T36" fmla="*/ 2710 w 4747"/>
                  <a:gd name="T37" fmla="*/ 259 h 427"/>
                  <a:gd name="T38" fmla="*/ 2610 w 4747"/>
                  <a:gd name="T39" fmla="*/ 259 h 427"/>
                  <a:gd name="T40" fmla="*/ 2610 w 4747"/>
                  <a:gd name="T41" fmla="*/ 240 h 427"/>
                  <a:gd name="T42" fmla="*/ 2502 w 4747"/>
                  <a:gd name="T43" fmla="*/ 240 h 427"/>
                  <a:gd name="T44" fmla="*/ 2502 w 4747"/>
                  <a:gd name="T45" fmla="*/ 226 h 427"/>
                  <a:gd name="T46" fmla="*/ 2395 w 4747"/>
                  <a:gd name="T47" fmla="*/ 226 h 427"/>
                  <a:gd name="T48" fmla="*/ 2395 w 4747"/>
                  <a:gd name="T49" fmla="*/ 207 h 427"/>
                  <a:gd name="T50" fmla="*/ 2283 w 4747"/>
                  <a:gd name="T51" fmla="*/ 207 h 427"/>
                  <a:gd name="T52" fmla="*/ 2283 w 4747"/>
                  <a:gd name="T53" fmla="*/ 192 h 427"/>
                  <a:gd name="T54" fmla="*/ 1769 w 4747"/>
                  <a:gd name="T55" fmla="*/ 192 h 427"/>
                  <a:gd name="T56" fmla="*/ 1769 w 4747"/>
                  <a:gd name="T57" fmla="*/ 174 h 427"/>
                  <a:gd name="T58" fmla="*/ 1515 w 4747"/>
                  <a:gd name="T59" fmla="*/ 174 h 427"/>
                  <a:gd name="T60" fmla="*/ 1515 w 4747"/>
                  <a:gd name="T61" fmla="*/ 159 h 427"/>
                  <a:gd name="T62" fmla="*/ 1233 w 4747"/>
                  <a:gd name="T63" fmla="*/ 159 h 427"/>
                  <a:gd name="T64" fmla="*/ 1233 w 4747"/>
                  <a:gd name="T65" fmla="*/ 141 h 427"/>
                  <a:gd name="T66" fmla="*/ 1118 w 4747"/>
                  <a:gd name="T67" fmla="*/ 141 h 427"/>
                  <a:gd name="T68" fmla="*/ 1118 w 4747"/>
                  <a:gd name="T69" fmla="*/ 129 h 427"/>
                  <a:gd name="T70" fmla="*/ 672 w 4747"/>
                  <a:gd name="T71" fmla="*/ 129 h 427"/>
                  <a:gd name="T72" fmla="*/ 672 w 4747"/>
                  <a:gd name="T73" fmla="*/ 110 h 427"/>
                  <a:gd name="T74" fmla="*/ 581 w 4747"/>
                  <a:gd name="T75" fmla="*/ 110 h 427"/>
                  <a:gd name="T76" fmla="*/ 581 w 4747"/>
                  <a:gd name="T77" fmla="*/ 94 h 427"/>
                  <a:gd name="T78" fmla="*/ 504 w 4747"/>
                  <a:gd name="T79" fmla="*/ 94 h 427"/>
                  <a:gd name="T80" fmla="*/ 504 w 4747"/>
                  <a:gd name="T81" fmla="*/ 75 h 427"/>
                  <a:gd name="T82" fmla="*/ 437 w 4747"/>
                  <a:gd name="T83" fmla="*/ 75 h 427"/>
                  <a:gd name="T84" fmla="*/ 437 w 4747"/>
                  <a:gd name="T85" fmla="*/ 66 h 427"/>
                  <a:gd name="T86" fmla="*/ 418 w 4747"/>
                  <a:gd name="T87" fmla="*/ 66 h 427"/>
                  <a:gd name="T88" fmla="*/ 418 w 4747"/>
                  <a:gd name="T89" fmla="*/ 47 h 427"/>
                  <a:gd name="T90" fmla="*/ 392 w 4747"/>
                  <a:gd name="T91" fmla="*/ 47 h 427"/>
                  <a:gd name="T92" fmla="*/ 392 w 4747"/>
                  <a:gd name="T93" fmla="*/ 27 h 427"/>
                  <a:gd name="T94" fmla="*/ 355 w 4747"/>
                  <a:gd name="T95" fmla="*/ 27 h 427"/>
                  <a:gd name="T96" fmla="*/ 355 w 4747"/>
                  <a:gd name="T97" fmla="*/ 13 h 427"/>
                  <a:gd name="T98" fmla="*/ 260 w 4747"/>
                  <a:gd name="T99" fmla="*/ 13 h 427"/>
                  <a:gd name="T100" fmla="*/ 260 w 4747"/>
                  <a:gd name="T101" fmla="*/ 0 h 427"/>
                  <a:gd name="T102" fmla="*/ 0 w 4747"/>
                  <a:gd name="T103"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47" h="427">
                    <a:moveTo>
                      <a:pt x="4747" y="427"/>
                    </a:moveTo>
                    <a:lnTo>
                      <a:pt x="4605" y="427"/>
                    </a:lnTo>
                    <a:lnTo>
                      <a:pt x="4605" y="394"/>
                    </a:lnTo>
                    <a:lnTo>
                      <a:pt x="4428" y="394"/>
                    </a:lnTo>
                    <a:lnTo>
                      <a:pt x="4428" y="381"/>
                    </a:lnTo>
                    <a:lnTo>
                      <a:pt x="4095" y="381"/>
                    </a:lnTo>
                    <a:lnTo>
                      <a:pt x="4095" y="363"/>
                    </a:lnTo>
                    <a:lnTo>
                      <a:pt x="4048" y="363"/>
                    </a:lnTo>
                    <a:lnTo>
                      <a:pt x="4048" y="342"/>
                    </a:lnTo>
                    <a:lnTo>
                      <a:pt x="3721" y="342"/>
                    </a:lnTo>
                    <a:lnTo>
                      <a:pt x="3721" y="325"/>
                    </a:lnTo>
                    <a:lnTo>
                      <a:pt x="3644" y="325"/>
                    </a:lnTo>
                    <a:lnTo>
                      <a:pt x="3644" y="308"/>
                    </a:lnTo>
                    <a:lnTo>
                      <a:pt x="3516" y="308"/>
                    </a:lnTo>
                    <a:lnTo>
                      <a:pt x="3516" y="292"/>
                    </a:lnTo>
                    <a:lnTo>
                      <a:pt x="2938" y="292"/>
                    </a:lnTo>
                    <a:lnTo>
                      <a:pt x="2938" y="279"/>
                    </a:lnTo>
                    <a:lnTo>
                      <a:pt x="2710" y="279"/>
                    </a:lnTo>
                    <a:lnTo>
                      <a:pt x="2710" y="259"/>
                    </a:lnTo>
                    <a:lnTo>
                      <a:pt x="2610" y="259"/>
                    </a:lnTo>
                    <a:lnTo>
                      <a:pt x="2610" y="240"/>
                    </a:lnTo>
                    <a:lnTo>
                      <a:pt x="2502" y="240"/>
                    </a:lnTo>
                    <a:lnTo>
                      <a:pt x="2502" y="226"/>
                    </a:lnTo>
                    <a:lnTo>
                      <a:pt x="2395" y="226"/>
                    </a:lnTo>
                    <a:lnTo>
                      <a:pt x="2395" y="207"/>
                    </a:lnTo>
                    <a:lnTo>
                      <a:pt x="2283" y="207"/>
                    </a:lnTo>
                    <a:lnTo>
                      <a:pt x="2283" y="192"/>
                    </a:lnTo>
                    <a:lnTo>
                      <a:pt x="1769" y="192"/>
                    </a:lnTo>
                    <a:lnTo>
                      <a:pt x="1769" y="174"/>
                    </a:lnTo>
                    <a:lnTo>
                      <a:pt x="1515" y="174"/>
                    </a:lnTo>
                    <a:lnTo>
                      <a:pt x="1515" y="159"/>
                    </a:lnTo>
                    <a:lnTo>
                      <a:pt x="1233" y="159"/>
                    </a:lnTo>
                    <a:lnTo>
                      <a:pt x="1233" y="141"/>
                    </a:lnTo>
                    <a:lnTo>
                      <a:pt x="1118" y="141"/>
                    </a:lnTo>
                    <a:lnTo>
                      <a:pt x="1118" y="129"/>
                    </a:lnTo>
                    <a:lnTo>
                      <a:pt x="672" y="129"/>
                    </a:lnTo>
                    <a:lnTo>
                      <a:pt x="672" y="110"/>
                    </a:lnTo>
                    <a:lnTo>
                      <a:pt x="581" y="110"/>
                    </a:lnTo>
                    <a:lnTo>
                      <a:pt x="581" y="94"/>
                    </a:lnTo>
                    <a:lnTo>
                      <a:pt x="504" y="94"/>
                    </a:lnTo>
                    <a:lnTo>
                      <a:pt x="504" y="75"/>
                    </a:lnTo>
                    <a:lnTo>
                      <a:pt x="437" y="75"/>
                    </a:lnTo>
                    <a:lnTo>
                      <a:pt x="437" y="66"/>
                    </a:lnTo>
                    <a:lnTo>
                      <a:pt x="418" y="66"/>
                    </a:lnTo>
                    <a:lnTo>
                      <a:pt x="418" y="47"/>
                    </a:lnTo>
                    <a:lnTo>
                      <a:pt x="392" y="47"/>
                    </a:lnTo>
                    <a:lnTo>
                      <a:pt x="392" y="27"/>
                    </a:lnTo>
                    <a:lnTo>
                      <a:pt x="355" y="27"/>
                    </a:lnTo>
                    <a:lnTo>
                      <a:pt x="355" y="13"/>
                    </a:lnTo>
                    <a:lnTo>
                      <a:pt x="260" y="13"/>
                    </a:lnTo>
                    <a:lnTo>
                      <a:pt x="260" y="0"/>
                    </a:lnTo>
                    <a:lnTo>
                      <a:pt x="0" y="0"/>
                    </a:lnTo>
                  </a:path>
                </a:pathLst>
              </a:custGeom>
              <a:noFill/>
              <a:ln w="28575" cap="rnd">
                <a:solidFill>
                  <a:srgbClr val="FF336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5" name="Freeform 23">
                <a:extLst>
                  <a:ext uri="{FF2B5EF4-FFF2-40B4-BE49-F238E27FC236}">
                    <a16:creationId xmlns:a16="http://schemas.microsoft.com/office/drawing/2014/main" id="{06B45661-7E51-49F2-8416-6C72FAA6663C}"/>
                  </a:ext>
                </a:extLst>
              </p:cNvPr>
              <p:cNvSpPr>
                <a:spLocks/>
              </p:cNvSpPr>
              <p:nvPr/>
            </p:nvSpPr>
            <p:spPr bwMode="auto">
              <a:xfrm>
                <a:off x="2391279" y="2598738"/>
                <a:ext cx="7540625" cy="498475"/>
              </a:xfrm>
              <a:custGeom>
                <a:avLst/>
                <a:gdLst>
                  <a:gd name="T0" fmla="*/ 4750 w 4750"/>
                  <a:gd name="T1" fmla="*/ 314 h 314"/>
                  <a:gd name="T2" fmla="*/ 4442 w 4750"/>
                  <a:gd name="T3" fmla="*/ 314 h 314"/>
                  <a:gd name="T4" fmla="*/ 4442 w 4750"/>
                  <a:gd name="T5" fmla="*/ 295 h 314"/>
                  <a:gd name="T6" fmla="*/ 4315 w 4750"/>
                  <a:gd name="T7" fmla="*/ 295 h 314"/>
                  <a:gd name="T8" fmla="*/ 4315 w 4750"/>
                  <a:gd name="T9" fmla="*/ 284 h 314"/>
                  <a:gd name="T10" fmla="*/ 4051 w 4750"/>
                  <a:gd name="T11" fmla="*/ 284 h 314"/>
                  <a:gd name="T12" fmla="*/ 4051 w 4750"/>
                  <a:gd name="T13" fmla="*/ 272 h 314"/>
                  <a:gd name="T14" fmla="*/ 3921 w 4750"/>
                  <a:gd name="T15" fmla="*/ 272 h 314"/>
                  <a:gd name="T16" fmla="*/ 3921 w 4750"/>
                  <a:gd name="T17" fmla="*/ 259 h 314"/>
                  <a:gd name="T18" fmla="*/ 3810 w 4750"/>
                  <a:gd name="T19" fmla="*/ 259 h 314"/>
                  <a:gd name="T20" fmla="*/ 3810 w 4750"/>
                  <a:gd name="T21" fmla="*/ 245 h 314"/>
                  <a:gd name="T22" fmla="*/ 3505 w 4750"/>
                  <a:gd name="T23" fmla="*/ 245 h 314"/>
                  <a:gd name="T24" fmla="*/ 3505 w 4750"/>
                  <a:gd name="T25" fmla="*/ 234 h 314"/>
                  <a:gd name="T26" fmla="*/ 3436 w 4750"/>
                  <a:gd name="T27" fmla="*/ 234 h 314"/>
                  <a:gd name="T28" fmla="*/ 3436 w 4750"/>
                  <a:gd name="T29" fmla="*/ 225 h 314"/>
                  <a:gd name="T30" fmla="*/ 3284 w 4750"/>
                  <a:gd name="T31" fmla="*/ 225 h 314"/>
                  <a:gd name="T32" fmla="*/ 3284 w 4750"/>
                  <a:gd name="T33" fmla="*/ 215 h 314"/>
                  <a:gd name="T34" fmla="*/ 2947 w 4750"/>
                  <a:gd name="T35" fmla="*/ 215 h 314"/>
                  <a:gd name="T36" fmla="*/ 2947 w 4750"/>
                  <a:gd name="T37" fmla="*/ 201 h 314"/>
                  <a:gd name="T38" fmla="*/ 2878 w 4750"/>
                  <a:gd name="T39" fmla="*/ 201 h 314"/>
                  <a:gd name="T40" fmla="*/ 2878 w 4750"/>
                  <a:gd name="T41" fmla="*/ 187 h 314"/>
                  <a:gd name="T42" fmla="*/ 2676 w 4750"/>
                  <a:gd name="T43" fmla="*/ 187 h 314"/>
                  <a:gd name="T44" fmla="*/ 2676 w 4750"/>
                  <a:gd name="T45" fmla="*/ 176 h 314"/>
                  <a:gd name="T46" fmla="*/ 2381 w 4750"/>
                  <a:gd name="T47" fmla="*/ 176 h 314"/>
                  <a:gd name="T48" fmla="*/ 2381 w 4750"/>
                  <a:gd name="T49" fmla="*/ 154 h 314"/>
                  <a:gd name="T50" fmla="*/ 2168 w 4750"/>
                  <a:gd name="T51" fmla="*/ 154 h 314"/>
                  <a:gd name="T52" fmla="*/ 2168 w 4750"/>
                  <a:gd name="T53" fmla="*/ 143 h 314"/>
                  <a:gd name="T54" fmla="*/ 1932 w 4750"/>
                  <a:gd name="T55" fmla="*/ 143 h 314"/>
                  <a:gd name="T56" fmla="*/ 1932 w 4750"/>
                  <a:gd name="T57" fmla="*/ 129 h 314"/>
                  <a:gd name="T58" fmla="*/ 1847 w 4750"/>
                  <a:gd name="T59" fmla="*/ 129 h 314"/>
                  <a:gd name="T60" fmla="*/ 1847 w 4750"/>
                  <a:gd name="T61" fmla="*/ 116 h 314"/>
                  <a:gd name="T62" fmla="*/ 1584 w 4750"/>
                  <a:gd name="T63" fmla="*/ 116 h 314"/>
                  <a:gd name="T64" fmla="*/ 1584 w 4750"/>
                  <a:gd name="T65" fmla="*/ 107 h 314"/>
                  <a:gd name="T66" fmla="*/ 1526 w 4750"/>
                  <a:gd name="T67" fmla="*/ 107 h 314"/>
                  <a:gd name="T68" fmla="*/ 1526 w 4750"/>
                  <a:gd name="T69" fmla="*/ 97 h 314"/>
                  <a:gd name="T70" fmla="*/ 1452 w 4750"/>
                  <a:gd name="T71" fmla="*/ 97 h 314"/>
                  <a:gd name="T72" fmla="*/ 1452 w 4750"/>
                  <a:gd name="T73" fmla="*/ 82 h 314"/>
                  <a:gd name="T74" fmla="*/ 1258 w 4750"/>
                  <a:gd name="T75" fmla="*/ 82 h 314"/>
                  <a:gd name="T76" fmla="*/ 1258 w 4750"/>
                  <a:gd name="T77" fmla="*/ 72 h 314"/>
                  <a:gd name="T78" fmla="*/ 689 w 4750"/>
                  <a:gd name="T79" fmla="*/ 72 h 314"/>
                  <a:gd name="T80" fmla="*/ 689 w 4750"/>
                  <a:gd name="T81" fmla="*/ 61 h 314"/>
                  <a:gd name="T82" fmla="*/ 612 w 4750"/>
                  <a:gd name="T83" fmla="*/ 61 h 314"/>
                  <a:gd name="T84" fmla="*/ 612 w 4750"/>
                  <a:gd name="T85" fmla="*/ 50 h 314"/>
                  <a:gd name="T86" fmla="*/ 587 w 4750"/>
                  <a:gd name="T87" fmla="*/ 50 h 314"/>
                  <a:gd name="T88" fmla="*/ 587 w 4750"/>
                  <a:gd name="T89" fmla="*/ 41 h 314"/>
                  <a:gd name="T90" fmla="*/ 311 w 4750"/>
                  <a:gd name="T91" fmla="*/ 41 h 314"/>
                  <a:gd name="T92" fmla="*/ 311 w 4750"/>
                  <a:gd name="T93" fmla="*/ 24 h 314"/>
                  <a:gd name="T94" fmla="*/ 181 w 4750"/>
                  <a:gd name="T95" fmla="*/ 24 h 314"/>
                  <a:gd name="T96" fmla="*/ 181 w 4750"/>
                  <a:gd name="T97" fmla="*/ 16 h 314"/>
                  <a:gd name="T98" fmla="*/ 116 w 4750"/>
                  <a:gd name="T99" fmla="*/ 16 h 314"/>
                  <a:gd name="T100" fmla="*/ 116 w 4750"/>
                  <a:gd name="T101" fmla="*/ 0 h 314"/>
                  <a:gd name="T102" fmla="*/ 0 w 4750"/>
                  <a:gd name="T103"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0" h="314">
                    <a:moveTo>
                      <a:pt x="4750" y="314"/>
                    </a:moveTo>
                    <a:lnTo>
                      <a:pt x="4442" y="314"/>
                    </a:lnTo>
                    <a:lnTo>
                      <a:pt x="4442" y="295"/>
                    </a:lnTo>
                    <a:lnTo>
                      <a:pt x="4315" y="295"/>
                    </a:lnTo>
                    <a:lnTo>
                      <a:pt x="4315" y="284"/>
                    </a:lnTo>
                    <a:lnTo>
                      <a:pt x="4051" y="284"/>
                    </a:lnTo>
                    <a:lnTo>
                      <a:pt x="4051" y="272"/>
                    </a:lnTo>
                    <a:lnTo>
                      <a:pt x="3921" y="272"/>
                    </a:lnTo>
                    <a:lnTo>
                      <a:pt x="3921" y="259"/>
                    </a:lnTo>
                    <a:lnTo>
                      <a:pt x="3810" y="259"/>
                    </a:lnTo>
                    <a:lnTo>
                      <a:pt x="3810" y="245"/>
                    </a:lnTo>
                    <a:lnTo>
                      <a:pt x="3505" y="245"/>
                    </a:lnTo>
                    <a:lnTo>
                      <a:pt x="3505" y="234"/>
                    </a:lnTo>
                    <a:lnTo>
                      <a:pt x="3436" y="234"/>
                    </a:lnTo>
                    <a:lnTo>
                      <a:pt x="3436" y="225"/>
                    </a:lnTo>
                    <a:lnTo>
                      <a:pt x="3284" y="225"/>
                    </a:lnTo>
                    <a:lnTo>
                      <a:pt x="3284" y="215"/>
                    </a:lnTo>
                    <a:lnTo>
                      <a:pt x="2947" y="215"/>
                    </a:lnTo>
                    <a:lnTo>
                      <a:pt x="2947" y="201"/>
                    </a:lnTo>
                    <a:lnTo>
                      <a:pt x="2878" y="201"/>
                    </a:lnTo>
                    <a:lnTo>
                      <a:pt x="2878" y="187"/>
                    </a:lnTo>
                    <a:lnTo>
                      <a:pt x="2676" y="187"/>
                    </a:lnTo>
                    <a:lnTo>
                      <a:pt x="2676" y="176"/>
                    </a:lnTo>
                    <a:lnTo>
                      <a:pt x="2381" y="176"/>
                    </a:lnTo>
                    <a:lnTo>
                      <a:pt x="2381" y="154"/>
                    </a:lnTo>
                    <a:lnTo>
                      <a:pt x="2168" y="154"/>
                    </a:lnTo>
                    <a:lnTo>
                      <a:pt x="2168" y="143"/>
                    </a:lnTo>
                    <a:lnTo>
                      <a:pt x="1932" y="143"/>
                    </a:lnTo>
                    <a:lnTo>
                      <a:pt x="1932" y="129"/>
                    </a:lnTo>
                    <a:lnTo>
                      <a:pt x="1847" y="129"/>
                    </a:lnTo>
                    <a:lnTo>
                      <a:pt x="1847" y="116"/>
                    </a:lnTo>
                    <a:lnTo>
                      <a:pt x="1584" y="116"/>
                    </a:lnTo>
                    <a:lnTo>
                      <a:pt x="1584" y="107"/>
                    </a:lnTo>
                    <a:lnTo>
                      <a:pt x="1526" y="107"/>
                    </a:lnTo>
                    <a:lnTo>
                      <a:pt x="1526" y="97"/>
                    </a:lnTo>
                    <a:lnTo>
                      <a:pt x="1452" y="97"/>
                    </a:lnTo>
                    <a:lnTo>
                      <a:pt x="1452" y="82"/>
                    </a:lnTo>
                    <a:lnTo>
                      <a:pt x="1258" y="82"/>
                    </a:lnTo>
                    <a:lnTo>
                      <a:pt x="1258" y="72"/>
                    </a:lnTo>
                    <a:lnTo>
                      <a:pt x="689" y="72"/>
                    </a:lnTo>
                    <a:lnTo>
                      <a:pt x="689" y="61"/>
                    </a:lnTo>
                    <a:lnTo>
                      <a:pt x="612" y="61"/>
                    </a:lnTo>
                    <a:lnTo>
                      <a:pt x="612" y="50"/>
                    </a:lnTo>
                    <a:lnTo>
                      <a:pt x="587" y="50"/>
                    </a:lnTo>
                    <a:lnTo>
                      <a:pt x="587" y="41"/>
                    </a:lnTo>
                    <a:lnTo>
                      <a:pt x="311" y="41"/>
                    </a:lnTo>
                    <a:lnTo>
                      <a:pt x="311" y="24"/>
                    </a:lnTo>
                    <a:lnTo>
                      <a:pt x="181" y="24"/>
                    </a:lnTo>
                    <a:lnTo>
                      <a:pt x="181" y="16"/>
                    </a:lnTo>
                    <a:lnTo>
                      <a:pt x="116" y="16"/>
                    </a:lnTo>
                    <a:lnTo>
                      <a:pt x="116" y="0"/>
                    </a:lnTo>
                    <a:lnTo>
                      <a:pt x="0" y="0"/>
                    </a:lnTo>
                  </a:path>
                </a:pathLst>
              </a:custGeom>
              <a:noFill/>
              <a:ln w="28575" cap="rnd">
                <a:solidFill>
                  <a:srgbClr val="00006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28" name="ZoneTexte 27">
              <a:extLst>
                <a:ext uri="{FF2B5EF4-FFF2-40B4-BE49-F238E27FC236}">
                  <a16:creationId xmlns:a16="http://schemas.microsoft.com/office/drawing/2014/main" id="{D5F25D42-9DD4-4BC5-A70E-6C7147242B6E}"/>
                </a:ext>
              </a:extLst>
            </p:cNvPr>
            <p:cNvSpPr txBox="1"/>
            <p:nvPr/>
          </p:nvSpPr>
          <p:spPr>
            <a:xfrm>
              <a:off x="2355630" y="5490157"/>
              <a:ext cx="288862" cy="338554"/>
            </a:xfrm>
            <a:prstGeom prst="rect">
              <a:avLst/>
            </a:prstGeom>
            <a:noFill/>
          </p:spPr>
          <p:txBody>
            <a:bodyPr wrap="none" rtlCol="0">
              <a:spAutoFit/>
            </a:bodyPr>
            <a:lstStyle/>
            <a:p>
              <a:pPr algn="ctr"/>
              <a:r>
                <a:rPr lang="en-US" sz="1600"/>
                <a:t>0</a:t>
              </a:r>
            </a:p>
          </p:txBody>
        </p:sp>
        <p:sp>
          <p:nvSpPr>
            <p:cNvPr id="30" name="ZoneTexte 29">
              <a:extLst>
                <a:ext uri="{FF2B5EF4-FFF2-40B4-BE49-F238E27FC236}">
                  <a16:creationId xmlns:a16="http://schemas.microsoft.com/office/drawing/2014/main" id="{8E48F156-8A83-4210-85CE-4A8495A496E2}"/>
                </a:ext>
              </a:extLst>
            </p:cNvPr>
            <p:cNvSpPr txBox="1"/>
            <p:nvPr/>
          </p:nvSpPr>
          <p:spPr>
            <a:xfrm>
              <a:off x="1786243" y="4906382"/>
              <a:ext cx="288861" cy="338554"/>
            </a:xfrm>
            <a:prstGeom prst="rect">
              <a:avLst/>
            </a:prstGeom>
            <a:noFill/>
          </p:spPr>
          <p:txBody>
            <a:bodyPr wrap="none" rtlCol="0">
              <a:spAutoFit/>
            </a:bodyPr>
            <a:lstStyle/>
            <a:p>
              <a:pPr algn="r"/>
              <a:r>
                <a:rPr lang="en-US" sz="1600"/>
                <a:t>0</a:t>
              </a:r>
            </a:p>
          </p:txBody>
        </p:sp>
        <p:sp>
          <p:nvSpPr>
            <p:cNvPr id="32" name="ZoneTexte 31">
              <a:extLst>
                <a:ext uri="{FF2B5EF4-FFF2-40B4-BE49-F238E27FC236}">
                  <a16:creationId xmlns:a16="http://schemas.microsoft.com/office/drawing/2014/main" id="{67D1BCF8-1E7C-41C1-BF26-5A81258517FC}"/>
                </a:ext>
              </a:extLst>
            </p:cNvPr>
            <p:cNvSpPr txBox="1"/>
            <p:nvPr/>
          </p:nvSpPr>
          <p:spPr>
            <a:xfrm rot="16200000">
              <a:off x="369162" y="3535684"/>
              <a:ext cx="1986634" cy="338554"/>
            </a:xfrm>
            <a:prstGeom prst="rect">
              <a:avLst/>
            </a:prstGeom>
            <a:noFill/>
          </p:spPr>
          <p:txBody>
            <a:bodyPr wrap="none" rtlCol="0">
              <a:spAutoFit/>
            </a:bodyPr>
            <a:lstStyle/>
            <a:p>
              <a:pPr algn="ctr"/>
              <a:r>
                <a:rPr lang="en-US" sz="1600" b="1"/>
                <a:t>Study/study drug (%)</a:t>
              </a:r>
            </a:p>
          </p:txBody>
        </p:sp>
        <p:sp>
          <p:nvSpPr>
            <p:cNvPr id="34" name="ZoneTexte 33">
              <a:extLst>
                <a:ext uri="{FF2B5EF4-FFF2-40B4-BE49-F238E27FC236}">
                  <a16:creationId xmlns:a16="http://schemas.microsoft.com/office/drawing/2014/main" id="{9637B66A-392B-4E10-AF94-93187633FBFE}"/>
                </a:ext>
              </a:extLst>
            </p:cNvPr>
            <p:cNvSpPr txBox="1"/>
            <p:nvPr/>
          </p:nvSpPr>
          <p:spPr>
            <a:xfrm>
              <a:off x="5894641" y="5763193"/>
              <a:ext cx="846386" cy="338554"/>
            </a:xfrm>
            <a:prstGeom prst="rect">
              <a:avLst/>
            </a:prstGeom>
            <a:noFill/>
          </p:spPr>
          <p:txBody>
            <a:bodyPr wrap="none" rtlCol="0">
              <a:spAutoFit/>
            </a:bodyPr>
            <a:lstStyle/>
            <a:p>
              <a:pPr algn="ctr"/>
              <a:r>
                <a:rPr lang="en-US" sz="1600" b="1"/>
                <a:t>Months</a:t>
              </a:r>
            </a:p>
          </p:txBody>
        </p:sp>
        <p:sp>
          <p:nvSpPr>
            <p:cNvPr id="35" name="ZoneTexte 34">
              <a:extLst>
                <a:ext uri="{FF2B5EF4-FFF2-40B4-BE49-F238E27FC236}">
                  <a16:creationId xmlns:a16="http://schemas.microsoft.com/office/drawing/2014/main" id="{26717847-DCCA-49A4-BF57-EA36F01755A5}"/>
                </a:ext>
              </a:extLst>
            </p:cNvPr>
            <p:cNvSpPr txBox="1"/>
            <p:nvPr/>
          </p:nvSpPr>
          <p:spPr>
            <a:xfrm>
              <a:off x="2853359" y="3962368"/>
              <a:ext cx="798617" cy="338554"/>
            </a:xfrm>
            <a:prstGeom prst="rect">
              <a:avLst/>
            </a:prstGeom>
            <a:noFill/>
          </p:spPr>
          <p:txBody>
            <a:bodyPr wrap="none" rtlCol="0">
              <a:spAutoFit/>
            </a:bodyPr>
            <a:lstStyle/>
            <a:p>
              <a:r>
                <a:rPr lang="en-US" sz="1600" b="1"/>
                <a:t>Non-LP</a:t>
              </a:r>
            </a:p>
          </p:txBody>
        </p:sp>
        <p:sp>
          <p:nvSpPr>
            <p:cNvPr id="36" name="ZoneTexte 35">
              <a:extLst>
                <a:ext uri="{FF2B5EF4-FFF2-40B4-BE49-F238E27FC236}">
                  <a16:creationId xmlns:a16="http://schemas.microsoft.com/office/drawing/2014/main" id="{4F088A94-4A19-426C-9132-7187B17E23E1}"/>
                </a:ext>
              </a:extLst>
            </p:cNvPr>
            <p:cNvSpPr txBox="1"/>
            <p:nvPr/>
          </p:nvSpPr>
          <p:spPr>
            <a:xfrm>
              <a:off x="2853359" y="4348448"/>
              <a:ext cx="380232" cy="338554"/>
            </a:xfrm>
            <a:prstGeom prst="rect">
              <a:avLst/>
            </a:prstGeom>
            <a:noFill/>
          </p:spPr>
          <p:txBody>
            <a:bodyPr wrap="none" rtlCol="0">
              <a:spAutoFit/>
            </a:bodyPr>
            <a:lstStyle/>
            <a:p>
              <a:r>
                <a:rPr lang="en-US" sz="1600" b="1"/>
                <a:t>LP</a:t>
              </a:r>
            </a:p>
          </p:txBody>
        </p:sp>
        <p:sp>
          <p:nvSpPr>
            <p:cNvPr id="37" name="ZoneTexte 36">
              <a:extLst>
                <a:ext uri="{FF2B5EF4-FFF2-40B4-BE49-F238E27FC236}">
                  <a16:creationId xmlns:a16="http://schemas.microsoft.com/office/drawing/2014/main" id="{0A3BF5CE-C65E-4B9D-98A6-6D7B6298541A}"/>
                </a:ext>
              </a:extLst>
            </p:cNvPr>
            <p:cNvSpPr txBox="1"/>
            <p:nvPr/>
          </p:nvSpPr>
          <p:spPr>
            <a:xfrm>
              <a:off x="3296642" y="5490157"/>
              <a:ext cx="288862" cy="338554"/>
            </a:xfrm>
            <a:prstGeom prst="rect">
              <a:avLst/>
            </a:prstGeom>
            <a:noFill/>
          </p:spPr>
          <p:txBody>
            <a:bodyPr wrap="none" rtlCol="0">
              <a:spAutoFit/>
            </a:bodyPr>
            <a:lstStyle/>
            <a:p>
              <a:pPr algn="ctr"/>
              <a:r>
                <a:rPr lang="en-US" sz="1600"/>
                <a:t>3</a:t>
              </a:r>
            </a:p>
          </p:txBody>
        </p:sp>
        <p:sp>
          <p:nvSpPr>
            <p:cNvPr id="38" name="ZoneTexte 37">
              <a:extLst>
                <a:ext uri="{FF2B5EF4-FFF2-40B4-BE49-F238E27FC236}">
                  <a16:creationId xmlns:a16="http://schemas.microsoft.com/office/drawing/2014/main" id="{E039A25C-41F8-420B-AAD8-85D410E725DA}"/>
                </a:ext>
              </a:extLst>
            </p:cNvPr>
            <p:cNvSpPr txBox="1"/>
            <p:nvPr/>
          </p:nvSpPr>
          <p:spPr>
            <a:xfrm>
              <a:off x="4237654" y="5490157"/>
              <a:ext cx="288862" cy="338554"/>
            </a:xfrm>
            <a:prstGeom prst="rect">
              <a:avLst/>
            </a:prstGeom>
            <a:noFill/>
          </p:spPr>
          <p:txBody>
            <a:bodyPr wrap="none" rtlCol="0">
              <a:spAutoFit/>
            </a:bodyPr>
            <a:lstStyle/>
            <a:p>
              <a:pPr algn="ctr"/>
              <a:r>
                <a:rPr lang="en-US" sz="1600"/>
                <a:t>6</a:t>
              </a:r>
            </a:p>
          </p:txBody>
        </p:sp>
        <p:sp>
          <p:nvSpPr>
            <p:cNvPr id="39" name="ZoneTexte 38">
              <a:extLst>
                <a:ext uri="{FF2B5EF4-FFF2-40B4-BE49-F238E27FC236}">
                  <a16:creationId xmlns:a16="http://schemas.microsoft.com/office/drawing/2014/main" id="{3D2FF9DE-5880-4ED9-9912-81FA016CB873}"/>
                </a:ext>
              </a:extLst>
            </p:cNvPr>
            <p:cNvSpPr txBox="1"/>
            <p:nvPr/>
          </p:nvSpPr>
          <p:spPr>
            <a:xfrm>
              <a:off x="5178666" y="5490157"/>
              <a:ext cx="288862" cy="338554"/>
            </a:xfrm>
            <a:prstGeom prst="rect">
              <a:avLst/>
            </a:prstGeom>
            <a:noFill/>
          </p:spPr>
          <p:txBody>
            <a:bodyPr wrap="none" rtlCol="0">
              <a:spAutoFit/>
            </a:bodyPr>
            <a:lstStyle/>
            <a:p>
              <a:pPr algn="ctr"/>
              <a:r>
                <a:rPr lang="en-US" sz="1600"/>
                <a:t>9</a:t>
              </a:r>
            </a:p>
          </p:txBody>
        </p:sp>
        <p:sp>
          <p:nvSpPr>
            <p:cNvPr id="40" name="ZoneTexte 39">
              <a:extLst>
                <a:ext uri="{FF2B5EF4-FFF2-40B4-BE49-F238E27FC236}">
                  <a16:creationId xmlns:a16="http://schemas.microsoft.com/office/drawing/2014/main" id="{D20C1A74-301C-4D9F-B71F-783F7DF1FCCD}"/>
                </a:ext>
              </a:extLst>
            </p:cNvPr>
            <p:cNvSpPr txBox="1"/>
            <p:nvPr/>
          </p:nvSpPr>
          <p:spPr>
            <a:xfrm>
              <a:off x="6067581" y="5490157"/>
              <a:ext cx="393056" cy="338554"/>
            </a:xfrm>
            <a:prstGeom prst="rect">
              <a:avLst/>
            </a:prstGeom>
            <a:noFill/>
          </p:spPr>
          <p:txBody>
            <a:bodyPr wrap="none" rtlCol="0">
              <a:spAutoFit/>
            </a:bodyPr>
            <a:lstStyle/>
            <a:p>
              <a:pPr algn="ctr"/>
              <a:r>
                <a:rPr lang="en-US" sz="1600"/>
                <a:t>12</a:t>
              </a:r>
            </a:p>
          </p:txBody>
        </p:sp>
        <p:sp>
          <p:nvSpPr>
            <p:cNvPr id="41" name="ZoneTexte 40">
              <a:extLst>
                <a:ext uri="{FF2B5EF4-FFF2-40B4-BE49-F238E27FC236}">
                  <a16:creationId xmlns:a16="http://schemas.microsoft.com/office/drawing/2014/main" id="{6A4C92CB-575C-4305-913F-2016EEED4379}"/>
                </a:ext>
              </a:extLst>
            </p:cNvPr>
            <p:cNvSpPr txBox="1"/>
            <p:nvPr/>
          </p:nvSpPr>
          <p:spPr>
            <a:xfrm>
              <a:off x="7008593" y="5490157"/>
              <a:ext cx="393056" cy="338554"/>
            </a:xfrm>
            <a:prstGeom prst="rect">
              <a:avLst/>
            </a:prstGeom>
            <a:noFill/>
          </p:spPr>
          <p:txBody>
            <a:bodyPr wrap="none" rtlCol="0">
              <a:spAutoFit/>
            </a:bodyPr>
            <a:lstStyle/>
            <a:p>
              <a:pPr algn="ctr"/>
              <a:r>
                <a:rPr lang="en-US" sz="1600"/>
                <a:t>15</a:t>
              </a:r>
            </a:p>
          </p:txBody>
        </p:sp>
        <p:sp>
          <p:nvSpPr>
            <p:cNvPr id="42" name="ZoneTexte 41">
              <a:extLst>
                <a:ext uri="{FF2B5EF4-FFF2-40B4-BE49-F238E27FC236}">
                  <a16:creationId xmlns:a16="http://schemas.microsoft.com/office/drawing/2014/main" id="{E1A1AC57-D1E5-4A3F-BC6A-61E1E0545FA3}"/>
                </a:ext>
              </a:extLst>
            </p:cNvPr>
            <p:cNvSpPr txBox="1"/>
            <p:nvPr/>
          </p:nvSpPr>
          <p:spPr>
            <a:xfrm>
              <a:off x="7949605" y="5490157"/>
              <a:ext cx="393056" cy="338554"/>
            </a:xfrm>
            <a:prstGeom prst="rect">
              <a:avLst/>
            </a:prstGeom>
            <a:noFill/>
          </p:spPr>
          <p:txBody>
            <a:bodyPr wrap="none" rtlCol="0">
              <a:spAutoFit/>
            </a:bodyPr>
            <a:lstStyle/>
            <a:p>
              <a:pPr algn="ctr"/>
              <a:r>
                <a:rPr lang="en-US" sz="1600"/>
                <a:t>18</a:t>
              </a:r>
            </a:p>
          </p:txBody>
        </p:sp>
        <p:sp>
          <p:nvSpPr>
            <p:cNvPr id="43" name="ZoneTexte 42">
              <a:extLst>
                <a:ext uri="{FF2B5EF4-FFF2-40B4-BE49-F238E27FC236}">
                  <a16:creationId xmlns:a16="http://schemas.microsoft.com/office/drawing/2014/main" id="{8BDC619E-939F-4C7F-BCDB-75B145E8CAA6}"/>
                </a:ext>
              </a:extLst>
            </p:cNvPr>
            <p:cNvSpPr txBox="1"/>
            <p:nvPr/>
          </p:nvSpPr>
          <p:spPr>
            <a:xfrm>
              <a:off x="8890617" y="5490157"/>
              <a:ext cx="393056" cy="338554"/>
            </a:xfrm>
            <a:prstGeom prst="rect">
              <a:avLst/>
            </a:prstGeom>
            <a:noFill/>
          </p:spPr>
          <p:txBody>
            <a:bodyPr wrap="none" rtlCol="0">
              <a:spAutoFit/>
            </a:bodyPr>
            <a:lstStyle/>
            <a:p>
              <a:pPr algn="ctr"/>
              <a:r>
                <a:rPr lang="en-US" sz="1600"/>
                <a:t>21</a:t>
              </a:r>
            </a:p>
          </p:txBody>
        </p:sp>
        <p:sp>
          <p:nvSpPr>
            <p:cNvPr id="44" name="ZoneTexte 43">
              <a:extLst>
                <a:ext uri="{FF2B5EF4-FFF2-40B4-BE49-F238E27FC236}">
                  <a16:creationId xmlns:a16="http://schemas.microsoft.com/office/drawing/2014/main" id="{005563E0-B70C-408D-94EE-DC56126F89DE}"/>
                </a:ext>
              </a:extLst>
            </p:cNvPr>
            <p:cNvSpPr txBox="1"/>
            <p:nvPr/>
          </p:nvSpPr>
          <p:spPr>
            <a:xfrm>
              <a:off x="9831630" y="5490157"/>
              <a:ext cx="393056" cy="338554"/>
            </a:xfrm>
            <a:prstGeom prst="rect">
              <a:avLst/>
            </a:prstGeom>
            <a:noFill/>
          </p:spPr>
          <p:txBody>
            <a:bodyPr wrap="none" rtlCol="0">
              <a:spAutoFit/>
            </a:bodyPr>
            <a:lstStyle/>
            <a:p>
              <a:pPr algn="ctr"/>
              <a:r>
                <a:rPr lang="en-US" sz="1600"/>
                <a:t>24</a:t>
              </a:r>
            </a:p>
          </p:txBody>
        </p:sp>
        <p:sp>
          <p:nvSpPr>
            <p:cNvPr id="45" name="ZoneTexte 44">
              <a:extLst>
                <a:ext uri="{FF2B5EF4-FFF2-40B4-BE49-F238E27FC236}">
                  <a16:creationId xmlns:a16="http://schemas.microsoft.com/office/drawing/2014/main" id="{C01876DD-6991-4A81-860D-2E89EA117087}"/>
                </a:ext>
              </a:extLst>
            </p:cNvPr>
            <p:cNvSpPr txBox="1"/>
            <p:nvPr/>
          </p:nvSpPr>
          <p:spPr>
            <a:xfrm>
              <a:off x="1682048" y="4277433"/>
              <a:ext cx="393056" cy="338554"/>
            </a:xfrm>
            <a:prstGeom prst="rect">
              <a:avLst/>
            </a:prstGeom>
            <a:noFill/>
          </p:spPr>
          <p:txBody>
            <a:bodyPr wrap="none" rtlCol="0">
              <a:spAutoFit/>
            </a:bodyPr>
            <a:lstStyle/>
            <a:p>
              <a:pPr algn="r"/>
              <a:r>
                <a:rPr lang="en-US" sz="1600"/>
                <a:t>25</a:t>
              </a:r>
            </a:p>
          </p:txBody>
        </p:sp>
        <p:sp>
          <p:nvSpPr>
            <p:cNvPr id="46" name="ZoneTexte 45">
              <a:extLst>
                <a:ext uri="{FF2B5EF4-FFF2-40B4-BE49-F238E27FC236}">
                  <a16:creationId xmlns:a16="http://schemas.microsoft.com/office/drawing/2014/main" id="{5B758145-D163-4780-B2C2-E99E391603F9}"/>
                </a:ext>
              </a:extLst>
            </p:cNvPr>
            <p:cNvSpPr txBox="1"/>
            <p:nvPr/>
          </p:nvSpPr>
          <p:spPr>
            <a:xfrm>
              <a:off x="1682048" y="3648483"/>
              <a:ext cx="393056" cy="338554"/>
            </a:xfrm>
            <a:prstGeom prst="rect">
              <a:avLst/>
            </a:prstGeom>
            <a:noFill/>
          </p:spPr>
          <p:txBody>
            <a:bodyPr wrap="none" rtlCol="0">
              <a:spAutoFit/>
            </a:bodyPr>
            <a:lstStyle/>
            <a:p>
              <a:pPr algn="r"/>
              <a:r>
                <a:rPr lang="en-US" sz="1600"/>
                <a:t>50</a:t>
              </a:r>
            </a:p>
          </p:txBody>
        </p:sp>
        <p:sp>
          <p:nvSpPr>
            <p:cNvPr id="47" name="ZoneTexte 46">
              <a:extLst>
                <a:ext uri="{FF2B5EF4-FFF2-40B4-BE49-F238E27FC236}">
                  <a16:creationId xmlns:a16="http://schemas.microsoft.com/office/drawing/2014/main" id="{348F5647-01EA-4EB9-83C9-F9F1892A0399}"/>
                </a:ext>
              </a:extLst>
            </p:cNvPr>
            <p:cNvSpPr txBox="1"/>
            <p:nvPr/>
          </p:nvSpPr>
          <p:spPr>
            <a:xfrm>
              <a:off x="1682048" y="3019533"/>
              <a:ext cx="393056" cy="338554"/>
            </a:xfrm>
            <a:prstGeom prst="rect">
              <a:avLst/>
            </a:prstGeom>
            <a:noFill/>
          </p:spPr>
          <p:txBody>
            <a:bodyPr wrap="none" rtlCol="0">
              <a:spAutoFit/>
            </a:bodyPr>
            <a:lstStyle/>
            <a:p>
              <a:pPr algn="r"/>
              <a:r>
                <a:rPr lang="en-US" sz="1600"/>
                <a:t>75</a:t>
              </a:r>
            </a:p>
          </p:txBody>
        </p:sp>
        <p:sp>
          <p:nvSpPr>
            <p:cNvPr id="48" name="ZoneTexte 47">
              <a:extLst>
                <a:ext uri="{FF2B5EF4-FFF2-40B4-BE49-F238E27FC236}">
                  <a16:creationId xmlns:a16="http://schemas.microsoft.com/office/drawing/2014/main" id="{6252CCD2-ADBF-4213-AE64-0B33B9B1D5CF}"/>
                </a:ext>
              </a:extLst>
            </p:cNvPr>
            <p:cNvSpPr txBox="1"/>
            <p:nvPr/>
          </p:nvSpPr>
          <p:spPr>
            <a:xfrm>
              <a:off x="1577853" y="2390583"/>
              <a:ext cx="497251" cy="338554"/>
            </a:xfrm>
            <a:prstGeom prst="rect">
              <a:avLst/>
            </a:prstGeom>
            <a:noFill/>
          </p:spPr>
          <p:txBody>
            <a:bodyPr wrap="none" rtlCol="0">
              <a:spAutoFit/>
            </a:bodyPr>
            <a:lstStyle/>
            <a:p>
              <a:pPr algn="r"/>
              <a:r>
                <a:rPr lang="en-US" sz="1600"/>
                <a:t>100</a:t>
              </a:r>
            </a:p>
          </p:txBody>
        </p:sp>
        <p:sp>
          <p:nvSpPr>
            <p:cNvPr id="49" name="ZoneTexte 48">
              <a:extLst>
                <a:ext uri="{FF2B5EF4-FFF2-40B4-BE49-F238E27FC236}">
                  <a16:creationId xmlns:a16="http://schemas.microsoft.com/office/drawing/2014/main" id="{08922F8C-EEC9-4239-B000-3EF44A44A07E}"/>
                </a:ext>
              </a:extLst>
            </p:cNvPr>
            <p:cNvSpPr txBox="1"/>
            <p:nvPr/>
          </p:nvSpPr>
          <p:spPr>
            <a:xfrm>
              <a:off x="2251435" y="6043914"/>
              <a:ext cx="497251" cy="584775"/>
            </a:xfrm>
            <a:prstGeom prst="rect">
              <a:avLst/>
            </a:prstGeom>
            <a:noFill/>
          </p:spPr>
          <p:txBody>
            <a:bodyPr wrap="none" rtlCol="0">
              <a:spAutoFit/>
            </a:bodyPr>
            <a:lstStyle/>
            <a:p>
              <a:pPr algn="ctr"/>
              <a:r>
                <a:rPr lang="en-US" sz="1600"/>
                <a:t>191</a:t>
              </a:r>
            </a:p>
            <a:p>
              <a:pPr algn="ctr"/>
              <a:r>
                <a:rPr lang="en-US" sz="1600"/>
                <a:t>105</a:t>
              </a:r>
            </a:p>
          </p:txBody>
        </p:sp>
        <p:sp>
          <p:nvSpPr>
            <p:cNvPr id="50" name="ZoneTexte 49">
              <a:extLst>
                <a:ext uri="{FF2B5EF4-FFF2-40B4-BE49-F238E27FC236}">
                  <a16:creationId xmlns:a16="http://schemas.microsoft.com/office/drawing/2014/main" id="{540F6042-11A1-4B5A-A65C-C201B70A77B9}"/>
                </a:ext>
              </a:extLst>
            </p:cNvPr>
            <p:cNvSpPr txBox="1"/>
            <p:nvPr/>
          </p:nvSpPr>
          <p:spPr>
            <a:xfrm>
              <a:off x="3192447" y="6043914"/>
              <a:ext cx="497251" cy="584775"/>
            </a:xfrm>
            <a:prstGeom prst="rect">
              <a:avLst/>
            </a:prstGeom>
            <a:noFill/>
          </p:spPr>
          <p:txBody>
            <a:bodyPr wrap="none" rtlCol="0">
              <a:spAutoFit/>
            </a:bodyPr>
            <a:lstStyle/>
            <a:p>
              <a:pPr algn="ctr"/>
              <a:r>
                <a:rPr lang="en-US" sz="1600"/>
                <a:t>176</a:t>
              </a:r>
            </a:p>
            <a:p>
              <a:pPr algn="ctr"/>
              <a:r>
                <a:rPr lang="en-US" sz="1600"/>
                <a:t>94</a:t>
              </a:r>
            </a:p>
          </p:txBody>
        </p:sp>
        <p:sp>
          <p:nvSpPr>
            <p:cNvPr id="51" name="ZoneTexte 50">
              <a:extLst>
                <a:ext uri="{FF2B5EF4-FFF2-40B4-BE49-F238E27FC236}">
                  <a16:creationId xmlns:a16="http://schemas.microsoft.com/office/drawing/2014/main" id="{5CE4CFA5-F06B-4747-A832-52DAA97A15EA}"/>
                </a:ext>
              </a:extLst>
            </p:cNvPr>
            <p:cNvSpPr txBox="1"/>
            <p:nvPr/>
          </p:nvSpPr>
          <p:spPr>
            <a:xfrm>
              <a:off x="4133459" y="6043914"/>
              <a:ext cx="497251" cy="584775"/>
            </a:xfrm>
            <a:prstGeom prst="rect">
              <a:avLst/>
            </a:prstGeom>
            <a:noFill/>
          </p:spPr>
          <p:txBody>
            <a:bodyPr wrap="none" rtlCol="0">
              <a:spAutoFit/>
            </a:bodyPr>
            <a:lstStyle/>
            <a:p>
              <a:pPr algn="ctr"/>
              <a:r>
                <a:rPr lang="en-US" sz="1600"/>
                <a:t>170</a:t>
              </a:r>
            </a:p>
            <a:p>
              <a:pPr algn="ctr"/>
              <a:r>
                <a:rPr lang="en-US" sz="1600"/>
                <a:t>89</a:t>
              </a:r>
            </a:p>
          </p:txBody>
        </p:sp>
        <p:sp>
          <p:nvSpPr>
            <p:cNvPr id="52" name="ZoneTexte 51">
              <a:extLst>
                <a:ext uri="{FF2B5EF4-FFF2-40B4-BE49-F238E27FC236}">
                  <a16:creationId xmlns:a16="http://schemas.microsoft.com/office/drawing/2014/main" id="{35EFD403-5EB1-4AF9-A321-CD395806F89F}"/>
                </a:ext>
              </a:extLst>
            </p:cNvPr>
            <p:cNvSpPr txBox="1"/>
            <p:nvPr/>
          </p:nvSpPr>
          <p:spPr>
            <a:xfrm>
              <a:off x="5074471" y="6043914"/>
              <a:ext cx="497251" cy="584775"/>
            </a:xfrm>
            <a:prstGeom prst="rect">
              <a:avLst/>
            </a:prstGeom>
            <a:noFill/>
          </p:spPr>
          <p:txBody>
            <a:bodyPr wrap="none" rtlCol="0">
              <a:spAutoFit/>
            </a:bodyPr>
            <a:lstStyle/>
            <a:p>
              <a:pPr algn="ctr"/>
              <a:r>
                <a:rPr lang="en-US" sz="1600"/>
                <a:t>157</a:t>
              </a:r>
            </a:p>
            <a:p>
              <a:pPr algn="ctr"/>
              <a:r>
                <a:rPr lang="en-US" sz="1600"/>
                <a:t>86</a:t>
              </a:r>
            </a:p>
          </p:txBody>
        </p:sp>
        <p:sp>
          <p:nvSpPr>
            <p:cNvPr id="53" name="ZoneTexte 52">
              <a:extLst>
                <a:ext uri="{FF2B5EF4-FFF2-40B4-BE49-F238E27FC236}">
                  <a16:creationId xmlns:a16="http://schemas.microsoft.com/office/drawing/2014/main" id="{EA626C55-3555-4579-9183-A6993D615005}"/>
                </a:ext>
              </a:extLst>
            </p:cNvPr>
            <p:cNvSpPr txBox="1"/>
            <p:nvPr/>
          </p:nvSpPr>
          <p:spPr>
            <a:xfrm>
              <a:off x="6015483" y="6043914"/>
              <a:ext cx="497251" cy="584775"/>
            </a:xfrm>
            <a:prstGeom prst="rect">
              <a:avLst/>
            </a:prstGeom>
            <a:noFill/>
          </p:spPr>
          <p:txBody>
            <a:bodyPr wrap="none" rtlCol="0">
              <a:spAutoFit/>
            </a:bodyPr>
            <a:lstStyle/>
            <a:p>
              <a:pPr algn="ctr"/>
              <a:r>
                <a:rPr lang="en-US" sz="1600"/>
                <a:t>152</a:t>
              </a:r>
            </a:p>
            <a:p>
              <a:pPr algn="ctr"/>
              <a:r>
                <a:rPr lang="en-US" sz="1600"/>
                <a:t>84</a:t>
              </a:r>
            </a:p>
          </p:txBody>
        </p:sp>
        <p:sp>
          <p:nvSpPr>
            <p:cNvPr id="54" name="ZoneTexte 53">
              <a:extLst>
                <a:ext uri="{FF2B5EF4-FFF2-40B4-BE49-F238E27FC236}">
                  <a16:creationId xmlns:a16="http://schemas.microsoft.com/office/drawing/2014/main" id="{8EB5C884-A6BB-4319-B478-C1E4C8F53898}"/>
                </a:ext>
              </a:extLst>
            </p:cNvPr>
            <p:cNvSpPr txBox="1"/>
            <p:nvPr/>
          </p:nvSpPr>
          <p:spPr>
            <a:xfrm>
              <a:off x="6956495" y="6043914"/>
              <a:ext cx="497251" cy="584775"/>
            </a:xfrm>
            <a:prstGeom prst="rect">
              <a:avLst/>
            </a:prstGeom>
            <a:noFill/>
          </p:spPr>
          <p:txBody>
            <a:bodyPr wrap="none" rtlCol="0">
              <a:spAutoFit/>
            </a:bodyPr>
            <a:lstStyle/>
            <a:p>
              <a:pPr algn="ctr"/>
              <a:r>
                <a:rPr lang="en-US" sz="1600"/>
                <a:t>146</a:t>
              </a:r>
            </a:p>
            <a:p>
              <a:pPr algn="ctr"/>
              <a:r>
                <a:rPr lang="en-US" sz="1600"/>
                <a:t>77</a:t>
              </a:r>
            </a:p>
          </p:txBody>
        </p:sp>
        <p:sp>
          <p:nvSpPr>
            <p:cNvPr id="55" name="ZoneTexte 54">
              <a:extLst>
                <a:ext uri="{FF2B5EF4-FFF2-40B4-BE49-F238E27FC236}">
                  <a16:creationId xmlns:a16="http://schemas.microsoft.com/office/drawing/2014/main" id="{1E33C3EC-9D97-4D75-9325-6FFBD41CFAFA}"/>
                </a:ext>
              </a:extLst>
            </p:cNvPr>
            <p:cNvSpPr txBox="1"/>
            <p:nvPr/>
          </p:nvSpPr>
          <p:spPr>
            <a:xfrm>
              <a:off x="7897507" y="6043914"/>
              <a:ext cx="497251" cy="584775"/>
            </a:xfrm>
            <a:prstGeom prst="rect">
              <a:avLst/>
            </a:prstGeom>
            <a:noFill/>
          </p:spPr>
          <p:txBody>
            <a:bodyPr wrap="none" rtlCol="0">
              <a:spAutoFit/>
            </a:bodyPr>
            <a:lstStyle/>
            <a:p>
              <a:pPr algn="ctr"/>
              <a:r>
                <a:rPr lang="en-US" sz="1600"/>
                <a:t>139</a:t>
              </a:r>
            </a:p>
            <a:p>
              <a:pPr algn="ctr"/>
              <a:r>
                <a:rPr lang="en-US" sz="1600"/>
                <a:t>75</a:t>
              </a:r>
            </a:p>
          </p:txBody>
        </p:sp>
        <p:sp>
          <p:nvSpPr>
            <p:cNvPr id="56" name="ZoneTexte 55">
              <a:extLst>
                <a:ext uri="{FF2B5EF4-FFF2-40B4-BE49-F238E27FC236}">
                  <a16:creationId xmlns:a16="http://schemas.microsoft.com/office/drawing/2014/main" id="{6A29B489-C6A7-4C98-B61B-E0F8F47C2B40}"/>
                </a:ext>
              </a:extLst>
            </p:cNvPr>
            <p:cNvSpPr txBox="1"/>
            <p:nvPr/>
          </p:nvSpPr>
          <p:spPr>
            <a:xfrm>
              <a:off x="8838519" y="6043914"/>
              <a:ext cx="497251" cy="584775"/>
            </a:xfrm>
            <a:prstGeom prst="rect">
              <a:avLst/>
            </a:prstGeom>
            <a:noFill/>
          </p:spPr>
          <p:txBody>
            <a:bodyPr wrap="none" rtlCol="0">
              <a:spAutoFit/>
            </a:bodyPr>
            <a:lstStyle/>
            <a:p>
              <a:pPr algn="ctr"/>
              <a:r>
                <a:rPr lang="en-US" sz="1600"/>
                <a:t>127</a:t>
              </a:r>
            </a:p>
            <a:p>
              <a:pPr algn="ctr"/>
              <a:r>
                <a:rPr lang="en-US" sz="1600"/>
                <a:t>69</a:t>
              </a:r>
            </a:p>
          </p:txBody>
        </p:sp>
        <p:sp>
          <p:nvSpPr>
            <p:cNvPr id="57" name="ZoneTexte 56">
              <a:extLst>
                <a:ext uri="{FF2B5EF4-FFF2-40B4-BE49-F238E27FC236}">
                  <a16:creationId xmlns:a16="http://schemas.microsoft.com/office/drawing/2014/main" id="{9A75E648-DD65-4321-B487-CC78C07D76BE}"/>
                </a:ext>
              </a:extLst>
            </p:cNvPr>
            <p:cNvSpPr txBox="1"/>
            <p:nvPr/>
          </p:nvSpPr>
          <p:spPr>
            <a:xfrm>
              <a:off x="9831630" y="6043914"/>
              <a:ext cx="393056" cy="584775"/>
            </a:xfrm>
            <a:prstGeom prst="rect">
              <a:avLst/>
            </a:prstGeom>
            <a:noFill/>
          </p:spPr>
          <p:txBody>
            <a:bodyPr wrap="none" rtlCol="0">
              <a:spAutoFit/>
            </a:bodyPr>
            <a:lstStyle/>
            <a:p>
              <a:pPr algn="ctr"/>
              <a:r>
                <a:rPr lang="en-US" sz="1600"/>
                <a:t>57</a:t>
              </a:r>
            </a:p>
            <a:p>
              <a:pPr algn="ctr"/>
              <a:r>
                <a:rPr lang="en-US" sz="1600"/>
                <a:t>28</a:t>
              </a:r>
            </a:p>
          </p:txBody>
        </p:sp>
        <p:sp>
          <p:nvSpPr>
            <p:cNvPr id="58" name="ZoneTexte 57">
              <a:extLst>
                <a:ext uri="{FF2B5EF4-FFF2-40B4-BE49-F238E27FC236}">
                  <a16:creationId xmlns:a16="http://schemas.microsoft.com/office/drawing/2014/main" id="{F17DA3A6-BF8F-420F-B1D9-092F44756E22}"/>
                </a:ext>
              </a:extLst>
            </p:cNvPr>
            <p:cNvSpPr txBox="1"/>
            <p:nvPr/>
          </p:nvSpPr>
          <p:spPr>
            <a:xfrm>
              <a:off x="2487533" y="4841352"/>
              <a:ext cx="1945661" cy="338554"/>
            </a:xfrm>
            <a:prstGeom prst="rect">
              <a:avLst/>
            </a:prstGeom>
            <a:noFill/>
          </p:spPr>
          <p:txBody>
            <a:bodyPr wrap="none" rtlCol="0">
              <a:spAutoFit/>
            </a:bodyPr>
            <a:lstStyle/>
            <a:p>
              <a:r>
                <a:rPr lang="en-US" sz="1600"/>
                <a:t>Log rank test: p = n.s.</a:t>
              </a:r>
            </a:p>
          </p:txBody>
        </p:sp>
        <p:sp>
          <p:nvSpPr>
            <p:cNvPr id="59" name="ZoneTexte 58">
              <a:extLst>
                <a:ext uri="{FF2B5EF4-FFF2-40B4-BE49-F238E27FC236}">
                  <a16:creationId xmlns:a16="http://schemas.microsoft.com/office/drawing/2014/main" id="{D7E3955E-CEB6-44AA-BC06-D0E8D92CA57C}"/>
                </a:ext>
              </a:extLst>
            </p:cNvPr>
            <p:cNvSpPr txBox="1"/>
            <p:nvPr/>
          </p:nvSpPr>
          <p:spPr>
            <a:xfrm>
              <a:off x="10147142" y="2925637"/>
              <a:ext cx="587019" cy="338554"/>
            </a:xfrm>
            <a:prstGeom prst="rect">
              <a:avLst/>
            </a:prstGeom>
            <a:noFill/>
          </p:spPr>
          <p:txBody>
            <a:bodyPr wrap="none" rtlCol="0">
              <a:spAutoFit/>
            </a:bodyPr>
            <a:lstStyle/>
            <a:p>
              <a:pPr algn="ctr"/>
              <a:r>
                <a:rPr lang="en-US" sz="1600" b="1">
                  <a:solidFill>
                    <a:srgbClr val="002060"/>
                  </a:solidFill>
                </a:rPr>
                <a:t>80 %</a:t>
              </a:r>
            </a:p>
          </p:txBody>
        </p:sp>
        <p:sp>
          <p:nvSpPr>
            <p:cNvPr id="60" name="ZoneTexte 59">
              <a:extLst>
                <a:ext uri="{FF2B5EF4-FFF2-40B4-BE49-F238E27FC236}">
                  <a16:creationId xmlns:a16="http://schemas.microsoft.com/office/drawing/2014/main" id="{61D0215E-589B-49F1-BB66-BD7616201E0E}"/>
                </a:ext>
              </a:extLst>
            </p:cNvPr>
            <p:cNvSpPr txBox="1"/>
            <p:nvPr/>
          </p:nvSpPr>
          <p:spPr>
            <a:xfrm>
              <a:off x="10147142" y="3153641"/>
              <a:ext cx="587019" cy="338554"/>
            </a:xfrm>
            <a:prstGeom prst="rect">
              <a:avLst/>
            </a:prstGeom>
            <a:noFill/>
          </p:spPr>
          <p:txBody>
            <a:bodyPr wrap="none" rtlCol="0">
              <a:spAutoFit/>
            </a:bodyPr>
            <a:lstStyle/>
            <a:p>
              <a:pPr algn="ctr"/>
              <a:r>
                <a:rPr lang="en-US" sz="1600" b="1">
                  <a:solidFill>
                    <a:srgbClr val="FF3366"/>
                  </a:solidFill>
                </a:rPr>
                <a:t>74 %</a:t>
              </a:r>
            </a:p>
          </p:txBody>
        </p:sp>
        <p:sp>
          <p:nvSpPr>
            <p:cNvPr id="63" name="ZoneTexte 62">
              <a:extLst>
                <a:ext uri="{FF2B5EF4-FFF2-40B4-BE49-F238E27FC236}">
                  <a16:creationId xmlns:a16="http://schemas.microsoft.com/office/drawing/2014/main" id="{1B8462EC-492F-450C-BFF1-A7264F85DF79}"/>
                </a:ext>
              </a:extLst>
            </p:cNvPr>
            <p:cNvSpPr txBox="1"/>
            <p:nvPr/>
          </p:nvSpPr>
          <p:spPr>
            <a:xfrm>
              <a:off x="1390183" y="6043914"/>
              <a:ext cx="798617" cy="584775"/>
            </a:xfrm>
            <a:prstGeom prst="rect">
              <a:avLst/>
            </a:prstGeom>
            <a:noFill/>
          </p:spPr>
          <p:txBody>
            <a:bodyPr wrap="none" rtlCol="0">
              <a:spAutoFit/>
            </a:bodyPr>
            <a:lstStyle/>
            <a:p>
              <a:pPr algn="r"/>
              <a:r>
                <a:rPr lang="en-US" sz="1600" b="1"/>
                <a:t>Non-LP</a:t>
              </a:r>
            </a:p>
            <a:p>
              <a:pPr algn="r"/>
              <a:r>
                <a:rPr lang="en-US" sz="1600" b="1"/>
                <a:t>LP</a:t>
              </a:r>
            </a:p>
          </p:txBody>
        </p:sp>
      </p:grpSp>
      <p:sp>
        <p:nvSpPr>
          <p:cNvPr id="62" name="Rectangle 61">
            <a:extLst>
              <a:ext uri="{FF2B5EF4-FFF2-40B4-BE49-F238E27FC236}">
                <a16:creationId xmlns:a16="http://schemas.microsoft.com/office/drawing/2014/main" id="{A21CC019-8933-4410-A237-C82812BB4B17}"/>
              </a:ext>
            </a:extLst>
          </p:cNvPr>
          <p:cNvSpPr/>
          <p:nvPr/>
        </p:nvSpPr>
        <p:spPr>
          <a:xfrm>
            <a:off x="9814425" y="6495532"/>
            <a:ext cx="2377575" cy="276999"/>
          </a:xfrm>
          <a:prstGeom prst="rect">
            <a:avLst/>
          </a:prstGeom>
        </p:spPr>
        <p:txBody>
          <a:bodyPr wrap="none">
            <a:spAutoFit/>
          </a:bodyPr>
          <a:lstStyle/>
          <a:p>
            <a:pPr algn="r"/>
            <a:r>
              <a:rPr lang="fr-FR" sz="1200" i="1" dirty="0"/>
              <a:t>Postel N, Glasgow 2020, Abs. P129 </a:t>
            </a:r>
          </a:p>
        </p:txBody>
      </p:sp>
    </p:spTree>
    <p:extLst>
      <p:ext uri="{BB962C8B-B14F-4D97-AF65-F5344CB8AC3E}">
        <p14:creationId xmlns:p14="http://schemas.microsoft.com/office/powerpoint/2010/main" val="875415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1C85CAB-9D10-4D38-B15A-FE428C9B9992}"/>
              </a:ext>
            </a:extLst>
          </p:cNvPr>
          <p:cNvSpPr>
            <a:spLocks noGrp="1"/>
          </p:cNvSpPr>
          <p:nvPr>
            <p:ph type="title"/>
          </p:nvPr>
        </p:nvSpPr>
        <p:spPr/>
        <p:txBody>
          <a:bodyPr>
            <a:normAutofit/>
          </a:bodyPr>
          <a:lstStyle/>
          <a:p>
            <a:r>
              <a:rPr lang="en-US"/>
              <a:t>HIV-RNA &lt; 50 cp/ml</a:t>
            </a:r>
            <a:br>
              <a:rPr lang="en-US"/>
            </a:br>
            <a:r>
              <a:rPr lang="en-US" sz="2200"/>
              <a:t>(discontinuation = failure, loss to follow-up/missing = excluded)</a:t>
            </a:r>
            <a:endParaRPr lang="en-US"/>
          </a:p>
        </p:txBody>
      </p:sp>
      <p:grpSp>
        <p:nvGrpSpPr>
          <p:cNvPr id="2" name="Groupe 1">
            <a:extLst>
              <a:ext uri="{FF2B5EF4-FFF2-40B4-BE49-F238E27FC236}">
                <a16:creationId xmlns:a16="http://schemas.microsoft.com/office/drawing/2014/main" id="{5706D529-EAC6-4F3B-8983-A26EF3B239F6}"/>
              </a:ext>
            </a:extLst>
          </p:cNvPr>
          <p:cNvGrpSpPr/>
          <p:nvPr/>
        </p:nvGrpSpPr>
        <p:grpSpPr>
          <a:xfrm>
            <a:off x="1713669" y="1835154"/>
            <a:ext cx="7869874" cy="4503455"/>
            <a:chOff x="1957504" y="1993096"/>
            <a:chExt cx="7869874" cy="4503455"/>
          </a:xfrm>
        </p:grpSpPr>
        <p:sp>
          <p:nvSpPr>
            <p:cNvPr id="16" name="Freeform 12">
              <a:extLst>
                <a:ext uri="{FF2B5EF4-FFF2-40B4-BE49-F238E27FC236}">
                  <a16:creationId xmlns:a16="http://schemas.microsoft.com/office/drawing/2014/main" id="{44D54ED5-7596-4211-BF2F-613D9773259B}"/>
                </a:ext>
              </a:extLst>
            </p:cNvPr>
            <p:cNvSpPr>
              <a:spLocks/>
            </p:cNvSpPr>
            <p:nvPr/>
          </p:nvSpPr>
          <p:spPr bwMode="auto">
            <a:xfrm>
              <a:off x="8190877" y="2048074"/>
              <a:ext cx="228599" cy="228599"/>
            </a:xfrm>
            <a:custGeom>
              <a:avLst/>
              <a:gdLst>
                <a:gd name="T0" fmla="*/ 0 w 72"/>
                <a:gd name="T1" fmla="*/ 0 h 72"/>
                <a:gd name="T2" fmla="*/ 0 w 72"/>
                <a:gd name="T3" fmla="*/ 72 h 72"/>
                <a:gd name="T4" fmla="*/ 72 w 72"/>
                <a:gd name="T5" fmla="*/ 72 h 72"/>
                <a:gd name="T6" fmla="*/ 72 w 72"/>
                <a:gd name="T7" fmla="*/ 0 h 72"/>
                <a:gd name="T8" fmla="*/ 0 w 72"/>
                <a:gd name="T9" fmla="*/ 0 h 72"/>
                <a:gd name="T10" fmla="*/ 0 w 72"/>
                <a:gd name="T11" fmla="*/ 0 h 72"/>
              </a:gdLst>
              <a:ahLst/>
              <a:cxnLst>
                <a:cxn ang="0">
                  <a:pos x="T0" y="T1"/>
                </a:cxn>
                <a:cxn ang="0">
                  <a:pos x="T2" y="T3"/>
                </a:cxn>
                <a:cxn ang="0">
                  <a:pos x="T4" y="T5"/>
                </a:cxn>
                <a:cxn ang="0">
                  <a:pos x="T6" y="T7"/>
                </a:cxn>
                <a:cxn ang="0">
                  <a:pos x="T8" y="T9"/>
                </a:cxn>
                <a:cxn ang="0">
                  <a:pos x="T10" y="T11"/>
                </a:cxn>
              </a:cxnLst>
              <a:rect l="0" t="0" r="r" b="b"/>
              <a:pathLst>
                <a:path w="72" h="72">
                  <a:moveTo>
                    <a:pt x="0" y="0"/>
                  </a:moveTo>
                  <a:lnTo>
                    <a:pt x="0" y="72"/>
                  </a:lnTo>
                  <a:lnTo>
                    <a:pt x="72" y="72"/>
                  </a:lnTo>
                  <a:lnTo>
                    <a:pt x="72" y="0"/>
                  </a:lnTo>
                  <a:lnTo>
                    <a:pt x="0" y="0"/>
                  </a:lnTo>
                  <a:lnTo>
                    <a:pt x="0" y="0"/>
                  </a:lnTo>
                  <a:close/>
                </a:path>
              </a:pathLst>
            </a:custGeom>
            <a:solidFill>
              <a:srgbClr val="002F5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7" name="Freeform 13">
              <a:extLst>
                <a:ext uri="{FF2B5EF4-FFF2-40B4-BE49-F238E27FC236}">
                  <a16:creationId xmlns:a16="http://schemas.microsoft.com/office/drawing/2014/main" id="{033C1550-869D-4257-A55A-557BCD06AF47}"/>
                </a:ext>
              </a:extLst>
            </p:cNvPr>
            <p:cNvSpPr>
              <a:spLocks/>
            </p:cNvSpPr>
            <p:nvPr/>
          </p:nvSpPr>
          <p:spPr bwMode="auto">
            <a:xfrm>
              <a:off x="5877845" y="2048073"/>
              <a:ext cx="225424" cy="228600"/>
            </a:xfrm>
            <a:custGeom>
              <a:avLst/>
              <a:gdLst>
                <a:gd name="T0" fmla="*/ 0 w 71"/>
                <a:gd name="T1" fmla="*/ 0 h 72"/>
                <a:gd name="T2" fmla="*/ 0 w 71"/>
                <a:gd name="T3" fmla="*/ 72 h 72"/>
                <a:gd name="T4" fmla="*/ 71 w 71"/>
                <a:gd name="T5" fmla="*/ 72 h 72"/>
                <a:gd name="T6" fmla="*/ 71 w 71"/>
                <a:gd name="T7" fmla="*/ 0 h 72"/>
                <a:gd name="T8" fmla="*/ 0 w 71"/>
                <a:gd name="T9" fmla="*/ 0 h 72"/>
                <a:gd name="T10" fmla="*/ 0 w 71"/>
                <a:gd name="T11" fmla="*/ 0 h 72"/>
              </a:gdLst>
              <a:ahLst/>
              <a:cxnLst>
                <a:cxn ang="0">
                  <a:pos x="T0" y="T1"/>
                </a:cxn>
                <a:cxn ang="0">
                  <a:pos x="T2" y="T3"/>
                </a:cxn>
                <a:cxn ang="0">
                  <a:pos x="T4" y="T5"/>
                </a:cxn>
                <a:cxn ang="0">
                  <a:pos x="T6" y="T7"/>
                </a:cxn>
                <a:cxn ang="0">
                  <a:pos x="T8" y="T9"/>
                </a:cxn>
                <a:cxn ang="0">
                  <a:pos x="T10" y="T11"/>
                </a:cxn>
              </a:cxnLst>
              <a:rect l="0" t="0" r="r" b="b"/>
              <a:pathLst>
                <a:path w="71" h="72">
                  <a:moveTo>
                    <a:pt x="0" y="0"/>
                  </a:moveTo>
                  <a:lnTo>
                    <a:pt x="0" y="72"/>
                  </a:lnTo>
                  <a:lnTo>
                    <a:pt x="71" y="72"/>
                  </a:lnTo>
                  <a:lnTo>
                    <a:pt x="71" y="0"/>
                  </a:lnTo>
                  <a:lnTo>
                    <a:pt x="0" y="0"/>
                  </a:lnTo>
                  <a:lnTo>
                    <a:pt x="0" y="0"/>
                  </a:lnTo>
                  <a:close/>
                </a:path>
              </a:pathLst>
            </a:custGeom>
            <a:solidFill>
              <a:srgbClr val="FF66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8" name="Freeform 14">
              <a:extLst>
                <a:ext uri="{FF2B5EF4-FFF2-40B4-BE49-F238E27FC236}">
                  <a16:creationId xmlns:a16="http://schemas.microsoft.com/office/drawing/2014/main" id="{8C3B7E57-7DCA-41F8-9FF9-07F57F6CFD46}"/>
                </a:ext>
              </a:extLst>
            </p:cNvPr>
            <p:cNvSpPr>
              <a:spLocks/>
            </p:cNvSpPr>
            <p:nvPr/>
          </p:nvSpPr>
          <p:spPr bwMode="auto">
            <a:xfrm>
              <a:off x="5259806" y="2048073"/>
              <a:ext cx="228600" cy="228600"/>
            </a:xfrm>
            <a:custGeom>
              <a:avLst/>
              <a:gdLst>
                <a:gd name="T0" fmla="*/ 0 w 72"/>
                <a:gd name="T1" fmla="*/ 0 h 72"/>
                <a:gd name="T2" fmla="*/ 0 w 72"/>
                <a:gd name="T3" fmla="*/ 72 h 72"/>
                <a:gd name="T4" fmla="*/ 72 w 72"/>
                <a:gd name="T5" fmla="*/ 72 h 72"/>
                <a:gd name="T6" fmla="*/ 72 w 72"/>
                <a:gd name="T7" fmla="*/ 0 h 72"/>
                <a:gd name="T8" fmla="*/ 0 w 72"/>
                <a:gd name="T9" fmla="*/ 0 h 72"/>
                <a:gd name="T10" fmla="*/ 0 w 72"/>
                <a:gd name="T11" fmla="*/ 0 h 72"/>
              </a:gdLst>
              <a:ahLst/>
              <a:cxnLst>
                <a:cxn ang="0">
                  <a:pos x="T0" y="T1"/>
                </a:cxn>
                <a:cxn ang="0">
                  <a:pos x="T2" y="T3"/>
                </a:cxn>
                <a:cxn ang="0">
                  <a:pos x="T4" y="T5"/>
                </a:cxn>
                <a:cxn ang="0">
                  <a:pos x="T6" y="T7"/>
                </a:cxn>
                <a:cxn ang="0">
                  <a:pos x="T8" y="T9"/>
                </a:cxn>
                <a:cxn ang="0">
                  <a:pos x="T10" y="T11"/>
                </a:cxn>
              </a:cxnLst>
              <a:rect l="0" t="0" r="r" b="b"/>
              <a:pathLst>
                <a:path w="72" h="72">
                  <a:moveTo>
                    <a:pt x="0" y="0"/>
                  </a:moveTo>
                  <a:lnTo>
                    <a:pt x="0" y="72"/>
                  </a:lnTo>
                  <a:lnTo>
                    <a:pt x="72" y="72"/>
                  </a:lnTo>
                  <a:lnTo>
                    <a:pt x="72" y="0"/>
                  </a:lnTo>
                  <a:lnTo>
                    <a:pt x="0" y="0"/>
                  </a:lnTo>
                  <a:lnTo>
                    <a:pt x="0" y="0"/>
                  </a:lnTo>
                  <a:close/>
                </a:path>
              </a:pathLst>
            </a:custGeom>
            <a:solidFill>
              <a:srgbClr val="FF336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9" name="Freeform 15">
              <a:extLst>
                <a:ext uri="{FF2B5EF4-FFF2-40B4-BE49-F238E27FC236}">
                  <a16:creationId xmlns:a16="http://schemas.microsoft.com/office/drawing/2014/main" id="{32D15A5B-9786-41C6-834D-C57FAC2B293C}"/>
                </a:ext>
              </a:extLst>
            </p:cNvPr>
            <p:cNvSpPr>
              <a:spLocks/>
            </p:cNvSpPr>
            <p:nvPr/>
          </p:nvSpPr>
          <p:spPr bwMode="auto">
            <a:xfrm>
              <a:off x="4229185" y="2048073"/>
              <a:ext cx="228600" cy="228600"/>
            </a:xfrm>
            <a:custGeom>
              <a:avLst/>
              <a:gdLst>
                <a:gd name="T0" fmla="*/ 0 w 72"/>
                <a:gd name="T1" fmla="*/ 0 h 72"/>
                <a:gd name="T2" fmla="*/ 0 w 72"/>
                <a:gd name="T3" fmla="*/ 72 h 72"/>
                <a:gd name="T4" fmla="*/ 72 w 72"/>
                <a:gd name="T5" fmla="*/ 72 h 72"/>
                <a:gd name="T6" fmla="*/ 72 w 72"/>
                <a:gd name="T7" fmla="*/ 0 h 72"/>
                <a:gd name="T8" fmla="*/ 0 w 72"/>
                <a:gd name="T9" fmla="*/ 0 h 72"/>
                <a:gd name="T10" fmla="*/ 0 w 72"/>
                <a:gd name="T11" fmla="*/ 0 h 72"/>
              </a:gdLst>
              <a:ahLst/>
              <a:cxnLst>
                <a:cxn ang="0">
                  <a:pos x="T0" y="T1"/>
                </a:cxn>
                <a:cxn ang="0">
                  <a:pos x="T2" y="T3"/>
                </a:cxn>
                <a:cxn ang="0">
                  <a:pos x="T4" y="T5"/>
                </a:cxn>
                <a:cxn ang="0">
                  <a:pos x="T6" y="T7"/>
                </a:cxn>
                <a:cxn ang="0">
                  <a:pos x="T8" y="T9"/>
                </a:cxn>
                <a:cxn ang="0">
                  <a:pos x="T10" y="T11"/>
                </a:cxn>
              </a:cxnLst>
              <a:rect l="0" t="0" r="r" b="b"/>
              <a:pathLst>
                <a:path w="72" h="72">
                  <a:moveTo>
                    <a:pt x="0" y="0"/>
                  </a:moveTo>
                  <a:lnTo>
                    <a:pt x="0" y="72"/>
                  </a:lnTo>
                  <a:lnTo>
                    <a:pt x="72" y="72"/>
                  </a:lnTo>
                  <a:lnTo>
                    <a:pt x="72" y="0"/>
                  </a:lnTo>
                  <a:lnTo>
                    <a:pt x="0" y="0"/>
                  </a:lnTo>
                  <a:lnTo>
                    <a:pt x="0" y="0"/>
                  </a:lnTo>
                  <a:close/>
                </a:path>
              </a:pathLst>
            </a:custGeom>
            <a:solidFill>
              <a:srgbClr val="66666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grpSp>
          <p:nvGrpSpPr>
            <p:cNvPr id="28" name="Groupe 27">
              <a:extLst>
                <a:ext uri="{FF2B5EF4-FFF2-40B4-BE49-F238E27FC236}">
                  <a16:creationId xmlns:a16="http://schemas.microsoft.com/office/drawing/2014/main" id="{D9E08228-9ACA-4EF1-A5B9-02756490961C}"/>
                </a:ext>
              </a:extLst>
            </p:cNvPr>
            <p:cNvGrpSpPr/>
            <p:nvPr/>
          </p:nvGrpSpPr>
          <p:grpSpPr>
            <a:xfrm>
              <a:off x="2872540" y="2303046"/>
              <a:ext cx="6954838" cy="3776663"/>
              <a:chOff x="2571750" y="2266950"/>
              <a:chExt cx="6954838" cy="3776663"/>
            </a:xfrm>
          </p:grpSpPr>
          <p:sp>
            <p:nvSpPr>
              <p:cNvPr id="9" name="Freeform 5">
                <a:extLst>
                  <a:ext uri="{FF2B5EF4-FFF2-40B4-BE49-F238E27FC236}">
                    <a16:creationId xmlns:a16="http://schemas.microsoft.com/office/drawing/2014/main" id="{AD27F497-841D-4171-BFD2-68A3222F954E}"/>
                  </a:ext>
                </a:extLst>
              </p:cNvPr>
              <p:cNvSpPr>
                <a:spLocks/>
              </p:cNvSpPr>
              <p:nvPr/>
            </p:nvSpPr>
            <p:spPr bwMode="auto">
              <a:xfrm>
                <a:off x="2713038" y="2266950"/>
                <a:ext cx="6813550" cy="3776663"/>
              </a:xfrm>
              <a:custGeom>
                <a:avLst/>
                <a:gdLst>
                  <a:gd name="T0" fmla="*/ 0 w 4292"/>
                  <a:gd name="T1" fmla="*/ 0 h 2379"/>
                  <a:gd name="T2" fmla="*/ 0 w 4292"/>
                  <a:gd name="T3" fmla="*/ 2379 h 2379"/>
                  <a:gd name="T4" fmla="*/ 4292 w 4292"/>
                  <a:gd name="T5" fmla="*/ 2379 h 2379"/>
                </a:gdLst>
                <a:ahLst/>
                <a:cxnLst>
                  <a:cxn ang="0">
                    <a:pos x="T0" y="T1"/>
                  </a:cxn>
                  <a:cxn ang="0">
                    <a:pos x="T2" y="T3"/>
                  </a:cxn>
                  <a:cxn ang="0">
                    <a:pos x="T4" y="T5"/>
                  </a:cxn>
                </a:cxnLst>
                <a:rect l="0" t="0" r="r" b="b"/>
                <a:pathLst>
                  <a:path w="4292" h="2379">
                    <a:moveTo>
                      <a:pt x="0" y="0"/>
                    </a:moveTo>
                    <a:lnTo>
                      <a:pt x="0" y="2379"/>
                    </a:lnTo>
                    <a:lnTo>
                      <a:pt x="4292" y="2379"/>
                    </a:lnTo>
                  </a:path>
                </a:pathLst>
              </a:custGeom>
              <a:noFill/>
              <a:ln w="11113" cap="rnd">
                <a:solidFill>
                  <a:srgbClr val="00006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2400"/>
              </a:p>
            </p:txBody>
          </p:sp>
          <p:sp>
            <p:nvSpPr>
              <p:cNvPr id="10" name="Line 6">
                <a:extLst>
                  <a:ext uri="{FF2B5EF4-FFF2-40B4-BE49-F238E27FC236}">
                    <a16:creationId xmlns:a16="http://schemas.microsoft.com/office/drawing/2014/main" id="{E9F562D8-788A-4A14-8BA3-633C149EDAD7}"/>
                  </a:ext>
                </a:extLst>
              </p:cNvPr>
              <p:cNvSpPr>
                <a:spLocks noChangeShapeType="1"/>
              </p:cNvSpPr>
              <p:nvPr/>
            </p:nvSpPr>
            <p:spPr bwMode="auto">
              <a:xfrm>
                <a:off x="2571750" y="3048000"/>
                <a:ext cx="141287" cy="0"/>
              </a:xfrm>
              <a:prstGeom prst="line">
                <a:avLst/>
              </a:prstGeom>
              <a:noFill/>
              <a:ln w="11113"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400"/>
              </a:p>
            </p:txBody>
          </p:sp>
          <p:sp>
            <p:nvSpPr>
              <p:cNvPr id="11" name="Line 7">
                <a:extLst>
                  <a:ext uri="{FF2B5EF4-FFF2-40B4-BE49-F238E27FC236}">
                    <a16:creationId xmlns:a16="http://schemas.microsoft.com/office/drawing/2014/main" id="{2CECF909-9004-4D01-80C5-752C8842403C}"/>
                  </a:ext>
                </a:extLst>
              </p:cNvPr>
              <p:cNvSpPr>
                <a:spLocks noChangeShapeType="1"/>
              </p:cNvSpPr>
              <p:nvPr/>
            </p:nvSpPr>
            <p:spPr bwMode="auto">
              <a:xfrm>
                <a:off x="2571750" y="3795713"/>
                <a:ext cx="141287" cy="0"/>
              </a:xfrm>
              <a:prstGeom prst="line">
                <a:avLst/>
              </a:prstGeom>
              <a:noFill/>
              <a:ln w="11113"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400"/>
              </a:p>
            </p:txBody>
          </p:sp>
          <p:sp>
            <p:nvSpPr>
              <p:cNvPr id="12" name="Line 8">
                <a:extLst>
                  <a:ext uri="{FF2B5EF4-FFF2-40B4-BE49-F238E27FC236}">
                    <a16:creationId xmlns:a16="http://schemas.microsoft.com/office/drawing/2014/main" id="{84B1CD51-8793-4A95-B56B-C7FF27950DBD}"/>
                  </a:ext>
                </a:extLst>
              </p:cNvPr>
              <p:cNvSpPr>
                <a:spLocks noChangeShapeType="1"/>
              </p:cNvSpPr>
              <p:nvPr/>
            </p:nvSpPr>
            <p:spPr bwMode="auto">
              <a:xfrm>
                <a:off x="2571750" y="4545013"/>
                <a:ext cx="141287" cy="0"/>
              </a:xfrm>
              <a:prstGeom prst="line">
                <a:avLst/>
              </a:prstGeom>
              <a:noFill/>
              <a:ln w="11113"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400"/>
              </a:p>
            </p:txBody>
          </p:sp>
          <p:sp>
            <p:nvSpPr>
              <p:cNvPr id="13" name="Line 9">
                <a:extLst>
                  <a:ext uri="{FF2B5EF4-FFF2-40B4-BE49-F238E27FC236}">
                    <a16:creationId xmlns:a16="http://schemas.microsoft.com/office/drawing/2014/main" id="{D9C6B1B9-50F4-44C3-9303-40B80BC2BC86}"/>
                  </a:ext>
                </a:extLst>
              </p:cNvPr>
              <p:cNvSpPr>
                <a:spLocks noChangeShapeType="1"/>
              </p:cNvSpPr>
              <p:nvPr/>
            </p:nvSpPr>
            <p:spPr bwMode="auto">
              <a:xfrm>
                <a:off x="2571750" y="5294313"/>
                <a:ext cx="141287" cy="0"/>
              </a:xfrm>
              <a:prstGeom prst="line">
                <a:avLst/>
              </a:prstGeom>
              <a:noFill/>
              <a:ln w="11113"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400"/>
              </a:p>
            </p:txBody>
          </p:sp>
          <p:sp>
            <p:nvSpPr>
              <p:cNvPr id="14" name="Line 10">
                <a:extLst>
                  <a:ext uri="{FF2B5EF4-FFF2-40B4-BE49-F238E27FC236}">
                    <a16:creationId xmlns:a16="http://schemas.microsoft.com/office/drawing/2014/main" id="{FE8865E7-CEC1-4B63-A13E-ACA0678227BE}"/>
                  </a:ext>
                </a:extLst>
              </p:cNvPr>
              <p:cNvSpPr>
                <a:spLocks noChangeShapeType="1"/>
              </p:cNvSpPr>
              <p:nvPr/>
            </p:nvSpPr>
            <p:spPr bwMode="auto">
              <a:xfrm>
                <a:off x="2571750" y="6043613"/>
                <a:ext cx="141287" cy="0"/>
              </a:xfrm>
              <a:prstGeom prst="line">
                <a:avLst/>
              </a:prstGeom>
              <a:noFill/>
              <a:ln w="11113"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400"/>
              </a:p>
            </p:txBody>
          </p:sp>
          <p:sp>
            <p:nvSpPr>
              <p:cNvPr id="15" name="Line 11">
                <a:extLst>
                  <a:ext uri="{FF2B5EF4-FFF2-40B4-BE49-F238E27FC236}">
                    <a16:creationId xmlns:a16="http://schemas.microsoft.com/office/drawing/2014/main" id="{AE64F75F-C1A7-444A-B405-78B99ECD2FB8}"/>
                  </a:ext>
                </a:extLst>
              </p:cNvPr>
              <p:cNvSpPr>
                <a:spLocks noChangeShapeType="1"/>
              </p:cNvSpPr>
              <p:nvPr/>
            </p:nvSpPr>
            <p:spPr bwMode="auto">
              <a:xfrm>
                <a:off x="2571750" y="2298700"/>
                <a:ext cx="141287" cy="0"/>
              </a:xfrm>
              <a:prstGeom prst="line">
                <a:avLst/>
              </a:prstGeom>
              <a:noFill/>
              <a:ln w="11113"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400"/>
              </a:p>
            </p:txBody>
          </p:sp>
          <p:sp>
            <p:nvSpPr>
              <p:cNvPr id="20" name="Freeform 16">
                <a:extLst>
                  <a:ext uri="{FF2B5EF4-FFF2-40B4-BE49-F238E27FC236}">
                    <a16:creationId xmlns:a16="http://schemas.microsoft.com/office/drawing/2014/main" id="{05927ACF-709E-48F9-A155-247C24C9D08B}"/>
                  </a:ext>
                </a:extLst>
              </p:cNvPr>
              <p:cNvSpPr>
                <a:spLocks/>
              </p:cNvSpPr>
              <p:nvPr/>
            </p:nvSpPr>
            <p:spPr bwMode="auto">
              <a:xfrm>
                <a:off x="3267075" y="3036888"/>
                <a:ext cx="585787" cy="3006725"/>
              </a:xfrm>
              <a:custGeom>
                <a:avLst/>
                <a:gdLst>
                  <a:gd name="T0" fmla="*/ 369 w 369"/>
                  <a:gd name="T1" fmla="*/ 0 h 1894"/>
                  <a:gd name="T2" fmla="*/ 0 w 369"/>
                  <a:gd name="T3" fmla="*/ 0 h 1894"/>
                  <a:gd name="T4" fmla="*/ 0 w 369"/>
                  <a:gd name="T5" fmla="*/ 1894 h 1894"/>
                  <a:gd name="T6" fmla="*/ 369 w 369"/>
                  <a:gd name="T7" fmla="*/ 1894 h 1894"/>
                  <a:gd name="T8" fmla="*/ 369 w 369"/>
                  <a:gd name="T9" fmla="*/ 0 h 1894"/>
                  <a:gd name="T10" fmla="*/ 369 w 369"/>
                  <a:gd name="T11" fmla="*/ 0 h 1894"/>
                </a:gdLst>
                <a:ahLst/>
                <a:cxnLst>
                  <a:cxn ang="0">
                    <a:pos x="T0" y="T1"/>
                  </a:cxn>
                  <a:cxn ang="0">
                    <a:pos x="T2" y="T3"/>
                  </a:cxn>
                  <a:cxn ang="0">
                    <a:pos x="T4" y="T5"/>
                  </a:cxn>
                  <a:cxn ang="0">
                    <a:pos x="T6" y="T7"/>
                  </a:cxn>
                  <a:cxn ang="0">
                    <a:pos x="T8" y="T9"/>
                  </a:cxn>
                  <a:cxn ang="0">
                    <a:pos x="T10" y="T11"/>
                  </a:cxn>
                </a:cxnLst>
                <a:rect l="0" t="0" r="r" b="b"/>
                <a:pathLst>
                  <a:path w="369" h="1894">
                    <a:moveTo>
                      <a:pt x="369" y="0"/>
                    </a:moveTo>
                    <a:lnTo>
                      <a:pt x="0" y="0"/>
                    </a:lnTo>
                    <a:lnTo>
                      <a:pt x="0" y="1894"/>
                    </a:lnTo>
                    <a:lnTo>
                      <a:pt x="369" y="1894"/>
                    </a:lnTo>
                    <a:lnTo>
                      <a:pt x="369" y="0"/>
                    </a:lnTo>
                    <a:lnTo>
                      <a:pt x="369" y="0"/>
                    </a:lnTo>
                    <a:close/>
                  </a:path>
                </a:pathLst>
              </a:custGeom>
              <a:solidFill>
                <a:srgbClr val="66666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1" name="Freeform 17">
                <a:extLst>
                  <a:ext uri="{FF2B5EF4-FFF2-40B4-BE49-F238E27FC236}">
                    <a16:creationId xmlns:a16="http://schemas.microsoft.com/office/drawing/2014/main" id="{CD593FEB-4FB0-4D8B-93A6-FC089490EBF5}"/>
                  </a:ext>
                </a:extLst>
              </p:cNvPr>
              <p:cNvSpPr>
                <a:spLocks/>
              </p:cNvSpPr>
              <p:nvPr/>
            </p:nvSpPr>
            <p:spPr bwMode="auto">
              <a:xfrm>
                <a:off x="3929063" y="3216275"/>
                <a:ext cx="585787" cy="2827338"/>
              </a:xfrm>
              <a:custGeom>
                <a:avLst/>
                <a:gdLst>
                  <a:gd name="T0" fmla="*/ 369 w 369"/>
                  <a:gd name="T1" fmla="*/ 0 h 1781"/>
                  <a:gd name="T2" fmla="*/ 0 w 369"/>
                  <a:gd name="T3" fmla="*/ 0 h 1781"/>
                  <a:gd name="T4" fmla="*/ 0 w 369"/>
                  <a:gd name="T5" fmla="*/ 1781 h 1781"/>
                  <a:gd name="T6" fmla="*/ 369 w 369"/>
                  <a:gd name="T7" fmla="*/ 1781 h 1781"/>
                  <a:gd name="T8" fmla="*/ 369 w 369"/>
                  <a:gd name="T9" fmla="*/ 0 h 1781"/>
                  <a:gd name="T10" fmla="*/ 369 w 369"/>
                  <a:gd name="T11" fmla="*/ 0 h 1781"/>
                </a:gdLst>
                <a:ahLst/>
                <a:cxnLst>
                  <a:cxn ang="0">
                    <a:pos x="T0" y="T1"/>
                  </a:cxn>
                  <a:cxn ang="0">
                    <a:pos x="T2" y="T3"/>
                  </a:cxn>
                  <a:cxn ang="0">
                    <a:pos x="T4" y="T5"/>
                  </a:cxn>
                  <a:cxn ang="0">
                    <a:pos x="T6" y="T7"/>
                  </a:cxn>
                  <a:cxn ang="0">
                    <a:pos x="T8" y="T9"/>
                  </a:cxn>
                  <a:cxn ang="0">
                    <a:pos x="T10" y="T11"/>
                  </a:cxn>
                </a:cxnLst>
                <a:rect l="0" t="0" r="r" b="b"/>
                <a:pathLst>
                  <a:path w="369" h="1781">
                    <a:moveTo>
                      <a:pt x="369" y="0"/>
                    </a:moveTo>
                    <a:lnTo>
                      <a:pt x="0" y="0"/>
                    </a:lnTo>
                    <a:lnTo>
                      <a:pt x="0" y="1781"/>
                    </a:lnTo>
                    <a:lnTo>
                      <a:pt x="369" y="1781"/>
                    </a:lnTo>
                    <a:lnTo>
                      <a:pt x="369" y="0"/>
                    </a:lnTo>
                    <a:lnTo>
                      <a:pt x="369" y="0"/>
                    </a:lnTo>
                    <a:close/>
                  </a:path>
                </a:pathLst>
              </a:custGeom>
              <a:solidFill>
                <a:srgbClr val="FF336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2" name="Freeform 18">
                <a:extLst>
                  <a:ext uri="{FF2B5EF4-FFF2-40B4-BE49-F238E27FC236}">
                    <a16:creationId xmlns:a16="http://schemas.microsoft.com/office/drawing/2014/main" id="{7F04B2AA-6B82-414A-BA2D-290837DA538B}"/>
                  </a:ext>
                </a:extLst>
              </p:cNvPr>
              <p:cNvSpPr>
                <a:spLocks/>
              </p:cNvSpPr>
              <p:nvPr/>
            </p:nvSpPr>
            <p:spPr bwMode="auto">
              <a:xfrm>
                <a:off x="4591050" y="3325813"/>
                <a:ext cx="585787" cy="2717800"/>
              </a:xfrm>
              <a:custGeom>
                <a:avLst/>
                <a:gdLst>
                  <a:gd name="T0" fmla="*/ 369 w 369"/>
                  <a:gd name="T1" fmla="*/ 0 h 1712"/>
                  <a:gd name="T2" fmla="*/ 0 w 369"/>
                  <a:gd name="T3" fmla="*/ 0 h 1712"/>
                  <a:gd name="T4" fmla="*/ 0 w 369"/>
                  <a:gd name="T5" fmla="*/ 1712 h 1712"/>
                  <a:gd name="T6" fmla="*/ 369 w 369"/>
                  <a:gd name="T7" fmla="*/ 1712 h 1712"/>
                  <a:gd name="T8" fmla="*/ 369 w 369"/>
                  <a:gd name="T9" fmla="*/ 0 h 1712"/>
                  <a:gd name="T10" fmla="*/ 369 w 369"/>
                  <a:gd name="T11" fmla="*/ 0 h 1712"/>
                </a:gdLst>
                <a:ahLst/>
                <a:cxnLst>
                  <a:cxn ang="0">
                    <a:pos x="T0" y="T1"/>
                  </a:cxn>
                  <a:cxn ang="0">
                    <a:pos x="T2" y="T3"/>
                  </a:cxn>
                  <a:cxn ang="0">
                    <a:pos x="T4" y="T5"/>
                  </a:cxn>
                  <a:cxn ang="0">
                    <a:pos x="T6" y="T7"/>
                  </a:cxn>
                  <a:cxn ang="0">
                    <a:pos x="T8" y="T9"/>
                  </a:cxn>
                  <a:cxn ang="0">
                    <a:pos x="T10" y="T11"/>
                  </a:cxn>
                </a:cxnLst>
                <a:rect l="0" t="0" r="r" b="b"/>
                <a:pathLst>
                  <a:path w="369" h="1712">
                    <a:moveTo>
                      <a:pt x="369" y="0"/>
                    </a:moveTo>
                    <a:lnTo>
                      <a:pt x="0" y="0"/>
                    </a:lnTo>
                    <a:lnTo>
                      <a:pt x="0" y="1712"/>
                    </a:lnTo>
                    <a:lnTo>
                      <a:pt x="369" y="1712"/>
                    </a:lnTo>
                    <a:lnTo>
                      <a:pt x="369" y="0"/>
                    </a:lnTo>
                    <a:lnTo>
                      <a:pt x="369" y="0"/>
                    </a:lnTo>
                    <a:close/>
                  </a:path>
                </a:pathLst>
              </a:custGeom>
              <a:solidFill>
                <a:srgbClr val="FF66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3" name="Freeform 19">
                <a:extLst>
                  <a:ext uri="{FF2B5EF4-FFF2-40B4-BE49-F238E27FC236}">
                    <a16:creationId xmlns:a16="http://schemas.microsoft.com/office/drawing/2014/main" id="{A966C0B5-2B4E-4014-A62C-78F3B337D7E8}"/>
                  </a:ext>
                </a:extLst>
              </p:cNvPr>
              <p:cNvSpPr>
                <a:spLocks/>
              </p:cNvSpPr>
              <p:nvPr/>
            </p:nvSpPr>
            <p:spPr bwMode="auto">
              <a:xfrm>
                <a:off x="5253038" y="2886075"/>
                <a:ext cx="582612" cy="3157538"/>
              </a:xfrm>
              <a:custGeom>
                <a:avLst/>
                <a:gdLst>
                  <a:gd name="T0" fmla="*/ 367 w 367"/>
                  <a:gd name="T1" fmla="*/ 0 h 1989"/>
                  <a:gd name="T2" fmla="*/ 0 w 367"/>
                  <a:gd name="T3" fmla="*/ 0 h 1989"/>
                  <a:gd name="T4" fmla="*/ 0 w 367"/>
                  <a:gd name="T5" fmla="*/ 1989 h 1989"/>
                  <a:gd name="T6" fmla="*/ 367 w 367"/>
                  <a:gd name="T7" fmla="*/ 1989 h 1989"/>
                  <a:gd name="T8" fmla="*/ 367 w 367"/>
                  <a:gd name="T9" fmla="*/ 0 h 1989"/>
                  <a:gd name="T10" fmla="*/ 367 w 367"/>
                  <a:gd name="T11" fmla="*/ 0 h 1989"/>
                </a:gdLst>
                <a:ahLst/>
                <a:cxnLst>
                  <a:cxn ang="0">
                    <a:pos x="T0" y="T1"/>
                  </a:cxn>
                  <a:cxn ang="0">
                    <a:pos x="T2" y="T3"/>
                  </a:cxn>
                  <a:cxn ang="0">
                    <a:pos x="T4" y="T5"/>
                  </a:cxn>
                  <a:cxn ang="0">
                    <a:pos x="T6" y="T7"/>
                  </a:cxn>
                  <a:cxn ang="0">
                    <a:pos x="T8" y="T9"/>
                  </a:cxn>
                  <a:cxn ang="0">
                    <a:pos x="T10" y="T11"/>
                  </a:cxn>
                </a:cxnLst>
                <a:rect l="0" t="0" r="r" b="b"/>
                <a:pathLst>
                  <a:path w="367" h="1989">
                    <a:moveTo>
                      <a:pt x="367" y="0"/>
                    </a:moveTo>
                    <a:lnTo>
                      <a:pt x="0" y="0"/>
                    </a:lnTo>
                    <a:lnTo>
                      <a:pt x="0" y="1989"/>
                    </a:lnTo>
                    <a:lnTo>
                      <a:pt x="367" y="1989"/>
                    </a:lnTo>
                    <a:lnTo>
                      <a:pt x="367" y="0"/>
                    </a:lnTo>
                    <a:lnTo>
                      <a:pt x="367" y="0"/>
                    </a:lnTo>
                    <a:close/>
                  </a:path>
                </a:pathLst>
              </a:custGeom>
              <a:solidFill>
                <a:srgbClr val="002F5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4" name="Freeform 20">
                <a:extLst>
                  <a:ext uri="{FF2B5EF4-FFF2-40B4-BE49-F238E27FC236}">
                    <a16:creationId xmlns:a16="http://schemas.microsoft.com/office/drawing/2014/main" id="{F493B662-48D3-4BC1-A9A6-A54F615CC39D}"/>
                  </a:ext>
                </a:extLst>
              </p:cNvPr>
              <p:cNvSpPr>
                <a:spLocks/>
              </p:cNvSpPr>
              <p:nvPr/>
            </p:nvSpPr>
            <p:spPr bwMode="auto">
              <a:xfrm>
                <a:off x="6889750" y="3325813"/>
                <a:ext cx="585787" cy="2717800"/>
              </a:xfrm>
              <a:custGeom>
                <a:avLst/>
                <a:gdLst>
                  <a:gd name="T0" fmla="*/ 369 w 369"/>
                  <a:gd name="T1" fmla="*/ 0 h 1712"/>
                  <a:gd name="T2" fmla="*/ 0 w 369"/>
                  <a:gd name="T3" fmla="*/ 0 h 1712"/>
                  <a:gd name="T4" fmla="*/ 0 w 369"/>
                  <a:gd name="T5" fmla="*/ 1712 h 1712"/>
                  <a:gd name="T6" fmla="*/ 369 w 369"/>
                  <a:gd name="T7" fmla="*/ 1712 h 1712"/>
                  <a:gd name="T8" fmla="*/ 369 w 369"/>
                  <a:gd name="T9" fmla="*/ 0 h 1712"/>
                  <a:gd name="T10" fmla="*/ 369 w 369"/>
                  <a:gd name="T11" fmla="*/ 0 h 1712"/>
                </a:gdLst>
                <a:ahLst/>
                <a:cxnLst>
                  <a:cxn ang="0">
                    <a:pos x="T0" y="T1"/>
                  </a:cxn>
                  <a:cxn ang="0">
                    <a:pos x="T2" y="T3"/>
                  </a:cxn>
                  <a:cxn ang="0">
                    <a:pos x="T4" y="T5"/>
                  </a:cxn>
                  <a:cxn ang="0">
                    <a:pos x="T6" y="T7"/>
                  </a:cxn>
                  <a:cxn ang="0">
                    <a:pos x="T8" y="T9"/>
                  </a:cxn>
                  <a:cxn ang="0">
                    <a:pos x="T10" y="T11"/>
                  </a:cxn>
                </a:cxnLst>
                <a:rect l="0" t="0" r="r" b="b"/>
                <a:pathLst>
                  <a:path w="369" h="1712">
                    <a:moveTo>
                      <a:pt x="369" y="0"/>
                    </a:moveTo>
                    <a:lnTo>
                      <a:pt x="0" y="0"/>
                    </a:lnTo>
                    <a:lnTo>
                      <a:pt x="0" y="1712"/>
                    </a:lnTo>
                    <a:lnTo>
                      <a:pt x="369" y="1712"/>
                    </a:lnTo>
                    <a:lnTo>
                      <a:pt x="369" y="0"/>
                    </a:lnTo>
                    <a:lnTo>
                      <a:pt x="369" y="0"/>
                    </a:lnTo>
                    <a:close/>
                  </a:path>
                </a:pathLst>
              </a:custGeom>
              <a:solidFill>
                <a:srgbClr val="66666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5" name="Freeform 21">
                <a:extLst>
                  <a:ext uri="{FF2B5EF4-FFF2-40B4-BE49-F238E27FC236}">
                    <a16:creationId xmlns:a16="http://schemas.microsoft.com/office/drawing/2014/main" id="{70CE5ED9-5E4E-4B15-A49E-EE225EF6AE51}"/>
                  </a:ext>
                </a:extLst>
              </p:cNvPr>
              <p:cNvSpPr>
                <a:spLocks/>
              </p:cNvSpPr>
              <p:nvPr/>
            </p:nvSpPr>
            <p:spPr bwMode="auto">
              <a:xfrm>
                <a:off x="7551738" y="3471863"/>
                <a:ext cx="585787" cy="2571750"/>
              </a:xfrm>
              <a:custGeom>
                <a:avLst/>
                <a:gdLst>
                  <a:gd name="T0" fmla="*/ 369 w 369"/>
                  <a:gd name="T1" fmla="*/ 0 h 1620"/>
                  <a:gd name="T2" fmla="*/ 0 w 369"/>
                  <a:gd name="T3" fmla="*/ 0 h 1620"/>
                  <a:gd name="T4" fmla="*/ 0 w 369"/>
                  <a:gd name="T5" fmla="*/ 1620 h 1620"/>
                  <a:gd name="T6" fmla="*/ 369 w 369"/>
                  <a:gd name="T7" fmla="*/ 1620 h 1620"/>
                  <a:gd name="T8" fmla="*/ 369 w 369"/>
                  <a:gd name="T9" fmla="*/ 0 h 1620"/>
                  <a:gd name="T10" fmla="*/ 369 w 369"/>
                  <a:gd name="T11" fmla="*/ 0 h 1620"/>
                </a:gdLst>
                <a:ahLst/>
                <a:cxnLst>
                  <a:cxn ang="0">
                    <a:pos x="T0" y="T1"/>
                  </a:cxn>
                  <a:cxn ang="0">
                    <a:pos x="T2" y="T3"/>
                  </a:cxn>
                  <a:cxn ang="0">
                    <a:pos x="T4" y="T5"/>
                  </a:cxn>
                  <a:cxn ang="0">
                    <a:pos x="T6" y="T7"/>
                  </a:cxn>
                  <a:cxn ang="0">
                    <a:pos x="T8" y="T9"/>
                  </a:cxn>
                  <a:cxn ang="0">
                    <a:pos x="T10" y="T11"/>
                  </a:cxn>
                </a:cxnLst>
                <a:rect l="0" t="0" r="r" b="b"/>
                <a:pathLst>
                  <a:path w="369" h="1620">
                    <a:moveTo>
                      <a:pt x="369" y="0"/>
                    </a:moveTo>
                    <a:lnTo>
                      <a:pt x="0" y="0"/>
                    </a:lnTo>
                    <a:lnTo>
                      <a:pt x="0" y="1620"/>
                    </a:lnTo>
                    <a:lnTo>
                      <a:pt x="369" y="1620"/>
                    </a:lnTo>
                    <a:lnTo>
                      <a:pt x="369" y="0"/>
                    </a:lnTo>
                    <a:lnTo>
                      <a:pt x="369" y="0"/>
                    </a:lnTo>
                    <a:close/>
                  </a:path>
                </a:pathLst>
              </a:custGeom>
              <a:solidFill>
                <a:srgbClr val="FF336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6" name="Freeform 22">
                <a:extLst>
                  <a:ext uri="{FF2B5EF4-FFF2-40B4-BE49-F238E27FC236}">
                    <a16:creationId xmlns:a16="http://schemas.microsoft.com/office/drawing/2014/main" id="{333B3FEF-81BE-46A5-93AC-8A72A29C9C91}"/>
                  </a:ext>
                </a:extLst>
              </p:cNvPr>
              <p:cNvSpPr>
                <a:spLocks/>
              </p:cNvSpPr>
              <p:nvPr/>
            </p:nvSpPr>
            <p:spPr bwMode="auto">
              <a:xfrm>
                <a:off x="8213725" y="3819525"/>
                <a:ext cx="585787" cy="2224088"/>
              </a:xfrm>
              <a:custGeom>
                <a:avLst/>
                <a:gdLst>
                  <a:gd name="T0" fmla="*/ 369 w 369"/>
                  <a:gd name="T1" fmla="*/ 0 h 1401"/>
                  <a:gd name="T2" fmla="*/ 0 w 369"/>
                  <a:gd name="T3" fmla="*/ 0 h 1401"/>
                  <a:gd name="T4" fmla="*/ 0 w 369"/>
                  <a:gd name="T5" fmla="*/ 1401 h 1401"/>
                  <a:gd name="T6" fmla="*/ 369 w 369"/>
                  <a:gd name="T7" fmla="*/ 1401 h 1401"/>
                  <a:gd name="T8" fmla="*/ 369 w 369"/>
                  <a:gd name="T9" fmla="*/ 0 h 1401"/>
                  <a:gd name="T10" fmla="*/ 369 w 369"/>
                  <a:gd name="T11" fmla="*/ 0 h 1401"/>
                </a:gdLst>
                <a:ahLst/>
                <a:cxnLst>
                  <a:cxn ang="0">
                    <a:pos x="T0" y="T1"/>
                  </a:cxn>
                  <a:cxn ang="0">
                    <a:pos x="T2" y="T3"/>
                  </a:cxn>
                  <a:cxn ang="0">
                    <a:pos x="T4" y="T5"/>
                  </a:cxn>
                  <a:cxn ang="0">
                    <a:pos x="T6" y="T7"/>
                  </a:cxn>
                  <a:cxn ang="0">
                    <a:pos x="T8" y="T9"/>
                  </a:cxn>
                  <a:cxn ang="0">
                    <a:pos x="T10" y="T11"/>
                  </a:cxn>
                </a:cxnLst>
                <a:rect l="0" t="0" r="r" b="b"/>
                <a:pathLst>
                  <a:path w="369" h="1401">
                    <a:moveTo>
                      <a:pt x="369" y="0"/>
                    </a:moveTo>
                    <a:lnTo>
                      <a:pt x="0" y="0"/>
                    </a:lnTo>
                    <a:lnTo>
                      <a:pt x="0" y="1401"/>
                    </a:lnTo>
                    <a:lnTo>
                      <a:pt x="369" y="1401"/>
                    </a:lnTo>
                    <a:lnTo>
                      <a:pt x="369" y="0"/>
                    </a:lnTo>
                    <a:lnTo>
                      <a:pt x="369" y="0"/>
                    </a:lnTo>
                    <a:close/>
                  </a:path>
                </a:pathLst>
              </a:custGeom>
              <a:solidFill>
                <a:srgbClr val="FF66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7" name="Freeform 23">
                <a:extLst>
                  <a:ext uri="{FF2B5EF4-FFF2-40B4-BE49-F238E27FC236}">
                    <a16:creationId xmlns:a16="http://schemas.microsoft.com/office/drawing/2014/main" id="{B47168B8-A0C4-4525-A25B-2C674C0B84D4}"/>
                  </a:ext>
                </a:extLst>
              </p:cNvPr>
              <p:cNvSpPr>
                <a:spLocks/>
              </p:cNvSpPr>
              <p:nvPr/>
            </p:nvSpPr>
            <p:spPr bwMode="auto">
              <a:xfrm>
                <a:off x="8875713" y="3216275"/>
                <a:ext cx="585787" cy="2827338"/>
              </a:xfrm>
              <a:custGeom>
                <a:avLst/>
                <a:gdLst>
                  <a:gd name="T0" fmla="*/ 369 w 369"/>
                  <a:gd name="T1" fmla="*/ 0 h 1781"/>
                  <a:gd name="T2" fmla="*/ 0 w 369"/>
                  <a:gd name="T3" fmla="*/ 0 h 1781"/>
                  <a:gd name="T4" fmla="*/ 0 w 369"/>
                  <a:gd name="T5" fmla="*/ 1781 h 1781"/>
                  <a:gd name="T6" fmla="*/ 369 w 369"/>
                  <a:gd name="T7" fmla="*/ 1781 h 1781"/>
                  <a:gd name="T8" fmla="*/ 369 w 369"/>
                  <a:gd name="T9" fmla="*/ 0 h 1781"/>
                  <a:gd name="T10" fmla="*/ 369 w 369"/>
                  <a:gd name="T11" fmla="*/ 0 h 1781"/>
                </a:gdLst>
                <a:ahLst/>
                <a:cxnLst>
                  <a:cxn ang="0">
                    <a:pos x="T0" y="T1"/>
                  </a:cxn>
                  <a:cxn ang="0">
                    <a:pos x="T2" y="T3"/>
                  </a:cxn>
                  <a:cxn ang="0">
                    <a:pos x="T4" y="T5"/>
                  </a:cxn>
                  <a:cxn ang="0">
                    <a:pos x="T6" y="T7"/>
                  </a:cxn>
                  <a:cxn ang="0">
                    <a:pos x="T8" y="T9"/>
                  </a:cxn>
                  <a:cxn ang="0">
                    <a:pos x="T10" y="T11"/>
                  </a:cxn>
                </a:cxnLst>
                <a:rect l="0" t="0" r="r" b="b"/>
                <a:pathLst>
                  <a:path w="369" h="1781">
                    <a:moveTo>
                      <a:pt x="369" y="0"/>
                    </a:moveTo>
                    <a:lnTo>
                      <a:pt x="0" y="0"/>
                    </a:lnTo>
                    <a:lnTo>
                      <a:pt x="0" y="1781"/>
                    </a:lnTo>
                    <a:lnTo>
                      <a:pt x="369" y="1781"/>
                    </a:lnTo>
                    <a:lnTo>
                      <a:pt x="369" y="0"/>
                    </a:lnTo>
                    <a:lnTo>
                      <a:pt x="369" y="0"/>
                    </a:lnTo>
                    <a:close/>
                  </a:path>
                </a:pathLst>
              </a:custGeom>
              <a:solidFill>
                <a:srgbClr val="002F5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grpSp>
        <p:sp>
          <p:nvSpPr>
            <p:cNvPr id="30" name="ZoneTexte 29">
              <a:extLst>
                <a:ext uri="{FF2B5EF4-FFF2-40B4-BE49-F238E27FC236}">
                  <a16:creationId xmlns:a16="http://schemas.microsoft.com/office/drawing/2014/main" id="{EEBD34EB-7A53-49A8-878A-5A8D0E84CD25}"/>
                </a:ext>
              </a:extLst>
            </p:cNvPr>
            <p:cNvSpPr txBox="1"/>
            <p:nvPr/>
          </p:nvSpPr>
          <p:spPr>
            <a:xfrm rot="16200000">
              <a:off x="991149" y="3935510"/>
              <a:ext cx="2271263" cy="338554"/>
            </a:xfrm>
            <a:prstGeom prst="rect">
              <a:avLst/>
            </a:prstGeom>
            <a:noFill/>
          </p:spPr>
          <p:txBody>
            <a:bodyPr wrap="none" rtlCol="0">
              <a:spAutoFit/>
            </a:bodyPr>
            <a:lstStyle/>
            <a:p>
              <a:pPr algn="ctr"/>
              <a:r>
                <a:rPr lang="en-US" sz="1600" b="1"/>
                <a:t>HIV-1 RNA &lt; 50 c/ml, % )</a:t>
              </a:r>
            </a:p>
          </p:txBody>
        </p:sp>
        <p:sp>
          <p:nvSpPr>
            <p:cNvPr id="32" name="ZoneTexte 31">
              <a:extLst>
                <a:ext uri="{FF2B5EF4-FFF2-40B4-BE49-F238E27FC236}">
                  <a16:creationId xmlns:a16="http://schemas.microsoft.com/office/drawing/2014/main" id="{19D3D514-23AA-4CF7-ACFA-E98660723F54}"/>
                </a:ext>
              </a:extLst>
            </p:cNvPr>
            <p:cNvSpPr txBox="1"/>
            <p:nvPr/>
          </p:nvSpPr>
          <p:spPr>
            <a:xfrm>
              <a:off x="4342146" y="6157997"/>
              <a:ext cx="1019510" cy="338554"/>
            </a:xfrm>
            <a:prstGeom prst="rect">
              <a:avLst/>
            </a:prstGeom>
            <a:noFill/>
          </p:spPr>
          <p:txBody>
            <a:bodyPr wrap="none" rtlCol="0">
              <a:spAutoFit/>
            </a:bodyPr>
            <a:lstStyle/>
            <a:p>
              <a:pPr algn="ctr"/>
              <a:r>
                <a:rPr lang="en-US" sz="1600" b="1"/>
                <a:t>Month 12</a:t>
              </a:r>
            </a:p>
          </p:txBody>
        </p:sp>
        <p:sp>
          <p:nvSpPr>
            <p:cNvPr id="34" name="ZoneTexte 33">
              <a:extLst>
                <a:ext uri="{FF2B5EF4-FFF2-40B4-BE49-F238E27FC236}">
                  <a16:creationId xmlns:a16="http://schemas.microsoft.com/office/drawing/2014/main" id="{85213264-F2AC-4986-B122-FE5BF3F5B5D9}"/>
                </a:ext>
              </a:extLst>
            </p:cNvPr>
            <p:cNvSpPr txBox="1"/>
            <p:nvPr/>
          </p:nvSpPr>
          <p:spPr>
            <a:xfrm>
              <a:off x="2608485" y="5876069"/>
              <a:ext cx="288862" cy="338554"/>
            </a:xfrm>
            <a:prstGeom prst="rect">
              <a:avLst/>
            </a:prstGeom>
            <a:noFill/>
          </p:spPr>
          <p:txBody>
            <a:bodyPr wrap="none" rtlCol="0">
              <a:spAutoFit/>
            </a:bodyPr>
            <a:lstStyle/>
            <a:p>
              <a:pPr algn="r"/>
              <a:r>
                <a:rPr lang="fr-FR" sz="1600" dirty="0"/>
                <a:t>0</a:t>
              </a:r>
            </a:p>
          </p:txBody>
        </p:sp>
        <p:sp>
          <p:nvSpPr>
            <p:cNvPr id="36" name="ZoneTexte 35">
              <a:extLst>
                <a:ext uri="{FF2B5EF4-FFF2-40B4-BE49-F238E27FC236}">
                  <a16:creationId xmlns:a16="http://schemas.microsoft.com/office/drawing/2014/main" id="{785BDA5B-3ECC-4C24-9FF7-25BCF6CD838B}"/>
                </a:ext>
              </a:extLst>
            </p:cNvPr>
            <p:cNvSpPr txBox="1"/>
            <p:nvPr/>
          </p:nvSpPr>
          <p:spPr>
            <a:xfrm>
              <a:off x="2504291" y="5128427"/>
              <a:ext cx="393056" cy="338554"/>
            </a:xfrm>
            <a:prstGeom prst="rect">
              <a:avLst/>
            </a:prstGeom>
            <a:noFill/>
          </p:spPr>
          <p:txBody>
            <a:bodyPr wrap="none" rtlCol="0">
              <a:spAutoFit/>
            </a:bodyPr>
            <a:lstStyle/>
            <a:p>
              <a:pPr algn="r"/>
              <a:r>
                <a:rPr lang="fr-FR" sz="1600" dirty="0"/>
                <a:t>20</a:t>
              </a:r>
            </a:p>
          </p:txBody>
        </p:sp>
        <p:sp>
          <p:nvSpPr>
            <p:cNvPr id="38" name="ZoneTexte 37">
              <a:extLst>
                <a:ext uri="{FF2B5EF4-FFF2-40B4-BE49-F238E27FC236}">
                  <a16:creationId xmlns:a16="http://schemas.microsoft.com/office/drawing/2014/main" id="{8D0F03CF-C19D-4C4C-85D7-2A9A9CCA1A72}"/>
                </a:ext>
              </a:extLst>
            </p:cNvPr>
            <p:cNvSpPr txBox="1"/>
            <p:nvPr/>
          </p:nvSpPr>
          <p:spPr>
            <a:xfrm>
              <a:off x="2504291" y="4380787"/>
              <a:ext cx="393056" cy="338554"/>
            </a:xfrm>
            <a:prstGeom prst="rect">
              <a:avLst/>
            </a:prstGeom>
            <a:noFill/>
          </p:spPr>
          <p:txBody>
            <a:bodyPr wrap="none" rtlCol="0">
              <a:spAutoFit/>
            </a:bodyPr>
            <a:lstStyle/>
            <a:p>
              <a:pPr algn="r"/>
              <a:r>
                <a:rPr lang="fr-FR" sz="1600" dirty="0"/>
                <a:t>40</a:t>
              </a:r>
            </a:p>
          </p:txBody>
        </p:sp>
        <p:sp>
          <p:nvSpPr>
            <p:cNvPr id="40" name="ZoneTexte 39">
              <a:extLst>
                <a:ext uri="{FF2B5EF4-FFF2-40B4-BE49-F238E27FC236}">
                  <a16:creationId xmlns:a16="http://schemas.microsoft.com/office/drawing/2014/main" id="{B5F24F52-087A-4389-BC51-60CDDA2F9CEF}"/>
                </a:ext>
              </a:extLst>
            </p:cNvPr>
            <p:cNvSpPr txBox="1"/>
            <p:nvPr/>
          </p:nvSpPr>
          <p:spPr>
            <a:xfrm>
              <a:off x="2504291" y="3633147"/>
              <a:ext cx="393056" cy="338554"/>
            </a:xfrm>
            <a:prstGeom prst="rect">
              <a:avLst/>
            </a:prstGeom>
            <a:noFill/>
          </p:spPr>
          <p:txBody>
            <a:bodyPr wrap="none" rtlCol="0">
              <a:spAutoFit/>
            </a:bodyPr>
            <a:lstStyle/>
            <a:p>
              <a:pPr algn="r"/>
              <a:r>
                <a:rPr lang="fr-FR" sz="1600" dirty="0"/>
                <a:t>60</a:t>
              </a:r>
            </a:p>
          </p:txBody>
        </p:sp>
        <p:sp>
          <p:nvSpPr>
            <p:cNvPr id="42" name="ZoneTexte 41">
              <a:extLst>
                <a:ext uri="{FF2B5EF4-FFF2-40B4-BE49-F238E27FC236}">
                  <a16:creationId xmlns:a16="http://schemas.microsoft.com/office/drawing/2014/main" id="{875CA2E1-96AA-43C5-943D-B5939D69B225}"/>
                </a:ext>
              </a:extLst>
            </p:cNvPr>
            <p:cNvSpPr txBox="1"/>
            <p:nvPr/>
          </p:nvSpPr>
          <p:spPr>
            <a:xfrm>
              <a:off x="2504291" y="2885507"/>
              <a:ext cx="393056" cy="338554"/>
            </a:xfrm>
            <a:prstGeom prst="rect">
              <a:avLst/>
            </a:prstGeom>
            <a:noFill/>
          </p:spPr>
          <p:txBody>
            <a:bodyPr wrap="none" rtlCol="0">
              <a:spAutoFit/>
            </a:bodyPr>
            <a:lstStyle/>
            <a:p>
              <a:pPr algn="r"/>
              <a:r>
                <a:rPr lang="fr-FR" sz="1600" dirty="0"/>
                <a:t>80</a:t>
              </a:r>
            </a:p>
          </p:txBody>
        </p:sp>
        <p:sp>
          <p:nvSpPr>
            <p:cNvPr id="44" name="ZoneTexte 43">
              <a:extLst>
                <a:ext uri="{FF2B5EF4-FFF2-40B4-BE49-F238E27FC236}">
                  <a16:creationId xmlns:a16="http://schemas.microsoft.com/office/drawing/2014/main" id="{90BDD0A0-3E2D-4C79-8260-FCE1766362F5}"/>
                </a:ext>
              </a:extLst>
            </p:cNvPr>
            <p:cNvSpPr txBox="1"/>
            <p:nvPr/>
          </p:nvSpPr>
          <p:spPr>
            <a:xfrm>
              <a:off x="2400095" y="2137867"/>
              <a:ext cx="497252" cy="338554"/>
            </a:xfrm>
            <a:prstGeom prst="rect">
              <a:avLst/>
            </a:prstGeom>
            <a:noFill/>
          </p:spPr>
          <p:txBody>
            <a:bodyPr wrap="none" rtlCol="0">
              <a:spAutoFit/>
            </a:bodyPr>
            <a:lstStyle/>
            <a:p>
              <a:pPr algn="r"/>
              <a:r>
                <a:rPr lang="fr-FR" sz="1600" dirty="0"/>
                <a:t>100</a:t>
              </a:r>
            </a:p>
          </p:txBody>
        </p:sp>
        <p:sp>
          <p:nvSpPr>
            <p:cNvPr id="47" name="ZoneTexte 46">
              <a:extLst>
                <a:ext uri="{FF2B5EF4-FFF2-40B4-BE49-F238E27FC236}">
                  <a16:creationId xmlns:a16="http://schemas.microsoft.com/office/drawing/2014/main" id="{4CFE3DA3-3691-4AD9-BD07-CB85CA209CEB}"/>
                </a:ext>
              </a:extLst>
            </p:cNvPr>
            <p:cNvSpPr txBox="1"/>
            <p:nvPr/>
          </p:nvSpPr>
          <p:spPr>
            <a:xfrm>
              <a:off x="8004760" y="6157997"/>
              <a:ext cx="1019510" cy="338554"/>
            </a:xfrm>
            <a:prstGeom prst="rect">
              <a:avLst/>
            </a:prstGeom>
            <a:noFill/>
          </p:spPr>
          <p:txBody>
            <a:bodyPr wrap="none" rtlCol="0">
              <a:spAutoFit/>
            </a:bodyPr>
            <a:lstStyle/>
            <a:p>
              <a:pPr algn="ctr"/>
              <a:r>
                <a:rPr lang="en-US" sz="1600" b="1"/>
                <a:t>Month 24</a:t>
              </a:r>
            </a:p>
          </p:txBody>
        </p:sp>
        <p:sp>
          <p:nvSpPr>
            <p:cNvPr id="48" name="ZoneTexte 47">
              <a:extLst>
                <a:ext uri="{FF2B5EF4-FFF2-40B4-BE49-F238E27FC236}">
                  <a16:creationId xmlns:a16="http://schemas.microsoft.com/office/drawing/2014/main" id="{26457BB4-4970-40FA-B5DF-1034A64F1D50}"/>
                </a:ext>
              </a:extLst>
            </p:cNvPr>
            <p:cNvSpPr txBox="1"/>
            <p:nvPr/>
          </p:nvSpPr>
          <p:spPr>
            <a:xfrm>
              <a:off x="4432328" y="1993096"/>
              <a:ext cx="792205" cy="338554"/>
            </a:xfrm>
            <a:prstGeom prst="rect">
              <a:avLst/>
            </a:prstGeom>
            <a:noFill/>
          </p:spPr>
          <p:txBody>
            <a:bodyPr wrap="none" rtlCol="0">
              <a:spAutoFit/>
            </a:bodyPr>
            <a:lstStyle/>
            <a:p>
              <a:r>
                <a:rPr lang="en-US" sz="1600" b="1" dirty="0"/>
                <a:t>Overall</a:t>
              </a:r>
            </a:p>
          </p:txBody>
        </p:sp>
        <p:sp>
          <p:nvSpPr>
            <p:cNvPr id="49" name="ZoneTexte 48">
              <a:extLst>
                <a:ext uri="{FF2B5EF4-FFF2-40B4-BE49-F238E27FC236}">
                  <a16:creationId xmlns:a16="http://schemas.microsoft.com/office/drawing/2014/main" id="{28340B34-2E3C-4316-8E29-C9C419559E50}"/>
                </a:ext>
              </a:extLst>
            </p:cNvPr>
            <p:cNvSpPr txBox="1"/>
            <p:nvPr/>
          </p:nvSpPr>
          <p:spPr>
            <a:xfrm>
              <a:off x="5468851" y="1993096"/>
              <a:ext cx="377026" cy="338554"/>
            </a:xfrm>
            <a:prstGeom prst="rect">
              <a:avLst/>
            </a:prstGeom>
            <a:noFill/>
          </p:spPr>
          <p:txBody>
            <a:bodyPr wrap="none" rtlCol="0">
              <a:spAutoFit/>
            </a:bodyPr>
            <a:lstStyle/>
            <a:p>
              <a:r>
                <a:rPr lang="en-US" sz="1600" b="1"/>
                <a:t>LP</a:t>
              </a:r>
            </a:p>
          </p:txBody>
        </p:sp>
        <p:sp>
          <p:nvSpPr>
            <p:cNvPr id="50" name="ZoneTexte 49">
              <a:extLst>
                <a:ext uri="{FF2B5EF4-FFF2-40B4-BE49-F238E27FC236}">
                  <a16:creationId xmlns:a16="http://schemas.microsoft.com/office/drawing/2014/main" id="{096FA25A-36B0-460B-A888-9373C373A7DB}"/>
                </a:ext>
              </a:extLst>
            </p:cNvPr>
            <p:cNvSpPr txBox="1"/>
            <p:nvPr/>
          </p:nvSpPr>
          <p:spPr>
            <a:xfrm>
              <a:off x="6084213" y="1993096"/>
              <a:ext cx="2141035" cy="338554"/>
            </a:xfrm>
            <a:prstGeom prst="rect">
              <a:avLst/>
            </a:prstGeom>
            <a:noFill/>
          </p:spPr>
          <p:txBody>
            <a:bodyPr wrap="none" rtlCol="0">
              <a:spAutoFit/>
            </a:bodyPr>
            <a:lstStyle/>
            <a:p>
              <a:r>
                <a:rPr lang="en-US" sz="1600" b="1"/>
                <a:t>LP-AD (subgroup of LP)</a:t>
              </a:r>
            </a:p>
          </p:txBody>
        </p:sp>
        <p:sp>
          <p:nvSpPr>
            <p:cNvPr id="51" name="ZoneTexte 50">
              <a:extLst>
                <a:ext uri="{FF2B5EF4-FFF2-40B4-BE49-F238E27FC236}">
                  <a16:creationId xmlns:a16="http://schemas.microsoft.com/office/drawing/2014/main" id="{E4E506C6-45FC-4DD0-AD4A-637C0CC058F1}"/>
                </a:ext>
              </a:extLst>
            </p:cNvPr>
            <p:cNvSpPr txBox="1"/>
            <p:nvPr/>
          </p:nvSpPr>
          <p:spPr>
            <a:xfrm>
              <a:off x="8413378" y="1993096"/>
              <a:ext cx="798617" cy="338554"/>
            </a:xfrm>
            <a:prstGeom prst="rect">
              <a:avLst/>
            </a:prstGeom>
            <a:noFill/>
          </p:spPr>
          <p:txBody>
            <a:bodyPr wrap="none" rtlCol="0">
              <a:spAutoFit/>
            </a:bodyPr>
            <a:lstStyle/>
            <a:p>
              <a:r>
                <a:rPr lang="en-US" sz="1600" b="1"/>
                <a:t>Non-LP</a:t>
              </a:r>
            </a:p>
          </p:txBody>
        </p:sp>
        <p:sp>
          <p:nvSpPr>
            <p:cNvPr id="52" name="ZoneTexte 51">
              <a:extLst>
                <a:ext uri="{FF2B5EF4-FFF2-40B4-BE49-F238E27FC236}">
                  <a16:creationId xmlns:a16="http://schemas.microsoft.com/office/drawing/2014/main" id="{0D13F975-3B11-4C64-8B79-259E387A871E}"/>
                </a:ext>
              </a:extLst>
            </p:cNvPr>
            <p:cNvSpPr txBox="1"/>
            <p:nvPr/>
          </p:nvSpPr>
          <p:spPr>
            <a:xfrm>
              <a:off x="3627437" y="2738835"/>
              <a:ext cx="393057" cy="338554"/>
            </a:xfrm>
            <a:prstGeom prst="rect">
              <a:avLst/>
            </a:prstGeom>
            <a:noFill/>
          </p:spPr>
          <p:txBody>
            <a:bodyPr wrap="none" rtlCol="0">
              <a:spAutoFit/>
            </a:bodyPr>
            <a:lstStyle/>
            <a:p>
              <a:pPr algn="ctr"/>
              <a:r>
                <a:rPr lang="fr-FR" sz="1600" dirty="0"/>
                <a:t>81</a:t>
              </a:r>
            </a:p>
          </p:txBody>
        </p:sp>
        <p:sp>
          <p:nvSpPr>
            <p:cNvPr id="53" name="ZoneTexte 52">
              <a:extLst>
                <a:ext uri="{FF2B5EF4-FFF2-40B4-BE49-F238E27FC236}">
                  <a16:creationId xmlns:a16="http://schemas.microsoft.com/office/drawing/2014/main" id="{075462D1-21E6-472B-A8EE-E6147D4FB9B0}"/>
                </a:ext>
              </a:extLst>
            </p:cNvPr>
            <p:cNvSpPr txBox="1"/>
            <p:nvPr/>
          </p:nvSpPr>
          <p:spPr>
            <a:xfrm>
              <a:off x="4315843" y="2942421"/>
              <a:ext cx="393057" cy="338554"/>
            </a:xfrm>
            <a:prstGeom prst="rect">
              <a:avLst/>
            </a:prstGeom>
            <a:noFill/>
          </p:spPr>
          <p:txBody>
            <a:bodyPr wrap="none" rtlCol="0">
              <a:spAutoFit/>
            </a:bodyPr>
            <a:lstStyle/>
            <a:p>
              <a:pPr algn="ctr"/>
              <a:r>
                <a:rPr lang="fr-FR" sz="1600" dirty="0"/>
                <a:t>76</a:t>
              </a:r>
            </a:p>
          </p:txBody>
        </p:sp>
        <p:sp>
          <p:nvSpPr>
            <p:cNvPr id="54" name="ZoneTexte 53">
              <a:extLst>
                <a:ext uri="{FF2B5EF4-FFF2-40B4-BE49-F238E27FC236}">
                  <a16:creationId xmlns:a16="http://schemas.microsoft.com/office/drawing/2014/main" id="{06993FE7-73E8-48EC-ABF9-72A4FC322E73}"/>
                </a:ext>
              </a:extLst>
            </p:cNvPr>
            <p:cNvSpPr txBox="1"/>
            <p:nvPr/>
          </p:nvSpPr>
          <p:spPr>
            <a:xfrm>
              <a:off x="4977831" y="3097641"/>
              <a:ext cx="393057" cy="338554"/>
            </a:xfrm>
            <a:prstGeom prst="rect">
              <a:avLst/>
            </a:prstGeom>
            <a:noFill/>
          </p:spPr>
          <p:txBody>
            <a:bodyPr wrap="none" rtlCol="0">
              <a:spAutoFit/>
            </a:bodyPr>
            <a:lstStyle/>
            <a:p>
              <a:pPr algn="ctr"/>
              <a:r>
                <a:rPr lang="fr-FR" sz="1600" dirty="0"/>
                <a:t>73</a:t>
              </a:r>
            </a:p>
          </p:txBody>
        </p:sp>
        <p:sp>
          <p:nvSpPr>
            <p:cNvPr id="55" name="ZoneTexte 54">
              <a:extLst>
                <a:ext uri="{FF2B5EF4-FFF2-40B4-BE49-F238E27FC236}">
                  <a16:creationId xmlns:a16="http://schemas.microsoft.com/office/drawing/2014/main" id="{69026476-939D-4B1D-A786-A9030776E3C6}"/>
                </a:ext>
              </a:extLst>
            </p:cNvPr>
            <p:cNvSpPr txBox="1"/>
            <p:nvPr/>
          </p:nvSpPr>
          <p:spPr>
            <a:xfrm>
              <a:off x="5648606" y="2648509"/>
              <a:ext cx="393057" cy="338554"/>
            </a:xfrm>
            <a:prstGeom prst="rect">
              <a:avLst/>
            </a:prstGeom>
            <a:noFill/>
          </p:spPr>
          <p:txBody>
            <a:bodyPr wrap="none" rtlCol="0">
              <a:spAutoFit/>
            </a:bodyPr>
            <a:lstStyle/>
            <a:p>
              <a:pPr algn="ctr"/>
              <a:r>
                <a:rPr lang="fr-FR" sz="1600" dirty="0"/>
                <a:t>85</a:t>
              </a:r>
            </a:p>
          </p:txBody>
        </p:sp>
        <p:sp>
          <p:nvSpPr>
            <p:cNvPr id="56" name="ZoneTexte 55">
              <a:extLst>
                <a:ext uri="{FF2B5EF4-FFF2-40B4-BE49-F238E27FC236}">
                  <a16:creationId xmlns:a16="http://schemas.microsoft.com/office/drawing/2014/main" id="{8197CD25-B74E-455F-9865-880E3C5C2735}"/>
                </a:ext>
              </a:extLst>
            </p:cNvPr>
            <p:cNvSpPr txBox="1"/>
            <p:nvPr/>
          </p:nvSpPr>
          <p:spPr>
            <a:xfrm>
              <a:off x="7262841" y="3027760"/>
              <a:ext cx="393057" cy="338554"/>
            </a:xfrm>
            <a:prstGeom prst="rect">
              <a:avLst/>
            </a:prstGeom>
            <a:noFill/>
          </p:spPr>
          <p:txBody>
            <a:bodyPr wrap="none" rtlCol="0">
              <a:spAutoFit/>
            </a:bodyPr>
            <a:lstStyle/>
            <a:p>
              <a:pPr algn="ctr"/>
              <a:r>
                <a:rPr lang="fr-FR" sz="1600" dirty="0"/>
                <a:t>73</a:t>
              </a:r>
            </a:p>
          </p:txBody>
        </p:sp>
        <p:sp>
          <p:nvSpPr>
            <p:cNvPr id="57" name="ZoneTexte 56">
              <a:extLst>
                <a:ext uri="{FF2B5EF4-FFF2-40B4-BE49-F238E27FC236}">
                  <a16:creationId xmlns:a16="http://schemas.microsoft.com/office/drawing/2014/main" id="{5388F9BD-B4E4-4648-9FCC-AD8C2542F11C}"/>
                </a:ext>
              </a:extLst>
            </p:cNvPr>
            <p:cNvSpPr txBox="1"/>
            <p:nvPr/>
          </p:nvSpPr>
          <p:spPr>
            <a:xfrm>
              <a:off x="7897189" y="3198009"/>
              <a:ext cx="393057" cy="338554"/>
            </a:xfrm>
            <a:prstGeom prst="rect">
              <a:avLst/>
            </a:prstGeom>
            <a:noFill/>
          </p:spPr>
          <p:txBody>
            <a:bodyPr wrap="none" rtlCol="0">
              <a:spAutoFit/>
            </a:bodyPr>
            <a:lstStyle/>
            <a:p>
              <a:pPr algn="ctr"/>
              <a:r>
                <a:rPr lang="fr-FR" sz="1600" dirty="0"/>
                <a:t>69</a:t>
              </a:r>
            </a:p>
          </p:txBody>
        </p:sp>
        <p:sp>
          <p:nvSpPr>
            <p:cNvPr id="58" name="ZoneTexte 57">
              <a:extLst>
                <a:ext uri="{FF2B5EF4-FFF2-40B4-BE49-F238E27FC236}">
                  <a16:creationId xmlns:a16="http://schemas.microsoft.com/office/drawing/2014/main" id="{528B4EA6-F8D1-42A3-98F2-FE4740161C52}"/>
                </a:ext>
              </a:extLst>
            </p:cNvPr>
            <p:cNvSpPr txBox="1"/>
            <p:nvPr/>
          </p:nvSpPr>
          <p:spPr>
            <a:xfrm>
              <a:off x="8605451" y="3576188"/>
              <a:ext cx="393057" cy="338554"/>
            </a:xfrm>
            <a:prstGeom prst="rect">
              <a:avLst/>
            </a:prstGeom>
            <a:noFill/>
          </p:spPr>
          <p:txBody>
            <a:bodyPr wrap="none" rtlCol="0">
              <a:spAutoFit/>
            </a:bodyPr>
            <a:lstStyle/>
            <a:p>
              <a:pPr algn="ctr"/>
              <a:r>
                <a:rPr lang="fr-FR" sz="1600" dirty="0"/>
                <a:t>60</a:t>
              </a:r>
            </a:p>
          </p:txBody>
        </p:sp>
        <p:sp>
          <p:nvSpPr>
            <p:cNvPr id="59" name="ZoneTexte 58">
              <a:extLst>
                <a:ext uri="{FF2B5EF4-FFF2-40B4-BE49-F238E27FC236}">
                  <a16:creationId xmlns:a16="http://schemas.microsoft.com/office/drawing/2014/main" id="{9E4F0844-F746-4157-B4AD-AE083423D80D}"/>
                </a:ext>
              </a:extLst>
            </p:cNvPr>
            <p:cNvSpPr txBox="1"/>
            <p:nvPr/>
          </p:nvSpPr>
          <p:spPr>
            <a:xfrm>
              <a:off x="9294448" y="2975371"/>
              <a:ext cx="393057" cy="338554"/>
            </a:xfrm>
            <a:prstGeom prst="rect">
              <a:avLst/>
            </a:prstGeom>
            <a:noFill/>
          </p:spPr>
          <p:txBody>
            <a:bodyPr wrap="none" rtlCol="0">
              <a:spAutoFit/>
            </a:bodyPr>
            <a:lstStyle/>
            <a:p>
              <a:pPr algn="ctr"/>
              <a:r>
                <a:rPr lang="fr-FR" sz="1600" dirty="0"/>
                <a:t>76</a:t>
              </a:r>
            </a:p>
          </p:txBody>
        </p:sp>
      </p:grpSp>
      <p:sp>
        <p:nvSpPr>
          <p:cNvPr id="45" name="Rectangle 44">
            <a:extLst>
              <a:ext uri="{FF2B5EF4-FFF2-40B4-BE49-F238E27FC236}">
                <a16:creationId xmlns:a16="http://schemas.microsoft.com/office/drawing/2014/main" id="{C4142266-0424-4CA1-9525-568B6D78CDE9}"/>
              </a:ext>
            </a:extLst>
          </p:cNvPr>
          <p:cNvSpPr/>
          <p:nvPr/>
        </p:nvSpPr>
        <p:spPr>
          <a:xfrm>
            <a:off x="9814425" y="6495532"/>
            <a:ext cx="2377575" cy="276999"/>
          </a:xfrm>
          <a:prstGeom prst="rect">
            <a:avLst/>
          </a:prstGeom>
        </p:spPr>
        <p:txBody>
          <a:bodyPr wrap="none">
            <a:spAutoFit/>
          </a:bodyPr>
          <a:lstStyle/>
          <a:p>
            <a:pPr algn="r"/>
            <a:r>
              <a:rPr lang="fr-FR" sz="1200" i="1" dirty="0"/>
              <a:t>Postel N, Glasgow 2020, Abs. P129 </a:t>
            </a:r>
          </a:p>
        </p:txBody>
      </p:sp>
    </p:spTree>
    <p:extLst>
      <p:ext uri="{BB962C8B-B14F-4D97-AF65-F5344CB8AC3E}">
        <p14:creationId xmlns:p14="http://schemas.microsoft.com/office/powerpoint/2010/main" val="3899976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nchor="ctr"/>
          <a:lstStyle/>
          <a:p>
            <a:r>
              <a:rPr lang="en-US"/>
              <a:t>Switch strategies</a:t>
            </a:r>
          </a:p>
        </p:txBody>
      </p:sp>
    </p:spTree>
    <p:extLst>
      <p:ext uri="{BB962C8B-B14F-4D97-AF65-F5344CB8AC3E}">
        <p14:creationId xmlns:p14="http://schemas.microsoft.com/office/powerpoint/2010/main" val="2080704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A1432E52-FE58-4A12-AE38-8C8150AE033B}"/>
              </a:ext>
            </a:extLst>
          </p:cNvPr>
          <p:cNvSpPr>
            <a:spLocks noGrp="1"/>
          </p:cNvSpPr>
          <p:nvPr>
            <p:ph type="title"/>
          </p:nvPr>
        </p:nvSpPr>
        <p:spPr>
          <a:xfrm>
            <a:off x="711199" y="534786"/>
            <a:ext cx="11144251" cy="838200"/>
          </a:xfrm>
        </p:spPr>
        <p:txBody>
          <a:bodyPr anchor="ctr">
            <a:noAutofit/>
          </a:bodyPr>
          <a:lstStyle/>
          <a:p>
            <a:r>
              <a:rPr lang="en-US" sz="3200" dirty="0"/>
              <a:t>Long-term follow-up after a switch to </a:t>
            </a:r>
            <a:r>
              <a:rPr lang="en-US" sz="3200" dirty="0" err="1"/>
              <a:t>bictegravir</a:t>
            </a:r>
            <a:r>
              <a:rPr lang="en-US" sz="3200" dirty="0"/>
              <a:t>, emtricitabine, </a:t>
            </a:r>
            <a:br>
              <a:rPr lang="en-US" sz="3200" dirty="0"/>
            </a:br>
            <a:r>
              <a:rPr lang="en-US" sz="3200" dirty="0"/>
              <a:t>tenofovir alafenamide (B/F/TAF) from a boosted protease inhibitor-based regimen (1)</a:t>
            </a:r>
          </a:p>
        </p:txBody>
      </p:sp>
      <p:grpSp>
        <p:nvGrpSpPr>
          <p:cNvPr id="4" name="Groupe 3">
            <a:extLst>
              <a:ext uri="{FF2B5EF4-FFF2-40B4-BE49-F238E27FC236}">
                <a16:creationId xmlns:a16="http://schemas.microsoft.com/office/drawing/2014/main" id="{D6478DCB-AFF8-46B8-97A5-81CA001DFDAE}"/>
              </a:ext>
            </a:extLst>
          </p:cNvPr>
          <p:cNvGrpSpPr/>
          <p:nvPr/>
        </p:nvGrpSpPr>
        <p:grpSpPr>
          <a:xfrm>
            <a:off x="106492" y="2715914"/>
            <a:ext cx="12056967" cy="2129091"/>
            <a:chOff x="106492" y="2715914"/>
            <a:chExt cx="12056967" cy="2129091"/>
          </a:xfrm>
        </p:grpSpPr>
        <p:sp>
          <p:nvSpPr>
            <p:cNvPr id="2" name="Rectangle : coins arrondis 1">
              <a:extLst>
                <a:ext uri="{FF2B5EF4-FFF2-40B4-BE49-F238E27FC236}">
                  <a16:creationId xmlns:a16="http://schemas.microsoft.com/office/drawing/2014/main" id="{3674B5EB-B11D-401B-8B0D-43D573A351C5}"/>
                </a:ext>
              </a:extLst>
            </p:cNvPr>
            <p:cNvSpPr/>
            <p:nvPr/>
          </p:nvSpPr>
          <p:spPr>
            <a:xfrm>
              <a:off x="2352675" y="3251950"/>
              <a:ext cx="3085097" cy="1412794"/>
            </a:xfrm>
            <a:prstGeom prst="round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HIV suppressed adults on boosted DRV or ATV + 2 NRTIs</a:t>
              </a:r>
            </a:p>
            <a:p>
              <a:pPr marL="285750" indent="-285750">
                <a:buFont typeface="Arial" panose="020B0604020202020204" pitchFamily="34" charset="0"/>
                <a:buChar char="•"/>
              </a:pPr>
              <a:r>
                <a:rPr lang="en-US" sz="1600" dirty="0">
                  <a:solidFill>
                    <a:schemeClr val="tx1"/>
                  </a:solidFill>
                </a:rPr>
                <a:t>HIV-1 RNA &lt; 50 copies/ml</a:t>
              </a:r>
            </a:p>
            <a:p>
              <a:pPr marL="285750" indent="-285750">
                <a:buFont typeface="Arial" panose="020B0604020202020204" pitchFamily="34" charset="0"/>
                <a:buChar char="•"/>
              </a:pPr>
              <a:r>
                <a:rPr lang="en-US" sz="1600" dirty="0" err="1">
                  <a:solidFill>
                    <a:schemeClr val="tx1"/>
                  </a:solidFill>
                </a:rPr>
                <a:t>eGFR</a:t>
              </a:r>
              <a:r>
                <a:rPr lang="en-US" sz="1600" baseline="-25000" dirty="0" err="1">
                  <a:solidFill>
                    <a:schemeClr val="tx1"/>
                  </a:solidFill>
                </a:rPr>
                <a:t>CG</a:t>
              </a:r>
              <a:r>
                <a:rPr lang="en-US" sz="1600" dirty="0">
                  <a:solidFill>
                    <a:schemeClr val="tx1"/>
                  </a:solidFill>
                </a:rPr>
                <a:t> &gt; 50 ml/min</a:t>
              </a:r>
            </a:p>
          </p:txBody>
        </p:sp>
        <p:sp>
          <p:nvSpPr>
            <p:cNvPr id="3" name="Flèche : pentagone 2">
              <a:extLst>
                <a:ext uri="{FF2B5EF4-FFF2-40B4-BE49-F238E27FC236}">
                  <a16:creationId xmlns:a16="http://schemas.microsoft.com/office/drawing/2014/main" id="{8A215914-3EF8-4F9D-878B-38C9995011B5}"/>
                </a:ext>
              </a:extLst>
            </p:cNvPr>
            <p:cNvSpPr/>
            <p:nvPr/>
          </p:nvSpPr>
          <p:spPr>
            <a:xfrm>
              <a:off x="6054658" y="3517606"/>
              <a:ext cx="2939716" cy="412165"/>
            </a:xfrm>
            <a:prstGeom prst="homePlate">
              <a:avLst/>
            </a:prstGeom>
            <a:solidFill>
              <a:srgbClr val="0099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t>Switch to B/F/TAF QD : n = 290</a:t>
              </a:r>
            </a:p>
          </p:txBody>
        </p:sp>
        <p:sp>
          <p:nvSpPr>
            <p:cNvPr id="7" name="Flèche : pentagone 6">
              <a:extLst>
                <a:ext uri="{FF2B5EF4-FFF2-40B4-BE49-F238E27FC236}">
                  <a16:creationId xmlns:a16="http://schemas.microsoft.com/office/drawing/2014/main" id="{B4B49E7C-A8DD-47EE-9F86-CF82B15BAF57}"/>
                </a:ext>
              </a:extLst>
            </p:cNvPr>
            <p:cNvSpPr/>
            <p:nvPr/>
          </p:nvSpPr>
          <p:spPr>
            <a:xfrm>
              <a:off x="6054658" y="3998870"/>
              <a:ext cx="2939716" cy="412165"/>
            </a:xfrm>
            <a:prstGeom prst="homePlate">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t>SBR : n = 287</a:t>
              </a:r>
            </a:p>
          </p:txBody>
        </p:sp>
        <p:sp>
          <p:nvSpPr>
            <p:cNvPr id="8" name="Rectangle 7">
              <a:extLst>
                <a:ext uri="{FF2B5EF4-FFF2-40B4-BE49-F238E27FC236}">
                  <a16:creationId xmlns:a16="http://schemas.microsoft.com/office/drawing/2014/main" id="{FB58A741-303A-4F4F-BBD9-4EAA780545E1}"/>
                </a:ext>
              </a:extLst>
            </p:cNvPr>
            <p:cNvSpPr/>
            <p:nvPr/>
          </p:nvSpPr>
          <p:spPr>
            <a:xfrm>
              <a:off x="8975057" y="3517606"/>
              <a:ext cx="2939716" cy="412165"/>
            </a:xfrm>
            <a:custGeom>
              <a:avLst/>
              <a:gdLst>
                <a:gd name="connsiteX0" fmla="*/ 0 w 2939716"/>
                <a:gd name="connsiteY0" fmla="*/ 0 h 412165"/>
                <a:gd name="connsiteX1" fmla="*/ 2939716 w 2939716"/>
                <a:gd name="connsiteY1" fmla="*/ 0 h 412165"/>
                <a:gd name="connsiteX2" fmla="*/ 2939716 w 2939716"/>
                <a:gd name="connsiteY2" fmla="*/ 412165 h 412165"/>
                <a:gd name="connsiteX3" fmla="*/ 0 w 2939716"/>
                <a:gd name="connsiteY3" fmla="*/ 412165 h 412165"/>
                <a:gd name="connsiteX4" fmla="*/ 0 w 2939716"/>
                <a:gd name="connsiteY4" fmla="*/ 0 h 412165"/>
                <a:gd name="connsiteX0" fmla="*/ 5593 w 2945309"/>
                <a:gd name="connsiteY0" fmla="*/ 0 h 412165"/>
                <a:gd name="connsiteX1" fmla="*/ 2945309 w 2945309"/>
                <a:gd name="connsiteY1" fmla="*/ 0 h 412165"/>
                <a:gd name="connsiteX2" fmla="*/ 2945309 w 2945309"/>
                <a:gd name="connsiteY2" fmla="*/ 412165 h 412165"/>
                <a:gd name="connsiteX3" fmla="*/ 5593 w 2945309"/>
                <a:gd name="connsiteY3" fmla="*/ 412165 h 412165"/>
                <a:gd name="connsiteX4" fmla="*/ 0 w 2945309"/>
                <a:gd name="connsiteY4" fmla="*/ 208476 h 412165"/>
                <a:gd name="connsiteX5" fmla="*/ 5593 w 2945309"/>
                <a:gd name="connsiteY5" fmla="*/ 0 h 412165"/>
                <a:gd name="connsiteX0" fmla="*/ 0 w 2939716"/>
                <a:gd name="connsiteY0" fmla="*/ 0 h 412165"/>
                <a:gd name="connsiteX1" fmla="*/ 2939716 w 2939716"/>
                <a:gd name="connsiteY1" fmla="*/ 0 h 412165"/>
                <a:gd name="connsiteX2" fmla="*/ 2939716 w 2939716"/>
                <a:gd name="connsiteY2" fmla="*/ 412165 h 412165"/>
                <a:gd name="connsiteX3" fmla="*/ 0 w 2939716"/>
                <a:gd name="connsiteY3" fmla="*/ 412165 h 412165"/>
                <a:gd name="connsiteX4" fmla="*/ 232666 w 2939716"/>
                <a:gd name="connsiteY4" fmla="*/ 208476 h 412165"/>
                <a:gd name="connsiteX5" fmla="*/ 0 w 2939716"/>
                <a:gd name="connsiteY5" fmla="*/ 0 h 412165"/>
                <a:gd name="connsiteX0" fmla="*/ 0 w 2939716"/>
                <a:gd name="connsiteY0" fmla="*/ 0 h 412165"/>
                <a:gd name="connsiteX1" fmla="*/ 2939716 w 2939716"/>
                <a:gd name="connsiteY1" fmla="*/ 0 h 412165"/>
                <a:gd name="connsiteX2" fmla="*/ 2939716 w 2939716"/>
                <a:gd name="connsiteY2" fmla="*/ 412165 h 412165"/>
                <a:gd name="connsiteX3" fmla="*/ 0 w 2939716"/>
                <a:gd name="connsiteY3" fmla="*/ 412165 h 412165"/>
                <a:gd name="connsiteX4" fmla="*/ 181151 w 2939716"/>
                <a:gd name="connsiteY4" fmla="*/ 208476 h 412165"/>
                <a:gd name="connsiteX5" fmla="*/ 0 w 2939716"/>
                <a:gd name="connsiteY5" fmla="*/ 0 h 41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9716" h="412165">
                  <a:moveTo>
                    <a:pt x="0" y="0"/>
                  </a:moveTo>
                  <a:lnTo>
                    <a:pt x="2939716" y="0"/>
                  </a:lnTo>
                  <a:lnTo>
                    <a:pt x="2939716" y="412165"/>
                  </a:lnTo>
                  <a:lnTo>
                    <a:pt x="0" y="412165"/>
                  </a:lnTo>
                  <a:lnTo>
                    <a:pt x="181151" y="208476"/>
                  </a:lnTo>
                  <a:lnTo>
                    <a:pt x="0" y="0"/>
                  </a:lnTo>
                  <a:close/>
                </a:path>
              </a:pathLst>
            </a:custGeom>
            <a:solidFill>
              <a:srgbClr val="009900"/>
            </a:solid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fr-FR" sz="1600" dirty="0"/>
                <a:t>Open-label extension (OLE)</a:t>
              </a:r>
              <a:br>
                <a:rPr lang="fr-FR" sz="1600" dirty="0"/>
              </a:br>
              <a:r>
                <a:rPr lang="fr-FR" sz="1600" dirty="0"/>
                <a:t>All B/F/TAF</a:t>
              </a:r>
            </a:p>
          </p:txBody>
        </p:sp>
        <p:sp>
          <p:nvSpPr>
            <p:cNvPr id="10" name="Rectangle 7">
              <a:extLst>
                <a:ext uri="{FF2B5EF4-FFF2-40B4-BE49-F238E27FC236}">
                  <a16:creationId xmlns:a16="http://schemas.microsoft.com/office/drawing/2014/main" id="{676DF71E-A8B6-46AB-A29A-B0DC6F07476D}"/>
                </a:ext>
              </a:extLst>
            </p:cNvPr>
            <p:cNvSpPr/>
            <p:nvPr/>
          </p:nvSpPr>
          <p:spPr>
            <a:xfrm>
              <a:off x="8975057" y="3998870"/>
              <a:ext cx="2939716" cy="412165"/>
            </a:xfrm>
            <a:custGeom>
              <a:avLst/>
              <a:gdLst>
                <a:gd name="connsiteX0" fmla="*/ 0 w 2939716"/>
                <a:gd name="connsiteY0" fmla="*/ 0 h 412165"/>
                <a:gd name="connsiteX1" fmla="*/ 2939716 w 2939716"/>
                <a:gd name="connsiteY1" fmla="*/ 0 h 412165"/>
                <a:gd name="connsiteX2" fmla="*/ 2939716 w 2939716"/>
                <a:gd name="connsiteY2" fmla="*/ 412165 h 412165"/>
                <a:gd name="connsiteX3" fmla="*/ 0 w 2939716"/>
                <a:gd name="connsiteY3" fmla="*/ 412165 h 412165"/>
                <a:gd name="connsiteX4" fmla="*/ 0 w 2939716"/>
                <a:gd name="connsiteY4" fmla="*/ 0 h 412165"/>
                <a:gd name="connsiteX0" fmla="*/ 5593 w 2945309"/>
                <a:gd name="connsiteY0" fmla="*/ 0 h 412165"/>
                <a:gd name="connsiteX1" fmla="*/ 2945309 w 2945309"/>
                <a:gd name="connsiteY1" fmla="*/ 0 h 412165"/>
                <a:gd name="connsiteX2" fmla="*/ 2945309 w 2945309"/>
                <a:gd name="connsiteY2" fmla="*/ 412165 h 412165"/>
                <a:gd name="connsiteX3" fmla="*/ 5593 w 2945309"/>
                <a:gd name="connsiteY3" fmla="*/ 412165 h 412165"/>
                <a:gd name="connsiteX4" fmla="*/ 0 w 2945309"/>
                <a:gd name="connsiteY4" fmla="*/ 208476 h 412165"/>
                <a:gd name="connsiteX5" fmla="*/ 5593 w 2945309"/>
                <a:gd name="connsiteY5" fmla="*/ 0 h 412165"/>
                <a:gd name="connsiteX0" fmla="*/ 0 w 2939716"/>
                <a:gd name="connsiteY0" fmla="*/ 0 h 412165"/>
                <a:gd name="connsiteX1" fmla="*/ 2939716 w 2939716"/>
                <a:gd name="connsiteY1" fmla="*/ 0 h 412165"/>
                <a:gd name="connsiteX2" fmla="*/ 2939716 w 2939716"/>
                <a:gd name="connsiteY2" fmla="*/ 412165 h 412165"/>
                <a:gd name="connsiteX3" fmla="*/ 0 w 2939716"/>
                <a:gd name="connsiteY3" fmla="*/ 412165 h 412165"/>
                <a:gd name="connsiteX4" fmla="*/ 232666 w 2939716"/>
                <a:gd name="connsiteY4" fmla="*/ 208476 h 412165"/>
                <a:gd name="connsiteX5" fmla="*/ 0 w 2939716"/>
                <a:gd name="connsiteY5" fmla="*/ 0 h 412165"/>
                <a:gd name="connsiteX0" fmla="*/ 0 w 2939716"/>
                <a:gd name="connsiteY0" fmla="*/ 0 h 412165"/>
                <a:gd name="connsiteX1" fmla="*/ 2939716 w 2939716"/>
                <a:gd name="connsiteY1" fmla="*/ 0 h 412165"/>
                <a:gd name="connsiteX2" fmla="*/ 2939716 w 2939716"/>
                <a:gd name="connsiteY2" fmla="*/ 412165 h 412165"/>
                <a:gd name="connsiteX3" fmla="*/ 0 w 2939716"/>
                <a:gd name="connsiteY3" fmla="*/ 412165 h 412165"/>
                <a:gd name="connsiteX4" fmla="*/ 181151 w 2939716"/>
                <a:gd name="connsiteY4" fmla="*/ 208476 h 412165"/>
                <a:gd name="connsiteX5" fmla="*/ 0 w 2939716"/>
                <a:gd name="connsiteY5" fmla="*/ 0 h 41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9716" h="412165">
                  <a:moveTo>
                    <a:pt x="0" y="0"/>
                  </a:moveTo>
                  <a:lnTo>
                    <a:pt x="2939716" y="0"/>
                  </a:lnTo>
                  <a:lnTo>
                    <a:pt x="2939716" y="412165"/>
                  </a:lnTo>
                  <a:lnTo>
                    <a:pt x="0" y="412165"/>
                  </a:lnTo>
                  <a:lnTo>
                    <a:pt x="181151" y="208476"/>
                  </a:lnTo>
                  <a:lnTo>
                    <a:pt x="0" y="0"/>
                  </a:lnTo>
                  <a:close/>
                </a:path>
              </a:pathLst>
            </a:custGeom>
            <a:solidFill>
              <a:srgbClr val="009900"/>
            </a:solid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fr-FR" sz="1600"/>
                <a:t>Open-label extension (OLE)</a:t>
              </a:r>
              <a:br>
                <a:rPr lang="fr-FR" sz="1600"/>
              </a:br>
              <a:r>
                <a:rPr lang="fr-FR" sz="1600"/>
                <a:t>All B/F/TAF</a:t>
              </a:r>
              <a:endParaRPr lang="fr-FR" sz="1600" dirty="0"/>
            </a:p>
          </p:txBody>
        </p:sp>
        <p:cxnSp>
          <p:nvCxnSpPr>
            <p:cNvPr id="14" name="Connecteur : en angle 13">
              <a:extLst>
                <a:ext uri="{FF2B5EF4-FFF2-40B4-BE49-F238E27FC236}">
                  <a16:creationId xmlns:a16="http://schemas.microsoft.com/office/drawing/2014/main" id="{67BADF78-073B-47ED-BB98-8C85F6FA91BE}"/>
                </a:ext>
              </a:extLst>
            </p:cNvPr>
            <p:cNvCxnSpPr>
              <a:stCxn id="2" idx="3"/>
              <a:endCxn id="3" idx="1"/>
            </p:cNvCxnSpPr>
            <p:nvPr/>
          </p:nvCxnSpPr>
          <p:spPr>
            <a:xfrm flipV="1">
              <a:off x="5437772" y="3723689"/>
              <a:ext cx="616886" cy="234658"/>
            </a:xfrm>
            <a:prstGeom prst="bentConnector3">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Connecteur : en angle 15">
              <a:extLst>
                <a:ext uri="{FF2B5EF4-FFF2-40B4-BE49-F238E27FC236}">
                  <a16:creationId xmlns:a16="http://schemas.microsoft.com/office/drawing/2014/main" id="{306AFDFF-9905-4F83-89A1-E1830A562672}"/>
                </a:ext>
              </a:extLst>
            </p:cNvPr>
            <p:cNvCxnSpPr>
              <a:stCxn id="2" idx="3"/>
              <a:endCxn id="7" idx="1"/>
            </p:cNvCxnSpPr>
            <p:nvPr/>
          </p:nvCxnSpPr>
          <p:spPr>
            <a:xfrm>
              <a:off x="5437772" y="3958347"/>
              <a:ext cx="616886" cy="246606"/>
            </a:xfrm>
            <a:prstGeom prst="bentConnector3">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Connecteur droit 19">
              <a:extLst>
                <a:ext uri="{FF2B5EF4-FFF2-40B4-BE49-F238E27FC236}">
                  <a16:creationId xmlns:a16="http://schemas.microsoft.com/office/drawing/2014/main" id="{5779E591-1E3E-4062-91B9-2ECB4A939A00}"/>
                </a:ext>
              </a:extLst>
            </p:cNvPr>
            <p:cNvCxnSpPr/>
            <p:nvPr/>
          </p:nvCxnSpPr>
          <p:spPr>
            <a:xfrm>
              <a:off x="8715375" y="4411035"/>
              <a:ext cx="0" cy="253709"/>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Connecteur droit 21">
              <a:extLst>
                <a:ext uri="{FF2B5EF4-FFF2-40B4-BE49-F238E27FC236}">
                  <a16:creationId xmlns:a16="http://schemas.microsoft.com/office/drawing/2014/main" id="{170EA71A-06D4-4963-8D32-A15E24CCFBA8}"/>
                </a:ext>
              </a:extLst>
            </p:cNvPr>
            <p:cNvCxnSpPr/>
            <p:nvPr/>
          </p:nvCxnSpPr>
          <p:spPr>
            <a:xfrm>
              <a:off x="8715375" y="4664744"/>
              <a:ext cx="259682" cy="0"/>
            </a:xfrm>
            <a:prstGeom prst="line">
              <a:avLst/>
            </a:prstGeom>
          </p:spPr>
          <p:style>
            <a:lnRef idx="2">
              <a:schemeClr val="accent1"/>
            </a:lnRef>
            <a:fillRef idx="0">
              <a:schemeClr val="accent1"/>
            </a:fillRef>
            <a:effectRef idx="1">
              <a:schemeClr val="accent1"/>
            </a:effectRef>
            <a:fontRef idx="minor">
              <a:schemeClr val="tx1"/>
            </a:fontRef>
          </p:style>
        </p:cxnSp>
        <p:sp>
          <p:nvSpPr>
            <p:cNvPr id="23" name="ZoneTexte 22">
              <a:extLst>
                <a:ext uri="{FF2B5EF4-FFF2-40B4-BE49-F238E27FC236}">
                  <a16:creationId xmlns:a16="http://schemas.microsoft.com/office/drawing/2014/main" id="{5E276BAF-532F-4D37-9494-4CF518FF7506}"/>
                </a:ext>
              </a:extLst>
            </p:cNvPr>
            <p:cNvSpPr txBox="1"/>
            <p:nvPr/>
          </p:nvSpPr>
          <p:spPr>
            <a:xfrm>
              <a:off x="9034461" y="4537228"/>
              <a:ext cx="3128998" cy="307777"/>
            </a:xfrm>
            <a:prstGeom prst="rect">
              <a:avLst/>
            </a:prstGeom>
            <a:noFill/>
          </p:spPr>
          <p:txBody>
            <a:bodyPr wrap="none" rtlCol="0">
              <a:spAutoFit/>
            </a:bodyPr>
            <a:lstStyle/>
            <a:p>
              <a:r>
                <a:rPr lang="fr-FR" sz="1400" dirty="0"/>
                <a:t>BL for SBR → B/F/TAF = 1st B/F/TAF dose</a:t>
              </a:r>
            </a:p>
          </p:txBody>
        </p:sp>
        <p:cxnSp>
          <p:nvCxnSpPr>
            <p:cNvPr id="25" name="Connecteur droit 24">
              <a:extLst>
                <a:ext uri="{FF2B5EF4-FFF2-40B4-BE49-F238E27FC236}">
                  <a16:creationId xmlns:a16="http://schemas.microsoft.com/office/drawing/2014/main" id="{16B87DAC-F21F-42EA-9CF5-448710100834}"/>
                </a:ext>
              </a:extLst>
            </p:cNvPr>
            <p:cNvCxnSpPr/>
            <p:nvPr/>
          </p:nvCxnSpPr>
          <p:spPr>
            <a:xfrm>
              <a:off x="6054658" y="3333750"/>
              <a:ext cx="578491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Connecteur droit 26">
              <a:extLst>
                <a:ext uri="{FF2B5EF4-FFF2-40B4-BE49-F238E27FC236}">
                  <a16:creationId xmlns:a16="http://schemas.microsoft.com/office/drawing/2014/main" id="{7521C733-A0FA-4470-B1B8-4143BA835801}"/>
                </a:ext>
              </a:extLst>
            </p:cNvPr>
            <p:cNvCxnSpPr/>
            <p:nvPr/>
          </p:nvCxnSpPr>
          <p:spPr>
            <a:xfrm flipV="1">
              <a:off x="6054658" y="3251950"/>
              <a:ext cx="0" cy="818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Connecteur droit 27">
              <a:extLst>
                <a:ext uri="{FF2B5EF4-FFF2-40B4-BE49-F238E27FC236}">
                  <a16:creationId xmlns:a16="http://schemas.microsoft.com/office/drawing/2014/main" id="{A809B167-E959-495B-BA4F-41D3766161A4}"/>
                </a:ext>
              </a:extLst>
            </p:cNvPr>
            <p:cNvCxnSpPr/>
            <p:nvPr/>
          </p:nvCxnSpPr>
          <p:spPr>
            <a:xfrm flipV="1">
              <a:off x="8903366" y="3251950"/>
              <a:ext cx="0" cy="818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Connecteur droit 28">
              <a:extLst>
                <a:ext uri="{FF2B5EF4-FFF2-40B4-BE49-F238E27FC236}">
                  <a16:creationId xmlns:a16="http://schemas.microsoft.com/office/drawing/2014/main" id="{A80C33A3-8B9E-4BA4-8831-10D92E861666}"/>
                </a:ext>
              </a:extLst>
            </p:cNvPr>
            <p:cNvCxnSpPr/>
            <p:nvPr/>
          </p:nvCxnSpPr>
          <p:spPr>
            <a:xfrm flipV="1">
              <a:off x="11839575" y="3251950"/>
              <a:ext cx="0" cy="818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ZoneTexte 29">
              <a:extLst>
                <a:ext uri="{FF2B5EF4-FFF2-40B4-BE49-F238E27FC236}">
                  <a16:creationId xmlns:a16="http://schemas.microsoft.com/office/drawing/2014/main" id="{3DF6C67D-8878-45E2-8B7B-AA116F9496C9}"/>
                </a:ext>
              </a:extLst>
            </p:cNvPr>
            <p:cNvSpPr txBox="1"/>
            <p:nvPr/>
          </p:nvSpPr>
          <p:spPr>
            <a:xfrm>
              <a:off x="5689109" y="2953994"/>
              <a:ext cx="731099" cy="307777"/>
            </a:xfrm>
            <a:prstGeom prst="rect">
              <a:avLst/>
            </a:prstGeom>
            <a:noFill/>
          </p:spPr>
          <p:txBody>
            <a:bodyPr wrap="none" rtlCol="0">
              <a:spAutoFit/>
            </a:bodyPr>
            <a:lstStyle/>
            <a:p>
              <a:pPr algn="ctr"/>
              <a:r>
                <a:rPr lang="fr-FR" sz="1400" dirty="0"/>
                <a:t>Week 0</a:t>
              </a:r>
            </a:p>
          </p:txBody>
        </p:sp>
        <p:sp>
          <p:nvSpPr>
            <p:cNvPr id="31" name="ZoneTexte 30">
              <a:extLst>
                <a:ext uri="{FF2B5EF4-FFF2-40B4-BE49-F238E27FC236}">
                  <a16:creationId xmlns:a16="http://schemas.microsoft.com/office/drawing/2014/main" id="{1B4BF617-DD9E-4CB2-BC1D-CED6B3F309C8}"/>
                </a:ext>
              </a:extLst>
            </p:cNvPr>
            <p:cNvSpPr txBox="1"/>
            <p:nvPr/>
          </p:nvSpPr>
          <p:spPr>
            <a:xfrm>
              <a:off x="8725711" y="2953994"/>
              <a:ext cx="367409" cy="307777"/>
            </a:xfrm>
            <a:prstGeom prst="rect">
              <a:avLst/>
            </a:prstGeom>
            <a:noFill/>
          </p:spPr>
          <p:txBody>
            <a:bodyPr wrap="none" rtlCol="0">
              <a:spAutoFit/>
            </a:bodyPr>
            <a:lstStyle/>
            <a:p>
              <a:pPr algn="ctr"/>
              <a:r>
                <a:rPr lang="fr-FR" sz="1400" dirty="0"/>
                <a:t>48</a:t>
              </a:r>
            </a:p>
          </p:txBody>
        </p:sp>
        <p:sp>
          <p:nvSpPr>
            <p:cNvPr id="32" name="ZoneTexte 31">
              <a:extLst>
                <a:ext uri="{FF2B5EF4-FFF2-40B4-BE49-F238E27FC236}">
                  <a16:creationId xmlns:a16="http://schemas.microsoft.com/office/drawing/2014/main" id="{48F99A01-EEB6-4A8B-99A8-BC4E5411A210}"/>
                </a:ext>
              </a:extLst>
            </p:cNvPr>
            <p:cNvSpPr txBox="1"/>
            <p:nvPr/>
          </p:nvSpPr>
          <p:spPr>
            <a:xfrm>
              <a:off x="11576903" y="2953994"/>
              <a:ext cx="497252" cy="307777"/>
            </a:xfrm>
            <a:prstGeom prst="rect">
              <a:avLst/>
            </a:prstGeom>
            <a:noFill/>
          </p:spPr>
          <p:txBody>
            <a:bodyPr wrap="none" rtlCol="0">
              <a:spAutoFit/>
            </a:bodyPr>
            <a:lstStyle/>
            <a:p>
              <a:pPr algn="ctr"/>
              <a:r>
                <a:rPr lang="fr-FR" sz="1400" u="sng" dirty="0"/>
                <a:t>&gt;</a:t>
              </a:r>
              <a:r>
                <a:rPr lang="fr-FR" sz="1400" dirty="0"/>
                <a:t> 96</a:t>
              </a:r>
            </a:p>
          </p:txBody>
        </p:sp>
        <p:sp>
          <p:nvSpPr>
            <p:cNvPr id="33" name="ZoneTexte 32">
              <a:extLst>
                <a:ext uri="{FF2B5EF4-FFF2-40B4-BE49-F238E27FC236}">
                  <a16:creationId xmlns:a16="http://schemas.microsoft.com/office/drawing/2014/main" id="{0CF003B3-9D3C-4C0B-AEE2-1A43E3BD6CE8}"/>
                </a:ext>
              </a:extLst>
            </p:cNvPr>
            <p:cNvSpPr txBox="1"/>
            <p:nvPr/>
          </p:nvSpPr>
          <p:spPr>
            <a:xfrm>
              <a:off x="8164311" y="2715914"/>
              <a:ext cx="1490216" cy="307777"/>
            </a:xfrm>
            <a:prstGeom prst="rect">
              <a:avLst/>
            </a:prstGeom>
            <a:noFill/>
          </p:spPr>
          <p:txBody>
            <a:bodyPr wrap="none" rtlCol="0">
              <a:spAutoFit/>
            </a:bodyPr>
            <a:lstStyle/>
            <a:p>
              <a:pPr algn="ctr"/>
              <a:r>
                <a:rPr lang="en-US" sz="1400" b="1"/>
                <a:t>Primary endpoint</a:t>
              </a:r>
            </a:p>
          </p:txBody>
        </p:sp>
        <p:sp>
          <p:nvSpPr>
            <p:cNvPr id="34" name="ZoneTexte 33">
              <a:extLst>
                <a:ext uri="{FF2B5EF4-FFF2-40B4-BE49-F238E27FC236}">
                  <a16:creationId xmlns:a16="http://schemas.microsoft.com/office/drawing/2014/main" id="{B55FEE05-A367-4CA0-AB37-BDAB05B76956}"/>
                </a:ext>
              </a:extLst>
            </p:cNvPr>
            <p:cNvSpPr txBox="1"/>
            <p:nvPr/>
          </p:nvSpPr>
          <p:spPr>
            <a:xfrm>
              <a:off x="5383642" y="3690873"/>
              <a:ext cx="415499" cy="307777"/>
            </a:xfrm>
            <a:prstGeom prst="rect">
              <a:avLst/>
            </a:prstGeom>
            <a:noFill/>
          </p:spPr>
          <p:txBody>
            <a:bodyPr wrap="none" rtlCol="0">
              <a:spAutoFit/>
            </a:bodyPr>
            <a:lstStyle/>
            <a:p>
              <a:pPr algn="ctr"/>
              <a:r>
                <a:rPr lang="fr-FR" sz="1400" dirty="0"/>
                <a:t>1:1</a:t>
              </a:r>
            </a:p>
          </p:txBody>
        </p:sp>
        <p:sp>
          <p:nvSpPr>
            <p:cNvPr id="35" name="ZoneTexte 34">
              <a:extLst>
                <a:ext uri="{FF2B5EF4-FFF2-40B4-BE49-F238E27FC236}">
                  <a16:creationId xmlns:a16="http://schemas.microsoft.com/office/drawing/2014/main" id="{88EAA3D9-0F43-4022-A2F9-A658E30C0CF5}"/>
                </a:ext>
              </a:extLst>
            </p:cNvPr>
            <p:cNvSpPr txBox="1"/>
            <p:nvPr/>
          </p:nvSpPr>
          <p:spPr>
            <a:xfrm>
              <a:off x="106492" y="3565231"/>
              <a:ext cx="1880258" cy="738664"/>
            </a:xfrm>
            <a:prstGeom prst="rect">
              <a:avLst/>
            </a:prstGeom>
            <a:noFill/>
          </p:spPr>
          <p:txBody>
            <a:bodyPr wrap="none" rtlCol="0">
              <a:spAutoFit/>
            </a:bodyPr>
            <a:lstStyle/>
            <a:p>
              <a:pPr algn="ctr"/>
              <a:r>
                <a:rPr lang="en-US" sz="1400" b="1"/>
                <a:t>Phase3, randomized,</a:t>
              </a:r>
              <a:br>
                <a:rPr lang="en-US" sz="1400" b="1"/>
              </a:br>
              <a:r>
                <a:rPr lang="en-US" sz="1400" b="1"/>
                <a:t>open-label, </a:t>
              </a:r>
              <a:br>
                <a:rPr lang="en-US" sz="1400" b="1"/>
              </a:br>
              <a:r>
                <a:rPr lang="en-US" sz="1400" b="1"/>
                <a:t>active controlled study</a:t>
              </a:r>
            </a:p>
          </p:txBody>
        </p:sp>
      </p:grpSp>
      <p:sp>
        <p:nvSpPr>
          <p:cNvPr id="24" name="Rectangle 23">
            <a:extLst>
              <a:ext uri="{FF2B5EF4-FFF2-40B4-BE49-F238E27FC236}">
                <a16:creationId xmlns:a16="http://schemas.microsoft.com/office/drawing/2014/main" id="{535A36A0-35F7-1A49-B168-1ABE2AFA06D1}"/>
              </a:ext>
            </a:extLst>
          </p:cNvPr>
          <p:cNvSpPr/>
          <p:nvPr/>
        </p:nvSpPr>
        <p:spPr>
          <a:xfrm>
            <a:off x="9627131" y="6495532"/>
            <a:ext cx="2564869" cy="276999"/>
          </a:xfrm>
          <a:prstGeom prst="rect">
            <a:avLst/>
          </a:prstGeom>
        </p:spPr>
        <p:txBody>
          <a:bodyPr wrap="none">
            <a:spAutoFit/>
          </a:bodyPr>
          <a:lstStyle/>
          <a:p>
            <a:pPr algn="r"/>
            <a:r>
              <a:rPr lang="fr-FR" sz="1200" i="1" dirty="0" err="1">
                <a:solidFill>
                  <a:srgbClr val="000000"/>
                </a:solidFill>
                <a:ea typeface="Arial" pitchFamily="-84" charset="0"/>
                <a:cs typeface="Arial" pitchFamily="-84" charset="0"/>
              </a:rPr>
              <a:t>Rockstroh</a:t>
            </a:r>
            <a:r>
              <a:rPr lang="fr-FR" sz="1200" i="1" dirty="0">
                <a:solidFill>
                  <a:srgbClr val="000000"/>
                </a:solidFill>
                <a:ea typeface="Arial" pitchFamily="-84" charset="0"/>
                <a:cs typeface="Arial" pitchFamily="-84" charset="0"/>
              </a:rPr>
              <a:t> J</a:t>
            </a:r>
            <a:r>
              <a:rPr lang="fr-FR" sz="1200" i="1" dirty="0"/>
              <a:t>, Glasgow 2020, Abs. P036 </a:t>
            </a:r>
          </a:p>
        </p:txBody>
      </p:sp>
    </p:spTree>
    <p:extLst>
      <p:ext uri="{BB962C8B-B14F-4D97-AF65-F5344CB8AC3E}">
        <p14:creationId xmlns:p14="http://schemas.microsoft.com/office/powerpoint/2010/main" val="1743688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ZoneTexte 84">
            <a:extLst>
              <a:ext uri="{FF2B5EF4-FFF2-40B4-BE49-F238E27FC236}">
                <a16:creationId xmlns:a16="http://schemas.microsoft.com/office/drawing/2014/main" id="{7BFBF910-C526-4154-88E0-D13C5A487726}"/>
              </a:ext>
            </a:extLst>
          </p:cNvPr>
          <p:cNvSpPr txBox="1"/>
          <p:nvPr/>
        </p:nvSpPr>
        <p:spPr>
          <a:xfrm>
            <a:off x="6719703" y="3144622"/>
            <a:ext cx="5055166" cy="830997"/>
          </a:xfrm>
          <a:prstGeom prst="rect">
            <a:avLst/>
          </a:prstGeom>
          <a:noFill/>
        </p:spPr>
        <p:txBody>
          <a:bodyPr wrap="none" rtlCol="0">
            <a:spAutoFit/>
          </a:bodyPr>
          <a:lstStyle/>
          <a:p>
            <a:r>
              <a:rPr lang="en-US" sz="1600" b="1"/>
              <a:t>HIV-1 RNA &lt; 50 copies/ml was maintained in</a:t>
            </a:r>
            <a:br>
              <a:rPr lang="en-US" sz="1600" b="1"/>
            </a:br>
            <a:r>
              <a:rPr lang="en-US" sz="1600" b="1"/>
              <a:t>participants who remained on B/F/TAF and those</a:t>
            </a:r>
            <a:br>
              <a:rPr lang="en-US" sz="1600" b="1"/>
            </a:br>
            <a:r>
              <a:rPr lang="en-US" sz="1600" b="1"/>
              <a:t>who switched SBR to B/F/TAF during the extension phase</a:t>
            </a:r>
          </a:p>
        </p:txBody>
      </p:sp>
      <p:grpSp>
        <p:nvGrpSpPr>
          <p:cNvPr id="5" name="Groupe 4">
            <a:extLst>
              <a:ext uri="{FF2B5EF4-FFF2-40B4-BE49-F238E27FC236}">
                <a16:creationId xmlns:a16="http://schemas.microsoft.com/office/drawing/2014/main" id="{02891385-DE05-4B52-B48B-61FCDB800547}"/>
              </a:ext>
            </a:extLst>
          </p:cNvPr>
          <p:cNvGrpSpPr/>
          <p:nvPr/>
        </p:nvGrpSpPr>
        <p:grpSpPr>
          <a:xfrm>
            <a:off x="1217512" y="1970943"/>
            <a:ext cx="5037584" cy="4154077"/>
            <a:chOff x="1547826" y="1970943"/>
            <a:chExt cx="5037584" cy="4154077"/>
          </a:xfrm>
        </p:grpSpPr>
        <p:sp>
          <p:nvSpPr>
            <p:cNvPr id="8" name="ZoneTexte 7">
              <a:extLst>
                <a:ext uri="{FF2B5EF4-FFF2-40B4-BE49-F238E27FC236}">
                  <a16:creationId xmlns:a16="http://schemas.microsoft.com/office/drawing/2014/main" id="{3F4F8A06-1FA7-4165-ADBA-FE8897A2D50D}"/>
                </a:ext>
              </a:extLst>
            </p:cNvPr>
            <p:cNvSpPr txBox="1"/>
            <p:nvPr/>
          </p:nvSpPr>
          <p:spPr>
            <a:xfrm rot="16200000">
              <a:off x="972924" y="3770966"/>
              <a:ext cx="1488357" cy="338554"/>
            </a:xfrm>
            <a:prstGeom prst="rect">
              <a:avLst/>
            </a:prstGeom>
            <a:noFill/>
          </p:spPr>
          <p:txBody>
            <a:bodyPr wrap="none" rtlCol="0">
              <a:spAutoFit/>
            </a:bodyPr>
            <a:lstStyle/>
            <a:p>
              <a:pPr algn="ctr"/>
              <a:r>
                <a:rPr lang="fr-FR" sz="1600" b="1" dirty="0"/>
                <a:t>Participants, % </a:t>
              </a:r>
            </a:p>
          </p:txBody>
        </p:sp>
        <p:sp>
          <p:nvSpPr>
            <p:cNvPr id="10" name="ZoneTexte 9">
              <a:extLst>
                <a:ext uri="{FF2B5EF4-FFF2-40B4-BE49-F238E27FC236}">
                  <a16:creationId xmlns:a16="http://schemas.microsoft.com/office/drawing/2014/main" id="{BFD0EB30-945E-4D66-8FFF-83F9791AA990}"/>
                </a:ext>
              </a:extLst>
            </p:cNvPr>
            <p:cNvSpPr txBox="1"/>
            <p:nvPr/>
          </p:nvSpPr>
          <p:spPr>
            <a:xfrm>
              <a:off x="3934980" y="5473375"/>
              <a:ext cx="666273" cy="338554"/>
            </a:xfrm>
            <a:prstGeom prst="rect">
              <a:avLst/>
            </a:prstGeom>
            <a:noFill/>
          </p:spPr>
          <p:txBody>
            <a:bodyPr wrap="none" rtlCol="0">
              <a:spAutoFit/>
            </a:bodyPr>
            <a:lstStyle/>
            <a:p>
              <a:pPr algn="ctr"/>
              <a:r>
                <a:rPr lang="fr-FR" sz="1600" b="1" dirty="0"/>
                <a:t>Week</a:t>
              </a:r>
            </a:p>
          </p:txBody>
        </p:sp>
        <p:sp>
          <p:nvSpPr>
            <p:cNvPr id="12" name="ZoneTexte 11">
              <a:extLst>
                <a:ext uri="{FF2B5EF4-FFF2-40B4-BE49-F238E27FC236}">
                  <a16:creationId xmlns:a16="http://schemas.microsoft.com/office/drawing/2014/main" id="{C3B0F890-3DA6-44FA-88E5-D2C404EE843D}"/>
                </a:ext>
              </a:extLst>
            </p:cNvPr>
            <p:cNvSpPr txBox="1"/>
            <p:nvPr/>
          </p:nvSpPr>
          <p:spPr>
            <a:xfrm>
              <a:off x="1873690" y="4903199"/>
              <a:ext cx="288862" cy="338554"/>
            </a:xfrm>
            <a:prstGeom prst="rect">
              <a:avLst/>
            </a:prstGeom>
            <a:noFill/>
          </p:spPr>
          <p:txBody>
            <a:bodyPr wrap="none" rtlCol="0">
              <a:spAutoFit/>
            </a:bodyPr>
            <a:lstStyle/>
            <a:p>
              <a:pPr algn="r"/>
              <a:r>
                <a:rPr lang="fr-FR" sz="1600" dirty="0"/>
                <a:t>0</a:t>
              </a:r>
            </a:p>
          </p:txBody>
        </p:sp>
        <p:sp>
          <p:nvSpPr>
            <p:cNvPr id="14" name="ZoneTexte 13">
              <a:extLst>
                <a:ext uri="{FF2B5EF4-FFF2-40B4-BE49-F238E27FC236}">
                  <a16:creationId xmlns:a16="http://schemas.microsoft.com/office/drawing/2014/main" id="{8AB34EA9-1457-4C2D-BFB0-96A87C8A52C1}"/>
                </a:ext>
              </a:extLst>
            </p:cNvPr>
            <p:cNvSpPr txBox="1"/>
            <p:nvPr/>
          </p:nvSpPr>
          <p:spPr>
            <a:xfrm>
              <a:off x="1769496" y="4506077"/>
              <a:ext cx="393056" cy="338554"/>
            </a:xfrm>
            <a:prstGeom prst="rect">
              <a:avLst/>
            </a:prstGeom>
            <a:noFill/>
          </p:spPr>
          <p:txBody>
            <a:bodyPr wrap="none" rtlCol="0">
              <a:spAutoFit/>
            </a:bodyPr>
            <a:lstStyle/>
            <a:p>
              <a:pPr algn="r"/>
              <a:r>
                <a:rPr lang="fr-FR" sz="1600" dirty="0"/>
                <a:t>20</a:t>
              </a:r>
            </a:p>
          </p:txBody>
        </p:sp>
        <p:sp>
          <p:nvSpPr>
            <p:cNvPr id="16" name="ZoneTexte 15">
              <a:extLst>
                <a:ext uri="{FF2B5EF4-FFF2-40B4-BE49-F238E27FC236}">
                  <a16:creationId xmlns:a16="http://schemas.microsoft.com/office/drawing/2014/main" id="{8BB869A6-9F61-4F9A-AA12-5BC9D0D1682A}"/>
                </a:ext>
              </a:extLst>
            </p:cNvPr>
            <p:cNvSpPr txBox="1"/>
            <p:nvPr/>
          </p:nvSpPr>
          <p:spPr>
            <a:xfrm>
              <a:off x="1769496" y="4108957"/>
              <a:ext cx="393056" cy="338554"/>
            </a:xfrm>
            <a:prstGeom prst="rect">
              <a:avLst/>
            </a:prstGeom>
            <a:noFill/>
          </p:spPr>
          <p:txBody>
            <a:bodyPr wrap="none" rtlCol="0">
              <a:spAutoFit/>
            </a:bodyPr>
            <a:lstStyle/>
            <a:p>
              <a:pPr algn="r"/>
              <a:r>
                <a:rPr lang="fr-FR" sz="1600" dirty="0"/>
                <a:t>40</a:t>
              </a:r>
            </a:p>
          </p:txBody>
        </p:sp>
        <p:sp>
          <p:nvSpPr>
            <p:cNvPr id="18" name="ZoneTexte 17">
              <a:extLst>
                <a:ext uri="{FF2B5EF4-FFF2-40B4-BE49-F238E27FC236}">
                  <a16:creationId xmlns:a16="http://schemas.microsoft.com/office/drawing/2014/main" id="{253C8659-CEB3-4BF8-B403-03E1183CFAF1}"/>
                </a:ext>
              </a:extLst>
            </p:cNvPr>
            <p:cNvSpPr txBox="1"/>
            <p:nvPr/>
          </p:nvSpPr>
          <p:spPr>
            <a:xfrm>
              <a:off x="1769496" y="3711837"/>
              <a:ext cx="393056" cy="338554"/>
            </a:xfrm>
            <a:prstGeom prst="rect">
              <a:avLst/>
            </a:prstGeom>
            <a:noFill/>
          </p:spPr>
          <p:txBody>
            <a:bodyPr wrap="none" rtlCol="0">
              <a:spAutoFit/>
            </a:bodyPr>
            <a:lstStyle/>
            <a:p>
              <a:pPr algn="r"/>
              <a:r>
                <a:rPr lang="fr-FR" sz="1600" dirty="0"/>
                <a:t>60</a:t>
              </a:r>
            </a:p>
          </p:txBody>
        </p:sp>
        <p:sp>
          <p:nvSpPr>
            <p:cNvPr id="20" name="ZoneTexte 19">
              <a:extLst>
                <a:ext uri="{FF2B5EF4-FFF2-40B4-BE49-F238E27FC236}">
                  <a16:creationId xmlns:a16="http://schemas.microsoft.com/office/drawing/2014/main" id="{A002410E-F3AF-4D23-B1C0-59C10FE1CFF0}"/>
                </a:ext>
              </a:extLst>
            </p:cNvPr>
            <p:cNvSpPr txBox="1"/>
            <p:nvPr/>
          </p:nvSpPr>
          <p:spPr>
            <a:xfrm>
              <a:off x="1769496" y="3314717"/>
              <a:ext cx="393056" cy="338554"/>
            </a:xfrm>
            <a:prstGeom prst="rect">
              <a:avLst/>
            </a:prstGeom>
            <a:noFill/>
          </p:spPr>
          <p:txBody>
            <a:bodyPr wrap="none" rtlCol="0">
              <a:spAutoFit/>
            </a:bodyPr>
            <a:lstStyle/>
            <a:p>
              <a:pPr algn="r"/>
              <a:r>
                <a:rPr lang="fr-FR" sz="1600" dirty="0"/>
                <a:t>80</a:t>
              </a:r>
            </a:p>
          </p:txBody>
        </p:sp>
        <p:sp>
          <p:nvSpPr>
            <p:cNvPr id="22" name="ZoneTexte 21">
              <a:extLst>
                <a:ext uri="{FF2B5EF4-FFF2-40B4-BE49-F238E27FC236}">
                  <a16:creationId xmlns:a16="http://schemas.microsoft.com/office/drawing/2014/main" id="{F0FDBAA7-CE9A-4526-B3EA-F7A072D30ED8}"/>
                </a:ext>
              </a:extLst>
            </p:cNvPr>
            <p:cNvSpPr txBox="1"/>
            <p:nvPr/>
          </p:nvSpPr>
          <p:spPr>
            <a:xfrm>
              <a:off x="1665300" y="2917597"/>
              <a:ext cx="497252" cy="338554"/>
            </a:xfrm>
            <a:prstGeom prst="rect">
              <a:avLst/>
            </a:prstGeom>
            <a:noFill/>
          </p:spPr>
          <p:txBody>
            <a:bodyPr wrap="none" rtlCol="0">
              <a:spAutoFit/>
            </a:bodyPr>
            <a:lstStyle/>
            <a:p>
              <a:pPr algn="r"/>
              <a:r>
                <a:rPr lang="fr-FR" sz="1600" dirty="0"/>
                <a:t>100</a:t>
              </a:r>
            </a:p>
          </p:txBody>
        </p:sp>
        <p:grpSp>
          <p:nvGrpSpPr>
            <p:cNvPr id="55" name="Groupe 54">
              <a:extLst>
                <a:ext uri="{FF2B5EF4-FFF2-40B4-BE49-F238E27FC236}">
                  <a16:creationId xmlns:a16="http://schemas.microsoft.com/office/drawing/2014/main" id="{7A456980-9FCC-4430-A789-54A9C0751AD8}"/>
                </a:ext>
              </a:extLst>
            </p:cNvPr>
            <p:cNvGrpSpPr/>
            <p:nvPr/>
          </p:nvGrpSpPr>
          <p:grpSpPr>
            <a:xfrm>
              <a:off x="2159916" y="2996449"/>
              <a:ext cx="4224338" cy="2157413"/>
              <a:chOff x="612775" y="3221038"/>
              <a:chExt cx="4224338" cy="2157413"/>
            </a:xfrm>
          </p:grpSpPr>
          <p:sp>
            <p:nvSpPr>
              <p:cNvPr id="25" name="Freeform 5">
                <a:extLst>
                  <a:ext uri="{FF2B5EF4-FFF2-40B4-BE49-F238E27FC236}">
                    <a16:creationId xmlns:a16="http://schemas.microsoft.com/office/drawing/2014/main" id="{3DAF84BE-6DEA-44EC-B8E4-299DF98B32CA}"/>
                  </a:ext>
                </a:extLst>
              </p:cNvPr>
              <p:cNvSpPr>
                <a:spLocks/>
              </p:cNvSpPr>
              <p:nvPr/>
            </p:nvSpPr>
            <p:spPr bwMode="auto">
              <a:xfrm>
                <a:off x="706438" y="3265488"/>
                <a:ext cx="4098925" cy="2009775"/>
              </a:xfrm>
              <a:custGeom>
                <a:avLst/>
                <a:gdLst>
                  <a:gd name="T0" fmla="*/ 0 w 2582"/>
                  <a:gd name="T1" fmla="*/ 0 h 1266"/>
                  <a:gd name="T2" fmla="*/ 0 w 2582"/>
                  <a:gd name="T3" fmla="*/ 1266 h 1266"/>
                  <a:gd name="T4" fmla="*/ 2582 w 2582"/>
                  <a:gd name="T5" fmla="*/ 1266 h 1266"/>
                </a:gdLst>
                <a:ahLst/>
                <a:cxnLst>
                  <a:cxn ang="0">
                    <a:pos x="T0" y="T1"/>
                  </a:cxn>
                  <a:cxn ang="0">
                    <a:pos x="T2" y="T3"/>
                  </a:cxn>
                  <a:cxn ang="0">
                    <a:pos x="T4" y="T5"/>
                  </a:cxn>
                </a:cxnLst>
                <a:rect l="0" t="0" r="r" b="b"/>
                <a:pathLst>
                  <a:path w="2582" h="1266">
                    <a:moveTo>
                      <a:pt x="0" y="0"/>
                    </a:moveTo>
                    <a:lnTo>
                      <a:pt x="0" y="1266"/>
                    </a:lnTo>
                    <a:lnTo>
                      <a:pt x="2582" y="1266"/>
                    </a:lnTo>
                  </a:path>
                </a:pathLst>
              </a:custGeom>
              <a:noFill/>
              <a:ln w="6350" cap="rnd">
                <a:solidFill>
                  <a:srgbClr val="00006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2400"/>
              </a:p>
            </p:txBody>
          </p:sp>
          <p:sp>
            <p:nvSpPr>
              <p:cNvPr id="26" name="Line 6">
                <a:extLst>
                  <a:ext uri="{FF2B5EF4-FFF2-40B4-BE49-F238E27FC236}">
                    <a16:creationId xmlns:a16="http://schemas.microsoft.com/office/drawing/2014/main" id="{6A32C801-8498-431B-AC8D-55D75FD86B73}"/>
                  </a:ext>
                </a:extLst>
              </p:cNvPr>
              <p:cNvSpPr>
                <a:spLocks noChangeShapeType="1"/>
              </p:cNvSpPr>
              <p:nvPr/>
            </p:nvSpPr>
            <p:spPr bwMode="auto">
              <a:xfrm>
                <a:off x="612775" y="4876800"/>
                <a:ext cx="93663" cy="0"/>
              </a:xfrm>
              <a:prstGeom prst="line">
                <a:avLst/>
              </a:prstGeom>
              <a:noFill/>
              <a:ln w="6350"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400"/>
              </a:p>
            </p:txBody>
          </p:sp>
          <p:sp>
            <p:nvSpPr>
              <p:cNvPr id="27" name="Line 7">
                <a:extLst>
                  <a:ext uri="{FF2B5EF4-FFF2-40B4-BE49-F238E27FC236}">
                    <a16:creationId xmlns:a16="http://schemas.microsoft.com/office/drawing/2014/main" id="{E87E1892-2D68-4856-BF40-070AC1C9DE6E}"/>
                  </a:ext>
                </a:extLst>
              </p:cNvPr>
              <p:cNvSpPr>
                <a:spLocks noChangeShapeType="1"/>
              </p:cNvSpPr>
              <p:nvPr/>
            </p:nvSpPr>
            <p:spPr bwMode="auto">
              <a:xfrm>
                <a:off x="612775" y="4478338"/>
                <a:ext cx="93663" cy="0"/>
              </a:xfrm>
              <a:prstGeom prst="line">
                <a:avLst/>
              </a:prstGeom>
              <a:noFill/>
              <a:ln w="6350"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400"/>
              </a:p>
            </p:txBody>
          </p:sp>
          <p:sp>
            <p:nvSpPr>
              <p:cNvPr id="28" name="Line 8">
                <a:extLst>
                  <a:ext uri="{FF2B5EF4-FFF2-40B4-BE49-F238E27FC236}">
                    <a16:creationId xmlns:a16="http://schemas.microsoft.com/office/drawing/2014/main" id="{52728B44-9C31-4D89-9BDB-7F3A57CD7CCC}"/>
                  </a:ext>
                </a:extLst>
              </p:cNvPr>
              <p:cNvSpPr>
                <a:spLocks noChangeShapeType="1"/>
              </p:cNvSpPr>
              <p:nvPr/>
            </p:nvSpPr>
            <p:spPr bwMode="auto">
              <a:xfrm>
                <a:off x="612775" y="4079875"/>
                <a:ext cx="93663" cy="0"/>
              </a:xfrm>
              <a:prstGeom prst="line">
                <a:avLst/>
              </a:prstGeom>
              <a:noFill/>
              <a:ln w="6350"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400"/>
              </a:p>
            </p:txBody>
          </p:sp>
          <p:sp>
            <p:nvSpPr>
              <p:cNvPr id="29" name="Line 9">
                <a:extLst>
                  <a:ext uri="{FF2B5EF4-FFF2-40B4-BE49-F238E27FC236}">
                    <a16:creationId xmlns:a16="http://schemas.microsoft.com/office/drawing/2014/main" id="{B32A73FC-5C62-45D4-9B78-83A42F4E5C8E}"/>
                  </a:ext>
                </a:extLst>
              </p:cNvPr>
              <p:cNvSpPr>
                <a:spLocks noChangeShapeType="1"/>
              </p:cNvSpPr>
              <p:nvPr/>
            </p:nvSpPr>
            <p:spPr bwMode="auto">
              <a:xfrm>
                <a:off x="612775" y="3681413"/>
                <a:ext cx="93663" cy="0"/>
              </a:xfrm>
              <a:prstGeom prst="line">
                <a:avLst/>
              </a:prstGeom>
              <a:noFill/>
              <a:ln w="6350"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400"/>
              </a:p>
            </p:txBody>
          </p:sp>
          <p:sp>
            <p:nvSpPr>
              <p:cNvPr id="30" name="Line 10">
                <a:extLst>
                  <a:ext uri="{FF2B5EF4-FFF2-40B4-BE49-F238E27FC236}">
                    <a16:creationId xmlns:a16="http://schemas.microsoft.com/office/drawing/2014/main" id="{E8DCC950-C43D-4DDE-A794-86DEFFED2409}"/>
                  </a:ext>
                </a:extLst>
              </p:cNvPr>
              <p:cNvSpPr>
                <a:spLocks noChangeShapeType="1"/>
              </p:cNvSpPr>
              <p:nvPr/>
            </p:nvSpPr>
            <p:spPr bwMode="auto">
              <a:xfrm>
                <a:off x="612775" y="3282950"/>
                <a:ext cx="93663" cy="0"/>
              </a:xfrm>
              <a:prstGeom prst="line">
                <a:avLst/>
              </a:prstGeom>
              <a:noFill/>
              <a:ln w="6350"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400"/>
              </a:p>
            </p:txBody>
          </p:sp>
          <p:sp>
            <p:nvSpPr>
              <p:cNvPr id="31" name="Line 11">
                <a:extLst>
                  <a:ext uri="{FF2B5EF4-FFF2-40B4-BE49-F238E27FC236}">
                    <a16:creationId xmlns:a16="http://schemas.microsoft.com/office/drawing/2014/main" id="{1C7A030E-7DD9-407F-A229-86D160FF6303}"/>
                  </a:ext>
                </a:extLst>
              </p:cNvPr>
              <p:cNvSpPr>
                <a:spLocks noChangeShapeType="1"/>
              </p:cNvSpPr>
              <p:nvPr/>
            </p:nvSpPr>
            <p:spPr bwMode="auto">
              <a:xfrm>
                <a:off x="612775" y="5275263"/>
                <a:ext cx="93663" cy="0"/>
              </a:xfrm>
              <a:prstGeom prst="line">
                <a:avLst/>
              </a:prstGeom>
              <a:noFill/>
              <a:ln w="6350"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400"/>
              </a:p>
            </p:txBody>
          </p:sp>
          <p:sp>
            <p:nvSpPr>
              <p:cNvPr id="32" name="Line 12">
                <a:extLst>
                  <a:ext uri="{FF2B5EF4-FFF2-40B4-BE49-F238E27FC236}">
                    <a16:creationId xmlns:a16="http://schemas.microsoft.com/office/drawing/2014/main" id="{F11B3917-F838-4ED9-BA37-60E0123E4932}"/>
                  </a:ext>
                </a:extLst>
              </p:cNvPr>
              <p:cNvSpPr>
                <a:spLocks noChangeShapeType="1"/>
              </p:cNvSpPr>
              <p:nvPr/>
            </p:nvSpPr>
            <p:spPr bwMode="auto">
              <a:xfrm flipV="1">
                <a:off x="2740025" y="5275263"/>
                <a:ext cx="0" cy="103188"/>
              </a:xfrm>
              <a:prstGeom prst="line">
                <a:avLst/>
              </a:prstGeom>
              <a:noFill/>
              <a:ln w="6350"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400"/>
              </a:p>
            </p:txBody>
          </p:sp>
          <p:sp>
            <p:nvSpPr>
              <p:cNvPr id="33" name="Line 13">
                <a:extLst>
                  <a:ext uri="{FF2B5EF4-FFF2-40B4-BE49-F238E27FC236}">
                    <a16:creationId xmlns:a16="http://schemas.microsoft.com/office/drawing/2014/main" id="{21110137-8958-4690-9516-EBEE8B73707F}"/>
                  </a:ext>
                </a:extLst>
              </p:cNvPr>
              <p:cNvSpPr>
                <a:spLocks noChangeShapeType="1"/>
              </p:cNvSpPr>
              <p:nvPr/>
            </p:nvSpPr>
            <p:spPr bwMode="auto">
              <a:xfrm flipV="1">
                <a:off x="2232025" y="5275263"/>
                <a:ext cx="0" cy="103188"/>
              </a:xfrm>
              <a:prstGeom prst="line">
                <a:avLst/>
              </a:prstGeom>
              <a:noFill/>
              <a:ln w="6350"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400"/>
              </a:p>
            </p:txBody>
          </p:sp>
          <p:sp>
            <p:nvSpPr>
              <p:cNvPr id="34" name="Line 14">
                <a:extLst>
                  <a:ext uri="{FF2B5EF4-FFF2-40B4-BE49-F238E27FC236}">
                    <a16:creationId xmlns:a16="http://schemas.microsoft.com/office/drawing/2014/main" id="{4497AA0E-DF5B-4321-8BA3-8F9A2F8A7147}"/>
                  </a:ext>
                </a:extLst>
              </p:cNvPr>
              <p:cNvSpPr>
                <a:spLocks noChangeShapeType="1"/>
              </p:cNvSpPr>
              <p:nvPr/>
            </p:nvSpPr>
            <p:spPr bwMode="auto">
              <a:xfrm flipV="1">
                <a:off x="1722438" y="5275263"/>
                <a:ext cx="0" cy="103188"/>
              </a:xfrm>
              <a:prstGeom prst="line">
                <a:avLst/>
              </a:prstGeom>
              <a:noFill/>
              <a:ln w="6350"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400"/>
              </a:p>
            </p:txBody>
          </p:sp>
          <p:sp>
            <p:nvSpPr>
              <p:cNvPr id="35" name="Line 15">
                <a:extLst>
                  <a:ext uri="{FF2B5EF4-FFF2-40B4-BE49-F238E27FC236}">
                    <a16:creationId xmlns:a16="http://schemas.microsoft.com/office/drawing/2014/main" id="{0729B103-B73E-4726-988A-669A247F1F50}"/>
                  </a:ext>
                </a:extLst>
              </p:cNvPr>
              <p:cNvSpPr>
                <a:spLocks noChangeShapeType="1"/>
              </p:cNvSpPr>
              <p:nvPr/>
            </p:nvSpPr>
            <p:spPr bwMode="auto">
              <a:xfrm flipV="1">
                <a:off x="1214438" y="5275263"/>
                <a:ext cx="0" cy="103188"/>
              </a:xfrm>
              <a:prstGeom prst="line">
                <a:avLst/>
              </a:prstGeom>
              <a:noFill/>
              <a:ln w="6350"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400"/>
              </a:p>
            </p:txBody>
          </p:sp>
          <p:sp>
            <p:nvSpPr>
              <p:cNvPr id="36" name="Line 16">
                <a:extLst>
                  <a:ext uri="{FF2B5EF4-FFF2-40B4-BE49-F238E27FC236}">
                    <a16:creationId xmlns:a16="http://schemas.microsoft.com/office/drawing/2014/main" id="{03D6AF2F-860D-4CF0-B21D-180FF8B18D64}"/>
                  </a:ext>
                </a:extLst>
              </p:cNvPr>
              <p:cNvSpPr>
                <a:spLocks noChangeShapeType="1"/>
              </p:cNvSpPr>
              <p:nvPr/>
            </p:nvSpPr>
            <p:spPr bwMode="auto">
              <a:xfrm flipV="1">
                <a:off x="706438" y="5275263"/>
                <a:ext cx="0" cy="103188"/>
              </a:xfrm>
              <a:prstGeom prst="line">
                <a:avLst/>
              </a:prstGeom>
              <a:noFill/>
              <a:ln w="6350"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400"/>
              </a:p>
            </p:txBody>
          </p:sp>
          <p:sp>
            <p:nvSpPr>
              <p:cNvPr id="37" name="Line 17">
                <a:extLst>
                  <a:ext uri="{FF2B5EF4-FFF2-40B4-BE49-F238E27FC236}">
                    <a16:creationId xmlns:a16="http://schemas.microsoft.com/office/drawing/2014/main" id="{D6E46B59-2942-4829-934D-599C6EB0242B}"/>
                  </a:ext>
                </a:extLst>
              </p:cNvPr>
              <p:cNvSpPr>
                <a:spLocks noChangeShapeType="1"/>
              </p:cNvSpPr>
              <p:nvPr/>
            </p:nvSpPr>
            <p:spPr bwMode="auto">
              <a:xfrm flipV="1">
                <a:off x="4776788" y="5275263"/>
                <a:ext cx="0" cy="103188"/>
              </a:xfrm>
              <a:prstGeom prst="line">
                <a:avLst/>
              </a:prstGeom>
              <a:noFill/>
              <a:ln w="6350"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400"/>
              </a:p>
            </p:txBody>
          </p:sp>
          <p:sp>
            <p:nvSpPr>
              <p:cNvPr id="38" name="Line 18">
                <a:extLst>
                  <a:ext uri="{FF2B5EF4-FFF2-40B4-BE49-F238E27FC236}">
                    <a16:creationId xmlns:a16="http://schemas.microsoft.com/office/drawing/2014/main" id="{55653F7C-738B-476E-BECA-7FC2A60062F0}"/>
                  </a:ext>
                </a:extLst>
              </p:cNvPr>
              <p:cNvSpPr>
                <a:spLocks noChangeShapeType="1"/>
              </p:cNvSpPr>
              <p:nvPr/>
            </p:nvSpPr>
            <p:spPr bwMode="auto">
              <a:xfrm flipV="1">
                <a:off x="4265613" y="5275263"/>
                <a:ext cx="0" cy="103188"/>
              </a:xfrm>
              <a:prstGeom prst="line">
                <a:avLst/>
              </a:prstGeom>
              <a:noFill/>
              <a:ln w="6350"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400"/>
              </a:p>
            </p:txBody>
          </p:sp>
          <p:sp>
            <p:nvSpPr>
              <p:cNvPr id="39" name="Line 19">
                <a:extLst>
                  <a:ext uri="{FF2B5EF4-FFF2-40B4-BE49-F238E27FC236}">
                    <a16:creationId xmlns:a16="http://schemas.microsoft.com/office/drawing/2014/main" id="{A40917C5-3143-4359-93E5-5BFD5EE0CFA6}"/>
                  </a:ext>
                </a:extLst>
              </p:cNvPr>
              <p:cNvSpPr>
                <a:spLocks noChangeShapeType="1"/>
              </p:cNvSpPr>
              <p:nvPr/>
            </p:nvSpPr>
            <p:spPr bwMode="auto">
              <a:xfrm flipV="1">
                <a:off x="3756025" y="5275263"/>
                <a:ext cx="0" cy="103188"/>
              </a:xfrm>
              <a:prstGeom prst="line">
                <a:avLst/>
              </a:prstGeom>
              <a:noFill/>
              <a:ln w="6350"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400"/>
              </a:p>
            </p:txBody>
          </p:sp>
          <p:sp>
            <p:nvSpPr>
              <p:cNvPr id="40" name="Line 20">
                <a:extLst>
                  <a:ext uri="{FF2B5EF4-FFF2-40B4-BE49-F238E27FC236}">
                    <a16:creationId xmlns:a16="http://schemas.microsoft.com/office/drawing/2014/main" id="{E2FDC743-9380-417C-A937-2B60E0CD3E42}"/>
                  </a:ext>
                </a:extLst>
              </p:cNvPr>
              <p:cNvSpPr>
                <a:spLocks noChangeShapeType="1"/>
              </p:cNvSpPr>
              <p:nvPr/>
            </p:nvSpPr>
            <p:spPr bwMode="auto">
              <a:xfrm flipV="1">
                <a:off x="3248025" y="5275263"/>
                <a:ext cx="0" cy="103188"/>
              </a:xfrm>
              <a:prstGeom prst="line">
                <a:avLst/>
              </a:prstGeom>
              <a:noFill/>
              <a:ln w="6350"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400"/>
              </a:p>
            </p:txBody>
          </p:sp>
          <p:sp>
            <p:nvSpPr>
              <p:cNvPr id="41" name="Freeform 21">
                <a:extLst>
                  <a:ext uri="{FF2B5EF4-FFF2-40B4-BE49-F238E27FC236}">
                    <a16:creationId xmlns:a16="http://schemas.microsoft.com/office/drawing/2014/main" id="{361BCF64-9C54-4105-8087-E30E266E80DF}"/>
                  </a:ext>
                </a:extLst>
              </p:cNvPr>
              <p:cNvSpPr>
                <a:spLocks/>
              </p:cNvSpPr>
              <p:nvPr/>
            </p:nvSpPr>
            <p:spPr bwMode="auto">
              <a:xfrm>
                <a:off x="706438" y="3267075"/>
                <a:ext cx="4087813" cy="26988"/>
              </a:xfrm>
              <a:custGeom>
                <a:avLst/>
                <a:gdLst>
                  <a:gd name="T0" fmla="*/ 2575 w 2575"/>
                  <a:gd name="T1" fmla="*/ 0 h 17"/>
                  <a:gd name="T2" fmla="*/ 325 w 2575"/>
                  <a:gd name="T3" fmla="*/ 4 h 17"/>
                  <a:gd name="T4" fmla="*/ 217 w 2575"/>
                  <a:gd name="T5" fmla="*/ 17 h 17"/>
                  <a:gd name="T6" fmla="*/ 0 w 2575"/>
                  <a:gd name="T7" fmla="*/ 10 h 17"/>
                </a:gdLst>
                <a:ahLst/>
                <a:cxnLst>
                  <a:cxn ang="0">
                    <a:pos x="T0" y="T1"/>
                  </a:cxn>
                  <a:cxn ang="0">
                    <a:pos x="T2" y="T3"/>
                  </a:cxn>
                  <a:cxn ang="0">
                    <a:pos x="T4" y="T5"/>
                  </a:cxn>
                  <a:cxn ang="0">
                    <a:pos x="T6" y="T7"/>
                  </a:cxn>
                </a:cxnLst>
                <a:rect l="0" t="0" r="r" b="b"/>
                <a:pathLst>
                  <a:path w="2575" h="17">
                    <a:moveTo>
                      <a:pt x="2575" y="0"/>
                    </a:moveTo>
                    <a:lnTo>
                      <a:pt x="325" y="4"/>
                    </a:lnTo>
                    <a:lnTo>
                      <a:pt x="217" y="17"/>
                    </a:lnTo>
                    <a:lnTo>
                      <a:pt x="0" y="10"/>
                    </a:lnTo>
                  </a:path>
                </a:pathLst>
              </a:custGeom>
              <a:noFill/>
              <a:ln w="22225" cap="rnd">
                <a:solidFill>
                  <a:srgbClr val="0099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2400"/>
              </a:p>
            </p:txBody>
          </p:sp>
          <p:sp>
            <p:nvSpPr>
              <p:cNvPr id="42" name="Freeform 22">
                <a:extLst>
                  <a:ext uri="{FF2B5EF4-FFF2-40B4-BE49-F238E27FC236}">
                    <a16:creationId xmlns:a16="http://schemas.microsoft.com/office/drawing/2014/main" id="{7896F179-7084-4BE5-B514-8D5AB00EE8E6}"/>
                  </a:ext>
                </a:extLst>
              </p:cNvPr>
              <p:cNvSpPr>
                <a:spLocks/>
              </p:cNvSpPr>
              <p:nvPr/>
            </p:nvSpPr>
            <p:spPr bwMode="auto">
              <a:xfrm>
                <a:off x="661988" y="3236913"/>
                <a:ext cx="88900" cy="90488"/>
              </a:xfrm>
              <a:custGeom>
                <a:avLst/>
                <a:gdLst>
                  <a:gd name="T0" fmla="*/ 49 w 49"/>
                  <a:gd name="T1" fmla="*/ 25 h 50"/>
                  <a:gd name="T2" fmla="*/ 42 w 49"/>
                  <a:gd name="T3" fmla="*/ 7 h 50"/>
                  <a:gd name="T4" fmla="*/ 25 w 49"/>
                  <a:gd name="T5" fmla="*/ 0 h 50"/>
                  <a:gd name="T6" fmla="*/ 7 w 49"/>
                  <a:gd name="T7" fmla="*/ 7 h 50"/>
                  <a:gd name="T8" fmla="*/ 0 w 49"/>
                  <a:gd name="T9" fmla="*/ 25 h 50"/>
                  <a:gd name="T10" fmla="*/ 7 w 49"/>
                  <a:gd name="T11" fmla="*/ 42 h 50"/>
                  <a:gd name="T12" fmla="*/ 25 w 49"/>
                  <a:gd name="T13" fmla="*/ 50 h 50"/>
                  <a:gd name="T14" fmla="*/ 42 w 49"/>
                  <a:gd name="T15" fmla="*/ 42 h 50"/>
                  <a:gd name="T16" fmla="*/ 49 w 49"/>
                  <a:gd name="T17"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50">
                    <a:moveTo>
                      <a:pt x="49" y="25"/>
                    </a:moveTo>
                    <a:cubicBezTo>
                      <a:pt x="49" y="18"/>
                      <a:pt x="47" y="12"/>
                      <a:pt x="42" y="7"/>
                    </a:cubicBezTo>
                    <a:cubicBezTo>
                      <a:pt x="37" y="3"/>
                      <a:pt x="31" y="0"/>
                      <a:pt x="25" y="0"/>
                    </a:cubicBezTo>
                    <a:cubicBezTo>
                      <a:pt x="18" y="0"/>
                      <a:pt x="12" y="3"/>
                      <a:pt x="7" y="7"/>
                    </a:cubicBezTo>
                    <a:cubicBezTo>
                      <a:pt x="2" y="12"/>
                      <a:pt x="0" y="18"/>
                      <a:pt x="0" y="25"/>
                    </a:cubicBezTo>
                    <a:cubicBezTo>
                      <a:pt x="0" y="32"/>
                      <a:pt x="2" y="38"/>
                      <a:pt x="7" y="42"/>
                    </a:cubicBezTo>
                    <a:cubicBezTo>
                      <a:pt x="12" y="47"/>
                      <a:pt x="18" y="50"/>
                      <a:pt x="25" y="50"/>
                    </a:cubicBezTo>
                    <a:cubicBezTo>
                      <a:pt x="31" y="50"/>
                      <a:pt x="37" y="47"/>
                      <a:pt x="42" y="42"/>
                    </a:cubicBezTo>
                    <a:cubicBezTo>
                      <a:pt x="47" y="38"/>
                      <a:pt x="49" y="32"/>
                      <a:pt x="49" y="25"/>
                    </a:cubicBezTo>
                    <a:close/>
                  </a:path>
                </a:pathLst>
              </a:custGeom>
              <a:solidFill>
                <a:srgbClr val="009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43" name="Freeform 23">
                <a:extLst>
                  <a:ext uri="{FF2B5EF4-FFF2-40B4-BE49-F238E27FC236}">
                    <a16:creationId xmlns:a16="http://schemas.microsoft.com/office/drawing/2014/main" id="{5D59D251-1DBB-4F09-8E62-19FA878A9403}"/>
                  </a:ext>
                </a:extLst>
              </p:cNvPr>
              <p:cNvSpPr>
                <a:spLocks/>
              </p:cNvSpPr>
              <p:nvPr/>
            </p:nvSpPr>
            <p:spPr bwMode="auto">
              <a:xfrm>
                <a:off x="833438" y="3243263"/>
                <a:ext cx="88900" cy="90488"/>
              </a:xfrm>
              <a:custGeom>
                <a:avLst/>
                <a:gdLst>
                  <a:gd name="T0" fmla="*/ 50 w 50"/>
                  <a:gd name="T1" fmla="*/ 25 h 50"/>
                  <a:gd name="T2" fmla="*/ 42 w 50"/>
                  <a:gd name="T3" fmla="*/ 7 h 50"/>
                  <a:gd name="T4" fmla="*/ 25 w 50"/>
                  <a:gd name="T5" fmla="*/ 0 h 50"/>
                  <a:gd name="T6" fmla="*/ 7 w 50"/>
                  <a:gd name="T7" fmla="*/ 7 h 50"/>
                  <a:gd name="T8" fmla="*/ 0 w 50"/>
                  <a:gd name="T9" fmla="*/ 25 h 50"/>
                  <a:gd name="T10" fmla="*/ 7 w 50"/>
                  <a:gd name="T11" fmla="*/ 42 h 50"/>
                  <a:gd name="T12" fmla="*/ 25 w 50"/>
                  <a:gd name="T13" fmla="*/ 50 h 50"/>
                  <a:gd name="T14" fmla="*/ 42 w 50"/>
                  <a:gd name="T15" fmla="*/ 42 h 50"/>
                  <a:gd name="T16" fmla="*/ 50 w 50"/>
                  <a:gd name="T17"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50" y="25"/>
                    </a:moveTo>
                    <a:cubicBezTo>
                      <a:pt x="50" y="18"/>
                      <a:pt x="47" y="12"/>
                      <a:pt x="42" y="7"/>
                    </a:cubicBezTo>
                    <a:cubicBezTo>
                      <a:pt x="38" y="3"/>
                      <a:pt x="32" y="0"/>
                      <a:pt x="25" y="0"/>
                    </a:cubicBezTo>
                    <a:cubicBezTo>
                      <a:pt x="18" y="0"/>
                      <a:pt x="12" y="3"/>
                      <a:pt x="7" y="7"/>
                    </a:cubicBezTo>
                    <a:cubicBezTo>
                      <a:pt x="3" y="12"/>
                      <a:pt x="0" y="18"/>
                      <a:pt x="0" y="25"/>
                    </a:cubicBezTo>
                    <a:cubicBezTo>
                      <a:pt x="0" y="32"/>
                      <a:pt x="3" y="38"/>
                      <a:pt x="7" y="42"/>
                    </a:cubicBezTo>
                    <a:cubicBezTo>
                      <a:pt x="12" y="47"/>
                      <a:pt x="18" y="50"/>
                      <a:pt x="25" y="50"/>
                    </a:cubicBezTo>
                    <a:cubicBezTo>
                      <a:pt x="32" y="50"/>
                      <a:pt x="38" y="47"/>
                      <a:pt x="42" y="42"/>
                    </a:cubicBezTo>
                    <a:cubicBezTo>
                      <a:pt x="47" y="38"/>
                      <a:pt x="50" y="32"/>
                      <a:pt x="50" y="25"/>
                    </a:cubicBezTo>
                    <a:close/>
                  </a:path>
                </a:pathLst>
              </a:custGeom>
              <a:solidFill>
                <a:srgbClr val="009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44" name="Freeform 24">
                <a:extLst>
                  <a:ext uri="{FF2B5EF4-FFF2-40B4-BE49-F238E27FC236}">
                    <a16:creationId xmlns:a16="http://schemas.microsoft.com/office/drawing/2014/main" id="{5003683D-24D9-4EE1-908F-67DE4B060857}"/>
                  </a:ext>
                </a:extLst>
              </p:cNvPr>
              <p:cNvSpPr>
                <a:spLocks/>
              </p:cNvSpPr>
              <p:nvPr/>
            </p:nvSpPr>
            <p:spPr bwMode="auto">
              <a:xfrm>
                <a:off x="1006475" y="3248025"/>
                <a:ext cx="87313" cy="90488"/>
              </a:xfrm>
              <a:custGeom>
                <a:avLst/>
                <a:gdLst>
                  <a:gd name="T0" fmla="*/ 49 w 49"/>
                  <a:gd name="T1" fmla="*/ 25 h 50"/>
                  <a:gd name="T2" fmla="*/ 42 w 49"/>
                  <a:gd name="T3" fmla="*/ 7 h 50"/>
                  <a:gd name="T4" fmla="*/ 25 w 49"/>
                  <a:gd name="T5" fmla="*/ 0 h 50"/>
                  <a:gd name="T6" fmla="*/ 7 w 49"/>
                  <a:gd name="T7" fmla="*/ 7 h 50"/>
                  <a:gd name="T8" fmla="*/ 0 w 49"/>
                  <a:gd name="T9" fmla="*/ 25 h 50"/>
                  <a:gd name="T10" fmla="*/ 7 w 49"/>
                  <a:gd name="T11" fmla="*/ 42 h 50"/>
                  <a:gd name="T12" fmla="*/ 25 w 49"/>
                  <a:gd name="T13" fmla="*/ 50 h 50"/>
                  <a:gd name="T14" fmla="*/ 42 w 49"/>
                  <a:gd name="T15" fmla="*/ 42 h 50"/>
                  <a:gd name="T16" fmla="*/ 49 w 49"/>
                  <a:gd name="T17"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50">
                    <a:moveTo>
                      <a:pt x="49" y="25"/>
                    </a:moveTo>
                    <a:cubicBezTo>
                      <a:pt x="49" y="18"/>
                      <a:pt x="47" y="12"/>
                      <a:pt x="42" y="7"/>
                    </a:cubicBezTo>
                    <a:cubicBezTo>
                      <a:pt x="37" y="3"/>
                      <a:pt x="31" y="0"/>
                      <a:pt x="25" y="0"/>
                    </a:cubicBezTo>
                    <a:cubicBezTo>
                      <a:pt x="18" y="0"/>
                      <a:pt x="12" y="3"/>
                      <a:pt x="7" y="7"/>
                    </a:cubicBezTo>
                    <a:cubicBezTo>
                      <a:pt x="2" y="12"/>
                      <a:pt x="0" y="18"/>
                      <a:pt x="0" y="25"/>
                    </a:cubicBezTo>
                    <a:cubicBezTo>
                      <a:pt x="0" y="32"/>
                      <a:pt x="2" y="38"/>
                      <a:pt x="7" y="42"/>
                    </a:cubicBezTo>
                    <a:cubicBezTo>
                      <a:pt x="12" y="47"/>
                      <a:pt x="18" y="50"/>
                      <a:pt x="25" y="50"/>
                    </a:cubicBezTo>
                    <a:cubicBezTo>
                      <a:pt x="31" y="50"/>
                      <a:pt x="37" y="47"/>
                      <a:pt x="42" y="42"/>
                    </a:cubicBezTo>
                    <a:cubicBezTo>
                      <a:pt x="47" y="38"/>
                      <a:pt x="49" y="32"/>
                      <a:pt x="49" y="25"/>
                    </a:cubicBezTo>
                    <a:close/>
                  </a:path>
                </a:pathLst>
              </a:custGeom>
              <a:solidFill>
                <a:srgbClr val="009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45" name="Freeform 25">
                <a:extLst>
                  <a:ext uri="{FF2B5EF4-FFF2-40B4-BE49-F238E27FC236}">
                    <a16:creationId xmlns:a16="http://schemas.microsoft.com/office/drawing/2014/main" id="{E31CA18F-51BE-47AB-B584-93B2D2FDD3D2}"/>
                  </a:ext>
                </a:extLst>
              </p:cNvPr>
              <p:cNvSpPr>
                <a:spLocks/>
              </p:cNvSpPr>
              <p:nvPr/>
            </p:nvSpPr>
            <p:spPr bwMode="auto">
              <a:xfrm>
                <a:off x="1176338" y="3228975"/>
                <a:ext cx="90488" cy="90488"/>
              </a:xfrm>
              <a:custGeom>
                <a:avLst/>
                <a:gdLst>
                  <a:gd name="T0" fmla="*/ 50 w 50"/>
                  <a:gd name="T1" fmla="*/ 25 h 50"/>
                  <a:gd name="T2" fmla="*/ 42 w 50"/>
                  <a:gd name="T3" fmla="*/ 8 h 50"/>
                  <a:gd name="T4" fmla="*/ 25 w 50"/>
                  <a:gd name="T5" fmla="*/ 0 h 50"/>
                  <a:gd name="T6" fmla="*/ 7 w 50"/>
                  <a:gd name="T7" fmla="*/ 8 h 50"/>
                  <a:gd name="T8" fmla="*/ 0 w 50"/>
                  <a:gd name="T9" fmla="*/ 25 h 50"/>
                  <a:gd name="T10" fmla="*/ 7 w 50"/>
                  <a:gd name="T11" fmla="*/ 43 h 50"/>
                  <a:gd name="T12" fmla="*/ 25 w 50"/>
                  <a:gd name="T13" fmla="*/ 50 h 50"/>
                  <a:gd name="T14" fmla="*/ 42 w 50"/>
                  <a:gd name="T15" fmla="*/ 43 h 50"/>
                  <a:gd name="T16" fmla="*/ 50 w 50"/>
                  <a:gd name="T17"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50" y="25"/>
                    </a:moveTo>
                    <a:cubicBezTo>
                      <a:pt x="50" y="18"/>
                      <a:pt x="47" y="13"/>
                      <a:pt x="42" y="8"/>
                    </a:cubicBezTo>
                    <a:cubicBezTo>
                      <a:pt x="38" y="3"/>
                      <a:pt x="32" y="0"/>
                      <a:pt x="25" y="0"/>
                    </a:cubicBezTo>
                    <a:cubicBezTo>
                      <a:pt x="18" y="0"/>
                      <a:pt x="12" y="3"/>
                      <a:pt x="7" y="8"/>
                    </a:cubicBezTo>
                    <a:cubicBezTo>
                      <a:pt x="3" y="13"/>
                      <a:pt x="0" y="18"/>
                      <a:pt x="0" y="25"/>
                    </a:cubicBezTo>
                    <a:cubicBezTo>
                      <a:pt x="0" y="32"/>
                      <a:pt x="3" y="38"/>
                      <a:pt x="7" y="43"/>
                    </a:cubicBezTo>
                    <a:cubicBezTo>
                      <a:pt x="12" y="48"/>
                      <a:pt x="18" y="50"/>
                      <a:pt x="25" y="50"/>
                    </a:cubicBezTo>
                    <a:cubicBezTo>
                      <a:pt x="32" y="50"/>
                      <a:pt x="38" y="48"/>
                      <a:pt x="42" y="43"/>
                    </a:cubicBezTo>
                    <a:cubicBezTo>
                      <a:pt x="47" y="38"/>
                      <a:pt x="50" y="32"/>
                      <a:pt x="50" y="25"/>
                    </a:cubicBezTo>
                    <a:close/>
                  </a:path>
                </a:pathLst>
              </a:custGeom>
              <a:solidFill>
                <a:srgbClr val="009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46" name="Freeform 26">
                <a:extLst>
                  <a:ext uri="{FF2B5EF4-FFF2-40B4-BE49-F238E27FC236}">
                    <a16:creationId xmlns:a16="http://schemas.microsoft.com/office/drawing/2014/main" id="{13D80B34-9F67-44A2-A920-E58A95F94911}"/>
                  </a:ext>
                </a:extLst>
              </p:cNvPr>
              <p:cNvSpPr>
                <a:spLocks/>
              </p:cNvSpPr>
              <p:nvPr/>
            </p:nvSpPr>
            <p:spPr bwMode="auto">
              <a:xfrm>
                <a:off x="1697038" y="3228975"/>
                <a:ext cx="88900" cy="87313"/>
              </a:xfrm>
              <a:custGeom>
                <a:avLst/>
                <a:gdLst>
                  <a:gd name="T0" fmla="*/ 49 w 49"/>
                  <a:gd name="T1" fmla="*/ 25 h 49"/>
                  <a:gd name="T2" fmla="*/ 42 w 49"/>
                  <a:gd name="T3" fmla="*/ 7 h 49"/>
                  <a:gd name="T4" fmla="*/ 24 w 49"/>
                  <a:gd name="T5" fmla="*/ 0 h 49"/>
                  <a:gd name="T6" fmla="*/ 7 w 49"/>
                  <a:gd name="T7" fmla="*/ 7 h 49"/>
                  <a:gd name="T8" fmla="*/ 0 w 49"/>
                  <a:gd name="T9" fmla="*/ 25 h 49"/>
                  <a:gd name="T10" fmla="*/ 7 w 49"/>
                  <a:gd name="T11" fmla="*/ 42 h 49"/>
                  <a:gd name="T12" fmla="*/ 24 w 49"/>
                  <a:gd name="T13" fmla="*/ 49 h 49"/>
                  <a:gd name="T14" fmla="*/ 42 w 49"/>
                  <a:gd name="T15" fmla="*/ 42 h 49"/>
                  <a:gd name="T16" fmla="*/ 49 w 49"/>
                  <a:gd name="T17"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49">
                    <a:moveTo>
                      <a:pt x="49" y="25"/>
                    </a:moveTo>
                    <a:cubicBezTo>
                      <a:pt x="49" y="18"/>
                      <a:pt x="47" y="12"/>
                      <a:pt x="42" y="7"/>
                    </a:cubicBezTo>
                    <a:cubicBezTo>
                      <a:pt x="37" y="2"/>
                      <a:pt x="31" y="0"/>
                      <a:pt x="24" y="0"/>
                    </a:cubicBezTo>
                    <a:cubicBezTo>
                      <a:pt x="18" y="0"/>
                      <a:pt x="12" y="2"/>
                      <a:pt x="7" y="7"/>
                    </a:cubicBezTo>
                    <a:cubicBezTo>
                      <a:pt x="2" y="12"/>
                      <a:pt x="0" y="18"/>
                      <a:pt x="0" y="25"/>
                    </a:cubicBezTo>
                    <a:cubicBezTo>
                      <a:pt x="0" y="31"/>
                      <a:pt x="2" y="37"/>
                      <a:pt x="7" y="42"/>
                    </a:cubicBezTo>
                    <a:cubicBezTo>
                      <a:pt x="12" y="47"/>
                      <a:pt x="18" y="49"/>
                      <a:pt x="24" y="49"/>
                    </a:cubicBezTo>
                    <a:cubicBezTo>
                      <a:pt x="31" y="49"/>
                      <a:pt x="37" y="47"/>
                      <a:pt x="42" y="42"/>
                    </a:cubicBezTo>
                    <a:cubicBezTo>
                      <a:pt x="47" y="37"/>
                      <a:pt x="49" y="31"/>
                      <a:pt x="49" y="25"/>
                    </a:cubicBezTo>
                    <a:close/>
                  </a:path>
                </a:pathLst>
              </a:custGeom>
              <a:solidFill>
                <a:srgbClr val="009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47" name="Freeform 27">
                <a:extLst>
                  <a:ext uri="{FF2B5EF4-FFF2-40B4-BE49-F238E27FC236}">
                    <a16:creationId xmlns:a16="http://schemas.microsoft.com/office/drawing/2014/main" id="{92306F38-6CFA-4531-90C1-366BAA00568E}"/>
                  </a:ext>
                </a:extLst>
              </p:cNvPr>
              <p:cNvSpPr>
                <a:spLocks/>
              </p:cNvSpPr>
              <p:nvPr/>
            </p:nvSpPr>
            <p:spPr bwMode="auto">
              <a:xfrm>
                <a:off x="2189163" y="3227388"/>
                <a:ext cx="90488" cy="88900"/>
              </a:xfrm>
              <a:custGeom>
                <a:avLst/>
                <a:gdLst>
                  <a:gd name="T0" fmla="*/ 50 w 50"/>
                  <a:gd name="T1" fmla="*/ 25 h 50"/>
                  <a:gd name="T2" fmla="*/ 43 w 50"/>
                  <a:gd name="T3" fmla="*/ 7 h 50"/>
                  <a:gd name="T4" fmla="*/ 25 w 50"/>
                  <a:gd name="T5" fmla="*/ 0 h 50"/>
                  <a:gd name="T6" fmla="*/ 8 w 50"/>
                  <a:gd name="T7" fmla="*/ 7 h 50"/>
                  <a:gd name="T8" fmla="*/ 0 w 50"/>
                  <a:gd name="T9" fmla="*/ 25 h 50"/>
                  <a:gd name="T10" fmla="*/ 8 w 50"/>
                  <a:gd name="T11" fmla="*/ 42 h 50"/>
                  <a:gd name="T12" fmla="*/ 25 w 50"/>
                  <a:gd name="T13" fmla="*/ 50 h 50"/>
                  <a:gd name="T14" fmla="*/ 43 w 50"/>
                  <a:gd name="T15" fmla="*/ 42 h 50"/>
                  <a:gd name="T16" fmla="*/ 50 w 50"/>
                  <a:gd name="T17"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50" y="25"/>
                    </a:moveTo>
                    <a:cubicBezTo>
                      <a:pt x="50" y="18"/>
                      <a:pt x="48" y="12"/>
                      <a:pt x="43" y="7"/>
                    </a:cubicBezTo>
                    <a:cubicBezTo>
                      <a:pt x="38" y="3"/>
                      <a:pt x="32" y="0"/>
                      <a:pt x="25" y="0"/>
                    </a:cubicBezTo>
                    <a:cubicBezTo>
                      <a:pt x="18" y="0"/>
                      <a:pt x="13" y="3"/>
                      <a:pt x="8" y="7"/>
                    </a:cubicBezTo>
                    <a:cubicBezTo>
                      <a:pt x="3" y="12"/>
                      <a:pt x="0" y="18"/>
                      <a:pt x="0" y="25"/>
                    </a:cubicBezTo>
                    <a:cubicBezTo>
                      <a:pt x="0" y="32"/>
                      <a:pt x="3" y="38"/>
                      <a:pt x="8" y="42"/>
                    </a:cubicBezTo>
                    <a:cubicBezTo>
                      <a:pt x="13" y="47"/>
                      <a:pt x="18" y="50"/>
                      <a:pt x="25" y="50"/>
                    </a:cubicBezTo>
                    <a:cubicBezTo>
                      <a:pt x="32" y="50"/>
                      <a:pt x="38" y="47"/>
                      <a:pt x="43" y="42"/>
                    </a:cubicBezTo>
                    <a:cubicBezTo>
                      <a:pt x="48" y="38"/>
                      <a:pt x="50" y="32"/>
                      <a:pt x="50" y="25"/>
                    </a:cubicBezTo>
                    <a:close/>
                  </a:path>
                </a:pathLst>
              </a:custGeom>
              <a:solidFill>
                <a:srgbClr val="009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48" name="Freeform 28">
                <a:extLst>
                  <a:ext uri="{FF2B5EF4-FFF2-40B4-BE49-F238E27FC236}">
                    <a16:creationId xmlns:a16="http://schemas.microsoft.com/office/drawing/2014/main" id="{AEDDFA5A-4F9F-4FE3-B96A-EC892C71E29C}"/>
                  </a:ext>
                </a:extLst>
              </p:cNvPr>
              <p:cNvSpPr>
                <a:spLocks/>
              </p:cNvSpPr>
              <p:nvPr/>
            </p:nvSpPr>
            <p:spPr bwMode="auto">
              <a:xfrm>
                <a:off x="2705100" y="3227388"/>
                <a:ext cx="88900" cy="87313"/>
              </a:xfrm>
              <a:custGeom>
                <a:avLst/>
                <a:gdLst>
                  <a:gd name="T0" fmla="*/ 50 w 50"/>
                  <a:gd name="T1" fmla="*/ 24 h 49"/>
                  <a:gd name="T2" fmla="*/ 42 w 50"/>
                  <a:gd name="T3" fmla="*/ 7 h 49"/>
                  <a:gd name="T4" fmla="*/ 25 w 50"/>
                  <a:gd name="T5" fmla="*/ 0 h 49"/>
                  <a:gd name="T6" fmla="*/ 7 w 50"/>
                  <a:gd name="T7" fmla="*/ 7 h 49"/>
                  <a:gd name="T8" fmla="*/ 0 w 50"/>
                  <a:gd name="T9" fmla="*/ 24 h 49"/>
                  <a:gd name="T10" fmla="*/ 7 w 50"/>
                  <a:gd name="T11" fmla="*/ 42 h 49"/>
                  <a:gd name="T12" fmla="*/ 25 w 50"/>
                  <a:gd name="T13" fmla="*/ 49 h 49"/>
                  <a:gd name="T14" fmla="*/ 42 w 50"/>
                  <a:gd name="T15" fmla="*/ 42 h 49"/>
                  <a:gd name="T16" fmla="*/ 50 w 50"/>
                  <a:gd name="T17"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9">
                    <a:moveTo>
                      <a:pt x="50" y="24"/>
                    </a:moveTo>
                    <a:cubicBezTo>
                      <a:pt x="50" y="18"/>
                      <a:pt x="47" y="12"/>
                      <a:pt x="42" y="7"/>
                    </a:cubicBezTo>
                    <a:cubicBezTo>
                      <a:pt x="38" y="2"/>
                      <a:pt x="32" y="0"/>
                      <a:pt x="25" y="0"/>
                    </a:cubicBezTo>
                    <a:cubicBezTo>
                      <a:pt x="18" y="0"/>
                      <a:pt x="12" y="2"/>
                      <a:pt x="7" y="7"/>
                    </a:cubicBezTo>
                    <a:cubicBezTo>
                      <a:pt x="3" y="12"/>
                      <a:pt x="0" y="18"/>
                      <a:pt x="0" y="24"/>
                    </a:cubicBezTo>
                    <a:cubicBezTo>
                      <a:pt x="0" y="31"/>
                      <a:pt x="3" y="37"/>
                      <a:pt x="7" y="42"/>
                    </a:cubicBezTo>
                    <a:cubicBezTo>
                      <a:pt x="12" y="47"/>
                      <a:pt x="18" y="49"/>
                      <a:pt x="25" y="49"/>
                    </a:cubicBezTo>
                    <a:cubicBezTo>
                      <a:pt x="32" y="49"/>
                      <a:pt x="38" y="47"/>
                      <a:pt x="42" y="42"/>
                    </a:cubicBezTo>
                    <a:cubicBezTo>
                      <a:pt x="47" y="37"/>
                      <a:pt x="50" y="31"/>
                      <a:pt x="50" y="24"/>
                    </a:cubicBezTo>
                    <a:close/>
                  </a:path>
                </a:pathLst>
              </a:custGeom>
              <a:solidFill>
                <a:srgbClr val="009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49" name="Freeform 29">
                <a:extLst>
                  <a:ext uri="{FF2B5EF4-FFF2-40B4-BE49-F238E27FC236}">
                    <a16:creationId xmlns:a16="http://schemas.microsoft.com/office/drawing/2014/main" id="{2C435112-D2D5-4742-892B-D07CF59F25E3}"/>
                  </a:ext>
                </a:extLst>
              </p:cNvPr>
              <p:cNvSpPr>
                <a:spLocks/>
              </p:cNvSpPr>
              <p:nvPr/>
            </p:nvSpPr>
            <p:spPr bwMode="auto">
              <a:xfrm>
                <a:off x="3227388" y="3225800"/>
                <a:ext cx="87313" cy="88900"/>
              </a:xfrm>
              <a:custGeom>
                <a:avLst/>
                <a:gdLst>
                  <a:gd name="T0" fmla="*/ 49 w 49"/>
                  <a:gd name="T1" fmla="*/ 25 h 50"/>
                  <a:gd name="T2" fmla="*/ 42 w 49"/>
                  <a:gd name="T3" fmla="*/ 7 h 50"/>
                  <a:gd name="T4" fmla="*/ 25 w 49"/>
                  <a:gd name="T5" fmla="*/ 0 h 50"/>
                  <a:gd name="T6" fmla="*/ 7 w 49"/>
                  <a:gd name="T7" fmla="*/ 7 h 50"/>
                  <a:gd name="T8" fmla="*/ 0 w 49"/>
                  <a:gd name="T9" fmla="*/ 25 h 50"/>
                  <a:gd name="T10" fmla="*/ 7 w 49"/>
                  <a:gd name="T11" fmla="*/ 42 h 50"/>
                  <a:gd name="T12" fmla="*/ 25 w 49"/>
                  <a:gd name="T13" fmla="*/ 50 h 50"/>
                  <a:gd name="T14" fmla="*/ 42 w 49"/>
                  <a:gd name="T15" fmla="*/ 42 h 50"/>
                  <a:gd name="T16" fmla="*/ 49 w 49"/>
                  <a:gd name="T17"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50">
                    <a:moveTo>
                      <a:pt x="49" y="25"/>
                    </a:moveTo>
                    <a:cubicBezTo>
                      <a:pt x="49" y="18"/>
                      <a:pt x="47" y="12"/>
                      <a:pt x="42" y="7"/>
                    </a:cubicBezTo>
                    <a:cubicBezTo>
                      <a:pt x="37" y="2"/>
                      <a:pt x="31" y="0"/>
                      <a:pt x="25" y="0"/>
                    </a:cubicBezTo>
                    <a:cubicBezTo>
                      <a:pt x="18" y="0"/>
                      <a:pt x="12" y="2"/>
                      <a:pt x="7" y="7"/>
                    </a:cubicBezTo>
                    <a:cubicBezTo>
                      <a:pt x="2" y="12"/>
                      <a:pt x="0" y="18"/>
                      <a:pt x="0" y="25"/>
                    </a:cubicBezTo>
                    <a:cubicBezTo>
                      <a:pt x="0" y="32"/>
                      <a:pt x="2" y="37"/>
                      <a:pt x="7" y="42"/>
                    </a:cubicBezTo>
                    <a:cubicBezTo>
                      <a:pt x="12" y="47"/>
                      <a:pt x="18" y="50"/>
                      <a:pt x="25" y="50"/>
                    </a:cubicBezTo>
                    <a:cubicBezTo>
                      <a:pt x="31" y="50"/>
                      <a:pt x="37" y="47"/>
                      <a:pt x="42" y="42"/>
                    </a:cubicBezTo>
                    <a:cubicBezTo>
                      <a:pt x="47" y="37"/>
                      <a:pt x="49" y="32"/>
                      <a:pt x="49" y="25"/>
                    </a:cubicBezTo>
                    <a:close/>
                  </a:path>
                </a:pathLst>
              </a:custGeom>
              <a:solidFill>
                <a:srgbClr val="009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50" name="Freeform 30">
                <a:extLst>
                  <a:ext uri="{FF2B5EF4-FFF2-40B4-BE49-F238E27FC236}">
                    <a16:creationId xmlns:a16="http://schemas.microsoft.com/office/drawing/2014/main" id="{4C9AE7EC-4CE5-445E-9EDA-3264B3344A27}"/>
                  </a:ext>
                </a:extLst>
              </p:cNvPr>
              <p:cNvSpPr>
                <a:spLocks/>
              </p:cNvSpPr>
              <p:nvPr/>
            </p:nvSpPr>
            <p:spPr bwMode="auto">
              <a:xfrm>
                <a:off x="3724275" y="3222625"/>
                <a:ext cx="90488" cy="90488"/>
              </a:xfrm>
              <a:custGeom>
                <a:avLst/>
                <a:gdLst>
                  <a:gd name="T0" fmla="*/ 50 w 50"/>
                  <a:gd name="T1" fmla="*/ 25 h 50"/>
                  <a:gd name="T2" fmla="*/ 42 w 50"/>
                  <a:gd name="T3" fmla="*/ 8 h 50"/>
                  <a:gd name="T4" fmla="*/ 25 w 50"/>
                  <a:gd name="T5" fmla="*/ 0 h 50"/>
                  <a:gd name="T6" fmla="*/ 7 w 50"/>
                  <a:gd name="T7" fmla="*/ 8 h 50"/>
                  <a:gd name="T8" fmla="*/ 0 w 50"/>
                  <a:gd name="T9" fmla="*/ 25 h 50"/>
                  <a:gd name="T10" fmla="*/ 7 w 50"/>
                  <a:gd name="T11" fmla="*/ 43 h 50"/>
                  <a:gd name="T12" fmla="*/ 25 w 50"/>
                  <a:gd name="T13" fmla="*/ 50 h 50"/>
                  <a:gd name="T14" fmla="*/ 42 w 50"/>
                  <a:gd name="T15" fmla="*/ 43 h 50"/>
                  <a:gd name="T16" fmla="*/ 50 w 50"/>
                  <a:gd name="T17"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50" y="25"/>
                    </a:moveTo>
                    <a:cubicBezTo>
                      <a:pt x="50" y="18"/>
                      <a:pt x="47" y="13"/>
                      <a:pt x="42" y="8"/>
                    </a:cubicBezTo>
                    <a:cubicBezTo>
                      <a:pt x="38" y="3"/>
                      <a:pt x="32" y="0"/>
                      <a:pt x="25" y="0"/>
                    </a:cubicBezTo>
                    <a:cubicBezTo>
                      <a:pt x="18" y="0"/>
                      <a:pt x="12" y="3"/>
                      <a:pt x="7" y="8"/>
                    </a:cubicBezTo>
                    <a:cubicBezTo>
                      <a:pt x="3" y="13"/>
                      <a:pt x="0" y="18"/>
                      <a:pt x="0" y="25"/>
                    </a:cubicBezTo>
                    <a:cubicBezTo>
                      <a:pt x="0" y="32"/>
                      <a:pt x="3" y="38"/>
                      <a:pt x="7" y="43"/>
                    </a:cubicBezTo>
                    <a:cubicBezTo>
                      <a:pt x="12" y="48"/>
                      <a:pt x="18" y="50"/>
                      <a:pt x="25" y="50"/>
                    </a:cubicBezTo>
                    <a:cubicBezTo>
                      <a:pt x="32" y="50"/>
                      <a:pt x="38" y="48"/>
                      <a:pt x="42" y="43"/>
                    </a:cubicBezTo>
                    <a:cubicBezTo>
                      <a:pt x="47" y="38"/>
                      <a:pt x="50" y="32"/>
                      <a:pt x="50" y="25"/>
                    </a:cubicBezTo>
                    <a:close/>
                  </a:path>
                </a:pathLst>
              </a:custGeom>
              <a:solidFill>
                <a:srgbClr val="009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51" name="Freeform 31">
                <a:extLst>
                  <a:ext uri="{FF2B5EF4-FFF2-40B4-BE49-F238E27FC236}">
                    <a16:creationId xmlns:a16="http://schemas.microsoft.com/office/drawing/2014/main" id="{2CCB7DE1-3C16-488E-8058-D9995547F2E6}"/>
                  </a:ext>
                </a:extLst>
              </p:cNvPr>
              <p:cNvSpPr>
                <a:spLocks/>
              </p:cNvSpPr>
              <p:nvPr/>
            </p:nvSpPr>
            <p:spPr bwMode="auto">
              <a:xfrm>
                <a:off x="4225925" y="3222625"/>
                <a:ext cx="90488" cy="88900"/>
              </a:xfrm>
              <a:custGeom>
                <a:avLst/>
                <a:gdLst>
                  <a:gd name="T0" fmla="*/ 50 w 50"/>
                  <a:gd name="T1" fmla="*/ 25 h 49"/>
                  <a:gd name="T2" fmla="*/ 42 w 50"/>
                  <a:gd name="T3" fmla="*/ 7 h 49"/>
                  <a:gd name="T4" fmla="*/ 25 w 50"/>
                  <a:gd name="T5" fmla="*/ 0 h 49"/>
                  <a:gd name="T6" fmla="*/ 7 w 50"/>
                  <a:gd name="T7" fmla="*/ 7 h 49"/>
                  <a:gd name="T8" fmla="*/ 0 w 50"/>
                  <a:gd name="T9" fmla="*/ 25 h 49"/>
                  <a:gd name="T10" fmla="*/ 7 w 50"/>
                  <a:gd name="T11" fmla="*/ 42 h 49"/>
                  <a:gd name="T12" fmla="*/ 25 w 50"/>
                  <a:gd name="T13" fmla="*/ 49 h 49"/>
                  <a:gd name="T14" fmla="*/ 42 w 50"/>
                  <a:gd name="T15" fmla="*/ 42 h 49"/>
                  <a:gd name="T16" fmla="*/ 50 w 50"/>
                  <a:gd name="T17"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9">
                    <a:moveTo>
                      <a:pt x="50" y="25"/>
                    </a:moveTo>
                    <a:cubicBezTo>
                      <a:pt x="50" y="18"/>
                      <a:pt x="47" y="12"/>
                      <a:pt x="42" y="7"/>
                    </a:cubicBezTo>
                    <a:cubicBezTo>
                      <a:pt x="37" y="2"/>
                      <a:pt x="32" y="0"/>
                      <a:pt x="25" y="0"/>
                    </a:cubicBezTo>
                    <a:cubicBezTo>
                      <a:pt x="18" y="0"/>
                      <a:pt x="12" y="2"/>
                      <a:pt x="7" y="7"/>
                    </a:cubicBezTo>
                    <a:cubicBezTo>
                      <a:pt x="2" y="12"/>
                      <a:pt x="0" y="18"/>
                      <a:pt x="0" y="25"/>
                    </a:cubicBezTo>
                    <a:cubicBezTo>
                      <a:pt x="0" y="31"/>
                      <a:pt x="2" y="37"/>
                      <a:pt x="7" y="42"/>
                    </a:cubicBezTo>
                    <a:cubicBezTo>
                      <a:pt x="12" y="47"/>
                      <a:pt x="18" y="49"/>
                      <a:pt x="25" y="49"/>
                    </a:cubicBezTo>
                    <a:cubicBezTo>
                      <a:pt x="32" y="49"/>
                      <a:pt x="37" y="47"/>
                      <a:pt x="42" y="42"/>
                    </a:cubicBezTo>
                    <a:cubicBezTo>
                      <a:pt x="47" y="37"/>
                      <a:pt x="50" y="31"/>
                      <a:pt x="50" y="25"/>
                    </a:cubicBezTo>
                    <a:close/>
                  </a:path>
                </a:pathLst>
              </a:custGeom>
              <a:solidFill>
                <a:srgbClr val="009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52" name="Freeform 32">
                <a:extLst>
                  <a:ext uri="{FF2B5EF4-FFF2-40B4-BE49-F238E27FC236}">
                    <a16:creationId xmlns:a16="http://schemas.microsoft.com/office/drawing/2014/main" id="{B0A67623-9A4E-4DBC-ADE2-8AE0F540B6C2}"/>
                  </a:ext>
                </a:extLst>
              </p:cNvPr>
              <p:cNvSpPr>
                <a:spLocks/>
              </p:cNvSpPr>
              <p:nvPr/>
            </p:nvSpPr>
            <p:spPr bwMode="auto">
              <a:xfrm>
                <a:off x="4748213" y="3221038"/>
                <a:ext cx="88900" cy="90488"/>
              </a:xfrm>
              <a:custGeom>
                <a:avLst/>
                <a:gdLst>
                  <a:gd name="T0" fmla="*/ 49 w 49"/>
                  <a:gd name="T1" fmla="*/ 25 h 50"/>
                  <a:gd name="T2" fmla="*/ 42 w 49"/>
                  <a:gd name="T3" fmla="*/ 7 h 50"/>
                  <a:gd name="T4" fmla="*/ 25 w 49"/>
                  <a:gd name="T5" fmla="*/ 0 h 50"/>
                  <a:gd name="T6" fmla="*/ 7 w 49"/>
                  <a:gd name="T7" fmla="*/ 7 h 50"/>
                  <a:gd name="T8" fmla="*/ 0 w 49"/>
                  <a:gd name="T9" fmla="*/ 25 h 50"/>
                  <a:gd name="T10" fmla="*/ 7 w 49"/>
                  <a:gd name="T11" fmla="*/ 42 h 50"/>
                  <a:gd name="T12" fmla="*/ 25 w 49"/>
                  <a:gd name="T13" fmla="*/ 50 h 50"/>
                  <a:gd name="T14" fmla="*/ 42 w 49"/>
                  <a:gd name="T15" fmla="*/ 42 h 50"/>
                  <a:gd name="T16" fmla="*/ 49 w 49"/>
                  <a:gd name="T17"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50">
                    <a:moveTo>
                      <a:pt x="49" y="25"/>
                    </a:moveTo>
                    <a:cubicBezTo>
                      <a:pt x="49" y="18"/>
                      <a:pt x="47" y="12"/>
                      <a:pt x="42" y="7"/>
                    </a:cubicBezTo>
                    <a:cubicBezTo>
                      <a:pt x="37" y="3"/>
                      <a:pt x="31" y="0"/>
                      <a:pt x="25" y="0"/>
                    </a:cubicBezTo>
                    <a:cubicBezTo>
                      <a:pt x="18" y="0"/>
                      <a:pt x="12" y="3"/>
                      <a:pt x="7" y="7"/>
                    </a:cubicBezTo>
                    <a:cubicBezTo>
                      <a:pt x="2" y="12"/>
                      <a:pt x="0" y="18"/>
                      <a:pt x="0" y="25"/>
                    </a:cubicBezTo>
                    <a:cubicBezTo>
                      <a:pt x="0" y="32"/>
                      <a:pt x="2" y="38"/>
                      <a:pt x="7" y="42"/>
                    </a:cubicBezTo>
                    <a:cubicBezTo>
                      <a:pt x="12" y="47"/>
                      <a:pt x="18" y="50"/>
                      <a:pt x="25" y="50"/>
                    </a:cubicBezTo>
                    <a:cubicBezTo>
                      <a:pt x="31" y="50"/>
                      <a:pt x="37" y="47"/>
                      <a:pt x="42" y="42"/>
                    </a:cubicBezTo>
                    <a:cubicBezTo>
                      <a:pt x="47" y="38"/>
                      <a:pt x="49" y="32"/>
                      <a:pt x="49" y="25"/>
                    </a:cubicBezTo>
                    <a:close/>
                  </a:path>
                </a:pathLst>
              </a:custGeom>
              <a:solidFill>
                <a:srgbClr val="009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53" name="Freeform 33">
                <a:extLst>
                  <a:ext uri="{FF2B5EF4-FFF2-40B4-BE49-F238E27FC236}">
                    <a16:creationId xmlns:a16="http://schemas.microsoft.com/office/drawing/2014/main" id="{DE60F4AD-A312-4DE1-8F34-16054A33D54E}"/>
                  </a:ext>
                </a:extLst>
              </p:cNvPr>
              <p:cNvSpPr>
                <a:spLocks/>
              </p:cNvSpPr>
              <p:nvPr/>
            </p:nvSpPr>
            <p:spPr bwMode="auto">
              <a:xfrm>
                <a:off x="900113" y="4770438"/>
                <a:ext cx="87313" cy="90488"/>
              </a:xfrm>
              <a:custGeom>
                <a:avLst/>
                <a:gdLst>
                  <a:gd name="T0" fmla="*/ 49 w 49"/>
                  <a:gd name="T1" fmla="*/ 25 h 50"/>
                  <a:gd name="T2" fmla="*/ 42 w 49"/>
                  <a:gd name="T3" fmla="*/ 7 h 50"/>
                  <a:gd name="T4" fmla="*/ 25 w 49"/>
                  <a:gd name="T5" fmla="*/ 0 h 50"/>
                  <a:gd name="T6" fmla="*/ 7 w 49"/>
                  <a:gd name="T7" fmla="*/ 7 h 50"/>
                  <a:gd name="T8" fmla="*/ 0 w 49"/>
                  <a:gd name="T9" fmla="*/ 25 h 50"/>
                  <a:gd name="T10" fmla="*/ 7 w 49"/>
                  <a:gd name="T11" fmla="*/ 42 h 50"/>
                  <a:gd name="T12" fmla="*/ 25 w 49"/>
                  <a:gd name="T13" fmla="*/ 50 h 50"/>
                  <a:gd name="T14" fmla="*/ 42 w 49"/>
                  <a:gd name="T15" fmla="*/ 42 h 50"/>
                  <a:gd name="T16" fmla="*/ 49 w 49"/>
                  <a:gd name="T17"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50">
                    <a:moveTo>
                      <a:pt x="49" y="25"/>
                    </a:moveTo>
                    <a:cubicBezTo>
                      <a:pt x="49" y="18"/>
                      <a:pt x="47" y="12"/>
                      <a:pt x="42" y="7"/>
                    </a:cubicBezTo>
                    <a:cubicBezTo>
                      <a:pt x="37" y="2"/>
                      <a:pt x="31" y="0"/>
                      <a:pt x="25" y="0"/>
                    </a:cubicBezTo>
                    <a:cubicBezTo>
                      <a:pt x="18" y="0"/>
                      <a:pt x="12" y="2"/>
                      <a:pt x="7" y="7"/>
                    </a:cubicBezTo>
                    <a:cubicBezTo>
                      <a:pt x="2" y="12"/>
                      <a:pt x="0" y="18"/>
                      <a:pt x="0" y="25"/>
                    </a:cubicBezTo>
                    <a:cubicBezTo>
                      <a:pt x="0" y="32"/>
                      <a:pt x="2" y="37"/>
                      <a:pt x="7" y="42"/>
                    </a:cubicBezTo>
                    <a:cubicBezTo>
                      <a:pt x="12" y="47"/>
                      <a:pt x="18" y="50"/>
                      <a:pt x="25" y="50"/>
                    </a:cubicBezTo>
                    <a:cubicBezTo>
                      <a:pt x="31" y="50"/>
                      <a:pt x="37" y="47"/>
                      <a:pt x="42" y="42"/>
                    </a:cubicBezTo>
                    <a:cubicBezTo>
                      <a:pt x="47" y="37"/>
                      <a:pt x="49" y="32"/>
                      <a:pt x="49" y="25"/>
                    </a:cubicBezTo>
                    <a:close/>
                  </a:path>
                </a:pathLst>
              </a:custGeom>
              <a:solidFill>
                <a:srgbClr val="009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54" name="Line 34">
                <a:extLst>
                  <a:ext uri="{FF2B5EF4-FFF2-40B4-BE49-F238E27FC236}">
                    <a16:creationId xmlns:a16="http://schemas.microsoft.com/office/drawing/2014/main" id="{4ECE0184-7583-48A0-A236-E942D18C4B21}"/>
                  </a:ext>
                </a:extLst>
              </p:cNvPr>
              <p:cNvSpPr>
                <a:spLocks noChangeShapeType="1"/>
              </p:cNvSpPr>
              <p:nvPr/>
            </p:nvSpPr>
            <p:spPr bwMode="auto">
              <a:xfrm flipH="1">
                <a:off x="793750" y="4814888"/>
                <a:ext cx="301625" cy="0"/>
              </a:xfrm>
              <a:prstGeom prst="line">
                <a:avLst/>
              </a:prstGeom>
              <a:noFill/>
              <a:ln w="22225" cap="rnd">
                <a:solidFill>
                  <a:srgbClr val="0099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400"/>
              </a:p>
            </p:txBody>
          </p:sp>
        </p:grpSp>
        <p:sp>
          <p:nvSpPr>
            <p:cNvPr id="56" name="ZoneTexte 55">
              <a:extLst>
                <a:ext uri="{FF2B5EF4-FFF2-40B4-BE49-F238E27FC236}">
                  <a16:creationId xmlns:a16="http://schemas.microsoft.com/office/drawing/2014/main" id="{5F086740-B364-49C1-9B89-42487262AAD2}"/>
                </a:ext>
              </a:extLst>
            </p:cNvPr>
            <p:cNvSpPr txBox="1"/>
            <p:nvPr/>
          </p:nvSpPr>
          <p:spPr>
            <a:xfrm>
              <a:off x="1837808" y="5140999"/>
              <a:ext cx="838563" cy="584775"/>
            </a:xfrm>
            <a:prstGeom prst="rect">
              <a:avLst/>
            </a:prstGeom>
            <a:noFill/>
          </p:spPr>
          <p:txBody>
            <a:bodyPr wrap="none" rtlCol="0">
              <a:spAutoFit/>
            </a:bodyPr>
            <a:lstStyle/>
            <a:p>
              <a:pPr algn="ctr"/>
              <a:r>
                <a:rPr lang="fr-FR" sz="1600" dirty="0"/>
                <a:t>B/F/TAF</a:t>
              </a:r>
              <a:br>
                <a:rPr lang="fr-FR" sz="1600" dirty="0"/>
              </a:br>
              <a:r>
                <a:rPr lang="fr-FR" sz="1600" dirty="0"/>
                <a:t>start</a:t>
              </a:r>
            </a:p>
          </p:txBody>
        </p:sp>
        <p:sp>
          <p:nvSpPr>
            <p:cNvPr id="57" name="ZoneTexte 56">
              <a:extLst>
                <a:ext uri="{FF2B5EF4-FFF2-40B4-BE49-F238E27FC236}">
                  <a16:creationId xmlns:a16="http://schemas.microsoft.com/office/drawing/2014/main" id="{E5EA701B-0384-486A-A62F-6207779A45FE}"/>
                </a:ext>
              </a:extLst>
            </p:cNvPr>
            <p:cNvSpPr txBox="1"/>
            <p:nvPr/>
          </p:nvSpPr>
          <p:spPr>
            <a:xfrm>
              <a:off x="2570521" y="5140999"/>
              <a:ext cx="393057" cy="338554"/>
            </a:xfrm>
            <a:prstGeom prst="rect">
              <a:avLst/>
            </a:prstGeom>
            <a:noFill/>
          </p:spPr>
          <p:txBody>
            <a:bodyPr wrap="none" rtlCol="0">
              <a:spAutoFit/>
            </a:bodyPr>
            <a:lstStyle/>
            <a:p>
              <a:pPr algn="ctr"/>
              <a:r>
                <a:rPr lang="fr-FR" sz="1600" dirty="0"/>
                <a:t>12</a:t>
              </a:r>
            </a:p>
          </p:txBody>
        </p:sp>
        <p:sp>
          <p:nvSpPr>
            <p:cNvPr id="58" name="ZoneTexte 57">
              <a:extLst>
                <a:ext uri="{FF2B5EF4-FFF2-40B4-BE49-F238E27FC236}">
                  <a16:creationId xmlns:a16="http://schemas.microsoft.com/office/drawing/2014/main" id="{99850DB2-6596-4B48-B1A1-CF5A36AEB5D6}"/>
                </a:ext>
              </a:extLst>
            </p:cNvPr>
            <p:cNvSpPr txBox="1"/>
            <p:nvPr/>
          </p:nvSpPr>
          <p:spPr>
            <a:xfrm>
              <a:off x="3080483" y="5140999"/>
              <a:ext cx="393057" cy="338554"/>
            </a:xfrm>
            <a:prstGeom prst="rect">
              <a:avLst/>
            </a:prstGeom>
            <a:noFill/>
          </p:spPr>
          <p:txBody>
            <a:bodyPr wrap="none" rtlCol="0">
              <a:spAutoFit/>
            </a:bodyPr>
            <a:lstStyle/>
            <a:p>
              <a:pPr algn="ctr"/>
              <a:r>
                <a:rPr lang="fr-FR" sz="1600" dirty="0"/>
                <a:t>24</a:t>
              </a:r>
            </a:p>
          </p:txBody>
        </p:sp>
        <p:sp>
          <p:nvSpPr>
            <p:cNvPr id="59" name="ZoneTexte 58">
              <a:extLst>
                <a:ext uri="{FF2B5EF4-FFF2-40B4-BE49-F238E27FC236}">
                  <a16:creationId xmlns:a16="http://schemas.microsoft.com/office/drawing/2014/main" id="{357A91DD-F34E-4C0C-AF18-97FF2BAB40E5}"/>
                </a:ext>
              </a:extLst>
            </p:cNvPr>
            <p:cNvSpPr txBox="1"/>
            <p:nvPr/>
          </p:nvSpPr>
          <p:spPr>
            <a:xfrm>
              <a:off x="3590445" y="5140999"/>
              <a:ext cx="393057" cy="338554"/>
            </a:xfrm>
            <a:prstGeom prst="rect">
              <a:avLst/>
            </a:prstGeom>
            <a:noFill/>
          </p:spPr>
          <p:txBody>
            <a:bodyPr wrap="none" rtlCol="0">
              <a:spAutoFit/>
            </a:bodyPr>
            <a:lstStyle/>
            <a:p>
              <a:pPr algn="ctr"/>
              <a:r>
                <a:rPr lang="fr-FR" sz="1600" dirty="0"/>
                <a:t>36</a:t>
              </a:r>
            </a:p>
          </p:txBody>
        </p:sp>
        <p:sp>
          <p:nvSpPr>
            <p:cNvPr id="60" name="ZoneTexte 59">
              <a:extLst>
                <a:ext uri="{FF2B5EF4-FFF2-40B4-BE49-F238E27FC236}">
                  <a16:creationId xmlns:a16="http://schemas.microsoft.com/office/drawing/2014/main" id="{AF7BA407-49FC-4F13-9B77-1BECBBB713E7}"/>
                </a:ext>
              </a:extLst>
            </p:cNvPr>
            <p:cNvSpPr txBox="1"/>
            <p:nvPr/>
          </p:nvSpPr>
          <p:spPr>
            <a:xfrm>
              <a:off x="4100407" y="5140999"/>
              <a:ext cx="393057" cy="338554"/>
            </a:xfrm>
            <a:prstGeom prst="rect">
              <a:avLst/>
            </a:prstGeom>
            <a:noFill/>
          </p:spPr>
          <p:txBody>
            <a:bodyPr wrap="none" rtlCol="0">
              <a:spAutoFit/>
            </a:bodyPr>
            <a:lstStyle/>
            <a:p>
              <a:pPr algn="ctr"/>
              <a:r>
                <a:rPr lang="fr-FR" sz="1600" dirty="0"/>
                <a:t>48</a:t>
              </a:r>
            </a:p>
          </p:txBody>
        </p:sp>
        <p:sp>
          <p:nvSpPr>
            <p:cNvPr id="61" name="ZoneTexte 60">
              <a:extLst>
                <a:ext uri="{FF2B5EF4-FFF2-40B4-BE49-F238E27FC236}">
                  <a16:creationId xmlns:a16="http://schemas.microsoft.com/office/drawing/2014/main" id="{E8DCAA02-9321-411C-BF0B-425EF6C904AA}"/>
                </a:ext>
              </a:extLst>
            </p:cNvPr>
            <p:cNvSpPr txBox="1"/>
            <p:nvPr/>
          </p:nvSpPr>
          <p:spPr>
            <a:xfrm>
              <a:off x="4610369" y="5140999"/>
              <a:ext cx="393057" cy="338554"/>
            </a:xfrm>
            <a:prstGeom prst="rect">
              <a:avLst/>
            </a:prstGeom>
            <a:noFill/>
          </p:spPr>
          <p:txBody>
            <a:bodyPr wrap="none" rtlCol="0">
              <a:spAutoFit/>
            </a:bodyPr>
            <a:lstStyle/>
            <a:p>
              <a:pPr algn="ctr"/>
              <a:r>
                <a:rPr lang="fr-FR" sz="1600" dirty="0"/>
                <a:t>60</a:t>
              </a:r>
            </a:p>
          </p:txBody>
        </p:sp>
        <p:sp>
          <p:nvSpPr>
            <p:cNvPr id="62" name="ZoneTexte 61">
              <a:extLst>
                <a:ext uri="{FF2B5EF4-FFF2-40B4-BE49-F238E27FC236}">
                  <a16:creationId xmlns:a16="http://schemas.microsoft.com/office/drawing/2014/main" id="{66318AD2-F9EF-4563-8A65-300C002EDD2F}"/>
                </a:ext>
              </a:extLst>
            </p:cNvPr>
            <p:cNvSpPr txBox="1"/>
            <p:nvPr/>
          </p:nvSpPr>
          <p:spPr>
            <a:xfrm>
              <a:off x="5120331" y="5140999"/>
              <a:ext cx="393057" cy="338554"/>
            </a:xfrm>
            <a:prstGeom prst="rect">
              <a:avLst/>
            </a:prstGeom>
            <a:noFill/>
          </p:spPr>
          <p:txBody>
            <a:bodyPr wrap="none" rtlCol="0">
              <a:spAutoFit/>
            </a:bodyPr>
            <a:lstStyle/>
            <a:p>
              <a:pPr algn="ctr"/>
              <a:r>
                <a:rPr lang="fr-FR" sz="1600" dirty="0"/>
                <a:t>72</a:t>
              </a:r>
            </a:p>
          </p:txBody>
        </p:sp>
        <p:sp>
          <p:nvSpPr>
            <p:cNvPr id="63" name="ZoneTexte 62">
              <a:extLst>
                <a:ext uri="{FF2B5EF4-FFF2-40B4-BE49-F238E27FC236}">
                  <a16:creationId xmlns:a16="http://schemas.microsoft.com/office/drawing/2014/main" id="{A1956CC9-9B72-4CFE-B362-411CC4188E88}"/>
                </a:ext>
              </a:extLst>
            </p:cNvPr>
            <p:cNvSpPr txBox="1"/>
            <p:nvPr/>
          </p:nvSpPr>
          <p:spPr>
            <a:xfrm>
              <a:off x="5630293" y="5140999"/>
              <a:ext cx="393057" cy="338554"/>
            </a:xfrm>
            <a:prstGeom prst="rect">
              <a:avLst/>
            </a:prstGeom>
            <a:noFill/>
          </p:spPr>
          <p:txBody>
            <a:bodyPr wrap="none" rtlCol="0">
              <a:spAutoFit/>
            </a:bodyPr>
            <a:lstStyle/>
            <a:p>
              <a:pPr algn="ctr"/>
              <a:r>
                <a:rPr lang="fr-FR" sz="1600" dirty="0"/>
                <a:t>84</a:t>
              </a:r>
            </a:p>
          </p:txBody>
        </p:sp>
        <p:sp>
          <p:nvSpPr>
            <p:cNvPr id="64" name="ZoneTexte 63">
              <a:extLst>
                <a:ext uri="{FF2B5EF4-FFF2-40B4-BE49-F238E27FC236}">
                  <a16:creationId xmlns:a16="http://schemas.microsoft.com/office/drawing/2014/main" id="{3AB299B7-2C89-4DC2-AFB7-A1A156EEE928}"/>
                </a:ext>
              </a:extLst>
            </p:cNvPr>
            <p:cNvSpPr txBox="1"/>
            <p:nvPr/>
          </p:nvSpPr>
          <p:spPr>
            <a:xfrm>
              <a:off x="6140256" y="5140999"/>
              <a:ext cx="393057" cy="338554"/>
            </a:xfrm>
            <a:prstGeom prst="rect">
              <a:avLst/>
            </a:prstGeom>
            <a:noFill/>
          </p:spPr>
          <p:txBody>
            <a:bodyPr wrap="none" rtlCol="0">
              <a:spAutoFit/>
            </a:bodyPr>
            <a:lstStyle/>
            <a:p>
              <a:pPr algn="ctr"/>
              <a:r>
                <a:rPr lang="fr-FR" sz="1600" dirty="0"/>
                <a:t>96</a:t>
              </a:r>
            </a:p>
          </p:txBody>
        </p:sp>
        <p:sp>
          <p:nvSpPr>
            <p:cNvPr id="65" name="ZoneTexte 64">
              <a:extLst>
                <a:ext uri="{FF2B5EF4-FFF2-40B4-BE49-F238E27FC236}">
                  <a16:creationId xmlns:a16="http://schemas.microsoft.com/office/drawing/2014/main" id="{1B17C042-A86C-4D8B-A93F-C55B15811571}"/>
                </a:ext>
              </a:extLst>
            </p:cNvPr>
            <p:cNvSpPr txBox="1"/>
            <p:nvPr/>
          </p:nvSpPr>
          <p:spPr>
            <a:xfrm>
              <a:off x="2067370" y="2740697"/>
              <a:ext cx="393057" cy="338554"/>
            </a:xfrm>
            <a:prstGeom prst="rect">
              <a:avLst/>
            </a:prstGeom>
            <a:noFill/>
          </p:spPr>
          <p:txBody>
            <a:bodyPr wrap="none" rtlCol="0">
              <a:spAutoFit/>
            </a:bodyPr>
            <a:lstStyle/>
            <a:p>
              <a:pPr algn="ctr"/>
              <a:r>
                <a:rPr lang="fr-FR" sz="1600" dirty="0"/>
                <a:t>98</a:t>
              </a:r>
            </a:p>
          </p:txBody>
        </p:sp>
        <p:sp>
          <p:nvSpPr>
            <p:cNvPr id="66" name="ZoneTexte 65">
              <a:extLst>
                <a:ext uri="{FF2B5EF4-FFF2-40B4-BE49-F238E27FC236}">
                  <a16:creationId xmlns:a16="http://schemas.microsoft.com/office/drawing/2014/main" id="{120EE553-E147-4994-A6CC-3B50DF6B4AED}"/>
                </a:ext>
              </a:extLst>
            </p:cNvPr>
            <p:cNvSpPr txBox="1"/>
            <p:nvPr/>
          </p:nvSpPr>
          <p:spPr>
            <a:xfrm>
              <a:off x="2602987" y="2740697"/>
              <a:ext cx="393057" cy="338554"/>
            </a:xfrm>
            <a:prstGeom prst="rect">
              <a:avLst/>
            </a:prstGeom>
            <a:noFill/>
          </p:spPr>
          <p:txBody>
            <a:bodyPr wrap="none" rtlCol="0">
              <a:spAutoFit/>
            </a:bodyPr>
            <a:lstStyle/>
            <a:p>
              <a:pPr algn="ctr"/>
              <a:r>
                <a:rPr lang="fr-FR" sz="1600" dirty="0"/>
                <a:t>99</a:t>
              </a:r>
            </a:p>
          </p:txBody>
        </p:sp>
        <p:sp>
          <p:nvSpPr>
            <p:cNvPr id="67" name="ZoneTexte 66">
              <a:extLst>
                <a:ext uri="{FF2B5EF4-FFF2-40B4-BE49-F238E27FC236}">
                  <a16:creationId xmlns:a16="http://schemas.microsoft.com/office/drawing/2014/main" id="{0C0C0963-049A-478F-8B52-72EE93CF1B02}"/>
                </a:ext>
              </a:extLst>
            </p:cNvPr>
            <p:cNvSpPr txBox="1"/>
            <p:nvPr/>
          </p:nvSpPr>
          <p:spPr>
            <a:xfrm>
              <a:off x="3097274" y="2740697"/>
              <a:ext cx="393057" cy="338554"/>
            </a:xfrm>
            <a:prstGeom prst="rect">
              <a:avLst/>
            </a:prstGeom>
            <a:noFill/>
          </p:spPr>
          <p:txBody>
            <a:bodyPr wrap="none" rtlCol="0">
              <a:spAutoFit/>
            </a:bodyPr>
            <a:lstStyle/>
            <a:p>
              <a:pPr algn="ctr"/>
              <a:r>
                <a:rPr lang="fr-FR" sz="1600" dirty="0"/>
                <a:t>99</a:t>
              </a:r>
            </a:p>
          </p:txBody>
        </p:sp>
        <p:sp>
          <p:nvSpPr>
            <p:cNvPr id="68" name="ZoneTexte 67">
              <a:extLst>
                <a:ext uri="{FF2B5EF4-FFF2-40B4-BE49-F238E27FC236}">
                  <a16:creationId xmlns:a16="http://schemas.microsoft.com/office/drawing/2014/main" id="{805F3818-AF52-4ACD-90BF-1FAF43E9C0D4}"/>
                </a:ext>
              </a:extLst>
            </p:cNvPr>
            <p:cNvSpPr txBox="1"/>
            <p:nvPr/>
          </p:nvSpPr>
          <p:spPr>
            <a:xfrm>
              <a:off x="3574856" y="2740697"/>
              <a:ext cx="393057" cy="338554"/>
            </a:xfrm>
            <a:prstGeom prst="rect">
              <a:avLst/>
            </a:prstGeom>
            <a:noFill/>
          </p:spPr>
          <p:txBody>
            <a:bodyPr wrap="none" rtlCol="0">
              <a:spAutoFit/>
            </a:bodyPr>
            <a:lstStyle/>
            <a:p>
              <a:pPr algn="ctr"/>
              <a:r>
                <a:rPr lang="fr-FR" sz="1600" dirty="0"/>
                <a:t>99</a:t>
              </a:r>
            </a:p>
          </p:txBody>
        </p:sp>
        <p:sp>
          <p:nvSpPr>
            <p:cNvPr id="69" name="ZoneTexte 68">
              <a:extLst>
                <a:ext uri="{FF2B5EF4-FFF2-40B4-BE49-F238E27FC236}">
                  <a16:creationId xmlns:a16="http://schemas.microsoft.com/office/drawing/2014/main" id="{03DD533E-6D34-49CA-B7E2-4AB428236869}"/>
                </a:ext>
              </a:extLst>
            </p:cNvPr>
            <p:cNvSpPr txBox="1"/>
            <p:nvPr/>
          </p:nvSpPr>
          <p:spPr>
            <a:xfrm>
              <a:off x="4090638" y="2714198"/>
              <a:ext cx="393057" cy="338554"/>
            </a:xfrm>
            <a:prstGeom prst="rect">
              <a:avLst/>
            </a:prstGeom>
            <a:noFill/>
          </p:spPr>
          <p:txBody>
            <a:bodyPr wrap="none" rtlCol="0">
              <a:spAutoFit/>
            </a:bodyPr>
            <a:lstStyle/>
            <a:p>
              <a:pPr algn="ctr"/>
              <a:r>
                <a:rPr lang="fr-FR" sz="1600" dirty="0"/>
                <a:t>99</a:t>
              </a:r>
            </a:p>
          </p:txBody>
        </p:sp>
        <p:sp>
          <p:nvSpPr>
            <p:cNvPr id="70" name="ZoneTexte 69">
              <a:extLst>
                <a:ext uri="{FF2B5EF4-FFF2-40B4-BE49-F238E27FC236}">
                  <a16:creationId xmlns:a16="http://schemas.microsoft.com/office/drawing/2014/main" id="{58D4954D-AB59-41F0-BE6F-6CC423903BD3}"/>
                </a:ext>
              </a:extLst>
            </p:cNvPr>
            <p:cNvSpPr txBox="1"/>
            <p:nvPr/>
          </p:nvSpPr>
          <p:spPr>
            <a:xfrm>
              <a:off x="4569194" y="2741675"/>
              <a:ext cx="497252" cy="338554"/>
            </a:xfrm>
            <a:prstGeom prst="rect">
              <a:avLst/>
            </a:prstGeom>
            <a:noFill/>
          </p:spPr>
          <p:txBody>
            <a:bodyPr wrap="none" rtlCol="0">
              <a:spAutoFit/>
            </a:bodyPr>
            <a:lstStyle/>
            <a:p>
              <a:pPr algn="ctr"/>
              <a:r>
                <a:rPr lang="fr-FR" sz="1600" dirty="0"/>
                <a:t>100</a:t>
              </a:r>
            </a:p>
          </p:txBody>
        </p:sp>
        <p:sp>
          <p:nvSpPr>
            <p:cNvPr id="71" name="ZoneTexte 70">
              <a:extLst>
                <a:ext uri="{FF2B5EF4-FFF2-40B4-BE49-F238E27FC236}">
                  <a16:creationId xmlns:a16="http://schemas.microsoft.com/office/drawing/2014/main" id="{4275FDAA-E876-4936-BCE3-9591BC3D02DB}"/>
                </a:ext>
              </a:extLst>
            </p:cNvPr>
            <p:cNvSpPr txBox="1"/>
            <p:nvPr/>
          </p:nvSpPr>
          <p:spPr>
            <a:xfrm>
              <a:off x="5084976" y="2741675"/>
              <a:ext cx="497252" cy="338554"/>
            </a:xfrm>
            <a:prstGeom prst="rect">
              <a:avLst/>
            </a:prstGeom>
            <a:noFill/>
          </p:spPr>
          <p:txBody>
            <a:bodyPr wrap="none" rtlCol="0">
              <a:spAutoFit/>
            </a:bodyPr>
            <a:lstStyle/>
            <a:p>
              <a:pPr algn="ctr"/>
              <a:r>
                <a:rPr lang="fr-FR" sz="1600" dirty="0"/>
                <a:t>100</a:t>
              </a:r>
            </a:p>
          </p:txBody>
        </p:sp>
        <p:sp>
          <p:nvSpPr>
            <p:cNvPr id="72" name="ZoneTexte 71">
              <a:extLst>
                <a:ext uri="{FF2B5EF4-FFF2-40B4-BE49-F238E27FC236}">
                  <a16:creationId xmlns:a16="http://schemas.microsoft.com/office/drawing/2014/main" id="{46E98A63-C306-4C69-91E5-DB958DDB82F2}"/>
                </a:ext>
              </a:extLst>
            </p:cNvPr>
            <p:cNvSpPr txBox="1"/>
            <p:nvPr/>
          </p:nvSpPr>
          <p:spPr>
            <a:xfrm>
              <a:off x="5630293" y="2741675"/>
              <a:ext cx="393057" cy="338554"/>
            </a:xfrm>
            <a:prstGeom prst="rect">
              <a:avLst/>
            </a:prstGeom>
            <a:noFill/>
          </p:spPr>
          <p:txBody>
            <a:bodyPr wrap="none" rtlCol="0">
              <a:spAutoFit/>
            </a:bodyPr>
            <a:lstStyle/>
            <a:p>
              <a:pPr algn="ctr"/>
              <a:r>
                <a:rPr lang="fr-FR" sz="1600" dirty="0"/>
                <a:t>99</a:t>
              </a:r>
            </a:p>
          </p:txBody>
        </p:sp>
        <p:sp>
          <p:nvSpPr>
            <p:cNvPr id="73" name="ZoneTexte 72">
              <a:extLst>
                <a:ext uri="{FF2B5EF4-FFF2-40B4-BE49-F238E27FC236}">
                  <a16:creationId xmlns:a16="http://schemas.microsoft.com/office/drawing/2014/main" id="{646DAD90-2754-495E-A66E-8B6C9A2D30F9}"/>
                </a:ext>
              </a:extLst>
            </p:cNvPr>
            <p:cNvSpPr txBox="1"/>
            <p:nvPr/>
          </p:nvSpPr>
          <p:spPr>
            <a:xfrm>
              <a:off x="2150899" y="2370361"/>
              <a:ext cx="3972242" cy="338554"/>
            </a:xfrm>
            <a:prstGeom prst="rect">
              <a:avLst/>
            </a:prstGeom>
            <a:noFill/>
          </p:spPr>
          <p:txBody>
            <a:bodyPr wrap="none" rtlCol="0">
              <a:spAutoFit/>
            </a:bodyPr>
            <a:lstStyle/>
            <a:p>
              <a:pPr algn="ctr"/>
              <a:r>
                <a:rPr lang="en-US" sz="1600"/>
                <a:t>HIV-1 RNA &lt; 50 copies/ml, missing = excluded</a:t>
              </a:r>
            </a:p>
          </p:txBody>
        </p:sp>
        <p:sp>
          <p:nvSpPr>
            <p:cNvPr id="74" name="ZoneTexte 73">
              <a:extLst>
                <a:ext uri="{FF2B5EF4-FFF2-40B4-BE49-F238E27FC236}">
                  <a16:creationId xmlns:a16="http://schemas.microsoft.com/office/drawing/2014/main" id="{032859AA-CBE3-4948-A0B7-FF14EE6C0343}"/>
                </a:ext>
              </a:extLst>
            </p:cNvPr>
            <p:cNvSpPr txBox="1"/>
            <p:nvPr/>
          </p:nvSpPr>
          <p:spPr>
            <a:xfrm>
              <a:off x="2518423" y="5786466"/>
              <a:ext cx="497252" cy="338554"/>
            </a:xfrm>
            <a:prstGeom prst="rect">
              <a:avLst/>
            </a:prstGeom>
            <a:noFill/>
          </p:spPr>
          <p:txBody>
            <a:bodyPr wrap="none" rtlCol="0">
              <a:spAutoFit/>
            </a:bodyPr>
            <a:lstStyle/>
            <a:p>
              <a:pPr algn="ctr"/>
              <a:r>
                <a:rPr lang="fr-FR" sz="1600" dirty="0"/>
                <a:t>517</a:t>
              </a:r>
            </a:p>
          </p:txBody>
        </p:sp>
        <p:sp>
          <p:nvSpPr>
            <p:cNvPr id="75" name="ZoneTexte 74">
              <a:extLst>
                <a:ext uri="{FF2B5EF4-FFF2-40B4-BE49-F238E27FC236}">
                  <a16:creationId xmlns:a16="http://schemas.microsoft.com/office/drawing/2014/main" id="{742478AE-EC36-4CBD-A903-BEB9180F6980}"/>
                </a:ext>
              </a:extLst>
            </p:cNvPr>
            <p:cNvSpPr txBox="1"/>
            <p:nvPr/>
          </p:nvSpPr>
          <p:spPr>
            <a:xfrm>
              <a:off x="3028385" y="5786466"/>
              <a:ext cx="497252" cy="338554"/>
            </a:xfrm>
            <a:prstGeom prst="rect">
              <a:avLst/>
            </a:prstGeom>
            <a:noFill/>
          </p:spPr>
          <p:txBody>
            <a:bodyPr wrap="none" rtlCol="0">
              <a:spAutoFit/>
            </a:bodyPr>
            <a:lstStyle/>
            <a:p>
              <a:pPr algn="ctr"/>
              <a:r>
                <a:rPr lang="fr-FR" sz="1600" dirty="0"/>
                <a:t>519</a:t>
              </a:r>
            </a:p>
          </p:txBody>
        </p:sp>
        <p:sp>
          <p:nvSpPr>
            <p:cNvPr id="76" name="ZoneTexte 75">
              <a:extLst>
                <a:ext uri="{FF2B5EF4-FFF2-40B4-BE49-F238E27FC236}">
                  <a16:creationId xmlns:a16="http://schemas.microsoft.com/office/drawing/2014/main" id="{1969613C-2E1C-4703-9DFA-A786763A63E0}"/>
                </a:ext>
              </a:extLst>
            </p:cNvPr>
            <p:cNvSpPr txBox="1"/>
            <p:nvPr/>
          </p:nvSpPr>
          <p:spPr>
            <a:xfrm>
              <a:off x="3538347" y="5786466"/>
              <a:ext cx="497252" cy="338554"/>
            </a:xfrm>
            <a:prstGeom prst="rect">
              <a:avLst/>
            </a:prstGeom>
            <a:noFill/>
          </p:spPr>
          <p:txBody>
            <a:bodyPr wrap="none" rtlCol="0">
              <a:spAutoFit/>
            </a:bodyPr>
            <a:lstStyle/>
            <a:p>
              <a:pPr algn="ctr"/>
              <a:r>
                <a:rPr lang="fr-FR" sz="1600" dirty="0"/>
                <a:t>513</a:t>
              </a:r>
            </a:p>
          </p:txBody>
        </p:sp>
        <p:sp>
          <p:nvSpPr>
            <p:cNvPr id="77" name="ZoneTexte 76">
              <a:extLst>
                <a:ext uri="{FF2B5EF4-FFF2-40B4-BE49-F238E27FC236}">
                  <a16:creationId xmlns:a16="http://schemas.microsoft.com/office/drawing/2014/main" id="{559510E6-B6FF-4DC4-BDF9-FF425B040381}"/>
                </a:ext>
              </a:extLst>
            </p:cNvPr>
            <p:cNvSpPr txBox="1"/>
            <p:nvPr/>
          </p:nvSpPr>
          <p:spPr>
            <a:xfrm>
              <a:off x="4048309" y="5786466"/>
              <a:ext cx="497252" cy="338554"/>
            </a:xfrm>
            <a:prstGeom prst="rect">
              <a:avLst/>
            </a:prstGeom>
            <a:noFill/>
          </p:spPr>
          <p:txBody>
            <a:bodyPr wrap="none" rtlCol="0">
              <a:spAutoFit/>
            </a:bodyPr>
            <a:lstStyle/>
            <a:p>
              <a:pPr algn="ctr"/>
              <a:r>
                <a:rPr lang="fr-FR" sz="1600" dirty="0"/>
                <a:t>505</a:t>
              </a:r>
            </a:p>
          </p:txBody>
        </p:sp>
        <p:sp>
          <p:nvSpPr>
            <p:cNvPr id="78" name="ZoneTexte 77">
              <a:extLst>
                <a:ext uri="{FF2B5EF4-FFF2-40B4-BE49-F238E27FC236}">
                  <a16:creationId xmlns:a16="http://schemas.microsoft.com/office/drawing/2014/main" id="{99CD3CA6-6D0E-44FB-BDA3-115D28DE72F3}"/>
                </a:ext>
              </a:extLst>
            </p:cNvPr>
            <p:cNvSpPr txBox="1"/>
            <p:nvPr/>
          </p:nvSpPr>
          <p:spPr>
            <a:xfrm>
              <a:off x="4558271" y="5786466"/>
              <a:ext cx="497252" cy="338554"/>
            </a:xfrm>
            <a:prstGeom prst="rect">
              <a:avLst/>
            </a:prstGeom>
            <a:noFill/>
          </p:spPr>
          <p:txBody>
            <a:bodyPr wrap="none" rtlCol="0">
              <a:spAutoFit/>
            </a:bodyPr>
            <a:lstStyle/>
            <a:p>
              <a:pPr algn="ctr"/>
              <a:r>
                <a:rPr lang="fr-FR" sz="1600" dirty="0"/>
                <a:t>483</a:t>
              </a:r>
            </a:p>
          </p:txBody>
        </p:sp>
        <p:sp>
          <p:nvSpPr>
            <p:cNvPr id="79" name="ZoneTexte 78">
              <a:extLst>
                <a:ext uri="{FF2B5EF4-FFF2-40B4-BE49-F238E27FC236}">
                  <a16:creationId xmlns:a16="http://schemas.microsoft.com/office/drawing/2014/main" id="{279D943C-633A-4486-A881-F52A70A95BD7}"/>
                </a:ext>
              </a:extLst>
            </p:cNvPr>
            <p:cNvSpPr txBox="1"/>
            <p:nvPr/>
          </p:nvSpPr>
          <p:spPr>
            <a:xfrm>
              <a:off x="5068232" y="5786466"/>
              <a:ext cx="497252" cy="338554"/>
            </a:xfrm>
            <a:prstGeom prst="rect">
              <a:avLst/>
            </a:prstGeom>
            <a:noFill/>
          </p:spPr>
          <p:txBody>
            <a:bodyPr wrap="none" rtlCol="0">
              <a:spAutoFit/>
            </a:bodyPr>
            <a:lstStyle/>
            <a:p>
              <a:pPr algn="ctr"/>
              <a:r>
                <a:rPr lang="fr-FR" sz="1600" dirty="0"/>
                <a:t>439</a:t>
              </a:r>
            </a:p>
          </p:txBody>
        </p:sp>
        <p:sp>
          <p:nvSpPr>
            <p:cNvPr id="80" name="ZoneTexte 79">
              <a:extLst>
                <a:ext uri="{FF2B5EF4-FFF2-40B4-BE49-F238E27FC236}">
                  <a16:creationId xmlns:a16="http://schemas.microsoft.com/office/drawing/2014/main" id="{A3C12F71-3547-4BF9-9FAB-DFEC5965682A}"/>
                </a:ext>
              </a:extLst>
            </p:cNvPr>
            <p:cNvSpPr txBox="1"/>
            <p:nvPr/>
          </p:nvSpPr>
          <p:spPr>
            <a:xfrm>
              <a:off x="5578195" y="5786466"/>
              <a:ext cx="497252" cy="338554"/>
            </a:xfrm>
            <a:prstGeom prst="rect">
              <a:avLst/>
            </a:prstGeom>
            <a:noFill/>
          </p:spPr>
          <p:txBody>
            <a:bodyPr wrap="none" rtlCol="0">
              <a:spAutoFit/>
            </a:bodyPr>
            <a:lstStyle/>
            <a:p>
              <a:pPr algn="ctr"/>
              <a:r>
                <a:rPr lang="fr-FR" sz="1600" dirty="0"/>
                <a:t>364</a:t>
              </a:r>
            </a:p>
          </p:txBody>
        </p:sp>
        <p:sp>
          <p:nvSpPr>
            <p:cNvPr id="81" name="ZoneTexte 80">
              <a:extLst>
                <a:ext uri="{FF2B5EF4-FFF2-40B4-BE49-F238E27FC236}">
                  <a16:creationId xmlns:a16="http://schemas.microsoft.com/office/drawing/2014/main" id="{BF58F25A-F1B0-412E-932A-4D81C9AE08F8}"/>
                </a:ext>
              </a:extLst>
            </p:cNvPr>
            <p:cNvSpPr txBox="1"/>
            <p:nvPr/>
          </p:nvSpPr>
          <p:spPr>
            <a:xfrm>
              <a:off x="6088158" y="5786466"/>
              <a:ext cx="497252" cy="338554"/>
            </a:xfrm>
            <a:prstGeom prst="rect">
              <a:avLst/>
            </a:prstGeom>
            <a:noFill/>
          </p:spPr>
          <p:txBody>
            <a:bodyPr wrap="none" rtlCol="0">
              <a:spAutoFit/>
            </a:bodyPr>
            <a:lstStyle/>
            <a:p>
              <a:pPr algn="ctr"/>
              <a:r>
                <a:rPr lang="fr-FR" sz="1600" dirty="0"/>
                <a:t>318</a:t>
              </a:r>
            </a:p>
          </p:txBody>
        </p:sp>
        <p:sp>
          <p:nvSpPr>
            <p:cNvPr id="82" name="ZoneTexte 81">
              <a:extLst>
                <a:ext uri="{FF2B5EF4-FFF2-40B4-BE49-F238E27FC236}">
                  <a16:creationId xmlns:a16="http://schemas.microsoft.com/office/drawing/2014/main" id="{8FB22F83-F279-48D6-82D6-F417A0E23048}"/>
                </a:ext>
              </a:extLst>
            </p:cNvPr>
            <p:cNvSpPr txBox="1"/>
            <p:nvPr/>
          </p:nvSpPr>
          <p:spPr>
            <a:xfrm>
              <a:off x="2032130" y="5786466"/>
              <a:ext cx="497252" cy="338554"/>
            </a:xfrm>
            <a:prstGeom prst="rect">
              <a:avLst/>
            </a:prstGeom>
            <a:noFill/>
          </p:spPr>
          <p:txBody>
            <a:bodyPr wrap="none" rtlCol="0">
              <a:spAutoFit/>
            </a:bodyPr>
            <a:lstStyle/>
            <a:p>
              <a:pPr algn="ctr"/>
              <a:r>
                <a:rPr lang="fr-FR" sz="1600" dirty="0"/>
                <a:t>524</a:t>
              </a:r>
            </a:p>
          </p:txBody>
        </p:sp>
        <p:sp>
          <p:nvSpPr>
            <p:cNvPr id="83" name="ZoneTexte 82">
              <a:extLst>
                <a:ext uri="{FF2B5EF4-FFF2-40B4-BE49-F238E27FC236}">
                  <a16:creationId xmlns:a16="http://schemas.microsoft.com/office/drawing/2014/main" id="{1BAED8D9-7DF5-495B-9C7C-11A9B747CD0A}"/>
                </a:ext>
              </a:extLst>
            </p:cNvPr>
            <p:cNvSpPr txBox="1"/>
            <p:nvPr/>
          </p:nvSpPr>
          <p:spPr>
            <a:xfrm>
              <a:off x="1685220" y="5786466"/>
              <a:ext cx="466794" cy="338554"/>
            </a:xfrm>
            <a:prstGeom prst="rect">
              <a:avLst/>
            </a:prstGeom>
            <a:noFill/>
          </p:spPr>
          <p:txBody>
            <a:bodyPr wrap="none" rtlCol="0">
              <a:spAutoFit/>
            </a:bodyPr>
            <a:lstStyle/>
            <a:p>
              <a:pPr algn="ctr"/>
              <a:r>
                <a:rPr lang="fr-FR" sz="1600" dirty="0"/>
                <a:t>N =</a:t>
              </a:r>
            </a:p>
          </p:txBody>
        </p:sp>
        <p:sp>
          <p:nvSpPr>
            <p:cNvPr id="84" name="ZoneTexte 83">
              <a:extLst>
                <a:ext uri="{FF2B5EF4-FFF2-40B4-BE49-F238E27FC236}">
                  <a16:creationId xmlns:a16="http://schemas.microsoft.com/office/drawing/2014/main" id="{AAABE31B-F035-497D-8E0F-650814464A70}"/>
                </a:ext>
              </a:extLst>
            </p:cNvPr>
            <p:cNvSpPr txBox="1"/>
            <p:nvPr/>
          </p:nvSpPr>
          <p:spPr>
            <a:xfrm>
              <a:off x="3049407" y="1970943"/>
              <a:ext cx="2118080" cy="400110"/>
            </a:xfrm>
            <a:prstGeom prst="rect">
              <a:avLst/>
            </a:prstGeom>
            <a:noFill/>
          </p:spPr>
          <p:txBody>
            <a:bodyPr wrap="none" rtlCol="0">
              <a:spAutoFit/>
            </a:bodyPr>
            <a:lstStyle/>
            <a:p>
              <a:pPr algn="ctr"/>
              <a:r>
                <a:rPr lang="en-US" sz="2000" b="1" dirty="0">
                  <a:solidFill>
                    <a:srgbClr val="0070C0"/>
                  </a:solidFill>
                </a:rPr>
                <a:t>Virologic outcome</a:t>
              </a:r>
            </a:p>
          </p:txBody>
        </p:sp>
        <p:sp>
          <p:nvSpPr>
            <p:cNvPr id="86" name="ZoneTexte 85">
              <a:extLst>
                <a:ext uri="{FF2B5EF4-FFF2-40B4-BE49-F238E27FC236}">
                  <a16:creationId xmlns:a16="http://schemas.microsoft.com/office/drawing/2014/main" id="{0808510B-AAEB-4A20-88FA-7E37E77B2E90}"/>
                </a:ext>
              </a:extLst>
            </p:cNvPr>
            <p:cNvSpPr txBox="1"/>
            <p:nvPr/>
          </p:nvSpPr>
          <p:spPr>
            <a:xfrm>
              <a:off x="2720538" y="4450942"/>
              <a:ext cx="1096647" cy="338554"/>
            </a:xfrm>
            <a:prstGeom prst="rect">
              <a:avLst/>
            </a:prstGeom>
            <a:noFill/>
          </p:spPr>
          <p:txBody>
            <a:bodyPr wrap="none" rtlCol="0">
              <a:spAutoFit/>
            </a:bodyPr>
            <a:lstStyle/>
            <a:p>
              <a:r>
                <a:rPr lang="fr-FR" sz="1600" dirty="0"/>
                <a:t>All B/F/TAF</a:t>
              </a:r>
            </a:p>
          </p:txBody>
        </p:sp>
      </p:grpSp>
      <p:sp>
        <p:nvSpPr>
          <p:cNvPr id="148" name="Rectangle 147">
            <a:extLst>
              <a:ext uri="{FF2B5EF4-FFF2-40B4-BE49-F238E27FC236}">
                <a16:creationId xmlns:a16="http://schemas.microsoft.com/office/drawing/2014/main" id="{2C902678-58FD-5148-ADE1-6B745C7631F6}"/>
              </a:ext>
            </a:extLst>
          </p:cNvPr>
          <p:cNvSpPr/>
          <p:nvPr/>
        </p:nvSpPr>
        <p:spPr>
          <a:xfrm>
            <a:off x="9627131" y="6495532"/>
            <a:ext cx="2564869" cy="276999"/>
          </a:xfrm>
          <a:prstGeom prst="rect">
            <a:avLst/>
          </a:prstGeom>
        </p:spPr>
        <p:txBody>
          <a:bodyPr wrap="none">
            <a:spAutoFit/>
          </a:bodyPr>
          <a:lstStyle/>
          <a:p>
            <a:pPr algn="r"/>
            <a:r>
              <a:rPr lang="fr-FR" sz="1200" i="1" dirty="0" err="1">
                <a:solidFill>
                  <a:srgbClr val="000000"/>
                </a:solidFill>
                <a:ea typeface="Arial" pitchFamily="-84" charset="0"/>
                <a:cs typeface="Arial" pitchFamily="-84" charset="0"/>
              </a:rPr>
              <a:t>Rockstroh</a:t>
            </a:r>
            <a:r>
              <a:rPr lang="fr-FR" sz="1200" i="1" dirty="0">
                <a:solidFill>
                  <a:srgbClr val="000000"/>
                </a:solidFill>
                <a:ea typeface="Arial" pitchFamily="-84" charset="0"/>
                <a:cs typeface="Arial" pitchFamily="-84" charset="0"/>
              </a:rPr>
              <a:t> J</a:t>
            </a:r>
            <a:r>
              <a:rPr lang="fr-FR" sz="1200" i="1" dirty="0"/>
              <a:t>, Glasgow 2020, Abs. P036 </a:t>
            </a:r>
          </a:p>
        </p:txBody>
      </p:sp>
      <p:sp>
        <p:nvSpPr>
          <p:cNvPr id="87" name="Titre 10">
            <a:extLst>
              <a:ext uri="{FF2B5EF4-FFF2-40B4-BE49-F238E27FC236}">
                <a16:creationId xmlns:a16="http://schemas.microsoft.com/office/drawing/2014/main" id="{025EE345-B66C-48D4-8627-787A5D4AF67E}"/>
              </a:ext>
            </a:extLst>
          </p:cNvPr>
          <p:cNvSpPr>
            <a:spLocks noGrp="1"/>
          </p:cNvSpPr>
          <p:nvPr>
            <p:ph type="title"/>
          </p:nvPr>
        </p:nvSpPr>
        <p:spPr>
          <a:xfrm>
            <a:off x="711199" y="534786"/>
            <a:ext cx="11144251" cy="838200"/>
          </a:xfrm>
        </p:spPr>
        <p:txBody>
          <a:bodyPr anchor="ctr">
            <a:noAutofit/>
          </a:bodyPr>
          <a:lstStyle/>
          <a:p>
            <a:r>
              <a:rPr lang="en-US" sz="3200" dirty="0"/>
              <a:t>Long-term follow-up after a switch to </a:t>
            </a:r>
            <a:r>
              <a:rPr lang="en-US" sz="3200" dirty="0" err="1"/>
              <a:t>bictegravir</a:t>
            </a:r>
            <a:r>
              <a:rPr lang="en-US" sz="3200" dirty="0"/>
              <a:t>, emtricitabine, </a:t>
            </a:r>
            <a:br>
              <a:rPr lang="en-US" sz="3200" dirty="0"/>
            </a:br>
            <a:r>
              <a:rPr lang="en-US" sz="3200" dirty="0"/>
              <a:t>tenofovir alafenamide (B/F/TAF) from a boosted protease inhibitor-based regimen (2)</a:t>
            </a:r>
          </a:p>
        </p:txBody>
      </p:sp>
    </p:spTree>
    <p:extLst>
      <p:ext uri="{BB962C8B-B14F-4D97-AF65-F5344CB8AC3E}">
        <p14:creationId xmlns:p14="http://schemas.microsoft.com/office/powerpoint/2010/main" val="3131768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37A4F9D-AECD-4F23-824D-EEA548683F24}"/>
              </a:ext>
            </a:extLst>
          </p:cNvPr>
          <p:cNvSpPr>
            <a:spLocks noGrp="1"/>
          </p:cNvSpPr>
          <p:nvPr>
            <p:ph sz="quarter" idx="13"/>
          </p:nvPr>
        </p:nvSpPr>
        <p:spPr>
          <a:xfrm>
            <a:off x="373063" y="2281006"/>
            <a:ext cx="5045521" cy="2882764"/>
          </a:xfrm>
        </p:spPr>
        <p:txBody>
          <a:bodyPr>
            <a:normAutofit/>
          </a:bodyPr>
          <a:lstStyle/>
          <a:p>
            <a:r>
              <a:rPr lang="en-US" sz="1800"/>
              <a:t>Resistance analysis population</a:t>
            </a:r>
          </a:p>
          <a:p>
            <a:pPr lvl="1"/>
            <a:r>
              <a:rPr lang="en-US" sz="1800"/>
              <a:t>5 participants in the all B/F/TAF group were analyzed for resistance development, 2 of whom resuppressed while still on B/F/TAF</a:t>
            </a:r>
          </a:p>
          <a:p>
            <a:pPr lvl="1"/>
            <a:r>
              <a:rPr lang="en-US" sz="1800"/>
              <a:t>No treatment-emergent resistance to B/F/TAF was detected troughout the randomized or extension phases of the study</a:t>
            </a:r>
          </a:p>
        </p:txBody>
      </p:sp>
      <p:sp>
        <p:nvSpPr>
          <p:cNvPr id="87" name="ZoneTexte 86">
            <a:extLst>
              <a:ext uri="{FF2B5EF4-FFF2-40B4-BE49-F238E27FC236}">
                <a16:creationId xmlns:a16="http://schemas.microsoft.com/office/drawing/2014/main" id="{54FCB398-9814-4597-8181-8BA714945556}"/>
              </a:ext>
            </a:extLst>
          </p:cNvPr>
          <p:cNvSpPr txBox="1"/>
          <p:nvPr/>
        </p:nvSpPr>
        <p:spPr>
          <a:xfrm>
            <a:off x="782347" y="1827130"/>
            <a:ext cx="1655261" cy="369332"/>
          </a:xfrm>
          <a:prstGeom prst="rect">
            <a:avLst/>
          </a:prstGeom>
          <a:noFill/>
        </p:spPr>
        <p:txBody>
          <a:bodyPr wrap="none" rtlCol="0">
            <a:spAutoFit/>
          </a:bodyPr>
          <a:lstStyle/>
          <a:p>
            <a:pPr algn="ctr"/>
            <a:r>
              <a:rPr lang="en-US" b="1" dirty="0">
                <a:solidFill>
                  <a:srgbClr val="0070C0"/>
                </a:solidFill>
              </a:rPr>
              <a:t>Drug resistance</a:t>
            </a:r>
          </a:p>
        </p:txBody>
      </p:sp>
      <p:grpSp>
        <p:nvGrpSpPr>
          <p:cNvPr id="4" name="Groupe 3">
            <a:extLst>
              <a:ext uri="{FF2B5EF4-FFF2-40B4-BE49-F238E27FC236}">
                <a16:creationId xmlns:a16="http://schemas.microsoft.com/office/drawing/2014/main" id="{EE2DF7A3-349F-5F44-AC23-9C45A34317A7}"/>
              </a:ext>
            </a:extLst>
          </p:cNvPr>
          <p:cNvGrpSpPr/>
          <p:nvPr/>
        </p:nvGrpSpPr>
        <p:grpSpPr>
          <a:xfrm>
            <a:off x="5837346" y="1848401"/>
            <a:ext cx="6081937" cy="4711795"/>
            <a:chOff x="5845295" y="1863269"/>
            <a:chExt cx="5518796" cy="4226547"/>
          </a:xfrm>
        </p:grpSpPr>
        <p:grpSp>
          <p:nvGrpSpPr>
            <p:cNvPr id="108" name="Groupe 107">
              <a:extLst>
                <a:ext uri="{FF2B5EF4-FFF2-40B4-BE49-F238E27FC236}">
                  <a16:creationId xmlns:a16="http://schemas.microsoft.com/office/drawing/2014/main" id="{6C500999-74B5-43A6-99C0-F7A168232E40}"/>
                </a:ext>
              </a:extLst>
            </p:cNvPr>
            <p:cNvGrpSpPr/>
            <p:nvPr/>
          </p:nvGrpSpPr>
          <p:grpSpPr>
            <a:xfrm>
              <a:off x="7734134" y="2519530"/>
              <a:ext cx="3194084" cy="3151153"/>
              <a:chOff x="7359651" y="3046413"/>
              <a:chExt cx="3543300" cy="3495675"/>
            </a:xfrm>
          </p:grpSpPr>
          <p:sp>
            <p:nvSpPr>
              <p:cNvPr id="91" name="Freeform 38">
                <a:extLst>
                  <a:ext uri="{FF2B5EF4-FFF2-40B4-BE49-F238E27FC236}">
                    <a16:creationId xmlns:a16="http://schemas.microsoft.com/office/drawing/2014/main" id="{46743C57-7902-4581-8BEB-CC43779172B3}"/>
                  </a:ext>
                </a:extLst>
              </p:cNvPr>
              <p:cNvSpPr>
                <a:spLocks/>
              </p:cNvSpPr>
              <p:nvPr/>
            </p:nvSpPr>
            <p:spPr bwMode="auto">
              <a:xfrm>
                <a:off x="7359651" y="3046413"/>
                <a:ext cx="3543300" cy="3355975"/>
              </a:xfrm>
              <a:custGeom>
                <a:avLst/>
                <a:gdLst>
                  <a:gd name="T0" fmla="*/ 0 w 2232"/>
                  <a:gd name="T1" fmla="*/ 0 h 2114"/>
                  <a:gd name="T2" fmla="*/ 0 w 2232"/>
                  <a:gd name="T3" fmla="*/ 2114 h 2114"/>
                  <a:gd name="T4" fmla="*/ 2232 w 2232"/>
                  <a:gd name="T5" fmla="*/ 2114 h 2114"/>
                </a:gdLst>
                <a:ahLst/>
                <a:cxnLst>
                  <a:cxn ang="0">
                    <a:pos x="T0" y="T1"/>
                  </a:cxn>
                  <a:cxn ang="0">
                    <a:pos x="T2" y="T3"/>
                  </a:cxn>
                  <a:cxn ang="0">
                    <a:pos x="T4" y="T5"/>
                  </a:cxn>
                </a:cxnLst>
                <a:rect l="0" t="0" r="r" b="b"/>
                <a:pathLst>
                  <a:path w="2232" h="2114">
                    <a:moveTo>
                      <a:pt x="0" y="0"/>
                    </a:moveTo>
                    <a:lnTo>
                      <a:pt x="0" y="2114"/>
                    </a:lnTo>
                    <a:lnTo>
                      <a:pt x="2232" y="2114"/>
                    </a:lnTo>
                  </a:path>
                </a:pathLst>
              </a:custGeom>
              <a:noFill/>
              <a:ln w="9525" cap="rnd">
                <a:solidFill>
                  <a:srgbClr val="00006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92" name="Line 39">
                <a:extLst>
                  <a:ext uri="{FF2B5EF4-FFF2-40B4-BE49-F238E27FC236}">
                    <a16:creationId xmlns:a16="http://schemas.microsoft.com/office/drawing/2014/main" id="{3E527E32-407B-4EED-B335-C647F2919589}"/>
                  </a:ext>
                </a:extLst>
              </p:cNvPr>
              <p:cNvSpPr>
                <a:spLocks noChangeShapeType="1"/>
              </p:cNvSpPr>
              <p:nvPr/>
            </p:nvSpPr>
            <p:spPr bwMode="auto">
              <a:xfrm flipV="1">
                <a:off x="9448801" y="6402388"/>
                <a:ext cx="0" cy="139700"/>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93" name="Line 40">
                <a:extLst>
                  <a:ext uri="{FF2B5EF4-FFF2-40B4-BE49-F238E27FC236}">
                    <a16:creationId xmlns:a16="http://schemas.microsoft.com/office/drawing/2014/main" id="{4ED75EC9-FC59-4652-BA55-4628790D1343}"/>
                  </a:ext>
                </a:extLst>
              </p:cNvPr>
              <p:cNvSpPr>
                <a:spLocks noChangeShapeType="1"/>
              </p:cNvSpPr>
              <p:nvPr/>
            </p:nvSpPr>
            <p:spPr bwMode="auto">
              <a:xfrm flipV="1">
                <a:off x="8753476" y="6402388"/>
                <a:ext cx="0" cy="139700"/>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94" name="Line 41">
                <a:extLst>
                  <a:ext uri="{FF2B5EF4-FFF2-40B4-BE49-F238E27FC236}">
                    <a16:creationId xmlns:a16="http://schemas.microsoft.com/office/drawing/2014/main" id="{F4A8133A-1062-4C1A-B78A-08F4A6C71984}"/>
                  </a:ext>
                </a:extLst>
              </p:cNvPr>
              <p:cNvSpPr>
                <a:spLocks noChangeShapeType="1"/>
              </p:cNvSpPr>
              <p:nvPr/>
            </p:nvSpPr>
            <p:spPr bwMode="auto">
              <a:xfrm flipV="1">
                <a:off x="8054976" y="6402388"/>
                <a:ext cx="0" cy="139700"/>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95" name="Line 42">
                <a:extLst>
                  <a:ext uri="{FF2B5EF4-FFF2-40B4-BE49-F238E27FC236}">
                    <a16:creationId xmlns:a16="http://schemas.microsoft.com/office/drawing/2014/main" id="{980EF3B8-A546-4FE0-A288-12EAE3B95CB7}"/>
                  </a:ext>
                </a:extLst>
              </p:cNvPr>
              <p:cNvSpPr>
                <a:spLocks noChangeShapeType="1"/>
              </p:cNvSpPr>
              <p:nvPr/>
            </p:nvSpPr>
            <p:spPr bwMode="auto">
              <a:xfrm flipV="1">
                <a:off x="7359651" y="6402388"/>
                <a:ext cx="0" cy="139700"/>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96" name="Line 43">
                <a:extLst>
                  <a:ext uri="{FF2B5EF4-FFF2-40B4-BE49-F238E27FC236}">
                    <a16:creationId xmlns:a16="http://schemas.microsoft.com/office/drawing/2014/main" id="{4DDBCC4D-2676-4173-8C5E-5C223A4A157F}"/>
                  </a:ext>
                </a:extLst>
              </p:cNvPr>
              <p:cNvSpPr>
                <a:spLocks noChangeShapeType="1"/>
              </p:cNvSpPr>
              <p:nvPr/>
            </p:nvSpPr>
            <p:spPr bwMode="auto">
              <a:xfrm flipV="1">
                <a:off x="10842626" y="6402388"/>
                <a:ext cx="0" cy="139700"/>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97" name="Line 44">
                <a:extLst>
                  <a:ext uri="{FF2B5EF4-FFF2-40B4-BE49-F238E27FC236}">
                    <a16:creationId xmlns:a16="http://schemas.microsoft.com/office/drawing/2014/main" id="{59C798E5-CE26-4593-8FE9-908F3BE25C1D}"/>
                  </a:ext>
                </a:extLst>
              </p:cNvPr>
              <p:cNvSpPr>
                <a:spLocks noChangeShapeType="1"/>
              </p:cNvSpPr>
              <p:nvPr/>
            </p:nvSpPr>
            <p:spPr bwMode="auto">
              <a:xfrm flipV="1">
                <a:off x="10147301" y="6402388"/>
                <a:ext cx="0" cy="139700"/>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98" name="Freeform 45">
                <a:extLst>
                  <a:ext uri="{FF2B5EF4-FFF2-40B4-BE49-F238E27FC236}">
                    <a16:creationId xmlns:a16="http://schemas.microsoft.com/office/drawing/2014/main" id="{1F37BBE5-AC1E-4B2A-BA94-14B082139BC5}"/>
                  </a:ext>
                </a:extLst>
              </p:cNvPr>
              <p:cNvSpPr>
                <a:spLocks/>
              </p:cNvSpPr>
              <p:nvPr/>
            </p:nvSpPr>
            <p:spPr bwMode="auto">
              <a:xfrm>
                <a:off x="7359651" y="3154363"/>
                <a:ext cx="3457575" cy="180975"/>
              </a:xfrm>
              <a:custGeom>
                <a:avLst/>
                <a:gdLst>
                  <a:gd name="T0" fmla="*/ 2178 w 2178"/>
                  <a:gd name="T1" fmla="*/ 114 h 114"/>
                  <a:gd name="T2" fmla="*/ 2178 w 2178"/>
                  <a:gd name="T3" fmla="*/ 0 h 114"/>
                  <a:gd name="T4" fmla="*/ 0 w 2178"/>
                  <a:gd name="T5" fmla="*/ 0 h 114"/>
                  <a:gd name="T6" fmla="*/ 0 w 2178"/>
                  <a:gd name="T7" fmla="*/ 114 h 114"/>
                  <a:gd name="T8" fmla="*/ 2178 w 2178"/>
                  <a:gd name="T9" fmla="*/ 114 h 114"/>
                  <a:gd name="T10" fmla="*/ 2178 w 2178"/>
                  <a:gd name="T11" fmla="*/ 114 h 114"/>
                </a:gdLst>
                <a:ahLst/>
                <a:cxnLst>
                  <a:cxn ang="0">
                    <a:pos x="T0" y="T1"/>
                  </a:cxn>
                  <a:cxn ang="0">
                    <a:pos x="T2" y="T3"/>
                  </a:cxn>
                  <a:cxn ang="0">
                    <a:pos x="T4" y="T5"/>
                  </a:cxn>
                  <a:cxn ang="0">
                    <a:pos x="T6" y="T7"/>
                  </a:cxn>
                  <a:cxn ang="0">
                    <a:pos x="T8" y="T9"/>
                  </a:cxn>
                  <a:cxn ang="0">
                    <a:pos x="T10" y="T11"/>
                  </a:cxn>
                </a:cxnLst>
                <a:rect l="0" t="0" r="r" b="b"/>
                <a:pathLst>
                  <a:path w="2178" h="114">
                    <a:moveTo>
                      <a:pt x="2178" y="114"/>
                    </a:moveTo>
                    <a:lnTo>
                      <a:pt x="2178" y="0"/>
                    </a:lnTo>
                    <a:lnTo>
                      <a:pt x="0" y="0"/>
                    </a:lnTo>
                    <a:lnTo>
                      <a:pt x="0" y="114"/>
                    </a:lnTo>
                    <a:lnTo>
                      <a:pt x="2178" y="114"/>
                    </a:lnTo>
                    <a:lnTo>
                      <a:pt x="2178" y="114"/>
                    </a:lnTo>
                    <a:close/>
                  </a:path>
                </a:pathLst>
              </a:custGeom>
              <a:solidFill>
                <a:srgbClr val="009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99" name="Freeform 46">
                <a:extLst>
                  <a:ext uri="{FF2B5EF4-FFF2-40B4-BE49-F238E27FC236}">
                    <a16:creationId xmlns:a16="http://schemas.microsoft.com/office/drawing/2014/main" id="{60D6FFAC-E64E-42D9-8B02-CCACEF2C9C61}"/>
                  </a:ext>
                </a:extLst>
              </p:cNvPr>
              <p:cNvSpPr>
                <a:spLocks/>
              </p:cNvSpPr>
              <p:nvPr/>
            </p:nvSpPr>
            <p:spPr bwMode="auto">
              <a:xfrm>
                <a:off x="7359651" y="3486150"/>
                <a:ext cx="3457575" cy="180975"/>
              </a:xfrm>
              <a:custGeom>
                <a:avLst/>
                <a:gdLst>
                  <a:gd name="T0" fmla="*/ 2178 w 2178"/>
                  <a:gd name="T1" fmla="*/ 114 h 114"/>
                  <a:gd name="T2" fmla="*/ 2178 w 2178"/>
                  <a:gd name="T3" fmla="*/ 0 h 114"/>
                  <a:gd name="T4" fmla="*/ 0 w 2178"/>
                  <a:gd name="T5" fmla="*/ 0 h 114"/>
                  <a:gd name="T6" fmla="*/ 0 w 2178"/>
                  <a:gd name="T7" fmla="*/ 114 h 114"/>
                  <a:gd name="T8" fmla="*/ 2178 w 2178"/>
                  <a:gd name="T9" fmla="*/ 114 h 114"/>
                  <a:gd name="T10" fmla="*/ 2178 w 2178"/>
                  <a:gd name="T11" fmla="*/ 114 h 114"/>
                </a:gdLst>
                <a:ahLst/>
                <a:cxnLst>
                  <a:cxn ang="0">
                    <a:pos x="T0" y="T1"/>
                  </a:cxn>
                  <a:cxn ang="0">
                    <a:pos x="T2" y="T3"/>
                  </a:cxn>
                  <a:cxn ang="0">
                    <a:pos x="T4" y="T5"/>
                  </a:cxn>
                  <a:cxn ang="0">
                    <a:pos x="T6" y="T7"/>
                  </a:cxn>
                  <a:cxn ang="0">
                    <a:pos x="T8" y="T9"/>
                  </a:cxn>
                  <a:cxn ang="0">
                    <a:pos x="T10" y="T11"/>
                  </a:cxn>
                </a:cxnLst>
                <a:rect l="0" t="0" r="r" b="b"/>
                <a:pathLst>
                  <a:path w="2178" h="114">
                    <a:moveTo>
                      <a:pt x="2178" y="114"/>
                    </a:moveTo>
                    <a:lnTo>
                      <a:pt x="2178" y="0"/>
                    </a:lnTo>
                    <a:lnTo>
                      <a:pt x="0" y="0"/>
                    </a:lnTo>
                    <a:lnTo>
                      <a:pt x="0" y="114"/>
                    </a:lnTo>
                    <a:lnTo>
                      <a:pt x="2178" y="114"/>
                    </a:lnTo>
                    <a:lnTo>
                      <a:pt x="2178" y="114"/>
                    </a:lnTo>
                    <a:close/>
                  </a:path>
                </a:pathLst>
              </a:custGeom>
              <a:solidFill>
                <a:srgbClr val="009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00" name="Freeform 47">
                <a:extLst>
                  <a:ext uri="{FF2B5EF4-FFF2-40B4-BE49-F238E27FC236}">
                    <a16:creationId xmlns:a16="http://schemas.microsoft.com/office/drawing/2014/main" id="{0D75BF1A-E996-4F41-891E-03505464C780}"/>
                  </a:ext>
                </a:extLst>
              </p:cNvPr>
              <p:cNvSpPr>
                <a:spLocks/>
              </p:cNvSpPr>
              <p:nvPr/>
            </p:nvSpPr>
            <p:spPr bwMode="auto">
              <a:xfrm>
                <a:off x="7359651" y="3817938"/>
                <a:ext cx="3463925" cy="177800"/>
              </a:xfrm>
              <a:custGeom>
                <a:avLst/>
                <a:gdLst>
                  <a:gd name="T0" fmla="*/ 2182 w 2182"/>
                  <a:gd name="T1" fmla="*/ 112 h 112"/>
                  <a:gd name="T2" fmla="*/ 2182 w 2182"/>
                  <a:gd name="T3" fmla="*/ 0 h 112"/>
                  <a:gd name="T4" fmla="*/ 0 w 2182"/>
                  <a:gd name="T5" fmla="*/ 0 h 112"/>
                  <a:gd name="T6" fmla="*/ 0 w 2182"/>
                  <a:gd name="T7" fmla="*/ 112 h 112"/>
                  <a:gd name="T8" fmla="*/ 2182 w 2182"/>
                  <a:gd name="T9" fmla="*/ 112 h 112"/>
                  <a:gd name="T10" fmla="*/ 2182 w 2182"/>
                  <a:gd name="T11" fmla="*/ 112 h 112"/>
                </a:gdLst>
                <a:ahLst/>
                <a:cxnLst>
                  <a:cxn ang="0">
                    <a:pos x="T0" y="T1"/>
                  </a:cxn>
                  <a:cxn ang="0">
                    <a:pos x="T2" y="T3"/>
                  </a:cxn>
                  <a:cxn ang="0">
                    <a:pos x="T4" y="T5"/>
                  </a:cxn>
                  <a:cxn ang="0">
                    <a:pos x="T6" y="T7"/>
                  </a:cxn>
                  <a:cxn ang="0">
                    <a:pos x="T8" y="T9"/>
                  </a:cxn>
                  <a:cxn ang="0">
                    <a:pos x="T10" y="T11"/>
                  </a:cxn>
                </a:cxnLst>
                <a:rect l="0" t="0" r="r" b="b"/>
                <a:pathLst>
                  <a:path w="2182" h="112">
                    <a:moveTo>
                      <a:pt x="2182" y="112"/>
                    </a:moveTo>
                    <a:lnTo>
                      <a:pt x="2182" y="0"/>
                    </a:lnTo>
                    <a:lnTo>
                      <a:pt x="0" y="0"/>
                    </a:lnTo>
                    <a:lnTo>
                      <a:pt x="0" y="112"/>
                    </a:lnTo>
                    <a:lnTo>
                      <a:pt x="2182" y="112"/>
                    </a:lnTo>
                    <a:lnTo>
                      <a:pt x="2182" y="112"/>
                    </a:lnTo>
                    <a:close/>
                  </a:path>
                </a:pathLst>
              </a:custGeom>
              <a:solidFill>
                <a:srgbClr val="009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01" name="Freeform 48">
                <a:extLst>
                  <a:ext uri="{FF2B5EF4-FFF2-40B4-BE49-F238E27FC236}">
                    <a16:creationId xmlns:a16="http://schemas.microsoft.com/office/drawing/2014/main" id="{F4D49841-8E80-4B4F-B4EE-5D4BDEB54122}"/>
                  </a:ext>
                </a:extLst>
              </p:cNvPr>
              <p:cNvSpPr>
                <a:spLocks/>
              </p:cNvSpPr>
              <p:nvPr/>
            </p:nvSpPr>
            <p:spPr bwMode="auto">
              <a:xfrm>
                <a:off x="7359651" y="4146550"/>
                <a:ext cx="3427413" cy="180975"/>
              </a:xfrm>
              <a:custGeom>
                <a:avLst/>
                <a:gdLst>
                  <a:gd name="T0" fmla="*/ 2159 w 2159"/>
                  <a:gd name="T1" fmla="*/ 114 h 114"/>
                  <a:gd name="T2" fmla="*/ 2159 w 2159"/>
                  <a:gd name="T3" fmla="*/ 0 h 114"/>
                  <a:gd name="T4" fmla="*/ 0 w 2159"/>
                  <a:gd name="T5" fmla="*/ 0 h 114"/>
                  <a:gd name="T6" fmla="*/ 0 w 2159"/>
                  <a:gd name="T7" fmla="*/ 114 h 114"/>
                  <a:gd name="T8" fmla="*/ 2159 w 2159"/>
                  <a:gd name="T9" fmla="*/ 114 h 114"/>
                  <a:gd name="T10" fmla="*/ 2159 w 2159"/>
                  <a:gd name="T11" fmla="*/ 114 h 114"/>
                </a:gdLst>
                <a:ahLst/>
                <a:cxnLst>
                  <a:cxn ang="0">
                    <a:pos x="T0" y="T1"/>
                  </a:cxn>
                  <a:cxn ang="0">
                    <a:pos x="T2" y="T3"/>
                  </a:cxn>
                  <a:cxn ang="0">
                    <a:pos x="T4" y="T5"/>
                  </a:cxn>
                  <a:cxn ang="0">
                    <a:pos x="T6" y="T7"/>
                  </a:cxn>
                  <a:cxn ang="0">
                    <a:pos x="T8" y="T9"/>
                  </a:cxn>
                  <a:cxn ang="0">
                    <a:pos x="T10" y="T11"/>
                  </a:cxn>
                </a:cxnLst>
                <a:rect l="0" t="0" r="r" b="b"/>
                <a:pathLst>
                  <a:path w="2159" h="114">
                    <a:moveTo>
                      <a:pt x="2159" y="114"/>
                    </a:moveTo>
                    <a:lnTo>
                      <a:pt x="2159" y="0"/>
                    </a:lnTo>
                    <a:lnTo>
                      <a:pt x="0" y="0"/>
                    </a:lnTo>
                    <a:lnTo>
                      <a:pt x="0" y="114"/>
                    </a:lnTo>
                    <a:lnTo>
                      <a:pt x="2159" y="114"/>
                    </a:lnTo>
                    <a:lnTo>
                      <a:pt x="2159" y="114"/>
                    </a:lnTo>
                    <a:close/>
                  </a:path>
                </a:pathLst>
              </a:custGeom>
              <a:solidFill>
                <a:srgbClr val="009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02" name="Freeform 49">
                <a:extLst>
                  <a:ext uri="{FF2B5EF4-FFF2-40B4-BE49-F238E27FC236}">
                    <a16:creationId xmlns:a16="http://schemas.microsoft.com/office/drawing/2014/main" id="{F5E5ECE4-5FDE-4B1C-9E01-9EEADEC1840E}"/>
                  </a:ext>
                </a:extLst>
              </p:cNvPr>
              <p:cNvSpPr>
                <a:spLocks/>
              </p:cNvSpPr>
              <p:nvPr/>
            </p:nvSpPr>
            <p:spPr bwMode="auto">
              <a:xfrm>
                <a:off x="7359651" y="4478338"/>
                <a:ext cx="3355975" cy="180975"/>
              </a:xfrm>
              <a:custGeom>
                <a:avLst/>
                <a:gdLst>
                  <a:gd name="T0" fmla="*/ 2114 w 2114"/>
                  <a:gd name="T1" fmla="*/ 114 h 114"/>
                  <a:gd name="T2" fmla="*/ 2114 w 2114"/>
                  <a:gd name="T3" fmla="*/ 0 h 114"/>
                  <a:gd name="T4" fmla="*/ 0 w 2114"/>
                  <a:gd name="T5" fmla="*/ 0 h 114"/>
                  <a:gd name="T6" fmla="*/ 0 w 2114"/>
                  <a:gd name="T7" fmla="*/ 114 h 114"/>
                  <a:gd name="T8" fmla="*/ 2114 w 2114"/>
                  <a:gd name="T9" fmla="*/ 114 h 114"/>
                  <a:gd name="T10" fmla="*/ 2114 w 2114"/>
                  <a:gd name="T11" fmla="*/ 114 h 114"/>
                </a:gdLst>
                <a:ahLst/>
                <a:cxnLst>
                  <a:cxn ang="0">
                    <a:pos x="T0" y="T1"/>
                  </a:cxn>
                  <a:cxn ang="0">
                    <a:pos x="T2" y="T3"/>
                  </a:cxn>
                  <a:cxn ang="0">
                    <a:pos x="T4" y="T5"/>
                  </a:cxn>
                  <a:cxn ang="0">
                    <a:pos x="T6" y="T7"/>
                  </a:cxn>
                  <a:cxn ang="0">
                    <a:pos x="T8" y="T9"/>
                  </a:cxn>
                  <a:cxn ang="0">
                    <a:pos x="T10" y="T11"/>
                  </a:cxn>
                </a:cxnLst>
                <a:rect l="0" t="0" r="r" b="b"/>
                <a:pathLst>
                  <a:path w="2114" h="114">
                    <a:moveTo>
                      <a:pt x="2114" y="114"/>
                    </a:moveTo>
                    <a:lnTo>
                      <a:pt x="2114" y="0"/>
                    </a:lnTo>
                    <a:lnTo>
                      <a:pt x="0" y="0"/>
                    </a:lnTo>
                    <a:lnTo>
                      <a:pt x="0" y="114"/>
                    </a:lnTo>
                    <a:lnTo>
                      <a:pt x="2114" y="114"/>
                    </a:lnTo>
                    <a:lnTo>
                      <a:pt x="2114" y="114"/>
                    </a:lnTo>
                    <a:close/>
                  </a:path>
                </a:pathLst>
              </a:custGeom>
              <a:solidFill>
                <a:srgbClr val="009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03" name="Freeform 50">
                <a:extLst>
                  <a:ext uri="{FF2B5EF4-FFF2-40B4-BE49-F238E27FC236}">
                    <a16:creationId xmlns:a16="http://schemas.microsoft.com/office/drawing/2014/main" id="{23D4B4C2-F8B7-457D-A42A-38293EEDD197}"/>
                  </a:ext>
                </a:extLst>
              </p:cNvPr>
              <p:cNvSpPr>
                <a:spLocks/>
              </p:cNvSpPr>
              <p:nvPr/>
            </p:nvSpPr>
            <p:spPr bwMode="auto">
              <a:xfrm>
                <a:off x="7359651" y="4810125"/>
                <a:ext cx="3325813" cy="180975"/>
              </a:xfrm>
              <a:custGeom>
                <a:avLst/>
                <a:gdLst>
                  <a:gd name="T0" fmla="*/ 2095 w 2095"/>
                  <a:gd name="T1" fmla="*/ 114 h 114"/>
                  <a:gd name="T2" fmla="*/ 2095 w 2095"/>
                  <a:gd name="T3" fmla="*/ 0 h 114"/>
                  <a:gd name="T4" fmla="*/ 0 w 2095"/>
                  <a:gd name="T5" fmla="*/ 0 h 114"/>
                  <a:gd name="T6" fmla="*/ 0 w 2095"/>
                  <a:gd name="T7" fmla="*/ 114 h 114"/>
                  <a:gd name="T8" fmla="*/ 2095 w 2095"/>
                  <a:gd name="T9" fmla="*/ 114 h 114"/>
                  <a:gd name="T10" fmla="*/ 2095 w 2095"/>
                  <a:gd name="T11" fmla="*/ 114 h 114"/>
                </a:gdLst>
                <a:ahLst/>
                <a:cxnLst>
                  <a:cxn ang="0">
                    <a:pos x="T0" y="T1"/>
                  </a:cxn>
                  <a:cxn ang="0">
                    <a:pos x="T2" y="T3"/>
                  </a:cxn>
                  <a:cxn ang="0">
                    <a:pos x="T4" y="T5"/>
                  </a:cxn>
                  <a:cxn ang="0">
                    <a:pos x="T6" y="T7"/>
                  </a:cxn>
                  <a:cxn ang="0">
                    <a:pos x="T8" y="T9"/>
                  </a:cxn>
                  <a:cxn ang="0">
                    <a:pos x="T10" y="T11"/>
                  </a:cxn>
                </a:cxnLst>
                <a:rect l="0" t="0" r="r" b="b"/>
                <a:pathLst>
                  <a:path w="2095" h="114">
                    <a:moveTo>
                      <a:pt x="2095" y="114"/>
                    </a:moveTo>
                    <a:lnTo>
                      <a:pt x="2095" y="0"/>
                    </a:lnTo>
                    <a:lnTo>
                      <a:pt x="0" y="0"/>
                    </a:lnTo>
                    <a:lnTo>
                      <a:pt x="0" y="114"/>
                    </a:lnTo>
                    <a:lnTo>
                      <a:pt x="2095" y="114"/>
                    </a:lnTo>
                    <a:lnTo>
                      <a:pt x="2095" y="114"/>
                    </a:lnTo>
                    <a:close/>
                  </a:path>
                </a:pathLst>
              </a:custGeom>
              <a:solidFill>
                <a:srgbClr val="009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04" name="Freeform 51">
                <a:extLst>
                  <a:ext uri="{FF2B5EF4-FFF2-40B4-BE49-F238E27FC236}">
                    <a16:creationId xmlns:a16="http://schemas.microsoft.com/office/drawing/2014/main" id="{A694BEBD-FC0B-413E-AC1D-79A5B1BA2AA4}"/>
                  </a:ext>
                </a:extLst>
              </p:cNvPr>
              <p:cNvSpPr>
                <a:spLocks/>
              </p:cNvSpPr>
              <p:nvPr/>
            </p:nvSpPr>
            <p:spPr bwMode="auto">
              <a:xfrm>
                <a:off x="7359651" y="5140325"/>
                <a:ext cx="3360738" cy="180975"/>
              </a:xfrm>
              <a:custGeom>
                <a:avLst/>
                <a:gdLst>
                  <a:gd name="T0" fmla="*/ 2117 w 2117"/>
                  <a:gd name="T1" fmla="*/ 114 h 114"/>
                  <a:gd name="T2" fmla="*/ 2117 w 2117"/>
                  <a:gd name="T3" fmla="*/ 0 h 114"/>
                  <a:gd name="T4" fmla="*/ 0 w 2117"/>
                  <a:gd name="T5" fmla="*/ 0 h 114"/>
                  <a:gd name="T6" fmla="*/ 0 w 2117"/>
                  <a:gd name="T7" fmla="*/ 114 h 114"/>
                  <a:gd name="T8" fmla="*/ 2117 w 2117"/>
                  <a:gd name="T9" fmla="*/ 114 h 114"/>
                  <a:gd name="T10" fmla="*/ 2117 w 2117"/>
                  <a:gd name="T11" fmla="*/ 114 h 114"/>
                </a:gdLst>
                <a:ahLst/>
                <a:cxnLst>
                  <a:cxn ang="0">
                    <a:pos x="T0" y="T1"/>
                  </a:cxn>
                  <a:cxn ang="0">
                    <a:pos x="T2" y="T3"/>
                  </a:cxn>
                  <a:cxn ang="0">
                    <a:pos x="T4" y="T5"/>
                  </a:cxn>
                  <a:cxn ang="0">
                    <a:pos x="T6" y="T7"/>
                  </a:cxn>
                  <a:cxn ang="0">
                    <a:pos x="T8" y="T9"/>
                  </a:cxn>
                  <a:cxn ang="0">
                    <a:pos x="T10" y="T11"/>
                  </a:cxn>
                </a:cxnLst>
                <a:rect l="0" t="0" r="r" b="b"/>
                <a:pathLst>
                  <a:path w="2117" h="114">
                    <a:moveTo>
                      <a:pt x="2117" y="114"/>
                    </a:moveTo>
                    <a:lnTo>
                      <a:pt x="2117" y="0"/>
                    </a:lnTo>
                    <a:lnTo>
                      <a:pt x="0" y="0"/>
                    </a:lnTo>
                    <a:lnTo>
                      <a:pt x="0" y="114"/>
                    </a:lnTo>
                    <a:lnTo>
                      <a:pt x="2117" y="114"/>
                    </a:lnTo>
                    <a:lnTo>
                      <a:pt x="2117" y="114"/>
                    </a:lnTo>
                    <a:close/>
                  </a:path>
                </a:pathLst>
              </a:custGeom>
              <a:solidFill>
                <a:srgbClr val="009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05" name="Freeform 52">
                <a:extLst>
                  <a:ext uri="{FF2B5EF4-FFF2-40B4-BE49-F238E27FC236}">
                    <a16:creationId xmlns:a16="http://schemas.microsoft.com/office/drawing/2014/main" id="{FF07AB39-AC1B-4F74-8C41-F7B5319FF159}"/>
                  </a:ext>
                </a:extLst>
              </p:cNvPr>
              <p:cNvSpPr>
                <a:spLocks/>
              </p:cNvSpPr>
              <p:nvPr/>
            </p:nvSpPr>
            <p:spPr bwMode="auto">
              <a:xfrm>
                <a:off x="7359651" y="5472113"/>
                <a:ext cx="3427413" cy="180975"/>
              </a:xfrm>
              <a:custGeom>
                <a:avLst/>
                <a:gdLst>
                  <a:gd name="T0" fmla="*/ 2159 w 2159"/>
                  <a:gd name="T1" fmla="*/ 114 h 114"/>
                  <a:gd name="T2" fmla="*/ 2159 w 2159"/>
                  <a:gd name="T3" fmla="*/ 0 h 114"/>
                  <a:gd name="T4" fmla="*/ 0 w 2159"/>
                  <a:gd name="T5" fmla="*/ 0 h 114"/>
                  <a:gd name="T6" fmla="*/ 0 w 2159"/>
                  <a:gd name="T7" fmla="*/ 114 h 114"/>
                  <a:gd name="T8" fmla="*/ 2159 w 2159"/>
                  <a:gd name="T9" fmla="*/ 114 h 114"/>
                  <a:gd name="T10" fmla="*/ 2159 w 2159"/>
                  <a:gd name="T11" fmla="*/ 114 h 114"/>
                </a:gdLst>
                <a:ahLst/>
                <a:cxnLst>
                  <a:cxn ang="0">
                    <a:pos x="T0" y="T1"/>
                  </a:cxn>
                  <a:cxn ang="0">
                    <a:pos x="T2" y="T3"/>
                  </a:cxn>
                  <a:cxn ang="0">
                    <a:pos x="T4" y="T5"/>
                  </a:cxn>
                  <a:cxn ang="0">
                    <a:pos x="T6" y="T7"/>
                  </a:cxn>
                  <a:cxn ang="0">
                    <a:pos x="T8" y="T9"/>
                  </a:cxn>
                  <a:cxn ang="0">
                    <a:pos x="T10" y="T11"/>
                  </a:cxn>
                </a:cxnLst>
                <a:rect l="0" t="0" r="r" b="b"/>
                <a:pathLst>
                  <a:path w="2159" h="114">
                    <a:moveTo>
                      <a:pt x="2159" y="114"/>
                    </a:moveTo>
                    <a:lnTo>
                      <a:pt x="2159" y="0"/>
                    </a:lnTo>
                    <a:lnTo>
                      <a:pt x="0" y="0"/>
                    </a:lnTo>
                    <a:lnTo>
                      <a:pt x="0" y="114"/>
                    </a:lnTo>
                    <a:lnTo>
                      <a:pt x="2159" y="114"/>
                    </a:lnTo>
                    <a:lnTo>
                      <a:pt x="2159" y="114"/>
                    </a:lnTo>
                    <a:close/>
                  </a:path>
                </a:pathLst>
              </a:custGeom>
              <a:solidFill>
                <a:srgbClr val="009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06" name="Freeform 53">
                <a:extLst>
                  <a:ext uri="{FF2B5EF4-FFF2-40B4-BE49-F238E27FC236}">
                    <a16:creationId xmlns:a16="http://schemas.microsoft.com/office/drawing/2014/main" id="{B75222DA-BA97-49C1-938D-8A2D264A4015}"/>
                  </a:ext>
                </a:extLst>
              </p:cNvPr>
              <p:cNvSpPr>
                <a:spLocks/>
              </p:cNvSpPr>
              <p:nvPr/>
            </p:nvSpPr>
            <p:spPr bwMode="auto">
              <a:xfrm>
                <a:off x="7359651" y="6135688"/>
                <a:ext cx="3495675" cy="180975"/>
              </a:xfrm>
              <a:custGeom>
                <a:avLst/>
                <a:gdLst>
                  <a:gd name="T0" fmla="*/ 2202 w 2202"/>
                  <a:gd name="T1" fmla="*/ 114 h 114"/>
                  <a:gd name="T2" fmla="*/ 2202 w 2202"/>
                  <a:gd name="T3" fmla="*/ 0 h 114"/>
                  <a:gd name="T4" fmla="*/ 0 w 2202"/>
                  <a:gd name="T5" fmla="*/ 0 h 114"/>
                  <a:gd name="T6" fmla="*/ 0 w 2202"/>
                  <a:gd name="T7" fmla="*/ 114 h 114"/>
                  <a:gd name="T8" fmla="*/ 2202 w 2202"/>
                  <a:gd name="T9" fmla="*/ 114 h 114"/>
                  <a:gd name="T10" fmla="*/ 2202 w 2202"/>
                  <a:gd name="T11" fmla="*/ 114 h 114"/>
                </a:gdLst>
                <a:ahLst/>
                <a:cxnLst>
                  <a:cxn ang="0">
                    <a:pos x="T0" y="T1"/>
                  </a:cxn>
                  <a:cxn ang="0">
                    <a:pos x="T2" y="T3"/>
                  </a:cxn>
                  <a:cxn ang="0">
                    <a:pos x="T4" y="T5"/>
                  </a:cxn>
                  <a:cxn ang="0">
                    <a:pos x="T6" y="T7"/>
                  </a:cxn>
                  <a:cxn ang="0">
                    <a:pos x="T8" y="T9"/>
                  </a:cxn>
                  <a:cxn ang="0">
                    <a:pos x="T10" y="T11"/>
                  </a:cxn>
                </a:cxnLst>
                <a:rect l="0" t="0" r="r" b="b"/>
                <a:pathLst>
                  <a:path w="2202" h="114">
                    <a:moveTo>
                      <a:pt x="2202" y="114"/>
                    </a:moveTo>
                    <a:lnTo>
                      <a:pt x="2202" y="0"/>
                    </a:lnTo>
                    <a:lnTo>
                      <a:pt x="0" y="0"/>
                    </a:lnTo>
                    <a:lnTo>
                      <a:pt x="0" y="114"/>
                    </a:lnTo>
                    <a:lnTo>
                      <a:pt x="2202" y="114"/>
                    </a:lnTo>
                    <a:lnTo>
                      <a:pt x="2202" y="114"/>
                    </a:lnTo>
                    <a:close/>
                  </a:path>
                </a:pathLst>
              </a:custGeom>
              <a:solidFill>
                <a:srgbClr val="009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07" name="Freeform 54">
                <a:extLst>
                  <a:ext uri="{FF2B5EF4-FFF2-40B4-BE49-F238E27FC236}">
                    <a16:creationId xmlns:a16="http://schemas.microsoft.com/office/drawing/2014/main" id="{90862F0B-0B25-42CB-AD94-53AE6CC46CCC}"/>
                  </a:ext>
                </a:extLst>
              </p:cNvPr>
              <p:cNvSpPr>
                <a:spLocks/>
              </p:cNvSpPr>
              <p:nvPr/>
            </p:nvSpPr>
            <p:spPr bwMode="auto">
              <a:xfrm>
                <a:off x="7359651" y="5803900"/>
                <a:ext cx="3495675" cy="180975"/>
              </a:xfrm>
              <a:custGeom>
                <a:avLst/>
                <a:gdLst>
                  <a:gd name="T0" fmla="*/ 2202 w 2202"/>
                  <a:gd name="T1" fmla="*/ 114 h 114"/>
                  <a:gd name="T2" fmla="*/ 2202 w 2202"/>
                  <a:gd name="T3" fmla="*/ 0 h 114"/>
                  <a:gd name="T4" fmla="*/ 0 w 2202"/>
                  <a:gd name="T5" fmla="*/ 0 h 114"/>
                  <a:gd name="T6" fmla="*/ 0 w 2202"/>
                  <a:gd name="T7" fmla="*/ 114 h 114"/>
                  <a:gd name="T8" fmla="*/ 2202 w 2202"/>
                  <a:gd name="T9" fmla="*/ 114 h 114"/>
                  <a:gd name="T10" fmla="*/ 2202 w 2202"/>
                  <a:gd name="T11" fmla="*/ 114 h 114"/>
                </a:gdLst>
                <a:ahLst/>
                <a:cxnLst>
                  <a:cxn ang="0">
                    <a:pos x="T0" y="T1"/>
                  </a:cxn>
                  <a:cxn ang="0">
                    <a:pos x="T2" y="T3"/>
                  </a:cxn>
                  <a:cxn ang="0">
                    <a:pos x="T4" y="T5"/>
                  </a:cxn>
                  <a:cxn ang="0">
                    <a:pos x="T6" y="T7"/>
                  </a:cxn>
                  <a:cxn ang="0">
                    <a:pos x="T8" y="T9"/>
                  </a:cxn>
                  <a:cxn ang="0">
                    <a:pos x="T10" y="T11"/>
                  </a:cxn>
                </a:cxnLst>
                <a:rect l="0" t="0" r="r" b="b"/>
                <a:pathLst>
                  <a:path w="2202" h="114">
                    <a:moveTo>
                      <a:pt x="2202" y="114"/>
                    </a:moveTo>
                    <a:lnTo>
                      <a:pt x="2202" y="0"/>
                    </a:lnTo>
                    <a:lnTo>
                      <a:pt x="0" y="0"/>
                    </a:lnTo>
                    <a:lnTo>
                      <a:pt x="0" y="114"/>
                    </a:lnTo>
                    <a:lnTo>
                      <a:pt x="2202" y="114"/>
                    </a:lnTo>
                    <a:lnTo>
                      <a:pt x="2202" y="114"/>
                    </a:lnTo>
                    <a:close/>
                  </a:path>
                </a:pathLst>
              </a:custGeom>
              <a:solidFill>
                <a:srgbClr val="009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grpSp>
        <p:sp>
          <p:nvSpPr>
            <p:cNvPr id="109" name="ZoneTexte 108">
              <a:extLst>
                <a:ext uri="{FF2B5EF4-FFF2-40B4-BE49-F238E27FC236}">
                  <a16:creationId xmlns:a16="http://schemas.microsoft.com/office/drawing/2014/main" id="{5AE379AA-E69C-49BE-A915-9468CCC1799B}"/>
                </a:ext>
              </a:extLst>
            </p:cNvPr>
            <p:cNvSpPr txBox="1"/>
            <p:nvPr/>
          </p:nvSpPr>
          <p:spPr>
            <a:xfrm>
              <a:off x="10663684" y="5639394"/>
              <a:ext cx="420308" cy="276999"/>
            </a:xfrm>
            <a:prstGeom prst="rect">
              <a:avLst/>
            </a:prstGeom>
            <a:noFill/>
          </p:spPr>
          <p:txBody>
            <a:bodyPr wrap="none" rtlCol="0">
              <a:spAutoFit/>
            </a:bodyPr>
            <a:lstStyle/>
            <a:p>
              <a:pPr algn="r"/>
              <a:r>
                <a:rPr lang="en-US" sz="1400"/>
                <a:t>100</a:t>
              </a:r>
            </a:p>
          </p:txBody>
        </p:sp>
        <p:sp>
          <p:nvSpPr>
            <p:cNvPr id="110" name="ZoneTexte 109">
              <a:extLst>
                <a:ext uri="{FF2B5EF4-FFF2-40B4-BE49-F238E27FC236}">
                  <a16:creationId xmlns:a16="http://schemas.microsoft.com/office/drawing/2014/main" id="{CBE314BA-E07B-4772-9750-0F6A821804CA}"/>
                </a:ext>
              </a:extLst>
            </p:cNvPr>
            <p:cNvSpPr txBox="1"/>
            <p:nvPr/>
          </p:nvSpPr>
          <p:spPr>
            <a:xfrm>
              <a:off x="7619938" y="5639394"/>
              <a:ext cx="250479" cy="276080"/>
            </a:xfrm>
            <a:prstGeom prst="rect">
              <a:avLst/>
            </a:prstGeom>
            <a:noFill/>
          </p:spPr>
          <p:txBody>
            <a:bodyPr wrap="none" rtlCol="0">
              <a:spAutoFit/>
            </a:bodyPr>
            <a:lstStyle/>
            <a:p>
              <a:pPr algn="r"/>
              <a:r>
                <a:rPr lang="en-US" sz="1400"/>
                <a:t>0</a:t>
              </a:r>
            </a:p>
          </p:txBody>
        </p:sp>
        <p:sp>
          <p:nvSpPr>
            <p:cNvPr id="111" name="ZoneTexte 110">
              <a:extLst>
                <a:ext uri="{FF2B5EF4-FFF2-40B4-BE49-F238E27FC236}">
                  <a16:creationId xmlns:a16="http://schemas.microsoft.com/office/drawing/2014/main" id="{D843C292-01C7-4A86-A278-CEFDCF267FE7}"/>
                </a:ext>
              </a:extLst>
            </p:cNvPr>
            <p:cNvSpPr txBox="1"/>
            <p:nvPr/>
          </p:nvSpPr>
          <p:spPr>
            <a:xfrm>
              <a:off x="8193762" y="5639394"/>
              <a:ext cx="341760" cy="276999"/>
            </a:xfrm>
            <a:prstGeom prst="rect">
              <a:avLst/>
            </a:prstGeom>
            <a:noFill/>
          </p:spPr>
          <p:txBody>
            <a:bodyPr wrap="none" rtlCol="0">
              <a:spAutoFit/>
            </a:bodyPr>
            <a:lstStyle/>
            <a:p>
              <a:pPr algn="r"/>
              <a:r>
                <a:rPr lang="en-US" sz="1400"/>
                <a:t>20</a:t>
              </a:r>
            </a:p>
          </p:txBody>
        </p:sp>
        <p:sp>
          <p:nvSpPr>
            <p:cNvPr id="112" name="ZoneTexte 111">
              <a:extLst>
                <a:ext uri="{FF2B5EF4-FFF2-40B4-BE49-F238E27FC236}">
                  <a16:creationId xmlns:a16="http://schemas.microsoft.com/office/drawing/2014/main" id="{00807EFC-27EB-4DD7-9EEC-1DA8FC302E3E}"/>
                </a:ext>
              </a:extLst>
            </p:cNvPr>
            <p:cNvSpPr txBox="1"/>
            <p:nvPr/>
          </p:nvSpPr>
          <p:spPr>
            <a:xfrm>
              <a:off x="8830293" y="5639394"/>
              <a:ext cx="341760" cy="276999"/>
            </a:xfrm>
            <a:prstGeom prst="rect">
              <a:avLst/>
            </a:prstGeom>
            <a:noFill/>
          </p:spPr>
          <p:txBody>
            <a:bodyPr wrap="none" rtlCol="0">
              <a:spAutoFit/>
            </a:bodyPr>
            <a:lstStyle/>
            <a:p>
              <a:pPr algn="r"/>
              <a:r>
                <a:rPr lang="en-US" sz="1400"/>
                <a:t>40</a:t>
              </a:r>
            </a:p>
          </p:txBody>
        </p:sp>
        <p:sp>
          <p:nvSpPr>
            <p:cNvPr id="113" name="ZoneTexte 112">
              <a:extLst>
                <a:ext uri="{FF2B5EF4-FFF2-40B4-BE49-F238E27FC236}">
                  <a16:creationId xmlns:a16="http://schemas.microsoft.com/office/drawing/2014/main" id="{32A32976-693A-4D0A-93C8-2ACF18E6C9AA}"/>
                </a:ext>
              </a:extLst>
            </p:cNvPr>
            <p:cNvSpPr txBox="1"/>
            <p:nvPr/>
          </p:nvSpPr>
          <p:spPr>
            <a:xfrm>
              <a:off x="9447774" y="5639394"/>
              <a:ext cx="341760" cy="276999"/>
            </a:xfrm>
            <a:prstGeom prst="rect">
              <a:avLst/>
            </a:prstGeom>
            <a:noFill/>
          </p:spPr>
          <p:txBody>
            <a:bodyPr wrap="none" rtlCol="0">
              <a:spAutoFit/>
            </a:bodyPr>
            <a:lstStyle/>
            <a:p>
              <a:pPr algn="r"/>
              <a:r>
                <a:rPr lang="en-US" sz="1400"/>
                <a:t>60</a:t>
              </a:r>
            </a:p>
          </p:txBody>
        </p:sp>
        <p:sp>
          <p:nvSpPr>
            <p:cNvPr id="114" name="ZoneTexte 113">
              <a:extLst>
                <a:ext uri="{FF2B5EF4-FFF2-40B4-BE49-F238E27FC236}">
                  <a16:creationId xmlns:a16="http://schemas.microsoft.com/office/drawing/2014/main" id="{EC17D9EE-C6B9-4CCE-A28E-542A531AB966}"/>
                </a:ext>
              </a:extLst>
            </p:cNvPr>
            <p:cNvSpPr txBox="1"/>
            <p:nvPr/>
          </p:nvSpPr>
          <p:spPr>
            <a:xfrm>
              <a:off x="10074780" y="5639394"/>
              <a:ext cx="341760" cy="276999"/>
            </a:xfrm>
            <a:prstGeom prst="rect">
              <a:avLst/>
            </a:prstGeom>
            <a:noFill/>
          </p:spPr>
          <p:txBody>
            <a:bodyPr wrap="none" rtlCol="0">
              <a:spAutoFit/>
            </a:bodyPr>
            <a:lstStyle/>
            <a:p>
              <a:pPr algn="r"/>
              <a:r>
                <a:rPr lang="en-US" sz="1400"/>
                <a:t>80</a:t>
              </a:r>
            </a:p>
          </p:txBody>
        </p:sp>
        <p:sp>
          <p:nvSpPr>
            <p:cNvPr id="115" name="ZoneTexte 114">
              <a:extLst>
                <a:ext uri="{FF2B5EF4-FFF2-40B4-BE49-F238E27FC236}">
                  <a16:creationId xmlns:a16="http://schemas.microsoft.com/office/drawing/2014/main" id="{382F7F5E-2ABF-4D1E-AF09-FC98232567C3}"/>
                </a:ext>
              </a:extLst>
            </p:cNvPr>
            <p:cNvSpPr txBox="1"/>
            <p:nvPr/>
          </p:nvSpPr>
          <p:spPr>
            <a:xfrm>
              <a:off x="6516030" y="5258227"/>
              <a:ext cx="1210732" cy="276080"/>
            </a:xfrm>
            <a:prstGeom prst="rect">
              <a:avLst/>
            </a:prstGeom>
            <a:noFill/>
          </p:spPr>
          <p:txBody>
            <a:bodyPr wrap="none" rtlCol="0">
              <a:spAutoFit/>
            </a:bodyPr>
            <a:lstStyle/>
            <a:p>
              <a:pPr algn="r"/>
              <a:r>
                <a:rPr lang="en-US" sz="1400"/>
                <a:t>INSTI resistance</a:t>
              </a:r>
            </a:p>
          </p:txBody>
        </p:sp>
        <p:sp>
          <p:nvSpPr>
            <p:cNvPr id="116" name="ZoneTexte 115">
              <a:extLst>
                <a:ext uri="{FF2B5EF4-FFF2-40B4-BE49-F238E27FC236}">
                  <a16:creationId xmlns:a16="http://schemas.microsoft.com/office/drawing/2014/main" id="{1C77EC19-E0E2-4A0F-AA49-EA186CAF4C2E}"/>
                </a:ext>
              </a:extLst>
            </p:cNvPr>
            <p:cNvSpPr txBox="1"/>
            <p:nvPr/>
          </p:nvSpPr>
          <p:spPr>
            <a:xfrm>
              <a:off x="6730203" y="4957262"/>
              <a:ext cx="996559" cy="276080"/>
            </a:xfrm>
            <a:prstGeom prst="rect">
              <a:avLst/>
            </a:prstGeom>
            <a:noFill/>
          </p:spPr>
          <p:txBody>
            <a:bodyPr wrap="none" rtlCol="0">
              <a:spAutoFit/>
            </a:bodyPr>
            <a:lstStyle/>
            <a:p>
              <a:pPr algn="r"/>
              <a:r>
                <a:rPr lang="en-US" sz="1400"/>
                <a:t>PI resistance</a:t>
              </a:r>
            </a:p>
          </p:txBody>
        </p:sp>
        <p:sp>
          <p:nvSpPr>
            <p:cNvPr id="117" name="ZoneTexte 116">
              <a:extLst>
                <a:ext uri="{FF2B5EF4-FFF2-40B4-BE49-F238E27FC236}">
                  <a16:creationId xmlns:a16="http://schemas.microsoft.com/office/drawing/2014/main" id="{6BCF8C76-5C2A-4FD5-A2D3-742DF032B1FB}"/>
                </a:ext>
              </a:extLst>
            </p:cNvPr>
            <p:cNvSpPr txBox="1"/>
            <p:nvPr/>
          </p:nvSpPr>
          <p:spPr>
            <a:xfrm>
              <a:off x="6437948" y="4656295"/>
              <a:ext cx="1288814" cy="276080"/>
            </a:xfrm>
            <a:prstGeom prst="rect">
              <a:avLst/>
            </a:prstGeom>
            <a:noFill/>
          </p:spPr>
          <p:txBody>
            <a:bodyPr wrap="none" rtlCol="0">
              <a:spAutoFit/>
            </a:bodyPr>
            <a:lstStyle/>
            <a:p>
              <a:pPr algn="r"/>
              <a:r>
                <a:rPr lang="en-US" sz="1400"/>
                <a:t>NNRTI resistance</a:t>
              </a:r>
            </a:p>
          </p:txBody>
        </p:sp>
        <p:sp>
          <p:nvSpPr>
            <p:cNvPr id="118" name="ZoneTexte 117">
              <a:extLst>
                <a:ext uri="{FF2B5EF4-FFF2-40B4-BE49-F238E27FC236}">
                  <a16:creationId xmlns:a16="http://schemas.microsoft.com/office/drawing/2014/main" id="{FF394645-7199-47BE-823C-FAB8BB8465D7}"/>
                </a:ext>
              </a:extLst>
            </p:cNvPr>
            <p:cNvSpPr txBox="1"/>
            <p:nvPr/>
          </p:nvSpPr>
          <p:spPr>
            <a:xfrm>
              <a:off x="6956649" y="4355328"/>
              <a:ext cx="770112" cy="276080"/>
            </a:xfrm>
            <a:prstGeom prst="rect">
              <a:avLst/>
            </a:prstGeom>
            <a:noFill/>
          </p:spPr>
          <p:txBody>
            <a:bodyPr wrap="none" rtlCol="0">
              <a:spAutoFit/>
            </a:bodyPr>
            <a:lstStyle/>
            <a:p>
              <a:pPr algn="r"/>
              <a:r>
                <a:rPr lang="en-US" sz="1400" u="sng"/>
                <a:t>&gt;</a:t>
              </a:r>
              <a:r>
                <a:rPr lang="en-US" sz="1400"/>
                <a:t> 1 TAMs</a:t>
              </a:r>
            </a:p>
          </p:txBody>
        </p:sp>
        <p:sp>
          <p:nvSpPr>
            <p:cNvPr id="119" name="ZoneTexte 118">
              <a:extLst>
                <a:ext uri="{FF2B5EF4-FFF2-40B4-BE49-F238E27FC236}">
                  <a16:creationId xmlns:a16="http://schemas.microsoft.com/office/drawing/2014/main" id="{28A0FBB3-6873-4719-B519-A8563EAFC539}"/>
                </a:ext>
              </a:extLst>
            </p:cNvPr>
            <p:cNvSpPr txBox="1"/>
            <p:nvPr/>
          </p:nvSpPr>
          <p:spPr>
            <a:xfrm>
              <a:off x="6982891" y="4054361"/>
              <a:ext cx="743871" cy="276080"/>
            </a:xfrm>
            <a:prstGeom prst="rect">
              <a:avLst/>
            </a:prstGeom>
            <a:noFill/>
          </p:spPr>
          <p:txBody>
            <a:bodyPr wrap="none" rtlCol="0">
              <a:spAutoFit/>
            </a:bodyPr>
            <a:lstStyle/>
            <a:p>
              <a:pPr algn="r"/>
              <a:r>
                <a:rPr lang="en-US" sz="1400"/>
                <a:t>M184V/I</a:t>
              </a:r>
            </a:p>
          </p:txBody>
        </p:sp>
        <p:sp>
          <p:nvSpPr>
            <p:cNvPr id="120" name="ZoneTexte 119">
              <a:extLst>
                <a:ext uri="{FF2B5EF4-FFF2-40B4-BE49-F238E27FC236}">
                  <a16:creationId xmlns:a16="http://schemas.microsoft.com/office/drawing/2014/main" id="{9B673071-DB4F-44AE-B743-56B06E1BC926}"/>
                </a:ext>
              </a:extLst>
            </p:cNvPr>
            <p:cNvSpPr txBox="1"/>
            <p:nvPr/>
          </p:nvSpPr>
          <p:spPr>
            <a:xfrm>
              <a:off x="6542678" y="3753394"/>
              <a:ext cx="1184084" cy="276080"/>
            </a:xfrm>
            <a:prstGeom prst="rect">
              <a:avLst/>
            </a:prstGeom>
            <a:noFill/>
          </p:spPr>
          <p:txBody>
            <a:bodyPr wrap="none" rtlCol="0">
              <a:spAutoFit/>
            </a:bodyPr>
            <a:lstStyle/>
            <a:p>
              <a:pPr algn="r"/>
              <a:r>
                <a:rPr lang="en-US" sz="1400"/>
                <a:t>NRTI resistance</a:t>
              </a:r>
            </a:p>
          </p:txBody>
        </p:sp>
        <p:sp>
          <p:nvSpPr>
            <p:cNvPr id="121" name="ZoneTexte 120">
              <a:extLst>
                <a:ext uri="{FF2B5EF4-FFF2-40B4-BE49-F238E27FC236}">
                  <a16:creationId xmlns:a16="http://schemas.microsoft.com/office/drawing/2014/main" id="{79752A61-6B6F-4833-8A02-CC44EBC9982E}"/>
                </a:ext>
              </a:extLst>
            </p:cNvPr>
            <p:cNvSpPr txBox="1"/>
            <p:nvPr/>
          </p:nvSpPr>
          <p:spPr>
            <a:xfrm>
              <a:off x="5845295" y="3452427"/>
              <a:ext cx="1881467" cy="276080"/>
            </a:xfrm>
            <a:prstGeom prst="rect">
              <a:avLst/>
            </a:prstGeom>
            <a:noFill/>
          </p:spPr>
          <p:txBody>
            <a:bodyPr wrap="none" rtlCol="0">
              <a:spAutoFit/>
            </a:bodyPr>
            <a:lstStyle/>
            <a:p>
              <a:pPr algn="r"/>
              <a:r>
                <a:rPr lang="en-US" sz="1400"/>
                <a:t>Any resistance (PR, RT, IN)</a:t>
              </a:r>
            </a:p>
          </p:txBody>
        </p:sp>
        <p:sp>
          <p:nvSpPr>
            <p:cNvPr id="122" name="ZoneTexte 121">
              <a:extLst>
                <a:ext uri="{FF2B5EF4-FFF2-40B4-BE49-F238E27FC236}">
                  <a16:creationId xmlns:a16="http://schemas.microsoft.com/office/drawing/2014/main" id="{5367C4F5-1B36-404A-BE9B-3E4BF9D7F4D0}"/>
                </a:ext>
              </a:extLst>
            </p:cNvPr>
            <p:cNvSpPr txBox="1"/>
            <p:nvPr/>
          </p:nvSpPr>
          <p:spPr>
            <a:xfrm>
              <a:off x="5906271" y="3151460"/>
              <a:ext cx="1820491" cy="276080"/>
            </a:xfrm>
            <a:prstGeom prst="rect">
              <a:avLst/>
            </a:prstGeom>
            <a:noFill/>
          </p:spPr>
          <p:txBody>
            <a:bodyPr wrap="none" rtlCol="0">
              <a:spAutoFit/>
            </a:bodyPr>
            <a:lstStyle/>
            <a:p>
              <a:pPr algn="r"/>
              <a:r>
                <a:rPr lang="en-US" sz="1400"/>
                <a:t>No resistance (PR, RT, IN)</a:t>
              </a:r>
            </a:p>
          </p:txBody>
        </p:sp>
        <p:sp>
          <p:nvSpPr>
            <p:cNvPr id="123" name="ZoneTexte 122">
              <a:extLst>
                <a:ext uri="{FF2B5EF4-FFF2-40B4-BE49-F238E27FC236}">
                  <a16:creationId xmlns:a16="http://schemas.microsoft.com/office/drawing/2014/main" id="{FE506622-F327-4371-B2E2-3C8292729065}"/>
                </a:ext>
              </a:extLst>
            </p:cNvPr>
            <p:cNvSpPr txBox="1"/>
            <p:nvPr/>
          </p:nvSpPr>
          <p:spPr>
            <a:xfrm>
              <a:off x="6367140" y="2850493"/>
              <a:ext cx="1359622" cy="276080"/>
            </a:xfrm>
            <a:prstGeom prst="rect">
              <a:avLst/>
            </a:prstGeom>
            <a:noFill/>
          </p:spPr>
          <p:txBody>
            <a:bodyPr wrap="none" rtlCol="0">
              <a:spAutoFit/>
            </a:bodyPr>
            <a:lstStyle/>
            <a:p>
              <a:pPr algn="r"/>
              <a:r>
                <a:rPr lang="en-US" sz="1400"/>
                <a:t>BL resistance data</a:t>
              </a:r>
            </a:p>
          </p:txBody>
        </p:sp>
        <p:sp>
          <p:nvSpPr>
            <p:cNvPr id="124" name="ZoneTexte 123">
              <a:extLst>
                <a:ext uri="{FF2B5EF4-FFF2-40B4-BE49-F238E27FC236}">
                  <a16:creationId xmlns:a16="http://schemas.microsoft.com/office/drawing/2014/main" id="{3A04BDDE-8EF6-4534-9430-653A84C5EDCA}"/>
                </a:ext>
              </a:extLst>
            </p:cNvPr>
            <p:cNvSpPr txBox="1"/>
            <p:nvPr/>
          </p:nvSpPr>
          <p:spPr>
            <a:xfrm>
              <a:off x="6833826" y="2549526"/>
              <a:ext cx="892936" cy="276080"/>
            </a:xfrm>
            <a:prstGeom prst="rect">
              <a:avLst/>
            </a:prstGeom>
            <a:noFill/>
          </p:spPr>
          <p:txBody>
            <a:bodyPr wrap="none" rtlCol="0">
              <a:spAutoFit/>
            </a:bodyPr>
            <a:lstStyle/>
            <a:p>
              <a:pPr algn="r"/>
              <a:r>
                <a:rPr lang="en-US" sz="1400"/>
                <a:t>All B/F/TAF</a:t>
              </a:r>
            </a:p>
          </p:txBody>
        </p:sp>
        <p:sp>
          <p:nvSpPr>
            <p:cNvPr id="125" name="ZoneTexte 124">
              <a:extLst>
                <a:ext uri="{FF2B5EF4-FFF2-40B4-BE49-F238E27FC236}">
                  <a16:creationId xmlns:a16="http://schemas.microsoft.com/office/drawing/2014/main" id="{F6A8BAC2-5E8E-4B47-9147-5EA4253A0628}"/>
                </a:ext>
              </a:extLst>
            </p:cNvPr>
            <p:cNvSpPr txBox="1"/>
            <p:nvPr/>
          </p:nvSpPr>
          <p:spPr>
            <a:xfrm>
              <a:off x="6186167" y="2257349"/>
              <a:ext cx="2604391" cy="276080"/>
            </a:xfrm>
            <a:prstGeom prst="rect">
              <a:avLst/>
            </a:prstGeom>
            <a:noFill/>
          </p:spPr>
          <p:txBody>
            <a:bodyPr wrap="none" rtlCol="0">
              <a:spAutoFit/>
            </a:bodyPr>
            <a:lstStyle/>
            <a:p>
              <a:pPr algn="ctr"/>
              <a:r>
                <a:rPr lang="en-US" sz="1400"/>
                <a:t>HIV-1 RNA &lt; 50 copies/ml at last visit</a:t>
              </a:r>
            </a:p>
          </p:txBody>
        </p:sp>
        <p:sp>
          <p:nvSpPr>
            <p:cNvPr id="126" name="ZoneTexte 125">
              <a:extLst>
                <a:ext uri="{FF2B5EF4-FFF2-40B4-BE49-F238E27FC236}">
                  <a16:creationId xmlns:a16="http://schemas.microsoft.com/office/drawing/2014/main" id="{B0191C9E-3074-443D-878B-8D0389EA786E}"/>
                </a:ext>
              </a:extLst>
            </p:cNvPr>
            <p:cNvSpPr txBox="1"/>
            <p:nvPr/>
          </p:nvSpPr>
          <p:spPr>
            <a:xfrm>
              <a:off x="8772089" y="5813736"/>
              <a:ext cx="1169422" cy="276080"/>
            </a:xfrm>
            <a:prstGeom prst="rect">
              <a:avLst/>
            </a:prstGeom>
            <a:noFill/>
          </p:spPr>
          <p:txBody>
            <a:bodyPr wrap="none" rtlCol="0">
              <a:spAutoFit/>
            </a:bodyPr>
            <a:lstStyle/>
            <a:p>
              <a:pPr algn="ctr"/>
              <a:r>
                <a:rPr lang="en-US" sz="1400" b="1"/>
                <a:t>Participants, %</a:t>
              </a:r>
            </a:p>
          </p:txBody>
        </p:sp>
        <p:sp>
          <p:nvSpPr>
            <p:cNvPr id="127" name="ZoneTexte 126">
              <a:extLst>
                <a:ext uri="{FF2B5EF4-FFF2-40B4-BE49-F238E27FC236}">
                  <a16:creationId xmlns:a16="http://schemas.microsoft.com/office/drawing/2014/main" id="{40BDBC22-0D83-4148-A2EB-C6A6A5EB9304}"/>
                </a:ext>
              </a:extLst>
            </p:cNvPr>
            <p:cNvSpPr txBox="1"/>
            <p:nvPr/>
          </p:nvSpPr>
          <p:spPr>
            <a:xfrm>
              <a:off x="7734458" y="5258227"/>
              <a:ext cx="558166" cy="276999"/>
            </a:xfrm>
            <a:prstGeom prst="rect">
              <a:avLst/>
            </a:prstGeom>
            <a:noFill/>
          </p:spPr>
          <p:txBody>
            <a:bodyPr wrap="none" rtlCol="0">
              <a:spAutoFit/>
            </a:bodyPr>
            <a:lstStyle/>
            <a:p>
              <a:r>
                <a:rPr lang="en-US" sz="1400">
                  <a:solidFill>
                    <a:schemeClr val="bg1"/>
                  </a:solidFill>
                </a:rPr>
                <a:t>14/14</a:t>
              </a:r>
            </a:p>
          </p:txBody>
        </p:sp>
        <p:sp>
          <p:nvSpPr>
            <p:cNvPr id="128" name="ZoneTexte 127">
              <a:extLst>
                <a:ext uri="{FF2B5EF4-FFF2-40B4-BE49-F238E27FC236}">
                  <a16:creationId xmlns:a16="http://schemas.microsoft.com/office/drawing/2014/main" id="{7BD662D2-E438-4657-BEE4-10352665D0BE}"/>
                </a:ext>
              </a:extLst>
            </p:cNvPr>
            <p:cNvSpPr txBox="1"/>
            <p:nvPr/>
          </p:nvSpPr>
          <p:spPr>
            <a:xfrm>
              <a:off x="7734458" y="4957262"/>
              <a:ext cx="558166" cy="276999"/>
            </a:xfrm>
            <a:prstGeom prst="rect">
              <a:avLst/>
            </a:prstGeom>
            <a:noFill/>
          </p:spPr>
          <p:txBody>
            <a:bodyPr wrap="none" rtlCol="0">
              <a:spAutoFit/>
            </a:bodyPr>
            <a:lstStyle/>
            <a:p>
              <a:r>
                <a:rPr lang="en-US" sz="1400">
                  <a:solidFill>
                    <a:schemeClr val="bg1"/>
                  </a:solidFill>
                </a:rPr>
                <a:t>52/52</a:t>
              </a:r>
            </a:p>
          </p:txBody>
        </p:sp>
        <p:sp>
          <p:nvSpPr>
            <p:cNvPr id="129" name="ZoneTexte 128">
              <a:extLst>
                <a:ext uri="{FF2B5EF4-FFF2-40B4-BE49-F238E27FC236}">
                  <a16:creationId xmlns:a16="http://schemas.microsoft.com/office/drawing/2014/main" id="{F44EEFC6-FACB-4A9F-BABD-7F5C1492C6ED}"/>
                </a:ext>
              </a:extLst>
            </p:cNvPr>
            <p:cNvSpPr txBox="1"/>
            <p:nvPr/>
          </p:nvSpPr>
          <p:spPr>
            <a:xfrm>
              <a:off x="7734458" y="4656295"/>
              <a:ext cx="727580" cy="276080"/>
            </a:xfrm>
            <a:prstGeom prst="rect">
              <a:avLst/>
            </a:prstGeom>
            <a:noFill/>
          </p:spPr>
          <p:txBody>
            <a:bodyPr wrap="none" rtlCol="0">
              <a:spAutoFit/>
            </a:bodyPr>
            <a:lstStyle/>
            <a:p>
              <a:r>
                <a:rPr lang="en-US" sz="1400">
                  <a:solidFill>
                    <a:schemeClr val="bg1"/>
                  </a:solidFill>
                </a:rPr>
                <a:t>127/129</a:t>
              </a:r>
            </a:p>
          </p:txBody>
        </p:sp>
        <p:sp>
          <p:nvSpPr>
            <p:cNvPr id="130" name="ZoneTexte 129">
              <a:extLst>
                <a:ext uri="{FF2B5EF4-FFF2-40B4-BE49-F238E27FC236}">
                  <a16:creationId xmlns:a16="http://schemas.microsoft.com/office/drawing/2014/main" id="{08EA5B3D-ED3A-4A6C-8D1B-FF522B061639}"/>
                </a:ext>
              </a:extLst>
            </p:cNvPr>
            <p:cNvSpPr txBox="1"/>
            <p:nvPr/>
          </p:nvSpPr>
          <p:spPr>
            <a:xfrm>
              <a:off x="7734458" y="4355328"/>
              <a:ext cx="558166" cy="276999"/>
            </a:xfrm>
            <a:prstGeom prst="rect">
              <a:avLst/>
            </a:prstGeom>
            <a:noFill/>
          </p:spPr>
          <p:txBody>
            <a:bodyPr wrap="none" rtlCol="0">
              <a:spAutoFit/>
            </a:bodyPr>
            <a:lstStyle/>
            <a:p>
              <a:r>
                <a:rPr lang="en-US" sz="1400">
                  <a:solidFill>
                    <a:schemeClr val="bg1"/>
                  </a:solidFill>
                </a:rPr>
                <a:t>52/54</a:t>
              </a:r>
            </a:p>
          </p:txBody>
        </p:sp>
        <p:sp>
          <p:nvSpPr>
            <p:cNvPr id="131" name="ZoneTexte 130">
              <a:extLst>
                <a:ext uri="{FF2B5EF4-FFF2-40B4-BE49-F238E27FC236}">
                  <a16:creationId xmlns:a16="http://schemas.microsoft.com/office/drawing/2014/main" id="{E0446A9F-2BFA-4C50-B090-443434CB4902}"/>
                </a:ext>
              </a:extLst>
            </p:cNvPr>
            <p:cNvSpPr txBox="1"/>
            <p:nvPr/>
          </p:nvSpPr>
          <p:spPr>
            <a:xfrm>
              <a:off x="7734458" y="4054361"/>
              <a:ext cx="558166" cy="276999"/>
            </a:xfrm>
            <a:prstGeom prst="rect">
              <a:avLst/>
            </a:prstGeom>
            <a:noFill/>
          </p:spPr>
          <p:txBody>
            <a:bodyPr wrap="none" rtlCol="0">
              <a:spAutoFit/>
            </a:bodyPr>
            <a:lstStyle/>
            <a:p>
              <a:r>
                <a:rPr lang="en-US" sz="1400">
                  <a:solidFill>
                    <a:schemeClr val="bg1"/>
                  </a:solidFill>
                </a:rPr>
                <a:t>59/62</a:t>
              </a:r>
            </a:p>
          </p:txBody>
        </p:sp>
        <p:sp>
          <p:nvSpPr>
            <p:cNvPr id="132" name="ZoneTexte 131">
              <a:extLst>
                <a:ext uri="{FF2B5EF4-FFF2-40B4-BE49-F238E27FC236}">
                  <a16:creationId xmlns:a16="http://schemas.microsoft.com/office/drawing/2014/main" id="{CD1C5E8B-E323-4D17-8EEC-3A9E34707E2C}"/>
                </a:ext>
              </a:extLst>
            </p:cNvPr>
            <p:cNvSpPr txBox="1"/>
            <p:nvPr/>
          </p:nvSpPr>
          <p:spPr>
            <a:xfrm>
              <a:off x="7734458" y="3753394"/>
              <a:ext cx="561758" cy="276080"/>
            </a:xfrm>
            <a:prstGeom prst="rect">
              <a:avLst/>
            </a:prstGeom>
            <a:noFill/>
          </p:spPr>
          <p:txBody>
            <a:bodyPr wrap="none" rtlCol="0">
              <a:spAutoFit/>
            </a:bodyPr>
            <a:lstStyle/>
            <a:p>
              <a:r>
                <a:rPr lang="en-US" sz="1400">
                  <a:solidFill>
                    <a:schemeClr val="bg1"/>
                  </a:solidFill>
                </a:rPr>
                <a:t>94/98</a:t>
              </a:r>
            </a:p>
          </p:txBody>
        </p:sp>
        <p:sp>
          <p:nvSpPr>
            <p:cNvPr id="133" name="ZoneTexte 132">
              <a:extLst>
                <a:ext uri="{FF2B5EF4-FFF2-40B4-BE49-F238E27FC236}">
                  <a16:creationId xmlns:a16="http://schemas.microsoft.com/office/drawing/2014/main" id="{05B32E32-081D-4B26-97F5-8D921A5BB8A5}"/>
                </a:ext>
              </a:extLst>
            </p:cNvPr>
            <p:cNvSpPr txBox="1"/>
            <p:nvPr/>
          </p:nvSpPr>
          <p:spPr>
            <a:xfrm>
              <a:off x="7734458" y="3452427"/>
              <a:ext cx="727580" cy="276080"/>
            </a:xfrm>
            <a:prstGeom prst="rect">
              <a:avLst/>
            </a:prstGeom>
            <a:noFill/>
          </p:spPr>
          <p:txBody>
            <a:bodyPr wrap="none" rtlCol="0">
              <a:spAutoFit/>
            </a:bodyPr>
            <a:lstStyle/>
            <a:p>
              <a:r>
                <a:rPr lang="en-US" sz="1400">
                  <a:solidFill>
                    <a:schemeClr val="bg1"/>
                  </a:solidFill>
                </a:rPr>
                <a:t>208/213</a:t>
              </a:r>
            </a:p>
          </p:txBody>
        </p:sp>
        <p:sp>
          <p:nvSpPr>
            <p:cNvPr id="134" name="ZoneTexte 133">
              <a:extLst>
                <a:ext uri="{FF2B5EF4-FFF2-40B4-BE49-F238E27FC236}">
                  <a16:creationId xmlns:a16="http://schemas.microsoft.com/office/drawing/2014/main" id="{006CBE43-5F0D-4EBB-8AEC-F0D00ED532F7}"/>
                </a:ext>
              </a:extLst>
            </p:cNvPr>
            <p:cNvSpPr txBox="1"/>
            <p:nvPr/>
          </p:nvSpPr>
          <p:spPr>
            <a:xfrm>
              <a:off x="7734458" y="3151460"/>
              <a:ext cx="727580" cy="276080"/>
            </a:xfrm>
            <a:prstGeom prst="rect">
              <a:avLst/>
            </a:prstGeom>
            <a:noFill/>
          </p:spPr>
          <p:txBody>
            <a:bodyPr wrap="none" rtlCol="0">
              <a:spAutoFit/>
            </a:bodyPr>
            <a:lstStyle/>
            <a:p>
              <a:r>
                <a:rPr lang="en-US" sz="1400">
                  <a:solidFill>
                    <a:schemeClr val="bg1"/>
                  </a:solidFill>
                </a:rPr>
                <a:t>283/285</a:t>
              </a:r>
            </a:p>
          </p:txBody>
        </p:sp>
        <p:sp>
          <p:nvSpPr>
            <p:cNvPr id="135" name="ZoneTexte 134">
              <a:extLst>
                <a:ext uri="{FF2B5EF4-FFF2-40B4-BE49-F238E27FC236}">
                  <a16:creationId xmlns:a16="http://schemas.microsoft.com/office/drawing/2014/main" id="{5EBB52F6-5624-4EC9-B5EE-F80E1DDFDAC0}"/>
                </a:ext>
              </a:extLst>
            </p:cNvPr>
            <p:cNvSpPr txBox="1"/>
            <p:nvPr/>
          </p:nvSpPr>
          <p:spPr>
            <a:xfrm>
              <a:off x="7734458" y="2850493"/>
              <a:ext cx="727580" cy="276080"/>
            </a:xfrm>
            <a:prstGeom prst="rect">
              <a:avLst/>
            </a:prstGeom>
            <a:noFill/>
          </p:spPr>
          <p:txBody>
            <a:bodyPr wrap="none" rtlCol="0">
              <a:spAutoFit/>
            </a:bodyPr>
            <a:lstStyle/>
            <a:p>
              <a:r>
                <a:rPr lang="en-US" sz="1400">
                  <a:solidFill>
                    <a:schemeClr val="bg1"/>
                  </a:solidFill>
                </a:rPr>
                <a:t>491/498</a:t>
              </a:r>
            </a:p>
          </p:txBody>
        </p:sp>
        <p:sp>
          <p:nvSpPr>
            <p:cNvPr id="136" name="ZoneTexte 135">
              <a:extLst>
                <a:ext uri="{FF2B5EF4-FFF2-40B4-BE49-F238E27FC236}">
                  <a16:creationId xmlns:a16="http://schemas.microsoft.com/office/drawing/2014/main" id="{8801EB8A-7731-4695-815A-E88345D63163}"/>
                </a:ext>
              </a:extLst>
            </p:cNvPr>
            <p:cNvSpPr txBox="1"/>
            <p:nvPr/>
          </p:nvSpPr>
          <p:spPr>
            <a:xfrm>
              <a:off x="7734458" y="2549526"/>
              <a:ext cx="727580" cy="276080"/>
            </a:xfrm>
            <a:prstGeom prst="rect">
              <a:avLst/>
            </a:prstGeom>
            <a:noFill/>
          </p:spPr>
          <p:txBody>
            <a:bodyPr wrap="none" rtlCol="0">
              <a:spAutoFit/>
            </a:bodyPr>
            <a:lstStyle/>
            <a:p>
              <a:r>
                <a:rPr lang="en-US" sz="1400" dirty="0">
                  <a:solidFill>
                    <a:schemeClr val="bg1"/>
                  </a:solidFill>
                </a:rPr>
                <a:t>525/532</a:t>
              </a:r>
            </a:p>
          </p:txBody>
        </p:sp>
        <p:sp>
          <p:nvSpPr>
            <p:cNvPr id="137" name="ZoneTexte 136">
              <a:extLst>
                <a:ext uri="{FF2B5EF4-FFF2-40B4-BE49-F238E27FC236}">
                  <a16:creationId xmlns:a16="http://schemas.microsoft.com/office/drawing/2014/main" id="{2BD47450-C220-4D22-A2B6-8F851CB46DF0}"/>
                </a:ext>
              </a:extLst>
            </p:cNvPr>
            <p:cNvSpPr txBox="1"/>
            <p:nvPr/>
          </p:nvSpPr>
          <p:spPr>
            <a:xfrm>
              <a:off x="10914280" y="4957262"/>
              <a:ext cx="420308" cy="276999"/>
            </a:xfrm>
            <a:prstGeom prst="rect">
              <a:avLst/>
            </a:prstGeom>
            <a:noFill/>
          </p:spPr>
          <p:txBody>
            <a:bodyPr wrap="none" rtlCol="0">
              <a:spAutoFit/>
            </a:bodyPr>
            <a:lstStyle/>
            <a:p>
              <a:r>
                <a:rPr lang="en-US" sz="1400"/>
                <a:t>100</a:t>
              </a:r>
            </a:p>
          </p:txBody>
        </p:sp>
        <p:sp>
          <p:nvSpPr>
            <p:cNvPr id="138" name="ZoneTexte 137">
              <a:extLst>
                <a:ext uri="{FF2B5EF4-FFF2-40B4-BE49-F238E27FC236}">
                  <a16:creationId xmlns:a16="http://schemas.microsoft.com/office/drawing/2014/main" id="{1B110A96-74E1-4158-9148-3701EBF51D01}"/>
                </a:ext>
              </a:extLst>
            </p:cNvPr>
            <p:cNvSpPr txBox="1"/>
            <p:nvPr/>
          </p:nvSpPr>
          <p:spPr>
            <a:xfrm>
              <a:off x="10799980" y="4656295"/>
              <a:ext cx="341760" cy="276999"/>
            </a:xfrm>
            <a:prstGeom prst="rect">
              <a:avLst/>
            </a:prstGeom>
            <a:noFill/>
          </p:spPr>
          <p:txBody>
            <a:bodyPr wrap="none" rtlCol="0">
              <a:spAutoFit/>
            </a:bodyPr>
            <a:lstStyle/>
            <a:p>
              <a:r>
                <a:rPr lang="en-US" sz="1400"/>
                <a:t>98</a:t>
              </a:r>
            </a:p>
          </p:txBody>
        </p:sp>
        <p:sp>
          <p:nvSpPr>
            <p:cNvPr id="139" name="ZoneTexte 138">
              <a:extLst>
                <a:ext uri="{FF2B5EF4-FFF2-40B4-BE49-F238E27FC236}">
                  <a16:creationId xmlns:a16="http://schemas.microsoft.com/office/drawing/2014/main" id="{CED25BD2-9163-493C-A02C-7FAF4116F587}"/>
                </a:ext>
              </a:extLst>
            </p:cNvPr>
            <p:cNvSpPr txBox="1"/>
            <p:nvPr/>
          </p:nvSpPr>
          <p:spPr>
            <a:xfrm>
              <a:off x="10771405" y="4355328"/>
              <a:ext cx="341760" cy="276999"/>
            </a:xfrm>
            <a:prstGeom prst="rect">
              <a:avLst/>
            </a:prstGeom>
            <a:noFill/>
          </p:spPr>
          <p:txBody>
            <a:bodyPr wrap="none" rtlCol="0">
              <a:spAutoFit/>
            </a:bodyPr>
            <a:lstStyle/>
            <a:p>
              <a:r>
                <a:rPr lang="en-US" sz="1400"/>
                <a:t>96</a:t>
              </a:r>
            </a:p>
          </p:txBody>
        </p:sp>
        <p:sp>
          <p:nvSpPr>
            <p:cNvPr id="140" name="ZoneTexte 139">
              <a:extLst>
                <a:ext uri="{FF2B5EF4-FFF2-40B4-BE49-F238E27FC236}">
                  <a16:creationId xmlns:a16="http://schemas.microsoft.com/office/drawing/2014/main" id="{71879083-694F-4D6A-A620-B0A447F23EE8}"/>
                </a:ext>
              </a:extLst>
            </p:cNvPr>
            <p:cNvSpPr txBox="1"/>
            <p:nvPr/>
          </p:nvSpPr>
          <p:spPr>
            <a:xfrm>
              <a:off x="10761880" y="4054361"/>
              <a:ext cx="341760" cy="276999"/>
            </a:xfrm>
            <a:prstGeom prst="rect">
              <a:avLst/>
            </a:prstGeom>
            <a:noFill/>
          </p:spPr>
          <p:txBody>
            <a:bodyPr wrap="none" rtlCol="0">
              <a:spAutoFit/>
            </a:bodyPr>
            <a:lstStyle/>
            <a:p>
              <a:r>
                <a:rPr lang="en-US" sz="1400"/>
                <a:t>95</a:t>
              </a:r>
            </a:p>
          </p:txBody>
        </p:sp>
        <p:sp>
          <p:nvSpPr>
            <p:cNvPr id="141" name="ZoneTexte 140">
              <a:extLst>
                <a:ext uri="{FF2B5EF4-FFF2-40B4-BE49-F238E27FC236}">
                  <a16:creationId xmlns:a16="http://schemas.microsoft.com/office/drawing/2014/main" id="{A0E14A4A-7806-4882-9D07-08525A1EA703}"/>
                </a:ext>
              </a:extLst>
            </p:cNvPr>
            <p:cNvSpPr txBox="1"/>
            <p:nvPr/>
          </p:nvSpPr>
          <p:spPr>
            <a:xfrm>
              <a:off x="10771405" y="3753394"/>
              <a:ext cx="341760" cy="276999"/>
            </a:xfrm>
            <a:prstGeom prst="rect">
              <a:avLst/>
            </a:prstGeom>
            <a:noFill/>
          </p:spPr>
          <p:txBody>
            <a:bodyPr wrap="none" rtlCol="0">
              <a:spAutoFit/>
            </a:bodyPr>
            <a:lstStyle/>
            <a:p>
              <a:r>
                <a:rPr lang="en-US" sz="1400"/>
                <a:t>96</a:t>
              </a:r>
            </a:p>
          </p:txBody>
        </p:sp>
        <p:sp>
          <p:nvSpPr>
            <p:cNvPr id="142" name="ZoneTexte 141">
              <a:extLst>
                <a:ext uri="{FF2B5EF4-FFF2-40B4-BE49-F238E27FC236}">
                  <a16:creationId xmlns:a16="http://schemas.microsoft.com/office/drawing/2014/main" id="{904E2739-663D-4B1A-8EAF-C169AE1332CD}"/>
                </a:ext>
              </a:extLst>
            </p:cNvPr>
            <p:cNvSpPr txBox="1"/>
            <p:nvPr/>
          </p:nvSpPr>
          <p:spPr>
            <a:xfrm>
              <a:off x="10799980" y="3452427"/>
              <a:ext cx="341760" cy="276999"/>
            </a:xfrm>
            <a:prstGeom prst="rect">
              <a:avLst/>
            </a:prstGeom>
            <a:noFill/>
          </p:spPr>
          <p:txBody>
            <a:bodyPr wrap="none" rtlCol="0">
              <a:spAutoFit/>
            </a:bodyPr>
            <a:lstStyle/>
            <a:p>
              <a:r>
                <a:rPr lang="en-US" sz="1400"/>
                <a:t>98</a:t>
              </a:r>
            </a:p>
          </p:txBody>
        </p:sp>
        <p:sp>
          <p:nvSpPr>
            <p:cNvPr id="143" name="ZoneTexte 142">
              <a:extLst>
                <a:ext uri="{FF2B5EF4-FFF2-40B4-BE49-F238E27FC236}">
                  <a16:creationId xmlns:a16="http://schemas.microsoft.com/office/drawing/2014/main" id="{F12C4091-165D-49FA-AE5D-9DFB289B1B38}"/>
                </a:ext>
              </a:extLst>
            </p:cNvPr>
            <p:cNvSpPr txBox="1"/>
            <p:nvPr/>
          </p:nvSpPr>
          <p:spPr>
            <a:xfrm>
              <a:off x="10857130" y="3151460"/>
              <a:ext cx="341760" cy="276999"/>
            </a:xfrm>
            <a:prstGeom prst="rect">
              <a:avLst/>
            </a:prstGeom>
            <a:noFill/>
          </p:spPr>
          <p:txBody>
            <a:bodyPr wrap="none" rtlCol="0">
              <a:spAutoFit/>
            </a:bodyPr>
            <a:lstStyle/>
            <a:p>
              <a:r>
                <a:rPr lang="en-US" sz="1400"/>
                <a:t>99</a:t>
              </a:r>
            </a:p>
          </p:txBody>
        </p:sp>
        <p:sp>
          <p:nvSpPr>
            <p:cNvPr id="144" name="ZoneTexte 143">
              <a:extLst>
                <a:ext uri="{FF2B5EF4-FFF2-40B4-BE49-F238E27FC236}">
                  <a16:creationId xmlns:a16="http://schemas.microsoft.com/office/drawing/2014/main" id="{27DE1A8C-B8E7-41E0-B23D-DE07DCF3AEF8}"/>
                </a:ext>
              </a:extLst>
            </p:cNvPr>
            <p:cNvSpPr txBox="1"/>
            <p:nvPr/>
          </p:nvSpPr>
          <p:spPr>
            <a:xfrm>
              <a:off x="10857130" y="2850493"/>
              <a:ext cx="341760" cy="276999"/>
            </a:xfrm>
            <a:prstGeom prst="rect">
              <a:avLst/>
            </a:prstGeom>
            <a:noFill/>
          </p:spPr>
          <p:txBody>
            <a:bodyPr wrap="none" rtlCol="0">
              <a:spAutoFit/>
            </a:bodyPr>
            <a:lstStyle/>
            <a:p>
              <a:r>
                <a:rPr lang="en-US" sz="1400"/>
                <a:t>99</a:t>
              </a:r>
            </a:p>
          </p:txBody>
        </p:sp>
        <p:sp>
          <p:nvSpPr>
            <p:cNvPr id="145" name="ZoneTexte 144">
              <a:extLst>
                <a:ext uri="{FF2B5EF4-FFF2-40B4-BE49-F238E27FC236}">
                  <a16:creationId xmlns:a16="http://schemas.microsoft.com/office/drawing/2014/main" id="{463E6E4F-6001-4E5E-A6CC-7F34CAC61B5B}"/>
                </a:ext>
              </a:extLst>
            </p:cNvPr>
            <p:cNvSpPr txBox="1"/>
            <p:nvPr/>
          </p:nvSpPr>
          <p:spPr>
            <a:xfrm>
              <a:off x="10857130" y="2549526"/>
              <a:ext cx="341760" cy="276999"/>
            </a:xfrm>
            <a:prstGeom prst="rect">
              <a:avLst/>
            </a:prstGeom>
            <a:noFill/>
          </p:spPr>
          <p:txBody>
            <a:bodyPr wrap="none" rtlCol="0">
              <a:spAutoFit/>
            </a:bodyPr>
            <a:lstStyle/>
            <a:p>
              <a:r>
                <a:rPr lang="en-US" sz="1400"/>
                <a:t>99</a:t>
              </a:r>
            </a:p>
          </p:txBody>
        </p:sp>
        <p:sp>
          <p:nvSpPr>
            <p:cNvPr id="146" name="ZoneTexte 145">
              <a:extLst>
                <a:ext uri="{FF2B5EF4-FFF2-40B4-BE49-F238E27FC236}">
                  <a16:creationId xmlns:a16="http://schemas.microsoft.com/office/drawing/2014/main" id="{8B0A2B96-F4C7-4748-9327-3ADC2358CC67}"/>
                </a:ext>
              </a:extLst>
            </p:cNvPr>
            <p:cNvSpPr txBox="1"/>
            <p:nvPr/>
          </p:nvSpPr>
          <p:spPr>
            <a:xfrm>
              <a:off x="10943783" y="5258227"/>
              <a:ext cx="420308" cy="276999"/>
            </a:xfrm>
            <a:prstGeom prst="rect">
              <a:avLst/>
            </a:prstGeom>
            <a:noFill/>
          </p:spPr>
          <p:txBody>
            <a:bodyPr wrap="none" rtlCol="0">
              <a:spAutoFit/>
            </a:bodyPr>
            <a:lstStyle/>
            <a:p>
              <a:r>
                <a:rPr lang="en-US" sz="1400"/>
                <a:t>100</a:t>
              </a:r>
            </a:p>
          </p:txBody>
        </p:sp>
        <p:sp>
          <p:nvSpPr>
            <p:cNvPr id="147" name="ZoneTexte 146">
              <a:extLst>
                <a:ext uri="{FF2B5EF4-FFF2-40B4-BE49-F238E27FC236}">
                  <a16:creationId xmlns:a16="http://schemas.microsoft.com/office/drawing/2014/main" id="{16A77CA9-E3F7-4C36-854B-09F5DEF881C2}"/>
                </a:ext>
              </a:extLst>
            </p:cNvPr>
            <p:cNvSpPr txBox="1"/>
            <p:nvPr/>
          </p:nvSpPr>
          <p:spPr>
            <a:xfrm>
              <a:off x="6129285" y="1863269"/>
              <a:ext cx="3685142" cy="331296"/>
            </a:xfrm>
            <a:prstGeom prst="rect">
              <a:avLst/>
            </a:prstGeom>
            <a:noFill/>
          </p:spPr>
          <p:txBody>
            <a:bodyPr wrap="none" rtlCol="0">
              <a:spAutoFit/>
            </a:bodyPr>
            <a:lstStyle/>
            <a:p>
              <a:pPr algn="ctr"/>
              <a:r>
                <a:rPr lang="en-US" b="1" dirty="0">
                  <a:solidFill>
                    <a:srgbClr val="0070C0"/>
                  </a:solidFill>
                </a:rPr>
                <a:t>Virologic outcome by baseline resistance</a:t>
              </a:r>
            </a:p>
          </p:txBody>
        </p:sp>
      </p:grpSp>
      <p:sp>
        <p:nvSpPr>
          <p:cNvPr id="148" name="Rectangle 147">
            <a:extLst>
              <a:ext uri="{FF2B5EF4-FFF2-40B4-BE49-F238E27FC236}">
                <a16:creationId xmlns:a16="http://schemas.microsoft.com/office/drawing/2014/main" id="{E64F4C43-B00A-E344-9FAE-5FF40681D63C}"/>
              </a:ext>
            </a:extLst>
          </p:cNvPr>
          <p:cNvSpPr/>
          <p:nvPr/>
        </p:nvSpPr>
        <p:spPr>
          <a:xfrm>
            <a:off x="9627131" y="6495532"/>
            <a:ext cx="2564869" cy="276999"/>
          </a:xfrm>
          <a:prstGeom prst="rect">
            <a:avLst/>
          </a:prstGeom>
        </p:spPr>
        <p:txBody>
          <a:bodyPr wrap="none">
            <a:spAutoFit/>
          </a:bodyPr>
          <a:lstStyle/>
          <a:p>
            <a:pPr algn="r"/>
            <a:r>
              <a:rPr lang="fr-FR" sz="1200" i="1" dirty="0" err="1">
                <a:solidFill>
                  <a:srgbClr val="000000"/>
                </a:solidFill>
                <a:ea typeface="Arial" pitchFamily="-84" charset="0"/>
                <a:cs typeface="Arial" pitchFamily="-84" charset="0"/>
              </a:rPr>
              <a:t>Rockstroh</a:t>
            </a:r>
            <a:r>
              <a:rPr lang="fr-FR" sz="1200" i="1" dirty="0">
                <a:solidFill>
                  <a:srgbClr val="000000"/>
                </a:solidFill>
                <a:ea typeface="Arial" pitchFamily="-84" charset="0"/>
                <a:cs typeface="Arial" pitchFamily="-84" charset="0"/>
              </a:rPr>
              <a:t> J</a:t>
            </a:r>
            <a:r>
              <a:rPr lang="fr-FR" sz="1200" i="1" dirty="0"/>
              <a:t>, Glasgow 2020, Abs. P036 </a:t>
            </a:r>
          </a:p>
        </p:txBody>
      </p:sp>
      <p:sp>
        <p:nvSpPr>
          <p:cNvPr id="66" name="Titre 10">
            <a:extLst>
              <a:ext uri="{FF2B5EF4-FFF2-40B4-BE49-F238E27FC236}">
                <a16:creationId xmlns:a16="http://schemas.microsoft.com/office/drawing/2014/main" id="{CF046718-CCEA-4A51-93C4-C51117239144}"/>
              </a:ext>
            </a:extLst>
          </p:cNvPr>
          <p:cNvSpPr>
            <a:spLocks noGrp="1"/>
          </p:cNvSpPr>
          <p:nvPr>
            <p:ph type="title"/>
          </p:nvPr>
        </p:nvSpPr>
        <p:spPr>
          <a:xfrm>
            <a:off x="711199" y="534786"/>
            <a:ext cx="11144251" cy="838200"/>
          </a:xfrm>
        </p:spPr>
        <p:txBody>
          <a:bodyPr anchor="ctr">
            <a:noAutofit/>
          </a:bodyPr>
          <a:lstStyle/>
          <a:p>
            <a:r>
              <a:rPr lang="en-US" sz="3200" dirty="0"/>
              <a:t>Long-term follow-up after a switch to </a:t>
            </a:r>
            <a:r>
              <a:rPr lang="en-US" sz="3200" dirty="0" err="1"/>
              <a:t>bictegravir</a:t>
            </a:r>
            <a:r>
              <a:rPr lang="en-US" sz="3200" dirty="0"/>
              <a:t>, emtricitabine, </a:t>
            </a:r>
            <a:br>
              <a:rPr lang="en-US" sz="3200" dirty="0"/>
            </a:br>
            <a:r>
              <a:rPr lang="en-US" sz="3200" dirty="0"/>
              <a:t>tenofovir alafenamide (B/F/TAF) from a boosted protease inhibitor-based regimen (3)</a:t>
            </a:r>
          </a:p>
        </p:txBody>
      </p:sp>
    </p:spTree>
    <p:extLst>
      <p:ext uri="{BB962C8B-B14F-4D97-AF65-F5344CB8AC3E}">
        <p14:creationId xmlns:p14="http://schemas.microsoft.com/office/powerpoint/2010/main" val="1625030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Groupe 118">
            <a:extLst>
              <a:ext uri="{FF2B5EF4-FFF2-40B4-BE49-F238E27FC236}">
                <a16:creationId xmlns:a16="http://schemas.microsoft.com/office/drawing/2014/main" id="{36E2EBC5-8709-48DA-82D1-675C7353A12B}"/>
              </a:ext>
            </a:extLst>
          </p:cNvPr>
          <p:cNvGrpSpPr/>
          <p:nvPr/>
        </p:nvGrpSpPr>
        <p:grpSpPr>
          <a:xfrm>
            <a:off x="1841500" y="4557713"/>
            <a:ext cx="4559300" cy="1689100"/>
            <a:chOff x="1841500" y="4557713"/>
            <a:chExt cx="4559300" cy="1689100"/>
          </a:xfrm>
        </p:grpSpPr>
        <p:sp>
          <p:nvSpPr>
            <p:cNvPr id="7" name="Line 6">
              <a:extLst>
                <a:ext uri="{FF2B5EF4-FFF2-40B4-BE49-F238E27FC236}">
                  <a16:creationId xmlns:a16="http://schemas.microsoft.com/office/drawing/2014/main" id="{5EB089AE-4FE4-4534-BB0F-2CB75353EFA7}"/>
                </a:ext>
              </a:extLst>
            </p:cNvPr>
            <p:cNvSpPr>
              <a:spLocks noChangeShapeType="1"/>
            </p:cNvSpPr>
            <p:nvPr/>
          </p:nvSpPr>
          <p:spPr bwMode="auto">
            <a:xfrm flipV="1">
              <a:off x="1905000" y="4557713"/>
              <a:ext cx="0" cy="422275"/>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8C866328-6F91-4B34-B014-62B78D595905}"/>
                </a:ext>
              </a:extLst>
            </p:cNvPr>
            <p:cNvSpPr>
              <a:spLocks noChangeShapeType="1"/>
            </p:cNvSpPr>
            <p:nvPr/>
          </p:nvSpPr>
          <p:spPr bwMode="auto">
            <a:xfrm flipV="1">
              <a:off x="1905000" y="4979988"/>
              <a:ext cx="0" cy="1266825"/>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2">
              <a:extLst>
                <a:ext uri="{FF2B5EF4-FFF2-40B4-BE49-F238E27FC236}">
                  <a16:creationId xmlns:a16="http://schemas.microsoft.com/office/drawing/2014/main" id="{C723FD1A-E68C-4E68-A019-F0B1A6B2E801}"/>
                </a:ext>
              </a:extLst>
            </p:cNvPr>
            <p:cNvSpPr>
              <a:spLocks noChangeShapeType="1"/>
            </p:cNvSpPr>
            <p:nvPr/>
          </p:nvSpPr>
          <p:spPr bwMode="auto">
            <a:xfrm>
              <a:off x="1905000" y="4979988"/>
              <a:ext cx="4495800" cy="0"/>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48">
              <a:extLst>
                <a:ext uri="{FF2B5EF4-FFF2-40B4-BE49-F238E27FC236}">
                  <a16:creationId xmlns:a16="http://schemas.microsoft.com/office/drawing/2014/main" id="{32C0BF6C-6896-426A-BE93-487385B6420A}"/>
                </a:ext>
              </a:extLst>
            </p:cNvPr>
            <p:cNvSpPr>
              <a:spLocks noChangeShapeType="1"/>
            </p:cNvSpPr>
            <p:nvPr/>
          </p:nvSpPr>
          <p:spPr bwMode="auto">
            <a:xfrm>
              <a:off x="1841500" y="4979988"/>
              <a:ext cx="63500" cy="0"/>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49">
              <a:extLst>
                <a:ext uri="{FF2B5EF4-FFF2-40B4-BE49-F238E27FC236}">
                  <a16:creationId xmlns:a16="http://schemas.microsoft.com/office/drawing/2014/main" id="{70A2FB3E-E891-4ADA-97A7-CD933A802A8B}"/>
                </a:ext>
              </a:extLst>
            </p:cNvPr>
            <p:cNvSpPr>
              <a:spLocks noChangeShapeType="1"/>
            </p:cNvSpPr>
            <p:nvPr/>
          </p:nvSpPr>
          <p:spPr bwMode="auto">
            <a:xfrm>
              <a:off x="1841500" y="5400675"/>
              <a:ext cx="63500" cy="0"/>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50">
              <a:extLst>
                <a:ext uri="{FF2B5EF4-FFF2-40B4-BE49-F238E27FC236}">
                  <a16:creationId xmlns:a16="http://schemas.microsoft.com/office/drawing/2014/main" id="{82921E03-719D-4FDC-9D4B-30D6896FFAAC}"/>
                </a:ext>
              </a:extLst>
            </p:cNvPr>
            <p:cNvSpPr>
              <a:spLocks noChangeShapeType="1"/>
            </p:cNvSpPr>
            <p:nvPr/>
          </p:nvSpPr>
          <p:spPr bwMode="auto">
            <a:xfrm>
              <a:off x="1841500" y="5822950"/>
              <a:ext cx="63500" cy="0"/>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51">
              <a:extLst>
                <a:ext uri="{FF2B5EF4-FFF2-40B4-BE49-F238E27FC236}">
                  <a16:creationId xmlns:a16="http://schemas.microsoft.com/office/drawing/2014/main" id="{4161FE88-D13F-4BB2-93F9-9B077D1DFBFF}"/>
                </a:ext>
              </a:extLst>
            </p:cNvPr>
            <p:cNvSpPr>
              <a:spLocks noChangeShapeType="1"/>
            </p:cNvSpPr>
            <p:nvPr/>
          </p:nvSpPr>
          <p:spPr bwMode="auto">
            <a:xfrm>
              <a:off x="1841500" y="6246813"/>
              <a:ext cx="63500" cy="0"/>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52">
              <a:extLst>
                <a:ext uri="{FF2B5EF4-FFF2-40B4-BE49-F238E27FC236}">
                  <a16:creationId xmlns:a16="http://schemas.microsoft.com/office/drawing/2014/main" id="{903FFA3D-C096-4171-9FCF-3E8D37A95555}"/>
                </a:ext>
              </a:extLst>
            </p:cNvPr>
            <p:cNvSpPr>
              <a:spLocks noChangeShapeType="1"/>
            </p:cNvSpPr>
            <p:nvPr/>
          </p:nvSpPr>
          <p:spPr bwMode="auto">
            <a:xfrm>
              <a:off x="1841500" y="4557713"/>
              <a:ext cx="63500" cy="0"/>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64">
              <a:extLst>
                <a:ext uri="{FF2B5EF4-FFF2-40B4-BE49-F238E27FC236}">
                  <a16:creationId xmlns:a16="http://schemas.microsoft.com/office/drawing/2014/main" id="{A0363520-E4EE-46D2-83EE-123524B0A186}"/>
                </a:ext>
              </a:extLst>
            </p:cNvPr>
            <p:cNvSpPr>
              <a:spLocks/>
            </p:cNvSpPr>
            <p:nvPr/>
          </p:nvSpPr>
          <p:spPr bwMode="auto">
            <a:xfrm>
              <a:off x="2001838" y="4979988"/>
              <a:ext cx="290512" cy="90488"/>
            </a:xfrm>
            <a:custGeom>
              <a:avLst/>
              <a:gdLst>
                <a:gd name="T0" fmla="*/ 183 w 183"/>
                <a:gd name="T1" fmla="*/ 57 h 57"/>
                <a:gd name="T2" fmla="*/ 183 w 183"/>
                <a:gd name="T3" fmla="*/ 0 h 57"/>
                <a:gd name="T4" fmla="*/ 0 w 183"/>
                <a:gd name="T5" fmla="*/ 0 h 57"/>
                <a:gd name="T6" fmla="*/ 0 w 183"/>
                <a:gd name="T7" fmla="*/ 57 h 57"/>
                <a:gd name="T8" fmla="*/ 183 w 183"/>
                <a:gd name="T9" fmla="*/ 57 h 57"/>
                <a:gd name="T10" fmla="*/ 183 w 183"/>
                <a:gd name="T11" fmla="*/ 57 h 57"/>
              </a:gdLst>
              <a:ahLst/>
              <a:cxnLst>
                <a:cxn ang="0">
                  <a:pos x="T0" y="T1"/>
                </a:cxn>
                <a:cxn ang="0">
                  <a:pos x="T2" y="T3"/>
                </a:cxn>
                <a:cxn ang="0">
                  <a:pos x="T4" y="T5"/>
                </a:cxn>
                <a:cxn ang="0">
                  <a:pos x="T6" y="T7"/>
                </a:cxn>
                <a:cxn ang="0">
                  <a:pos x="T8" y="T9"/>
                </a:cxn>
                <a:cxn ang="0">
                  <a:pos x="T10" y="T11"/>
                </a:cxn>
              </a:cxnLst>
              <a:rect l="0" t="0" r="r" b="b"/>
              <a:pathLst>
                <a:path w="183" h="57">
                  <a:moveTo>
                    <a:pt x="183" y="57"/>
                  </a:moveTo>
                  <a:lnTo>
                    <a:pt x="183" y="0"/>
                  </a:lnTo>
                  <a:lnTo>
                    <a:pt x="0" y="0"/>
                  </a:lnTo>
                  <a:lnTo>
                    <a:pt x="0" y="57"/>
                  </a:lnTo>
                  <a:lnTo>
                    <a:pt x="183" y="57"/>
                  </a:lnTo>
                  <a:lnTo>
                    <a:pt x="183" y="57"/>
                  </a:lnTo>
                  <a:close/>
                </a:path>
              </a:pathLst>
            </a:custGeom>
            <a:solidFill>
              <a:srgbClr val="009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5">
              <a:extLst>
                <a:ext uri="{FF2B5EF4-FFF2-40B4-BE49-F238E27FC236}">
                  <a16:creationId xmlns:a16="http://schemas.microsoft.com/office/drawing/2014/main" id="{69265253-76AF-48C0-A4D9-C2CC7CBE72DB}"/>
                </a:ext>
              </a:extLst>
            </p:cNvPr>
            <p:cNvSpPr>
              <a:spLocks/>
            </p:cNvSpPr>
            <p:nvPr/>
          </p:nvSpPr>
          <p:spPr bwMode="auto">
            <a:xfrm>
              <a:off x="2649538" y="4979988"/>
              <a:ext cx="288925" cy="90488"/>
            </a:xfrm>
            <a:custGeom>
              <a:avLst/>
              <a:gdLst>
                <a:gd name="T0" fmla="*/ 0 w 182"/>
                <a:gd name="T1" fmla="*/ 0 h 57"/>
                <a:gd name="T2" fmla="*/ 0 w 182"/>
                <a:gd name="T3" fmla="*/ 57 h 57"/>
                <a:gd name="T4" fmla="*/ 182 w 182"/>
                <a:gd name="T5" fmla="*/ 57 h 57"/>
                <a:gd name="T6" fmla="*/ 182 w 182"/>
                <a:gd name="T7" fmla="*/ 0 h 57"/>
                <a:gd name="T8" fmla="*/ 0 w 182"/>
                <a:gd name="T9" fmla="*/ 0 h 57"/>
                <a:gd name="T10" fmla="*/ 0 w 182"/>
                <a:gd name="T11" fmla="*/ 0 h 57"/>
              </a:gdLst>
              <a:ahLst/>
              <a:cxnLst>
                <a:cxn ang="0">
                  <a:pos x="T0" y="T1"/>
                </a:cxn>
                <a:cxn ang="0">
                  <a:pos x="T2" y="T3"/>
                </a:cxn>
                <a:cxn ang="0">
                  <a:pos x="T4" y="T5"/>
                </a:cxn>
                <a:cxn ang="0">
                  <a:pos x="T6" y="T7"/>
                </a:cxn>
                <a:cxn ang="0">
                  <a:pos x="T8" y="T9"/>
                </a:cxn>
                <a:cxn ang="0">
                  <a:pos x="T10" y="T11"/>
                </a:cxn>
              </a:cxnLst>
              <a:rect l="0" t="0" r="r" b="b"/>
              <a:pathLst>
                <a:path w="182" h="57">
                  <a:moveTo>
                    <a:pt x="0" y="0"/>
                  </a:moveTo>
                  <a:lnTo>
                    <a:pt x="0" y="57"/>
                  </a:lnTo>
                  <a:lnTo>
                    <a:pt x="182" y="57"/>
                  </a:lnTo>
                  <a:lnTo>
                    <a:pt x="182" y="0"/>
                  </a:lnTo>
                  <a:lnTo>
                    <a:pt x="0" y="0"/>
                  </a:lnTo>
                  <a:lnTo>
                    <a:pt x="0" y="0"/>
                  </a:lnTo>
                  <a:close/>
                </a:path>
              </a:pathLst>
            </a:custGeom>
            <a:solidFill>
              <a:srgbClr val="0099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6">
              <a:extLst>
                <a:ext uri="{FF2B5EF4-FFF2-40B4-BE49-F238E27FC236}">
                  <a16:creationId xmlns:a16="http://schemas.microsoft.com/office/drawing/2014/main" id="{175AED3F-809B-4854-A779-8D45C2E8D688}"/>
                </a:ext>
              </a:extLst>
            </p:cNvPr>
            <p:cNvSpPr>
              <a:spLocks/>
            </p:cNvSpPr>
            <p:nvPr/>
          </p:nvSpPr>
          <p:spPr bwMode="auto">
            <a:xfrm>
              <a:off x="2324100" y="4979988"/>
              <a:ext cx="292100" cy="165100"/>
            </a:xfrm>
            <a:custGeom>
              <a:avLst/>
              <a:gdLst>
                <a:gd name="T0" fmla="*/ 0 w 184"/>
                <a:gd name="T1" fmla="*/ 0 h 104"/>
                <a:gd name="T2" fmla="*/ 0 w 184"/>
                <a:gd name="T3" fmla="*/ 104 h 104"/>
                <a:gd name="T4" fmla="*/ 184 w 184"/>
                <a:gd name="T5" fmla="*/ 104 h 104"/>
                <a:gd name="T6" fmla="*/ 184 w 184"/>
                <a:gd name="T7" fmla="*/ 0 h 104"/>
                <a:gd name="T8" fmla="*/ 0 w 184"/>
                <a:gd name="T9" fmla="*/ 0 h 104"/>
                <a:gd name="T10" fmla="*/ 0 w 184"/>
                <a:gd name="T11" fmla="*/ 0 h 104"/>
              </a:gdLst>
              <a:ahLst/>
              <a:cxnLst>
                <a:cxn ang="0">
                  <a:pos x="T0" y="T1"/>
                </a:cxn>
                <a:cxn ang="0">
                  <a:pos x="T2" y="T3"/>
                </a:cxn>
                <a:cxn ang="0">
                  <a:pos x="T4" y="T5"/>
                </a:cxn>
                <a:cxn ang="0">
                  <a:pos x="T6" y="T7"/>
                </a:cxn>
                <a:cxn ang="0">
                  <a:pos x="T8" y="T9"/>
                </a:cxn>
                <a:cxn ang="0">
                  <a:pos x="T10" y="T11"/>
                </a:cxn>
              </a:cxnLst>
              <a:rect l="0" t="0" r="r" b="b"/>
              <a:pathLst>
                <a:path w="184" h="104">
                  <a:moveTo>
                    <a:pt x="0" y="0"/>
                  </a:moveTo>
                  <a:lnTo>
                    <a:pt x="0" y="104"/>
                  </a:lnTo>
                  <a:lnTo>
                    <a:pt x="184" y="104"/>
                  </a:lnTo>
                  <a:lnTo>
                    <a:pt x="184" y="0"/>
                  </a:lnTo>
                  <a:lnTo>
                    <a:pt x="0" y="0"/>
                  </a:lnTo>
                  <a:lnTo>
                    <a:pt x="0" y="0"/>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7">
              <a:extLst>
                <a:ext uri="{FF2B5EF4-FFF2-40B4-BE49-F238E27FC236}">
                  <a16:creationId xmlns:a16="http://schemas.microsoft.com/office/drawing/2014/main" id="{138DC89B-9A08-4A38-97B0-A879F089471A}"/>
                </a:ext>
              </a:extLst>
            </p:cNvPr>
            <p:cNvSpPr>
              <a:spLocks/>
            </p:cNvSpPr>
            <p:nvPr/>
          </p:nvSpPr>
          <p:spPr bwMode="auto">
            <a:xfrm>
              <a:off x="3132138" y="4979988"/>
              <a:ext cx="290512" cy="258763"/>
            </a:xfrm>
            <a:custGeom>
              <a:avLst/>
              <a:gdLst>
                <a:gd name="T0" fmla="*/ 0 w 183"/>
                <a:gd name="T1" fmla="*/ 0 h 163"/>
                <a:gd name="T2" fmla="*/ 0 w 183"/>
                <a:gd name="T3" fmla="*/ 163 h 163"/>
                <a:gd name="T4" fmla="*/ 183 w 183"/>
                <a:gd name="T5" fmla="*/ 163 h 163"/>
                <a:gd name="T6" fmla="*/ 183 w 183"/>
                <a:gd name="T7" fmla="*/ 0 h 163"/>
                <a:gd name="T8" fmla="*/ 0 w 183"/>
                <a:gd name="T9" fmla="*/ 0 h 163"/>
                <a:gd name="T10" fmla="*/ 0 w 183"/>
                <a:gd name="T11" fmla="*/ 0 h 163"/>
              </a:gdLst>
              <a:ahLst/>
              <a:cxnLst>
                <a:cxn ang="0">
                  <a:pos x="T0" y="T1"/>
                </a:cxn>
                <a:cxn ang="0">
                  <a:pos x="T2" y="T3"/>
                </a:cxn>
                <a:cxn ang="0">
                  <a:pos x="T4" y="T5"/>
                </a:cxn>
                <a:cxn ang="0">
                  <a:pos x="T6" y="T7"/>
                </a:cxn>
                <a:cxn ang="0">
                  <a:pos x="T8" y="T9"/>
                </a:cxn>
                <a:cxn ang="0">
                  <a:pos x="T10" y="T11"/>
                </a:cxn>
              </a:cxnLst>
              <a:rect l="0" t="0" r="r" b="b"/>
              <a:pathLst>
                <a:path w="183" h="163">
                  <a:moveTo>
                    <a:pt x="0" y="0"/>
                  </a:moveTo>
                  <a:lnTo>
                    <a:pt x="0" y="163"/>
                  </a:lnTo>
                  <a:lnTo>
                    <a:pt x="183" y="163"/>
                  </a:lnTo>
                  <a:lnTo>
                    <a:pt x="183" y="0"/>
                  </a:lnTo>
                  <a:lnTo>
                    <a:pt x="0" y="0"/>
                  </a:lnTo>
                  <a:lnTo>
                    <a:pt x="0" y="0"/>
                  </a:lnTo>
                  <a:close/>
                </a:path>
              </a:pathLst>
            </a:custGeom>
            <a:solidFill>
              <a:srgbClr val="009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8">
              <a:extLst>
                <a:ext uri="{FF2B5EF4-FFF2-40B4-BE49-F238E27FC236}">
                  <a16:creationId xmlns:a16="http://schemas.microsoft.com/office/drawing/2014/main" id="{C6B47DBD-3692-4EC1-8160-DC5F7FD47EF5}"/>
                </a:ext>
              </a:extLst>
            </p:cNvPr>
            <p:cNvSpPr>
              <a:spLocks/>
            </p:cNvSpPr>
            <p:nvPr/>
          </p:nvSpPr>
          <p:spPr bwMode="auto">
            <a:xfrm>
              <a:off x="3454400" y="4979988"/>
              <a:ext cx="292100" cy="339725"/>
            </a:xfrm>
            <a:custGeom>
              <a:avLst/>
              <a:gdLst>
                <a:gd name="T0" fmla="*/ 184 w 184"/>
                <a:gd name="T1" fmla="*/ 0 h 214"/>
                <a:gd name="T2" fmla="*/ 0 w 184"/>
                <a:gd name="T3" fmla="*/ 0 h 214"/>
                <a:gd name="T4" fmla="*/ 0 w 184"/>
                <a:gd name="T5" fmla="*/ 214 h 214"/>
                <a:gd name="T6" fmla="*/ 184 w 184"/>
                <a:gd name="T7" fmla="*/ 214 h 214"/>
                <a:gd name="T8" fmla="*/ 184 w 184"/>
                <a:gd name="T9" fmla="*/ 0 h 214"/>
                <a:gd name="T10" fmla="*/ 184 w 184"/>
                <a:gd name="T11" fmla="*/ 0 h 214"/>
              </a:gdLst>
              <a:ahLst/>
              <a:cxnLst>
                <a:cxn ang="0">
                  <a:pos x="T0" y="T1"/>
                </a:cxn>
                <a:cxn ang="0">
                  <a:pos x="T2" y="T3"/>
                </a:cxn>
                <a:cxn ang="0">
                  <a:pos x="T4" y="T5"/>
                </a:cxn>
                <a:cxn ang="0">
                  <a:pos x="T6" y="T7"/>
                </a:cxn>
                <a:cxn ang="0">
                  <a:pos x="T8" y="T9"/>
                </a:cxn>
                <a:cxn ang="0">
                  <a:pos x="T10" y="T11"/>
                </a:cxn>
              </a:cxnLst>
              <a:rect l="0" t="0" r="r" b="b"/>
              <a:pathLst>
                <a:path w="184" h="214">
                  <a:moveTo>
                    <a:pt x="184" y="0"/>
                  </a:moveTo>
                  <a:lnTo>
                    <a:pt x="0" y="0"/>
                  </a:lnTo>
                  <a:lnTo>
                    <a:pt x="0" y="214"/>
                  </a:lnTo>
                  <a:lnTo>
                    <a:pt x="184" y="214"/>
                  </a:lnTo>
                  <a:lnTo>
                    <a:pt x="184" y="0"/>
                  </a:lnTo>
                  <a:lnTo>
                    <a:pt x="184" y="0"/>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9">
              <a:extLst>
                <a:ext uri="{FF2B5EF4-FFF2-40B4-BE49-F238E27FC236}">
                  <a16:creationId xmlns:a16="http://schemas.microsoft.com/office/drawing/2014/main" id="{E071F684-AA1C-4237-B68C-139DE3A98453}"/>
                </a:ext>
              </a:extLst>
            </p:cNvPr>
            <p:cNvSpPr>
              <a:spLocks/>
            </p:cNvSpPr>
            <p:nvPr/>
          </p:nvSpPr>
          <p:spPr bwMode="auto">
            <a:xfrm>
              <a:off x="3779838" y="4979988"/>
              <a:ext cx="288925" cy="588963"/>
            </a:xfrm>
            <a:custGeom>
              <a:avLst/>
              <a:gdLst>
                <a:gd name="T0" fmla="*/ 182 w 182"/>
                <a:gd name="T1" fmla="*/ 371 h 371"/>
                <a:gd name="T2" fmla="*/ 182 w 182"/>
                <a:gd name="T3" fmla="*/ 0 h 371"/>
                <a:gd name="T4" fmla="*/ 0 w 182"/>
                <a:gd name="T5" fmla="*/ 0 h 371"/>
                <a:gd name="T6" fmla="*/ 0 w 182"/>
                <a:gd name="T7" fmla="*/ 371 h 371"/>
                <a:gd name="T8" fmla="*/ 182 w 182"/>
                <a:gd name="T9" fmla="*/ 371 h 371"/>
                <a:gd name="T10" fmla="*/ 182 w 182"/>
                <a:gd name="T11" fmla="*/ 371 h 371"/>
              </a:gdLst>
              <a:ahLst/>
              <a:cxnLst>
                <a:cxn ang="0">
                  <a:pos x="T0" y="T1"/>
                </a:cxn>
                <a:cxn ang="0">
                  <a:pos x="T2" y="T3"/>
                </a:cxn>
                <a:cxn ang="0">
                  <a:pos x="T4" y="T5"/>
                </a:cxn>
                <a:cxn ang="0">
                  <a:pos x="T6" y="T7"/>
                </a:cxn>
                <a:cxn ang="0">
                  <a:pos x="T8" y="T9"/>
                </a:cxn>
                <a:cxn ang="0">
                  <a:pos x="T10" y="T11"/>
                </a:cxn>
              </a:cxnLst>
              <a:rect l="0" t="0" r="r" b="b"/>
              <a:pathLst>
                <a:path w="182" h="371">
                  <a:moveTo>
                    <a:pt x="182" y="371"/>
                  </a:moveTo>
                  <a:lnTo>
                    <a:pt x="182" y="0"/>
                  </a:lnTo>
                  <a:lnTo>
                    <a:pt x="0" y="0"/>
                  </a:lnTo>
                  <a:lnTo>
                    <a:pt x="0" y="371"/>
                  </a:lnTo>
                  <a:lnTo>
                    <a:pt x="182" y="371"/>
                  </a:lnTo>
                  <a:lnTo>
                    <a:pt x="182" y="371"/>
                  </a:lnTo>
                  <a:close/>
                </a:path>
              </a:pathLst>
            </a:custGeom>
            <a:solidFill>
              <a:srgbClr val="0099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0">
              <a:extLst>
                <a:ext uri="{FF2B5EF4-FFF2-40B4-BE49-F238E27FC236}">
                  <a16:creationId xmlns:a16="http://schemas.microsoft.com/office/drawing/2014/main" id="{D39CD6E8-F802-41B3-8290-748DC19D76B6}"/>
                </a:ext>
              </a:extLst>
            </p:cNvPr>
            <p:cNvSpPr>
              <a:spLocks/>
            </p:cNvSpPr>
            <p:nvPr/>
          </p:nvSpPr>
          <p:spPr bwMode="auto">
            <a:xfrm>
              <a:off x="5376863" y="4979988"/>
              <a:ext cx="290512" cy="1016000"/>
            </a:xfrm>
            <a:custGeom>
              <a:avLst/>
              <a:gdLst>
                <a:gd name="T0" fmla="*/ 183 w 183"/>
                <a:gd name="T1" fmla="*/ 0 h 640"/>
                <a:gd name="T2" fmla="*/ 0 w 183"/>
                <a:gd name="T3" fmla="*/ 0 h 640"/>
                <a:gd name="T4" fmla="*/ 0 w 183"/>
                <a:gd name="T5" fmla="*/ 640 h 640"/>
                <a:gd name="T6" fmla="*/ 183 w 183"/>
                <a:gd name="T7" fmla="*/ 640 h 640"/>
                <a:gd name="T8" fmla="*/ 183 w 183"/>
                <a:gd name="T9" fmla="*/ 0 h 640"/>
                <a:gd name="T10" fmla="*/ 183 w 183"/>
                <a:gd name="T11" fmla="*/ 0 h 640"/>
              </a:gdLst>
              <a:ahLst/>
              <a:cxnLst>
                <a:cxn ang="0">
                  <a:pos x="T0" y="T1"/>
                </a:cxn>
                <a:cxn ang="0">
                  <a:pos x="T2" y="T3"/>
                </a:cxn>
                <a:cxn ang="0">
                  <a:pos x="T4" y="T5"/>
                </a:cxn>
                <a:cxn ang="0">
                  <a:pos x="T6" y="T7"/>
                </a:cxn>
                <a:cxn ang="0">
                  <a:pos x="T8" y="T9"/>
                </a:cxn>
                <a:cxn ang="0">
                  <a:pos x="T10" y="T11"/>
                </a:cxn>
              </a:cxnLst>
              <a:rect l="0" t="0" r="r" b="b"/>
              <a:pathLst>
                <a:path w="183" h="640">
                  <a:moveTo>
                    <a:pt x="183" y="0"/>
                  </a:moveTo>
                  <a:lnTo>
                    <a:pt x="0" y="0"/>
                  </a:lnTo>
                  <a:lnTo>
                    <a:pt x="0" y="640"/>
                  </a:lnTo>
                  <a:lnTo>
                    <a:pt x="183" y="640"/>
                  </a:lnTo>
                  <a:lnTo>
                    <a:pt x="183" y="0"/>
                  </a:lnTo>
                  <a:lnTo>
                    <a:pt x="183" y="0"/>
                  </a:lnTo>
                  <a:close/>
                </a:path>
              </a:pathLst>
            </a:custGeom>
            <a:solidFill>
              <a:srgbClr val="009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71">
              <a:extLst>
                <a:ext uri="{FF2B5EF4-FFF2-40B4-BE49-F238E27FC236}">
                  <a16:creationId xmlns:a16="http://schemas.microsoft.com/office/drawing/2014/main" id="{DA6DE41C-073B-4C1A-A053-6B6CB399FA53}"/>
                </a:ext>
              </a:extLst>
            </p:cNvPr>
            <p:cNvSpPr>
              <a:spLocks/>
            </p:cNvSpPr>
            <p:nvPr/>
          </p:nvSpPr>
          <p:spPr bwMode="auto">
            <a:xfrm>
              <a:off x="5699125" y="4979988"/>
              <a:ext cx="290512" cy="765175"/>
            </a:xfrm>
            <a:custGeom>
              <a:avLst/>
              <a:gdLst>
                <a:gd name="T0" fmla="*/ 183 w 183"/>
                <a:gd name="T1" fmla="*/ 0 h 482"/>
                <a:gd name="T2" fmla="*/ 0 w 183"/>
                <a:gd name="T3" fmla="*/ 0 h 482"/>
                <a:gd name="T4" fmla="*/ 0 w 183"/>
                <a:gd name="T5" fmla="*/ 482 h 482"/>
                <a:gd name="T6" fmla="*/ 183 w 183"/>
                <a:gd name="T7" fmla="*/ 482 h 482"/>
                <a:gd name="T8" fmla="*/ 183 w 183"/>
                <a:gd name="T9" fmla="*/ 0 h 482"/>
                <a:gd name="T10" fmla="*/ 183 w 183"/>
                <a:gd name="T11" fmla="*/ 0 h 482"/>
              </a:gdLst>
              <a:ahLst/>
              <a:cxnLst>
                <a:cxn ang="0">
                  <a:pos x="T0" y="T1"/>
                </a:cxn>
                <a:cxn ang="0">
                  <a:pos x="T2" y="T3"/>
                </a:cxn>
                <a:cxn ang="0">
                  <a:pos x="T4" y="T5"/>
                </a:cxn>
                <a:cxn ang="0">
                  <a:pos x="T6" y="T7"/>
                </a:cxn>
                <a:cxn ang="0">
                  <a:pos x="T8" y="T9"/>
                </a:cxn>
                <a:cxn ang="0">
                  <a:pos x="T10" y="T11"/>
                </a:cxn>
              </a:cxnLst>
              <a:rect l="0" t="0" r="r" b="b"/>
              <a:pathLst>
                <a:path w="183" h="482">
                  <a:moveTo>
                    <a:pt x="183" y="0"/>
                  </a:moveTo>
                  <a:lnTo>
                    <a:pt x="0" y="0"/>
                  </a:lnTo>
                  <a:lnTo>
                    <a:pt x="0" y="482"/>
                  </a:lnTo>
                  <a:lnTo>
                    <a:pt x="183" y="482"/>
                  </a:lnTo>
                  <a:lnTo>
                    <a:pt x="183" y="0"/>
                  </a:lnTo>
                  <a:lnTo>
                    <a:pt x="183" y="0"/>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2">
              <a:extLst>
                <a:ext uri="{FF2B5EF4-FFF2-40B4-BE49-F238E27FC236}">
                  <a16:creationId xmlns:a16="http://schemas.microsoft.com/office/drawing/2014/main" id="{BA928786-5556-4525-94F3-0FA281DC20C8}"/>
                </a:ext>
              </a:extLst>
            </p:cNvPr>
            <p:cNvSpPr>
              <a:spLocks/>
            </p:cNvSpPr>
            <p:nvPr/>
          </p:nvSpPr>
          <p:spPr bwMode="auto">
            <a:xfrm>
              <a:off x="6021388" y="4979988"/>
              <a:ext cx="292100" cy="928688"/>
            </a:xfrm>
            <a:custGeom>
              <a:avLst/>
              <a:gdLst>
                <a:gd name="T0" fmla="*/ 184 w 184"/>
                <a:gd name="T1" fmla="*/ 0 h 585"/>
                <a:gd name="T2" fmla="*/ 0 w 184"/>
                <a:gd name="T3" fmla="*/ 0 h 585"/>
                <a:gd name="T4" fmla="*/ 0 w 184"/>
                <a:gd name="T5" fmla="*/ 585 h 585"/>
                <a:gd name="T6" fmla="*/ 184 w 184"/>
                <a:gd name="T7" fmla="*/ 585 h 585"/>
                <a:gd name="T8" fmla="*/ 184 w 184"/>
                <a:gd name="T9" fmla="*/ 0 h 585"/>
                <a:gd name="T10" fmla="*/ 184 w 184"/>
                <a:gd name="T11" fmla="*/ 0 h 585"/>
              </a:gdLst>
              <a:ahLst/>
              <a:cxnLst>
                <a:cxn ang="0">
                  <a:pos x="T0" y="T1"/>
                </a:cxn>
                <a:cxn ang="0">
                  <a:pos x="T2" y="T3"/>
                </a:cxn>
                <a:cxn ang="0">
                  <a:pos x="T4" y="T5"/>
                </a:cxn>
                <a:cxn ang="0">
                  <a:pos x="T6" y="T7"/>
                </a:cxn>
                <a:cxn ang="0">
                  <a:pos x="T8" y="T9"/>
                </a:cxn>
                <a:cxn ang="0">
                  <a:pos x="T10" y="T11"/>
                </a:cxn>
              </a:cxnLst>
              <a:rect l="0" t="0" r="r" b="b"/>
              <a:pathLst>
                <a:path w="184" h="585">
                  <a:moveTo>
                    <a:pt x="184" y="0"/>
                  </a:moveTo>
                  <a:lnTo>
                    <a:pt x="0" y="0"/>
                  </a:lnTo>
                  <a:lnTo>
                    <a:pt x="0" y="585"/>
                  </a:lnTo>
                  <a:lnTo>
                    <a:pt x="184" y="585"/>
                  </a:lnTo>
                  <a:lnTo>
                    <a:pt x="184" y="0"/>
                  </a:lnTo>
                  <a:lnTo>
                    <a:pt x="184" y="0"/>
                  </a:lnTo>
                  <a:close/>
                </a:path>
              </a:pathLst>
            </a:custGeom>
            <a:solidFill>
              <a:srgbClr val="0099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3">
              <a:extLst>
                <a:ext uri="{FF2B5EF4-FFF2-40B4-BE49-F238E27FC236}">
                  <a16:creationId xmlns:a16="http://schemas.microsoft.com/office/drawing/2014/main" id="{B2FDBF7B-7B98-4A7B-992D-F713555D2AE6}"/>
                </a:ext>
              </a:extLst>
            </p:cNvPr>
            <p:cNvSpPr>
              <a:spLocks/>
            </p:cNvSpPr>
            <p:nvPr/>
          </p:nvSpPr>
          <p:spPr bwMode="auto">
            <a:xfrm>
              <a:off x="4257675" y="4889500"/>
              <a:ext cx="288925" cy="90488"/>
            </a:xfrm>
            <a:custGeom>
              <a:avLst/>
              <a:gdLst>
                <a:gd name="T0" fmla="*/ 182 w 182"/>
                <a:gd name="T1" fmla="*/ 57 h 57"/>
                <a:gd name="T2" fmla="*/ 182 w 182"/>
                <a:gd name="T3" fmla="*/ 0 h 57"/>
                <a:gd name="T4" fmla="*/ 0 w 182"/>
                <a:gd name="T5" fmla="*/ 0 h 57"/>
                <a:gd name="T6" fmla="*/ 0 w 182"/>
                <a:gd name="T7" fmla="*/ 57 h 57"/>
                <a:gd name="T8" fmla="*/ 182 w 182"/>
                <a:gd name="T9" fmla="*/ 57 h 57"/>
                <a:gd name="T10" fmla="*/ 182 w 182"/>
                <a:gd name="T11" fmla="*/ 57 h 57"/>
              </a:gdLst>
              <a:ahLst/>
              <a:cxnLst>
                <a:cxn ang="0">
                  <a:pos x="T0" y="T1"/>
                </a:cxn>
                <a:cxn ang="0">
                  <a:pos x="T2" y="T3"/>
                </a:cxn>
                <a:cxn ang="0">
                  <a:pos x="T4" y="T5"/>
                </a:cxn>
                <a:cxn ang="0">
                  <a:pos x="T6" y="T7"/>
                </a:cxn>
                <a:cxn ang="0">
                  <a:pos x="T8" y="T9"/>
                </a:cxn>
                <a:cxn ang="0">
                  <a:pos x="T10" y="T11"/>
                </a:cxn>
              </a:cxnLst>
              <a:rect l="0" t="0" r="r" b="b"/>
              <a:pathLst>
                <a:path w="182" h="57">
                  <a:moveTo>
                    <a:pt x="182" y="57"/>
                  </a:moveTo>
                  <a:lnTo>
                    <a:pt x="182" y="0"/>
                  </a:lnTo>
                  <a:lnTo>
                    <a:pt x="0" y="0"/>
                  </a:lnTo>
                  <a:lnTo>
                    <a:pt x="0" y="57"/>
                  </a:lnTo>
                  <a:lnTo>
                    <a:pt x="182" y="57"/>
                  </a:lnTo>
                  <a:lnTo>
                    <a:pt x="182" y="57"/>
                  </a:lnTo>
                  <a:close/>
                </a:path>
              </a:pathLst>
            </a:custGeom>
            <a:solidFill>
              <a:srgbClr val="009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4">
              <a:extLst>
                <a:ext uri="{FF2B5EF4-FFF2-40B4-BE49-F238E27FC236}">
                  <a16:creationId xmlns:a16="http://schemas.microsoft.com/office/drawing/2014/main" id="{A247D4A9-8F39-4451-AF6E-406C542FAB25}"/>
                </a:ext>
              </a:extLst>
            </p:cNvPr>
            <p:cNvSpPr>
              <a:spLocks/>
            </p:cNvSpPr>
            <p:nvPr/>
          </p:nvSpPr>
          <p:spPr bwMode="auto">
            <a:xfrm>
              <a:off x="4581525" y="4889500"/>
              <a:ext cx="288925" cy="90488"/>
            </a:xfrm>
            <a:custGeom>
              <a:avLst/>
              <a:gdLst>
                <a:gd name="T0" fmla="*/ 0 w 182"/>
                <a:gd name="T1" fmla="*/ 0 h 57"/>
                <a:gd name="T2" fmla="*/ 0 w 182"/>
                <a:gd name="T3" fmla="*/ 57 h 57"/>
                <a:gd name="T4" fmla="*/ 182 w 182"/>
                <a:gd name="T5" fmla="*/ 57 h 57"/>
                <a:gd name="T6" fmla="*/ 182 w 182"/>
                <a:gd name="T7" fmla="*/ 0 h 57"/>
                <a:gd name="T8" fmla="*/ 0 w 182"/>
                <a:gd name="T9" fmla="*/ 0 h 57"/>
                <a:gd name="T10" fmla="*/ 0 w 182"/>
                <a:gd name="T11" fmla="*/ 0 h 57"/>
              </a:gdLst>
              <a:ahLst/>
              <a:cxnLst>
                <a:cxn ang="0">
                  <a:pos x="T0" y="T1"/>
                </a:cxn>
                <a:cxn ang="0">
                  <a:pos x="T2" y="T3"/>
                </a:cxn>
                <a:cxn ang="0">
                  <a:pos x="T4" y="T5"/>
                </a:cxn>
                <a:cxn ang="0">
                  <a:pos x="T6" y="T7"/>
                </a:cxn>
                <a:cxn ang="0">
                  <a:pos x="T8" y="T9"/>
                </a:cxn>
                <a:cxn ang="0">
                  <a:pos x="T10" y="T11"/>
                </a:cxn>
              </a:cxnLst>
              <a:rect l="0" t="0" r="r" b="b"/>
              <a:pathLst>
                <a:path w="182" h="57">
                  <a:moveTo>
                    <a:pt x="0" y="0"/>
                  </a:moveTo>
                  <a:lnTo>
                    <a:pt x="0" y="57"/>
                  </a:lnTo>
                  <a:lnTo>
                    <a:pt x="182" y="57"/>
                  </a:lnTo>
                  <a:lnTo>
                    <a:pt x="182" y="0"/>
                  </a:lnTo>
                  <a:lnTo>
                    <a:pt x="0" y="0"/>
                  </a:lnTo>
                  <a:lnTo>
                    <a:pt x="0" y="0"/>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5">
              <a:extLst>
                <a:ext uri="{FF2B5EF4-FFF2-40B4-BE49-F238E27FC236}">
                  <a16:creationId xmlns:a16="http://schemas.microsoft.com/office/drawing/2014/main" id="{2D803F02-5B3C-49E7-A4A4-FF00387522A7}"/>
                </a:ext>
              </a:extLst>
            </p:cNvPr>
            <p:cNvSpPr>
              <a:spLocks/>
            </p:cNvSpPr>
            <p:nvPr/>
          </p:nvSpPr>
          <p:spPr bwMode="auto">
            <a:xfrm>
              <a:off x="4903788" y="4889500"/>
              <a:ext cx="288925" cy="90488"/>
            </a:xfrm>
            <a:custGeom>
              <a:avLst/>
              <a:gdLst>
                <a:gd name="T0" fmla="*/ 182 w 182"/>
                <a:gd name="T1" fmla="*/ 57 h 57"/>
                <a:gd name="T2" fmla="*/ 182 w 182"/>
                <a:gd name="T3" fmla="*/ 0 h 57"/>
                <a:gd name="T4" fmla="*/ 0 w 182"/>
                <a:gd name="T5" fmla="*/ 0 h 57"/>
                <a:gd name="T6" fmla="*/ 0 w 182"/>
                <a:gd name="T7" fmla="*/ 57 h 57"/>
                <a:gd name="T8" fmla="*/ 182 w 182"/>
                <a:gd name="T9" fmla="*/ 57 h 57"/>
                <a:gd name="T10" fmla="*/ 182 w 182"/>
                <a:gd name="T11" fmla="*/ 57 h 57"/>
              </a:gdLst>
              <a:ahLst/>
              <a:cxnLst>
                <a:cxn ang="0">
                  <a:pos x="T0" y="T1"/>
                </a:cxn>
                <a:cxn ang="0">
                  <a:pos x="T2" y="T3"/>
                </a:cxn>
                <a:cxn ang="0">
                  <a:pos x="T4" y="T5"/>
                </a:cxn>
                <a:cxn ang="0">
                  <a:pos x="T6" y="T7"/>
                </a:cxn>
                <a:cxn ang="0">
                  <a:pos x="T8" y="T9"/>
                </a:cxn>
                <a:cxn ang="0">
                  <a:pos x="T10" y="T11"/>
                </a:cxn>
              </a:cxnLst>
              <a:rect l="0" t="0" r="r" b="b"/>
              <a:pathLst>
                <a:path w="182" h="57">
                  <a:moveTo>
                    <a:pt x="182" y="57"/>
                  </a:moveTo>
                  <a:lnTo>
                    <a:pt x="182" y="0"/>
                  </a:lnTo>
                  <a:lnTo>
                    <a:pt x="0" y="0"/>
                  </a:lnTo>
                  <a:lnTo>
                    <a:pt x="0" y="57"/>
                  </a:lnTo>
                  <a:lnTo>
                    <a:pt x="182" y="57"/>
                  </a:lnTo>
                  <a:lnTo>
                    <a:pt x="182" y="57"/>
                  </a:lnTo>
                  <a:close/>
                </a:path>
              </a:pathLst>
            </a:custGeom>
            <a:solidFill>
              <a:srgbClr val="0099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 name="Groupe 4">
            <a:extLst>
              <a:ext uri="{FF2B5EF4-FFF2-40B4-BE49-F238E27FC236}">
                <a16:creationId xmlns:a16="http://schemas.microsoft.com/office/drawing/2014/main" id="{56B98F5A-54D2-49FE-87A2-5301CB5A0774}"/>
              </a:ext>
            </a:extLst>
          </p:cNvPr>
          <p:cNvGrpSpPr/>
          <p:nvPr/>
        </p:nvGrpSpPr>
        <p:grpSpPr>
          <a:xfrm>
            <a:off x="1340614" y="1727240"/>
            <a:ext cx="3332002" cy="2642482"/>
            <a:chOff x="1340614" y="1727240"/>
            <a:chExt cx="3332002" cy="2642482"/>
          </a:xfrm>
        </p:grpSpPr>
        <p:grpSp>
          <p:nvGrpSpPr>
            <p:cNvPr id="117" name="Groupe 116">
              <a:extLst>
                <a:ext uri="{FF2B5EF4-FFF2-40B4-BE49-F238E27FC236}">
                  <a16:creationId xmlns:a16="http://schemas.microsoft.com/office/drawing/2014/main" id="{F6631737-F8EA-47ED-AC7B-75F181D4C7D0}"/>
                </a:ext>
              </a:extLst>
            </p:cNvPr>
            <p:cNvGrpSpPr/>
            <p:nvPr/>
          </p:nvGrpSpPr>
          <p:grpSpPr>
            <a:xfrm>
              <a:off x="2101850" y="1901825"/>
              <a:ext cx="2393950" cy="1620838"/>
              <a:chOff x="2101850" y="1901825"/>
              <a:chExt cx="2393950" cy="1620838"/>
            </a:xfrm>
          </p:grpSpPr>
          <p:sp>
            <p:nvSpPr>
              <p:cNvPr id="6" name="Freeform 5">
                <a:extLst>
                  <a:ext uri="{FF2B5EF4-FFF2-40B4-BE49-F238E27FC236}">
                    <a16:creationId xmlns:a16="http://schemas.microsoft.com/office/drawing/2014/main" id="{7AE811DD-8D12-476C-9FB5-A5E0BC7BA56D}"/>
                  </a:ext>
                </a:extLst>
              </p:cNvPr>
              <p:cNvSpPr>
                <a:spLocks/>
              </p:cNvSpPr>
              <p:nvPr/>
            </p:nvSpPr>
            <p:spPr bwMode="auto">
              <a:xfrm>
                <a:off x="2162175" y="3071813"/>
                <a:ext cx="2317750" cy="384175"/>
              </a:xfrm>
              <a:custGeom>
                <a:avLst/>
                <a:gdLst>
                  <a:gd name="T0" fmla="*/ 1460 w 1460"/>
                  <a:gd name="T1" fmla="*/ 242 h 242"/>
                  <a:gd name="T2" fmla="*/ 0 w 1460"/>
                  <a:gd name="T3" fmla="*/ 242 h 242"/>
                  <a:gd name="T4" fmla="*/ 0 w 1460"/>
                  <a:gd name="T5" fmla="*/ 0 h 242"/>
                </a:gdLst>
                <a:ahLst/>
                <a:cxnLst>
                  <a:cxn ang="0">
                    <a:pos x="T0" y="T1"/>
                  </a:cxn>
                  <a:cxn ang="0">
                    <a:pos x="T2" y="T3"/>
                  </a:cxn>
                  <a:cxn ang="0">
                    <a:pos x="T4" y="T5"/>
                  </a:cxn>
                </a:cxnLst>
                <a:rect l="0" t="0" r="r" b="b"/>
                <a:pathLst>
                  <a:path w="1460" h="242">
                    <a:moveTo>
                      <a:pt x="1460" y="242"/>
                    </a:moveTo>
                    <a:lnTo>
                      <a:pt x="0" y="242"/>
                    </a:lnTo>
                    <a:lnTo>
                      <a:pt x="0" y="0"/>
                    </a:lnTo>
                  </a:path>
                </a:pathLst>
              </a:custGeom>
              <a:noFill/>
              <a:ln w="7938" cap="rnd">
                <a:solidFill>
                  <a:srgbClr val="00006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3">
                <a:extLst>
                  <a:ext uri="{FF2B5EF4-FFF2-40B4-BE49-F238E27FC236}">
                    <a16:creationId xmlns:a16="http://schemas.microsoft.com/office/drawing/2014/main" id="{74EA5DE1-2AB5-406D-806A-85457B130C3F}"/>
                  </a:ext>
                </a:extLst>
              </p:cNvPr>
              <p:cNvSpPr>
                <a:spLocks noChangeShapeType="1"/>
              </p:cNvSpPr>
              <p:nvPr/>
            </p:nvSpPr>
            <p:spPr bwMode="auto">
              <a:xfrm flipV="1">
                <a:off x="2162175" y="1901825"/>
                <a:ext cx="0" cy="1169988"/>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4">
                <a:extLst>
                  <a:ext uri="{FF2B5EF4-FFF2-40B4-BE49-F238E27FC236}">
                    <a16:creationId xmlns:a16="http://schemas.microsoft.com/office/drawing/2014/main" id="{870CD1A5-9B9B-418A-9D6F-8022F7E26D52}"/>
                  </a:ext>
                </a:extLst>
              </p:cNvPr>
              <p:cNvSpPr>
                <a:spLocks noChangeShapeType="1"/>
              </p:cNvSpPr>
              <p:nvPr/>
            </p:nvSpPr>
            <p:spPr bwMode="auto">
              <a:xfrm>
                <a:off x="2162175" y="3071813"/>
                <a:ext cx="2317750" cy="0"/>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7">
                <a:extLst>
                  <a:ext uri="{FF2B5EF4-FFF2-40B4-BE49-F238E27FC236}">
                    <a16:creationId xmlns:a16="http://schemas.microsoft.com/office/drawing/2014/main" id="{C1301CC5-EE56-4893-81B8-8280AF225D31}"/>
                  </a:ext>
                </a:extLst>
              </p:cNvPr>
              <p:cNvSpPr>
                <a:spLocks noChangeShapeType="1"/>
              </p:cNvSpPr>
              <p:nvPr/>
            </p:nvSpPr>
            <p:spPr bwMode="auto">
              <a:xfrm>
                <a:off x="2101850" y="1914525"/>
                <a:ext cx="60325" cy="0"/>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8">
                <a:extLst>
                  <a:ext uri="{FF2B5EF4-FFF2-40B4-BE49-F238E27FC236}">
                    <a16:creationId xmlns:a16="http://schemas.microsoft.com/office/drawing/2014/main" id="{98C59189-0A0F-4E2D-9A6B-070FD93C58B9}"/>
                  </a:ext>
                </a:extLst>
              </p:cNvPr>
              <p:cNvSpPr>
                <a:spLocks noChangeShapeType="1"/>
              </p:cNvSpPr>
              <p:nvPr/>
            </p:nvSpPr>
            <p:spPr bwMode="auto">
              <a:xfrm>
                <a:off x="2101850" y="2300288"/>
                <a:ext cx="60325" cy="0"/>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4">
                <a:extLst>
                  <a:ext uri="{FF2B5EF4-FFF2-40B4-BE49-F238E27FC236}">
                    <a16:creationId xmlns:a16="http://schemas.microsoft.com/office/drawing/2014/main" id="{A0AD0B99-0A1C-4D1C-B529-D563F798F34D}"/>
                  </a:ext>
                </a:extLst>
              </p:cNvPr>
              <p:cNvSpPr>
                <a:spLocks noChangeShapeType="1"/>
              </p:cNvSpPr>
              <p:nvPr/>
            </p:nvSpPr>
            <p:spPr bwMode="auto">
              <a:xfrm>
                <a:off x="2101850" y="2684463"/>
                <a:ext cx="60325" cy="0"/>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25">
                <a:extLst>
                  <a:ext uri="{FF2B5EF4-FFF2-40B4-BE49-F238E27FC236}">
                    <a16:creationId xmlns:a16="http://schemas.microsoft.com/office/drawing/2014/main" id="{5F080B18-0DC4-477C-BB91-D6D188D090AB}"/>
                  </a:ext>
                </a:extLst>
              </p:cNvPr>
              <p:cNvSpPr>
                <a:spLocks noChangeShapeType="1"/>
              </p:cNvSpPr>
              <p:nvPr/>
            </p:nvSpPr>
            <p:spPr bwMode="auto">
              <a:xfrm>
                <a:off x="2101850" y="3071813"/>
                <a:ext cx="60325" cy="0"/>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6">
                <a:extLst>
                  <a:ext uri="{FF2B5EF4-FFF2-40B4-BE49-F238E27FC236}">
                    <a16:creationId xmlns:a16="http://schemas.microsoft.com/office/drawing/2014/main" id="{3023E3B9-0323-4C5B-B71D-E9BE37A8EFC8}"/>
                  </a:ext>
                </a:extLst>
              </p:cNvPr>
              <p:cNvSpPr>
                <a:spLocks noChangeShapeType="1"/>
              </p:cNvSpPr>
              <p:nvPr/>
            </p:nvSpPr>
            <p:spPr bwMode="auto">
              <a:xfrm>
                <a:off x="2101850" y="3455988"/>
                <a:ext cx="60325" cy="0"/>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7">
                <a:extLst>
                  <a:ext uri="{FF2B5EF4-FFF2-40B4-BE49-F238E27FC236}">
                    <a16:creationId xmlns:a16="http://schemas.microsoft.com/office/drawing/2014/main" id="{35D42036-9A5E-4708-8234-FEC1E0F01315}"/>
                  </a:ext>
                </a:extLst>
              </p:cNvPr>
              <p:cNvSpPr>
                <a:spLocks noChangeShapeType="1"/>
              </p:cNvSpPr>
              <p:nvPr/>
            </p:nvSpPr>
            <p:spPr bwMode="auto">
              <a:xfrm flipV="1">
                <a:off x="3886200" y="3455988"/>
                <a:ext cx="0" cy="66675"/>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8">
                <a:extLst>
                  <a:ext uri="{FF2B5EF4-FFF2-40B4-BE49-F238E27FC236}">
                    <a16:creationId xmlns:a16="http://schemas.microsoft.com/office/drawing/2014/main" id="{C52B055B-30F0-4A80-8090-61F503494AC0}"/>
                  </a:ext>
                </a:extLst>
              </p:cNvPr>
              <p:cNvSpPr>
                <a:spLocks noChangeShapeType="1"/>
              </p:cNvSpPr>
              <p:nvPr/>
            </p:nvSpPr>
            <p:spPr bwMode="auto">
              <a:xfrm flipV="1">
                <a:off x="3313113" y="3455988"/>
                <a:ext cx="0" cy="66675"/>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9">
                <a:extLst>
                  <a:ext uri="{FF2B5EF4-FFF2-40B4-BE49-F238E27FC236}">
                    <a16:creationId xmlns:a16="http://schemas.microsoft.com/office/drawing/2014/main" id="{FF140E2A-5F46-4F96-8E77-6498AF7B31AC}"/>
                  </a:ext>
                </a:extLst>
              </p:cNvPr>
              <p:cNvSpPr>
                <a:spLocks noChangeShapeType="1"/>
              </p:cNvSpPr>
              <p:nvPr/>
            </p:nvSpPr>
            <p:spPr bwMode="auto">
              <a:xfrm flipV="1">
                <a:off x="2162175" y="3455988"/>
                <a:ext cx="0" cy="66675"/>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30">
                <a:extLst>
                  <a:ext uri="{FF2B5EF4-FFF2-40B4-BE49-F238E27FC236}">
                    <a16:creationId xmlns:a16="http://schemas.microsoft.com/office/drawing/2014/main" id="{147355E5-7C32-4862-969D-77AB6AA9BC7A}"/>
                  </a:ext>
                </a:extLst>
              </p:cNvPr>
              <p:cNvSpPr>
                <a:spLocks noChangeShapeType="1"/>
              </p:cNvSpPr>
              <p:nvPr/>
            </p:nvSpPr>
            <p:spPr bwMode="auto">
              <a:xfrm flipV="1">
                <a:off x="4462463" y="3455988"/>
                <a:ext cx="0" cy="66675"/>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31">
                <a:extLst>
                  <a:ext uri="{FF2B5EF4-FFF2-40B4-BE49-F238E27FC236}">
                    <a16:creationId xmlns:a16="http://schemas.microsoft.com/office/drawing/2014/main" id="{7524972C-08CB-4385-BDD1-6E271B3D5980}"/>
                  </a:ext>
                </a:extLst>
              </p:cNvPr>
              <p:cNvSpPr>
                <a:spLocks noChangeShapeType="1"/>
              </p:cNvSpPr>
              <p:nvPr/>
            </p:nvSpPr>
            <p:spPr bwMode="auto">
              <a:xfrm flipV="1">
                <a:off x="2738438" y="3455988"/>
                <a:ext cx="0" cy="66675"/>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53">
                <a:extLst>
                  <a:ext uri="{FF2B5EF4-FFF2-40B4-BE49-F238E27FC236}">
                    <a16:creationId xmlns:a16="http://schemas.microsoft.com/office/drawing/2014/main" id="{93780E51-DB07-4F4E-A793-19752F4DB715}"/>
                  </a:ext>
                </a:extLst>
              </p:cNvPr>
              <p:cNvSpPr>
                <a:spLocks noChangeShapeType="1"/>
              </p:cNvSpPr>
              <p:nvPr/>
            </p:nvSpPr>
            <p:spPr bwMode="auto">
              <a:xfrm flipH="1">
                <a:off x="2278063" y="2122488"/>
                <a:ext cx="201612" cy="0"/>
              </a:xfrm>
              <a:prstGeom prst="line">
                <a:avLst/>
              </a:prstGeom>
              <a:noFill/>
              <a:ln w="25400" cap="rnd">
                <a:solidFill>
                  <a:srgbClr val="0099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54">
                <a:extLst>
                  <a:ext uri="{FF2B5EF4-FFF2-40B4-BE49-F238E27FC236}">
                    <a16:creationId xmlns:a16="http://schemas.microsoft.com/office/drawing/2014/main" id="{F8F0E5AF-B6F2-4D88-AE7A-0918C7E0C670}"/>
                  </a:ext>
                </a:extLst>
              </p:cNvPr>
              <p:cNvSpPr>
                <a:spLocks noChangeShapeType="1"/>
              </p:cNvSpPr>
              <p:nvPr/>
            </p:nvSpPr>
            <p:spPr bwMode="auto">
              <a:xfrm flipH="1">
                <a:off x="2278063" y="2281238"/>
                <a:ext cx="201612" cy="0"/>
              </a:xfrm>
              <a:prstGeom prst="line">
                <a:avLst/>
              </a:prstGeom>
              <a:noFill/>
              <a:ln w="25400" cap="rnd">
                <a:solidFill>
                  <a:srgbClr val="999999"/>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55">
                <a:extLst>
                  <a:ext uri="{FF2B5EF4-FFF2-40B4-BE49-F238E27FC236}">
                    <a16:creationId xmlns:a16="http://schemas.microsoft.com/office/drawing/2014/main" id="{8FA4A28C-14A0-45E8-B6B2-F2CF97B50165}"/>
                  </a:ext>
                </a:extLst>
              </p:cNvPr>
              <p:cNvSpPr>
                <a:spLocks/>
              </p:cNvSpPr>
              <p:nvPr/>
            </p:nvSpPr>
            <p:spPr bwMode="auto">
              <a:xfrm>
                <a:off x="2336800" y="2081213"/>
                <a:ext cx="85725" cy="84138"/>
              </a:xfrm>
              <a:custGeom>
                <a:avLst/>
                <a:gdLst>
                  <a:gd name="T0" fmla="*/ 40 w 40"/>
                  <a:gd name="T1" fmla="*/ 20 h 40"/>
                  <a:gd name="T2" fmla="*/ 34 w 40"/>
                  <a:gd name="T3" fmla="*/ 6 h 40"/>
                  <a:gd name="T4" fmla="*/ 20 w 40"/>
                  <a:gd name="T5" fmla="*/ 0 h 40"/>
                  <a:gd name="T6" fmla="*/ 5 w 40"/>
                  <a:gd name="T7" fmla="*/ 6 h 40"/>
                  <a:gd name="T8" fmla="*/ 0 w 40"/>
                  <a:gd name="T9" fmla="*/ 20 h 40"/>
                  <a:gd name="T10" fmla="*/ 5 w 40"/>
                  <a:gd name="T11" fmla="*/ 34 h 40"/>
                  <a:gd name="T12" fmla="*/ 20 w 40"/>
                  <a:gd name="T13" fmla="*/ 40 h 40"/>
                  <a:gd name="T14" fmla="*/ 34 w 40"/>
                  <a:gd name="T15" fmla="*/ 34 h 40"/>
                  <a:gd name="T16" fmla="*/ 40 w 40"/>
                  <a:gd name="T1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0">
                    <a:moveTo>
                      <a:pt x="40" y="20"/>
                    </a:moveTo>
                    <a:cubicBezTo>
                      <a:pt x="40" y="15"/>
                      <a:pt x="38" y="10"/>
                      <a:pt x="34" y="6"/>
                    </a:cubicBezTo>
                    <a:cubicBezTo>
                      <a:pt x="30" y="2"/>
                      <a:pt x="25" y="0"/>
                      <a:pt x="20" y="0"/>
                    </a:cubicBezTo>
                    <a:cubicBezTo>
                      <a:pt x="14" y="0"/>
                      <a:pt x="9" y="2"/>
                      <a:pt x="5" y="6"/>
                    </a:cubicBezTo>
                    <a:cubicBezTo>
                      <a:pt x="2" y="10"/>
                      <a:pt x="0" y="15"/>
                      <a:pt x="0" y="20"/>
                    </a:cubicBezTo>
                    <a:cubicBezTo>
                      <a:pt x="0" y="25"/>
                      <a:pt x="2" y="30"/>
                      <a:pt x="5" y="34"/>
                    </a:cubicBezTo>
                    <a:cubicBezTo>
                      <a:pt x="9" y="38"/>
                      <a:pt x="14" y="40"/>
                      <a:pt x="20" y="40"/>
                    </a:cubicBezTo>
                    <a:cubicBezTo>
                      <a:pt x="25" y="40"/>
                      <a:pt x="30" y="38"/>
                      <a:pt x="34" y="34"/>
                    </a:cubicBezTo>
                    <a:cubicBezTo>
                      <a:pt x="38" y="30"/>
                      <a:pt x="40" y="25"/>
                      <a:pt x="40" y="20"/>
                    </a:cubicBezTo>
                    <a:close/>
                  </a:path>
                </a:pathLst>
              </a:custGeom>
              <a:solidFill>
                <a:srgbClr val="009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6">
                <a:extLst>
                  <a:ext uri="{FF2B5EF4-FFF2-40B4-BE49-F238E27FC236}">
                    <a16:creationId xmlns:a16="http://schemas.microsoft.com/office/drawing/2014/main" id="{F5437177-ADCD-4FC2-8F79-D4CE14B94594}"/>
                  </a:ext>
                </a:extLst>
              </p:cNvPr>
              <p:cNvSpPr>
                <a:spLocks/>
              </p:cNvSpPr>
              <p:nvPr/>
            </p:nvSpPr>
            <p:spPr bwMode="auto">
              <a:xfrm>
                <a:off x="2336800" y="2238375"/>
                <a:ext cx="85725" cy="84138"/>
              </a:xfrm>
              <a:custGeom>
                <a:avLst/>
                <a:gdLst>
                  <a:gd name="T0" fmla="*/ 20 w 40"/>
                  <a:gd name="T1" fmla="*/ 0 h 40"/>
                  <a:gd name="T2" fmla="*/ 5 w 40"/>
                  <a:gd name="T3" fmla="*/ 5 h 40"/>
                  <a:gd name="T4" fmla="*/ 0 w 40"/>
                  <a:gd name="T5" fmla="*/ 20 h 40"/>
                  <a:gd name="T6" fmla="*/ 5 w 40"/>
                  <a:gd name="T7" fmla="*/ 34 h 40"/>
                  <a:gd name="T8" fmla="*/ 20 w 40"/>
                  <a:gd name="T9" fmla="*/ 40 h 40"/>
                  <a:gd name="T10" fmla="*/ 34 w 40"/>
                  <a:gd name="T11" fmla="*/ 34 h 40"/>
                  <a:gd name="T12" fmla="*/ 40 w 40"/>
                  <a:gd name="T13" fmla="*/ 20 h 40"/>
                  <a:gd name="T14" fmla="*/ 34 w 40"/>
                  <a:gd name="T15" fmla="*/ 5 h 40"/>
                  <a:gd name="T16" fmla="*/ 20 w 40"/>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0">
                    <a:moveTo>
                      <a:pt x="20" y="0"/>
                    </a:moveTo>
                    <a:cubicBezTo>
                      <a:pt x="14" y="0"/>
                      <a:pt x="9" y="2"/>
                      <a:pt x="5" y="5"/>
                    </a:cubicBezTo>
                    <a:cubicBezTo>
                      <a:pt x="2" y="9"/>
                      <a:pt x="0" y="14"/>
                      <a:pt x="0" y="20"/>
                    </a:cubicBezTo>
                    <a:cubicBezTo>
                      <a:pt x="0" y="25"/>
                      <a:pt x="2" y="30"/>
                      <a:pt x="5" y="34"/>
                    </a:cubicBezTo>
                    <a:cubicBezTo>
                      <a:pt x="9" y="38"/>
                      <a:pt x="14" y="40"/>
                      <a:pt x="20" y="40"/>
                    </a:cubicBezTo>
                    <a:cubicBezTo>
                      <a:pt x="25" y="40"/>
                      <a:pt x="30" y="38"/>
                      <a:pt x="34" y="34"/>
                    </a:cubicBezTo>
                    <a:cubicBezTo>
                      <a:pt x="38" y="30"/>
                      <a:pt x="40" y="25"/>
                      <a:pt x="40" y="20"/>
                    </a:cubicBezTo>
                    <a:cubicBezTo>
                      <a:pt x="40" y="14"/>
                      <a:pt x="38" y="9"/>
                      <a:pt x="34" y="5"/>
                    </a:cubicBezTo>
                    <a:cubicBezTo>
                      <a:pt x="30" y="2"/>
                      <a:pt x="25" y="0"/>
                      <a:pt x="20" y="0"/>
                    </a:cubicBezTo>
                    <a:close/>
                  </a:path>
                </a:pathLst>
              </a:custGeom>
              <a:solidFill>
                <a:srgbClr val="99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7">
                <a:extLst>
                  <a:ext uri="{FF2B5EF4-FFF2-40B4-BE49-F238E27FC236}">
                    <a16:creationId xmlns:a16="http://schemas.microsoft.com/office/drawing/2014/main" id="{B4F228CE-51FB-4FE0-8F88-1F95A95157C1}"/>
                  </a:ext>
                </a:extLst>
              </p:cNvPr>
              <p:cNvSpPr>
                <a:spLocks noEditPoints="1"/>
              </p:cNvSpPr>
              <p:nvPr/>
            </p:nvSpPr>
            <p:spPr bwMode="auto">
              <a:xfrm>
                <a:off x="2162175" y="2697163"/>
                <a:ext cx="2306637" cy="374650"/>
              </a:xfrm>
              <a:custGeom>
                <a:avLst/>
                <a:gdLst>
                  <a:gd name="T0" fmla="*/ 361 w 1453"/>
                  <a:gd name="T1" fmla="*/ 138 h 236"/>
                  <a:gd name="T2" fmla="*/ 0 w 1453"/>
                  <a:gd name="T3" fmla="*/ 236 h 236"/>
                  <a:gd name="T4" fmla="*/ 1453 w 1453"/>
                  <a:gd name="T5" fmla="*/ 0 h 236"/>
                  <a:gd name="T6" fmla="*/ 1085 w 1453"/>
                  <a:gd name="T7" fmla="*/ 23 h 236"/>
                  <a:gd name="T8" fmla="*/ 729 w 1453"/>
                  <a:gd name="T9" fmla="*/ 90 h 236"/>
                  <a:gd name="T10" fmla="*/ 729 w 1453"/>
                  <a:gd name="T11" fmla="*/ 90 h 236"/>
                  <a:gd name="T12" fmla="*/ 361 w 1453"/>
                  <a:gd name="T13" fmla="*/ 138 h 236"/>
                </a:gdLst>
                <a:ahLst/>
                <a:cxnLst>
                  <a:cxn ang="0">
                    <a:pos x="T0" y="T1"/>
                  </a:cxn>
                  <a:cxn ang="0">
                    <a:pos x="T2" y="T3"/>
                  </a:cxn>
                  <a:cxn ang="0">
                    <a:pos x="T4" y="T5"/>
                  </a:cxn>
                  <a:cxn ang="0">
                    <a:pos x="T6" y="T7"/>
                  </a:cxn>
                  <a:cxn ang="0">
                    <a:pos x="T8" y="T9"/>
                  </a:cxn>
                  <a:cxn ang="0">
                    <a:pos x="T10" y="T11"/>
                  </a:cxn>
                  <a:cxn ang="0">
                    <a:pos x="T12" y="T13"/>
                  </a:cxn>
                </a:cxnLst>
                <a:rect l="0" t="0" r="r" b="b"/>
                <a:pathLst>
                  <a:path w="1453" h="236">
                    <a:moveTo>
                      <a:pt x="361" y="138"/>
                    </a:moveTo>
                    <a:lnTo>
                      <a:pt x="0" y="236"/>
                    </a:lnTo>
                    <a:moveTo>
                      <a:pt x="1453" y="0"/>
                    </a:moveTo>
                    <a:lnTo>
                      <a:pt x="1085" y="23"/>
                    </a:lnTo>
                    <a:lnTo>
                      <a:pt x="729" y="90"/>
                    </a:lnTo>
                    <a:moveTo>
                      <a:pt x="729" y="90"/>
                    </a:moveTo>
                    <a:lnTo>
                      <a:pt x="361" y="138"/>
                    </a:lnTo>
                  </a:path>
                </a:pathLst>
              </a:custGeom>
              <a:noFill/>
              <a:ln w="25400" cap="rnd">
                <a:solidFill>
                  <a:srgbClr val="9999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58">
                <a:extLst>
                  <a:ext uri="{FF2B5EF4-FFF2-40B4-BE49-F238E27FC236}">
                    <a16:creationId xmlns:a16="http://schemas.microsoft.com/office/drawing/2014/main" id="{714C507A-A861-456E-8A8B-47775D43EC13}"/>
                  </a:ext>
                </a:extLst>
              </p:cNvPr>
              <p:cNvSpPr>
                <a:spLocks noEditPoints="1"/>
              </p:cNvSpPr>
              <p:nvPr/>
            </p:nvSpPr>
            <p:spPr bwMode="auto">
              <a:xfrm>
                <a:off x="2741613" y="2149475"/>
                <a:ext cx="1714500" cy="1104900"/>
              </a:xfrm>
              <a:custGeom>
                <a:avLst/>
                <a:gdLst>
                  <a:gd name="T0" fmla="*/ 0 w 1080"/>
                  <a:gd name="T1" fmla="*/ 661 h 696"/>
                  <a:gd name="T2" fmla="*/ 0 w 1080"/>
                  <a:gd name="T3" fmla="*/ 306 h 696"/>
                  <a:gd name="T4" fmla="*/ 1080 w 1080"/>
                  <a:gd name="T5" fmla="*/ 644 h 696"/>
                  <a:gd name="T6" fmla="*/ 1080 w 1080"/>
                  <a:gd name="T7" fmla="*/ 0 h 696"/>
                  <a:gd name="T8" fmla="*/ 720 w 1080"/>
                  <a:gd name="T9" fmla="*/ 620 h 696"/>
                  <a:gd name="T10" fmla="*/ 720 w 1080"/>
                  <a:gd name="T11" fmla="*/ 29 h 696"/>
                  <a:gd name="T12" fmla="*/ 358 w 1080"/>
                  <a:gd name="T13" fmla="*/ 696 h 696"/>
                  <a:gd name="T14" fmla="*/ 358 w 1080"/>
                  <a:gd name="T15" fmla="*/ 183 h 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0" h="696">
                    <a:moveTo>
                      <a:pt x="0" y="661"/>
                    </a:moveTo>
                    <a:lnTo>
                      <a:pt x="0" y="306"/>
                    </a:lnTo>
                    <a:moveTo>
                      <a:pt x="1080" y="644"/>
                    </a:moveTo>
                    <a:lnTo>
                      <a:pt x="1080" y="0"/>
                    </a:lnTo>
                    <a:moveTo>
                      <a:pt x="720" y="620"/>
                    </a:moveTo>
                    <a:lnTo>
                      <a:pt x="720" y="29"/>
                    </a:lnTo>
                    <a:moveTo>
                      <a:pt x="358" y="696"/>
                    </a:moveTo>
                    <a:lnTo>
                      <a:pt x="358" y="183"/>
                    </a:lnTo>
                  </a:path>
                </a:pathLst>
              </a:custGeom>
              <a:noFill/>
              <a:ln w="17463" cap="rnd">
                <a:solidFill>
                  <a:srgbClr val="9999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59">
                <a:extLst>
                  <a:ext uri="{FF2B5EF4-FFF2-40B4-BE49-F238E27FC236}">
                    <a16:creationId xmlns:a16="http://schemas.microsoft.com/office/drawing/2014/main" id="{3312F176-F643-4DF1-9D9C-6B8D8C6F51AA}"/>
                  </a:ext>
                </a:extLst>
              </p:cNvPr>
              <p:cNvSpPr>
                <a:spLocks/>
              </p:cNvSpPr>
              <p:nvPr/>
            </p:nvSpPr>
            <p:spPr bwMode="auto">
              <a:xfrm>
                <a:off x="2124075" y="3033713"/>
                <a:ext cx="77787" cy="76200"/>
              </a:xfrm>
              <a:custGeom>
                <a:avLst/>
                <a:gdLst>
                  <a:gd name="T0" fmla="*/ 18 w 36"/>
                  <a:gd name="T1" fmla="*/ 0 h 36"/>
                  <a:gd name="T2" fmla="*/ 5 w 36"/>
                  <a:gd name="T3" fmla="*/ 5 h 36"/>
                  <a:gd name="T4" fmla="*/ 0 w 36"/>
                  <a:gd name="T5" fmla="*/ 18 h 36"/>
                  <a:gd name="T6" fmla="*/ 5 w 36"/>
                  <a:gd name="T7" fmla="*/ 30 h 36"/>
                  <a:gd name="T8" fmla="*/ 18 w 36"/>
                  <a:gd name="T9" fmla="*/ 36 h 36"/>
                  <a:gd name="T10" fmla="*/ 31 w 36"/>
                  <a:gd name="T11" fmla="*/ 30 h 36"/>
                  <a:gd name="T12" fmla="*/ 36 w 36"/>
                  <a:gd name="T13" fmla="*/ 18 h 36"/>
                  <a:gd name="T14" fmla="*/ 31 w 36"/>
                  <a:gd name="T15" fmla="*/ 5 h 36"/>
                  <a:gd name="T16" fmla="*/ 18 w 3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18" y="0"/>
                    </a:moveTo>
                    <a:cubicBezTo>
                      <a:pt x="13" y="0"/>
                      <a:pt x="9" y="1"/>
                      <a:pt x="5" y="5"/>
                    </a:cubicBezTo>
                    <a:cubicBezTo>
                      <a:pt x="2" y="8"/>
                      <a:pt x="0" y="13"/>
                      <a:pt x="0" y="18"/>
                    </a:cubicBezTo>
                    <a:cubicBezTo>
                      <a:pt x="0" y="23"/>
                      <a:pt x="2" y="27"/>
                      <a:pt x="5" y="30"/>
                    </a:cubicBezTo>
                    <a:cubicBezTo>
                      <a:pt x="9" y="34"/>
                      <a:pt x="13" y="36"/>
                      <a:pt x="18" y="36"/>
                    </a:cubicBezTo>
                    <a:cubicBezTo>
                      <a:pt x="23" y="36"/>
                      <a:pt x="27" y="34"/>
                      <a:pt x="31" y="30"/>
                    </a:cubicBezTo>
                    <a:cubicBezTo>
                      <a:pt x="34" y="27"/>
                      <a:pt x="36" y="23"/>
                      <a:pt x="36" y="18"/>
                    </a:cubicBezTo>
                    <a:cubicBezTo>
                      <a:pt x="36" y="13"/>
                      <a:pt x="34" y="8"/>
                      <a:pt x="31" y="5"/>
                    </a:cubicBezTo>
                    <a:cubicBezTo>
                      <a:pt x="27" y="1"/>
                      <a:pt x="23" y="0"/>
                      <a:pt x="18" y="0"/>
                    </a:cubicBezTo>
                    <a:close/>
                  </a:path>
                </a:pathLst>
              </a:custGeom>
              <a:solidFill>
                <a:srgbClr val="99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0">
                <a:extLst>
                  <a:ext uri="{FF2B5EF4-FFF2-40B4-BE49-F238E27FC236}">
                    <a16:creationId xmlns:a16="http://schemas.microsoft.com/office/drawing/2014/main" id="{338B6F7B-8B05-4DD2-B906-A72521057BFB}"/>
                  </a:ext>
                </a:extLst>
              </p:cNvPr>
              <p:cNvSpPr>
                <a:spLocks/>
              </p:cNvSpPr>
              <p:nvPr/>
            </p:nvSpPr>
            <p:spPr bwMode="auto">
              <a:xfrm>
                <a:off x="2703513" y="2878138"/>
                <a:ext cx="76200" cy="76200"/>
              </a:xfrm>
              <a:custGeom>
                <a:avLst/>
                <a:gdLst>
                  <a:gd name="T0" fmla="*/ 18 w 36"/>
                  <a:gd name="T1" fmla="*/ 0 h 36"/>
                  <a:gd name="T2" fmla="*/ 5 w 36"/>
                  <a:gd name="T3" fmla="*/ 6 h 36"/>
                  <a:gd name="T4" fmla="*/ 0 w 36"/>
                  <a:gd name="T5" fmla="*/ 18 h 36"/>
                  <a:gd name="T6" fmla="*/ 5 w 36"/>
                  <a:gd name="T7" fmla="*/ 31 h 36"/>
                  <a:gd name="T8" fmla="*/ 18 w 36"/>
                  <a:gd name="T9" fmla="*/ 36 h 36"/>
                  <a:gd name="T10" fmla="*/ 31 w 36"/>
                  <a:gd name="T11" fmla="*/ 31 h 36"/>
                  <a:gd name="T12" fmla="*/ 36 w 36"/>
                  <a:gd name="T13" fmla="*/ 18 h 36"/>
                  <a:gd name="T14" fmla="*/ 31 w 36"/>
                  <a:gd name="T15" fmla="*/ 6 h 36"/>
                  <a:gd name="T16" fmla="*/ 18 w 3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18" y="0"/>
                    </a:moveTo>
                    <a:cubicBezTo>
                      <a:pt x="13" y="0"/>
                      <a:pt x="9" y="2"/>
                      <a:pt x="5" y="6"/>
                    </a:cubicBezTo>
                    <a:cubicBezTo>
                      <a:pt x="2" y="9"/>
                      <a:pt x="0" y="13"/>
                      <a:pt x="0" y="18"/>
                    </a:cubicBezTo>
                    <a:cubicBezTo>
                      <a:pt x="0" y="23"/>
                      <a:pt x="2" y="28"/>
                      <a:pt x="5" y="31"/>
                    </a:cubicBezTo>
                    <a:cubicBezTo>
                      <a:pt x="9" y="35"/>
                      <a:pt x="13" y="36"/>
                      <a:pt x="18" y="36"/>
                    </a:cubicBezTo>
                    <a:cubicBezTo>
                      <a:pt x="23" y="36"/>
                      <a:pt x="27" y="35"/>
                      <a:pt x="31" y="31"/>
                    </a:cubicBezTo>
                    <a:cubicBezTo>
                      <a:pt x="34" y="28"/>
                      <a:pt x="36" y="23"/>
                      <a:pt x="36" y="18"/>
                    </a:cubicBezTo>
                    <a:cubicBezTo>
                      <a:pt x="36" y="13"/>
                      <a:pt x="34" y="9"/>
                      <a:pt x="31" y="6"/>
                    </a:cubicBezTo>
                    <a:cubicBezTo>
                      <a:pt x="27" y="2"/>
                      <a:pt x="23" y="0"/>
                      <a:pt x="18" y="0"/>
                    </a:cubicBezTo>
                    <a:close/>
                  </a:path>
                </a:pathLst>
              </a:custGeom>
              <a:solidFill>
                <a:srgbClr val="99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1">
                <a:extLst>
                  <a:ext uri="{FF2B5EF4-FFF2-40B4-BE49-F238E27FC236}">
                    <a16:creationId xmlns:a16="http://schemas.microsoft.com/office/drawing/2014/main" id="{B0E0E36E-763D-4ED9-B413-43605907FDC8}"/>
                  </a:ext>
                </a:extLst>
              </p:cNvPr>
              <p:cNvSpPr>
                <a:spLocks/>
              </p:cNvSpPr>
              <p:nvPr/>
            </p:nvSpPr>
            <p:spPr bwMode="auto">
              <a:xfrm>
                <a:off x="3271838" y="2801938"/>
                <a:ext cx="76200" cy="76200"/>
              </a:xfrm>
              <a:custGeom>
                <a:avLst/>
                <a:gdLst>
                  <a:gd name="T0" fmla="*/ 18 w 36"/>
                  <a:gd name="T1" fmla="*/ 0 h 36"/>
                  <a:gd name="T2" fmla="*/ 6 w 36"/>
                  <a:gd name="T3" fmla="*/ 6 h 36"/>
                  <a:gd name="T4" fmla="*/ 0 w 36"/>
                  <a:gd name="T5" fmla="*/ 18 h 36"/>
                  <a:gd name="T6" fmla="*/ 6 w 36"/>
                  <a:gd name="T7" fmla="*/ 31 h 36"/>
                  <a:gd name="T8" fmla="*/ 18 w 36"/>
                  <a:gd name="T9" fmla="*/ 36 h 36"/>
                  <a:gd name="T10" fmla="*/ 31 w 36"/>
                  <a:gd name="T11" fmla="*/ 31 h 36"/>
                  <a:gd name="T12" fmla="*/ 36 w 36"/>
                  <a:gd name="T13" fmla="*/ 18 h 36"/>
                  <a:gd name="T14" fmla="*/ 31 w 36"/>
                  <a:gd name="T15" fmla="*/ 6 h 36"/>
                  <a:gd name="T16" fmla="*/ 18 w 3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18" y="0"/>
                    </a:moveTo>
                    <a:cubicBezTo>
                      <a:pt x="13" y="0"/>
                      <a:pt x="9" y="2"/>
                      <a:pt x="6" y="6"/>
                    </a:cubicBezTo>
                    <a:cubicBezTo>
                      <a:pt x="2" y="9"/>
                      <a:pt x="0" y="13"/>
                      <a:pt x="0" y="18"/>
                    </a:cubicBezTo>
                    <a:cubicBezTo>
                      <a:pt x="0" y="23"/>
                      <a:pt x="2" y="28"/>
                      <a:pt x="6" y="31"/>
                    </a:cubicBezTo>
                    <a:cubicBezTo>
                      <a:pt x="9" y="35"/>
                      <a:pt x="13" y="36"/>
                      <a:pt x="18" y="36"/>
                    </a:cubicBezTo>
                    <a:cubicBezTo>
                      <a:pt x="23" y="36"/>
                      <a:pt x="28" y="35"/>
                      <a:pt x="31" y="31"/>
                    </a:cubicBezTo>
                    <a:cubicBezTo>
                      <a:pt x="35" y="28"/>
                      <a:pt x="36" y="23"/>
                      <a:pt x="36" y="18"/>
                    </a:cubicBezTo>
                    <a:cubicBezTo>
                      <a:pt x="36" y="13"/>
                      <a:pt x="35" y="9"/>
                      <a:pt x="31" y="6"/>
                    </a:cubicBezTo>
                    <a:cubicBezTo>
                      <a:pt x="28" y="2"/>
                      <a:pt x="23" y="0"/>
                      <a:pt x="18" y="0"/>
                    </a:cubicBezTo>
                    <a:close/>
                  </a:path>
                </a:pathLst>
              </a:custGeom>
              <a:solidFill>
                <a:srgbClr val="99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2">
                <a:extLst>
                  <a:ext uri="{FF2B5EF4-FFF2-40B4-BE49-F238E27FC236}">
                    <a16:creationId xmlns:a16="http://schemas.microsoft.com/office/drawing/2014/main" id="{C7BD2AE7-5E99-4A0B-9BBD-8DA91E6E4A1A}"/>
                  </a:ext>
                </a:extLst>
              </p:cNvPr>
              <p:cNvSpPr>
                <a:spLocks/>
              </p:cNvSpPr>
              <p:nvPr/>
            </p:nvSpPr>
            <p:spPr bwMode="auto">
              <a:xfrm>
                <a:off x="3846513" y="2695575"/>
                <a:ext cx="76200" cy="76200"/>
              </a:xfrm>
              <a:custGeom>
                <a:avLst/>
                <a:gdLst>
                  <a:gd name="T0" fmla="*/ 18 w 36"/>
                  <a:gd name="T1" fmla="*/ 0 h 36"/>
                  <a:gd name="T2" fmla="*/ 5 w 36"/>
                  <a:gd name="T3" fmla="*/ 5 h 36"/>
                  <a:gd name="T4" fmla="*/ 0 w 36"/>
                  <a:gd name="T5" fmla="*/ 18 h 36"/>
                  <a:gd name="T6" fmla="*/ 5 w 36"/>
                  <a:gd name="T7" fmla="*/ 30 h 36"/>
                  <a:gd name="T8" fmla="*/ 18 w 36"/>
                  <a:gd name="T9" fmla="*/ 36 h 36"/>
                  <a:gd name="T10" fmla="*/ 31 w 36"/>
                  <a:gd name="T11" fmla="*/ 30 h 36"/>
                  <a:gd name="T12" fmla="*/ 36 w 36"/>
                  <a:gd name="T13" fmla="*/ 18 h 36"/>
                  <a:gd name="T14" fmla="*/ 31 w 36"/>
                  <a:gd name="T15" fmla="*/ 5 h 36"/>
                  <a:gd name="T16" fmla="*/ 18 w 3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18" y="0"/>
                    </a:moveTo>
                    <a:cubicBezTo>
                      <a:pt x="13" y="0"/>
                      <a:pt x="9" y="1"/>
                      <a:pt x="5" y="5"/>
                    </a:cubicBezTo>
                    <a:cubicBezTo>
                      <a:pt x="2" y="8"/>
                      <a:pt x="0" y="13"/>
                      <a:pt x="0" y="18"/>
                    </a:cubicBezTo>
                    <a:cubicBezTo>
                      <a:pt x="0" y="23"/>
                      <a:pt x="2" y="27"/>
                      <a:pt x="5" y="30"/>
                    </a:cubicBezTo>
                    <a:cubicBezTo>
                      <a:pt x="9" y="34"/>
                      <a:pt x="13" y="36"/>
                      <a:pt x="18" y="36"/>
                    </a:cubicBezTo>
                    <a:cubicBezTo>
                      <a:pt x="23" y="36"/>
                      <a:pt x="27" y="34"/>
                      <a:pt x="31" y="30"/>
                    </a:cubicBezTo>
                    <a:cubicBezTo>
                      <a:pt x="34" y="27"/>
                      <a:pt x="36" y="23"/>
                      <a:pt x="36" y="18"/>
                    </a:cubicBezTo>
                    <a:cubicBezTo>
                      <a:pt x="36" y="13"/>
                      <a:pt x="34" y="8"/>
                      <a:pt x="31" y="5"/>
                    </a:cubicBezTo>
                    <a:cubicBezTo>
                      <a:pt x="27" y="1"/>
                      <a:pt x="23" y="0"/>
                      <a:pt x="18" y="0"/>
                    </a:cubicBezTo>
                    <a:close/>
                  </a:path>
                </a:pathLst>
              </a:custGeom>
              <a:solidFill>
                <a:srgbClr val="99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3">
                <a:extLst>
                  <a:ext uri="{FF2B5EF4-FFF2-40B4-BE49-F238E27FC236}">
                    <a16:creationId xmlns:a16="http://schemas.microsoft.com/office/drawing/2014/main" id="{40CD8E0B-DDCE-49F0-B8E3-873C2D3C9E20}"/>
                  </a:ext>
                </a:extLst>
              </p:cNvPr>
              <p:cNvSpPr>
                <a:spLocks/>
              </p:cNvSpPr>
              <p:nvPr/>
            </p:nvSpPr>
            <p:spPr bwMode="auto">
              <a:xfrm>
                <a:off x="4418013" y="2659063"/>
                <a:ext cx="76200" cy="76200"/>
              </a:xfrm>
              <a:custGeom>
                <a:avLst/>
                <a:gdLst>
                  <a:gd name="T0" fmla="*/ 18 w 36"/>
                  <a:gd name="T1" fmla="*/ 0 h 36"/>
                  <a:gd name="T2" fmla="*/ 5 w 36"/>
                  <a:gd name="T3" fmla="*/ 5 h 36"/>
                  <a:gd name="T4" fmla="*/ 0 w 36"/>
                  <a:gd name="T5" fmla="*/ 18 h 36"/>
                  <a:gd name="T6" fmla="*/ 5 w 36"/>
                  <a:gd name="T7" fmla="*/ 31 h 36"/>
                  <a:gd name="T8" fmla="*/ 18 w 36"/>
                  <a:gd name="T9" fmla="*/ 36 h 36"/>
                  <a:gd name="T10" fmla="*/ 31 w 36"/>
                  <a:gd name="T11" fmla="*/ 31 h 36"/>
                  <a:gd name="T12" fmla="*/ 36 w 36"/>
                  <a:gd name="T13" fmla="*/ 18 h 36"/>
                  <a:gd name="T14" fmla="*/ 31 w 36"/>
                  <a:gd name="T15" fmla="*/ 5 h 36"/>
                  <a:gd name="T16" fmla="*/ 18 w 3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18" y="0"/>
                    </a:moveTo>
                    <a:cubicBezTo>
                      <a:pt x="13" y="0"/>
                      <a:pt x="9" y="2"/>
                      <a:pt x="5" y="5"/>
                    </a:cubicBezTo>
                    <a:cubicBezTo>
                      <a:pt x="2" y="9"/>
                      <a:pt x="0" y="13"/>
                      <a:pt x="0" y="18"/>
                    </a:cubicBezTo>
                    <a:cubicBezTo>
                      <a:pt x="0" y="23"/>
                      <a:pt x="2" y="27"/>
                      <a:pt x="5" y="31"/>
                    </a:cubicBezTo>
                    <a:cubicBezTo>
                      <a:pt x="9" y="34"/>
                      <a:pt x="13" y="36"/>
                      <a:pt x="18" y="36"/>
                    </a:cubicBezTo>
                    <a:cubicBezTo>
                      <a:pt x="23" y="36"/>
                      <a:pt x="27" y="34"/>
                      <a:pt x="31" y="31"/>
                    </a:cubicBezTo>
                    <a:cubicBezTo>
                      <a:pt x="34" y="27"/>
                      <a:pt x="36" y="23"/>
                      <a:pt x="36" y="18"/>
                    </a:cubicBezTo>
                    <a:cubicBezTo>
                      <a:pt x="36" y="13"/>
                      <a:pt x="34" y="9"/>
                      <a:pt x="31" y="5"/>
                    </a:cubicBezTo>
                    <a:cubicBezTo>
                      <a:pt x="27" y="2"/>
                      <a:pt x="23" y="0"/>
                      <a:pt x="18" y="0"/>
                    </a:cubicBezTo>
                    <a:close/>
                  </a:path>
                </a:pathLst>
              </a:custGeom>
              <a:solidFill>
                <a:srgbClr val="99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84">
                <a:extLst>
                  <a:ext uri="{FF2B5EF4-FFF2-40B4-BE49-F238E27FC236}">
                    <a16:creationId xmlns:a16="http://schemas.microsoft.com/office/drawing/2014/main" id="{A6F3AEB2-06EB-4CD5-BDB7-43D720804431}"/>
                  </a:ext>
                </a:extLst>
              </p:cNvPr>
              <p:cNvSpPr>
                <a:spLocks/>
              </p:cNvSpPr>
              <p:nvPr/>
            </p:nvSpPr>
            <p:spPr bwMode="auto">
              <a:xfrm>
                <a:off x="2162175" y="2647950"/>
                <a:ext cx="2295525" cy="423863"/>
              </a:xfrm>
              <a:custGeom>
                <a:avLst/>
                <a:gdLst>
                  <a:gd name="T0" fmla="*/ 1446 w 1446"/>
                  <a:gd name="T1" fmla="*/ 0 h 267"/>
                  <a:gd name="T2" fmla="*/ 1085 w 1446"/>
                  <a:gd name="T3" fmla="*/ 0 h 267"/>
                  <a:gd name="T4" fmla="*/ 722 w 1446"/>
                  <a:gd name="T5" fmla="*/ 55 h 267"/>
                  <a:gd name="T6" fmla="*/ 369 w 1446"/>
                  <a:gd name="T7" fmla="*/ 196 h 267"/>
                  <a:gd name="T8" fmla="*/ 0 w 1446"/>
                  <a:gd name="T9" fmla="*/ 267 h 267"/>
                </a:gdLst>
                <a:ahLst/>
                <a:cxnLst>
                  <a:cxn ang="0">
                    <a:pos x="T0" y="T1"/>
                  </a:cxn>
                  <a:cxn ang="0">
                    <a:pos x="T2" y="T3"/>
                  </a:cxn>
                  <a:cxn ang="0">
                    <a:pos x="T4" y="T5"/>
                  </a:cxn>
                  <a:cxn ang="0">
                    <a:pos x="T6" y="T7"/>
                  </a:cxn>
                  <a:cxn ang="0">
                    <a:pos x="T8" y="T9"/>
                  </a:cxn>
                </a:cxnLst>
                <a:rect l="0" t="0" r="r" b="b"/>
                <a:pathLst>
                  <a:path w="1446" h="267">
                    <a:moveTo>
                      <a:pt x="1446" y="0"/>
                    </a:moveTo>
                    <a:lnTo>
                      <a:pt x="1085" y="0"/>
                    </a:lnTo>
                    <a:lnTo>
                      <a:pt x="722" y="55"/>
                    </a:lnTo>
                    <a:lnTo>
                      <a:pt x="369" y="196"/>
                    </a:lnTo>
                    <a:lnTo>
                      <a:pt x="0" y="267"/>
                    </a:lnTo>
                  </a:path>
                </a:pathLst>
              </a:custGeom>
              <a:noFill/>
              <a:ln w="25400" cap="rnd">
                <a:solidFill>
                  <a:srgbClr val="0099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Line 90">
                <a:extLst>
                  <a:ext uri="{FF2B5EF4-FFF2-40B4-BE49-F238E27FC236}">
                    <a16:creationId xmlns:a16="http://schemas.microsoft.com/office/drawing/2014/main" id="{16C44016-09AD-4C2B-964E-CCF86E44CBD2}"/>
                  </a:ext>
                </a:extLst>
              </p:cNvPr>
              <p:cNvSpPr>
                <a:spLocks noChangeShapeType="1"/>
              </p:cNvSpPr>
              <p:nvPr/>
            </p:nvSpPr>
            <p:spPr bwMode="auto">
              <a:xfrm flipV="1">
                <a:off x="3308350" y="2374900"/>
                <a:ext cx="0" cy="723900"/>
              </a:xfrm>
              <a:prstGeom prst="line">
                <a:avLst/>
              </a:prstGeom>
              <a:noFill/>
              <a:ln w="17463" cap="rnd">
                <a:solidFill>
                  <a:srgbClr val="0099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Line 91">
                <a:extLst>
                  <a:ext uri="{FF2B5EF4-FFF2-40B4-BE49-F238E27FC236}">
                    <a16:creationId xmlns:a16="http://schemas.microsoft.com/office/drawing/2014/main" id="{41156CF8-88EF-45F5-8491-EBE5FAEBD2FD}"/>
                  </a:ext>
                </a:extLst>
              </p:cNvPr>
              <p:cNvSpPr>
                <a:spLocks noChangeShapeType="1"/>
              </p:cNvSpPr>
              <p:nvPr/>
            </p:nvSpPr>
            <p:spPr bwMode="auto">
              <a:xfrm flipV="1">
                <a:off x="2735263" y="2593975"/>
                <a:ext cx="0" cy="571500"/>
              </a:xfrm>
              <a:prstGeom prst="line">
                <a:avLst/>
              </a:prstGeom>
              <a:noFill/>
              <a:ln w="17463" cap="rnd">
                <a:solidFill>
                  <a:srgbClr val="0099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Line 98">
                <a:extLst>
                  <a:ext uri="{FF2B5EF4-FFF2-40B4-BE49-F238E27FC236}">
                    <a16:creationId xmlns:a16="http://schemas.microsoft.com/office/drawing/2014/main" id="{D32F53B4-EC03-4711-B4D0-BE1ED2E9E411}"/>
                  </a:ext>
                </a:extLst>
              </p:cNvPr>
              <p:cNvSpPr>
                <a:spLocks noChangeShapeType="1"/>
              </p:cNvSpPr>
              <p:nvPr/>
            </p:nvSpPr>
            <p:spPr bwMode="auto">
              <a:xfrm flipV="1">
                <a:off x="4456113" y="2206625"/>
                <a:ext cx="0" cy="911225"/>
              </a:xfrm>
              <a:prstGeom prst="line">
                <a:avLst/>
              </a:prstGeom>
              <a:noFill/>
              <a:ln w="17463" cap="rnd">
                <a:solidFill>
                  <a:srgbClr val="0099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Line 99">
                <a:extLst>
                  <a:ext uri="{FF2B5EF4-FFF2-40B4-BE49-F238E27FC236}">
                    <a16:creationId xmlns:a16="http://schemas.microsoft.com/office/drawing/2014/main" id="{B05915E5-2E2E-46F0-AB4F-0D6F6BF0A2D2}"/>
                  </a:ext>
                </a:extLst>
              </p:cNvPr>
              <p:cNvSpPr>
                <a:spLocks noChangeShapeType="1"/>
              </p:cNvSpPr>
              <p:nvPr/>
            </p:nvSpPr>
            <p:spPr bwMode="auto">
              <a:xfrm flipV="1">
                <a:off x="3884613" y="2241550"/>
                <a:ext cx="0" cy="788988"/>
              </a:xfrm>
              <a:prstGeom prst="line">
                <a:avLst/>
              </a:prstGeom>
              <a:noFill/>
              <a:ln w="17463" cap="rnd">
                <a:solidFill>
                  <a:srgbClr val="0099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100">
                <a:extLst>
                  <a:ext uri="{FF2B5EF4-FFF2-40B4-BE49-F238E27FC236}">
                    <a16:creationId xmlns:a16="http://schemas.microsoft.com/office/drawing/2014/main" id="{BF507ADC-3C64-4389-A6EF-2592E36D7432}"/>
                  </a:ext>
                </a:extLst>
              </p:cNvPr>
              <p:cNvSpPr>
                <a:spLocks/>
              </p:cNvSpPr>
              <p:nvPr/>
            </p:nvSpPr>
            <p:spPr bwMode="auto">
              <a:xfrm>
                <a:off x="2124075" y="3033713"/>
                <a:ext cx="77787" cy="76200"/>
              </a:xfrm>
              <a:custGeom>
                <a:avLst/>
                <a:gdLst>
                  <a:gd name="T0" fmla="*/ 31 w 36"/>
                  <a:gd name="T1" fmla="*/ 5 h 36"/>
                  <a:gd name="T2" fmla="*/ 18 w 36"/>
                  <a:gd name="T3" fmla="*/ 0 h 36"/>
                  <a:gd name="T4" fmla="*/ 5 w 36"/>
                  <a:gd name="T5" fmla="*/ 5 h 36"/>
                  <a:gd name="T6" fmla="*/ 0 w 36"/>
                  <a:gd name="T7" fmla="*/ 18 h 36"/>
                  <a:gd name="T8" fmla="*/ 5 w 36"/>
                  <a:gd name="T9" fmla="*/ 30 h 36"/>
                  <a:gd name="T10" fmla="*/ 18 w 36"/>
                  <a:gd name="T11" fmla="*/ 36 h 36"/>
                  <a:gd name="T12" fmla="*/ 31 w 36"/>
                  <a:gd name="T13" fmla="*/ 30 h 36"/>
                  <a:gd name="T14" fmla="*/ 36 w 36"/>
                  <a:gd name="T15" fmla="*/ 18 h 36"/>
                  <a:gd name="T16" fmla="*/ 31 w 36"/>
                  <a:gd name="T1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31" y="5"/>
                    </a:moveTo>
                    <a:cubicBezTo>
                      <a:pt x="27" y="1"/>
                      <a:pt x="23" y="0"/>
                      <a:pt x="18" y="0"/>
                    </a:cubicBezTo>
                    <a:cubicBezTo>
                      <a:pt x="13" y="0"/>
                      <a:pt x="9" y="1"/>
                      <a:pt x="5" y="5"/>
                    </a:cubicBezTo>
                    <a:cubicBezTo>
                      <a:pt x="2" y="8"/>
                      <a:pt x="0" y="13"/>
                      <a:pt x="0" y="18"/>
                    </a:cubicBezTo>
                    <a:cubicBezTo>
                      <a:pt x="0" y="23"/>
                      <a:pt x="2" y="27"/>
                      <a:pt x="5" y="30"/>
                    </a:cubicBezTo>
                    <a:cubicBezTo>
                      <a:pt x="9" y="34"/>
                      <a:pt x="13" y="36"/>
                      <a:pt x="18" y="36"/>
                    </a:cubicBezTo>
                    <a:cubicBezTo>
                      <a:pt x="23" y="36"/>
                      <a:pt x="27" y="34"/>
                      <a:pt x="31" y="30"/>
                    </a:cubicBezTo>
                    <a:cubicBezTo>
                      <a:pt x="34" y="27"/>
                      <a:pt x="36" y="23"/>
                      <a:pt x="36" y="18"/>
                    </a:cubicBezTo>
                    <a:cubicBezTo>
                      <a:pt x="36" y="13"/>
                      <a:pt x="34" y="8"/>
                      <a:pt x="31" y="5"/>
                    </a:cubicBezTo>
                    <a:close/>
                  </a:path>
                </a:pathLst>
              </a:custGeom>
              <a:solidFill>
                <a:srgbClr val="009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01">
                <a:extLst>
                  <a:ext uri="{FF2B5EF4-FFF2-40B4-BE49-F238E27FC236}">
                    <a16:creationId xmlns:a16="http://schemas.microsoft.com/office/drawing/2014/main" id="{EBFB0EA0-2265-4324-9E03-1C02A78850B7}"/>
                  </a:ext>
                </a:extLst>
              </p:cNvPr>
              <p:cNvSpPr>
                <a:spLocks/>
              </p:cNvSpPr>
              <p:nvPr/>
            </p:nvSpPr>
            <p:spPr bwMode="auto">
              <a:xfrm>
                <a:off x="2698750" y="2927350"/>
                <a:ext cx="76200" cy="76200"/>
              </a:xfrm>
              <a:custGeom>
                <a:avLst/>
                <a:gdLst>
                  <a:gd name="T0" fmla="*/ 31 w 36"/>
                  <a:gd name="T1" fmla="*/ 5 h 36"/>
                  <a:gd name="T2" fmla="*/ 18 w 36"/>
                  <a:gd name="T3" fmla="*/ 0 h 36"/>
                  <a:gd name="T4" fmla="*/ 6 w 36"/>
                  <a:gd name="T5" fmla="*/ 5 h 36"/>
                  <a:gd name="T6" fmla="*/ 0 w 36"/>
                  <a:gd name="T7" fmla="*/ 18 h 36"/>
                  <a:gd name="T8" fmla="*/ 6 w 36"/>
                  <a:gd name="T9" fmla="*/ 30 h 36"/>
                  <a:gd name="T10" fmla="*/ 18 w 36"/>
                  <a:gd name="T11" fmla="*/ 36 h 36"/>
                  <a:gd name="T12" fmla="*/ 31 w 36"/>
                  <a:gd name="T13" fmla="*/ 30 h 36"/>
                  <a:gd name="T14" fmla="*/ 36 w 36"/>
                  <a:gd name="T15" fmla="*/ 18 h 36"/>
                  <a:gd name="T16" fmla="*/ 31 w 36"/>
                  <a:gd name="T1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31" y="5"/>
                    </a:moveTo>
                    <a:cubicBezTo>
                      <a:pt x="28" y="1"/>
                      <a:pt x="23" y="0"/>
                      <a:pt x="18" y="0"/>
                    </a:cubicBezTo>
                    <a:cubicBezTo>
                      <a:pt x="13" y="0"/>
                      <a:pt x="9" y="1"/>
                      <a:pt x="6" y="5"/>
                    </a:cubicBezTo>
                    <a:cubicBezTo>
                      <a:pt x="2" y="8"/>
                      <a:pt x="0" y="13"/>
                      <a:pt x="0" y="18"/>
                    </a:cubicBezTo>
                    <a:cubicBezTo>
                      <a:pt x="0" y="23"/>
                      <a:pt x="2" y="27"/>
                      <a:pt x="6" y="30"/>
                    </a:cubicBezTo>
                    <a:cubicBezTo>
                      <a:pt x="9" y="34"/>
                      <a:pt x="13" y="36"/>
                      <a:pt x="18" y="36"/>
                    </a:cubicBezTo>
                    <a:cubicBezTo>
                      <a:pt x="23" y="36"/>
                      <a:pt x="28" y="34"/>
                      <a:pt x="31" y="30"/>
                    </a:cubicBezTo>
                    <a:cubicBezTo>
                      <a:pt x="35" y="27"/>
                      <a:pt x="36" y="23"/>
                      <a:pt x="36" y="18"/>
                    </a:cubicBezTo>
                    <a:cubicBezTo>
                      <a:pt x="36" y="13"/>
                      <a:pt x="35" y="8"/>
                      <a:pt x="31" y="5"/>
                    </a:cubicBezTo>
                    <a:close/>
                  </a:path>
                </a:pathLst>
              </a:custGeom>
              <a:solidFill>
                <a:srgbClr val="009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02">
                <a:extLst>
                  <a:ext uri="{FF2B5EF4-FFF2-40B4-BE49-F238E27FC236}">
                    <a16:creationId xmlns:a16="http://schemas.microsoft.com/office/drawing/2014/main" id="{C77AC967-4620-43D4-9627-CB5926A52137}"/>
                  </a:ext>
                </a:extLst>
              </p:cNvPr>
              <p:cNvSpPr>
                <a:spLocks/>
              </p:cNvSpPr>
              <p:nvPr/>
            </p:nvSpPr>
            <p:spPr bwMode="auto">
              <a:xfrm>
                <a:off x="3270250" y="2697163"/>
                <a:ext cx="76200" cy="76200"/>
              </a:xfrm>
              <a:custGeom>
                <a:avLst/>
                <a:gdLst>
                  <a:gd name="T0" fmla="*/ 30 w 36"/>
                  <a:gd name="T1" fmla="*/ 5 h 36"/>
                  <a:gd name="T2" fmla="*/ 18 w 36"/>
                  <a:gd name="T3" fmla="*/ 0 h 36"/>
                  <a:gd name="T4" fmla="*/ 5 w 36"/>
                  <a:gd name="T5" fmla="*/ 5 h 36"/>
                  <a:gd name="T6" fmla="*/ 0 w 36"/>
                  <a:gd name="T7" fmla="*/ 18 h 36"/>
                  <a:gd name="T8" fmla="*/ 5 w 36"/>
                  <a:gd name="T9" fmla="*/ 31 h 36"/>
                  <a:gd name="T10" fmla="*/ 18 w 36"/>
                  <a:gd name="T11" fmla="*/ 36 h 36"/>
                  <a:gd name="T12" fmla="*/ 30 w 36"/>
                  <a:gd name="T13" fmla="*/ 31 h 36"/>
                  <a:gd name="T14" fmla="*/ 36 w 36"/>
                  <a:gd name="T15" fmla="*/ 18 h 36"/>
                  <a:gd name="T16" fmla="*/ 30 w 36"/>
                  <a:gd name="T1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30" y="5"/>
                    </a:moveTo>
                    <a:cubicBezTo>
                      <a:pt x="27" y="2"/>
                      <a:pt x="23" y="0"/>
                      <a:pt x="18" y="0"/>
                    </a:cubicBezTo>
                    <a:cubicBezTo>
                      <a:pt x="13" y="0"/>
                      <a:pt x="8" y="2"/>
                      <a:pt x="5" y="5"/>
                    </a:cubicBezTo>
                    <a:cubicBezTo>
                      <a:pt x="1" y="9"/>
                      <a:pt x="0" y="13"/>
                      <a:pt x="0" y="18"/>
                    </a:cubicBezTo>
                    <a:cubicBezTo>
                      <a:pt x="0" y="23"/>
                      <a:pt x="1" y="27"/>
                      <a:pt x="5" y="31"/>
                    </a:cubicBezTo>
                    <a:cubicBezTo>
                      <a:pt x="8" y="34"/>
                      <a:pt x="13" y="36"/>
                      <a:pt x="18" y="36"/>
                    </a:cubicBezTo>
                    <a:cubicBezTo>
                      <a:pt x="23" y="36"/>
                      <a:pt x="27" y="34"/>
                      <a:pt x="30" y="31"/>
                    </a:cubicBezTo>
                    <a:cubicBezTo>
                      <a:pt x="34" y="27"/>
                      <a:pt x="36" y="23"/>
                      <a:pt x="36" y="18"/>
                    </a:cubicBezTo>
                    <a:cubicBezTo>
                      <a:pt x="36" y="13"/>
                      <a:pt x="34" y="9"/>
                      <a:pt x="30" y="5"/>
                    </a:cubicBezTo>
                    <a:close/>
                  </a:path>
                </a:pathLst>
              </a:custGeom>
              <a:solidFill>
                <a:srgbClr val="009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03">
                <a:extLst>
                  <a:ext uri="{FF2B5EF4-FFF2-40B4-BE49-F238E27FC236}">
                    <a16:creationId xmlns:a16="http://schemas.microsoft.com/office/drawing/2014/main" id="{C04E219A-C7F0-4351-9EDE-212E5E4ED09F}"/>
                  </a:ext>
                </a:extLst>
              </p:cNvPr>
              <p:cNvSpPr>
                <a:spLocks/>
              </p:cNvSpPr>
              <p:nvPr/>
            </p:nvSpPr>
            <p:spPr bwMode="auto">
              <a:xfrm>
                <a:off x="3846513" y="2609850"/>
                <a:ext cx="76200" cy="76200"/>
              </a:xfrm>
              <a:custGeom>
                <a:avLst/>
                <a:gdLst>
                  <a:gd name="T0" fmla="*/ 31 w 36"/>
                  <a:gd name="T1" fmla="*/ 6 h 36"/>
                  <a:gd name="T2" fmla="*/ 18 w 36"/>
                  <a:gd name="T3" fmla="*/ 0 h 36"/>
                  <a:gd name="T4" fmla="*/ 5 w 36"/>
                  <a:gd name="T5" fmla="*/ 6 h 36"/>
                  <a:gd name="T6" fmla="*/ 0 w 36"/>
                  <a:gd name="T7" fmla="*/ 18 h 36"/>
                  <a:gd name="T8" fmla="*/ 5 w 36"/>
                  <a:gd name="T9" fmla="*/ 31 h 36"/>
                  <a:gd name="T10" fmla="*/ 18 w 36"/>
                  <a:gd name="T11" fmla="*/ 36 h 36"/>
                  <a:gd name="T12" fmla="*/ 31 w 36"/>
                  <a:gd name="T13" fmla="*/ 31 h 36"/>
                  <a:gd name="T14" fmla="*/ 36 w 36"/>
                  <a:gd name="T15" fmla="*/ 18 h 36"/>
                  <a:gd name="T16" fmla="*/ 31 w 36"/>
                  <a:gd name="T1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31" y="6"/>
                    </a:moveTo>
                    <a:cubicBezTo>
                      <a:pt x="27" y="2"/>
                      <a:pt x="23" y="0"/>
                      <a:pt x="18" y="0"/>
                    </a:cubicBezTo>
                    <a:cubicBezTo>
                      <a:pt x="13" y="0"/>
                      <a:pt x="9" y="2"/>
                      <a:pt x="5" y="6"/>
                    </a:cubicBezTo>
                    <a:cubicBezTo>
                      <a:pt x="2" y="9"/>
                      <a:pt x="0" y="13"/>
                      <a:pt x="0" y="18"/>
                    </a:cubicBezTo>
                    <a:cubicBezTo>
                      <a:pt x="0" y="23"/>
                      <a:pt x="2" y="28"/>
                      <a:pt x="5" y="31"/>
                    </a:cubicBezTo>
                    <a:cubicBezTo>
                      <a:pt x="9" y="35"/>
                      <a:pt x="13" y="36"/>
                      <a:pt x="18" y="36"/>
                    </a:cubicBezTo>
                    <a:cubicBezTo>
                      <a:pt x="23" y="36"/>
                      <a:pt x="27" y="35"/>
                      <a:pt x="31" y="31"/>
                    </a:cubicBezTo>
                    <a:cubicBezTo>
                      <a:pt x="34" y="28"/>
                      <a:pt x="36" y="23"/>
                      <a:pt x="36" y="18"/>
                    </a:cubicBezTo>
                    <a:cubicBezTo>
                      <a:pt x="36" y="13"/>
                      <a:pt x="34" y="9"/>
                      <a:pt x="31" y="6"/>
                    </a:cubicBezTo>
                    <a:close/>
                  </a:path>
                </a:pathLst>
              </a:custGeom>
              <a:solidFill>
                <a:srgbClr val="009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4">
                <a:extLst>
                  <a:ext uri="{FF2B5EF4-FFF2-40B4-BE49-F238E27FC236}">
                    <a16:creationId xmlns:a16="http://schemas.microsoft.com/office/drawing/2014/main" id="{7C328EFD-686E-48D4-85F6-C5939A140E08}"/>
                  </a:ext>
                </a:extLst>
              </p:cNvPr>
              <p:cNvSpPr>
                <a:spLocks/>
              </p:cNvSpPr>
              <p:nvPr/>
            </p:nvSpPr>
            <p:spPr bwMode="auto">
              <a:xfrm>
                <a:off x="4419600" y="2609850"/>
                <a:ext cx="76200" cy="76200"/>
              </a:xfrm>
              <a:custGeom>
                <a:avLst/>
                <a:gdLst>
                  <a:gd name="T0" fmla="*/ 31 w 36"/>
                  <a:gd name="T1" fmla="*/ 6 h 36"/>
                  <a:gd name="T2" fmla="*/ 18 w 36"/>
                  <a:gd name="T3" fmla="*/ 0 h 36"/>
                  <a:gd name="T4" fmla="*/ 6 w 36"/>
                  <a:gd name="T5" fmla="*/ 6 h 36"/>
                  <a:gd name="T6" fmla="*/ 0 w 36"/>
                  <a:gd name="T7" fmla="*/ 18 h 36"/>
                  <a:gd name="T8" fmla="*/ 6 w 36"/>
                  <a:gd name="T9" fmla="*/ 31 h 36"/>
                  <a:gd name="T10" fmla="*/ 18 w 36"/>
                  <a:gd name="T11" fmla="*/ 36 h 36"/>
                  <a:gd name="T12" fmla="*/ 31 w 36"/>
                  <a:gd name="T13" fmla="*/ 31 h 36"/>
                  <a:gd name="T14" fmla="*/ 36 w 36"/>
                  <a:gd name="T15" fmla="*/ 18 h 36"/>
                  <a:gd name="T16" fmla="*/ 31 w 36"/>
                  <a:gd name="T1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31" y="6"/>
                    </a:moveTo>
                    <a:cubicBezTo>
                      <a:pt x="28" y="2"/>
                      <a:pt x="23" y="0"/>
                      <a:pt x="18" y="0"/>
                    </a:cubicBezTo>
                    <a:cubicBezTo>
                      <a:pt x="13" y="0"/>
                      <a:pt x="9" y="2"/>
                      <a:pt x="6" y="6"/>
                    </a:cubicBezTo>
                    <a:cubicBezTo>
                      <a:pt x="2" y="9"/>
                      <a:pt x="0" y="13"/>
                      <a:pt x="0" y="18"/>
                    </a:cubicBezTo>
                    <a:cubicBezTo>
                      <a:pt x="0" y="23"/>
                      <a:pt x="2" y="28"/>
                      <a:pt x="6" y="31"/>
                    </a:cubicBezTo>
                    <a:cubicBezTo>
                      <a:pt x="9" y="35"/>
                      <a:pt x="13" y="36"/>
                      <a:pt x="18" y="36"/>
                    </a:cubicBezTo>
                    <a:cubicBezTo>
                      <a:pt x="23" y="36"/>
                      <a:pt x="28" y="35"/>
                      <a:pt x="31" y="31"/>
                    </a:cubicBezTo>
                    <a:cubicBezTo>
                      <a:pt x="35" y="28"/>
                      <a:pt x="36" y="23"/>
                      <a:pt x="36" y="18"/>
                    </a:cubicBezTo>
                    <a:cubicBezTo>
                      <a:pt x="36" y="13"/>
                      <a:pt x="35" y="9"/>
                      <a:pt x="31" y="6"/>
                    </a:cubicBezTo>
                    <a:close/>
                  </a:path>
                </a:pathLst>
              </a:custGeom>
              <a:solidFill>
                <a:srgbClr val="009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2" name="ZoneTexte 121">
              <a:extLst>
                <a:ext uri="{FF2B5EF4-FFF2-40B4-BE49-F238E27FC236}">
                  <a16:creationId xmlns:a16="http://schemas.microsoft.com/office/drawing/2014/main" id="{52A670EC-8BC2-4F58-9FAC-B13179C5D2A8}"/>
                </a:ext>
              </a:extLst>
            </p:cNvPr>
            <p:cNvSpPr txBox="1"/>
            <p:nvPr/>
          </p:nvSpPr>
          <p:spPr>
            <a:xfrm>
              <a:off x="3044755" y="3676650"/>
              <a:ext cx="546239" cy="276999"/>
            </a:xfrm>
            <a:prstGeom prst="rect">
              <a:avLst/>
            </a:prstGeom>
            <a:noFill/>
          </p:spPr>
          <p:txBody>
            <a:bodyPr wrap="none" rtlCol="0">
              <a:spAutoFit/>
            </a:bodyPr>
            <a:lstStyle/>
            <a:p>
              <a:pPr algn="ctr"/>
              <a:r>
                <a:rPr lang="en-US" sz="1200" b="1"/>
                <a:t>Week</a:t>
              </a:r>
            </a:p>
          </p:txBody>
        </p:sp>
        <p:sp>
          <p:nvSpPr>
            <p:cNvPr id="124" name="ZoneTexte 123">
              <a:extLst>
                <a:ext uri="{FF2B5EF4-FFF2-40B4-BE49-F238E27FC236}">
                  <a16:creationId xmlns:a16="http://schemas.microsoft.com/office/drawing/2014/main" id="{D270961C-D601-4334-80C3-71B90F5209BB}"/>
                </a:ext>
              </a:extLst>
            </p:cNvPr>
            <p:cNvSpPr txBox="1"/>
            <p:nvPr/>
          </p:nvSpPr>
          <p:spPr>
            <a:xfrm>
              <a:off x="1840675" y="3318301"/>
              <a:ext cx="309700" cy="276999"/>
            </a:xfrm>
            <a:prstGeom prst="rect">
              <a:avLst/>
            </a:prstGeom>
            <a:noFill/>
          </p:spPr>
          <p:txBody>
            <a:bodyPr wrap="none" rtlCol="0">
              <a:spAutoFit/>
            </a:bodyPr>
            <a:lstStyle/>
            <a:p>
              <a:pPr algn="r"/>
              <a:r>
                <a:rPr lang="en-US" sz="1200"/>
                <a:t>-2</a:t>
              </a:r>
            </a:p>
          </p:txBody>
        </p:sp>
        <p:sp>
          <p:nvSpPr>
            <p:cNvPr id="126" name="ZoneTexte 125">
              <a:extLst>
                <a:ext uri="{FF2B5EF4-FFF2-40B4-BE49-F238E27FC236}">
                  <a16:creationId xmlns:a16="http://schemas.microsoft.com/office/drawing/2014/main" id="{4241010B-EB03-4013-A8C5-5C403B68309F}"/>
                </a:ext>
              </a:extLst>
            </p:cNvPr>
            <p:cNvSpPr txBox="1"/>
            <p:nvPr/>
          </p:nvSpPr>
          <p:spPr>
            <a:xfrm>
              <a:off x="2032715" y="3518001"/>
              <a:ext cx="263213" cy="276999"/>
            </a:xfrm>
            <a:prstGeom prst="rect">
              <a:avLst/>
            </a:prstGeom>
            <a:noFill/>
          </p:spPr>
          <p:txBody>
            <a:bodyPr wrap="none" rtlCol="0">
              <a:spAutoFit/>
            </a:bodyPr>
            <a:lstStyle/>
            <a:p>
              <a:pPr algn="ctr"/>
              <a:r>
                <a:rPr lang="en-US" sz="1200"/>
                <a:t>0</a:t>
              </a:r>
            </a:p>
          </p:txBody>
        </p:sp>
        <p:sp>
          <p:nvSpPr>
            <p:cNvPr id="127" name="ZoneTexte 126">
              <a:extLst>
                <a:ext uri="{FF2B5EF4-FFF2-40B4-BE49-F238E27FC236}">
                  <a16:creationId xmlns:a16="http://schemas.microsoft.com/office/drawing/2014/main" id="{9DF9003D-00CC-4AF6-B9FB-DD21A1AF18CF}"/>
                </a:ext>
              </a:extLst>
            </p:cNvPr>
            <p:cNvSpPr txBox="1"/>
            <p:nvPr/>
          </p:nvSpPr>
          <p:spPr>
            <a:xfrm>
              <a:off x="2567977" y="3518001"/>
              <a:ext cx="341760" cy="276999"/>
            </a:xfrm>
            <a:prstGeom prst="rect">
              <a:avLst/>
            </a:prstGeom>
            <a:noFill/>
          </p:spPr>
          <p:txBody>
            <a:bodyPr wrap="none" rtlCol="0">
              <a:spAutoFit/>
            </a:bodyPr>
            <a:lstStyle/>
            <a:p>
              <a:pPr algn="ctr"/>
              <a:r>
                <a:rPr lang="en-US" sz="1200"/>
                <a:t>12</a:t>
              </a:r>
            </a:p>
          </p:txBody>
        </p:sp>
        <p:sp>
          <p:nvSpPr>
            <p:cNvPr id="128" name="ZoneTexte 127">
              <a:extLst>
                <a:ext uri="{FF2B5EF4-FFF2-40B4-BE49-F238E27FC236}">
                  <a16:creationId xmlns:a16="http://schemas.microsoft.com/office/drawing/2014/main" id="{8C0D9B5B-05FE-4C5F-BC79-25E2D299D476}"/>
                </a:ext>
              </a:extLst>
            </p:cNvPr>
            <p:cNvSpPr txBox="1"/>
            <p:nvPr/>
          </p:nvSpPr>
          <p:spPr>
            <a:xfrm>
              <a:off x="3142512" y="3518001"/>
              <a:ext cx="341760" cy="276999"/>
            </a:xfrm>
            <a:prstGeom prst="rect">
              <a:avLst/>
            </a:prstGeom>
            <a:noFill/>
          </p:spPr>
          <p:txBody>
            <a:bodyPr wrap="none" rtlCol="0">
              <a:spAutoFit/>
            </a:bodyPr>
            <a:lstStyle/>
            <a:p>
              <a:pPr algn="ctr"/>
              <a:r>
                <a:rPr lang="en-US" sz="1200"/>
                <a:t>24</a:t>
              </a:r>
            </a:p>
          </p:txBody>
        </p:sp>
        <p:sp>
          <p:nvSpPr>
            <p:cNvPr id="129" name="ZoneTexte 128">
              <a:extLst>
                <a:ext uri="{FF2B5EF4-FFF2-40B4-BE49-F238E27FC236}">
                  <a16:creationId xmlns:a16="http://schemas.microsoft.com/office/drawing/2014/main" id="{C89EA41C-F7F1-42AC-B092-FDB1E625BD16}"/>
                </a:ext>
              </a:extLst>
            </p:cNvPr>
            <p:cNvSpPr txBox="1"/>
            <p:nvPr/>
          </p:nvSpPr>
          <p:spPr>
            <a:xfrm>
              <a:off x="3717047" y="3518001"/>
              <a:ext cx="341760" cy="276999"/>
            </a:xfrm>
            <a:prstGeom prst="rect">
              <a:avLst/>
            </a:prstGeom>
            <a:noFill/>
          </p:spPr>
          <p:txBody>
            <a:bodyPr wrap="none" rtlCol="0">
              <a:spAutoFit/>
            </a:bodyPr>
            <a:lstStyle/>
            <a:p>
              <a:pPr algn="ctr"/>
              <a:r>
                <a:rPr lang="en-US" sz="1200"/>
                <a:t>36</a:t>
              </a:r>
            </a:p>
          </p:txBody>
        </p:sp>
        <p:sp>
          <p:nvSpPr>
            <p:cNvPr id="130" name="ZoneTexte 129">
              <a:extLst>
                <a:ext uri="{FF2B5EF4-FFF2-40B4-BE49-F238E27FC236}">
                  <a16:creationId xmlns:a16="http://schemas.microsoft.com/office/drawing/2014/main" id="{E276565B-A998-4B02-AC2B-E3BB9F08BD50}"/>
                </a:ext>
              </a:extLst>
            </p:cNvPr>
            <p:cNvSpPr txBox="1"/>
            <p:nvPr/>
          </p:nvSpPr>
          <p:spPr>
            <a:xfrm>
              <a:off x="4291583" y="3518001"/>
              <a:ext cx="341760" cy="276999"/>
            </a:xfrm>
            <a:prstGeom prst="rect">
              <a:avLst/>
            </a:prstGeom>
            <a:noFill/>
          </p:spPr>
          <p:txBody>
            <a:bodyPr wrap="none" rtlCol="0">
              <a:spAutoFit/>
            </a:bodyPr>
            <a:lstStyle/>
            <a:p>
              <a:pPr algn="ctr"/>
              <a:r>
                <a:rPr lang="en-US" sz="1200"/>
                <a:t>48</a:t>
              </a:r>
            </a:p>
          </p:txBody>
        </p:sp>
        <p:sp>
          <p:nvSpPr>
            <p:cNvPr id="131" name="ZoneTexte 130">
              <a:extLst>
                <a:ext uri="{FF2B5EF4-FFF2-40B4-BE49-F238E27FC236}">
                  <a16:creationId xmlns:a16="http://schemas.microsoft.com/office/drawing/2014/main" id="{9EC48E6A-DBA0-4280-BB8C-4257E8019E20}"/>
                </a:ext>
              </a:extLst>
            </p:cNvPr>
            <p:cNvSpPr txBox="1"/>
            <p:nvPr/>
          </p:nvSpPr>
          <p:spPr>
            <a:xfrm>
              <a:off x="1887161" y="2932732"/>
              <a:ext cx="263214" cy="276999"/>
            </a:xfrm>
            <a:prstGeom prst="rect">
              <a:avLst/>
            </a:prstGeom>
            <a:noFill/>
          </p:spPr>
          <p:txBody>
            <a:bodyPr wrap="none" rtlCol="0">
              <a:spAutoFit/>
            </a:bodyPr>
            <a:lstStyle/>
            <a:p>
              <a:pPr algn="r"/>
              <a:r>
                <a:rPr lang="en-US" sz="1200"/>
                <a:t>0</a:t>
              </a:r>
            </a:p>
          </p:txBody>
        </p:sp>
        <p:sp>
          <p:nvSpPr>
            <p:cNvPr id="132" name="ZoneTexte 131">
              <a:extLst>
                <a:ext uri="{FF2B5EF4-FFF2-40B4-BE49-F238E27FC236}">
                  <a16:creationId xmlns:a16="http://schemas.microsoft.com/office/drawing/2014/main" id="{43D894DC-58D7-4125-B068-4DBDEEEB6881}"/>
                </a:ext>
              </a:extLst>
            </p:cNvPr>
            <p:cNvSpPr txBox="1"/>
            <p:nvPr/>
          </p:nvSpPr>
          <p:spPr>
            <a:xfrm>
              <a:off x="1887161" y="2547163"/>
              <a:ext cx="263214" cy="276999"/>
            </a:xfrm>
            <a:prstGeom prst="rect">
              <a:avLst/>
            </a:prstGeom>
            <a:noFill/>
          </p:spPr>
          <p:txBody>
            <a:bodyPr wrap="none" rtlCol="0">
              <a:spAutoFit/>
            </a:bodyPr>
            <a:lstStyle/>
            <a:p>
              <a:pPr algn="r"/>
              <a:r>
                <a:rPr lang="en-US" sz="1200"/>
                <a:t>2</a:t>
              </a:r>
            </a:p>
          </p:txBody>
        </p:sp>
        <p:sp>
          <p:nvSpPr>
            <p:cNvPr id="133" name="ZoneTexte 132">
              <a:extLst>
                <a:ext uri="{FF2B5EF4-FFF2-40B4-BE49-F238E27FC236}">
                  <a16:creationId xmlns:a16="http://schemas.microsoft.com/office/drawing/2014/main" id="{D7570370-E8D1-4DA2-9A15-1548283BE67E}"/>
                </a:ext>
              </a:extLst>
            </p:cNvPr>
            <p:cNvSpPr txBox="1"/>
            <p:nvPr/>
          </p:nvSpPr>
          <p:spPr>
            <a:xfrm>
              <a:off x="1887161" y="2161594"/>
              <a:ext cx="263214" cy="276999"/>
            </a:xfrm>
            <a:prstGeom prst="rect">
              <a:avLst/>
            </a:prstGeom>
            <a:noFill/>
          </p:spPr>
          <p:txBody>
            <a:bodyPr wrap="none" rtlCol="0">
              <a:spAutoFit/>
            </a:bodyPr>
            <a:lstStyle/>
            <a:p>
              <a:pPr algn="r"/>
              <a:r>
                <a:rPr lang="en-US" sz="1200"/>
                <a:t>4</a:t>
              </a:r>
            </a:p>
          </p:txBody>
        </p:sp>
        <p:sp>
          <p:nvSpPr>
            <p:cNvPr id="134" name="ZoneTexte 133">
              <a:extLst>
                <a:ext uri="{FF2B5EF4-FFF2-40B4-BE49-F238E27FC236}">
                  <a16:creationId xmlns:a16="http://schemas.microsoft.com/office/drawing/2014/main" id="{C64D7993-F28A-4FC0-87A8-9454C6795136}"/>
                </a:ext>
              </a:extLst>
            </p:cNvPr>
            <p:cNvSpPr txBox="1"/>
            <p:nvPr/>
          </p:nvSpPr>
          <p:spPr>
            <a:xfrm>
              <a:off x="1887161" y="1776025"/>
              <a:ext cx="263214" cy="276999"/>
            </a:xfrm>
            <a:prstGeom prst="rect">
              <a:avLst/>
            </a:prstGeom>
            <a:noFill/>
          </p:spPr>
          <p:txBody>
            <a:bodyPr wrap="none" rtlCol="0">
              <a:spAutoFit/>
            </a:bodyPr>
            <a:lstStyle/>
            <a:p>
              <a:pPr algn="r"/>
              <a:r>
                <a:rPr lang="en-US" sz="1200"/>
                <a:t>6</a:t>
              </a:r>
            </a:p>
          </p:txBody>
        </p:sp>
        <p:sp>
          <p:nvSpPr>
            <p:cNvPr id="135" name="ZoneTexte 134">
              <a:extLst>
                <a:ext uri="{FF2B5EF4-FFF2-40B4-BE49-F238E27FC236}">
                  <a16:creationId xmlns:a16="http://schemas.microsoft.com/office/drawing/2014/main" id="{9B8DDA8F-2481-4F7B-A8BF-42473F745834}"/>
                </a:ext>
              </a:extLst>
            </p:cNvPr>
            <p:cNvSpPr txBox="1"/>
            <p:nvPr/>
          </p:nvSpPr>
          <p:spPr>
            <a:xfrm rot="16200000">
              <a:off x="751094" y="2438139"/>
              <a:ext cx="1640706" cy="461665"/>
            </a:xfrm>
            <a:prstGeom prst="rect">
              <a:avLst/>
            </a:prstGeom>
            <a:noFill/>
          </p:spPr>
          <p:txBody>
            <a:bodyPr wrap="square" rtlCol="0">
              <a:spAutoFit/>
            </a:bodyPr>
            <a:lstStyle/>
            <a:p>
              <a:pPr algn="ctr"/>
              <a:r>
                <a:rPr lang="en-US" sz="1200" b="1"/>
                <a:t>Median weight change</a:t>
              </a:r>
              <a:br>
                <a:rPr lang="en-US" sz="1200" b="1"/>
              </a:br>
              <a:r>
                <a:rPr lang="en-US" sz="1200" b="1"/>
                <a:t>from BL, Kg (Q1, Q3)</a:t>
              </a:r>
            </a:p>
          </p:txBody>
        </p:sp>
        <p:sp>
          <p:nvSpPr>
            <p:cNvPr id="136" name="ZoneTexte 135">
              <a:extLst>
                <a:ext uri="{FF2B5EF4-FFF2-40B4-BE49-F238E27FC236}">
                  <a16:creationId xmlns:a16="http://schemas.microsoft.com/office/drawing/2014/main" id="{F67B8F23-E5C5-4986-9EE4-16DABDD1577E}"/>
                </a:ext>
              </a:extLst>
            </p:cNvPr>
            <p:cNvSpPr txBox="1"/>
            <p:nvPr/>
          </p:nvSpPr>
          <p:spPr>
            <a:xfrm>
              <a:off x="2539468" y="1994714"/>
              <a:ext cx="675891" cy="276999"/>
            </a:xfrm>
            <a:prstGeom prst="rect">
              <a:avLst/>
            </a:prstGeom>
            <a:noFill/>
          </p:spPr>
          <p:txBody>
            <a:bodyPr wrap="none" rtlCol="0">
              <a:spAutoFit/>
            </a:bodyPr>
            <a:lstStyle/>
            <a:p>
              <a:r>
                <a:rPr lang="en-US" sz="1200"/>
                <a:t>B/F/TAF</a:t>
              </a:r>
            </a:p>
          </p:txBody>
        </p:sp>
        <p:sp>
          <p:nvSpPr>
            <p:cNvPr id="137" name="ZoneTexte 136">
              <a:extLst>
                <a:ext uri="{FF2B5EF4-FFF2-40B4-BE49-F238E27FC236}">
                  <a16:creationId xmlns:a16="http://schemas.microsoft.com/office/drawing/2014/main" id="{0C129B2F-2118-4F96-9996-4E5054F64CBE}"/>
                </a:ext>
              </a:extLst>
            </p:cNvPr>
            <p:cNvSpPr txBox="1"/>
            <p:nvPr/>
          </p:nvSpPr>
          <p:spPr>
            <a:xfrm>
              <a:off x="2539468" y="2158613"/>
              <a:ext cx="421910" cy="276999"/>
            </a:xfrm>
            <a:prstGeom prst="rect">
              <a:avLst/>
            </a:prstGeom>
            <a:noFill/>
          </p:spPr>
          <p:txBody>
            <a:bodyPr wrap="none" rtlCol="0">
              <a:spAutoFit/>
            </a:bodyPr>
            <a:lstStyle/>
            <a:p>
              <a:r>
                <a:rPr lang="en-US" sz="1200"/>
                <a:t>SBR</a:t>
              </a:r>
            </a:p>
          </p:txBody>
        </p:sp>
        <p:sp>
          <p:nvSpPr>
            <p:cNvPr id="138" name="ZoneTexte 137">
              <a:extLst>
                <a:ext uri="{FF2B5EF4-FFF2-40B4-BE49-F238E27FC236}">
                  <a16:creationId xmlns:a16="http://schemas.microsoft.com/office/drawing/2014/main" id="{BC56CD9E-6B04-4C83-BCFD-4C51C692569E}"/>
                </a:ext>
              </a:extLst>
            </p:cNvPr>
            <p:cNvSpPr txBox="1"/>
            <p:nvPr/>
          </p:nvSpPr>
          <p:spPr>
            <a:xfrm>
              <a:off x="2450465" y="1727240"/>
              <a:ext cx="1950150" cy="276999"/>
            </a:xfrm>
            <a:prstGeom prst="rect">
              <a:avLst/>
            </a:prstGeom>
            <a:noFill/>
          </p:spPr>
          <p:txBody>
            <a:bodyPr wrap="none" rtlCol="0">
              <a:spAutoFit/>
            </a:bodyPr>
            <a:lstStyle/>
            <a:p>
              <a:pPr algn="ctr"/>
              <a:r>
                <a:rPr lang="en-US" sz="1200" b="1">
                  <a:solidFill>
                    <a:srgbClr val="0070C0"/>
                  </a:solidFill>
                </a:rPr>
                <a:t>Randomized treatment arm</a:t>
              </a:r>
            </a:p>
          </p:txBody>
        </p:sp>
        <p:sp>
          <p:nvSpPr>
            <p:cNvPr id="139" name="ZoneTexte 138">
              <a:extLst>
                <a:ext uri="{FF2B5EF4-FFF2-40B4-BE49-F238E27FC236}">
                  <a16:creationId xmlns:a16="http://schemas.microsoft.com/office/drawing/2014/main" id="{1595B884-CEA2-41CF-9B04-F456795F42DF}"/>
                </a:ext>
              </a:extLst>
            </p:cNvPr>
            <p:cNvSpPr txBox="1"/>
            <p:nvPr/>
          </p:nvSpPr>
          <p:spPr>
            <a:xfrm>
              <a:off x="1954168" y="3908057"/>
              <a:ext cx="420307" cy="461665"/>
            </a:xfrm>
            <a:prstGeom prst="rect">
              <a:avLst/>
            </a:prstGeom>
            <a:noFill/>
          </p:spPr>
          <p:txBody>
            <a:bodyPr wrap="none" rtlCol="0">
              <a:spAutoFit/>
            </a:bodyPr>
            <a:lstStyle/>
            <a:p>
              <a:pPr algn="ctr"/>
              <a:r>
                <a:rPr lang="en-US" sz="1200"/>
                <a:t>290</a:t>
              </a:r>
            </a:p>
            <a:p>
              <a:pPr algn="ctr"/>
              <a:r>
                <a:rPr lang="en-US" sz="1200"/>
                <a:t>244</a:t>
              </a:r>
            </a:p>
          </p:txBody>
        </p:sp>
        <p:sp>
          <p:nvSpPr>
            <p:cNvPr id="140" name="ZoneTexte 139">
              <a:extLst>
                <a:ext uri="{FF2B5EF4-FFF2-40B4-BE49-F238E27FC236}">
                  <a16:creationId xmlns:a16="http://schemas.microsoft.com/office/drawing/2014/main" id="{250708F6-9F12-40F9-B79E-2C0EAC05BBA3}"/>
                </a:ext>
              </a:extLst>
            </p:cNvPr>
            <p:cNvSpPr txBox="1"/>
            <p:nvPr/>
          </p:nvSpPr>
          <p:spPr>
            <a:xfrm>
              <a:off x="2528703" y="3908057"/>
              <a:ext cx="420307" cy="461665"/>
            </a:xfrm>
            <a:prstGeom prst="rect">
              <a:avLst/>
            </a:prstGeom>
            <a:noFill/>
          </p:spPr>
          <p:txBody>
            <a:bodyPr wrap="none" rtlCol="0">
              <a:spAutoFit/>
            </a:bodyPr>
            <a:lstStyle/>
            <a:p>
              <a:pPr algn="ctr"/>
              <a:r>
                <a:rPr lang="en-US" sz="1200"/>
                <a:t>287</a:t>
              </a:r>
            </a:p>
            <a:p>
              <a:pPr algn="ctr"/>
              <a:r>
                <a:rPr lang="en-US" sz="1200"/>
                <a:t>238</a:t>
              </a:r>
            </a:p>
          </p:txBody>
        </p:sp>
        <p:sp>
          <p:nvSpPr>
            <p:cNvPr id="141" name="ZoneTexte 140">
              <a:extLst>
                <a:ext uri="{FF2B5EF4-FFF2-40B4-BE49-F238E27FC236}">
                  <a16:creationId xmlns:a16="http://schemas.microsoft.com/office/drawing/2014/main" id="{0DF01C64-E1AC-424E-AC83-4C96FAC575C6}"/>
                </a:ext>
              </a:extLst>
            </p:cNvPr>
            <p:cNvSpPr txBox="1"/>
            <p:nvPr/>
          </p:nvSpPr>
          <p:spPr>
            <a:xfrm>
              <a:off x="3103238" y="3908057"/>
              <a:ext cx="420307" cy="461665"/>
            </a:xfrm>
            <a:prstGeom prst="rect">
              <a:avLst/>
            </a:prstGeom>
            <a:noFill/>
          </p:spPr>
          <p:txBody>
            <a:bodyPr wrap="none" rtlCol="0">
              <a:spAutoFit/>
            </a:bodyPr>
            <a:lstStyle/>
            <a:p>
              <a:pPr algn="ctr"/>
              <a:r>
                <a:rPr lang="en-US" sz="1200"/>
                <a:t>281</a:t>
              </a:r>
            </a:p>
            <a:p>
              <a:pPr algn="ctr"/>
              <a:r>
                <a:rPr lang="en-US" sz="1200"/>
                <a:t>239</a:t>
              </a:r>
            </a:p>
          </p:txBody>
        </p:sp>
        <p:sp>
          <p:nvSpPr>
            <p:cNvPr id="142" name="ZoneTexte 141">
              <a:extLst>
                <a:ext uri="{FF2B5EF4-FFF2-40B4-BE49-F238E27FC236}">
                  <a16:creationId xmlns:a16="http://schemas.microsoft.com/office/drawing/2014/main" id="{262063EB-946A-44B8-BE0C-BF0131323CE8}"/>
                </a:ext>
              </a:extLst>
            </p:cNvPr>
            <p:cNvSpPr txBox="1"/>
            <p:nvPr/>
          </p:nvSpPr>
          <p:spPr>
            <a:xfrm>
              <a:off x="3677773" y="3908057"/>
              <a:ext cx="420307" cy="461665"/>
            </a:xfrm>
            <a:prstGeom prst="rect">
              <a:avLst/>
            </a:prstGeom>
            <a:noFill/>
          </p:spPr>
          <p:txBody>
            <a:bodyPr wrap="none" rtlCol="0">
              <a:spAutoFit/>
            </a:bodyPr>
            <a:lstStyle/>
            <a:p>
              <a:pPr algn="ctr"/>
              <a:r>
                <a:rPr lang="en-US" sz="1200"/>
                <a:t>278</a:t>
              </a:r>
            </a:p>
            <a:p>
              <a:pPr algn="ctr"/>
              <a:r>
                <a:rPr lang="en-US" sz="1200"/>
                <a:t>237</a:t>
              </a:r>
            </a:p>
          </p:txBody>
        </p:sp>
        <p:sp>
          <p:nvSpPr>
            <p:cNvPr id="143" name="ZoneTexte 142">
              <a:extLst>
                <a:ext uri="{FF2B5EF4-FFF2-40B4-BE49-F238E27FC236}">
                  <a16:creationId xmlns:a16="http://schemas.microsoft.com/office/drawing/2014/main" id="{764D1DFE-C605-4249-BB56-765AC456F04C}"/>
                </a:ext>
              </a:extLst>
            </p:cNvPr>
            <p:cNvSpPr txBox="1"/>
            <p:nvPr/>
          </p:nvSpPr>
          <p:spPr>
            <a:xfrm>
              <a:off x="4252309" y="3908057"/>
              <a:ext cx="420307" cy="461665"/>
            </a:xfrm>
            <a:prstGeom prst="rect">
              <a:avLst/>
            </a:prstGeom>
            <a:noFill/>
          </p:spPr>
          <p:txBody>
            <a:bodyPr wrap="none" rtlCol="0">
              <a:spAutoFit/>
            </a:bodyPr>
            <a:lstStyle/>
            <a:p>
              <a:pPr algn="ctr"/>
              <a:r>
                <a:rPr lang="en-US" sz="1200"/>
                <a:t>270</a:t>
              </a:r>
            </a:p>
            <a:p>
              <a:pPr algn="ctr"/>
              <a:r>
                <a:rPr lang="en-US" sz="1200"/>
                <a:t>232</a:t>
              </a:r>
            </a:p>
          </p:txBody>
        </p:sp>
        <p:sp>
          <p:nvSpPr>
            <p:cNvPr id="145" name="Line 53">
              <a:extLst>
                <a:ext uri="{FF2B5EF4-FFF2-40B4-BE49-F238E27FC236}">
                  <a16:creationId xmlns:a16="http://schemas.microsoft.com/office/drawing/2014/main" id="{D7C07E36-EE82-4F50-88DA-EFD7609BDB20}"/>
                </a:ext>
              </a:extLst>
            </p:cNvPr>
            <p:cNvSpPr>
              <a:spLocks noChangeShapeType="1"/>
            </p:cNvSpPr>
            <p:nvPr/>
          </p:nvSpPr>
          <p:spPr bwMode="auto">
            <a:xfrm flipH="1">
              <a:off x="1754188" y="4046538"/>
              <a:ext cx="201612" cy="0"/>
            </a:xfrm>
            <a:prstGeom prst="line">
              <a:avLst/>
            </a:prstGeom>
            <a:noFill/>
            <a:ln w="25400" cap="rnd">
              <a:solidFill>
                <a:srgbClr val="0099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Line 54">
              <a:extLst>
                <a:ext uri="{FF2B5EF4-FFF2-40B4-BE49-F238E27FC236}">
                  <a16:creationId xmlns:a16="http://schemas.microsoft.com/office/drawing/2014/main" id="{4FEC13D6-0798-4578-BA91-DE2C51698E26}"/>
                </a:ext>
              </a:extLst>
            </p:cNvPr>
            <p:cNvSpPr>
              <a:spLocks noChangeShapeType="1"/>
            </p:cNvSpPr>
            <p:nvPr/>
          </p:nvSpPr>
          <p:spPr bwMode="auto">
            <a:xfrm flipH="1">
              <a:off x="1754188" y="4205288"/>
              <a:ext cx="201612" cy="0"/>
            </a:xfrm>
            <a:prstGeom prst="line">
              <a:avLst/>
            </a:prstGeom>
            <a:noFill/>
            <a:ln w="25400" cap="rnd">
              <a:solidFill>
                <a:srgbClr val="999999"/>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78" name="ZoneTexte 177">
            <a:extLst>
              <a:ext uri="{FF2B5EF4-FFF2-40B4-BE49-F238E27FC236}">
                <a16:creationId xmlns:a16="http://schemas.microsoft.com/office/drawing/2014/main" id="{2F3C0D71-32C1-4D6A-8C38-7C6932ABD164}"/>
              </a:ext>
            </a:extLst>
          </p:cNvPr>
          <p:cNvSpPr txBox="1"/>
          <p:nvPr/>
        </p:nvSpPr>
        <p:spPr>
          <a:xfrm>
            <a:off x="203687" y="1881614"/>
            <a:ext cx="792589" cy="338554"/>
          </a:xfrm>
          <a:prstGeom prst="rect">
            <a:avLst/>
          </a:prstGeom>
          <a:noFill/>
        </p:spPr>
        <p:txBody>
          <a:bodyPr wrap="none" rtlCol="0">
            <a:spAutoFit/>
          </a:bodyPr>
          <a:lstStyle/>
          <a:p>
            <a:pPr algn="ctr"/>
            <a:r>
              <a:rPr lang="en-US" sz="1600" b="1">
                <a:solidFill>
                  <a:srgbClr val="0070C0"/>
                </a:solidFill>
              </a:rPr>
              <a:t>Weight</a:t>
            </a:r>
          </a:p>
        </p:txBody>
      </p:sp>
      <p:grpSp>
        <p:nvGrpSpPr>
          <p:cNvPr id="4" name="Groupe 3">
            <a:extLst>
              <a:ext uri="{FF2B5EF4-FFF2-40B4-BE49-F238E27FC236}">
                <a16:creationId xmlns:a16="http://schemas.microsoft.com/office/drawing/2014/main" id="{07A05840-D329-4866-8A65-13734DA82A3D}"/>
              </a:ext>
            </a:extLst>
          </p:cNvPr>
          <p:cNvGrpSpPr/>
          <p:nvPr/>
        </p:nvGrpSpPr>
        <p:grpSpPr>
          <a:xfrm>
            <a:off x="5600563" y="1727240"/>
            <a:ext cx="6193952" cy="2457816"/>
            <a:chOff x="5600563" y="1727240"/>
            <a:chExt cx="6193952" cy="2457816"/>
          </a:xfrm>
        </p:grpSpPr>
        <p:grpSp>
          <p:nvGrpSpPr>
            <p:cNvPr id="118" name="Groupe 117">
              <a:extLst>
                <a:ext uri="{FF2B5EF4-FFF2-40B4-BE49-F238E27FC236}">
                  <a16:creationId xmlns:a16="http://schemas.microsoft.com/office/drawing/2014/main" id="{CF69331F-FB70-4405-943F-5D7F279A1502}"/>
                </a:ext>
              </a:extLst>
            </p:cNvPr>
            <p:cNvGrpSpPr/>
            <p:nvPr/>
          </p:nvGrpSpPr>
          <p:grpSpPr>
            <a:xfrm>
              <a:off x="6357938" y="1901825"/>
              <a:ext cx="4702175" cy="1620838"/>
              <a:chOff x="5472113" y="1901825"/>
              <a:chExt cx="4702175" cy="1620838"/>
            </a:xfrm>
          </p:grpSpPr>
          <p:sp>
            <p:nvSpPr>
              <p:cNvPr id="11" name="Freeform 10">
                <a:extLst>
                  <a:ext uri="{FF2B5EF4-FFF2-40B4-BE49-F238E27FC236}">
                    <a16:creationId xmlns:a16="http://schemas.microsoft.com/office/drawing/2014/main" id="{7325B236-6EE9-4981-AAA6-AC1C0B769839}"/>
                  </a:ext>
                </a:extLst>
              </p:cNvPr>
              <p:cNvSpPr>
                <a:spLocks/>
              </p:cNvSpPr>
              <p:nvPr/>
            </p:nvSpPr>
            <p:spPr bwMode="auto">
              <a:xfrm>
                <a:off x="5534025" y="3071813"/>
                <a:ext cx="4614862" cy="384175"/>
              </a:xfrm>
              <a:custGeom>
                <a:avLst/>
                <a:gdLst>
                  <a:gd name="T0" fmla="*/ 2907 w 2907"/>
                  <a:gd name="T1" fmla="*/ 242 h 242"/>
                  <a:gd name="T2" fmla="*/ 0 w 2907"/>
                  <a:gd name="T3" fmla="*/ 242 h 242"/>
                  <a:gd name="T4" fmla="*/ 0 w 2907"/>
                  <a:gd name="T5" fmla="*/ 0 h 242"/>
                </a:gdLst>
                <a:ahLst/>
                <a:cxnLst>
                  <a:cxn ang="0">
                    <a:pos x="T0" y="T1"/>
                  </a:cxn>
                  <a:cxn ang="0">
                    <a:pos x="T2" y="T3"/>
                  </a:cxn>
                  <a:cxn ang="0">
                    <a:pos x="T4" y="T5"/>
                  </a:cxn>
                </a:cxnLst>
                <a:rect l="0" t="0" r="r" b="b"/>
                <a:pathLst>
                  <a:path w="2907" h="242">
                    <a:moveTo>
                      <a:pt x="2907" y="242"/>
                    </a:moveTo>
                    <a:lnTo>
                      <a:pt x="0" y="242"/>
                    </a:lnTo>
                    <a:lnTo>
                      <a:pt x="0" y="0"/>
                    </a:lnTo>
                  </a:path>
                </a:pathLst>
              </a:custGeom>
              <a:noFill/>
              <a:ln w="7938" cap="rnd">
                <a:solidFill>
                  <a:srgbClr val="00006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5">
                <a:extLst>
                  <a:ext uri="{FF2B5EF4-FFF2-40B4-BE49-F238E27FC236}">
                    <a16:creationId xmlns:a16="http://schemas.microsoft.com/office/drawing/2014/main" id="{85014FD9-B853-417C-89D3-E3DDBDF0F40C}"/>
                  </a:ext>
                </a:extLst>
              </p:cNvPr>
              <p:cNvSpPr>
                <a:spLocks noChangeShapeType="1"/>
              </p:cNvSpPr>
              <p:nvPr/>
            </p:nvSpPr>
            <p:spPr bwMode="auto">
              <a:xfrm flipV="1">
                <a:off x="5534025" y="1901825"/>
                <a:ext cx="0" cy="1169988"/>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6">
                <a:extLst>
                  <a:ext uri="{FF2B5EF4-FFF2-40B4-BE49-F238E27FC236}">
                    <a16:creationId xmlns:a16="http://schemas.microsoft.com/office/drawing/2014/main" id="{B34EB61D-1C7B-4C22-9777-8124A942E7AE}"/>
                  </a:ext>
                </a:extLst>
              </p:cNvPr>
              <p:cNvSpPr>
                <a:spLocks noChangeShapeType="1"/>
              </p:cNvSpPr>
              <p:nvPr/>
            </p:nvSpPr>
            <p:spPr bwMode="auto">
              <a:xfrm>
                <a:off x="5534025" y="3071813"/>
                <a:ext cx="4614862" cy="0"/>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9">
                <a:extLst>
                  <a:ext uri="{FF2B5EF4-FFF2-40B4-BE49-F238E27FC236}">
                    <a16:creationId xmlns:a16="http://schemas.microsoft.com/office/drawing/2014/main" id="{BFFDEC73-7E9B-49CA-9EBB-DDE1334BDBB1}"/>
                  </a:ext>
                </a:extLst>
              </p:cNvPr>
              <p:cNvSpPr>
                <a:spLocks noChangeShapeType="1"/>
              </p:cNvSpPr>
              <p:nvPr/>
            </p:nvSpPr>
            <p:spPr bwMode="auto">
              <a:xfrm>
                <a:off x="5472113" y="1914525"/>
                <a:ext cx="61912" cy="0"/>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20">
                <a:extLst>
                  <a:ext uri="{FF2B5EF4-FFF2-40B4-BE49-F238E27FC236}">
                    <a16:creationId xmlns:a16="http://schemas.microsoft.com/office/drawing/2014/main" id="{5BEEABDF-A845-467F-A1D0-7ED6305FCA90}"/>
                  </a:ext>
                </a:extLst>
              </p:cNvPr>
              <p:cNvSpPr>
                <a:spLocks noChangeShapeType="1"/>
              </p:cNvSpPr>
              <p:nvPr/>
            </p:nvSpPr>
            <p:spPr bwMode="auto">
              <a:xfrm>
                <a:off x="5472113" y="2300288"/>
                <a:ext cx="61912" cy="0"/>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21">
                <a:extLst>
                  <a:ext uri="{FF2B5EF4-FFF2-40B4-BE49-F238E27FC236}">
                    <a16:creationId xmlns:a16="http://schemas.microsoft.com/office/drawing/2014/main" id="{66C18128-824E-45C6-8CB8-6B3037F54536}"/>
                  </a:ext>
                </a:extLst>
              </p:cNvPr>
              <p:cNvSpPr>
                <a:spLocks noChangeShapeType="1"/>
              </p:cNvSpPr>
              <p:nvPr/>
            </p:nvSpPr>
            <p:spPr bwMode="auto">
              <a:xfrm>
                <a:off x="5472113" y="2684463"/>
                <a:ext cx="61912" cy="0"/>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E2D06D92-0CCB-4E5F-B6CA-40A28ABB2D47}"/>
                  </a:ext>
                </a:extLst>
              </p:cNvPr>
              <p:cNvSpPr>
                <a:spLocks noChangeShapeType="1"/>
              </p:cNvSpPr>
              <p:nvPr/>
            </p:nvSpPr>
            <p:spPr bwMode="auto">
              <a:xfrm>
                <a:off x="5472113" y="3071813"/>
                <a:ext cx="61912" cy="0"/>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40C4EC22-E3A9-4285-99C5-88BD2833C886}"/>
                  </a:ext>
                </a:extLst>
              </p:cNvPr>
              <p:cNvSpPr>
                <a:spLocks noChangeShapeType="1"/>
              </p:cNvSpPr>
              <p:nvPr/>
            </p:nvSpPr>
            <p:spPr bwMode="auto">
              <a:xfrm>
                <a:off x="5472113" y="3455988"/>
                <a:ext cx="61912" cy="0"/>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32">
                <a:extLst>
                  <a:ext uri="{FF2B5EF4-FFF2-40B4-BE49-F238E27FC236}">
                    <a16:creationId xmlns:a16="http://schemas.microsoft.com/office/drawing/2014/main" id="{D3061F9D-F9A1-4E57-A72A-043EED58F1B1}"/>
                  </a:ext>
                </a:extLst>
              </p:cNvPr>
              <p:cNvSpPr>
                <a:spLocks noChangeShapeType="1"/>
              </p:cNvSpPr>
              <p:nvPr/>
            </p:nvSpPr>
            <p:spPr bwMode="auto">
              <a:xfrm flipV="1">
                <a:off x="10128250" y="3455988"/>
                <a:ext cx="0" cy="66675"/>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33">
                <a:extLst>
                  <a:ext uri="{FF2B5EF4-FFF2-40B4-BE49-F238E27FC236}">
                    <a16:creationId xmlns:a16="http://schemas.microsoft.com/office/drawing/2014/main" id="{71D55845-EFE7-4A14-AAF4-6C4628A32ADE}"/>
                  </a:ext>
                </a:extLst>
              </p:cNvPr>
              <p:cNvSpPr>
                <a:spLocks noChangeShapeType="1"/>
              </p:cNvSpPr>
              <p:nvPr/>
            </p:nvSpPr>
            <p:spPr bwMode="auto">
              <a:xfrm flipV="1">
                <a:off x="9551988" y="3455988"/>
                <a:ext cx="0" cy="66675"/>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34">
                <a:extLst>
                  <a:ext uri="{FF2B5EF4-FFF2-40B4-BE49-F238E27FC236}">
                    <a16:creationId xmlns:a16="http://schemas.microsoft.com/office/drawing/2014/main" id="{C3C6A303-4B26-43CB-91FE-69F256F05451}"/>
                  </a:ext>
                </a:extLst>
              </p:cNvPr>
              <p:cNvSpPr>
                <a:spLocks noChangeShapeType="1"/>
              </p:cNvSpPr>
              <p:nvPr/>
            </p:nvSpPr>
            <p:spPr bwMode="auto">
              <a:xfrm flipV="1">
                <a:off x="8402638" y="3455988"/>
                <a:ext cx="0" cy="66675"/>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35">
                <a:extLst>
                  <a:ext uri="{FF2B5EF4-FFF2-40B4-BE49-F238E27FC236}">
                    <a16:creationId xmlns:a16="http://schemas.microsoft.com/office/drawing/2014/main" id="{3F0005B9-157D-411A-8A3A-4014B670011A}"/>
                  </a:ext>
                </a:extLst>
              </p:cNvPr>
              <p:cNvSpPr>
                <a:spLocks noChangeShapeType="1"/>
              </p:cNvSpPr>
              <p:nvPr/>
            </p:nvSpPr>
            <p:spPr bwMode="auto">
              <a:xfrm flipV="1">
                <a:off x="8978900" y="3455988"/>
                <a:ext cx="0" cy="66675"/>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36">
                <a:extLst>
                  <a:ext uri="{FF2B5EF4-FFF2-40B4-BE49-F238E27FC236}">
                    <a16:creationId xmlns:a16="http://schemas.microsoft.com/office/drawing/2014/main" id="{44586DEE-F3FF-46C5-AA29-7B66BC26A02A}"/>
                  </a:ext>
                </a:extLst>
              </p:cNvPr>
              <p:cNvSpPr>
                <a:spLocks noChangeShapeType="1"/>
              </p:cNvSpPr>
              <p:nvPr/>
            </p:nvSpPr>
            <p:spPr bwMode="auto">
              <a:xfrm flipV="1">
                <a:off x="7254875" y="3455988"/>
                <a:ext cx="0" cy="66675"/>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37">
                <a:extLst>
                  <a:ext uri="{FF2B5EF4-FFF2-40B4-BE49-F238E27FC236}">
                    <a16:creationId xmlns:a16="http://schemas.microsoft.com/office/drawing/2014/main" id="{1D7991B6-A328-4115-AE71-B640F790A99E}"/>
                  </a:ext>
                </a:extLst>
              </p:cNvPr>
              <p:cNvSpPr>
                <a:spLocks noChangeShapeType="1"/>
              </p:cNvSpPr>
              <p:nvPr/>
            </p:nvSpPr>
            <p:spPr bwMode="auto">
              <a:xfrm flipV="1">
                <a:off x="7827963" y="3455988"/>
                <a:ext cx="0" cy="66675"/>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38">
                <a:extLst>
                  <a:ext uri="{FF2B5EF4-FFF2-40B4-BE49-F238E27FC236}">
                    <a16:creationId xmlns:a16="http://schemas.microsoft.com/office/drawing/2014/main" id="{01107EF2-57F2-4ACD-94E8-6BE1FBFF6085}"/>
                  </a:ext>
                </a:extLst>
              </p:cNvPr>
              <p:cNvSpPr>
                <a:spLocks noChangeShapeType="1"/>
              </p:cNvSpPr>
              <p:nvPr/>
            </p:nvSpPr>
            <p:spPr bwMode="auto">
              <a:xfrm flipV="1">
                <a:off x="5534025" y="3455988"/>
                <a:ext cx="0" cy="66675"/>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39">
                <a:extLst>
                  <a:ext uri="{FF2B5EF4-FFF2-40B4-BE49-F238E27FC236}">
                    <a16:creationId xmlns:a16="http://schemas.microsoft.com/office/drawing/2014/main" id="{014C9B0A-3D50-49C9-B031-A3AD5CB3AEB5}"/>
                  </a:ext>
                </a:extLst>
              </p:cNvPr>
              <p:cNvSpPr>
                <a:spLocks noChangeShapeType="1"/>
              </p:cNvSpPr>
              <p:nvPr/>
            </p:nvSpPr>
            <p:spPr bwMode="auto">
              <a:xfrm flipV="1">
                <a:off x="6680200" y="3455988"/>
                <a:ext cx="0" cy="66675"/>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40">
                <a:extLst>
                  <a:ext uri="{FF2B5EF4-FFF2-40B4-BE49-F238E27FC236}">
                    <a16:creationId xmlns:a16="http://schemas.microsoft.com/office/drawing/2014/main" id="{48354588-F2D6-4EA3-920B-B667140196FA}"/>
                  </a:ext>
                </a:extLst>
              </p:cNvPr>
              <p:cNvSpPr>
                <a:spLocks noChangeShapeType="1"/>
              </p:cNvSpPr>
              <p:nvPr/>
            </p:nvSpPr>
            <p:spPr bwMode="auto">
              <a:xfrm flipV="1">
                <a:off x="6107113" y="3455988"/>
                <a:ext cx="0" cy="66675"/>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Line 82">
                <a:extLst>
                  <a:ext uri="{FF2B5EF4-FFF2-40B4-BE49-F238E27FC236}">
                    <a16:creationId xmlns:a16="http://schemas.microsoft.com/office/drawing/2014/main" id="{BF2EA7A5-F5F2-401D-9147-95FAE729FE49}"/>
                  </a:ext>
                </a:extLst>
              </p:cNvPr>
              <p:cNvSpPr>
                <a:spLocks noChangeShapeType="1"/>
              </p:cNvSpPr>
              <p:nvPr/>
            </p:nvSpPr>
            <p:spPr bwMode="auto">
              <a:xfrm flipH="1">
                <a:off x="7224713" y="2686050"/>
                <a:ext cx="44450" cy="9525"/>
              </a:xfrm>
              <a:prstGeom prst="line">
                <a:avLst/>
              </a:prstGeom>
              <a:noFill/>
              <a:ln w="25400" cap="rnd">
                <a:solidFill>
                  <a:srgbClr val="0099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83">
                <a:extLst>
                  <a:ext uri="{FF2B5EF4-FFF2-40B4-BE49-F238E27FC236}">
                    <a16:creationId xmlns:a16="http://schemas.microsoft.com/office/drawing/2014/main" id="{6C70E01B-1BBA-40A3-86F1-9D4D12DE3248}"/>
                  </a:ext>
                </a:extLst>
              </p:cNvPr>
              <p:cNvSpPr>
                <a:spLocks/>
              </p:cNvSpPr>
              <p:nvPr/>
            </p:nvSpPr>
            <p:spPr bwMode="auto">
              <a:xfrm>
                <a:off x="5534025" y="2695575"/>
                <a:ext cx="1690687" cy="376238"/>
              </a:xfrm>
              <a:custGeom>
                <a:avLst/>
                <a:gdLst>
                  <a:gd name="T0" fmla="*/ 1065 w 1065"/>
                  <a:gd name="T1" fmla="*/ 0 h 237"/>
                  <a:gd name="T2" fmla="*/ 725 w 1065"/>
                  <a:gd name="T3" fmla="*/ 59 h 237"/>
                  <a:gd name="T4" fmla="*/ 368 w 1065"/>
                  <a:gd name="T5" fmla="*/ 162 h 237"/>
                  <a:gd name="T6" fmla="*/ 243 w 1065"/>
                  <a:gd name="T7" fmla="*/ 162 h 237"/>
                  <a:gd name="T8" fmla="*/ 136 w 1065"/>
                  <a:gd name="T9" fmla="*/ 193 h 237"/>
                  <a:gd name="T10" fmla="*/ 0 w 1065"/>
                  <a:gd name="T11" fmla="*/ 237 h 237"/>
                </a:gdLst>
                <a:ahLst/>
                <a:cxnLst>
                  <a:cxn ang="0">
                    <a:pos x="T0" y="T1"/>
                  </a:cxn>
                  <a:cxn ang="0">
                    <a:pos x="T2" y="T3"/>
                  </a:cxn>
                  <a:cxn ang="0">
                    <a:pos x="T4" y="T5"/>
                  </a:cxn>
                  <a:cxn ang="0">
                    <a:pos x="T6" y="T7"/>
                  </a:cxn>
                  <a:cxn ang="0">
                    <a:pos x="T8" y="T9"/>
                  </a:cxn>
                  <a:cxn ang="0">
                    <a:pos x="T10" y="T11"/>
                  </a:cxn>
                </a:cxnLst>
                <a:rect l="0" t="0" r="r" b="b"/>
                <a:pathLst>
                  <a:path w="1065" h="237">
                    <a:moveTo>
                      <a:pt x="1065" y="0"/>
                    </a:moveTo>
                    <a:lnTo>
                      <a:pt x="725" y="59"/>
                    </a:lnTo>
                    <a:lnTo>
                      <a:pt x="368" y="162"/>
                    </a:lnTo>
                    <a:lnTo>
                      <a:pt x="243" y="162"/>
                    </a:lnTo>
                    <a:lnTo>
                      <a:pt x="136" y="193"/>
                    </a:lnTo>
                    <a:lnTo>
                      <a:pt x="0" y="237"/>
                    </a:lnTo>
                  </a:path>
                </a:pathLst>
              </a:custGeom>
              <a:noFill/>
              <a:ln w="25400" cap="rnd">
                <a:solidFill>
                  <a:srgbClr val="0099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85">
                <a:extLst>
                  <a:ext uri="{FF2B5EF4-FFF2-40B4-BE49-F238E27FC236}">
                    <a16:creationId xmlns:a16="http://schemas.microsoft.com/office/drawing/2014/main" id="{7AFA9BE8-739E-4042-AD25-3BF9ED6B9EAA}"/>
                  </a:ext>
                </a:extLst>
              </p:cNvPr>
              <p:cNvSpPr>
                <a:spLocks/>
              </p:cNvSpPr>
              <p:nvPr/>
            </p:nvSpPr>
            <p:spPr bwMode="auto">
              <a:xfrm>
                <a:off x="7224713" y="2554288"/>
                <a:ext cx="2924175" cy="141288"/>
              </a:xfrm>
              <a:custGeom>
                <a:avLst/>
                <a:gdLst>
                  <a:gd name="T0" fmla="*/ 1842 w 1842"/>
                  <a:gd name="T1" fmla="*/ 62 h 89"/>
                  <a:gd name="T2" fmla="*/ 1474 w 1842"/>
                  <a:gd name="T3" fmla="*/ 0 h 89"/>
                  <a:gd name="T4" fmla="*/ 1106 w 1842"/>
                  <a:gd name="T5" fmla="*/ 89 h 89"/>
                  <a:gd name="T6" fmla="*/ 751 w 1842"/>
                  <a:gd name="T7" fmla="*/ 67 h 89"/>
                  <a:gd name="T8" fmla="*/ 0 w 1842"/>
                  <a:gd name="T9" fmla="*/ 89 h 89"/>
                </a:gdLst>
                <a:ahLst/>
                <a:cxnLst>
                  <a:cxn ang="0">
                    <a:pos x="T0" y="T1"/>
                  </a:cxn>
                  <a:cxn ang="0">
                    <a:pos x="T2" y="T3"/>
                  </a:cxn>
                  <a:cxn ang="0">
                    <a:pos x="T4" y="T5"/>
                  </a:cxn>
                  <a:cxn ang="0">
                    <a:pos x="T6" y="T7"/>
                  </a:cxn>
                  <a:cxn ang="0">
                    <a:pos x="T8" y="T9"/>
                  </a:cxn>
                </a:cxnLst>
                <a:rect l="0" t="0" r="r" b="b"/>
                <a:pathLst>
                  <a:path w="1842" h="89">
                    <a:moveTo>
                      <a:pt x="1842" y="62"/>
                    </a:moveTo>
                    <a:lnTo>
                      <a:pt x="1474" y="0"/>
                    </a:lnTo>
                    <a:lnTo>
                      <a:pt x="1106" y="89"/>
                    </a:lnTo>
                    <a:lnTo>
                      <a:pt x="751" y="67"/>
                    </a:lnTo>
                    <a:lnTo>
                      <a:pt x="0" y="89"/>
                    </a:lnTo>
                  </a:path>
                </a:pathLst>
              </a:custGeom>
              <a:noFill/>
              <a:ln w="25400" cap="rnd">
                <a:solidFill>
                  <a:srgbClr val="0099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86">
                <a:extLst>
                  <a:ext uri="{FF2B5EF4-FFF2-40B4-BE49-F238E27FC236}">
                    <a16:creationId xmlns:a16="http://schemas.microsoft.com/office/drawing/2014/main" id="{CD3D62C5-317D-4BB6-9A80-0204F1D907A5}"/>
                  </a:ext>
                </a:extLst>
              </p:cNvPr>
              <p:cNvSpPr>
                <a:spLocks noChangeShapeType="1"/>
              </p:cNvSpPr>
              <p:nvPr/>
            </p:nvSpPr>
            <p:spPr bwMode="auto">
              <a:xfrm flipV="1">
                <a:off x="6686550" y="2395538"/>
                <a:ext cx="0" cy="750888"/>
              </a:xfrm>
              <a:prstGeom prst="line">
                <a:avLst/>
              </a:prstGeom>
              <a:noFill/>
              <a:ln w="17463" cap="rnd">
                <a:solidFill>
                  <a:srgbClr val="0099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87">
                <a:extLst>
                  <a:ext uri="{FF2B5EF4-FFF2-40B4-BE49-F238E27FC236}">
                    <a16:creationId xmlns:a16="http://schemas.microsoft.com/office/drawing/2014/main" id="{D75FE48A-9FE7-42C7-B654-18C11CE14C1C}"/>
                  </a:ext>
                </a:extLst>
              </p:cNvPr>
              <p:cNvSpPr>
                <a:spLocks noChangeShapeType="1"/>
              </p:cNvSpPr>
              <p:nvPr/>
            </p:nvSpPr>
            <p:spPr bwMode="auto">
              <a:xfrm flipV="1">
                <a:off x="6118225" y="2627313"/>
                <a:ext cx="0" cy="539750"/>
              </a:xfrm>
              <a:prstGeom prst="line">
                <a:avLst/>
              </a:prstGeom>
              <a:noFill/>
              <a:ln w="17463" cap="rnd">
                <a:solidFill>
                  <a:srgbClr val="0099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88">
                <a:extLst>
                  <a:ext uri="{FF2B5EF4-FFF2-40B4-BE49-F238E27FC236}">
                    <a16:creationId xmlns:a16="http://schemas.microsoft.com/office/drawing/2014/main" id="{A03643C4-B7F6-45BB-A76F-A4A454B04BD4}"/>
                  </a:ext>
                </a:extLst>
              </p:cNvPr>
              <p:cNvSpPr>
                <a:spLocks noChangeShapeType="1"/>
              </p:cNvSpPr>
              <p:nvPr/>
            </p:nvSpPr>
            <p:spPr bwMode="auto">
              <a:xfrm flipV="1">
                <a:off x="5729288" y="2811463"/>
                <a:ext cx="0" cy="346075"/>
              </a:xfrm>
              <a:prstGeom prst="line">
                <a:avLst/>
              </a:prstGeom>
              <a:noFill/>
              <a:ln w="17463" cap="rnd">
                <a:solidFill>
                  <a:srgbClr val="0099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Line 89">
                <a:extLst>
                  <a:ext uri="{FF2B5EF4-FFF2-40B4-BE49-F238E27FC236}">
                    <a16:creationId xmlns:a16="http://schemas.microsoft.com/office/drawing/2014/main" id="{1BEC9D08-DBD8-4726-8392-6E59D3A54B35}"/>
                  </a:ext>
                </a:extLst>
              </p:cNvPr>
              <p:cNvSpPr>
                <a:spLocks noChangeShapeType="1"/>
              </p:cNvSpPr>
              <p:nvPr/>
            </p:nvSpPr>
            <p:spPr bwMode="auto">
              <a:xfrm flipV="1">
                <a:off x="5916613" y="2673350"/>
                <a:ext cx="0" cy="522288"/>
              </a:xfrm>
              <a:prstGeom prst="line">
                <a:avLst/>
              </a:prstGeom>
              <a:noFill/>
              <a:ln w="17463" cap="rnd">
                <a:solidFill>
                  <a:srgbClr val="0099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Line 92">
                <a:extLst>
                  <a:ext uri="{FF2B5EF4-FFF2-40B4-BE49-F238E27FC236}">
                    <a16:creationId xmlns:a16="http://schemas.microsoft.com/office/drawing/2014/main" id="{A5465DF0-A3CD-4790-8890-FA37C01345A7}"/>
                  </a:ext>
                </a:extLst>
              </p:cNvPr>
              <p:cNvSpPr>
                <a:spLocks noChangeShapeType="1"/>
              </p:cNvSpPr>
              <p:nvPr/>
            </p:nvSpPr>
            <p:spPr bwMode="auto">
              <a:xfrm flipV="1">
                <a:off x="10136188" y="1957388"/>
                <a:ext cx="0" cy="1214438"/>
              </a:xfrm>
              <a:prstGeom prst="line">
                <a:avLst/>
              </a:prstGeom>
              <a:noFill/>
              <a:ln w="17463" cap="rnd">
                <a:solidFill>
                  <a:srgbClr val="0099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Line 93">
                <a:extLst>
                  <a:ext uri="{FF2B5EF4-FFF2-40B4-BE49-F238E27FC236}">
                    <a16:creationId xmlns:a16="http://schemas.microsoft.com/office/drawing/2014/main" id="{E7E3623B-31E0-472C-BB37-6D3D25EBF123}"/>
                  </a:ext>
                </a:extLst>
              </p:cNvPr>
              <p:cNvSpPr>
                <a:spLocks noChangeShapeType="1"/>
              </p:cNvSpPr>
              <p:nvPr/>
            </p:nvSpPr>
            <p:spPr bwMode="auto">
              <a:xfrm flipV="1">
                <a:off x="9553575" y="2036763"/>
                <a:ext cx="0" cy="1035050"/>
              </a:xfrm>
              <a:prstGeom prst="line">
                <a:avLst/>
              </a:prstGeom>
              <a:noFill/>
              <a:ln w="17463" cap="rnd">
                <a:solidFill>
                  <a:srgbClr val="0099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Line 94">
                <a:extLst>
                  <a:ext uri="{FF2B5EF4-FFF2-40B4-BE49-F238E27FC236}">
                    <a16:creationId xmlns:a16="http://schemas.microsoft.com/office/drawing/2014/main" id="{7C3E07B8-6AF5-4B3D-B358-EF8C090830C3}"/>
                  </a:ext>
                </a:extLst>
              </p:cNvPr>
              <p:cNvSpPr>
                <a:spLocks noChangeShapeType="1"/>
              </p:cNvSpPr>
              <p:nvPr/>
            </p:nvSpPr>
            <p:spPr bwMode="auto">
              <a:xfrm flipV="1">
                <a:off x="8985250" y="2109788"/>
                <a:ext cx="0" cy="1144588"/>
              </a:xfrm>
              <a:prstGeom prst="line">
                <a:avLst/>
              </a:prstGeom>
              <a:noFill/>
              <a:ln w="17463" cap="rnd">
                <a:solidFill>
                  <a:srgbClr val="0099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95">
                <a:extLst>
                  <a:ext uri="{FF2B5EF4-FFF2-40B4-BE49-F238E27FC236}">
                    <a16:creationId xmlns:a16="http://schemas.microsoft.com/office/drawing/2014/main" id="{6D050176-0063-48F0-872C-6FB2D08FD5B1}"/>
                  </a:ext>
                </a:extLst>
              </p:cNvPr>
              <p:cNvSpPr>
                <a:spLocks noChangeShapeType="1"/>
              </p:cNvSpPr>
              <p:nvPr/>
            </p:nvSpPr>
            <p:spPr bwMode="auto">
              <a:xfrm flipV="1">
                <a:off x="8405813" y="2106613"/>
                <a:ext cx="0" cy="1009650"/>
              </a:xfrm>
              <a:prstGeom prst="line">
                <a:avLst/>
              </a:prstGeom>
              <a:noFill/>
              <a:ln w="17463" cap="rnd">
                <a:solidFill>
                  <a:srgbClr val="0099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Line 96">
                <a:extLst>
                  <a:ext uri="{FF2B5EF4-FFF2-40B4-BE49-F238E27FC236}">
                    <a16:creationId xmlns:a16="http://schemas.microsoft.com/office/drawing/2014/main" id="{390335B0-4B6C-49E5-9698-7D4B276CB30D}"/>
                  </a:ext>
                </a:extLst>
              </p:cNvPr>
              <p:cNvSpPr>
                <a:spLocks noChangeShapeType="1"/>
              </p:cNvSpPr>
              <p:nvPr/>
            </p:nvSpPr>
            <p:spPr bwMode="auto">
              <a:xfrm flipV="1">
                <a:off x="7827963" y="2187575"/>
                <a:ext cx="0" cy="958850"/>
              </a:xfrm>
              <a:prstGeom prst="line">
                <a:avLst/>
              </a:prstGeom>
              <a:noFill/>
              <a:ln w="17463" cap="rnd">
                <a:solidFill>
                  <a:srgbClr val="0099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Line 97">
                <a:extLst>
                  <a:ext uri="{FF2B5EF4-FFF2-40B4-BE49-F238E27FC236}">
                    <a16:creationId xmlns:a16="http://schemas.microsoft.com/office/drawing/2014/main" id="{EB65F673-E3FC-46D9-8F09-122C0CFD52E6}"/>
                  </a:ext>
                </a:extLst>
              </p:cNvPr>
              <p:cNvSpPr>
                <a:spLocks noChangeShapeType="1"/>
              </p:cNvSpPr>
              <p:nvPr/>
            </p:nvSpPr>
            <p:spPr bwMode="auto">
              <a:xfrm flipV="1">
                <a:off x="7259638" y="2195513"/>
                <a:ext cx="0" cy="876300"/>
              </a:xfrm>
              <a:prstGeom prst="line">
                <a:avLst/>
              </a:prstGeom>
              <a:noFill/>
              <a:ln w="17463" cap="rnd">
                <a:solidFill>
                  <a:srgbClr val="0099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105">
                <a:extLst>
                  <a:ext uri="{FF2B5EF4-FFF2-40B4-BE49-F238E27FC236}">
                    <a16:creationId xmlns:a16="http://schemas.microsoft.com/office/drawing/2014/main" id="{BF892247-A336-4B5E-8697-CA4AA9C1F9E5}"/>
                  </a:ext>
                </a:extLst>
              </p:cNvPr>
              <p:cNvSpPr>
                <a:spLocks/>
              </p:cNvSpPr>
              <p:nvPr/>
            </p:nvSpPr>
            <p:spPr bwMode="auto">
              <a:xfrm>
                <a:off x="5691188" y="2970213"/>
                <a:ext cx="76200" cy="76200"/>
              </a:xfrm>
              <a:custGeom>
                <a:avLst/>
                <a:gdLst>
                  <a:gd name="T0" fmla="*/ 30 w 36"/>
                  <a:gd name="T1" fmla="*/ 6 h 36"/>
                  <a:gd name="T2" fmla="*/ 18 w 36"/>
                  <a:gd name="T3" fmla="*/ 0 h 36"/>
                  <a:gd name="T4" fmla="*/ 5 w 36"/>
                  <a:gd name="T5" fmla="*/ 6 h 36"/>
                  <a:gd name="T6" fmla="*/ 0 w 36"/>
                  <a:gd name="T7" fmla="*/ 18 h 36"/>
                  <a:gd name="T8" fmla="*/ 5 w 36"/>
                  <a:gd name="T9" fmla="*/ 31 h 36"/>
                  <a:gd name="T10" fmla="*/ 18 w 36"/>
                  <a:gd name="T11" fmla="*/ 36 h 36"/>
                  <a:gd name="T12" fmla="*/ 30 w 36"/>
                  <a:gd name="T13" fmla="*/ 31 h 36"/>
                  <a:gd name="T14" fmla="*/ 36 w 36"/>
                  <a:gd name="T15" fmla="*/ 18 h 36"/>
                  <a:gd name="T16" fmla="*/ 30 w 36"/>
                  <a:gd name="T1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30" y="6"/>
                    </a:moveTo>
                    <a:cubicBezTo>
                      <a:pt x="27" y="2"/>
                      <a:pt x="23" y="0"/>
                      <a:pt x="18" y="0"/>
                    </a:cubicBezTo>
                    <a:cubicBezTo>
                      <a:pt x="13" y="0"/>
                      <a:pt x="9" y="2"/>
                      <a:pt x="5" y="6"/>
                    </a:cubicBezTo>
                    <a:cubicBezTo>
                      <a:pt x="2" y="9"/>
                      <a:pt x="0" y="13"/>
                      <a:pt x="0" y="18"/>
                    </a:cubicBezTo>
                    <a:cubicBezTo>
                      <a:pt x="0" y="23"/>
                      <a:pt x="2" y="28"/>
                      <a:pt x="5" y="31"/>
                    </a:cubicBezTo>
                    <a:cubicBezTo>
                      <a:pt x="9" y="35"/>
                      <a:pt x="13" y="36"/>
                      <a:pt x="18" y="36"/>
                    </a:cubicBezTo>
                    <a:cubicBezTo>
                      <a:pt x="23" y="36"/>
                      <a:pt x="27" y="35"/>
                      <a:pt x="30" y="31"/>
                    </a:cubicBezTo>
                    <a:cubicBezTo>
                      <a:pt x="34" y="28"/>
                      <a:pt x="36" y="23"/>
                      <a:pt x="36" y="18"/>
                    </a:cubicBezTo>
                    <a:cubicBezTo>
                      <a:pt x="36" y="13"/>
                      <a:pt x="34" y="9"/>
                      <a:pt x="30" y="6"/>
                    </a:cubicBezTo>
                    <a:close/>
                  </a:path>
                </a:pathLst>
              </a:custGeom>
              <a:solidFill>
                <a:srgbClr val="009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06">
                <a:extLst>
                  <a:ext uri="{FF2B5EF4-FFF2-40B4-BE49-F238E27FC236}">
                    <a16:creationId xmlns:a16="http://schemas.microsoft.com/office/drawing/2014/main" id="{8D6C1682-3853-42F2-945F-B4731142F304}"/>
                  </a:ext>
                </a:extLst>
              </p:cNvPr>
              <p:cNvSpPr>
                <a:spLocks/>
              </p:cNvSpPr>
              <p:nvPr/>
            </p:nvSpPr>
            <p:spPr bwMode="auto">
              <a:xfrm>
                <a:off x="5494338" y="3033713"/>
                <a:ext cx="77787" cy="76200"/>
              </a:xfrm>
              <a:custGeom>
                <a:avLst/>
                <a:gdLst>
                  <a:gd name="T0" fmla="*/ 31 w 36"/>
                  <a:gd name="T1" fmla="*/ 5 h 36"/>
                  <a:gd name="T2" fmla="*/ 18 w 36"/>
                  <a:gd name="T3" fmla="*/ 0 h 36"/>
                  <a:gd name="T4" fmla="*/ 5 w 36"/>
                  <a:gd name="T5" fmla="*/ 5 h 36"/>
                  <a:gd name="T6" fmla="*/ 0 w 36"/>
                  <a:gd name="T7" fmla="*/ 18 h 36"/>
                  <a:gd name="T8" fmla="*/ 5 w 36"/>
                  <a:gd name="T9" fmla="*/ 30 h 36"/>
                  <a:gd name="T10" fmla="*/ 18 w 36"/>
                  <a:gd name="T11" fmla="*/ 36 h 36"/>
                  <a:gd name="T12" fmla="*/ 31 w 36"/>
                  <a:gd name="T13" fmla="*/ 30 h 36"/>
                  <a:gd name="T14" fmla="*/ 36 w 36"/>
                  <a:gd name="T15" fmla="*/ 18 h 36"/>
                  <a:gd name="T16" fmla="*/ 31 w 36"/>
                  <a:gd name="T1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31" y="5"/>
                    </a:moveTo>
                    <a:cubicBezTo>
                      <a:pt x="27" y="1"/>
                      <a:pt x="23" y="0"/>
                      <a:pt x="18" y="0"/>
                    </a:cubicBezTo>
                    <a:cubicBezTo>
                      <a:pt x="13" y="0"/>
                      <a:pt x="9" y="1"/>
                      <a:pt x="5" y="5"/>
                    </a:cubicBezTo>
                    <a:cubicBezTo>
                      <a:pt x="2" y="8"/>
                      <a:pt x="0" y="13"/>
                      <a:pt x="0" y="18"/>
                    </a:cubicBezTo>
                    <a:cubicBezTo>
                      <a:pt x="0" y="23"/>
                      <a:pt x="2" y="27"/>
                      <a:pt x="5" y="30"/>
                    </a:cubicBezTo>
                    <a:cubicBezTo>
                      <a:pt x="9" y="34"/>
                      <a:pt x="13" y="36"/>
                      <a:pt x="18" y="36"/>
                    </a:cubicBezTo>
                    <a:cubicBezTo>
                      <a:pt x="23" y="36"/>
                      <a:pt x="27" y="34"/>
                      <a:pt x="31" y="30"/>
                    </a:cubicBezTo>
                    <a:cubicBezTo>
                      <a:pt x="34" y="27"/>
                      <a:pt x="36" y="23"/>
                      <a:pt x="36" y="18"/>
                    </a:cubicBezTo>
                    <a:cubicBezTo>
                      <a:pt x="36" y="13"/>
                      <a:pt x="34" y="8"/>
                      <a:pt x="31" y="5"/>
                    </a:cubicBezTo>
                    <a:close/>
                  </a:path>
                </a:pathLst>
              </a:custGeom>
              <a:solidFill>
                <a:srgbClr val="009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07">
                <a:extLst>
                  <a:ext uri="{FF2B5EF4-FFF2-40B4-BE49-F238E27FC236}">
                    <a16:creationId xmlns:a16="http://schemas.microsoft.com/office/drawing/2014/main" id="{1B872CB8-D79C-422B-A408-0D8798073F3A}"/>
                  </a:ext>
                </a:extLst>
              </p:cNvPr>
              <p:cNvSpPr>
                <a:spLocks/>
              </p:cNvSpPr>
              <p:nvPr/>
            </p:nvSpPr>
            <p:spPr bwMode="auto">
              <a:xfrm>
                <a:off x="5881688" y="2914650"/>
                <a:ext cx="76200" cy="76200"/>
              </a:xfrm>
              <a:custGeom>
                <a:avLst/>
                <a:gdLst>
                  <a:gd name="T0" fmla="*/ 31 w 36"/>
                  <a:gd name="T1" fmla="*/ 5 h 36"/>
                  <a:gd name="T2" fmla="*/ 18 w 36"/>
                  <a:gd name="T3" fmla="*/ 0 h 36"/>
                  <a:gd name="T4" fmla="*/ 5 w 36"/>
                  <a:gd name="T5" fmla="*/ 5 h 36"/>
                  <a:gd name="T6" fmla="*/ 0 w 36"/>
                  <a:gd name="T7" fmla="*/ 18 h 36"/>
                  <a:gd name="T8" fmla="*/ 5 w 36"/>
                  <a:gd name="T9" fmla="*/ 30 h 36"/>
                  <a:gd name="T10" fmla="*/ 18 w 36"/>
                  <a:gd name="T11" fmla="*/ 36 h 36"/>
                  <a:gd name="T12" fmla="*/ 31 w 36"/>
                  <a:gd name="T13" fmla="*/ 30 h 36"/>
                  <a:gd name="T14" fmla="*/ 36 w 36"/>
                  <a:gd name="T15" fmla="*/ 18 h 36"/>
                  <a:gd name="T16" fmla="*/ 31 w 36"/>
                  <a:gd name="T1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31" y="5"/>
                    </a:moveTo>
                    <a:cubicBezTo>
                      <a:pt x="27" y="2"/>
                      <a:pt x="23" y="0"/>
                      <a:pt x="18" y="0"/>
                    </a:cubicBezTo>
                    <a:cubicBezTo>
                      <a:pt x="13" y="0"/>
                      <a:pt x="9" y="2"/>
                      <a:pt x="5" y="5"/>
                    </a:cubicBezTo>
                    <a:cubicBezTo>
                      <a:pt x="2" y="9"/>
                      <a:pt x="0" y="13"/>
                      <a:pt x="0" y="18"/>
                    </a:cubicBezTo>
                    <a:cubicBezTo>
                      <a:pt x="0" y="23"/>
                      <a:pt x="2" y="27"/>
                      <a:pt x="5" y="30"/>
                    </a:cubicBezTo>
                    <a:cubicBezTo>
                      <a:pt x="9" y="34"/>
                      <a:pt x="13" y="36"/>
                      <a:pt x="18" y="36"/>
                    </a:cubicBezTo>
                    <a:cubicBezTo>
                      <a:pt x="23" y="36"/>
                      <a:pt x="27" y="34"/>
                      <a:pt x="31" y="30"/>
                    </a:cubicBezTo>
                    <a:cubicBezTo>
                      <a:pt x="34" y="27"/>
                      <a:pt x="36" y="23"/>
                      <a:pt x="36" y="18"/>
                    </a:cubicBezTo>
                    <a:cubicBezTo>
                      <a:pt x="36" y="13"/>
                      <a:pt x="34" y="9"/>
                      <a:pt x="31" y="5"/>
                    </a:cubicBezTo>
                    <a:close/>
                  </a:path>
                </a:pathLst>
              </a:custGeom>
              <a:solidFill>
                <a:srgbClr val="009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08">
                <a:extLst>
                  <a:ext uri="{FF2B5EF4-FFF2-40B4-BE49-F238E27FC236}">
                    <a16:creationId xmlns:a16="http://schemas.microsoft.com/office/drawing/2014/main" id="{9CAEDF5E-5EF2-4E2B-B76E-A3F4275ABFFB}"/>
                  </a:ext>
                </a:extLst>
              </p:cNvPr>
              <p:cNvSpPr>
                <a:spLocks/>
              </p:cNvSpPr>
              <p:nvPr/>
            </p:nvSpPr>
            <p:spPr bwMode="auto">
              <a:xfrm>
                <a:off x="6080125" y="2914650"/>
                <a:ext cx="76200" cy="76200"/>
              </a:xfrm>
              <a:custGeom>
                <a:avLst/>
                <a:gdLst>
                  <a:gd name="T0" fmla="*/ 31 w 36"/>
                  <a:gd name="T1" fmla="*/ 5 h 36"/>
                  <a:gd name="T2" fmla="*/ 18 w 36"/>
                  <a:gd name="T3" fmla="*/ 0 h 36"/>
                  <a:gd name="T4" fmla="*/ 5 w 36"/>
                  <a:gd name="T5" fmla="*/ 5 h 36"/>
                  <a:gd name="T6" fmla="*/ 0 w 36"/>
                  <a:gd name="T7" fmla="*/ 18 h 36"/>
                  <a:gd name="T8" fmla="*/ 5 w 36"/>
                  <a:gd name="T9" fmla="*/ 30 h 36"/>
                  <a:gd name="T10" fmla="*/ 18 w 36"/>
                  <a:gd name="T11" fmla="*/ 36 h 36"/>
                  <a:gd name="T12" fmla="*/ 31 w 36"/>
                  <a:gd name="T13" fmla="*/ 30 h 36"/>
                  <a:gd name="T14" fmla="*/ 36 w 36"/>
                  <a:gd name="T15" fmla="*/ 18 h 36"/>
                  <a:gd name="T16" fmla="*/ 31 w 36"/>
                  <a:gd name="T1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31" y="5"/>
                    </a:moveTo>
                    <a:cubicBezTo>
                      <a:pt x="27" y="2"/>
                      <a:pt x="23" y="0"/>
                      <a:pt x="18" y="0"/>
                    </a:cubicBezTo>
                    <a:cubicBezTo>
                      <a:pt x="13" y="0"/>
                      <a:pt x="9" y="2"/>
                      <a:pt x="5" y="5"/>
                    </a:cubicBezTo>
                    <a:cubicBezTo>
                      <a:pt x="2" y="9"/>
                      <a:pt x="0" y="13"/>
                      <a:pt x="0" y="18"/>
                    </a:cubicBezTo>
                    <a:cubicBezTo>
                      <a:pt x="0" y="23"/>
                      <a:pt x="2" y="27"/>
                      <a:pt x="5" y="30"/>
                    </a:cubicBezTo>
                    <a:cubicBezTo>
                      <a:pt x="9" y="34"/>
                      <a:pt x="13" y="36"/>
                      <a:pt x="18" y="36"/>
                    </a:cubicBezTo>
                    <a:cubicBezTo>
                      <a:pt x="23" y="36"/>
                      <a:pt x="27" y="34"/>
                      <a:pt x="31" y="30"/>
                    </a:cubicBezTo>
                    <a:cubicBezTo>
                      <a:pt x="34" y="27"/>
                      <a:pt x="36" y="23"/>
                      <a:pt x="36" y="18"/>
                    </a:cubicBezTo>
                    <a:cubicBezTo>
                      <a:pt x="36" y="13"/>
                      <a:pt x="34" y="9"/>
                      <a:pt x="31" y="5"/>
                    </a:cubicBezTo>
                    <a:close/>
                  </a:path>
                </a:pathLst>
              </a:custGeom>
              <a:solidFill>
                <a:srgbClr val="009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09">
                <a:extLst>
                  <a:ext uri="{FF2B5EF4-FFF2-40B4-BE49-F238E27FC236}">
                    <a16:creationId xmlns:a16="http://schemas.microsoft.com/office/drawing/2014/main" id="{10EFBBB7-7F74-4197-9EE8-64F5C9F880F7}"/>
                  </a:ext>
                </a:extLst>
              </p:cNvPr>
              <p:cNvSpPr>
                <a:spLocks/>
              </p:cNvSpPr>
              <p:nvPr/>
            </p:nvSpPr>
            <p:spPr bwMode="auto">
              <a:xfrm>
                <a:off x="6646863" y="2751138"/>
                <a:ext cx="76200" cy="76200"/>
              </a:xfrm>
              <a:custGeom>
                <a:avLst/>
                <a:gdLst>
                  <a:gd name="T0" fmla="*/ 31 w 36"/>
                  <a:gd name="T1" fmla="*/ 5 h 36"/>
                  <a:gd name="T2" fmla="*/ 18 w 36"/>
                  <a:gd name="T3" fmla="*/ 0 h 36"/>
                  <a:gd name="T4" fmla="*/ 5 w 36"/>
                  <a:gd name="T5" fmla="*/ 5 h 36"/>
                  <a:gd name="T6" fmla="*/ 0 w 36"/>
                  <a:gd name="T7" fmla="*/ 18 h 36"/>
                  <a:gd name="T8" fmla="*/ 5 w 36"/>
                  <a:gd name="T9" fmla="*/ 30 h 36"/>
                  <a:gd name="T10" fmla="*/ 18 w 36"/>
                  <a:gd name="T11" fmla="*/ 36 h 36"/>
                  <a:gd name="T12" fmla="*/ 31 w 36"/>
                  <a:gd name="T13" fmla="*/ 30 h 36"/>
                  <a:gd name="T14" fmla="*/ 36 w 36"/>
                  <a:gd name="T15" fmla="*/ 18 h 36"/>
                  <a:gd name="T16" fmla="*/ 31 w 36"/>
                  <a:gd name="T1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31" y="5"/>
                    </a:moveTo>
                    <a:cubicBezTo>
                      <a:pt x="27" y="2"/>
                      <a:pt x="23" y="0"/>
                      <a:pt x="18" y="0"/>
                    </a:cubicBezTo>
                    <a:cubicBezTo>
                      <a:pt x="13" y="0"/>
                      <a:pt x="9" y="2"/>
                      <a:pt x="5" y="5"/>
                    </a:cubicBezTo>
                    <a:cubicBezTo>
                      <a:pt x="2" y="9"/>
                      <a:pt x="0" y="13"/>
                      <a:pt x="0" y="18"/>
                    </a:cubicBezTo>
                    <a:cubicBezTo>
                      <a:pt x="0" y="23"/>
                      <a:pt x="2" y="27"/>
                      <a:pt x="5" y="30"/>
                    </a:cubicBezTo>
                    <a:cubicBezTo>
                      <a:pt x="9" y="34"/>
                      <a:pt x="13" y="36"/>
                      <a:pt x="18" y="36"/>
                    </a:cubicBezTo>
                    <a:cubicBezTo>
                      <a:pt x="23" y="36"/>
                      <a:pt x="27" y="34"/>
                      <a:pt x="31" y="30"/>
                    </a:cubicBezTo>
                    <a:cubicBezTo>
                      <a:pt x="34" y="27"/>
                      <a:pt x="36" y="23"/>
                      <a:pt x="36" y="18"/>
                    </a:cubicBezTo>
                    <a:cubicBezTo>
                      <a:pt x="36" y="13"/>
                      <a:pt x="34" y="9"/>
                      <a:pt x="31" y="5"/>
                    </a:cubicBezTo>
                    <a:close/>
                  </a:path>
                </a:pathLst>
              </a:custGeom>
              <a:solidFill>
                <a:srgbClr val="009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10">
                <a:extLst>
                  <a:ext uri="{FF2B5EF4-FFF2-40B4-BE49-F238E27FC236}">
                    <a16:creationId xmlns:a16="http://schemas.microsoft.com/office/drawing/2014/main" id="{45ABC3CC-7CFF-43B7-8477-86ACCAEF6BFF}"/>
                  </a:ext>
                </a:extLst>
              </p:cNvPr>
              <p:cNvSpPr>
                <a:spLocks/>
              </p:cNvSpPr>
              <p:nvPr/>
            </p:nvSpPr>
            <p:spPr bwMode="auto">
              <a:xfrm>
                <a:off x="7231063" y="2647950"/>
                <a:ext cx="76200" cy="77788"/>
              </a:xfrm>
              <a:custGeom>
                <a:avLst/>
                <a:gdLst>
                  <a:gd name="T0" fmla="*/ 30 w 36"/>
                  <a:gd name="T1" fmla="*/ 6 h 36"/>
                  <a:gd name="T2" fmla="*/ 18 w 36"/>
                  <a:gd name="T3" fmla="*/ 0 h 36"/>
                  <a:gd name="T4" fmla="*/ 5 w 36"/>
                  <a:gd name="T5" fmla="*/ 6 h 36"/>
                  <a:gd name="T6" fmla="*/ 0 w 36"/>
                  <a:gd name="T7" fmla="*/ 18 h 36"/>
                  <a:gd name="T8" fmla="*/ 5 w 36"/>
                  <a:gd name="T9" fmla="*/ 31 h 36"/>
                  <a:gd name="T10" fmla="*/ 18 w 36"/>
                  <a:gd name="T11" fmla="*/ 36 h 36"/>
                  <a:gd name="T12" fmla="*/ 30 w 36"/>
                  <a:gd name="T13" fmla="*/ 31 h 36"/>
                  <a:gd name="T14" fmla="*/ 36 w 36"/>
                  <a:gd name="T15" fmla="*/ 18 h 36"/>
                  <a:gd name="T16" fmla="*/ 30 w 36"/>
                  <a:gd name="T1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30" y="6"/>
                    </a:moveTo>
                    <a:cubicBezTo>
                      <a:pt x="27" y="2"/>
                      <a:pt x="23" y="0"/>
                      <a:pt x="18" y="0"/>
                    </a:cubicBezTo>
                    <a:cubicBezTo>
                      <a:pt x="13" y="0"/>
                      <a:pt x="9" y="2"/>
                      <a:pt x="5" y="6"/>
                    </a:cubicBezTo>
                    <a:cubicBezTo>
                      <a:pt x="2" y="9"/>
                      <a:pt x="0" y="13"/>
                      <a:pt x="0" y="18"/>
                    </a:cubicBezTo>
                    <a:cubicBezTo>
                      <a:pt x="0" y="23"/>
                      <a:pt x="2" y="28"/>
                      <a:pt x="5" y="31"/>
                    </a:cubicBezTo>
                    <a:cubicBezTo>
                      <a:pt x="9" y="35"/>
                      <a:pt x="13" y="36"/>
                      <a:pt x="18" y="36"/>
                    </a:cubicBezTo>
                    <a:cubicBezTo>
                      <a:pt x="23" y="36"/>
                      <a:pt x="27" y="35"/>
                      <a:pt x="30" y="31"/>
                    </a:cubicBezTo>
                    <a:cubicBezTo>
                      <a:pt x="34" y="28"/>
                      <a:pt x="36" y="23"/>
                      <a:pt x="36" y="18"/>
                    </a:cubicBezTo>
                    <a:cubicBezTo>
                      <a:pt x="36" y="13"/>
                      <a:pt x="34" y="9"/>
                      <a:pt x="30" y="6"/>
                    </a:cubicBezTo>
                    <a:close/>
                  </a:path>
                </a:pathLst>
              </a:custGeom>
              <a:solidFill>
                <a:srgbClr val="009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11">
                <a:extLst>
                  <a:ext uri="{FF2B5EF4-FFF2-40B4-BE49-F238E27FC236}">
                    <a16:creationId xmlns:a16="http://schemas.microsoft.com/office/drawing/2014/main" id="{701E218D-7E80-4AE1-8953-3C1F3536FC3E}"/>
                  </a:ext>
                </a:extLst>
              </p:cNvPr>
              <p:cNvSpPr>
                <a:spLocks/>
              </p:cNvSpPr>
              <p:nvPr/>
            </p:nvSpPr>
            <p:spPr bwMode="auto">
              <a:xfrm>
                <a:off x="7789863" y="2638425"/>
                <a:ext cx="76200" cy="76200"/>
              </a:xfrm>
              <a:custGeom>
                <a:avLst/>
                <a:gdLst>
                  <a:gd name="T0" fmla="*/ 31 w 36"/>
                  <a:gd name="T1" fmla="*/ 5 h 36"/>
                  <a:gd name="T2" fmla="*/ 18 w 36"/>
                  <a:gd name="T3" fmla="*/ 0 h 36"/>
                  <a:gd name="T4" fmla="*/ 6 w 36"/>
                  <a:gd name="T5" fmla="*/ 5 h 36"/>
                  <a:gd name="T6" fmla="*/ 0 w 36"/>
                  <a:gd name="T7" fmla="*/ 18 h 36"/>
                  <a:gd name="T8" fmla="*/ 6 w 36"/>
                  <a:gd name="T9" fmla="*/ 31 h 36"/>
                  <a:gd name="T10" fmla="*/ 18 w 36"/>
                  <a:gd name="T11" fmla="*/ 36 h 36"/>
                  <a:gd name="T12" fmla="*/ 31 w 36"/>
                  <a:gd name="T13" fmla="*/ 31 h 36"/>
                  <a:gd name="T14" fmla="*/ 36 w 36"/>
                  <a:gd name="T15" fmla="*/ 18 h 36"/>
                  <a:gd name="T16" fmla="*/ 31 w 36"/>
                  <a:gd name="T1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31" y="5"/>
                    </a:moveTo>
                    <a:cubicBezTo>
                      <a:pt x="28" y="2"/>
                      <a:pt x="23" y="0"/>
                      <a:pt x="18" y="0"/>
                    </a:cubicBezTo>
                    <a:cubicBezTo>
                      <a:pt x="13" y="0"/>
                      <a:pt x="9" y="2"/>
                      <a:pt x="6" y="5"/>
                    </a:cubicBezTo>
                    <a:cubicBezTo>
                      <a:pt x="2" y="9"/>
                      <a:pt x="0" y="13"/>
                      <a:pt x="0" y="18"/>
                    </a:cubicBezTo>
                    <a:cubicBezTo>
                      <a:pt x="0" y="23"/>
                      <a:pt x="2" y="27"/>
                      <a:pt x="6" y="31"/>
                    </a:cubicBezTo>
                    <a:cubicBezTo>
                      <a:pt x="9" y="34"/>
                      <a:pt x="13" y="36"/>
                      <a:pt x="18" y="36"/>
                    </a:cubicBezTo>
                    <a:cubicBezTo>
                      <a:pt x="23" y="36"/>
                      <a:pt x="28" y="34"/>
                      <a:pt x="31" y="31"/>
                    </a:cubicBezTo>
                    <a:cubicBezTo>
                      <a:pt x="35" y="27"/>
                      <a:pt x="36" y="23"/>
                      <a:pt x="36" y="18"/>
                    </a:cubicBezTo>
                    <a:cubicBezTo>
                      <a:pt x="36" y="13"/>
                      <a:pt x="35" y="9"/>
                      <a:pt x="31" y="5"/>
                    </a:cubicBezTo>
                    <a:close/>
                  </a:path>
                </a:pathLst>
              </a:custGeom>
              <a:solidFill>
                <a:srgbClr val="009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12">
                <a:extLst>
                  <a:ext uri="{FF2B5EF4-FFF2-40B4-BE49-F238E27FC236}">
                    <a16:creationId xmlns:a16="http://schemas.microsoft.com/office/drawing/2014/main" id="{69F93560-C845-4A1A-B562-16A989844820}"/>
                  </a:ext>
                </a:extLst>
              </p:cNvPr>
              <p:cNvSpPr>
                <a:spLocks/>
              </p:cNvSpPr>
              <p:nvPr/>
            </p:nvSpPr>
            <p:spPr bwMode="auto">
              <a:xfrm>
                <a:off x="8372475" y="2622550"/>
                <a:ext cx="76200" cy="76200"/>
              </a:xfrm>
              <a:custGeom>
                <a:avLst/>
                <a:gdLst>
                  <a:gd name="T0" fmla="*/ 30 w 36"/>
                  <a:gd name="T1" fmla="*/ 5 h 36"/>
                  <a:gd name="T2" fmla="*/ 18 w 36"/>
                  <a:gd name="T3" fmla="*/ 0 h 36"/>
                  <a:gd name="T4" fmla="*/ 5 w 36"/>
                  <a:gd name="T5" fmla="*/ 5 h 36"/>
                  <a:gd name="T6" fmla="*/ 0 w 36"/>
                  <a:gd name="T7" fmla="*/ 18 h 36"/>
                  <a:gd name="T8" fmla="*/ 5 w 36"/>
                  <a:gd name="T9" fmla="*/ 30 h 36"/>
                  <a:gd name="T10" fmla="*/ 18 w 36"/>
                  <a:gd name="T11" fmla="*/ 36 h 36"/>
                  <a:gd name="T12" fmla="*/ 30 w 36"/>
                  <a:gd name="T13" fmla="*/ 30 h 36"/>
                  <a:gd name="T14" fmla="*/ 36 w 36"/>
                  <a:gd name="T15" fmla="*/ 18 h 36"/>
                  <a:gd name="T16" fmla="*/ 30 w 36"/>
                  <a:gd name="T1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30" y="5"/>
                    </a:moveTo>
                    <a:cubicBezTo>
                      <a:pt x="27" y="1"/>
                      <a:pt x="23" y="0"/>
                      <a:pt x="18" y="0"/>
                    </a:cubicBezTo>
                    <a:cubicBezTo>
                      <a:pt x="13" y="0"/>
                      <a:pt x="9" y="1"/>
                      <a:pt x="5" y="5"/>
                    </a:cubicBezTo>
                    <a:cubicBezTo>
                      <a:pt x="2" y="8"/>
                      <a:pt x="0" y="13"/>
                      <a:pt x="0" y="18"/>
                    </a:cubicBezTo>
                    <a:cubicBezTo>
                      <a:pt x="0" y="23"/>
                      <a:pt x="2" y="27"/>
                      <a:pt x="5" y="30"/>
                    </a:cubicBezTo>
                    <a:cubicBezTo>
                      <a:pt x="9" y="34"/>
                      <a:pt x="13" y="36"/>
                      <a:pt x="18" y="36"/>
                    </a:cubicBezTo>
                    <a:cubicBezTo>
                      <a:pt x="23" y="36"/>
                      <a:pt x="27" y="34"/>
                      <a:pt x="30" y="30"/>
                    </a:cubicBezTo>
                    <a:cubicBezTo>
                      <a:pt x="34" y="27"/>
                      <a:pt x="36" y="23"/>
                      <a:pt x="36" y="18"/>
                    </a:cubicBezTo>
                    <a:cubicBezTo>
                      <a:pt x="36" y="13"/>
                      <a:pt x="34" y="8"/>
                      <a:pt x="30" y="5"/>
                    </a:cubicBezTo>
                    <a:close/>
                  </a:path>
                </a:pathLst>
              </a:custGeom>
              <a:solidFill>
                <a:srgbClr val="009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13">
                <a:extLst>
                  <a:ext uri="{FF2B5EF4-FFF2-40B4-BE49-F238E27FC236}">
                    <a16:creationId xmlns:a16="http://schemas.microsoft.com/office/drawing/2014/main" id="{47D4F22D-3E3A-46AD-986D-377B370E748D}"/>
                  </a:ext>
                </a:extLst>
              </p:cNvPr>
              <p:cNvSpPr>
                <a:spLocks/>
              </p:cNvSpPr>
              <p:nvPr/>
            </p:nvSpPr>
            <p:spPr bwMode="auto">
              <a:xfrm>
                <a:off x="8942388" y="2657475"/>
                <a:ext cx="76200" cy="76200"/>
              </a:xfrm>
              <a:custGeom>
                <a:avLst/>
                <a:gdLst>
                  <a:gd name="T0" fmla="*/ 31 w 36"/>
                  <a:gd name="T1" fmla="*/ 5 h 36"/>
                  <a:gd name="T2" fmla="*/ 18 w 36"/>
                  <a:gd name="T3" fmla="*/ 0 h 36"/>
                  <a:gd name="T4" fmla="*/ 5 w 36"/>
                  <a:gd name="T5" fmla="*/ 5 h 36"/>
                  <a:gd name="T6" fmla="*/ 0 w 36"/>
                  <a:gd name="T7" fmla="*/ 18 h 36"/>
                  <a:gd name="T8" fmla="*/ 5 w 36"/>
                  <a:gd name="T9" fmla="*/ 31 h 36"/>
                  <a:gd name="T10" fmla="*/ 18 w 36"/>
                  <a:gd name="T11" fmla="*/ 36 h 36"/>
                  <a:gd name="T12" fmla="*/ 31 w 36"/>
                  <a:gd name="T13" fmla="*/ 31 h 36"/>
                  <a:gd name="T14" fmla="*/ 36 w 36"/>
                  <a:gd name="T15" fmla="*/ 18 h 36"/>
                  <a:gd name="T16" fmla="*/ 31 w 36"/>
                  <a:gd name="T1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31" y="5"/>
                    </a:moveTo>
                    <a:cubicBezTo>
                      <a:pt x="27" y="2"/>
                      <a:pt x="23" y="0"/>
                      <a:pt x="18" y="0"/>
                    </a:cubicBezTo>
                    <a:cubicBezTo>
                      <a:pt x="13" y="0"/>
                      <a:pt x="9" y="2"/>
                      <a:pt x="5" y="5"/>
                    </a:cubicBezTo>
                    <a:cubicBezTo>
                      <a:pt x="2" y="9"/>
                      <a:pt x="0" y="13"/>
                      <a:pt x="0" y="18"/>
                    </a:cubicBezTo>
                    <a:cubicBezTo>
                      <a:pt x="0" y="23"/>
                      <a:pt x="2" y="27"/>
                      <a:pt x="5" y="31"/>
                    </a:cubicBezTo>
                    <a:cubicBezTo>
                      <a:pt x="9" y="34"/>
                      <a:pt x="13" y="36"/>
                      <a:pt x="18" y="36"/>
                    </a:cubicBezTo>
                    <a:cubicBezTo>
                      <a:pt x="23" y="36"/>
                      <a:pt x="27" y="34"/>
                      <a:pt x="31" y="31"/>
                    </a:cubicBezTo>
                    <a:cubicBezTo>
                      <a:pt x="34" y="27"/>
                      <a:pt x="36" y="23"/>
                      <a:pt x="36" y="18"/>
                    </a:cubicBezTo>
                    <a:cubicBezTo>
                      <a:pt x="36" y="13"/>
                      <a:pt x="34" y="9"/>
                      <a:pt x="31" y="5"/>
                    </a:cubicBezTo>
                    <a:close/>
                  </a:path>
                </a:pathLst>
              </a:custGeom>
              <a:solidFill>
                <a:srgbClr val="009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14">
                <a:extLst>
                  <a:ext uri="{FF2B5EF4-FFF2-40B4-BE49-F238E27FC236}">
                    <a16:creationId xmlns:a16="http://schemas.microsoft.com/office/drawing/2014/main" id="{106D2BC6-DDA4-4929-81EA-E3C321F90B50}"/>
                  </a:ext>
                </a:extLst>
              </p:cNvPr>
              <p:cNvSpPr>
                <a:spLocks/>
              </p:cNvSpPr>
              <p:nvPr/>
            </p:nvSpPr>
            <p:spPr bwMode="auto">
              <a:xfrm>
                <a:off x="9515475" y="2516188"/>
                <a:ext cx="76200" cy="77788"/>
              </a:xfrm>
              <a:custGeom>
                <a:avLst/>
                <a:gdLst>
                  <a:gd name="T0" fmla="*/ 31 w 36"/>
                  <a:gd name="T1" fmla="*/ 5 h 36"/>
                  <a:gd name="T2" fmla="*/ 18 w 36"/>
                  <a:gd name="T3" fmla="*/ 0 h 36"/>
                  <a:gd name="T4" fmla="*/ 5 w 36"/>
                  <a:gd name="T5" fmla="*/ 5 h 36"/>
                  <a:gd name="T6" fmla="*/ 0 w 36"/>
                  <a:gd name="T7" fmla="*/ 18 h 36"/>
                  <a:gd name="T8" fmla="*/ 5 w 36"/>
                  <a:gd name="T9" fmla="*/ 31 h 36"/>
                  <a:gd name="T10" fmla="*/ 18 w 36"/>
                  <a:gd name="T11" fmla="*/ 36 h 36"/>
                  <a:gd name="T12" fmla="*/ 31 w 36"/>
                  <a:gd name="T13" fmla="*/ 31 h 36"/>
                  <a:gd name="T14" fmla="*/ 36 w 36"/>
                  <a:gd name="T15" fmla="*/ 18 h 36"/>
                  <a:gd name="T16" fmla="*/ 31 w 36"/>
                  <a:gd name="T1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31" y="5"/>
                    </a:moveTo>
                    <a:cubicBezTo>
                      <a:pt x="27" y="2"/>
                      <a:pt x="23" y="0"/>
                      <a:pt x="18" y="0"/>
                    </a:cubicBezTo>
                    <a:cubicBezTo>
                      <a:pt x="13" y="0"/>
                      <a:pt x="9" y="2"/>
                      <a:pt x="5" y="5"/>
                    </a:cubicBezTo>
                    <a:cubicBezTo>
                      <a:pt x="2" y="9"/>
                      <a:pt x="0" y="13"/>
                      <a:pt x="0" y="18"/>
                    </a:cubicBezTo>
                    <a:cubicBezTo>
                      <a:pt x="0" y="23"/>
                      <a:pt x="2" y="27"/>
                      <a:pt x="5" y="31"/>
                    </a:cubicBezTo>
                    <a:cubicBezTo>
                      <a:pt x="9" y="34"/>
                      <a:pt x="13" y="36"/>
                      <a:pt x="18" y="36"/>
                    </a:cubicBezTo>
                    <a:cubicBezTo>
                      <a:pt x="23" y="36"/>
                      <a:pt x="27" y="34"/>
                      <a:pt x="31" y="31"/>
                    </a:cubicBezTo>
                    <a:cubicBezTo>
                      <a:pt x="34" y="27"/>
                      <a:pt x="36" y="23"/>
                      <a:pt x="36" y="18"/>
                    </a:cubicBezTo>
                    <a:cubicBezTo>
                      <a:pt x="36" y="13"/>
                      <a:pt x="34" y="9"/>
                      <a:pt x="31" y="5"/>
                    </a:cubicBezTo>
                    <a:close/>
                  </a:path>
                </a:pathLst>
              </a:custGeom>
              <a:solidFill>
                <a:srgbClr val="009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15">
                <a:extLst>
                  <a:ext uri="{FF2B5EF4-FFF2-40B4-BE49-F238E27FC236}">
                    <a16:creationId xmlns:a16="http://schemas.microsoft.com/office/drawing/2014/main" id="{D8B488F1-07BE-4ADB-A341-DEA907DE22B1}"/>
                  </a:ext>
                </a:extLst>
              </p:cNvPr>
              <p:cNvSpPr>
                <a:spLocks/>
              </p:cNvSpPr>
              <p:nvPr/>
            </p:nvSpPr>
            <p:spPr bwMode="auto">
              <a:xfrm>
                <a:off x="10098088" y="2614613"/>
                <a:ext cx="76200" cy="76200"/>
              </a:xfrm>
              <a:custGeom>
                <a:avLst/>
                <a:gdLst>
                  <a:gd name="T0" fmla="*/ 30 w 36"/>
                  <a:gd name="T1" fmla="*/ 5 h 36"/>
                  <a:gd name="T2" fmla="*/ 18 w 36"/>
                  <a:gd name="T3" fmla="*/ 0 h 36"/>
                  <a:gd name="T4" fmla="*/ 5 w 36"/>
                  <a:gd name="T5" fmla="*/ 5 h 36"/>
                  <a:gd name="T6" fmla="*/ 0 w 36"/>
                  <a:gd name="T7" fmla="*/ 18 h 36"/>
                  <a:gd name="T8" fmla="*/ 5 w 36"/>
                  <a:gd name="T9" fmla="*/ 31 h 36"/>
                  <a:gd name="T10" fmla="*/ 18 w 36"/>
                  <a:gd name="T11" fmla="*/ 36 h 36"/>
                  <a:gd name="T12" fmla="*/ 30 w 36"/>
                  <a:gd name="T13" fmla="*/ 31 h 36"/>
                  <a:gd name="T14" fmla="*/ 36 w 36"/>
                  <a:gd name="T15" fmla="*/ 18 h 36"/>
                  <a:gd name="T16" fmla="*/ 30 w 36"/>
                  <a:gd name="T1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30" y="5"/>
                    </a:moveTo>
                    <a:cubicBezTo>
                      <a:pt x="27" y="2"/>
                      <a:pt x="23" y="0"/>
                      <a:pt x="18" y="0"/>
                    </a:cubicBezTo>
                    <a:cubicBezTo>
                      <a:pt x="13" y="0"/>
                      <a:pt x="9" y="2"/>
                      <a:pt x="5" y="5"/>
                    </a:cubicBezTo>
                    <a:cubicBezTo>
                      <a:pt x="2" y="9"/>
                      <a:pt x="0" y="13"/>
                      <a:pt x="0" y="18"/>
                    </a:cubicBezTo>
                    <a:cubicBezTo>
                      <a:pt x="0" y="23"/>
                      <a:pt x="2" y="27"/>
                      <a:pt x="5" y="31"/>
                    </a:cubicBezTo>
                    <a:cubicBezTo>
                      <a:pt x="9" y="34"/>
                      <a:pt x="13" y="36"/>
                      <a:pt x="18" y="36"/>
                    </a:cubicBezTo>
                    <a:cubicBezTo>
                      <a:pt x="23" y="36"/>
                      <a:pt x="27" y="34"/>
                      <a:pt x="30" y="31"/>
                    </a:cubicBezTo>
                    <a:cubicBezTo>
                      <a:pt x="34" y="27"/>
                      <a:pt x="36" y="23"/>
                      <a:pt x="36" y="18"/>
                    </a:cubicBezTo>
                    <a:cubicBezTo>
                      <a:pt x="36" y="13"/>
                      <a:pt x="34" y="9"/>
                      <a:pt x="30" y="5"/>
                    </a:cubicBezTo>
                    <a:close/>
                  </a:path>
                </a:pathLst>
              </a:custGeom>
              <a:solidFill>
                <a:srgbClr val="009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8" name="ZoneTexte 147">
              <a:extLst>
                <a:ext uri="{FF2B5EF4-FFF2-40B4-BE49-F238E27FC236}">
                  <a16:creationId xmlns:a16="http://schemas.microsoft.com/office/drawing/2014/main" id="{94010242-D804-4DA1-88A1-08B87A61C771}"/>
                </a:ext>
              </a:extLst>
            </p:cNvPr>
            <p:cNvSpPr txBox="1"/>
            <p:nvPr/>
          </p:nvSpPr>
          <p:spPr>
            <a:xfrm>
              <a:off x="8438034" y="3713975"/>
              <a:ext cx="546239" cy="276999"/>
            </a:xfrm>
            <a:prstGeom prst="rect">
              <a:avLst/>
            </a:prstGeom>
            <a:noFill/>
          </p:spPr>
          <p:txBody>
            <a:bodyPr wrap="none" rtlCol="0">
              <a:spAutoFit/>
            </a:bodyPr>
            <a:lstStyle/>
            <a:p>
              <a:pPr algn="ctr"/>
              <a:r>
                <a:rPr lang="en-US" sz="1200" b="1"/>
                <a:t>Week</a:t>
              </a:r>
            </a:p>
          </p:txBody>
        </p:sp>
        <p:sp>
          <p:nvSpPr>
            <p:cNvPr id="149" name="ZoneTexte 148">
              <a:extLst>
                <a:ext uri="{FF2B5EF4-FFF2-40B4-BE49-F238E27FC236}">
                  <a16:creationId xmlns:a16="http://schemas.microsoft.com/office/drawing/2014/main" id="{404B7308-482F-47A1-BE48-53E549BF725E}"/>
                </a:ext>
              </a:extLst>
            </p:cNvPr>
            <p:cNvSpPr txBox="1"/>
            <p:nvPr/>
          </p:nvSpPr>
          <p:spPr>
            <a:xfrm>
              <a:off x="6100624" y="3318301"/>
              <a:ext cx="309700" cy="276999"/>
            </a:xfrm>
            <a:prstGeom prst="rect">
              <a:avLst/>
            </a:prstGeom>
            <a:noFill/>
          </p:spPr>
          <p:txBody>
            <a:bodyPr wrap="none" rtlCol="0">
              <a:spAutoFit/>
            </a:bodyPr>
            <a:lstStyle/>
            <a:p>
              <a:pPr algn="r"/>
              <a:r>
                <a:rPr lang="en-US" sz="1200"/>
                <a:t>-2</a:t>
              </a:r>
            </a:p>
          </p:txBody>
        </p:sp>
        <p:sp>
          <p:nvSpPr>
            <p:cNvPr id="150" name="ZoneTexte 149">
              <a:extLst>
                <a:ext uri="{FF2B5EF4-FFF2-40B4-BE49-F238E27FC236}">
                  <a16:creationId xmlns:a16="http://schemas.microsoft.com/office/drawing/2014/main" id="{91B5A946-B887-4FD1-A6D3-CFAFC3BE3E36}"/>
                </a:ext>
              </a:extLst>
            </p:cNvPr>
            <p:cNvSpPr txBox="1"/>
            <p:nvPr/>
          </p:nvSpPr>
          <p:spPr>
            <a:xfrm>
              <a:off x="6086326" y="3518001"/>
              <a:ext cx="675891" cy="461665"/>
            </a:xfrm>
            <a:prstGeom prst="rect">
              <a:avLst/>
            </a:prstGeom>
            <a:noFill/>
          </p:spPr>
          <p:txBody>
            <a:bodyPr wrap="none" rtlCol="0">
              <a:spAutoFit/>
            </a:bodyPr>
            <a:lstStyle/>
            <a:p>
              <a:pPr algn="ctr"/>
              <a:r>
                <a:rPr lang="en-US" sz="1200"/>
                <a:t>B/F/TAF</a:t>
              </a:r>
              <a:br>
                <a:rPr lang="en-US" sz="1200"/>
              </a:br>
              <a:r>
                <a:rPr lang="en-US" sz="1200"/>
                <a:t>start</a:t>
              </a:r>
            </a:p>
          </p:txBody>
        </p:sp>
        <p:sp>
          <p:nvSpPr>
            <p:cNvPr id="151" name="ZoneTexte 150">
              <a:extLst>
                <a:ext uri="{FF2B5EF4-FFF2-40B4-BE49-F238E27FC236}">
                  <a16:creationId xmlns:a16="http://schemas.microsoft.com/office/drawing/2014/main" id="{A66BD820-C866-4035-9783-CE23F38B697C}"/>
                </a:ext>
              </a:extLst>
            </p:cNvPr>
            <p:cNvSpPr txBox="1"/>
            <p:nvPr/>
          </p:nvSpPr>
          <p:spPr>
            <a:xfrm>
              <a:off x="6827926" y="3518001"/>
              <a:ext cx="341760" cy="276999"/>
            </a:xfrm>
            <a:prstGeom prst="rect">
              <a:avLst/>
            </a:prstGeom>
            <a:noFill/>
          </p:spPr>
          <p:txBody>
            <a:bodyPr wrap="none" rtlCol="0">
              <a:spAutoFit/>
            </a:bodyPr>
            <a:lstStyle/>
            <a:p>
              <a:pPr algn="ctr"/>
              <a:r>
                <a:rPr lang="en-US" sz="1200"/>
                <a:t>12</a:t>
              </a:r>
            </a:p>
          </p:txBody>
        </p:sp>
        <p:sp>
          <p:nvSpPr>
            <p:cNvPr id="152" name="ZoneTexte 151">
              <a:extLst>
                <a:ext uri="{FF2B5EF4-FFF2-40B4-BE49-F238E27FC236}">
                  <a16:creationId xmlns:a16="http://schemas.microsoft.com/office/drawing/2014/main" id="{0875332D-BEE5-47BC-84AD-4679B6C70067}"/>
                </a:ext>
              </a:extLst>
            </p:cNvPr>
            <p:cNvSpPr txBox="1"/>
            <p:nvPr/>
          </p:nvSpPr>
          <p:spPr>
            <a:xfrm>
              <a:off x="7402461" y="3518001"/>
              <a:ext cx="341760" cy="276999"/>
            </a:xfrm>
            <a:prstGeom prst="rect">
              <a:avLst/>
            </a:prstGeom>
            <a:noFill/>
          </p:spPr>
          <p:txBody>
            <a:bodyPr wrap="none" rtlCol="0">
              <a:spAutoFit/>
            </a:bodyPr>
            <a:lstStyle/>
            <a:p>
              <a:pPr algn="ctr"/>
              <a:r>
                <a:rPr lang="en-US" sz="1200"/>
                <a:t>24</a:t>
              </a:r>
            </a:p>
          </p:txBody>
        </p:sp>
        <p:sp>
          <p:nvSpPr>
            <p:cNvPr id="153" name="ZoneTexte 152">
              <a:extLst>
                <a:ext uri="{FF2B5EF4-FFF2-40B4-BE49-F238E27FC236}">
                  <a16:creationId xmlns:a16="http://schemas.microsoft.com/office/drawing/2014/main" id="{E7704937-FC33-4DB5-B9FF-91353526B585}"/>
                </a:ext>
              </a:extLst>
            </p:cNvPr>
            <p:cNvSpPr txBox="1"/>
            <p:nvPr/>
          </p:nvSpPr>
          <p:spPr>
            <a:xfrm>
              <a:off x="7976996" y="3518001"/>
              <a:ext cx="341760" cy="276999"/>
            </a:xfrm>
            <a:prstGeom prst="rect">
              <a:avLst/>
            </a:prstGeom>
            <a:noFill/>
          </p:spPr>
          <p:txBody>
            <a:bodyPr wrap="none" rtlCol="0">
              <a:spAutoFit/>
            </a:bodyPr>
            <a:lstStyle/>
            <a:p>
              <a:pPr algn="ctr"/>
              <a:r>
                <a:rPr lang="en-US" sz="1200"/>
                <a:t>36</a:t>
              </a:r>
            </a:p>
          </p:txBody>
        </p:sp>
        <p:sp>
          <p:nvSpPr>
            <p:cNvPr id="154" name="ZoneTexte 153">
              <a:extLst>
                <a:ext uri="{FF2B5EF4-FFF2-40B4-BE49-F238E27FC236}">
                  <a16:creationId xmlns:a16="http://schemas.microsoft.com/office/drawing/2014/main" id="{9380A36A-1549-4EFB-8FD6-EFF473FBD7A0}"/>
                </a:ext>
              </a:extLst>
            </p:cNvPr>
            <p:cNvSpPr txBox="1"/>
            <p:nvPr/>
          </p:nvSpPr>
          <p:spPr>
            <a:xfrm>
              <a:off x="8551532" y="3518001"/>
              <a:ext cx="341760" cy="276999"/>
            </a:xfrm>
            <a:prstGeom prst="rect">
              <a:avLst/>
            </a:prstGeom>
            <a:noFill/>
          </p:spPr>
          <p:txBody>
            <a:bodyPr wrap="none" rtlCol="0">
              <a:spAutoFit/>
            </a:bodyPr>
            <a:lstStyle/>
            <a:p>
              <a:pPr algn="ctr"/>
              <a:r>
                <a:rPr lang="en-US" sz="1200"/>
                <a:t>48</a:t>
              </a:r>
            </a:p>
          </p:txBody>
        </p:sp>
        <p:sp>
          <p:nvSpPr>
            <p:cNvPr id="155" name="ZoneTexte 154">
              <a:extLst>
                <a:ext uri="{FF2B5EF4-FFF2-40B4-BE49-F238E27FC236}">
                  <a16:creationId xmlns:a16="http://schemas.microsoft.com/office/drawing/2014/main" id="{78848D9E-BEDA-4965-A87E-68B871FCC34A}"/>
                </a:ext>
              </a:extLst>
            </p:cNvPr>
            <p:cNvSpPr txBox="1"/>
            <p:nvPr/>
          </p:nvSpPr>
          <p:spPr>
            <a:xfrm>
              <a:off x="6147110" y="2932732"/>
              <a:ext cx="263214" cy="276999"/>
            </a:xfrm>
            <a:prstGeom prst="rect">
              <a:avLst/>
            </a:prstGeom>
            <a:noFill/>
          </p:spPr>
          <p:txBody>
            <a:bodyPr wrap="none" rtlCol="0">
              <a:spAutoFit/>
            </a:bodyPr>
            <a:lstStyle/>
            <a:p>
              <a:pPr algn="r"/>
              <a:r>
                <a:rPr lang="en-US" sz="1200"/>
                <a:t>0</a:t>
              </a:r>
            </a:p>
          </p:txBody>
        </p:sp>
        <p:sp>
          <p:nvSpPr>
            <p:cNvPr id="156" name="ZoneTexte 155">
              <a:extLst>
                <a:ext uri="{FF2B5EF4-FFF2-40B4-BE49-F238E27FC236}">
                  <a16:creationId xmlns:a16="http://schemas.microsoft.com/office/drawing/2014/main" id="{10EC4900-5C0B-4600-83B4-8D45AD88EFE8}"/>
                </a:ext>
              </a:extLst>
            </p:cNvPr>
            <p:cNvSpPr txBox="1"/>
            <p:nvPr/>
          </p:nvSpPr>
          <p:spPr>
            <a:xfrm>
              <a:off x="6147110" y="2547163"/>
              <a:ext cx="263214" cy="276999"/>
            </a:xfrm>
            <a:prstGeom prst="rect">
              <a:avLst/>
            </a:prstGeom>
            <a:noFill/>
          </p:spPr>
          <p:txBody>
            <a:bodyPr wrap="none" rtlCol="0">
              <a:spAutoFit/>
            </a:bodyPr>
            <a:lstStyle/>
            <a:p>
              <a:pPr algn="r"/>
              <a:r>
                <a:rPr lang="en-US" sz="1200"/>
                <a:t>2</a:t>
              </a:r>
            </a:p>
          </p:txBody>
        </p:sp>
        <p:sp>
          <p:nvSpPr>
            <p:cNvPr id="157" name="ZoneTexte 156">
              <a:extLst>
                <a:ext uri="{FF2B5EF4-FFF2-40B4-BE49-F238E27FC236}">
                  <a16:creationId xmlns:a16="http://schemas.microsoft.com/office/drawing/2014/main" id="{62E70616-1ED5-45F2-B661-728C5B4C9792}"/>
                </a:ext>
              </a:extLst>
            </p:cNvPr>
            <p:cNvSpPr txBox="1"/>
            <p:nvPr/>
          </p:nvSpPr>
          <p:spPr>
            <a:xfrm>
              <a:off x="6147110" y="2161594"/>
              <a:ext cx="263214" cy="276999"/>
            </a:xfrm>
            <a:prstGeom prst="rect">
              <a:avLst/>
            </a:prstGeom>
            <a:noFill/>
          </p:spPr>
          <p:txBody>
            <a:bodyPr wrap="none" rtlCol="0">
              <a:spAutoFit/>
            </a:bodyPr>
            <a:lstStyle/>
            <a:p>
              <a:pPr algn="r"/>
              <a:r>
                <a:rPr lang="en-US" sz="1200"/>
                <a:t>4</a:t>
              </a:r>
            </a:p>
          </p:txBody>
        </p:sp>
        <p:sp>
          <p:nvSpPr>
            <p:cNvPr id="158" name="ZoneTexte 157">
              <a:extLst>
                <a:ext uri="{FF2B5EF4-FFF2-40B4-BE49-F238E27FC236}">
                  <a16:creationId xmlns:a16="http://schemas.microsoft.com/office/drawing/2014/main" id="{02FA496E-6A19-442C-BC84-EB0723968CD7}"/>
                </a:ext>
              </a:extLst>
            </p:cNvPr>
            <p:cNvSpPr txBox="1"/>
            <p:nvPr/>
          </p:nvSpPr>
          <p:spPr>
            <a:xfrm>
              <a:off x="6147110" y="1776025"/>
              <a:ext cx="263214" cy="276999"/>
            </a:xfrm>
            <a:prstGeom prst="rect">
              <a:avLst/>
            </a:prstGeom>
            <a:noFill/>
          </p:spPr>
          <p:txBody>
            <a:bodyPr wrap="none" rtlCol="0">
              <a:spAutoFit/>
            </a:bodyPr>
            <a:lstStyle/>
            <a:p>
              <a:pPr algn="r"/>
              <a:r>
                <a:rPr lang="en-US" sz="1200"/>
                <a:t>6</a:t>
              </a:r>
            </a:p>
          </p:txBody>
        </p:sp>
        <p:sp>
          <p:nvSpPr>
            <p:cNvPr id="159" name="ZoneTexte 158">
              <a:extLst>
                <a:ext uri="{FF2B5EF4-FFF2-40B4-BE49-F238E27FC236}">
                  <a16:creationId xmlns:a16="http://schemas.microsoft.com/office/drawing/2014/main" id="{8CDC1BA3-F00C-4646-B546-99C8146B4FC3}"/>
                </a:ext>
              </a:extLst>
            </p:cNvPr>
            <p:cNvSpPr txBox="1"/>
            <p:nvPr/>
          </p:nvSpPr>
          <p:spPr>
            <a:xfrm rot="16200000">
              <a:off x="5011043" y="2438139"/>
              <a:ext cx="1640706" cy="461665"/>
            </a:xfrm>
            <a:prstGeom prst="rect">
              <a:avLst/>
            </a:prstGeom>
            <a:noFill/>
          </p:spPr>
          <p:txBody>
            <a:bodyPr wrap="square" rtlCol="0">
              <a:spAutoFit/>
            </a:bodyPr>
            <a:lstStyle/>
            <a:p>
              <a:pPr algn="ctr"/>
              <a:r>
                <a:rPr lang="en-US" sz="1200" b="1"/>
                <a:t>Median weight change</a:t>
              </a:r>
              <a:br>
                <a:rPr lang="en-US" sz="1200" b="1"/>
              </a:br>
              <a:r>
                <a:rPr lang="en-US" sz="1200" b="1"/>
                <a:t>from BL, Kg (Q1, Q3)</a:t>
              </a:r>
            </a:p>
          </p:txBody>
        </p:sp>
        <p:sp>
          <p:nvSpPr>
            <p:cNvPr id="160" name="ZoneTexte 159">
              <a:extLst>
                <a:ext uri="{FF2B5EF4-FFF2-40B4-BE49-F238E27FC236}">
                  <a16:creationId xmlns:a16="http://schemas.microsoft.com/office/drawing/2014/main" id="{62C65BB1-CBEA-4958-9A2C-CF8E65C8A27A}"/>
                </a:ext>
              </a:extLst>
            </p:cNvPr>
            <p:cNvSpPr txBox="1"/>
            <p:nvPr/>
          </p:nvSpPr>
          <p:spPr>
            <a:xfrm>
              <a:off x="8120006" y="1727240"/>
              <a:ext cx="902619" cy="276999"/>
            </a:xfrm>
            <a:prstGeom prst="rect">
              <a:avLst/>
            </a:prstGeom>
            <a:noFill/>
          </p:spPr>
          <p:txBody>
            <a:bodyPr wrap="none" rtlCol="0">
              <a:spAutoFit/>
            </a:bodyPr>
            <a:lstStyle/>
            <a:p>
              <a:pPr algn="ctr"/>
              <a:r>
                <a:rPr lang="en-US" sz="1200" b="1" dirty="0">
                  <a:solidFill>
                    <a:srgbClr val="0070C0"/>
                  </a:solidFill>
                </a:rPr>
                <a:t>All B/F/TAF</a:t>
              </a:r>
            </a:p>
          </p:txBody>
        </p:sp>
        <p:sp>
          <p:nvSpPr>
            <p:cNvPr id="161" name="ZoneTexte 160">
              <a:extLst>
                <a:ext uri="{FF2B5EF4-FFF2-40B4-BE49-F238E27FC236}">
                  <a16:creationId xmlns:a16="http://schemas.microsoft.com/office/drawing/2014/main" id="{68C4B160-11B4-4D18-A2BD-EDA7F474D0BF}"/>
                </a:ext>
              </a:extLst>
            </p:cNvPr>
            <p:cNvSpPr txBox="1"/>
            <p:nvPr/>
          </p:nvSpPr>
          <p:spPr>
            <a:xfrm>
              <a:off x="6214116" y="3908057"/>
              <a:ext cx="420308" cy="276999"/>
            </a:xfrm>
            <a:prstGeom prst="rect">
              <a:avLst/>
            </a:prstGeom>
            <a:noFill/>
          </p:spPr>
          <p:txBody>
            <a:bodyPr wrap="none" rtlCol="0">
              <a:spAutoFit/>
            </a:bodyPr>
            <a:lstStyle/>
            <a:p>
              <a:pPr algn="ctr"/>
              <a:r>
                <a:rPr lang="en-US" sz="1200"/>
                <a:t>534</a:t>
              </a:r>
            </a:p>
          </p:txBody>
        </p:sp>
        <p:sp>
          <p:nvSpPr>
            <p:cNvPr id="162" name="ZoneTexte 161">
              <a:extLst>
                <a:ext uri="{FF2B5EF4-FFF2-40B4-BE49-F238E27FC236}">
                  <a16:creationId xmlns:a16="http://schemas.microsoft.com/office/drawing/2014/main" id="{E610643A-825F-4887-A4BD-8B622F6A502C}"/>
                </a:ext>
              </a:extLst>
            </p:cNvPr>
            <p:cNvSpPr txBox="1"/>
            <p:nvPr/>
          </p:nvSpPr>
          <p:spPr>
            <a:xfrm>
              <a:off x="6788651" y="3908057"/>
              <a:ext cx="420308" cy="276999"/>
            </a:xfrm>
            <a:prstGeom prst="rect">
              <a:avLst/>
            </a:prstGeom>
            <a:noFill/>
          </p:spPr>
          <p:txBody>
            <a:bodyPr wrap="none" rtlCol="0">
              <a:spAutoFit/>
            </a:bodyPr>
            <a:lstStyle/>
            <a:p>
              <a:pPr algn="ctr"/>
              <a:r>
                <a:rPr lang="en-US" sz="1200"/>
                <a:t>525</a:t>
              </a:r>
            </a:p>
          </p:txBody>
        </p:sp>
        <p:sp>
          <p:nvSpPr>
            <p:cNvPr id="163" name="ZoneTexte 162">
              <a:extLst>
                <a:ext uri="{FF2B5EF4-FFF2-40B4-BE49-F238E27FC236}">
                  <a16:creationId xmlns:a16="http://schemas.microsoft.com/office/drawing/2014/main" id="{A8CBC8D3-42A7-4452-AE97-7578D5DC66D2}"/>
                </a:ext>
              </a:extLst>
            </p:cNvPr>
            <p:cNvSpPr txBox="1"/>
            <p:nvPr/>
          </p:nvSpPr>
          <p:spPr>
            <a:xfrm>
              <a:off x="7363186" y="3908057"/>
              <a:ext cx="420308" cy="276999"/>
            </a:xfrm>
            <a:prstGeom prst="rect">
              <a:avLst/>
            </a:prstGeom>
            <a:noFill/>
          </p:spPr>
          <p:txBody>
            <a:bodyPr wrap="none" rtlCol="0">
              <a:spAutoFit/>
            </a:bodyPr>
            <a:lstStyle/>
            <a:p>
              <a:pPr algn="ctr"/>
              <a:r>
                <a:rPr lang="en-US" sz="1200"/>
                <a:t>520</a:t>
              </a:r>
            </a:p>
          </p:txBody>
        </p:sp>
        <p:sp>
          <p:nvSpPr>
            <p:cNvPr id="164" name="ZoneTexte 163">
              <a:extLst>
                <a:ext uri="{FF2B5EF4-FFF2-40B4-BE49-F238E27FC236}">
                  <a16:creationId xmlns:a16="http://schemas.microsoft.com/office/drawing/2014/main" id="{233B7D18-063A-4461-B788-7A93FE39F63F}"/>
                </a:ext>
              </a:extLst>
            </p:cNvPr>
            <p:cNvSpPr txBox="1"/>
            <p:nvPr/>
          </p:nvSpPr>
          <p:spPr>
            <a:xfrm>
              <a:off x="7937721" y="3908057"/>
              <a:ext cx="420308" cy="276999"/>
            </a:xfrm>
            <a:prstGeom prst="rect">
              <a:avLst/>
            </a:prstGeom>
            <a:noFill/>
          </p:spPr>
          <p:txBody>
            <a:bodyPr wrap="none" rtlCol="0">
              <a:spAutoFit/>
            </a:bodyPr>
            <a:lstStyle/>
            <a:p>
              <a:pPr algn="ctr"/>
              <a:r>
                <a:rPr lang="en-US" sz="1200"/>
                <a:t>515</a:t>
              </a:r>
            </a:p>
          </p:txBody>
        </p:sp>
        <p:sp>
          <p:nvSpPr>
            <p:cNvPr id="165" name="ZoneTexte 164">
              <a:extLst>
                <a:ext uri="{FF2B5EF4-FFF2-40B4-BE49-F238E27FC236}">
                  <a16:creationId xmlns:a16="http://schemas.microsoft.com/office/drawing/2014/main" id="{4BF78D3D-30D4-45CC-AD29-9A5F58A04D7D}"/>
                </a:ext>
              </a:extLst>
            </p:cNvPr>
            <p:cNvSpPr txBox="1"/>
            <p:nvPr/>
          </p:nvSpPr>
          <p:spPr>
            <a:xfrm>
              <a:off x="8512257" y="3908057"/>
              <a:ext cx="420308" cy="276999"/>
            </a:xfrm>
            <a:prstGeom prst="rect">
              <a:avLst/>
            </a:prstGeom>
            <a:noFill/>
          </p:spPr>
          <p:txBody>
            <a:bodyPr wrap="none" rtlCol="0">
              <a:spAutoFit/>
            </a:bodyPr>
            <a:lstStyle/>
            <a:p>
              <a:pPr algn="ctr"/>
              <a:r>
                <a:rPr lang="en-US" sz="1200"/>
                <a:t>502</a:t>
              </a:r>
            </a:p>
          </p:txBody>
        </p:sp>
        <p:sp>
          <p:nvSpPr>
            <p:cNvPr id="168" name="ZoneTexte 167">
              <a:extLst>
                <a:ext uri="{FF2B5EF4-FFF2-40B4-BE49-F238E27FC236}">
                  <a16:creationId xmlns:a16="http://schemas.microsoft.com/office/drawing/2014/main" id="{7154139C-FB57-4AF6-99EE-665AB5ABD983}"/>
                </a:ext>
              </a:extLst>
            </p:cNvPr>
            <p:cNvSpPr txBox="1"/>
            <p:nvPr/>
          </p:nvSpPr>
          <p:spPr>
            <a:xfrm>
              <a:off x="9128975" y="3518001"/>
              <a:ext cx="341760" cy="276999"/>
            </a:xfrm>
            <a:prstGeom prst="rect">
              <a:avLst/>
            </a:prstGeom>
            <a:noFill/>
          </p:spPr>
          <p:txBody>
            <a:bodyPr wrap="none" rtlCol="0">
              <a:spAutoFit/>
            </a:bodyPr>
            <a:lstStyle/>
            <a:p>
              <a:pPr algn="ctr"/>
              <a:r>
                <a:rPr lang="en-US" sz="1200"/>
                <a:t>60</a:t>
              </a:r>
            </a:p>
          </p:txBody>
        </p:sp>
        <p:sp>
          <p:nvSpPr>
            <p:cNvPr id="169" name="ZoneTexte 168">
              <a:extLst>
                <a:ext uri="{FF2B5EF4-FFF2-40B4-BE49-F238E27FC236}">
                  <a16:creationId xmlns:a16="http://schemas.microsoft.com/office/drawing/2014/main" id="{0C1D84FB-85BB-4C79-AF28-3CEE354EC22B}"/>
                </a:ext>
              </a:extLst>
            </p:cNvPr>
            <p:cNvSpPr txBox="1"/>
            <p:nvPr/>
          </p:nvSpPr>
          <p:spPr>
            <a:xfrm>
              <a:off x="9703510" y="3518001"/>
              <a:ext cx="341760" cy="276999"/>
            </a:xfrm>
            <a:prstGeom prst="rect">
              <a:avLst/>
            </a:prstGeom>
            <a:noFill/>
          </p:spPr>
          <p:txBody>
            <a:bodyPr wrap="none" rtlCol="0">
              <a:spAutoFit/>
            </a:bodyPr>
            <a:lstStyle/>
            <a:p>
              <a:pPr algn="ctr"/>
              <a:r>
                <a:rPr lang="en-US" sz="1200"/>
                <a:t>72</a:t>
              </a:r>
            </a:p>
          </p:txBody>
        </p:sp>
        <p:sp>
          <p:nvSpPr>
            <p:cNvPr id="170" name="ZoneTexte 169">
              <a:extLst>
                <a:ext uri="{FF2B5EF4-FFF2-40B4-BE49-F238E27FC236}">
                  <a16:creationId xmlns:a16="http://schemas.microsoft.com/office/drawing/2014/main" id="{45783004-1560-4A53-B2B8-1DD1CD04C63A}"/>
                </a:ext>
              </a:extLst>
            </p:cNvPr>
            <p:cNvSpPr txBox="1"/>
            <p:nvPr/>
          </p:nvSpPr>
          <p:spPr>
            <a:xfrm>
              <a:off x="10278045" y="3518001"/>
              <a:ext cx="341760" cy="276999"/>
            </a:xfrm>
            <a:prstGeom prst="rect">
              <a:avLst/>
            </a:prstGeom>
            <a:noFill/>
          </p:spPr>
          <p:txBody>
            <a:bodyPr wrap="none" rtlCol="0">
              <a:spAutoFit/>
            </a:bodyPr>
            <a:lstStyle/>
            <a:p>
              <a:pPr algn="ctr"/>
              <a:r>
                <a:rPr lang="en-US" sz="1200"/>
                <a:t>84</a:t>
              </a:r>
            </a:p>
          </p:txBody>
        </p:sp>
        <p:sp>
          <p:nvSpPr>
            <p:cNvPr id="171" name="ZoneTexte 170">
              <a:extLst>
                <a:ext uri="{FF2B5EF4-FFF2-40B4-BE49-F238E27FC236}">
                  <a16:creationId xmlns:a16="http://schemas.microsoft.com/office/drawing/2014/main" id="{7320BB2E-6381-45E6-9C24-C1239B332988}"/>
                </a:ext>
              </a:extLst>
            </p:cNvPr>
            <p:cNvSpPr txBox="1"/>
            <p:nvPr/>
          </p:nvSpPr>
          <p:spPr>
            <a:xfrm>
              <a:off x="10852580" y="3518001"/>
              <a:ext cx="341760" cy="276999"/>
            </a:xfrm>
            <a:prstGeom prst="rect">
              <a:avLst/>
            </a:prstGeom>
            <a:noFill/>
          </p:spPr>
          <p:txBody>
            <a:bodyPr wrap="none" rtlCol="0">
              <a:spAutoFit/>
            </a:bodyPr>
            <a:lstStyle/>
            <a:p>
              <a:pPr algn="ctr"/>
              <a:r>
                <a:rPr lang="en-US" sz="1200"/>
                <a:t>96</a:t>
              </a:r>
            </a:p>
          </p:txBody>
        </p:sp>
        <p:sp>
          <p:nvSpPr>
            <p:cNvPr id="173" name="ZoneTexte 172">
              <a:extLst>
                <a:ext uri="{FF2B5EF4-FFF2-40B4-BE49-F238E27FC236}">
                  <a16:creationId xmlns:a16="http://schemas.microsoft.com/office/drawing/2014/main" id="{2D4C932D-1D96-48C9-B196-718F191F2C86}"/>
                </a:ext>
              </a:extLst>
            </p:cNvPr>
            <p:cNvSpPr txBox="1"/>
            <p:nvPr/>
          </p:nvSpPr>
          <p:spPr>
            <a:xfrm>
              <a:off x="9089700" y="3908057"/>
              <a:ext cx="420308" cy="276999"/>
            </a:xfrm>
            <a:prstGeom prst="rect">
              <a:avLst/>
            </a:prstGeom>
            <a:noFill/>
          </p:spPr>
          <p:txBody>
            <a:bodyPr wrap="none" rtlCol="0">
              <a:spAutoFit/>
            </a:bodyPr>
            <a:lstStyle/>
            <a:p>
              <a:pPr algn="ctr"/>
              <a:r>
                <a:rPr lang="en-US" sz="1200"/>
                <a:t>479</a:t>
              </a:r>
            </a:p>
          </p:txBody>
        </p:sp>
        <p:sp>
          <p:nvSpPr>
            <p:cNvPr id="174" name="ZoneTexte 173">
              <a:extLst>
                <a:ext uri="{FF2B5EF4-FFF2-40B4-BE49-F238E27FC236}">
                  <a16:creationId xmlns:a16="http://schemas.microsoft.com/office/drawing/2014/main" id="{CB4DBC21-139D-48AB-BDCB-91427B9588A3}"/>
                </a:ext>
              </a:extLst>
            </p:cNvPr>
            <p:cNvSpPr txBox="1"/>
            <p:nvPr/>
          </p:nvSpPr>
          <p:spPr>
            <a:xfrm>
              <a:off x="9664235" y="3908057"/>
              <a:ext cx="420308" cy="276999"/>
            </a:xfrm>
            <a:prstGeom prst="rect">
              <a:avLst/>
            </a:prstGeom>
            <a:noFill/>
          </p:spPr>
          <p:txBody>
            <a:bodyPr wrap="none" rtlCol="0">
              <a:spAutoFit/>
            </a:bodyPr>
            <a:lstStyle/>
            <a:p>
              <a:pPr algn="ctr"/>
              <a:r>
                <a:rPr lang="en-US" sz="1200"/>
                <a:t>428</a:t>
              </a:r>
            </a:p>
          </p:txBody>
        </p:sp>
        <p:sp>
          <p:nvSpPr>
            <p:cNvPr id="175" name="ZoneTexte 174">
              <a:extLst>
                <a:ext uri="{FF2B5EF4-FFF2-40B4-BE49-F238E27FC236}">
                  <a16:creationId xmlns:a16="http://schemas.microsoft.com/office/drawing/2014/main" id="{6A8DB29E-C2B2-44A4-BC44-1608ECAAA0DF}"/>
                </a:ext>
              </a:extLst>
            </p:cNvPr>
            <p:cNvSpPr txBox="1"/>
            <p:nvPr/>
          </p:nvSpPr>
          <p:spPr>
            <a:xfrm>
              <a:off x="10238770" y="3908057"/>
              <a:ext cx="420308" cy="276999"/>
            </a:xfrm>
            <a:prstGeom prst="rect">
              <a:avLst/>
            </a:prstGeom>
            <a:noFill/>
          </p:spPr>
          <p:txBody>
            <a:bodyPr wrap="none" rtlCol="0">
              <a:spAutoFit/>
            </a:bodyPr>
            <a:lstStyle/>
            <a:p>
              <a:pPr algn="ctr"/>
              <a:r>
                <a:rPr lang="en-US" sz="1200"/>
                <a:t>356</a:t>
              </a:r>
            </a:p>
          </p:txBody>
        </p:sp>
        <p:sp>
          <p:nvSpPr>
            <p:cNvPr id="176" name="ZoneTexte 175">
              <a:extLst>
                <a:ext uri="{FF2B5EF4-FFF2-40B4-BE49-F238E27FC236}">
                  <a16:creationId xmlns:a16="http://schemas.microsoft.com/office/drawing/2014/main" id="{F4E6CA3A-8DF8-4EB8-AB11-FADEAF8FCEF7}"/>
                </a:ext>
              </a:extLst>
            </p:cNvPr>
            <p:cNvSpPr txBox="1"/>
            <p:nvPr/>
          </p:nvSpPr>
          <p:spPr>
            <a:xfrm>
              <a:off x="10813305" y="3908057"/>
              <a:ext cx="420308" cy="276999"/>
            </a:xfrm>
            <a:prstGeom prst="rect">
              <a:avLst/>
            </a:prstGeom>
            <a:noFill/>
          </p:spPr>
          <p:txBody>
            <a:bodyPr wrap="none" rtlCol="0">
              <a:spAutoFit/>
            </a:bodyPr>
            <a:lstStyle/>
            <a:p>
              <a:pPr algn="ctr"/>
              <a:r>
                <a:rPr lang="en-US" sz="1200"/>
                <a:t>306</a:t>
              </a:r>
            </a:p>
          </p:txBody>
        </p:sp>
        <p:sp>
          <p:nvSpPr>
            <p:cNvPr id="179" name="ZoneTexte 178">
              <a:extLst>
                <a:ext uri="{FF2B5EF4-FFF2-40B4-BE49-F238E27FC236}">
                  <a16:creationId xmlns:a16="http://schemas.microsoft.com/office/drawing/2014/main" id="{D440CC37-115A-4968-877D-AA82B0D3B3C4}"/>
                </a:ext>
              </a:extLst>
            </p:cNvPr>
            <p:cNvSpPr txBox="1"/>
            <p:nvPr/>
          </p:nvSpPr>
          <p:spPr>
            <a:xfrm>
              <a:off x="11011928" y="2518975"/>
              <a:ext cx="782587" cy="338554"/>
            </a:xfrm>
            <a:prstGeom prst="rect">
              <a:avLst/>
            </a:prstGeom>
            <a:noFill/>
          </p:spPr>
          <p:txBody>
            <a:bodyPr wrap="none" rtlCol="0">
              <a:spAutoFit/>
            </a:bodyPr>
            <a:lstStyle/>
            <a:p>
              <a:pPr algn="ctr"/>
              <a:r>
                <a:rPr lang="en-US" sz="1600"/>
                <a:t>+2,2 kg</a:t>
              </a:r>
            </a:p>
          </p:txBody>
        </p:sp>
      </p:grpSp>
      <p:sp>
        <p:nvSpPr>
          <p:cNvPr id="188" name="ZoneTexte 187">
            <a:extLst>
              <a:ext uri="{FF2B5EF4-FFF2-40B4-BE49-F238E27FC236}">
                <a16:creationId xmlns:a16="http://schemas.microsoft.com/office/drawing/2014/main" id="{55D97C69-AE85-49A4-AE7C-635E79B74FD4}"/>
              </a:ext>
            </a:extLst>
          </p:cNvPr>
          <p:cNvSpPr txBox="1"/>
          <p:nvPr/>
        </p:nvSpPr>
        <p:spPr>
          <a:xfrm>
            <a:off x="4456246" y="4297362"/>
            <a:ext cx="556563" cy="276999"/>
          </a:xfrm>
          <a:prstGeom prst="rect">
            <a:avLst/>
          </a:prstGeom>
          <a:noFill/>
        </p:spPr>
        <p:txBody>
          <a:bodyPr wrap="none" rtlCol="0">
            <a:spAutoFit/>
          </a:bodyPr>
          <a:lstStyle/>
          <a:p>
            <a:pPr algn="ctr"/>
            <a:r>
              <a:rPr lang="en-US" sz="1200" b="1">
                <a:solidFill>
                  <a:srgbClr val="0070C0"/>
                </a:solidFill>
              </a:rPr>
              <a:t>HDL-c</a:t>
            </a:r>
          </a:p>
        </p:txBody>
      </p:sp>
      <p:sp>
        <p:nvSpPr>
          <p:cNvPr id="235" name="Espace réservé du contenu 234">
            <a:extLst>
              <a:ext uri="{FF2B5EF4-FFF2-40B4-BE49-F238E27FC236}">
                <a16:creationId xmlns:a16="http://schemas.microsoft.com/office/drawing/2014/main" id="{9FF64CC0-B80E-4810-9EBC-58B6B5BFA4A3}"/>
              </a:ext>
            </a:extLst>
          </p:cNvPr>
          <p:cNvSpPr>
            <a:spLocks noGrp="1"/>
          </p:cNvSpPr>
          <p:nvPr>
            <p:ph sz="quarter" idx="13"/>
          </p:nvPr>
        </p:nvSpPr>
        <p:spPr>
          <a:xfrm>
            <a:off x="8801208" y="4441505"/>
            <a:ext cx="3328985" cy="2254891"/>
          </a:xfrm>
        </p:spPr>
        <p:txBody>
          <a:bodyPr>
            <a:normAutofit/>
          </a:bodyPr>
          <a:lstStyle/>
          <a:p>
            <a:r>
              <a:rPr lang="en-US" sz="1800" dirty="0"/>
              <a:t>Taking lipid lowering agents at baseline : B/F/TAF 16 %, </a:t>
            </a:r>
            <a:br>
              <a:rPr lang="en-US" sz="1800" dirty="0"/>
            </a:br>
            <a:r>
              <a:rPr lang="en-US" sz="1800" dirty="0"/>
              <a:t>SBR 16 %, p = 0,91</a:t>
            </a:r>
          </a:p>
          <a:p>
            <a:r>
              <a:rPr lang="en-US" sz="1800" dirty="0"/>
              <a:t>Initiated lipid lowering agents during the randomized phase :</a:t>
            </a:r>
            <a:br>
              <a:rPr lang="en-US" sz="1800" dirty="0"/>
            </a:br>
            <a:r>
              <a:rPr lang="en-US" sz="1800" dirty="0"/>
              <a:t>B/F/TAF 3%, SBR 3 %, p = 0,64</a:t>
            </a:r>
          </a:p>
        </p:txBody>
      </p:sp>
      <p:sp>
        <p:nvSpPr>
          <p:cNvPr id="236" name="ZoneTexte 235">
            <a:extLst>
              <a:ext uri="{FF2B5EF4-FFF2-40B4-BE49-F238E27FC236}">
                <a16:creationId xmlns:a16="http://schemas.microsoft.com/office/drawing/2014/main" id="{A6305088-B3D7-4002-9F7B-42CFB2B1286A}"/>
              </a:ext>
            </a:extLst>
          </p:cNvPr>
          <p:cNvSpPr txBox="1"/>
          <p:nvPr/>
        </p:nvSpPr>
        <p:spPr>
          <a:xfrm>
            <a:off x="263190" y="4171194"/>
            <a:ext cx="673582" cy="338554"/>
          </a:xfrm>
          <a:prstGeom prst="rect">
            <a:avLst/>
          </a:prstGeom>
          <a:noFill/>
        </p:spPr>
        <p:txBody>
          <a:bodyPr wrap="none" rtlCol="0">
            <a:spAutoFit/>
          </a:bodyPr>
          <a:lstStyle/>
          <a:p>
            <a:pPr algn="ctr"/>
            <a:r>
              <a:rPr lang="en-US" sz="1600" b="1" dirty="0">
                <a:solidFill>
                  <a:srgbClr val="0070C0"/>
                </a:solidFill>
              </a:rPr>
              <a:t>Lipids</a:t>
            </a:r>
          </a:p>
        </p:txBody>
      </p:sp>
      <p:sp>
        <p:nvSpPr>
          <p:cNvPr id="212" name="Rectangle 211">
            <a:extLst>
              <a:ext uri="{FF2B5EF4-FFF2-40B4-BE49-F238E27FC236}">
                <a16:creationId xmlns:a16="http://schemas.microsoft.com/office/drawing/2014/main" id="{FC297132-C191-E043-A717-9C440A29FEC2}"/>
              </a:ext>
            </a:extLst>
          </p:cNvPr>
          <p:cNvSpPr/>
          <p:nvPr/>
        </p:nvSpPr>
        <p:spPr>
          <a:xfrm>
            <a:off x="9627131" y="6495532"/>
            <a:ext cx="2564869" cy="276999"/>
          </a:xfrm>
          <a:prstGeom prst="rect">
            <a:avLst/>
          </a:prstGeom>
        </p:spPr>
        <p:txBody>
          <a:bodyPr wrap="none">
            <a:spAutoFit/>
          </a:bodyPr>
          <a:lstStyle/>
          <a:p>
            <a:pPr algn="r"/>
            <a:r>
              <a:rPr lang="en-US" sz="1200" i="1">
                <a:ea typeface="Arial" pitchFamily="-84" charset="0"/>
                <a:cs typeface="Arial" pitchFamily="-84" charset="0"/>
              </a:rPr>
              <a:t>Rockstroh J</a:t>
            </a:r>
            <a:r>
              <a:rPr lang="en-US" sz="1200" i="1"/>
              <a:t>, Glasgow 2020, Abs. P036 </a:t>
            </a:r>
          </a:p>
        </p:txBody>
      </p:sp>
      <p:grpSp>
        <p:nvGrpSpPr>
          <p:cNvPr id="81" name="Groupe 80">
            <a:extLst>
              <a:ext uri="{FF2B5EF4-FFF2-40B4-BE49-F238E27FC236}">
                <a16:creationId xmlns:a16="http://schemas.microsoft.com/office/drawing/2014/main" id="{C5FC2CE8-B344-47E5-82FB-FA8694EA6D62}"/>
              </a:ext>
            </a:extLst>
          </p:cNvPr>
          <p:cNvGrpSpPr/>
          <p:nvPr/>
        </p:nvGrpSpPr>
        <p:grpSpPr>
          <a:xfrm>
            <a:off x="839508" y="4297362"/>
            <a:ext cx="5519740" cy="2498962"/>
            <a:chOff x="839508" y="4297362"/>
            <a:chExt cx="5519740" cy="2498962"/>
          </a:xfrm>
        </p:grpSpPr>
        <p:sp>
          <p:nvSpPr>
            <p:cNvPr id="180" name="ZoneTexte 179">
              <a:extLst>
                <a:ext uri="{FF2B5EF4-FFF2-40B4-BE49-F238E27FC236}">
                  <a16:creationId xmlns:a16="http://schemas.microsoft.com/office/drawing/2014/main" id="{49B43325-6C6E-4334-8533-049C09E24D94}"/>
                </a:ext>
              </a:extLst>
            </p:cNvPr>
            <p:cNvSpPr txBox="1"/>
            <p:nvPr/>
          </p:nvSpPr>
          <p:spPr>
            <a:xfrm>
              <a:off x="1517650" y="5269808"/>
              <a:ext cx="309700" cy="276999"/>
            </a:xfrm>
            <a:prstGeom prst="rect">
              <a:avLst/>
            </a:prstGeom>
            <a:noFill/>
          </p:spPr>
          <p:txBody>
            <a:bodyPr wrap="none" rtlCol="0">
              <a:spAutoFit/>
            </a:bodyPr>
            <a:lstStyle/>
            <a:p>
              <a:pPr algn="r"/>
              <a:r>
                <a:rPr lang="en-US" sz="1200"/>
                <a:t>-5</a:t>
              </a:r>
            </a:p>
          </p:txBody>
        </p:sp>
        <p:sp>
          <p:nvSpPr>
            <p:cNvPr id="181" name="ZoneTexte 180">
              <a:extLst>
                <a:ext uri="{FF2B5EF4-FFF2-40B4-BE49-F238E27FC236}">
                  <a16:creationId xmlns:a16="http://schemas.microsoft.com/office/drawing/2014/main" id="{391794AA-505C-482B-903F-0FE77CE2D094}"/>
                </a:ext>
              </a:extLst>
            </p:cNvPr>
            <p:cNvSpPr txBox="1"/>
            <p:nvPr/>
          </p:nvSpPr>
          <p:spPr>
            <a:xfrm>
              <a:off x="1564136" y="4855664"/>
              <a:ext cx="263214" cy="276999"/>
            </a:xfrm>
            <a:prstGeom prst="rect">
              <a:avLst/>
            </a:prstGeom>
            <a:noFill/>
          </p:spPr>
          <p:txBody>
            <a:bodyPr wrap="none" rtlCol="0">
              <a:spAutoFit/>
            </a:bodyPr>
            <a:lstStyle/>
            <a:p>
              <a:pPr algn="r"/>
              <a:r>
                <a:rPr lang="en-US" sz="1200"/>
                <a:t>0</a:t>
              </a:r>
            </a:p>
          </p:txBody>
        </p:sp>
        <p:sp>
          <p:nvSpPr>
            <p:cNvPr id="182" name="ZoneTexte 181">
              <a:extLst>
                <a:ext uri="{FF2B5EF4-FFF2-40B4-BE49-F238E27FC236}">
                  <a16:creationId xmlns:a16="http://schemas.microsoft.com/office/drawing/2014/main" id="{D9FC8749-F608-47AD-A4EC-C60709B6128F}"/>
                </a:ext>
              </a:extLst>
            </p:cNvPr>
            <p:cNvSpPr txBox="1"/>
            <p:nvPr/>
          </p:nvSpPr>
          <p:spPr>
            <a:xfrm>
              <a:off x="1564136" y="4431995"/>
              <a:ext cx="263214" cy="276999"/>
            </a:xfrm>
            <a:prstGeom prst="rect">
              <a:avLst/>
            </a:prstGeom>
            <a:noFill/>
          </p:spPr>
          <p:txBody>
            <a:bodyPr wrap="none" rtlCol="0">
              <a:spAutoFit/>
            </a:bodyPr>
            <a:lstStyle/>
            <a:p>
              <a:pPr algn="r"/>
              <a:r>
                <a:rPr lang="en-US" sz="1200"/>
                <a:t>5</a:t>
              </a:r>
            </a:p>
          </p:txBody>
        </p:sp>
        <p:sp>
          <p:nvSpPr>
            <p:cNvPr id="183" name="ZoneTexte 182">
              <a:extLst>
                <a:ext uri="{FF2B5EF4-FFF2-40B4-BE49-F238E27FC236}">
                  <a16:creationId xmlns:a16="http://schemas.microsoft.com/office/drawing/2014/main" id="{EAA14EC0-7F2E-45DE-9056-2ED20DFB8110}"/>
                </a:ext>
              </a:extLst>
            </p:cNvPr>
            <p:cNvSpPr txBox="1"/>
            <p:nvPr/>
          </p:nvSpPr>
          <p:spPr>
            <a:xfrm>
              <a:off x="1439102" y="5679190"/>
              <a:ext cx="388248" cy="276999"/>
            </a:xfrm>
            <a:prstGeom prst="rect">
              <a:avLst/>
            </a:prstGeom>
            <a:noFill/>
          </p:spPr>
          <p:txBody>
            <a:bodyPr wrap="none" rtlCol="0">
              <a:spAutoFit/>
            </a:bodyPr>
            <a:lstStyle/>
            <a:p>
              <a:pPr algn="r"/>
              <a:r>
                <a:rPr lang="en-US" sz="1200"/>
                <a:t>-10</a:t>
              </a:r>
            </a:p>
          </p:txBody>
        </p:sp>
        <p:sp>
          <p:nvSpPr>
            <p:cNvPr id="184" name="ZoneTexte 183">
              <a:extLst>
                <a:ext uri="{FF2B5EF4-FFF2-40B4-BE49-F238E27FC236}">
                  <a16:creationId xmlns:a16="http://schemas.microsoft.com/office/drawing/2014/main" id="{A2CC8BB8-E0A2-4515-B070-7CD6872C14E8}"/>
                </a:ext>
              </a:extLst>
            </p:cNvPr>
            <p:cNvSpPr txBox="1"/>
            <p:nvPr/>
          </p:nvSpPr>
          <p:spPr>
            <a:xfrm>
              <a:off x="1439102" y="6117146"/>
              <a:ext cx="388248" cy="276999"/>
            </a:xfrm>
            <a:prstGeom prst="rect">
              <a:avLst/>
            </a:prstGeom>
            <a:noFill/>
          </p:spPr>
          <p:txBody>
            <a:bodyPr wrap="none" rtlCol="0">
              <a:spAutoFit/>
            </a:bodyPr>
            <a:lstStyle/>
            <a:p>
              <a:pPr algn="r"/>
              <a:r>
                <a:rPr lang="en-US" sz="1200"/>
                <a:t>-15</a:t>
              </a:r>
            </a:p>
          </p:txBody>
        </p:sp>
        <p:sp>
          <p:nvSpPr>
            <p:cNvPr id="185" name="ZoneTexte 184">
              <a:extLst>
                <a:ext uri="{FF2B5EF4-FFF2-40B4-BE49-F238E27FC236}">
                  <a16:creationId xmlns:a16="http://schemas.microsoft.com/office/drawing/2014/main" id="{249530D3-A9CE-4424-A699-7D4CA3633B2A}"/>
                </a:ext>
              </a:extLst>
            </p:cNvPr>
            <p:cNvSpPr txBox="1"/>
            <p:nvPr/>
          </p:nvSpPr>
          <p:spPr>
            <a:xfrm rot="16200000">
              <a:off x="342321" y="5039409"/>
              <a:ext cx="1640706" cy="646331"/>
            </a:xfrm>
            <a:prstGeom prst="rect">
              <a:avLst/>
            </a:prstGeom>
            <a:noFill/>
          </p:spPr>
          <p:txBody>
            <a:bodyPr wrap="square" rtlCol="0">
              <a:spAutoFit/>
            </a:bodyPr>
            <a:lstStyle/>
            <a:p>
              <a:pPr algn="ctr"/>
              <a:r>
                <a:rPr lang="en-US" sz="1200" b="1"/>
                <a:t>Median change</a:t>
              </a:r>
              <a:br>
                <a:rPr lang="en-US" sz="1200" b="1"/>
              </a:br>
              <a:r>
                <a:rPr lang="en-US" sz="1200" b="1"/>
                <a:t>from B/F/TAF start, mg/dl</a:t>
              </a:r>
            </a:p>
          </p:txBody>
        </p:sp>
        <p:sp>
          <p:nvSpPr>
            <p:cNvPr id="186" name="ZoneTexte 185">
              <a:extLst>
                <a:ext uri="{FF2B5EF4-FFF2-40B4-BE49-F238E27FC236}">
                  <a16:creationId xmlns:a16="http://schemas.microsoft.com/office/drawing/2014/main" id="{D25A9974-8B47-44C2-A2FF-ADFE21F2AF79}"/>
                </a:ext>
              </a:extLst>
            </p:cNvPr>
            <p:cNvSpPr txBox="1"/>
            <p:nvPr/>
          </p:nvSpPr>
          <p:spPr>
            <a:xfrm>
              <a:off x="2272187" y="4297362"/>
              <a:ext cx="339965" cy="276999"/>
            </a:xfrm>
            <a:prstGeom prst="rect">
              <a:avLst/>
            </a:prstGeom>
            <a:noFill/>
          </p:spPr>
          <p:txBody>
            <a:bodyPr wrap="none" rtlCol="0">
              <a:spAutoFit/>
            </a:bodyPr>
            <a:lstStyle/>
            <a:p>
              <a:pPr algn="ctr"/>
              <a:r>
                <a:rPr lang="en-US" sz="1200" b="1">
                  <a:solidFill>
                    <a:srgbClr val="0070C0"/>
                  </a:solidFill>
                </a:rPr>
                <a:t>TC</a:t>
              </a:r>
            </a:p>
          </p:txBody>
        </p:sp>
        <p:sp>
          <p:nvSpPr>
            <p:cNvPr id="187" name="ZoneTexte 186">
              <a:extLst>
                <a:ext uri="{FF2B5EF4-FFF2-40B4-BE49-F238E27FC236}">
                  <a16:creationId xmlns:a16="http://schemas.microsoft.com/office/drawing/2014/main" id="{129672CD-51F7-4067-8060-AAABA146ACEE}"/>
                </a:ext>
              </a:extLst>
            </p:cNvPr>
            <p:cNvSpPr txBox="1"/>
            <p:nvPr/>
          </p:nvSpPr>
          <p:spPr>
            <a:xfrm>
              <a:off x="3372132" y="4297362"/>
              <a:ext cx="524504" cy="276999"/>
            </a:xfrm>
            <a:prstGeom prst="rect">
              <a:avLst/>
            </a:prstGeom>
            <a:noFill/>
          </p:spPr>
          <p:txBody>
            <a:bodyPr wrap="none" rtlCol="0">
              <a:spAutoFit/>
            </a:bodyPr>
            <a:lstStyle/>
            <a:p>
              <a:pPr algn="ctr"/>
              <a:r>
                <a:rPr lang="en-US" sz="1200" b="1">
                  <a:solidFill>
                    <a:srgbClr val="0070C0"/>
                  </a:solidFill>
                </a:rPr>
                <a:t>LDL-c</a:t>
              </a:r>
            </a:p>
          </p:txBody>
        </p:sp>
        <p:sp>
          <p:nvSpPr>
            <p:cNvPr id="189" name="ZoneTexte 188">
              <a:extLst>
                <a:ext uri="{FF2B5EF4-FFF2-40B4-BE49-F238E27FC236}">
                  <a16:creationId xmlns:a16="http://schemas.microsoft.com/office/drawing/2014/main" id="{658B019D-B3BE-40DF-86D1-018EF2639C74}"/>
                </a:ext>
              </a:extLst>
            </p:cNvPr>
            <p:cNvSpPr txBox="1"/>
            <p:nvPr/>
          </p:nvSpPr>
          <p:spPr>
            <a:xfrm>
              <a:off x="5322396" y="4297362"/>
              <a:ext cx="984373" cy="276999"/>
            </a:xfrm>
            <a:prstGeom prst="rect">
              <a:avLst/>
            </a:prstGeom>
            <a:noFill/>
          </p:spPr>
          <p:txBody>
            <a:bodyPr wrap="none" rtlCol="0">
              <a:spAutoFit/>
            </a:bodyPr>
            <a:lstStyle/>
            <a:p>
              <a:pPr algn="ctr"/>
              <a:r>
                <a:rPr lang="en-US" sz="1200" b="1">
                  <a:solidFill>
                    <a:srgbClr val="0070C0"/>
                  </a:solidFill>
                </a:rPr>
                <a:t>Triglycerides</a:t>
              </a:r>
            </a:p>
          </p:txBody>
        </p:sp>
        <p:sp>
          <p:nvSpPr>
            <p:cNvPr id="190" name="ZoneTexte 189">
              <a:extLst>
                <a:ext uri="{FF2B5EF4-FFF2-40B4-BE49-F238E27FC236}">
                  <a16:creationId xmlns:a16="http://schemas.microsoft.com/office/drawing/2014/main" id="{7FA80449-F855-41F5-AE61-0CCE1645E3AF}"/>
                </a:ext>
              </a:extLst>
            </p:cNvPr>
            <p:cNvSpPr txBox="1"/>
            <p:nvPr/>
          </p:nvSpPr>
          <p:spPr>
            <a:xfrm>
              <a:off x="2018977" y="6334659"/>
              <a:ext cx="846387" cy="276999"/>
            </a:xfrm>
            <a:prstGeom prst="rect">
              <a:avLst/>
            </a:prstGeom>
            <a:noFill/>
          </p:spPr>
          <p:txBody>
            <a:bodyPr wrap="none" rtlCol="0">
              <a:spAutoFit/>
            </a:bodyPr>
            <a:lstStyle/>
            <a:p>
              <a:pPr algn="ctr"/>
              <a:r>
                <a:rPr lang="en-US" sz="1200" b="1"/>
                <a:t>188 mg/dl</a:t>
              </a:r>
            </a:p>
          </p:txBody>
        </p:sp>
        <p:sp>
          <p:nvSpPr>
            <p:cNvPr id="191" name="ZoneTexte 190">
              <a:extLst>
                <a:ext uri="{FF2B5EF4-FFF2-40B4-BE49-F238E27FC236}">
                  <a16:creationId xmlns:a16="http://schemas.microsoft.com/office/drawing/2014/main" id="{B11E326E-A080-446E-A5AD-1FB4BA885879}"/>
                </a:ext>
              </a:extLst>
            </p:cNvPr>
            <p:cNvSpPr txBox="1"/>
            <p:nvPr/>
          </p:nvSpPr>
          <p:spPr>
            <a:xfrm>
              <a:off x="3211192" y="6334659"/>
              <a:ext cx="846387" cy="276999"/>
            </a:xfrm>
            <a:prstGeom prst="rect">
              <a:avLst/>
            </a:prstGeom>
            <a:noFill/>
          </p:spPr>
          <p:txBody>
            <a:bodyPr wrap="none" rtlCol="0">
              <a:spAutoFit/>
            </a:bodyPr>
            <a:lstStyle/>
            <a:p>
              <a:pPr algn="ctr"/>
              <a:r>
                <a:rPr lang="en-US" sz="1200" b="1"/>
                <a:t>123 mg/dl</a:t>
              </a:r>
            </a:p>
          </p:txBody>
        </p:sp>
        <p:sp>
          <p:nvSpPr>
            <p:cNvPr id="192" name="ZoneTexte 191">
              <a:extLst>
                <a:ext uri="{FF2B5EF4-FFF2-40B4-BE49-F238E27FC236}">
                  <a16:creationId xmlns:a16="http://schemas.microsoft.com/office/drawing/2014/main" id="{1D0DECFF-639E-4C5B-A08E-59BEDB27B24F}"/>
                </a:ext>
              </a:extLst>
            </p:cNvPr>
            <p:cNvSpPr txBox="1"/>
            <p:nvPr/>
          </p:nvSpPr>
          <p:spPr>
            <a:xfrm>
              <a:off x="4350610" y="6334659"/>
              <a:ext cx="767839" cy="276999"/>
            </a:xfrm>
            <a:prstGeom prst="rect">
              <a:avLst/>
            </a:prstGeom>
            <a:noFill/>
          </p:spPr>
          <p:txBody>
            <a:bodyPr wrap="none" rtlCol="0">
              <a:spAutoFit/>
            </a:bodyPr>
            <a:lstStyle/>
            <a:p>
              <a:pPr algn="ctr"/>
              <a:r>
                <a:rPr lang="en-US" sz="1200" b="1"/>
                <a:t>47 mg/dl</a:t>
              </a:r>
            </a:p>
          </p:txBody>
        </p:sp>
        <p:sp>
          <p:nvSpPr>
            <p:cNvPr id="193" name="ZoneTexte 192">
              <a:extLst>
                <a:ext uri="{FF2B5EF4-FFF2-40B4-BE49-F238E27FC236}">
                  <a16:creationId xmlns:a16="http://schemas.microsoft.com/office/drawing/2014/main" id="{7D91B79A-090A-4CFA-97A2-7824896CB2F8}"/>
                </a:ext>
              </a:extLst>
            </p:cNvPr>
            <p:cNvSpPr txBox="1"/>
            <p:nvPr/>
          </p:nvSpPr>
          <p:spPr>
            <a:xfrm>
              <a:off x="5391391" y="6334659"/>
              <a:ext cx="846387" cy="276999"/>
            </a:xfrm>
            <a:prstGeom prst="rect">
              <a:avLst/>
            </a:prstGeom>
            <a:noFill/>
          </p:spPr>
          <p:txBody>
            <a:bodyPr wrap="none" rtlCol="0">
              <a:spAutoFit/>
            </a:bodyPr>
            <a:lstStyle/>
            <a:p>
              <a:pPr algn="ctr"/>
              <a:r>
                <a:rPr lang="en-US" sz="1200" b="1"/>
                <a:t>123 mg/dl</a:t>
              </a:r>
            </a:p>
          </p:txBody>
        </p:sp>
        <p:sp>
          <p:nvSpPr>
            <p:cNvPr id="194" name="ZoneTexte 193">
              <a:extLst>
                <a:ext uri="{FF2B5EF4-FFF2-40B4-BE49-F238E27FC236}">
                  <a16:creationId xmlns:a16="http://schemas.microsoft.com/office/drawing/2014/main" id="{3E9C9B5F-C2B7-4E60-A722-711D25132D68}"/>
                </a:ext>
              </a:extLst>
            </p:cNvPr>
            <p:cNvSpPr txBox="1"/>
            <p:nvPr/>
          </p:nvSpPr>
          <p:spPr>
            <a:xfrm>
              <a:off x="1979734" y="5137395"/>
              <a:ext cx="309700" cy="276999"/>
            </a:xfrm>
            <a:prstGeom prst="rect">
              <a:avLst/>
            </a:prstGeom>
            <a:noFill/>
          </p:spPr>
          <p:txBody>
            <a:bodyPr wrap="none" rtlCol="0">
              <a:spAutoFit/>
            </a:bodyPr>
            <a:lstStyle/>
            <a:p>
              <a:pPr algn="ctr"/>
              <a:r>
                <a:rPr lang="en-US" sz="1200"/>
                <a:t>-1</a:t>
              </a:r>
            </a:p>
          </p:txBody>
        </p:sp>
        <p:sp>
          <p:nvSpPr>
            <p:cNvPr id="195" name="ZoneTexte 194">
              <a:extLst>
                <a:ext uri="{FF2B5EF4-FFF2-40B4-BE49-F238E27FC236}">
                  <a16:creationId xmlns:a16="http://schemas.microsoft.com/office/drawing/2014/main" id="{D5260487-1022-4D84-99C6-E6ABF2048907}"/>
                </a:ext>
              </a:extLst>
            </p:cNvPr>
            <p:cNvSpPr txBox="1"/>
            <p:nvPr/>
          </p:nvSpPr>
          <p:spPr>
            <a:xfrm>
              <a:off x="2304187" y="5148471"/>
              <a:ext cx="309700" cy="276999"/>
            </a:xfrm>
            <a:prstGeom prst="rect">
              <a:avLst/>
            </a:prstGeom>
            <a:noFill/>
          </p:spPr>
          <p:txBody>
            <a:bodyPr wrap="none" rtlCol="0">
              <a:spAutoFit/>
            </a:bodyPr>
            <a:lstStyle/>
            <a:p>
              <a:pPr algn="ctr"/>
              <a:r>
                <a:rPr lang="en-US" sz="1200"/>
                <a:t>-2</a:t>
              </a:r>
            </a:p>
          </p:txBody>
        </p:sp>
        <p:sp>
          <p:nvSpPr>
            <p:cNvPr id="196" name="ZoneTexte 195">
              <a:extLst>
                <a:ext uri="{FF2B5EF4-FFF2-40B4-BE49-F238E27FC236}">
                  <a16:creationId xmlns:a16="http://schemas.microsoft.com/office/drawing/2014/main" id="{3DF2CA6B-1645-41C0-9C59-77C6DDD040A1}"/>
                </a:ext>
              </a:extLst>
            </p:cNvPr>
            <p:cNvSpPr txBox="1"/>
            <p:nvPr/>
          </p:nvSpPr>
          <p:spPr>
            <a:xfrm>
              <a:off x="2609236" y="5062684"/>
              <a:ext cx="309700" cy="276999"/>
            </a:xfrm>
            <a:prstGeom prst="rect">
              <a:avLst/>
            </a:prstGeom>
            <a:noFill/>
          </p:spPr>
          <p:txBody>
            <a:bodyPr wrap="none" rtlCol="0">
              <a:spAutoFit/>
            </a:bodyPr>
            <a:lstStyle/>
            <a:p>
              <a:pPr algn="ctr"/>
              <a:r>
                <a:rPr lang="en-US" sz="1200"/>
                <a:t>-1</a:t>
              </a:r>
            </a:p>
          </p:txBody>
        </p:sp>
        <p:sp>
          <p:nvSpPr>
            <p:cNvPr id="197" name="ZoneTexte 196">
              <a:extLst>
                <a:ext uri="{FF2B5EF4-FFF2-40B4-BE49-F238E27FC236}">
                  <a16:creationId xmlns:a16="http://schemas.microsoft.com/office/drawing/2014/main" id="{6CFDC3DA-049D-43FB-A65A-E505F981DCF6}"/>
                </a:ext>
              </a:extLst>
            </p:cNvPr>
            <p:cNvSpPr txBox="1"/>
            <p:nvPr/>
          </p:nvSpPr>
          <p:spPr>
            <a:xfrm>
              <a:off x="3103617" y="5241826"/>
              <a:ext cx="309700" cy="276999"/>
            </a:xfrm>
            <a:prstGeom prst="rect">
              <a:avLst/>
            </a:prstGeom>
            <a:noFill/>
          </p:spPr>
          <p:txBody>
            <a:bodyPr wrap="none" rtlCol="0">
              <a:spAutoFit/>
            </a:bodyPr>
            <a:lstStyle/>
            <a:p>
              <a:pPr algn="ctr"/>
              <a:r>
                <a:rPr lang="en-US" sz="1200"/>
                <a:t>-3</a:t>
              </a:r>
            </a:p>
          </p:txBody>
        </p:sp>
        <p:sp>
          <p:nvSpPr>
            <p:cNvPr id="198" name="ZoneTexte 197">
              <a:extLst>
                <a:ext uri="{FF2B5EF4-FFF2-40B4-BE49-F238E27FC236}">
                  <a16:creationId xmlns:a16="http://schemas.microsoft.com/office/drawing/2014/main" id="{12DA7242-921B-42E6-99D6-97BEF881A24F}"/>
                </a:ext>
              </a:extLst>
            </p:cNvPr>
            <p:cNvSpPr txBox="1"/>
            <p:nvPr/>
          </p:nvSpPr>
          <p:spPr>
            <a:xfrm>
              <a:off x="3436800" y="5327130"/>
              <a:ext cx="309700" cy="276999"/>
            </a:xfrm>
            <a:prstGeom prst="rect">
              <a:avLst/>
            </a:prstGeom>
            <a:noFill/>
          </p:spPr>
          <p:txBody>
            <a:bodyPr wrap="none" rtlCol="0">
              <a:spAutoFit/>
            </a:bodyPr>
            <a:lstStyle/>
            <a:p>
              <a:pPr algn="ctr"/>
              <a:r>
                <a:rPr lang="en-US" sz="1200"/>
                <a:t>-4</a:t>
              </a:r>
            </a:p>
          </p:txBody>
        </p:sp>
        <p:sp>
          <p:nvSpPr>
            <p:cNvPr id="199" name="ZoneTexte 198">
              <a:extLst>
                <a:ext uri="{FF2B5EF4-FFF2-40B4-BE49-F238E27FC236}">
                  <a16:creationId xmlns:a16="http://schemas.microsoft.com/office/drawing/2014/main" id="{A1291D29-A2C9-4CD4-AE23-891B96B3E308}"/>
                </a:ext>
              </a:extLst>
            </p:cNvPr>
            <p:cNvSpPr txBox="1"/>
            <p:nvPr/>
          </p:nvSpPr>
          <p:spPr>
            <a:xfrm>
              <a:off x="3779838" y="5594512"/>
              <a:ext cx="309700" cy="276999"/>
            </a:xfrm>
            <a:prstGeom prst="rect">
              <a:avLst/>
            </a:prstGeom>
            <a:noFill/>
          </p:spPr>
          <p:txBody>
            <a:bodyPr wrap="none" rtlCol="0">
              <a:spAutoFit/>
            </a:bodyPr>
            <a:lstStyle/>
            <a:p>
              <a:pPr algn="ctr"/>
              <a:r>
                <a:rPr lang="en-US" sz="1200"/>
                <a:t>-7</a:t>
              </a:r>
            </a:p>
          </p:txBody>
        </p:sp>
        <p:sp>
          <p:nvSpPr>
            <p:cNvPr id="200" name="ZoneTexte 199">
              <a:extLst>
                <a:ext uri="{FF2B5EF4-FFF2-40B4-BE49-F238E27FC236}">
                  <a16:creationId xmlns:a16="http://schemas.microsoft.com/office/drawing/2014/main" id="{3EEAE107-45D3-442D-991A-2584A2095CBD}"/>
                </a:ext>
              </a:extLst>
            </p:cNvPr>
            <p:cNvSpPr txBox="1"/>
            <p:nvPr/>
          </p:nvSpPr>
          <p:spPr>
            <a:xfrm>
              <a:off x="5333688" y="6006981"/>
              <a:ext cx="388248" cy="276999"/>
            </a:xfrm>
            <a:prstGeom prst="rect">
              <a:avLst/>
            </a:prstGeom>
            <a:noFill/>
          </p:spPr>
          <p:txBody>
            <a:bodyPr wrap="none" rtlCol="0">
              <a:spAutoFit/>
            </a:bodyPr>
            <a:lstStyle/>
            <a:p>
              <a:pPr algn="ctr"/>
              <a:r>
                <a:rPr lang="en-US" sz="1200"/>
                <a:t>-12</a:t>
              </a:r>
            </a:p>
          </p:txBody>
        </p:sp>
        <p:sp>
          <p:nvSpPr>
            <p:cNvPr id="201" name="ZoneTexte 200">
              <a:extLst>
                <a:ext uri="{FF2B5EF4-FFF2-40B4-BE49-F238E27FC236}">
                  <a16:creationId xmlns:a16="http://schemas.microsoft.com/office/drawing/2014/main" id="{0BE95D00-AC62-4171-AA9C-B45F73A7895E}"/>
                </a:ext>
              </a:extLst>
            </p:cNvPr>
            <p:cNvSpPr txBox="1"/>
            <p:nvPr/>
          </p:nvSpPr>
          <p:spPr>
            <a:xfrm>
              <a:off x="5696675" y="5773353"/>
              <a:ext cx="309700" cy="276999"/>
            </a:xfrm>
            <a:prstGeom prst="rect">
              <a:avLst/>
            </a:prstGeom>
            <a:noFill/>
          </p:spPr>
          <p:txBody>
            <a:bodyPr wrap="none" rtlCol="0">
              <a:spAutoFit/>
            </a:bodyPr>
            <a:lstStyle/>
            <a:p>
              <a:pPr algn="ctr"/>
              <a:r>
                <a:rPr lang="en-US" sz="1200"/>
                <a:t>-9</a:t>
              </a:r>
            </a:p>
          </p:txBody>
        </p:sp>
        <p:sp>
          <p:nvSpPr>
            <p:cNvPr id="202" name="ZoneTexte 201">
              <a:extLst>
                <a:ext uri="{FF2B5EF4-FFF2-40B4-BE49-F238E27FC236}">
                  <a16:creationId xmlns:a16="http://schemas.microsoft.com/office/drawing/2014/main" id="{4F39E1E7-2807-41FC-8191-077278E3E4EF}"/>
                </a:ext>
              </a:extLst>
            </p:cNvPr>
            <p:cNvSpPr txBox="1"/>
            <p:nvPr/>
          </p:nvSpPr>
          <p:spPr>
            <a:xfrm>
              <a:off x="5971000" y="5915985"/>
              <a:ext cx="388248" cy="276999"/>
            </a:xfrm>
            <a:prstGeom prst="rect">
              <a:avLst/>
            </a:prstGeom>
            <a:noFill/>
          </p:spPr>
          <p:txBody>
            <a:bodyPr wrap="none" rtlCol="0">
              <a:spAutoFit/>
            </a:bodyPr>
            <a:lstStyle/>
            <a:p>
              <a:pPr algn="ctr"/>
              <a:r>
                <a:rPr lang="en-US" sz="1200"/>
                <a:t>-11</a:t>
              </a:r>
            </a:p>
          </p:txBody>
        </p:sp>
        <p:sp>
          <p:nvSpPr>
            <p:cNvPr id="206" name="ZoneTexte 205">
              <a:extLst>
                <a:ext uri="{FF2B5EF4-FFF2-40B4-BE49-F238E27FC236}">
                  <a16:creationId xmlns:a16="http://schemas.microsoft.com/office/drawing/2014/main" id="{BB6C61F0-F549-44A3-B158-CEED792F290C}"/>
                </a:ext>
              </a:extLst>
            </p:cNvPr>
            <p:cNvSpPr txBox="1"/>
            <p:nvPr/>
          </p:nvSpPr>
          <p:spPr>
            <a:xfrm>
              <a:off x="4278533" y="4574361"/>
              <a:ext cx="263213" cy="276999"/>
            </a:xfrm>
            <a:prstGeom prst="rect">
              <a:avLst/>
            </a:prstGeom>
            <a:noFill/>
          </p:spPr>
          <p:txBody>
            <a:bodyPr wrap="none" rtlCol="0">
              <a:spAutoFit/>
            </a:bodyPr>
            <a:lstStyle/>
            <a:p>
              <a:pPr algn="ctr"/>
              <a:r>
                <a:rPr lang="en-US" sz="1200"/>
                <a:t>1</a:t>
              </a:r>
            </a:p>
          </p:txBody>
        </p:sp>
        <p:sp>
          <p:nvSpPr>
            <p:cNvPr id="207" name="ZoneTexte 206">
              <a:extLst>
                <a:ext uri="{FF2B5EF4-FFF2-40B4-BE49-F238E27FC236}">
                  <a16:creationId xmlns:a16="http://schemas.microsoft.com/office/drawing/2014/main" id="{2923ADA4-8C54-4892-9697-6BB467C64F74}"/>
                </a:ext>
              </a:extLst>
            </p:cNvPr>
            <p:cNvSpPr txBox="1"/>
            <p:nvPr/>
          </p:nvSpPr>
          <p:spPr>
            <a:xfrm>
              <a:off x="4594380" y="4574361"/>
              <a:ext cx="263213" cy="276999"/>
            </a:xfrm>
            <a:prstGeom prst="rect">
              <a:avLst/>
            </a:prstGeom>
            <a:noFill/>
          </p:spPr>
          <p:txBody>
            <a:bodyPr wrap="none" rtlCol="0">
              <a:spAutoFit/>
            </a:bodyPr>
            <a:lstStyle/>
            <a:p>
              <a:pPr algn="ctr"/>
              <a:r>
                <a:rPr lang="en-US" sz="1200"/>
                <a:t>1</a:t>
              </a:r>
            </a:p>
          </p:txBody>
        </p:sp>
        <p:sp>
          <p:nvSpPr>
            <p:cNvPr id="208" name="ZoneTexte 207">
              <a:extLst>
                <a:ext uri="{FF2B5EF4-FFF2-40B4-BE49-F238E27FC236}">
                  <a16:creationId xmlns:a16="http://schemas.microsoft.com/office/drawing/2014/main" id="{C1178D00-5690-4DCE-9873-B9C3E87BE367}"/>
                </a:ext>
              </a:extLst>
            </p:cNvPr>
            <p:cNvSpPr txBox="1"/>
            <p:nvPr/>
          </p:nvSpPr>
          <p:spPr>
            <a:xfrm>
              <a:off x="4919505" y="4574361"/>
              <a:ext cx="263213" cy="276999"/>
            </a:xfrm>
            <a:prstGeom prst="rect">
              <a:avLst/>
            </a:prstGeom>
            <a:noFill/>
          </p:spPr>
          <p:txBody>
            <a:bodyPr wrap="none" rtlCol="0">
              <a:spAutoFit/>
            </a:bodyPr>
            <a:lstStyle/>
            <a:p>
              <a:pPr algn="ctr"/>
              <a:r>
                <a:rPr lang="en-US" sz="1200"/>
                <a:t>1</a:t>
              </a:r>
            </a:p>
          </p:txBody>
        </p:sp>
        <p:sp>
          <p:nvSpPr>
            <p:cNvPr id="213" name="ZoneTexte 212">
              <a:extLst>
                <a:ext uri="{FF2B5EF4-FFF2-40B4-BE49-F238E27FC236}">
                  <a16:creationId xmlns:a16="http://schemas.microsoft.com/office/drawing/2014/main" id="{0B9D8003-F796-4626-B6D1-5F08FAA90296}"/>
                </a:ext>
              </a:extLst>
            </p:cNvPr>
            <p:cNvSpPr txBox="1"/>
            <p:nvPr/>
          </p:nvSpPr>
          <p:spPr>
            <a:xfrm>
              <a:off x="2125706" y="5994952"/>
              <a:ext cx="558166" cy="276999"/>
            </a:xfrm>
            <a:prstGeom prst="rect">
              <a:avLst/>
            </a:prstGeom>
            <a:noFill/>
          </p:spPr>
          <p:txBody>
            <a:bodyPr wrap="none" rtlCol="0">
              <a:spAutoFit/>
            </a:bodyPr>
            <a:lstStyle/>
            <a:p>
              <a:r>
                <a:rPr lang="en-US" sz="1200"/>
                <a:t>WK48</a:t>
              </a:r>
            </a:p>
          </p:txBody>
        </p:sp>
        <p:sp>
          <p:nvSpPr>
            <p:cNvPr id="215" name="ZoneTexte 214">
              <a:extLst>
                <a:ext uri="{FF2B5EF4-FFF2-40B4-BE49-F238E27FC236}">
                  <a16:creationId xmlns:a16="http://schemas.microsoft.com/office/drawing/2014/main" id="{06A178AC-4DBA-47BE-A9E9-391EE8E4FDB3}"/>
                </a:ext>
              </a:extLst>
            </p:cNvPr>
            <p:cNvSpPr txBox="1"/>
            <p:nvPr/>
          </p:nvSpPr>
          <p:spPr>
            <a:xfrm>
              <a:off x="2821410" y="5994952"/>
              <a:ext cx="583814" cy="276999"/>
            </a:xfrm>
            <a:prstGeom prst="rect">
              <a:avLst/>
            </a:prstGeom>
            <a:noFill/>
          </p:spPr>
          <p:txBody>
            <a:bodyPr wrap="none" rtlCol="0">
              <a:spAutoFit/>
            </a:bodyPr>
            <a:lstStyle/>
            <a:p>
              <a:r>
                <a:rPr lang="en-US" sz="1200"/>
                <a:t>Wk 72</a:t>
              </a:r>
            </a:p>
          </p:txBody>
        </p:sp>
        <p:sp>
          <p:nvSpPr>
            <p:cNvPr id="217" name="ZoneTexte 216">
              <a:extLst>
                <a:ext uri="{FF2B5EF4-FFF2-40B4-BE49-F238E27FC236}">
                  <a16:creationId xmlns:a16="http://schemas.microsoft.com/office/drawing/2014/main" id="{3A4635D6-5954-4E08-BE45-9B9D5D054C3D}"/>
                </a:ext>
              </a:extLst>
            </p:cNvPr>
            <p:cNvSpPr txBox="1"/>
            <p:nvPr/>
          </p:nvSpPr>
          <p:spPr>
            <a:xfrm>
              <a:off x="3525554" y="5994952"/>
              <a:ext cx="583814" cy="276999"/>
            </a:xfrm>
            <a:prstGeom prst="rect">
              <a:avLst/>
            </a:prstGeom>
            <a:noFill/>
          </p:spPr>
          <p:txBody>
            <a:bodyPr wrap="none" rtlCol="0">
              <a:spAutoFit/>
            </a:bodyPr>
            <a:lstStyle/>
            <a:p>
              <a:r>
                <a:rPr lang="en-US" sz="1200"/>
                <a:t>Wk 96</a:t>
              </a:r>
            </a:p>
          </p:txBody>
        </p:sp>
        <p:sp>
          <p:nvSpPr>
            <p:cNvPr id="219" name="Freeform 79">
              <a:extLst>
                <a:ext uri="{FF2B5EF4-FFF2-40B4-BE49-F238E27FC236}">
                  <a16:creationId xmlns:a16="http://schemas.microsoft.com/office/drawing/2014/main" id="{A850B7CB-D7B5-4207-9658-A874288DCDCF}"/>
                </a:ext>
              </a:extLst>
            </p:cNvPr>
            <p:cNvSpPr>
              <a:spLocks/>
            </p:cNvSpPr>
            <p:nvPr/>
          </p:nvSpPr>
          <p:spPr bwMode="auto">
            <a:xfrm>
              <a:off x="3429000" y="6084888"/>
              <a:ext cx="119062" cy="119063"/>
            </a:xfrm>
            <a:custGeom>
              <a:avLst/>
              <a:gdLst>
                <a:gd name="T0" fmla="*/ 75 w 75"/>
                <a:gd name="T1" fmla="*/ 0 h 75"/>
                <a:gd name="T2" fmla="*/ 0 w 75"/>
                <a:gd name="T3" fmla="*/ 0 h 75"/>
                <a:gd name="T4" fmla="*/ 0 w 75"/>
                <a:gd name="T5" fmla="*/ 75 h 75"/>
                <a:gd name="T6" fmla="*/ 75 w 75"/>
                <a:gd name="T7" fmla="*/ 75 h 75"/>
                <a:gd name="T8" fmla="*/ 75 w 75"/>
                <a:gd name="T9" fmla="*/ 0 h 75"/>
                <a:gd name="T10" fmla="*/ 75 w 75"/>
                <a:gd name="T11" fmla="*/ 0 h 75"/>
              </a:gdLst>
              <a:ahLst/>
              <a:cxnLst>
                <a:cxn ang="0">
                  <a:pos x="T0" y="T1"/>
                </a:cxn>
                <a:cxn ang="0">
                  <a:pos x="T2" y="T3"/>
                </a:cxn>
                <a:cxn ang="0">
                  <a:pos x="T4" y="T5"/>
                </a:cxn>
                <a:cxn ang="0">
                  <a:pos x="T6" y="T7"/>
                </a:cxn>
                <a:cxn ang="0">
                  <a:pos x="T8" y="T9"/>
                </a:cxn>
                <a:cxn ang="0">
                  <a:pos x="T10" y="T11"/>
                </a:cxn>
              </a:cxnLst>
              <a:rect l="0" t="0" r="r" b="b"/>
              <a:pathLst>
                <a:path w="75" h="75">
                  <a:moveTo>
                    <a:pt x="75" y="0"/>
                  </a:moveTo>
                  <a:lnTo>
                    <a:pt x="0" y="0"/>
                  </a:lnTo>
                  <a:lnTo>
                    <a:pt x="0" y="75"/>
                  </a:lnTo>
                  <a:lnTo>
                    <a:pt x="75" y="75"/>
                  </a:lnTo>
                  <a:lnTo>
                    <a:pt x="75" y="0"/>
                  </a:lnTo>
                  <a:lnTo>
                    <a:pt x="75" y="0"/>
                  </a:lnTo>
                  <a:close/>
                </a:path>
              </a:pathLst>
            </a:custGeom>
            <a:solidFill>
              <a:srgbClr val="0099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80">
              <a:extLst>
                <a:ext uri="{FF2B5EF4-FFF2-40B4-BE49-F238E27FC236}">
                  <a16:creationId xmlns:a16="http://schemas.microsoft.com/office/drawing/2014/main" id="{7A05027D-300C-45A3-8266-CCDD1BC56E59}"/>
                </a:ext>
              </a:extLst>
            </p:cNvPr>
            <p:cNvSpPr>
              <a:spLocks/>
            </p:cNvSpPr>
            <p:nvPr/>
          </p:nvSpPr>
          <p:spPr bwMode="auto">
            <a:xfrm>
              <a:off x="2689225" y="6084888"/>
              <a:ext cx="115887" cy="119063"/>
            </a:xfrm>
            <a:custGeom>
              <a:avLst/>
              <a:gdLst>
                <a:gd name="T0" fmla="*/ 73 w 73"/>
                <a:gd name="T1" fmla="*/ 0 h 75"/>
                <a:gd name="T2" fmla="*/ 0 w 73"/>
                <a:gd name="T3" fmla="*/ 0 h 75"/>
                <a:gd name="T4" fmla="*/ 0 w 73"/>
                <a:gd name="T5" fmla="*/ 75 h 75"/>
                <a:gd name="T6" fmla="*/ 73 w 73"/>
                <a:gd name="T7" fmla="*/ 75 h 75"/>
                <a:gd name="T8" fmla="*/ 73 w 73"/>
                <a:gd name="T9" fmla="*/ 0 h 75"/>
                <a:gd name="T10" fmla="*/ 73 w 73"/>
                <a:gd name="T11" fmla="*/ 0 h 75"/>
              </a:gdLst>
              <a:ahLst/>
              <a:cxnLst>
                <a:cxn ang="0">
                  <a:pos x="T0" y="T1"/>
                </a:cxn>
                <a:cxn ang="0">
                  <a:pos x="T2" y="T3"/>
                </a:cxn>
                <a:cxn ang="0">
                  <a:pos x="T4" y="T5"/>
                </a:cxn>
                <a:cxn ang="0">
                  <a:pos x="T6" y="T7"/>
                </a:cxn>
                <a:cxn ang="0">
                  <a:pos x="T8" y="T9"/>
                </a:cxn>
                <a:cxn ang="0">
                  <a:pos x="T10" y="T11"/>
                </a:cxn>
              </a:cxnLst>
              <a:rect l="0" t="0" r="r" b="b"/>
              <a:pathLst>
                <a:path w="73" h="75">
                  <a:moveTo>
                    <a:pt x="73" y="0"/>
                  </a:moveTo>
                  <a:lnTo>
                    <a:pt x="0" y="0"/>
                  </a:lnTo>
                  <a:lnTo>
                    <a:pt x="0" y="75"/>
                  </a:lnTo>
                  <a:lnTo>
                    <a:pt x="73" y="75"/>
                  </a:lnTo>
                  <a:lnTo>
                    <a:pt x="73" y="0"/>
                  </a:lnTo>
                  <a:lnTo>
                    <a:pt x="73" y="0"/>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81">
              <a:extLst>
                <a:ext uri="{FF2B5EF4-FFF2-40B4-BE49-F238E27FC236}">
                  <a16:creationId xmlns:a16="http://schemas.microsoft.com/office/drawing/2014/main" id="{4643C5B2-8C0B-498D-94D4-BA017964D678}"/>
                </a:ext>
              </a:extLst>
            </p:cNvPr>
            <p:cNvSpPr>
              <a:spLocks/>
            </p:cNvSpPr>
            <p:nvPr/>
          </p:nvSpPr>
          <p:spPr bwMode="auto">
            <a:xfrm>
              <a:off x="2005013" y="6084888"/>
              <a:ext cx="117475" cy="119063"/>
            </a:xfrm>
            <a:custGeom>
              <a:avLst/>
              <a:gdLst>
                <a:gd name="T0" fmla="*/ 74 w 74"/>
                <a:gd name="T1" fmla="*/ 0 h 75"/>
                <a:gd name="T2" fmla="*/ 0 w 74"/>
                <a:gd name="T3" fmla="*/ 0 h 75"/>
                <a:gd name="T4" fmla="*/ 0 w 74"/>
                <a:gd name="T5" fmla="*/ 75 h 75"/>
                <a:gd name="T6" fmla="*/ 74 w 74"/>
                <a:gd name="T7" fmla="*/ 75 h 75"/>
                <a:gd name="T8" fmla="*/ 74 w 74"/>
                <a:gd name="T9" fmla="*/ 0 h 75"/>
                <a:gd name="T10" fmla="*/ 74 w 74"/>
                <a:gd name="T11" fmla="*/ 0 h 75"/>
              </a:gdLst>
              <a:ahLst/>
              <a:cxnLst>
                <a:cxn ang="0">
                  <a:pos x="T0" y="T1"/>
                </a:cxn>
                <a:cxn ang="0">
                  <a:pos x="T2" y="T3"/>
                </a:cxn>
                <a:cxn ang="0">
                  <a:pos x="T4" y="T5"/>
                </a:cxn>
                <a:cxn ang="0">
                  <a:pos x="T6" y="T7"/>
                </a:cxn>
                <a:cxn ang="0">
                  <a:pos x="T8" y="T9"/>
                </a:cxn>
                <a:cxn ang="0">
                  <a:pos x="T10" y="T11"/>
                </a:cxn>
              </a:cxnLst>
              <a:rect l="0" t="0" r="r" b="b"/>
              <a:pathLst>
                <a:path w="74" h="75">
                  <a:moveTo>
                    <a:pt x="74" y="0"/>
                  </a:moveTo>
                  <a:lnTo>
                    <a:pt x="0" y="0"/>
                  </a:lnTo>
                  <a:lnTo>
                    <a:pt x="0" y="75"/>
                  </a:lnTo>
                  <a:lnTo>
                    <a:pt x="74" y="75"/>
                  </a:lnTo>
                  <a:lnTo>
                    <a:pt x="74" y="0"/>
                  </a:lnTo>
                  <a:lnTo>
                    <a:pt x="74" y="0"/>
                  </a:lnTo>
                  <a:close/>
                </a:path>
              </a:pathLst>
            </a:custGeom>
            <a:solidFill>
              <a:srgbClr val="009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ZoneTexte 223">
              <a:extLst>
                <a:ext uri="{FF2B5EF4-FFF2-40B4-BE49-F238E27FC236}">
                  <a16:creationId xmlns:a16="http://schemas.microsoft.com/office/drawing/2014/main" id="{B6DD54F2-AAF6-440B-BC2D-25A4445B0E4B}"/>
                </a:ext>
              </a:extLst>
            </p:cNvPr>
            <p:cNvSpPr txBox="1"/>
            <p:nvPr/>
          </p:nvSpPr>
          <p:spPr>
            <a:xfrm>
              <a:off x="1915070" y="5761754"/>
              <a:ext cx="902619" cy="276999"/>
            </a:xfrm>
            <a:prstGeom prst="rect">
              <a:avLst/>
            </a:prstGeom>
            <a:noFill/>
          </p:spPr>
          <p:txBody>
            <a:bodyPr wrap="none" rtlCol="0">
              <a:spAutoFit/>
            </a:bodyPr>
            <a:lstStyle/>
            <a:p>
              <a:pPr algn="ctr"/>
              <a:r>
                <a:rPr lang="en-US" sz="1200" b="1"/>
                <a:t>All B/F/TAF</a:t>
              </a:r>
            </a:p>
          </p:txBody>
        </p:sp>
        <p:sp>
          <p:nvSpPr>
            <p:cNvPr id="214" name="ZoneTexte 213">
              <a:extLst>
                <a:ext uri="{FF2B5EF4-FFF2-40B4-BE49-F238E27FC236}">
                  <a16:creationId xmlns:a16="http://schemas.microsoft.com/office/drawing/2014/main" id="{206C13A2-1BF8-7F4C-AEA0-04486D9422E5}"/>
                </a:ext>
              </a:extLst>
            </p:cNvPr>
            <p:cNvSpPr txBox="1"/>
            <p:nvPr/>
          </p:nvSpPr>
          <p:spPr>
            <a:xfrm>
              <a:off x="944155" y="6334659"/>
              <a:ext cx="1026050" cy="461665"/>
            </a:xfrm>
            <a:prstGeom prst="rect">
              <a:avLst/>
            </a:prstGeom>
            <a:noFill/>
          </p:spPr>
          <p:txBody>
            <a:bodyPr wrap="none" rtlCol="0">
              <a:spAutoFit/>
            </a:bodyPr>
            <a:lstStyle/>
            <a:p>
              <a:r>
                <a:rPr lang="en-US" sz="1200" b="1"/>
                <a:t>Median at</a:t>
              </a:r>
            </a:p>
            <a:p>
              <a:r>
                <a:rPr lang="en-US" sz="1200" b="1"/>
                <a:t>B/F/TAF start</a:t>
              </a:r>
            </a:p>
          </p:txBody>
        </p:sp>
      </p:grpSp>
      <p:grpSp>
        <p:nvGrpSpPr>
          <p:cNvPr id="80" name="Groupe 79">
            <a:extLst>
              <a:ext uri="{FF2B5EF4-FFF2-40B4-BE49-F238E27FC236}">
                <a16:creationId xmlns:a16="http://schemas.microsoft.com/office/drawing/2014/main" id="{3ED8E795-44B3-4C86-8C38-2BC8474F9AC4}"/>
              </a:ext>
            </a:extLst>
          </p:cNvPr>
          <p:cNvGrpSpPr/>
          <p:nvPr/>
        </p:nvGrpSpPr>
        <p:grpSpPr>
          <a:xfrm>
            <a:off x="6617765" y="4422406"/>
            <a:ext cx="1976960" cy="2189252"/>
            <a:chOff x="6617765" y="4422406"/>
            <a:chExt cx="1976960" cy="2189252"/>
          </a:xfrm>
        </p:grpSpPr>
        <p:grpSp>
          <p:nvGrpSpPr>
            <p:cNvPr id="120" name="Groupe 119">
              <a:extLst>
                <a:ext uri="{FF2B5EF4-FFF2-40B4-BE49-F238E27FC236}">
                  <a16:creationId xmlns:a16="http://schemas.microsoft.com/office/drawing/2014/main" id="{4BF5DF62-1348-4F5D-AECE-C7511FF337F7}"/>
                </a:ext>
              </a:extLst>
            </p:cNvPr>
            <p:cNvGrpSpPr/>
            <p:nvPr/>
          </p:nvGrpSpPr>
          <p:grpSpPr>
            <a:xfrm>
              <a:off x="7424738" y="4560888"/>
              <a:ext cx="1169987" cy="1687513"/>
              <a:chOff x="7072313" y="4560888"/>
              <a:chExt cx="1169987" cy="1687513"/>
            </a:xfrm>
          </p:grpSpPr>
          <p:sp>
            <p:nvSpPr>
              <p:cNvPr id="9" name="Line 8">
                <a:extLst>
                  <a:ext uri="{FF2B5EF4-FFF2-40B4-BE49-F238E27FC236}">
                    <a16:creationId xmlns:a16="http://schemas.microsoft.com/office/drawing/2014/main" id="{37E7B318-D65D-42EB-9DF7-A1A80F5D9C00}"/>
                  </a:ext>
                </a:extLst>
              </p:cNvPr>
              <p:cNvSpPr>
                <a:spLocks noChangeShapeType="1"/>
              </p:cNvSpPr>
              <p:nvPr/>
            </p:nvSpPr>
            <p:spPr bwMode="auto">
              <a:xfrm>
                <a:off x="7134225" y="4560888"/>
                <a:ext cx="0" cy="844550"/>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9">
                <a:extLst>
                  <a:ext uri="{FF2B5EF4-FFF2-40B4-BE49-F238E27FC236}">
                    <a16:creationId xmlns:a16="http://schemas.microsoft.com/office/drawing/2014/main" id="{1EB07B25-E451-43E2-B0E9-E04047D57A1C}"/>
                  </a:ext>
                </a:extLst>
              </p:cNvPr>
              <p:cNvSpPr>
                <a:spLocks noChangeShapeType="1"/>
              </p:cNvSpPr>
              <p:nvPr/>
            </p:nvSpPr>
            <p:spPr bwMode="auto">
              <a:xfrm>
                <a:off x="7134225" y="5405438"/>
                <a:ext cx="1108075" cy="0"/>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1">
                <a:extLst>
                  <a:ext uri="{FF2B5EF4-FFF2-40B4-BE49-F238E27FC236}">
                    <a16:creationId xmlns:a16="http://schemas.microsoft.com/office/drawing/2014/main" id="{3E1C28AF-7E6B-43F9-88D3-B85543C51206}"/>
                  </a:ext>
                </a:extLst>
              </p:cNvPr>
              <p:cNvSpPr>
                <a:spLocks noChangeShapeType="1"/>
              </p:cNvSpPr>
              <p:nvPr/>
            </p:nvSpPr>
            <p:spPr bwMode="auto">
              <a:xfrm flipV="1">
                <a:off x="7134225" y="5405438"/>
                <a:ext cx="0" cy="842963"/>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41">
                <a:extLst>
                  <a:ext uri="{FF2B5EF4-FFF2-40B4-BE49-F238E27FC236}">
                    <a16:creationId xmlns:a16="http://schemas.microsoft.com/office/drawing/2014/main" id="{5383F5A9-E120-4203-9664-1AC71BBE9DDF}"/>
                  </a:ext>
                </a:extLst>
              </p:cNvPr>
              <p:cNvSpPr>
                <a:spLocks noChangeShapeType="1"/>
              </p:cNvSpPr>
              <p:nvPr/>
            </p:nvSpPr>
            <p:spPr bwMode="auto">
              <a:xfrm flipH="1">
                <a:off x="7072313" y="4843463"/>
                <a:ext cx="61912" cy="0"/>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42">
                <a:extLst>
                  <a:ext uri="{FF2B5EF4-FFF2-40B4-BE49-F238E27FC236}">
                    <a16:creationId xmlns:a16="http://schemas.microsoft.com/office/drawing/2014/main" id="{F1F691BE-AE0C-4D7F-8DD5-10043261B6B2}"/>
                  </a:ext>
                </a:extLst>
              </p:cNvPr>
              <p:cNvSpPr>
                <a:spLocks noChangeShapeType="1"/>
              </p:cNvSpPr>
              <p:nvPr/>
            </p:nvSpPr>
            <p:spPr bwMode="auto">
              <a:xfrm>
                <a:off x="7072313" y="5405438"/>
                <a:ext cx="61912" cy="0"/>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43">
                <a:extLst>
                  <a:ext uri="{FF2B5EF4-FFF2-40B4-BE49-F238E27FC236}">
                    <a16:creationId xmlns:a16="http://schemas.microsoft.com/office/drawing/2014/main" id="{AA08F7E4-C58F-4FEA-9F53-676C1BFCD292}"/>
                  </a:ext>
                </a:extLst>
              </p:cNvPr>
              <p:cNvSpPr>
                <a:spLocks noChangeShapeType="1"/>
              </p:cNvSpPr>
              <p:nvPr/>
            </p:nvSpPr>
            <p:spPr bwMode="auto">
              <a:xfrm flipH="1">
                <a:off x="7072313" y="5124450"/>
                <a:ext cx="61912" cy="0"/>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44">
                <a:extLst>
                  <a:ext uri="{FF2B5EF4-FFF2-40B4-BE49-F238E27FC236}">
                    <a16:creationId xmlns:a16="http://schemas.microsoft.com/office/drawing/2014/main" id="{FDBE672D-3CF0-4AF5-8070-15CC93597669}"/>
                  </a:ext>
                </a:extLst>
              </p:cNvPr>
              <p:cNvSpPr>
                <a:spLocks noChangeShapeType="1"/>
              </p:cNvSpPr>
              <p:nvPr/>
            </p:nvSpPr>
            <p:spPr bwMode="auto">
              <a:xfrm flipH="1">
                <a:off x="7072313" y="5684838"/>
                <a:ext cx="61912" cy="0"/>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45">
                <a:extLst>
                  <a:ext uri="{FF2B5EF4-FFF2-40B4-BE49-F238E27FC236}">
                    <a16:creationId xmlns:a16="http://schemas.microsoft.com/office/drawing/2014/main" id="{D45F7D06-7015-4FF2-A24A-97965AB0D84C}"/>
                  </a:ext>
                </a:extLst>
              </p:cNvPr>
              <p:cNvSpPr>
                <a:spLocks noChangeShapeType="1"/>
              </p:cNvSpPr>
              <p:nvPr/>
            </p:nvSpPr>
            <p:spPr bwMode="auto">
              <a:xfrm flipH="1">
                <a:off x="7072313" y="5965825"/>
                <a:ext cx="61912" cy="0"/>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46">
                <a:extLst>
                  <a:ext uri="{FF2B5EF4-FFF2-40B4-BE49-F238E27FC236}">
                    <a16:creationId xmlns:a16="http://schemas.microsoft.com/office/drawing/2014/main" id="{6872CA44-45EB-4C83-A055-57851004E963}"/>
                  </a:ext>
                </a:extLst>
              </p:cNvPr>
              <p:cNvSpPr>
                <a:spLocks noChangeShapeType="1"/>
              </p:cNvSpPr>
              <p:nvPr/>
            </p:nvSpPr>
            <p:spPr bwMode="auto">
              <a:xfrm>
                <a:off x="7072313" y="6248400"/>
                <a:ext cx="61912" cy="0"/>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47">
                <a:extLst>
                  <a:ext uri="{FF2B5EF4-FFF2-40B4-BE49-F238E27FC236}">
                    <a16:creationId xmlns:a16="http://schemas.microsoft.com/office/drawing/2014/main" id="{3E69A876-ECB7-4754-B52D-9E5C60B62084}"/>
                  </a:ext>
                </a:extLst>
              </p:cNvPr>
              <p:cNvSpPr>
                <a:spLocks noChangeShapeType="1"/>
              </p:cNvSpPr>
              <p:nvPr/>
            </p:nvSpPr>
            <p:spPr bwMode="auto">
              <a:xfrm>
                <a:off x="7072313" y="4560888"/>
                <a:ext cx="61912" cy="0"/>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76">
                <a:extLst>
                  <a:ext uri="{FF2B5EF4-FFF2-40B4-BE49-F238E27FC236}">
                    <a16:creationId xmlns:a16="http://schemas.microsoft.com/office/drawing/2014/main" id="{8267C02D-5C44-4E63-A7DE-58CA3078AA05}"/>
                  </a:ext>
                </a:extLst>
              </p:cNvPr>
              <p:cNvSpPr>
                <a:spLocks/>
              </p:cNvSpPr>
              <p:nvPr/>
            </p:nvSpPr>
            <p:spPr bwMode="auto">
              <a:xfrm>
                <a:off x="7224713" y="5405438"/>
                <a:ext cx="288925" cy="288925"/>
              </a:xfrm>
              <a:custGeom>
                <a:avLst/>
                <a:gdLst>
                  <a:gd name="T0" fmla="*/ 0 w 182"/>
                  <a:gd name="T1" fmla="*/ 0 h 182"/>
                  <a:gd name="T2" fmla="*/ 0 w 182"/>
                  <a:gd name="T3" fmla="*/ 182 h 182"/>
                  <a:gd name="T4" fmla="*/ 182 w 182"/>
                  <a:gd name="T5" fmla="*/ 182 h 182"/>
                  <a:gd name="T6" fmla="*/ 182 w 182"/>
                  <a:gd name="T7" fmla="*/ 0 h 182"/>
                  <a:gd name="T8" fmla="*/ 0 w 182"/>
                  <a:gd name="T9" fmla="*/ 0 h 182"/>
                  <a:gd name="T10" fmla="*/ 0 w 182"/>
                  <a:gd name="T11" fmla="*/ 0 h 182"/>
                </a:gdLst>
                <a:ahLst/>
                <a:cxnLst>
                  <a:cxn ang="0">
                    <a:pos x="T0" y="T1"/>
                  </a:cxn>
                  <a:cxn ang="0">
                    <a:pos x="T2" y="T3"/>
                  </a:cxn>
                  <a:cxn ang="0">
                    <a:pos x="T4" y="T5"/>
                  </a:cxn>
                  <a:cxn ang="0">
                    <a:pos x="T6" y="T7"/>
                  </a:cxn>
                  <a:cxn ang="0">
                    <a:pos x="T8" y="T9"/>
                  </a:cxn>
                  <a:cxn ang="0">
                    <a:pos x="T10" y="T11"/>
                  </a:cxn>
                </a:cxnLst>
                <a:rect l="0" t="0" r="r" b="b"/>
                <a:pathLst>
                  <a:path w="182" h="182">
                    <a:moveTo>
                      <a:pt x="0" y="0"/>
                    </a:moveTo>
                    <a:lnTo>
                      <a:pt x="0" y="182"/>
                    </a:lnTo>
                    <a:lnTo>
                      <a:pt x="182" y="182"/>
                    </a:lnTo>
                    <a:lnTo>
                      <a:pt x="182" y="0"/>
                    </a:lnTo>
                    <a:lnTo>
                      <a:pt x="0" y="0"/>
                    </a:lnTo>
                    <a:lnTo>
                      <a:pt x="0" y="0"/>
                    </a:lnTo>
                    <a:close/>
                  </a:path>
                </a:pathLst>
              </a:custGeom>
              <a:solidFill>
                <a:srgbClr val="009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7">
                <a:extLst>
                  <a:ext uri="{FF2B5EF4-FFF2-40B4-BE49-F238E27FC236}">
                    <a16:creationId xmlns:a16="http://schemas.microsoft.com/office/drawing/2014/main" id="{079AB891-77FE-4932-A8F6-BCA42B542425}"/>
                  </a:ext>
                </a:extLst>
              </p:cNvPr>
              <p:cNvSpPr>
                <a:spLocks/>
              </p:cNvSpPr>
              <p:nvPr/>
            </p:nvSpPr>
            <p:spPr bwMode="auto">
              <a:xfrm>
                <a:off x="7548563" y="5405438"/>
                <a:ext cx="290512" cy="566738"/>
              </a:xfrm>
              <a:custGeom>
                <a:avLst/>
                <a:gdLst>
                  <a:gd name="T0" fmla="*/ 183 w 183"/>
                  <a:gd name="T1" fmla="*/ 0 h 357"/>
                  <a:gd name="T2" fmla="*/ 0 w 183"/>
                  <a:gd name="T3" fmla="*/ 0 h 357"/>
                  <a:gd name="T4" fmla="*/ 0 w 183"/>
                  <a:gd name="T5" fmla="*/ 357 h 357"/>
                  <a:gd name="T6" fmla="*/ 183 w 183"/>
                  <a:gd name="T7" fmla="*/ 357 h 357"/>
                  <a:gd name="T8" fmla="*/ 183 w 183"/>
                  <a:gd name="T9" fmla="*/ 0 h 357"/>
                  <a:gd name="T10" fmla="*/ 183 w 183"/>
                  <a:gd name="T11" fmla="*/ 0 h 357"/>
                </a:gdLst>
                <a:ahLst/>
                <a:cxnLst>
                  <a:cxn ang="0">
                    <a:pos x="T0" y="T1"/>
                  </a:cxn>
                  <a:cxn ang="0">
                    <a:pos x="T2" y="T3"/>
                  </a:cxn>
                  <a:cxn ang="0">
                    <a:pos x="T4" y="T5"/>
                  </a:cxn>
                  <a:cxn ang="0">
                    <a:pos x="T6" y="T7"/>
                  </a:cxn>
                  <a:cxn ang="0">
                    <a:pos x="T8" y="T9"/>
                  </a:cxn>
                  <a:cxn ang="0">
                    <a:pos x="T10" y="T11"/>
                  </a:cxn>
                </a:cxnLst>
                <a:rect l="0" t="0" r="r" b="b"/>
                <a:pathLst>
                  <a:path w="183" h="357">
                    <a:moveTo>
                      <a:pt x="183" y="0"/>
                    </a:moveTo>
                    <a:lnTo>
                      <a:pt x="0" y="0"/>
                    </a:lnTo>
                    <a:lnTo>
                      <a:pt x="0" y="357"/>
                    </a:lnTo>
                    <a:lnTo>
                      <a:pt x="183" y="357"/>
                    </a:lnTo>
                    <a:lnTo>
                      <a:pt x="183" y="0"/>
                    </a:lnTo>
                    <a:lnTo>
                      <a:pt x="183" y="0"/>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8">
                <a:extLst>
                  <a:ext uri="{FF2B5EF4-FFF2-40B4-BE49-F238E27FC236}">
                    <a16:creationId xmlns:a16="http://schemas.microsoft.com/office/drawing/2014/main" id="{DDC1BEE1-E232-4216-8364-98465AA8C4CE}"/>
                  </a:ext>
                </a:extLst>
              </p:cNvPr>
              <p:cNvSpPr>
                <a:spLocks/>
              </p:cNvSpPr>
              <p:nvPr/>
            </p:nvSpPr>
            <p:spPr bwMode="auto">
              <a:xfrm>
                <a:off x="7870825" y="5405438"/>
                <a:ext cx="292100" cy="566738"/>
              </a:xfrm>
              <a:custGeom>
                <a:avLst/>
                <a:gdLst>
                  <a:gd name="T0" fmla="*/ 184 w 184"/>
                  <a:gd name="T1" fmla="*/ 0 h 357"/>
                  <a:gd name="T2" fmla="*/ 0 w 184"/>
                  <a:gd name="T3" fmla="*/ 0 h 357"/>
                  <a:gd name="T4" fmla="*/ 0 w 184"/>
                  <a:gd name="T5" fmla="*/ 357 h 357"/>
                  <a:gd name="T6" fmla="*/ 184 w 184"/>
                  <a:gd name="T7" fmla="*/ 357 h 357"/>
                  <a:gd name="T8" fmla="*/ 184 w 184"/>
                  <a:gd name="T9" fmla="*/ 0 h 357"/>
                  <a:gd name="T10" fmla="*/ 184 w 184"/>
                  <a:gd name="T11" fmla="*/ 0 h 357"/>
                </a:gdLst>
                <a:ahLst/>
                <a:cxnLst>
                  <a:cxn ang="0">
                    <a:pos x="T0" y="T1"/>
                  </a:cxn>
                  <a:cxn ang="0">
                    <a:pos x="T2" y="T3"/>
                  </a:cxn>
                  <a:cxn ang="0">
                    <a:pos x="T4" y="T5"/>
                  </a:cxn>
                  <a:cxn ang="0">
                    <a:pos x="T6" y="T7"/>
                  </a:cxn>
                  <a:cxn ang="0">
                    <a:pos x="T8" y="T9"/>
                  </a:cxn>
                  <a:cxn ang="0">
                    <a:pos x="T10" y="T11"/>
                  </a:cxn>
                </a:cxnLst>
                <a:rect l="0" t="0" r="r" b="b"/>
                <a:pathLst>
                  <a:path w="184" h="357">
                    <a:moveTo>
                      <a:pt x="184" y="0"/>
                    </a:moveTo>
                    <a:lnTo>
                      <a:pt x="0" y="0"/>
                    </a:lnTo>
                    <a:lnTo>
                      <a:pt x="0" y="357"/>
                    </a:lnTo>
                    <a:lnTo>
                      <a:pt x="184" y="357"/>
                    </a:lnTo>
                    <a:lnTo>
                      <a:pt x="184" y="0"/>
                    </a:lnTo>
                    <a:lnTo>
                      <a:pt x="184" y="0"/>
                    </a:lnTo>
                    <a:close/>
                  </a:path>
                </a:pathLst>
              </a:custGeom>
              <a:solidFill>
                <a:srgbClr val="0099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3" name="ZoneTexte 202">
              <a:extLst>
                <a:ext uri="{FF2B5EF4-FFF2-40B4-BE49-F238E27FC236}">
                  <a16:creationId xmlns:a16="http://schemas.microsoft.com/office/drawing/2014/main" id="{26288BD2-2A07-4EB1-A532-7D233E897FBD}"/>
                </a:ext>
              </a:extLst>
            </p:cNvPr>
            <p:cNvSpPr txBox="1"/>
            <p:nvPr/>
          </p:nvSpPr>
          <p:spPr>
            <a:xfrm>
              <a:off x="7495679" y="5697273"/>
              <a:ext cx="426720" cy="276999"/>
            </a:xfrm>
            <a:prstGeom prst="rect">
              <a:avLst/>
            </a:prstGeom>
            <a:noFill/>
          </p:spPr>
          <p:txBody>
            <a:bodyPr wrap="none" rtlCol="0">
              <a:spAutoFit/>
            </a:bodyPr>
            <a:lstStyle/>
            <a:p>
              <a:pPr algn="ctr"/>
              <a:r>
                <a:rPr lang="en-US" sz="1200"/>
                <a:t>-0,1</a:t>
              </a:r>
            </a:p>
          </p:txBody>
        </p:sp>
        <p:sp>
          <p:nvSpPr>
            <p:cNvPr id="204" name="ZoneTexte 203">
              <a:extLst>
                <a:ext uri="{FF2B5EF4-FFF2-40B4-BE49-F238E27FC236}">
                  <a16:creationId xmlns:a16="http://schemas.microsoft.com/office/drawing/2014/main" id="{F1B6AEA9-C79E-4699-8F82-15A5EE887796}"/>
                </a:ext>
              </a:extLst>
            </p:cNvPr>
            <p:cNvSpPr txBox="1"/>
            <p:nvPr/>
          </p:nvSpPr>
          <p:spPr>
            <a:xfrm>
              <a:off x="7827328" y="5981822"/>
              <a:ext cx="426720" cy="276999"/>
            </a:xfrm>
            <a:prstGeom prst="rect">
              <a:avLst/>
            </a:prstGeom>
            <a:noFill/>
          </p:spPr>
          <p:txBody>
            <a:bodyPr wrap="none" rtlCol="0">
              <a:spAutoFit/>
            </a:bodyPr>
            <a:lstStyle/>
            <a:p>
              <a:pPr algn="ctr"/>
              <a:r>
                <a:rPr lang="en-US" sz="1200"/>
                <a:t>-0,2</a:t>
              </a:r>
            </a:p>
          </p:txBody>
        </p:sp>
        <p:sp>
          <p:nvSpPr>
            <p:cNvPr id="205" name="ZoneTexte 204">
              <a:extLst>
                <a:ext uri="{FF2B5EF4-FFF2-40B4-BE49-F238E27FC236}">
                  <a16:creationId xmlns:a16="http://schemas.microsoft.com/office/drawing/2014/main" id="{78A18070-67D1-4E49-ABE3-4B33FFCB8E02}"/>
                </a:ext>
              </a:extLst>
            </p:cNvPr>
            <p:cNvSpPr txBox="1"/>
            <p:nvPr/>
          </p:nvSpPr>
          <p:spPr>
            <a:xfrm>
              <a:off x="8158840" y="5981822"/>
              <a:ext cx="426720" cy="276999"/>
            </a:xfrm>
            <a:prstGeom prst="rect">
              <a:avLst/>
            </a:prstGeom>
            <a:noFill/>
          </p:spPr>
          <p:txBody>
            <a:bodyPr wrap="none" rtlCol="0">
              <a:spAutoFit/>
            </a:bodyPr>
            <a:lstStyle/>
            <a:p>
              <a:pPr algn="ctr"/>
              <a:r>
                <a:rPr lang="en-US" sz="1200"/>
                <a:t>-0,2</a:t>
              </a:r>
            </a:p>
          </p:txBody>
        </p:sp>
        <p:sp>
          <p:nvSpPr>
            <p:cNvPr id="225" name="ZoneTexte 224">
              <a:extLst>
                <a:ext uri="{FF2B5EF4-FFF2-40B4-BE49-F238E27FC236}">
                  <a16:creationId xmlns:a16="http://schemas.microsoft.com/office/drawing/2014/main" id="{BF8ADA48-8E74-4E3E-8EBD-A5560042FA25}"/>
                </a:ext>
              </a:extLst>
            </p:cNvPr>
            <p:cNvSpPr txBox="1"/>
            <p:nvPr/>
          </p:nvSpPr>
          <p:spPr>
            <a:xfrm>
              <a:off x="7704089" y="4463254"/>
              <a:ext cx="642933" cy="276999"/>
            </a:xfrm>
            <a:prstGeom prst="rect">
              <a:avLst/>
            </a:prstGeom>
            <a:noFill/>
          </p:spPr>
          <p:txBody>
            <a:bodyPr wrap="none" rtlCol="0">
              <a:spAutoFit/>
            </a:bodyPr>
            <a:lstStyle/>
            <a:p>
              <a:pPr algn="ctr"/>
              <a:r>
                <a:rPr lang="en-US" sz="1200" b="1">
                  <a:solidFill>
                    <a:srgbClr val="0070C0"/>
                  </a:solidFill>
                </a:rPr>
                <a:t>TC:HDL</a:t>
              </a:r>
            </a:p>
          </p:txBody>
        </p:sp>
        <p:sp>
          <p:nvSpPr>
            <p:cNvPr id="226" name="ZoneTexte 225">
              <a:extLst>
                <a:ext uri="{FF2B5EF4-FFF2-40B4-BE49-F238E27FC236}">
                  <a16:creationId xmlns:a16="http://schemas.microsoft.com/office/drawing/2014/main" id="{5EC19222-1B2E-479D-A1AE-F1CB11DDE973}"/>
                </a:ext>
              </a:extLst>
            </p:cNvPr>
            <p:cNvSpPr txBox="1"/>
            <p:nvPr/>
          </p:nvSpPr>
          <p:spPr>
            <a:xfrm>
              <a:off x="7020968" y="5827346"/>
              <a:ext cx="426720" cy="276999"/>
            </a:xfrm>
            <a:prstGeom prst="rect">
              <a:avLst/>
            </a:prstGeom>
            <a:noFill/>
          </p:spPr>
          <p:txBody>
            <a:bodyPr wrap="none" rtlCol="0">
              <a:spAutoFit/>
            </a:bodyPr>
            <a:lstStyle/>
            <a:p>
              <a:pPr algn="r"/>
              <a:r>
                <a:rPr lang="en-US" sz="1200"/>
                <a:t>-0,2</a:t>
              </a:r>
            </a:p>
          </p:txBody>
        </p:sp>
        <p:sp>
          <p:nvSpPr>
            <p:cNvPr id="227" name="ZoneTexte 226">
              <a:extLst>
                <a:ext uri="{FF2B5EF4-FFF2-40B4-BE49-F238E27FC236}">
                  <a16:creationId xmlns:a16="http://schemas.microsoft.com/office/drawing/2014/main" id="{D1DC760F-0151-4DC3-92BD-34C77AB06446}"/>
                </a:ext>
              </a:extLst>
            </p:cNvPr>
            <p:cNvSpPr txBox="1"/>
            <p:nvPr/>
          </p:nvSpPr>
          <p:spPr>
            <a:xfrm>
              <a:off x="7184474" y="5265370"/>
              <a:ext cx="263214" cy="276999"/>
            </a:xfrm>
            <a:prstGeom prst="rect">
              <a:avLst/>
            </a:prstGeom>
            <a:noFill/>
          </p:spPr>
          <p:txBody>
            <a:bodyPr wrap="none" rtlCol="0">
              <a:spAutoFit/>
            </a:bodyPr>
            <a:lstStyle/>
            <a:p>
              <a:pPr algn="r"/>
              <a:r>
                <a:rPr lang="en-US" sz="1200"/>
                <a:t>0</a:t>
              </a:r>
            </a:p>
          </p:txBody>
        </p:sp>
        <p:sp>
          <p:nvSpPr>
            <p:cNvPr id="228" name="ZoneTexte 227">
              <a:extLst>
                <a:ext uri="{FF2B5EF4-FFF2-40B4-BE49-F238E27FC236}">
                  <a16:creationId xmlns:a16="http://schemas.microsoft.com/office/drawing/2014/main" id="{6C5D0669-A7BC-409F-842E-B742D081E635}"/>
                </a:ext>
              </a:extLst>
            </p:cNvPr>
            <p:cNvSpPr txBox="1"/>
            <p:nvPr/>
          </p:nvSpPr>
          <p:spPr>
            <a:xfrm>
              <a:off x="7067456" y="4984382"/>
              <a:ext cx="380232" cy="276999"/>
            </a:xfrm>
            <a:prstGeom prst="rect">
              <a:avLst/>
            </a:prstGeom>
            <a:noFill/>
          </p:spPr>
          <p:txBody>
            <a:bodyPr wrap="none" rtlCol="0">
              <a:spAutoFit/>
            </a:bodyPr>
            <a:lstStyle/>
            <a:p>
              <a:pPr algn="r"/>
              <a:r>
                <a:rPr lang="en-US" sz="1200"/>
                <a:t>0,1</a:t>
              </a:r>
            </a:p>
          </p:txBody>
        </p:sp>
        <p:sp>
          <p:nvSpPr>
            <p:cNvPr id="229" name="ZoneTexte 228">
              <a:extLst>
                <a:ext uri="{FF2B5EF4-FFF2-40B4-BE49-F238E27FC236}">
                  <a16:creationId xmlns:a16="http://schemas.microsoft.com/office/drawing/2014/main" id="{F08C722A-2E55-49ED-A9EC-5EEC895A0012}"/>
                </a:ext>
              </a:extLst>
            </p:cNvPr>
            <p:cNvSpPr txBox="1"/>
            <p:nvPr/>
          </p:nvSpPr>
          <p:spPr>
            <a:xfrm>
              <a:off x="7067456" y="4703394"/>
              <a:ext cx="380232" cy="276999"/>
            </a:xfrm>
            <a:prstGeom prst="rect">
              <a:avLst/>
            </a:prstGeom>
            <a:noFill/>
          </p:spPr>
          <p:txBody>
            <a:bodyPr wrap="none" rtlCol="0">
              <a:spAutoFit/>
            </a:bodyPr>
            <a:lstStyle/>
            <a:p>
              <a:pPr algn="r"/>
              <a:r>
                <a:rPr lang="en-US" sz="1200"/>
                <a:t>0,2</a:t>
              </a:r>
            </a:p>
          </p:txBody>
        </p:sp>
        <p:sp>
          <p:nvSpPr>
            <p:cNvPr id="230" name="ZoneTexte 229">
              <a:extLst>
                <a:ext uri="{FF2B5EF4-FFF2-40B4-BE49-F238E27FC236}">
                  <a16:creationId xmlns:a16="http://schemas.microsoft.com/office/drawing/2014/main" id="{1300F23D-58C8-43D6-B75B-190416A04431}"/>
                </a:ext>
              </a:extLst>
            </p:cNvPr>
            <p:cNvSpPr txBox="1"/>
            <p:nvPr/>
          </p:nvSpPr>
          <p:spPr>
            <a:xfrm>
              <a:off x="7067456" y="4422406"/>
              <a:ext cx="380232" cy="276999"/>
            </a:xfrm>
            <a:prstGeom prst="rect">
              <a:avLst/>
            </a:prstGeom>
            <a:noFill/>
          </p:spPr>
          <p:txBody>
            <a:bodyPr wrap="none" rtlCol="0">
              <a:spAutoFit/>
            </a:bodyPr>
            <a:lstStyle/>
            <a:p>
              <a:pPr algn="r"/>
              <a:r>
                <a:rPr lang="en-US" sz="1200"/>
                <a:t>0,3</a:t>
              </a:r>
            </a:p>
          </p:txBody>
        </p:sp>
        <p:sp>
          <p:nvSpPr>
            <p:cNvPr id="231" name="ZoneTexte 230">
              <a:extLst>
                <a:ext uri="{FF2B5EF4-FFF2-40B4-BE49-F238E27FC236}">
                  <a16:creationId xmlns:a16="http://schemas.microsoft.com/office/drawing/2014/main" id="{5135A885-F9BD-4785-A698-26FDDE1CB058}"/>
                </a:ext>
              </a:extLst>
            </p:cNvPr>
            <p:cNvSpPr txBox="1"/>
            <p:nvPr/>
          </p:nvSpPr>
          <p:spPr>
            <a:xfrm>
              <a:off x="7020968" y="5546358"/>
              <a:ext cx="426720" cy="276999"/>
            </a:xfrm>
            <a:prstGeom prst="rect">
              <a:avLst/>
            </a:prstGeom>
            <a:noFill/>
          </p:spPr>
          <p:txBody>
            <a:bodyPr wrap="none" rtlCol="0">
              <a:spAutoFit/>
            </a:bodyPr>
            <a:lstStyle/>
            <a:p>
              <a:pPr algn="r"/>
              <a:r>
                <a:rPr lang="en-US" sz="1200"/>
                <a:t>-0,1</a:t>
              </a:r>
            </a:p>
          </p:txBody>
        </p:sp>
        <p:sp>
          <p:nvSpPr>
            <p:cNvPr id="232" name="ZoneTexte 231">
              <a:extLst>
                <a:ext uri="{FF2B5EF4-FFF2-40B4-BE49-F238E27FC236}">
                  <a16:creationId xmlns:a16="http://schemas.microsoft.com/office/drawing/2014/main" id="{BDAD2F72-8779-4531-B9E8-B411416A2CE9}"/>
                </a:ext>
              </a:extLst>
            </p:cNvPr>
            <p:cNvSpPr txBox="1"/>
            <p:nvPr/>
          </p:nvSpPr>
          <p:spPr>
            <a:xfrm>
              <a:off x="7020968" y="6108332"/>
              <a:ext cx="426720" cy="276999"/>
            </a:xfrm>
            <a:prstGeom prst="rect">
              <a:avLst/>
            </a:prstGeom>
            <a:noFill/>
          </p:spPr>
          <p:txBody>
            <a:bodyPr wrap="none" rtlCol="0">
              <a:spAutoFit/>
            </a:bodyPr>
            <a:lstStyle/>
            <a:p>
              <a:pPr algn="r"/>
              <a:r>
                <a:rPr lang="en-US" sz="1200"/>
                <a:t>-0,3</a:t>
              </a:r>
            </a:p>
          </p:txBody>
        </p:sp>
        <p:sp>
          <p:nvSpPr>
            <p:cNvPr id="233" name="ZoneTexte 232">
              <a:extLst>
                <a:ext uri="{FF2B5EF4-FFF2-40B4-BE49-F238E27FC236}">
                  <a16:creationId xmlns:a16="http://schemas.microsoft.com/office/drawing/2014/main" id="{0841F97F-44D2-4186-B56F-40CC8D312759}"/>
                </a:ext>
              </a:extLst>
            </p:cNvPr>
            <p:cNvSpPr txBox="1"/>
            <p:nvPr/>
          </p:nvSpPr>
          <p:spPr>
            <a:xfrm rot="16200000">
              <a:off x="6028245" y="5131743"/>
              <a:ext cx="1640706" cy="461665"/>
            </a:xfrm>
            <a:prstGeom prst="rect">
              <a:avLst/>
            </a:prstGeom>
            <a:noFill/>
          </p:spPr>
          <p:txBody>
            <a:bodyPr wrap="square" rtlCol="0">
              <a:spAutoFit/>
            </a:bodyPr>
            <a:lstStyle/>
            <a:p>
              <a:pPr algn="ctr"/>
              <a:r>
                <a:rPr lang="en-US" sz="1200" b="1"/>
                <a:t>Median change</a:t>
              </a:r>
              <a:br>
                <a:rPr lang="en-US" sz="1200" b="1"/>
              </a:br>
              <a:r>
                <a:rPr lang="en-US" sz="1200" b="1"/>
                <a:t>from B/F/TAF start</a:t>
              </a:r>
            </a:p>
          </p:txBody>
        </p:sp>
        <p:sp>
          <p:nvSpPr>
            <p:cNvPr id="216" name="ZoneTexte 215">
              <a:extLst>
                <a:ext uri="{FF2B5EF4-FFF2-40B4-BE49-F238E27FC236}">
                  <a16:creationId xmlns:a16="http://schemas.microsoft.com/office/drawing/2014/main" id="{DCE243B9-B8DE-6440-842A-B1D472B4136C}"/>
                </a:ext>
              </a:extLst>
            </p:cNvPr>
            <p:cNvSpPr txBox="1"/>
            <p:nvPr/>
          </p:nvSpPr>
          <p:spPr>
            <a:xfrm>
              <a:off x="7900844" y="6334659"/>
              <a:ext cx="383438" cy="276999"/>
            </a:xfrm>
            <a:prstGeom prst="rect">
              <a:avLst/>
            </a:prstGeom>
            <a:noFill/>
          </p:spPr>
          <p:txBody>
            <a:bodyPr wrap="none" rtlCol="0">
              <a:spAutoFit/>
            </a:bodyPr>
            <a:lstStyle/>
            <a:p>
              <a:pPr algn="ctr"/>
              <a:r>
                <a:rPr lang="en-US" sz="1200" b="1"/>
                <a:t>3.9</a:t>
              </a:r>
            </a:p>
          </p:txBody>
        </p:sp>
      </p:grpSp>
      <p:sp>
        <p:nvSpPr>
          <p:cNvPr id="220" name="Titre 10">
            <a:extLst>
              <a:ext uri="{FF2B5EF4-FFF2-40B4-BE49-F238E27FC236}">
                <a16:creationId xmlns:a16="http://schemas.microsoft.com/office/drawing/2014/main" id="{E3C734B0-3F2B-4D8F-9E83-238F7BCC4474}"/>
              </a:ext>
            </a:extLst>
          </p:cNvPr>
          <p:cNvSpPr>
            <a:spLocks noGrp="1"/>
          </p:cNvSpPr>
          <p:nvPr>
            <p:ph type="title"/>
          </p:nvPr>
        </p:nvSpPr>
        <p:spPr>
          <a:xfrm>
            <a:off x="711199" y="534786"/>
            <a:ext cx="11144251" cy="838200"/>
          </a:xfrm>
        </p:spPr>
        <p:txBody>
          <a:bodyPr anchor="ctr">
            <a:noAutofit/>
          </a:bodyPr>
          <a:lstStyle/>
          <a:p>
            <a:r>
              <a:rPr lang="en-US" sz="3200" dirty="0"/>
              <a:t>Long-term follow-up after a switch to </a:t>
            </a:r>
            <a:r>
              <a:rPr lang="en-US" sz="3200" dirty="0" err="1"/>
              <a:t>bictegravir</a:t>
            </a:r>
            <a:r>
              <a:rPr lang="en-US" sz="3200" dirty="0"/>
              <a:t>, emtricitabine, </a:t>
            </a:r>
            <a:br>
              <a:rPr lang="en-US" sz="3200" dirty="0"/>
            </a:br>
            <a:r>
              <a:rPr lang="en-US" sz="3200" dirty="0"/>
              <a:t>tenofovir alafenamide (B/F/TAF) from a boosted protease inhibitor-based regimen (4)</a:t>
            </a:r>
          </a:p>
        </p:txBody>
      </p:sp>
    </p:spTree>
    <p:extLst>
      <p:ext uri="{BB962C8B-B14F-4D97-AF65-F5344CB8AC3E}">
        <p14:creationId xmlns:p14="http://schemas.microsoft.com/office/powerpoint/2010/main" val="809729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54D0ED8-DFA9-450D-9805-4DFB2C0EEEA7}"/>
              </a:ext>
            </a:extLst>
          </p:cNvPr>
          <p:cNvSpPr/>
          <p:nvPr/>
        </p:nvSpPr>
        <p:spPr>
          <a:xfrm>
            <a:off x="9526014" y="6495532"/>
            <a:ext cx="2665986" cy="276999"/>
          </a:xfrm>
          <a:prstGeom prst="rect">
            <a:avLst/>
          </a:prstGeom>
        </p:spPr>
        <p:txBody>
          <a:bodyPr wrap="none">
            <a:spAutoFit/>
          </a:bodyPr>
          <a:lstStyle/>
          <a:p>
            <a:pPr algn="r"/>
            <a:r>
              <a:rPr lang="fr-FR" sz="1200" i="1" dirty="0" err="1">
                <a:solidFill>
                  <a:srgbClr val="000000"/>
                </a:solidFill>
                <a:ea typeface="Arial" pitchFamily="-84" charset="0"/>
                <a:cs typeface="Arial" pitchFamily="-84" charset="0"/>
              </a:rPr>
              <a:t>Andreatta</a:t>
            </a:r>
            <a:r>
              <a:rPr lang="fr-FR" sz="1200" i="1" dirty="0">
                <a:solidFill>
                  <a:srgbClr val="000000"/>
                </a:solidFill>
                <a:ea typeface="Arial" pitchFamily="-84" charset="0"/>
                <a:cs typeface="Arial" pitchFamily="-84" charset="0"/>
              </a:rPr>
              <a:t> K</a:t>
            </a:r>
            <a:r>
              <a:rPr lang="fr-FR" sz="1200" i="1" dirty="0"/>
              <a:t>, Glasgow 2020, Abs. P123 </a:t>
            </a:r>
          </a:p>
        </p:txBody>
      </p:sp>
      <p:sp>
        <p:nvSpPr>
          <p:cNvPr id="4" name="Titre 3">
            <a:extLst>
              <a:ext uri="{FF2B5EF4-FFF2-40B4-BE49-F238E27FC236}">
                <a16:creationId xmlns:a16="http://schemas.microsoft.com/office/drawing/2014/main" id="{691AAC58-818E-4896-87F7-1436E6F58A1C}"/>
              </a:ext>
            </a:extLst>
          </p:cNvPr>
          <p:cNvSpPr>
            <a:spLocks noGrp="1"/>
          </p:cNvSpPr>
          <p:nvPr>
            <p:ph type="title"/>
          </p:nvPr>
        </p:nvSpPr>
        <p:spPr>
          <a:xfrm>
            <a:off x="1367811" y="96819"/>
            <a:ext cx="9521863" cy="1581373"/>
          </a:xfrm>
        </p:spPr>
        <p:txBody>
          <a:bodyPr>
            <a:noAutofit/>
          </a:bodyPr>
          <a:lstStyle/>
          <a:p>
            <a:r>
              <a:rPr lang="en-US" sz="2800" dirty="0"/>
              <a:t>Sustained viral suppression after switching to </a:t>
            </a:r>
            <a:r>
              <a:rPr lang="en-US" sz="2800" dirty="0" err="1"/>
              <a:t>bictegravir</a:t>
            </a:r>
            <a:r>
              <a:rPr lang="en-US" sz="2800" dirty="0"/>
              <a:t>/emtricitabine/tenofovir alafenamide among clinical trial participants with preexisting M184V/I (1)</a:t>
            </a:r>
          </a:p>
        </p:txBody>
      </p:sp>
      <p:sp>
        <p:nvSpPr>
          <p:cNvPr id="8" name="Espace réservé du contenu 7">
            <a:extLst>
              <a:ext uri="{FF2B5EF4-FFF2-40B4-BE49-F238E27FC236}">
                <a16:creationId xmlns:a16="http://schemas.microsoft.com/office/drawing/2014/main" id="{F3E3C525-9FA9-43A8-8C78-D7D5A314EDF8}"/>
              </a:ext>
            </a:extLst>
          </p:cNvPr>
          <p:cNvSpPr>
            <a:spLocks noGrp="1"/>
          </p:cNvSpPr>
          <p:nvPr>
            <p:ph sz="quarter" idx="13"/>
          </p:nvPr>
        </p:nvSpPr>
        <p:spPr/>
        <p:txBody>
          <a:bodyPr>
            <a:noAutofit/>
          </a:bodyPr>
          <a:lstStyle/>
          <a:p>
            <a:r>
              <a:rPr lang="en-US" sz="1800" b="1" dirty="0"/>
              <a:t>Objectives:</a:t>
            </a:r>
            <a:r>
              <a:rPr lang="en-US" sz="1800" dirty="0"/>
              <a:t> to determine the </a:t>
            </a:r>
            <a:r>
              <a:rPr lang="en-US" sz="1800" dirty="0" err="1"/>
              <a:t>prevelance</a:t>
            </a:r>
            <a:r>
              <a:rPr lang="en-US" sz="1800" dirty="0"/>
              <a:t> of preexisting M184V/I among 2034 virologically suppressed clinical trial participants in studies 4030, 4580, 1844, 1878, 4449 and 1474 and evaluate the impact of preexisting M184V/I on virologic outcomes after switching to B/F/TAF</a:t>
            </a:r>
          </a:p>
        </p:txBody>
      </p:sp>
      <p:grpSp>
        <p:nvGrpSpPr>
          <p:cNvPr id="2" name="Groupe 1">
            <a:extLst>
              <a:ext uri="{FF2B5EF4-FFF2-40B4-BE49-F238E27FC236}">
                <a16:creationId xmlns:a16="http://schemas.microsoft.com/office/drawing/2014/main" id="{0A6C7776-5910-448D-8478-287FC799B0E4}"/>
              </a:ext>
            </a:extLst>
          </p:cNvPr>
          <p:cNvGrpSpPr/>
          <p:nvPr/>
        </p:nvGrpSpPr>
        <p:grpSpPr>
          <a:xfrm>
            <a:off x="108047" y="3502365"/>
            <a:ext cx="4865916" cy="2706566"/>
            <a:chOff x="108047" y="3502365"/>
            <a:chExt cx="4865916" cy="2706566"/>
          </a:xfrm>
        </p:grpSpPr>
        <p:sp>
          <p:nvSpPr>
            <p:cNvPr id="10" name="Ellipse 9">
              <a:extLst>
                <a:ext uri="{FF2B5EF4-FFF2-40B4-BE49-F238E27FC236}">
                  <a16:creationId xmlns:a16="http://schemas.microsoft.com/office/drawing/2014/main" id="{26546EDF-FF3B-4B1F-83FA-51DF5A9F7BE5}"/>
                </a:ext>
              </a:extLst>
            </p:cNvPr>
            <p:cNvSpPr/>
            <p:nvPr/>
          </p:nvSpPr>
          <p:spPr>
            <a:xfrm>
              <a:off x="845046" y="4104168"/>
              <a:ext cx="1775637" cy="1775637"/>
            </a:xfrm>
            <a:prstGeom prst="ellipse">
              <a:avLst/>
            </a:prstGeom>
            <a:solidFill>
              <a:srgbClr val="92D05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Ellipse 10">
              <a:extLst>
                <a:ext uri="{FF2B5EF4-FFF2-40B4-BE49-F238E27FC236}">
                  <a16:creationId xmlns:a16="http://schemas.microsoft.com/office/drawing/2014/main" id="{5A2066B4-C5B0-4DAD-941D-80089F030051}"/>
                </a:ext>
              </a:extLst>
            </p:cNvPr>
            <p:cNvSpPr/>
            <p:nvPr/>
          </p:nvSpPr>
          <p:spPr>
            <a:xfrm>
              <a:off x="609600" y="4938117"/>
              <a:ext cx="856627" cy="856627"/>
            </a:xfrm>
            <a:prstGeom prst="ellipse">
              <a:avLst/>
            </a:prstGeom>
            <a:solidFill>
              <a:srgbClr val="00206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Ellipse 11">
              <a:extLst>
                <a:ext uri="{FF2B5EF4-FFF2-40B4-BE49-F238E27FC236}">
                  <a16:creationId xmlns:a16="http://schemas.microsoft.com/office/drawing/2014/main" id="{50E85A04-48EA-4183-9025-C95CE963502E}"/>
                </a:ext>
              </a:extLst>
            </p:cNvPr>
            <p:cNvSpPr/>
            <p:nvPr/>
          </p:nvSpPr>
          <p:spPr>
            <a:xfrm>
              <a:off x="3660076" y="4603896"/>
              <a:ext cx="1190847" cy="1190847"/>
            </a:xfrm>
            <a:prstGeom prst="ellipse">
              <a:avLst/>
            </a:prstGeom>
            <a:solidFill>
              <a:srgbClr val="92D05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Ellipse 12">
              <a:extLst>
                <a:ext uri="{FF2B5EF4-FFF2-40B4-BE49-F238E27FC236}">
                  <a16:creationId xmlns:a16="http://schemas.microsoft.com/office/drawing/2014/main" id="{3D9214D7-4375-443A-86BF-5D93A35890A9}"/>
                </a:ext>
              </a:extLst>
            </p:cNvPr>
            <p:cNvSpPr/>
            <p:nvPr/>
          </p:nvSpPr>
          <p:spPr>
            <a:xfrm>
              <a:off x="3424630" y="4938117"/>
              <a:ext cx="856627" cy="856627"/>
            </a:xfrm>
            <a:prstGeom prst="ellipse">
              <a:avLst/>
            </a:prstGeom>
            <a:solidFill>
              <a:srgbClr val="00206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ZoneTexte 13">
              <a:extLst>
                <a:ext uri="{FF2B5EF4-FFF2-40B4-BE49-F238E27FC236}">
                  <a16:creationId xmlns:a16="http://schemas.microsoft.com/office/drawing/2014/main" id="{94365F6F-EA09-4674-BA01-B2A96D2DF36C}"/>
                </a:ext>
              </a:extLst>
            </p:cNvPr>
            <p:cNvSpPr txBox="1"/>
            <p:nvPr/>
          </p:nvSpPr>
          <p:spPr>
            <a:xfrm>
              <a:off x="1418572" y="4639774"/>
              <a:ext cx="901208" cy="430887"/>
            </a:xfrm>
            <a:prstGeom prst="rect">
              <a:avLst/>
            </a:prstGeom>
            <a:noFill/>
          </p:spPr>
          <p:txBody>
            <a:bodyPr wrap="none" rtlCol="0">
              <a:spAutoFit/>
            </a:bodyPr>
            <a:lstStyle/>
            <a:p>
              <a:pPr algn="ctr"/>
              <a:r>
                <a:rPr lang="en-US" sz="1100" dirty="0"/>
                <a:t>79 % (144)</a:t>
              </a:r>
              <a:br>
                <a:rPr lang="en-US" sz="1100" dirty="0"/>
              </a:br>
              <a:r>
                <a:rPr lang="en-US" sz="1100" dirty="0" err="1"/>
                <a:t>Proviral</a:t>
              </a:r>
              <a:r>
                <a:rPr lang="en-US" sz="1100" dirty="0"/>
                <a:t> only</a:t>
              </a:r>
            </a:p>
          </p:txBody>
        </p:sp>
        <p:sp>
          <p:nvSpPr>
            <p:cNvPr id="15" name="ZoneTexte 14">
              <a:extLst>
                <a:ext uri="{FF2B5EF4-FFF2-40B4-BE49-F238E27FC236}">
                  <a16:creationId xmlns:a16="http://schemas.microsoft.com/office/drawing/2014/main" id="{939F1DB8-D811-4DED-A6B7-218A73FFCD7E}"/>
                </a:ext>
              </a:extLst>
            </p:cNvPr>
            <p:cNvSpPr txBox="1"/>
            <p:nvPr/>
          </p:nvSpPr>
          <p:spPr>
            <a:xfrm>
              <a:off x="721840" y="5032029"/>
              <a:ext cx="729688" cy="600164"/>
            </a:xfrm>
            <a:prstGeom prst="rect">
              <a:avLst/>
            </a:prstGeom>
            <a:noFill/>
          </p:spPr>
          <p:txBody>
            <a:bodyPr wrap="none" rtlCol="0">
              <a:spAutoFit/>
            </a:bodyPr>
            <a:lstStyle/>
            <a:p>
              <a:pPr algn="ctr"/>
              <a:r>
                <a:rPr lang="en-US" sz="1100" dirty="0">
                  <a:solidFill>
                    <a:schemeClr val="bg1"/>
                  </a:solidFill>
                </a:rPr>
                <a:t>13% (23)</a:t>
              </a:r>
              <a:br>
                <a:rPr lang="en-US" sz="1100" dirty="0">
                  <a:solidFill>
                    <a:schemeClr val="bg1"/>
                  </a:solidFill>
                </a:rPr>
              </a:br>
              <a:r>
                <a:rPr lang="en-US" sz="1100" dirty="0">
                  <a:solidFill>
                    <a:schemeClr val="bg1"/>
                  </a:solidFill>
                </a:rPr>
                <a:t>historical</a:t>
              </a:r>
              <a:br>
                <a:rPr lang="en-US" sz="1100" dirty="0">
                  <a:solidFill>
                    <a:schemeClr val="bg1"/>
                  </a:solidFill>
                </a:rPr>
              </a:br>
              <a:r>
                <a:rPr lang="en-US" sz="1100" dirty="0">
                  <a:solidFill>
                    <a:schemeClr val="bg1"/>
                  </a:solidFill>
                </a:rPr>
                <a:t>+ </a:t>
              </a:r>
              <a:r>
                <a:rPr lang="en-US" sz="1100" dirty="0" err="1">
                  <a:solidFill>
                    <a:schemeClr val="bg1"/>
                  </a:solidFill>
                </a:rPr>
                <a:t>proviral</a:t>
              </a:r>
              <a:endParaRPr lang="en-US" sz="1100" dirty="0">
                <a:solidFill>
                  <a:schemeClr val="bg1"/>
                </a:solidFill>
              </a:endParaRPr>
            </a:p>
          </p:txBody>
        </p:sp>
        <p:sp>
          <p:nvSpPr>
            <p:cNvPr id="16" name="ZoneTexte 15">
              <a:extLst>
                <a:ext uri="{FF2B5EF4-FFF2-40B4-BE49-F238E27FC236}">
                  <a16:creationId xmlns:a16="http://schemas.microsoft.com/office/drawing/2014/main" id="{EF4776D8-C8DE-4A06-919F-84DC1E5F102A}"/>
                </a:ext>
              </a:extLst>
            </p:cNvPr>
            <p:cNvSpPr txBox="1"/>
            <p:nvPr/>
          </p:nvSpPr>
          <p:spPr>
            <a:xfrm>
              <a:off x="118920" y="5778044"/>
              <a:ext cx="981359" cy="430887"/>
            </a:xfrm>
            <a:prstGeom prst="rect">
              <a:avLst/>
            </a:prstGeom>
            <a:noFill/>
          </p:spPr>
          <p:txBody>
            <a:bodyPr wrap="none" rtlCol="0">
              <a:spAutoFit/>
            </a:bodyPr>
            <a:lstStyle/>
            <a:p>
              <a:pPr algn="ctr"/>
              <a:r>
                <a:rPr lang="en-US" sz="1100" dirty="0"/>
                <a:t>8 % (15)</a:t>
              </a:r>
              <a:br>
                <a:rPr lang="en-US" sz="1100" dirty="0"/>
              </a:br>
              <a:r>
                <a:rPr lang="en-US" sz="1100" dirty="0"/>
                <a:t>historical only</a:t>
              </a:r>
            </a:p>
          </p:txBody>
        </p:sp>
        <p:sp>
          <p:nvSpPr>
            <p:cNvPr id="17" name="ZoneTexte 16">
              <a:extLst>
                <a:ext uri="{FF2B5EF4-FFF2-40B4-BE49-F238E27FC236}">
                  <a16:creationId xmlns:a16="http://schemas.microsoft.com/office/drawing/2014/main" id="{FE15246A-5EF8-4688-9001-949DF0B65A5D}"/>
                </a:ext>
              </a:extLst>
            </p:cNvPr>
            <p:cNvSpPr txBox="1"/>
            <p:nvPr/>
          </p:nvSpPr>
          <p:spPr>
            <a:xfrm>
              <a:off x="2898513" y="5730117"/>
              <a:ext cx="981359" cy="430887"/>
            </a:xfrm>
            <a:prstGeom prst="rect">
              <a:avLst/>
            </a:prstGeom>
            <a:noFill/>
          </p:spPr>
          <p:txBody>
            <a:bodyPr wrap="none" rtlCol="0">
              <a:spAutoFit/>
            </a:bodyPr>
            <a:lstStyle/>
            <a:p>
              <a:pPr algn="ctr"/>
              <a:r>
                <a:rPr lang="en-US" sz="1100" dirty="0"/>
                <a:t>14 % (9)</a:t>
              </a:r>
              <a:br>
                <a:rPr lang="en-US" sz="1100" dirty="0"/>
              </a:br>
              <a:r>
                <a:rPr lang="en-US" sz="1100" dirty="0"/>
                <a:t>historical only</a:t>
              </a:r>
            </a:p>
          </p:txBody>
        </p:sp>
        <p:sp>
          <p:nvSpPr>
            <p:cNvPr id="18" name="ZoneTexte 17">
              <a:extLst>
                <a:ext uri="{FF2B5EF4-FFF2-40B4-BE49-F238E27FC236}">
                  <a16:creationId xmlns:a16="http://schemas.microsoft.com/office/drawing/2014/main" id="{D02F9979-2E10-4314-AA83-252AF2F90829}"/>
                </a:ext>
              </a:extLst>
            </p:cNvPr>
            <p:cNvSpPr txBox="1"/>
            <p:nvPr/>
          </p:nvSpPr>
          <p:spPr>
            <a:xfrm>
              <a:off x="4072755" y="4722673"/>
              <a:ext cx="901208" cy="430887"/>
            </a:xfrm>
            <a:prstGeom prst="rect">
              <a:avLst/>
            </a:prstGeom>
            <a:noFill/>
          </p:spPr>
          <p:txBody>
            <a:bodyPr wrap="none" rtlCol="0">
              <a:spAutoFit/>
            </a:bodyPr>
            <a:lstStyle/>
            <a:p>
              <a:pPr algn="ctr"/>
              <a:r>
                <a:rPr lang="en-US" sz="1100" dirty="0"/>
                <a:t>49 % (31)</a:t>
              </a:r>
              <a:br>
                <a:rPr lang="en-US" sz="1100" dirty="0"/>
              </a:br>
              <a:r>
                <a:rPr lang="en-US" sz="1100" dirty="0" err="1"/>
                <a:t>Proviral</a:t>
              </a:r>
              <a:r>
                <a:rPr lang="en-US" sz="1100" dirty="0"/>
                <a:t> only</a:t>
              </a:r>
            </a:p>
          </p:txBody>
        </p:sp>
        <p:sp>
          <p:nvSpPr>
            <p:cNvPr id="19" name="ZoneTexte 18">
              <a:extLst>
                <a:ext uri="{FF2B5EF4-FFF2-40B4-BE49-F238E27FC236}">
                  <a16:creationId xmlns:a16="http://schemas.microsoft.com/office/drawing/2014/main" id="{C9922CA2-EE08-48B0-8D22-B0F77D44679F}"/>
                </a:ext>
              </a:extLst>
            </p:cNvPr>
            <p:cNvSpPr txBox="1"/>
            <p:nvPr/>
          </p:nvSpPr>
          <p:spPr>
            <a:xfrm>
              <a:off x="3576523" y="4991986"/>
              <a:ext cx="729688" cy="600164"/>
            </a:xfrm>
            <a:prstGeom prst="rect">
              <a:avLst/>
            </a:prstGeom>
            <a:noFill/>
          </p:spPr>
          <p:txBody>
            <a:bodyPr wrap="none" rtlCol="0">
              <a:spAutoFit/>
            </a:bodyPr>
            <a:lstStyle/>
            <a:p>
              <a:pPr algn="ctr"/>
              <a:r>
                <a:rPr lang="en-US" sz="1100" dirty="0">
                  <a:solidFill>
                    <a:schemeClr val="bg1"/>
                  </a:solidFill>
                </a:rPr>
                <a:t>37% (23)</a:t>
              </a:r>
              <a:br>
                <a:rPr lang="en-US" sz="1100" dirty="0">
                  <a:solidFill>
                    <a:schemeClr val="bg1"/>
                  </a:solidFill>
                </a:rPr>
              </a:br>
              <a:r>
                <a:rPr lang="en-US" sz="1100" dirty="0">
                  <a:solidFill>
                    <a:schemeClr val="bg1"/>
                  </a:solidFill>
                </a:rPr>
                <a:t>historical</a:t>
              </a:r>
              <a:br>
                <a:rPr lang="en-US" sz="1100" dirty="0">
                  <a:solidFill>
                    <a:schemeClr val="bg1"/>
                  </a:solidFill>
                </a:rPr>
              </a:br>
              <a:r>
                <a:rPr lang="en-US" sz="1100" dirty="0">
                  <a:solidFill>
                    <a:schemeClr val="bg1"/>
                  </a:solidFill>
                </a:rPr>
                <a:t>+ </a:t>
              </a:r>
              <a:r>
                <a:rPr lang="en-US" sz="1100" dirty="0" err="1">
                  <a:solidFill>
                    <a:schemeClr val="bg1"/>
                  </a:solidFill>
                </a:rPr>
                <a:t>proviral</a:t>
              </a:r>
              <a:endParaRPr lang="en-US" sz="1100" dirty="0">
                <a:solidFill>
                  <a:schemeClr val="bg1"/>
                </a:solidFill>
              </a:endParaRPr>
            </a:p>
          </p:txBody>
        </p:sp>
        <p:sp>
          <p:nvSpPr>
            <p:cNvPr id="20" name="ZoneTexte 19">
              <a:extLst>
                <a:ext uri="{FF2B5EF4-FFF2-40B4-BE49-F238E27FC236}">
                  <a16:creationId xmlns:a16="http://schemas.microsoft.com/office/drawing/2014/main" id="{3DD1377E-FA00-49D2-A6CD-FC960E4F489C}"/>
                </a:ext>
              </a:extLst>
            </p:cNvPr>
            <p:cNvSpPr txBox="1"/>
            <p:nvPr/>
          </p:nvSpPr>
          <p:spPr>
            <a:xfrm>
              <a:off x="108047" y="3502365"/>
              <a:ext cx="1492716" cy="954107"/>
            </a:xfrm>
            <a:prstGeom prst="rect">
              <a:avLst/>
            </a:prstGeom>
            <a:noFill/>
          </p:spPr>
          <p:txBody>
            <a:bodyPr wrap="none" rtlCol="0">
              <a:spAutoFit/>
            </a:bodyPr>
            <a:lstStyle/>
            <a:p>
              <a:r>
                <a:rPr lang="en-US" sz="1400" dirty="0"/>
                <a:t>Any genotype</a:t>
              </a:r>
              <a:br>
                <a:rPr lang="en-US" sz="1400" dirty="0"/>
              </a:br>
              <a:r>
                <a:rPr lang="en-US" sz="1400" dirty="0"/>
                <a:t>(historical and/or</a:t>
              </a:r>
              <a:br>
                <a:rPr lang="en-US" sz="1400" dirty="0"/>
              </a:br>
              <a:r>
                <a:rPr lang="en-US" sz="1400" dirty="0" err="1"/>
                <a:t>proviral</a:t>
              </a:r>
              <a:r>
                <a:rPr lang="en-US" sz="1400" dirty="0"/>
                <a:t>) available</a:t>
              </a:r>
              <a:br>
                <a:rPr lang="en-US" sz="1400" dirty="0"/>
              </a:br>
              <a:r>
                <a:rPr lang="en-US" sz="1400" dirty="0"/>
                <a:t>(n = 182)</a:t>
              </a:r>
            </a:p>
          </p:txBody>
        </p:sp>
        <p:sp>
          <p:nvSpPr>
            <p:cNvPr id="21" name="ZoneTexte 20">
              <a:extLst>
                <a:ext uri="{FF2B5EF4-FFF2-40B4-BE49-F238E27FC236}">
                  <a16:creationId xmlns:a16="http://schemas.microsoft.com/office/drawing/2014/main" id="{4FB70DF6-2780-41B7-B733-EC3D220C8152}"/>
                </a:ext>
              </a:extLst>
            </p:cNvPr>
            <p:cNvSpPr txBox="1"/>
            <p:nvPr/>
          </p:nvSpPr>
          <p:spPr>
            <a:xfrm>
              <a:off x="3394621" y="3597064"/>
              <a:ext cx="1554770" cy="954107"/>
            </a:xfrm>
            <a:prstGeom prst="rect">
              <a:avLst/>
            </a:prstGeom>
            <a:noFill/>
          </p:spPr>
          <p:txBody>
            <a:bodyPr wrap="none" rtlCol="0">
              <a:spAutoFit/>
            </a:bodyPr>
            <a:lstStyle/>
            <a:p>
              <a:pPr algn="ctr"/>
              <a:r>
                <a:rPr lang="en-US" sz="1400" dirty="0"/>
                <a:t>Both historical and</a:t>
              </a:r>
              <a:br>
                <a:rPr lang="en-US" sz="1400" dirty="0"/>
              </a:br>
              <a:r>
                <a:rPr lang="en-US" sz="1400" dirty="0" err="1"/>
                <a:t>proviral</a:t>
              </a:r>
              <a:r>
                <a:rPr lang="en-US" sz="1400" dirty="0"/>
                <a:t> genotypes</a:t>
              </a:r>
              <a:br>
                <a:rPr lang="en-US" sz="1400" dirty="0"/>
              </a:br>
              <a:r>
                <a:rPr lang="en-US" sz="1400" dirty="0"/>
                <a:t>available</a:t>
              </a:r>
              <a:br>
                <a:rPr lang="en-US" sz="1400" dirty="0"/>
              </a:br>
              <a:r>
                <a:rPr lang="en-US" sz="1400" dirty="0"/>
                <a:t>(n = 63)</a:t>
              </a:r>
            </a:p>
          </p:txBody>
        </p:sp>
      </p:grpSp>
      <p:sp>
        <p:nvSpPr>
          <p:cNvPr id="22" name="ZoneTexte 21">
            <a:extLst>
              <a:ext uri="{FF2B5EF4-FFF2-40B4-BE49-F238E27FC236}">
                <a16:creationId xmlns:a16="http://schemas.microsoft.com/office/drawing/2014/main" id="{5456D9A4-23BA-42FE-B77D-BFD8F550CB8F}"/>
              </a:ext>
            </a:extLst>
          </p:cNvPr>
          <p:cNvSpPr txBox="1"/>
          <p:nvPr/>
        </p:nvSpPr>
        <p:spPr>
          <a:xfrm>
            <a:off x="1114475" y="2853159"/>
            <a:ext cx="2573269" cy="523220"/>
          </a:xfrm>
          <a:prstGeom prst="rect">
            <a:avLst/>
          </a:prstGeom>
          <a:noFill/>
        </p:spPr>
        <p:txBody>
          <a:bodyPr wrap="none" rtlCol="0">
            <a:spAutoFit/>
          </a:bodyPr>
          <a:lstStyle/>
          <a:p>
            <a:pPr algn="ctr"/>
            <a:r>
              <a:rPr lang="en-US" sz="1400" b="1" dirty="0">
                <a:solidFill>
                  <a:srgbClr val="0070C0"/>
                </a:solidFill>
              </a:rPr>
              <a:t>M184V/I detection by historical </a:t>
            </a:r>
            <a:br>
              <a:rPr lang="en-US" sz="1400" b="1" dirty="0">
                <a:solidFill>
                  <a:srgbClr val="0070C0"/>
                </a:solidFill>
              </a:rPr>
            </a:br>
            <a:r>
              <a:rPr lang="en-US" sz="1400" b="1" dirty="0">
                <a:solidFill>
                  <a:srgbClr val="0070C0"/>
                </a:solidFill>
              </a:rPr>
              <a:t>and/or </a:t>
            </a:r>
            <a:r>
              <a:rPr lang="en-US" sz="1400" b="1" dirty="0" err="1">
                <a:solidFill>
                  <a:srgbClr val="0070C0"/>
                </a:solidFill>
              </a:rPr>
              <a:t>proviral</a:t>
            </a:r>
            <a:r>
              <a:rPr lang="en-US" sz="1400" b="1" dirty="0">
                <a:solidFill>
                  <a:srgbClr val="0070C0"/>
                </a:solidFill>
              </a:rPr>
              <a:t> genotype</a:t>
            </a:r>
          </a:p>
        </p:txBody>
      </p:sp>
      <p:graphicFrame>
        <p:nvGraphicFramePr>
          <p:cNvPr id="25" name="Graphique 24">
            <a:extLst>
              <a:ext uri="{FF2B5EF4-FFF2-40B4-BE49-F238E27FC236}">
                <a16:creationId xmlns:a16="http://schemas.microsoft.com/office/drawing/2014/main" id="{E752C0AF-0D17-4F42-8B37-CE32CD7A16E8}"/>
              </a:ext>
            </a:extLst>
          </p:cNvPr>
          <p:cNvGraphicFramePr/>
          <p:nvPr>
            <p:extLst>
              <p:ext uri="{D42A27DB-BD31-4B8C-83A1-F6EECF244321}">
                <p14:modId xmlns:p14="http://schemas.microsoft.com/office/powerpoint/2010/main" val="1620635211"/>
              </p:ext>
            </p:extLst>
          </p:nvPr>
        </p:nvGraphicFramePr>
        <p:xfrm>
          <a:off x="4543649" y="2983000"/>
          <a:ext cx="5420544" cy="3613696"/>
        </p:xfrm>
        <a:graphic>
          <a:graphicData uri="http://schemas.openxmlformats.org/drawingml/2006/chart">
            <c:chart xmlns:c="http://schemas.openxmlformats.org/drawingml/2006/chart" xmlns:r="http://schemas.openxmlformats.org/officeDocument/2006/relationships" r:id="rId3"/>
          </a:graphicData>
        </a:graphic>
      </p:graphicFrame>
      <p:sp>
        <p:nvSpPr>
          <p:cNvPr id="26" name="ZoneTexte 25">
            <a:extLst>
              <a:ext uri="{FF2B5EF4-FFF2-40B4-BE49-F238E27FC236}">
                <a16:creationId xmlns:a16="http://schemas.microsoft.com/office/drawing/2014/main" id="{F7B7DA48-8EB7-4E60-B451-A00AF5AA70ED}"/>
              </a:ext>
            </a:extLst>
          </p:cNvPr>
          <p:cNvSpPr txBox="1"/>
          <p:nvPr/>
        </p:nvSpPr>
        <p:spPr>
          <a:xfrm>
            <a:off x="5711089" y="2888526"/>
            <a:ext cx="1732782" cy="307777"/>
          </a:xfrm>
          <a:prstGeom prst="rect">
            <a:avLst/>
          </a:prstGeom>
          <a:noFill/>
        </p:spPr>
        <p:txBody>
          <a:bodyPr wrap="none" rtlCol="0">
            <a:spAutoFit/>
          </a:bodyPr>
          <a:lstStyle/>
          <a:p>
            <a:pPr algn="ctr"/>
            <a:r>
              <a:rPr lang="en-US" sz="1400" b="1" dirty="0">
                <a:solidFill>
                  <a:srgbClr val="0070C0"/>
                </a:solidFill>
              </a:rPr>
              <a:t>Participants, % (n/N)</a:t>
            </a:r>
          </a:p>
        </p:txBody>
      </p:sp>
      <p:sp>
        <p:nvSpPr>
          <p:cNvPr id="27" name="ZoneTexte 26">
            <a:extLst>
              <a:ext uri="{FF2B5EF4-FFF2-40B4-BE49-F238E27FC236}">
                <a16:creationId xmlns:a16="http://schemas.microsoft.com/office/drawing/2014/main" id="{44230E08-4710-4684-AFAB-137C5BB7A82A}"/>
              </a:ext>
            </a:extLst>
          </p:cNvPr>
          <p:cNvSpPr txBox="1"/>
          <p:nvPr/>
        </p:nvSpPr>
        <p:spPr>
          <a:xfrm>
            <a:off x="5861272" y="3736154"/>
            <a:ext cx="1246175" cy="523220"/>
          </a:xfrm>
          <a:prstGeom prst="rect">
            <a:avLst/>
          </a:prstGeom>
          <a:noFill/>
        </p:spPr>
        <p:txBody>
          <a:bodyPr wrap="none" rtlCol="0">
            <a:spAutoFit/>
          </a:bodyPr>
          <a:lstStyle/>
          <a:p>
            <a:pPr algn="ctr"/>
            <a:r>
              <a:rPr lang="en-US" sz="1400" dirty="0"/>
              <a:t>19 % (35/182)</a:t>
            </a:r>
            <a:br>
              <a:rPr lang="en-US" sz="1400" dirty="0"/>
            </a:br>
            <a:r>
              <a:rPr lang="en-US" sz="1400" dirty="0"/>
              <a:t>M184V/I Only</a:t>
            </a:r>
          </a:p>
        </p:txBody>
      </p:sp>
      <p:sp>
        <p:nvSpPr>
          <p:cNvPr id="28" name="ZoneTexte 27">
            <a:extLst>
              <a:ext uri="{FF2B5EF4-FFF2-40B4-BE49-F238E27FC236}">
                <a16:creationId xmlns:a16="http://schemas.microsoft.com/office/drawing/2014/main" id="{83DBFBC6-B0CC-4036-805A-63C1A5AF4EDB}"/>
              </a:ext>
            </a:extLst>
          </p:cNvPr>
          <p:cNvSpPr txBox="1"/>
          <p:nvPr/>
        </p:nvSpPr>
        <p:spPr>
          <a:xfrm>
            <a:off x="6256662" y="5093339"/>
            <a:ext cx="2341995" cy="523220"/>
          </a:xfrm>
          <a:prstGeom prst="rect">
            <a:avLst/>
          </a:prstGeom>
          <a:noFill/>
        </p:spPr>
        <p:txBody>
          <a:bodyPr wrap="none" rtlCol="0">
            <a:spAutoFit/>
          </a:bodyPr>
          <a:lstStyle/>
          <a:p>
            <a:pPr algn="ctr"/>
            <a:r>
              <a:rPr lang="en-US" sz="1400" dirty="0">
                <a:solidFill>
                  <a:schemeClr val="bg1"/>
                </a:solidFill>
              </a:rPr>
              <a:t>81 % (147/182) + M18/4VI +</a:t>
            </a:r>
            <a:br>
              <a:rPr lang="en-US" sz="1400" dirty="0">
                <a:solidFill>
                  <a:schemeClr val="bg1"/>
                </a:solidFill>
              </a:rPr>
            </a:br>
            <a:r>
              <a:rPr lang="en-US" sz="1400" u="sng" dirty="0">
                <a:solidFill>
                  <a:schemeClr val="bg1"/>
                </a:solidFill>
              </a:rPr>
              <a:t>&gt;</a:t>
            </a:r>
            <a:r>
              <a:rPr lang="en-US" sz="1400" dirty="0">
                <a:solidFill>
                  <a:schemeClr val="bg1"/>
                </a:solidFill>
              </a:rPr>
              <a:t> 1 other resistance mutation</a:t>
            </a:r>
          </a:p>
        </p:txBody>
      </p:sp>
      <p:graphicFrame>
        <p:nvGraphicFramePr>
          <p:cNvPr id="29" name="Tableau 29">
            <a:extLst>
              <a:ext uri="{FF2B5EF4-FFF2-40B4-BE49-F238E27FC236}">
                <a16:creationId xmlns:a16="http://schemas.microsoft.com/office/drawing/2014/main" id="{96C9D63E-F415-4B51-9648-49D636412AF5}"/>
              </a:ext>
            </a:extLst>
          </p:cNvPr>
          <p:cNvGraphicFramePr>
            <a:graphicFrameLocks noGrp="1"/>
          </p:cNvGraphicFramePr>
          <p:nvPr>
            <p:extLst>
              <p:ext uri="{D42A27DB-BD31-4B8C-83A1-F6EECF244321}">
                <p14:modId xmlns:p14="http://schemas.microsoft.com/office/powerpoint/2010/main" val="2689779437"/>
              </p:ext>
            </p:extLst>
          </p:nvPr>
        </p:nvGraphicFramePr>
        <p:xfrm>
          <a:off x="9183239" y="3641324"/>
          <a:ext cx="2665986" cy="2667000"/>
        </p:xfrm>
        <a:graphic>
          <a:graphicData uri="http://schemas.openxmlformats.org/drawingml/2006/table">
            <a:tbl>
              <a:tblPr firstRow="1" bandRow="1">
                <a:tableStyleId>{5C22544A-7EE6-4342-B048-85BDC9FD1C3A}</a:tableStyleId>
              </a:tblPr>
              <a:tblGrid>
                <a:gridCol w="1434559">
                  <a:extLst>
                    <a:ext uri="{9D8B030D-6E8A-4147-A177-3AD203B41FA5}">
                      <a16:colId xmlns:a16="http://schemas.microsoft.com/office/drawing/2014/main" val="3092064211"/>
                    </a:ext>
                  </a:extLst>
                </a:gridCol>
                <a:gridCol w="1231427">
                  <a:extLst>
                    <a:ext uri="{9D8B030D-6E8A-4147-A177-3AD203B41FA5}">
                      <a16:colId xmlns:a16="http://schemas.microsoft.com/office/drawing/2014/main" val="723192986"/>
                    </a:ext>
                  </a:extLst>
                </a:gridCol>
              </a:tblGrid>
              <a:tr h="370840">
                <a:tc>
                  <a:txBody>
                    <a:bodyPr/>
                    <a:lstStyle/>
                    <a:p>
                      <a:r>
                        <a:rPr lang="fr-FR" sz="1400" dirty="0">
                          <a:solidFill>
                            <a:schemeClr val="tx1"/>
                          </a:solidFill>
                        </a:rPr>
                        <a:t>M184V/I + NNRTI-R</a:t>
                      </a:r>
                    </a:p>
                  </a:txBody>
                  <a:tcPr anchor="ctr">
                    <a:lnB w="12700" cap="flat" cmpd="sng" algn="ctr">
                      <a:solidFill>
                        <a:schemeClr val="bg1"/>
                      </a:solidFill>
                      <a:prstDash val="solid"/>
                      <a:round/>
                      <a:headEnd type="none" w="med" len="med"/>
                      <a:tailEnd type="none" w="med" len="med"/>
                    </a:lnB>
                    <a:solidFill>
                      <a:srgbClr val="E9EDF4"/>
                    </a:solidFill>
                  </a:tcPr>
                </a:tc>
                <a:tc>
                  <a:txBody>
                    <a:bodyPr/>
                    <a:lstStyle/>
                    <a:p>
                      <a:pPr algn="ctr"/>
                      <a:r>
                        <a:rPr lang="fr-FR" sz="1400" dirty="0">
                          <a:solidFill>
                            <a:schemeClr val="tx1"/>
                          </a:solidFill>
                        </a:rPr>
                        <a:t>53 % (97/182)</a:t>
                      </a:r>
                    </a:p>
                  </a:txBody>
                  <a:tcPr anchor="ctr">
                    <a:lnB w="12700" cap="flat" cmpd="sng" algn="ctr">
                      <a:solidFill>
                        <a:schemeClr val="bg1"/>
                      </a:solidFill>
                      <a:prstDash val="solid"/>
                      <a:round/>
                      <a:headEnd type="none" w="med" len="med"/>
                      <a:tailEnd type="none" w="med" len="med"/>
                    </a:lnB>
                    <a:solidFill>
                      <a:srgbClr val="E9EDF4"/>
                    </a:solidFill>
                  </a:tcPr>
                </a:tc>
                <a:extLst>
                  <a:ext uri="{0D108BD9-81ED-4DB2-BD59-A6C34878D82A}">
                    <a16:rowId xmlns:a16="http://schemas.microsoft.com/office/drawing/2014/main" val="2203770122"/>
                  </a:ext>
                </a:extLst>
              </a:tr>
              <a:tr h="370840">
                <a:tc>
                  <a:txBody>
                    <a:bodyPr/>
                    <a:lstStyle/>
                    <a:p>
                      <a:r>
                        <a:rPr lang="fr-FR" sz="1400" b="1" dirty="0">
                          <a:solidFill>
                            <a:schemeClr val="tx1"/>
                          </a:solidFill>
                        </a:rPr>
                        <a:t>M184V/I + </a:t>
                      </a:r>
                      <a:r>
                        <a:rPr lang="fr-FR" sz="1400" b="1" dirty="0" err="1">
                          <a:solidFill>
                            <a:schemeClr val="tx1"/>
                          </a:solidFill>
                        </a:rPr>
                        <a:t>other</a:t>
                      </a:r>
                      <a:r>
                        <a:rPr lang="fr-FR" sz="1400" b="1" dirty="0">
                          <a:solidFill>
                            <a:schemeClr val="tx1"/>
                          </a:solidFill>
                        </a:rPr>
                        <a:t> NRTI-R</a:t>
                      </a:r>
                    </a:p>
                  </a:txBody>
                  <a:tcPr anchor="ctr">
                    <a:lnT w="12700" cap="flat" cmpd="sng" algn="ctr">
                      <a:solidFill>
                        <a:schemeClr val="bg1"/>
                      </a:solidFill>
                      <a:prstDash val="solid"/>
                      <a:round/>
                      <a:headEnd type="none" w="med" len="med"/>
                      <a:tailEnd type="none" w="med" len="med"/>
                    </a:lnT>
                  </a:tcPr>
                </a:tc>
                <a:tc>
                  <a:txBody>
                    <a:bodyPr/>
                    <a:lstStyle/>
                    <a:p>
                      <a:pPr algn="ctr"/>
                      <a:r>
                        <a:rPr lang="fr-FR" sz="1400" dirty="0">
                          <a:solidFill>
                            <a:schemeClr val="tx1"/>
                          </a:solidFill>
                        </a:rPr>
                        <a:t>47 % (86/182)</a:t>
                      </a:r>
                    </a:p>
                  </a:txBody>
                  <a:tcPr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140741575"/>
                  </a:ext>
                </a:extLst>
              </a:tr>
              <a:tr h="370840">
                <a:tc>
                  <a:txBody>
                    <a:bodyPr/>
                    <a:lstStyle/>
                    <a:p>
                      <a:r>
                        <a:rPr lang="fr-FR" sz="1400" dirty="0">
                          <a:solidFill>
                            <a:schemeClr val="tx1"/>
                          </a:solidFill>
                        </a:rPr>
                        <a:t>M184V/I + K65R</a:t>
                      </a:r>
                    </a:p>
                  </a:txBody>
                  <a:tcPr anchor="ctr"/>
                </a:tc>
                <a:tc>
                  <a:txBody>
                    <a:bodyPr/>
                    <a:lstStyle/>
                    <a:p>
                      <a:pPr algn="ctr"/>
                      <a:r>
                        <a:rPr lang="fr-FR" sz="1400" dirty="0">
                          <a:solidFill>
                            <a:schemeClr val="tx1"/>
                          </a:solidFill>
                        </a:rPr>
                        <a:t>4 % (8/182)</a:t>
                      </a:r>
                    </a:p>
                  </a:txBody>
                  <a:tcPr anchor="ctr"/>
                </a:tc>
                <a:extLst>
                  <a:ext uri="{0D108BD9-81ED-4DB2-BD59-A6C34878D82A}">
                    <a16:rowId xmlns:a16="http://schemas.microsoft.com/office/drawing/2014/main" val="3467712288"/>
                  </a:ext>
                </a:extLst>
              </a:tr>
              <a:tr h="370840">
                <a:tc>
                  <a:txBody>
                    <a:bodyPr/>
                    <a:lstStyle/>
                    <a:p>
                      <a:r>
                        <a:rPr lang="fr-FR" sz="1400" dirty="0">
                          <a:solidFill>
                            <a:schemeClr val="tx1"/>
                          </a:solidFill>
                        </a:rPr>
                        <a:t>M184V/I + </a:t>
                      </a:r>
                      <a:r>
                        <a:rPr lang="fr-FR" sz="1400" dirty="0" err="1">
                          <a:solidFill>
                            <a:schemeClr val="tx1"/>
                          </a:solidFill>
                        </a:rPr>
                        <a:t>TAMs</a:t>
                      </a:r>
                      <a:endParaRPr lang="fr-FR" sz="1400" dirty="0">
                        <a:solidFill>
                          <a:schemeClr val="tx1"/>
                        </a:solidFill>
                      </a:endParaRPr>
                    </a:p>
                  </a:txBody>
                  <a:tcPr anchor="ctr"/>
                </a:tc>
                <a:tc>
                  <a:txBody>
                    <a:bodyPr/>
                    <a:lstStyle/>
                    <a:p>
                      <a:pPr algn="ctr"/>
                      <a:r>
                        <a:rPr lang="fr-FR" sz="1400" dirty="0">
                          <a:solidFill>
                            <a:schemeClr val="tx1"/>
                          </a:solidFill>
                        </a:rPr>
                        <a:t>39 % (71/182)</a:t>
                      </a:r>
                    </a:p>
                  </a:txBody>
                  <a:tcPr anchor="ctr"/>
                </a:tc>
                <a:extLst>
                  <a:ext uri="{0D108BD9-81ED-4DB2-BD59-A6C34878D82A}">
                    <a16:rowId xmlns:a16="http://schemas.microsoft.com/office/drawing/2014/main" val="3672900728"/>
                  </a:ext>
                </a:extLst>
              </a:tr>
              <a:tr h="370840">
                <a:tc>
                  <a:txBody>
                    <a:bodyPr/>
                    <a:lstStyle/>
                    <a:p>
                      <a:r>
                        <a:rPr lang="fr-FR" sz="1400" b="1" dirty="0">
                          <a:solidFill>
                            <a:schemeClr val="tx1"/>
                          </a:solidFill>
                        </a:rPr>
                        <a:t>M184V/I + PI-R</a:t>
                      </a:r>
                    </a:p>
                  </a:txBody>
                  <a:tcPr anchor="ctr"/>
                </a:tc>
                <a:tc>
                  <a:txBody>
                    <a:bodyPr/>
                    <a:lstStyle/>
                    <a:p>
                      <a:pPr algn="ctr"/>
                      <a:r>
                        <a:rPr lang="fr-FR" sz="1400" dirty="0">
                          <a:solidFill>
                            <a:schemeClr val="tx1"/>
                          </a:solidFill>
                        </a:rPr>
                        <a:t>27 % (50/182)</a:t>
                      </a:r>
                    </a:p>
                  </a:txBody>
                  <a:tcPr anchor="ctr"/>
                </a:tc>
                <a:extLst>
                  <a:ext uri="{0D108BD9-81ED-4DB2-BD59-A6C34878D82A}">
                    <a16:rowId xmlns:a16="http://schemas.microsoft.com/office/drawing/2014/main" val="440545818"/>
                  </a:ext>
                </a:extLst>
              </a:tr>
              <a:tr h="370840">
                <a:tc>
                  <a:txBody>
                    <a:bodyPr/>
                    <a:lstStyle/>
                    <a:p>
                      <a:r>
                        <a:rPr lang="fr-FR" sz="1400" b="1" dirty="0">
                          <a:solidFill>
                            <a:schemeClr val="tx1"/>
                          </a:solidFill>
                        </a:rPr>
                        <a:t>M184V/I + INSTI-R</a:t>
                      </a:r>
                    </a:p>
                  </a:txBody>
                  <a:tcPr anchor="ctr"/>
                </a:tc>
                <a:tc>
                  <a:txBody>
                    <a:bodyPr/>
                    <a:lstStyle/>
                    <a:p>
                      <a:pPr algn="ctr"/>
                      <a:r>
                        <a:rPr lang="fr-FR" sz="1400" dirty="0">
                          <a:solidFill>
                            <a:schemeClr val="tx1"/>
                          </a:solidFill>
                        </a:rPr>
                        <a:t>2 % (4/182)</a:t>
                      </a:r>
                    </a:p>
                  </a:txBody>
                  <a:tcPr anchor="ctr"/>
                </a:tc>
                <a:extLst>
                  <a:ext uri="{0D108BD9-81ED-4DB2-BD59-A6C34878D82A}">
                    <a16:rowId xmlns:a16="http://schemas.microsoft.com/office/drawing/2014/main" val="3298967652"/>
                  </a:ext>
                </a:extLst>
              </a:tr>
            </a:tbl>
          </a:graphicData>
        </a:graphic>
      </p:graphicFrame>
      <p:cxnSp>
        <p:nvCxnSpPr>
          <p:cNvPr id="31" name="Connecteur droit 30">
            <a:extLst>
              <a:ext uri="{FF2B5EF4-FFF2-40B4-BE49-F238E27FC236}">
                <a16:creationId xmlns:a16="http://schemas.microsoft.com/office/drawing/2014/main" id="{DE57762D-373C-4A3F-9C98-32FC9A714184}"/>
              </a:ext>
            </a:extLst>
          </p:cNvPr>
          <p:cNvCxnSpPr/>
          <p:nvPr/>
        </p:nvCxnSpPr>
        <p:spPr>
          <a:xfrm flipH="1" flipV="1">
            <a:off x="7825563" y="3242930"/>
            <a:ext cx="1380473" cy="544543"/>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2" name="Connecteur droit 31">
            <a:extLst>
              <a:ext uri="{FF2B5EF4-FFF2-40B4-BE49-F238E27FC236}">
                <a16:creationId xmlns:a16="http://schemas.microsoft.com/office/drawing/2014/main" id="{DF4A751C-EB5D-430E-85F3-C1D308C2D850}"/>
              </a:ext>
            </a:extLst>
          </p:cNvPr>
          <p:cNvCxnSpPr>
            <a:cxnSpLocks/>
          </p:cNvCxnSpPr>
          <p:nvPr/>
        </p:nvCxnSpPr>
        <p:spPr>
          <a:xfrm flipH="1">
            <a:off x="7825563" y="6034310"/>
            <a:ext cx="1380473" cy="544543"/>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8216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10DC3F-C3D8-4CF9-A4FF-F15A71C884B7}"/>
              </a:ext>
            </a:extLst>
          </p:cNvPr>
          <p:cNvSpPr/>
          <p:nvPr/>
        </p:nvSpPr>
        <p:spPr>
          <a:xfrm>
            <a:off x="9526014" y="6495532"/>
            <a:ext cx="2665986" cy="276999"/>
          </a:xfrm>
          <a:prstGeom prst="rect">
            <a:avLst/>
          </a:prstGeom>
        </p:spPr>
        <p:txBody>
          <a:bodyPr wrap="none">
            <a:spAutoFit/>
          </a:bodyPr>
          <a:lstStyle/>
          <a:p>
            <a:pPr algn="r"/>
            <a:r>
              <a:rPr lang="fr-FR" sz="1200" i="1" dirty="0" err="1">
                <a:solidFill>
                  <a:srgbClr val="000000"/>
                </a:solidFill>
                <a:ea typeface="Arial" pitchFamily="-84" charset="0"/>
                <a:cs typeface="Arial" pitchFamily="-84" charset="0"/>
              </a:rPr>
              <a:t>Andreatta</a:t>
            </a:r>
            <a:r>
              <a:rPr lang="fr-FR" sz="1200" i="1" dirty="0">
                <a:solidFill>
                  <a:srgbClr val="000000"/>
                </a:solidFill>
                <a:ea typeface="Arial" pitchFamily="-84" charset="0"/>
                <a:cs typeface="Arial" pitchFamily="-84" charset="0"/>
              </a:rPr>
              <a:t> K</a:t>
            </a:r>
            <a:r>
              <a:rPr lang="fr-FR" sz="1200" i="1" dirty="0"/>
              <a:t>, Glasgow 2020, Abs. P123 </a:t>
            </a:r>
          </a:p>
        </p:txBody>
      </p:sp>
      <p:sp>
        <p:nvSpPr>
          <p:cNvPr id="8" name="Espace réservé du contenu 7">
            <a:extLst>
              <a:ext uri="{FF2B5EF4-FFF2-40B4-BE49-F238E27FC236}">
                <a16:creationId xmlns:a16="http://schemas.microsoft.com/office/drawing/2014/main" id="{2E994EE8-4F07-4493-9232-E989176C1841}"/>
              </a:ext>
            </a:extLst>
          </p:cNvPr>
          <p:cNvSpPr>
            <a:spLocks noGrp="1"/>
          </p:cNvSpPr>
          <p:nvPr>
            <p:ph type="body" sz="quarter" idx="18"/>
          </p:nvPr>
        </p:nvSpPr>
        <p:spPr>
          <a:xfrm>
            <a:off x="373063" y="5537309"/>
            <a:ext cx="4865567" cy="1223872"/>
          </a:xfrm>
        </p:spPr>
        <p:txBody>
          <a:bodyPr anchor="t">
            <a:normAutofit/>
          </a:bodyPr>
          <a:lstStyle/>
          <a:p>
            <a:pPr marL="285750" indent="-285750" algn="l">
              <a:buClr>
                <a:schemeClr val="tx2"/>
              </a:buClr>
              <a:buFont typeface="Arial" panose="020B0604020202020204" pitchFamily="34" charset="0"/>
              <a:buChar char="•"/>
            </a:pPr>
            <a:r>
              <a:rPr lang="en-US" sz="1800" b="1" i="0" u="none" strike="noStrike" baseline="0" dirty="0">
                <a:latin typeface="Fd278-Identity-H"/>
              </a:rPr>
              <a:t>Conclusion : </a:t>
            </a:r>
            <a:r>
              <a:rPr lang="en-US" sz="1800" b="0" i="0" u="none" strike="noStrike" baseline="0" dirty="0">
                <a:latin typeface="Fd278-Identity-H"/>
              </a:rPr>
              <a:t>M184V/I </a:t>
            </a:r>
            <a:r>
              <a:rPr lang="en-US" sz="1800" b="0" i="0" u="none" strike="noStrike" baseline="0" dirty="0">
                <a:latin typeface="Fd275-Identity-H"/>
              </a:rPr>
              <a:t>was detected in </a:t>
            </a:r>
            <a:r>
              <a:rPr lang="en-US" sz="1800" b="0" i="0" u="none" strike="noStrike" baseline="0" dirty="0">
                <a:latin typeface="Fd278-Identity-H"/>
              </a:rPr>
              <a:t>182/1825 </a:t>
            </a:r>
            <a:r>
              <a:rPr lang="en-US" sz="1800" b="0" i="0" u="none" strike="noStrike" baseline="0" dirty="0">
                <a:latin typeface="Fd275-Identity-H"/>
              </a:rPr>
              <a:t>virologically suppressed participants (10%), most of which was previously undocumented by historical genotype</a:t>
            </a:r>
            <a:endParaRPr lang="en-US" sz="900" dirty="0"/>
          </a:p>
        </p:txBody>
      </p:sp>
      <p:sp>
        <p:nvSpPr>
          <p:cNvPr id="13" name="Espace réservé du contenu 7">
            <a:extLst>
              <a:ext uri="{FF2B5EF4-FFF2-40B4-BE49-F238E27FC236}">
                <a16:creationId xmlns:a16="http://schemas.microsoft.com/office/drawing/2014/main" id="{B037AD96-5D55-4496-A3B1-21994E56FCEF}"/>
              </a:ext>
            </a:extLst>
          </p:cNvPr>
          <p:cNvSpPr txBox="1">
            <a:spLocks/>
          </p:cNvSpPr>
          <p:nvPr/>
        </p:nvSpPr>
        <p:spPr>
          <a:xfrm>
            <a:off x="5676343" y="5489611"/>
            <a:ext cx="6335548" cy="1319268"/>
          </a:xfrm>
          <a:prstGeom prst="rect">
            <a:avLst/>
          </a:prstGeom>
        </p:spPr>
        <p:txBody>
          <a:bodyPr vert="horz" lIns="91440" tIns="45720" rIns="91440" bIns="45720" rtlCol="0">
            <a:normAutofit lnSpcReduction="10000"/>
          </a:bodyPr>
          <a:lstStyle>
            <a:lvl1pPr marL="257175" indent="-257175" algn="l" defTabSz="342900" rtl="0" eaLnBrk="1" latinLnBrk="0" hangingPunct="1">
              <a:spcBef>
                <a:spcPct val="20000"/>
              </a:spcBef>
              <a:buClr>
                <a:srgbClr val="3C549F"/>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3C549F"/>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3C549F"/>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l"/>
            <a:r>
              <a:rPr lang="en-US" sz="1800" b="0" i="0" u="none" strike="noStrike" baseline="0" dirty="0">
                <a:latin typeface="Fd391-Identity-H"/>
              </a:rPr>
              <a:t>High rates of virologic suppression were maintained in participants with or without preexisting </a:t>
            </a:r>
            <a:r>
              <a:rPr lang="en-US" sz="1800" b="0" i="0" u="none" strike="noStrike" baseline="0" dirty="0">
                <a:latin typeface="Fd392-Identity-H"/>
              </a:rPr>
              <a:t>M184V/I </a:t>
            </a:r>
            <a:r>
              <a:rPr lang="en-US" sz="1800" b="0" i="0" u="none" strike="noStrike" baseline="0" dirty="0">
                <a:latin typeface="Fd391-Identity-H"/>
              </a:rPr>
              <a:t>who switched to </a:t>
            </a:r>
            <a:r>
              <a:rPr lang="en-US" sz="1800" b="0" i="0" u="none" strike="noStrike" baseline="0" dirty="0">
                <a:latin typeface="Fd392-Identity-H"/>
              </a:rPr>
              <a:t>B/F/TAF</a:t>
            </a:r>
          </a:p>
          <a:p>
            <a:pPr lvl="1"/>
            <a:r>
              <a:rPr lang="en-US" sz="1300" b="0" i="0" u="none" strike="noStrike" baseline="0" dirty="0">
                <a:latin typeface="Fd392-Identity-H"/>
              </a:rPr>
              <a:t>98 % (179/182) </a:t>
            </a:r>
            <a:r>
              <a:rPr lang="en-US" sz="1300" b="0" i="0" u="none" strike="noStrike" baseline="0" dirty="0">
                <a:latin typeface="Fd391-Identity-H"/>
              </a:rPr>
              <a:t>with </a:t>
            </a:r>
            <a:r>
              <a:rPr lang="en-US" sz="1300" b="0" i="0" u="none" strike="noStrike" baseline="0" dirty="0">
                <a:latin typeface="Fd392-Identity-H"/>
              </a:rPr>
              <a:t>M184V/I </a:t>
            </a:r>
            <a:r>
              <a:rPr lang="en-US" sz="1300" b="0" i="0" u="none" strike="noStrike" baseline="0" dirty="0">
                <a:latin typeface="Fd391-Identity-H"/>
              </a:rPr>
              <a:t>and </a:t>
            </a:r>
            <a:r>
              <a:rPr lang="en-US" sz="1300" b="0" i="0" u="none" strike="noStrike" baseline="0" dirty="0">
                <a:latin typeface="Fd392-Identity-H"/>
              </a:rPr>
              <a:t>99% (1624/1643) </a:t>
            </a:r>
            <a:r>
              <a:rPr lang="en-US" sz="1300" b="0" i="0" u="none" strike="noStrike" baseline="0" dirty="0">
                <a:latin typeface="Fd391-Identity-H"/>
              </a:rPr>
              <a:t>without </a:t>
            </a:r>
            <a:r>
              <a:rPr lang="en-US" sz="1300" b="0" i="0" u="none" strike="noStrike" baseline="0" dirty="0">
                <a:latin typeface="Fd392-Identity-H"/>
              </a:rPr>
              <a:t>M184V/I </a:t>
            </a:r>
            <a:r>
              <a:rPr lang="en-US" sz="1300" b="0" i="0" u="none" strike="noStrike" baseline="0" dirty="0">
                <a:latin typeface="Fd391-Identity-H"/>
              </a:rPr>
              <a:t>had </a:t>
            </a:r>
            <a:r>
              <a:rPr lang="en-US" sz="1300" b="0" i="0" u="none" strike="noStrike" baseline="0" dirty="0">
                <a:latin typeface="Fd392-Identity-H"/>
              </a:rPr>
              <a:t>HIV-1 </a:t>
            </a:r>
            <a:r>
              <a:rPr lang="en-US" sz="1300" b="0" i="0" u="none" strike="noStrike" baseline="0" dirty="0">
                <a:latin typeface="Fd393-Identity-H"/>
              </a:rPr>
              <a:t>RNA &lt;50 </a:t>
            </a:r>
            <a:r>
              <a:rPr lang="en-US" sz="1300" b="0" i="0" u="none" strike="noStrike" baseline="0" dirty="0">
                <a:latin typeface="Fd391-Identity-H"/>
              </a:rPr>
              <a:t>copies/ml at their last study visit</a:t>
            </a:r>
            <a:endParaRPr lang="en-US" sz="1300" dirty="0"/>
          </a:p>
        </p:txBody>
      </p:sp>
      <p:sp>
        <p:nvSpPr>
          <p:cNvPr id="51" name="ZoneTexte 50">
            <a:extLst>
              <a:ext uri="{FF2B5EF4-FFF2-40B4-BE49-F238E27FC236}">
                <a16:creationId xmlns:a16="http://schemas.microsoft.com/office/drawing/2014/main" id="{80C97220-74CB-4977-9832-96FE24FE9F5B}"/>
              </a:ext>
            </a:extLst>
          </p:cNvPr>
          <p:cNvSpPr txBox="1"/>
          <p:nvPr/>
        </p:nvSpPr>
        <p:spPr>
          <a:xfrm>
            <a:off x="4151765" y="1652043"/>
            <a:ext cx="3718327" cy="369332"/>
          </a:xfrm>
          <a:prstGeom prst="rect">
            <a:avLst/>
          </a:prstGeom>
          <a:noFill/>
        </p:spPr>
        <p:txBody>
          <a:bodyPr wrap="none" rtlCol="0">
            <a:spAutoFit/>
          </a:bodyPr>
          <a:lstStyle/>
          <a:p>
            <a:pPr algn="ctr"/>
            <a:r>
              <a:rPr lang="en-US" b="1" dirty="0">
                <a:solidFill>
                  <a:srgbClr val="0070C0"/>
                </a:solidFill>
              </a:rPr>
              <a:t>HIV-1 RNA &lt; 50 copies/ml at last visit</a:t>
            </a:r>
          </a:p>
        </p:txBody>
      </p:sp>
      <p:grpSp>
        <p:nvGrpSpPr>
          <p:cNvPr id="3" name="Groupe 2">
            <a:extLst>
              <a:ext uri="{FF2B5EF4-FFF2-40B4-BE49-F238E27FC236}">
                <a16:creationId xmlns:a16="http://schemas.microsoft.com/office/drawing/2014/main" id="{20387236-7BB0-0448-BB64-C25569FF2B27}"/>
              </a:ext>
            </a:extLst>
          </p:cNvPr>
          <p:cNvGrpSpPr/>
          <p:nvPr/>
        </p:nvGrpSpPr>
        <p:grpSpPr>
          <a:xfrm>
            <a:off x="1497441" y="1992671"/>
            <a:ext cx="8817444" cy="3588284"/>
            <a:chOff x="2278104" y="1990542"/>
            <a:chExt cx="6834003" cy="3588284"/>
          </a:xfrm>
        </p:grpSpPr>
        <p:grpSp>
          <p:nvGrpSpPr>
            <p:cNvPr id="35" name="Groupe 34">
              <a:extLst>
                <a:ext uri="{FF2B5EF4-FFF2-40B4-BE49-F238E27FC236}">
                  <a16:creationId xmlns:a16="http://schemas.microsoft.com/office/drawing/2014/main" id="{565FACD0-C357-4518-AD65-CCE1EF575DCE}"/>
                </a:ext>
              </a:extLst>
            </p:cNvPr>
            <p:cNvGrpSpPr/>
            <p:nvPr/>
          </p:nvGrpSpPr>
          <p:grpSpPr>
            <a:xfrm>
              <a:off x="2899777" y="2261675"/>
              <a:ext cx="6212330" cy="2525230"/>
              <a:chOff x="2570163" y="2144713"/>
              <a:chExt cx="6705600" cy="2725738"/>
            </a:xfrm>
          </p:grpSpPr>
          <p:sp>
            <p:nvSpPr>
              <p:cNvPr id="17" name="Freeform 5">
                <a:extLst>
                  <a:ext uri="{FF2B5EF4-FFF2-40B4-BE49-F238E27FC236}">
                    <a16:creationId xmlns:a16="http://schemas.microsoft.com/office/drawing/2014/main" id="{6D4C5923-2523-4D98-8ED2-C826CC6C89D2}"/>
                  </a:ext>
                </a:extLst>
              </p:cNvPr>
              <p:cNvSpPr>
                <a:spLocks/>
              </p:cNvSpPr>
              <p:nvPr/>
            </p:nvSpPr>
            <p:spPr bwMode="auto">
              <a:xfrm>
                <a:off x="2697163" y="2144713"/>
                <a:ext cx="6578600" cy="2725738"/>
              </a:xfrm>
              <a:custGeom>
                <a:avLst/>
                <a:gdLst>
                  <a:gd name="T0" fmla="*/ 4144 w 4144"/>
                  <a:gd name="T1" fmla="*/ 1717 h 1717"/>
                  <a:gd name="T2" fmla="*/ 0 w 4144"/>
                  <a:gd name="T3" fmla="*/ 1717 h 1717"/>
                  <a:gd name="T4" fmla="*/ 0 w 4144"/>
                  <a:gd name="T5" fmla="*/ 0 h 1717"/>
                </a:gdLst>
                <a:ahLst/>
                <a:cxnLst>
                  <a:cxn ang="0">
                    <a:pos x="T0" y="T1"/>
                  </a:cxn>
                  <a:cxn ang="0">
                    <a:pos x="T2" y="T3"/>
                  </a:cxn>
                  <a:cxn ang="0">
                    <a:pos x="T4" y="T5"/>
                  </a:cxn>
                </a:cxnLst>
                <a:rect l="0" t="0" r="r" b="b"/>
                <a:pathLst>
                  <a:path w="4144" h="1717">
                    <a:moveTo>
                      <a:pt x="4144" y="1717"/>
                    </a:moveTo>
                    <a:lnTo>
                      <a:pt x="0" y="1717"/>
                    </a:lnTo>
                    <a:lnTo>
                      <a:pt x="0" y="0"/>
                    </a:lnTo>
                  </a:path>
                </a:pathLst>
              </a:custGeom>
              <a:noFill/>
              <a:ln w="9525" cap="rnd">
                <a:solidFill>
                  <a:srgbClr val="00006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8" name="Line 6">
                <a:extLst>
                  <a:ext uri="{FF2B5EF4-FFF2-40B4-BE49-F238E27FC236}">
                    <a16:creationId xmlns:a16="http://schemas.microsoft.com/office/drawing/2014/main" id="{7C7C04F5-E5DA-4974-B1A9-BBBFC781AD20}"/>
                  </a:ext>
                </a:extLst>
              </p:cNvPr>
              <p:cNvSpPr>
                <a:spLocks noChangeShapeType="1"/>
              </p:cNvSpPr>
              <p:nvPr/>
            </p:nvSpPr>
            <p:spPr bwMode="auto">
              <a:xfrm>
                <a:off x="2570163" y="2711450"/>
                <a:ext cx="127000" cy="0"/>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9" name="Line 7">
                <a:extLst>
                  <a:ext uri="{FF2B5EF4-FFF2-40B4-BE49-F238E27FC236}">
                    <a16:creationId xmlns:a16="http://schemas.microsoft.com/office/drawing/2014/main" id="{D5A40EC2-CFE3-4F51-886B-EBF8A10A915A}"/>
                  </a:ext>
                </a:extLst>
              </p:cNvPr>
              <p:cNvSpPr>
                <a:spLocks noChangeShapeType="1"/>
              </p:cNvSpPr>
              <p:nvPr/>
            </p:nvSpPr>
            <p:spPr bwMode="auto">
              <a:xfrm>
                <a:off x="2570163" y="3251200"/>
                <a:ext cx="127000" cy="0"/>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0" name="Line 8">
                <a:extLst>
                  <a:ext uri="{FF2B5EF4-FFF2-40B4-BE49-F238E27FC236}">
                    <a16:creationId xmlns:a16="http://schemas.microsoft.com/office/drawing/2014/main" id="{A2FD262B-05CA-4FDF-939C-F22888FA2845}"/>
                  </a:ext>
                </a:extLst>
              </p:cNvPr>
              <p:cNvSpPr>
                <a:spLocks noChangeShapeType="1"/>
              </p:cNvSpPr>
              <p:nvPr/>
            </p:nvSpPr>
            <p:spPr bwMode="auto">
              <a:xfrm>
                <a:off x="2570163" y="3790950"/>
                <a:ext cx="127000" cy="0"/>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1" name="Line 9">
                <a:extLst>
                  <a:ext uri="{FF2B5EF4-FFF2-40B4-BE49-F238E27FC236}">
                    <a16:creationId xmlns:a16="http://schemas.microsoft.com/office/drawing/2014/main" id="{F4ADF66C-2713-445F-95AD-FF8BF2A716FB}"/>
                  </a:ext>
                </a:extLst>
              </p:cNvPr>
              <p:cNvSpPr>
                <a:spLocks noChangeShapeType="1"/>
              </p:cNvSpPr>
              <p:nvPr/>
            </p:nvSpPr>
            <p:spPr bwMode="auto">
              <a:xfrm>
                <a:off x="2570163" y="4330700"/>
                <a:ext cx="127000" cy="0"/>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2" name="Line 10">
                <a:extLst>
                  <a:ext uri="{FF2B5EF4-FFF2-40B4-BE49-F238E27FC236}">
                    <a16:creationId xmlns:a16="http://schemas.microsoft.com/office/drawing/2014/main" id="{E1BB836C-AE32-4C4E-A486-E34A7B708B14}"/>
                  </a:ext>
                </a:extLst>
              </p:cNvPr>
              <p:cNvSpPr>
                <a:spLocks noChangeShapeType="1"/>
              </p:cNvSpPr>
              <p:nvPr/>
            </p:nvSpPr>
            <p:spPr bwMode="auto">
              <a:xfrm>
                <a:off x="2570163" y="4870450"/>
                <a:ext cx="127000" cy="0"/>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3" name="Line 11">
                <a:extLst>
                  <a:ext uri="{FF2B5EF4-FFF2-40B4-BE49-F238E27FC236}">
                    <a16:creationId xmlns:a16="http://schemas.microsoft.com/office/drawing/2014/main" id="{41855E8D-FF14-47D2-B5EE-EACDC7BCDECF}"/>
                  </a:ext>
                </a:extLst>
              </p:cNvPr>
              <p:cNvSpPr>
                <a:spLocks noChangeShapeType="1"/>
              </p:cNvSpPr>
              <p:nvPr/>
            </p:nvSpPr>
            <p:spPr bwMode="auto">
              <a:xfrm>
                <a:off x="2570163" y="2171700"/>
                <a:ext cx="127000" cy="0"/>
              </a:xfrm>
              <a:prstGeom prst="line">
                <a:avLst/>
              </a:prstGeom>
              <a:noFill/>
              <a:ln w="9525"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4" name="Freeform 12">
                <a:extLst>
                  <a:ext uri="{FF2B5EF4-FFF2-40B4-BE49-F238E27FC236}">
                    <a16:creationId xmlns:a16="http://schemas.microsoft.com/office/drawing/2014/main" id="{2A1FA5AD-F94E-44A5-9E3F-6C1FB9237B8F}"/>
                  </a:ext>
                </a:extLst>
              </p:cNvPr>
              <p:cNvSpPr>
                <a:spLocks/>
              </p:cNvSpPr>
              <p:nvPr/>
            </p:nvSpPr>
            <p:spPr bwMode="auto">
              <a:xfrm>
                <a:off x="8696325" y="2170113"/>
                <a:ext cx="504825" cy="2700338"/>
              </a:xfrm>
              <a:custGeom>
                <a:avLst/>
                <a:gdLst>
                  <a:gd name="T0" fmla="*/ 318 w 318"/>
                  <a:gd name="T1" fmla="*/ 0 h 1701"/>
                  <a:gd name="T2" fmla="*/ 0 w 318"/>
                  <a:gd name="T3" fmla="*/ 0 h 1701"/>
                  <a:gd name="T4" fmla="*/ 0 w 318"/>
                  <a:gd name="T5" fmla="*/ 1701 h 1701"/>
                  <a:gd name="T6" fmla="*/ 318 w 318"/>
                  <a:gd name="T7" fmla="*/ 1701 h 1701"/>
                  <a:gd name="T8" fmla="*/ 318 w 318"/>
                  <a:gd name="T9" fmla="*/ 0 h 1701"/>
                  <a:gd name="T10" fmla="*/ 318 w 318"/>
                  <a:gd name="T11" fmla="*/ 0 h 1701"/>
                </a:gdLst>
                <a:ahLst/>
                <a:cxnLst>
                  <a:cxn ang="0">
                    <a:pos x="T0" y="T1"/>
                  </a:cxn>
                  <a:cxn ang="0">
                    <a:pos x="T2" y="T3"/>
                  </a:cxn>
                  <a:cxn ang="0">
                    <a:pos x="T4" y="T5"/>
                  </a:cxn>
                  <a:cxn ang="0">
                    <a:pos x="T6" y="T7"/>
                  </a:cxn>
                  <a:cxn ang="0">
                    <a:pos x="T8" y="T9"/>
                  </a:cxn>
                  <a:cxn ang="0">
                    <a:pos x="T10" y="T11"/>
                  </a:cxn>
                </a:cxnLst>
                <a:rect l="0" t="0" r="r" b="b"/>
                <a:pathLst>
                  <a:path w="318" h="1701">
                    <a:moveTo>
                      <a:pt x="318" y="0"/>
                    </a:moveTo>
                    <a:lnTo>
                      <a:pt x="0" y="0"/>
                    </a:lnTo>
                    <a:lnTo>
                      <a:pt x="0" y="1701"/>
                    </a:lnTo>
                    <a:lnTo>
                      <a:pt x="318" y="1701"/>
                    </a:lnTo>
                    <a:lnTo>
                      <a:pt x="318" y="0"/>
                    </a:lnTo>
                    <a:lnTo>
                      <a:pt x="318" y="0"/>
                    </a:lnTo>
                    <a:close/>
                  </a:path>
                </a:pathLst>
              </a:custGeom>
              <a:solidFill>
                <a:srgbClr val="6633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5" name="Freeform 13">
                <a:extLst>
                  <a:ext uri="{FF2B5EF4-FFF2-40B4-BE49-F238E27FC236}">
                    <a16:creationId xmlns:a16="http://schemas.microsoft.com/office/drawing/2014/main" id="{7A594040-0564-4F00-A7FB-B34BE682A108}"/>
                  </a:ext>
                </a:extLst>
              </p:cNvPr>
              <p:cNvSpPr>
                <a:spLocks/>
              </p:cNvSpPr>
              <p:nvPr/>
            </p:nvSpPr>
            <p:spPr bwMode="auto">
              <a:xfrm>
                <a:off x="8102600" y="2170113"/>
                <a:ext cx="506413" cy="2700338"/>
              </a:xfrm>
              <a:custGeom>
                <a:avLst/>
                <a:gdLst>
                  <a:gd name="T0" fmla="*/ 319 w 319"/>
                  <a:gd name="T1" fmla="*/ 1701 h 1701"/>
                  <a:gd name="T2" fmla="*/ 319 w 319"/>
                  <a:gd name="T3" fmla="*/ 0 h 1701"/>
                  <a:gd name="T4" fmla="*/ 0 w 319"/>
                  <a:gd name="T5" fmla="*/ 0 h 1701"/>
                  <a:gd name="T6" fmla="*/ 0 w 319"/>
                  <a:gd name="T7" fmla="*/ 1701 h 1701"/>
                  <a:gd name="T8" fmla="*/ 319 w 319"/>
                  <a:gd name="T9" fmla="*/ 1701 h 1701"/>
                  <a:gd name="T10" fmla="*/ 319 w 319"/>
                  <a:gd name="T11" fmla="*/ 1701 h 1701"/>
                </a:gdLst>
                <a:ahLst/>
                <a:cxnLst>
                  <a:cxn ang="0">
                    <a:pos x="T0" y="T1"/>
                  </a:cxn>
                  <a:cxn ang="0">
                    <a:pos x="T2" y="T3"/>
                  </a:cxn>
                  <a:cxn ang="0">
                    <a:pos x="T4" y="T5"/>
                  </a:cxn>
                  <a:cxn ang="0">
                    <a:pos x="T6" y="T7"/>
                  </a:cxn>
                  <a:cxn ang="0">
                    <a:pos x="T8" y="T9"/>
                  </a:cxn>
                  <a:cxn ang="0">
                    <a:pos x="T10" y="T11"/>
                  </a:cxn>
                </a:cxnLst>
                <a:rect l="0" t="0" r="r" b="b"/>
                <a:pathLst>
                  <a:path w="319" h="1701">
                    <a:moveTo>
                      <a:pt x="319" y="1701"/>
                    </a:moveTo>
                    <a:lnTo>
                      <a:pt x="319" y="0"/>
                    </a:lnTo>
                    <a:lnTo>
                      <a:pt x="0" y="0"/>
                    </a:lnTo>
                    <a:lnTo>
                      <a:pt x="0" y="1701"/>
                    </a:lnTo>
                    <a:lnTo>
                      <a:pt x="319" y="1701"/>
                    </a:lnTo>
                    <a:lnTo>
                      <a:pt x="319" y="1701"/>
                    </a:lnTo>
                    <a:close/>
                  </a:path>
                </a:pathLst>
              </a:custGeom>
              <a:solidFill>
                <a:srgbClr val="6633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6" name="Freeform 14">
                <a:extLst>
                  <a:ext uri="{FF2B5EF4-FFF2-40B4-BE49-F238E27FC236}">
                    <a16:creationId xmlns:a16="http://schemas.microsoft.com/office/drawing/2014/main" id="{E888348E-C999-4D8F-A568-64BEBD4ADA28}"/>
                  </a:ext>
                </a:extLst>
              </p:cNvPr>
              <p:cNvSpPr>
                <a:spLocks/>
              </p:cNvSpPr>
              <p:nvPr/>
            </p:nvSpPr>
            <p:spPr bwMode="auto">
              <a:xfrm>
                <a:off x="6919913" y="2170113"/>
                <a:ext cx="509588" cy="2700338"/>
              </a:xfrm>
              <a:custGeom>
                <a:avLst/>
                <a:gdLst>
                  <a:gd name="T0" fmla="*/ 321 w 321"/>
                  <a:gd name="T1" fmla="*/ 0 h 1701"/>
                  <a:gd name="T2" fmla="*/ 0 w 321"/>
                  <a:gd name="T3" fmla="*/ 0 h 1701"/>
                  <a:gd name="T4" fmla="*/ 0 w 321"/>
                  <a:gd name="T5" fmla="*/ 1701 h 1701"/>
                  <a:gd name="T6" fmla="*/ 321 w 321"/>
                  <a:gd name="T7" fmla="*/ 1701 h 1701"/>
                  <a:gd name="T8" fmla="*/ 321 w 321"/>
                  <a:gd name="T9" fmla="*/ 0 h 1701"/>
                  <a:gd name="T10" fmla="*/ 321 w 321"/>
                  <a:gd name="T11" fmla="*/ 0 h 1701"/>
                </a:gdLst>
                <a:ahLst/>
                <a:cxnLst>
                  <a:cxn ang="0">
                    <a:pos x="T0" y="T1"/>
                  </a:cxn>
                  <a:cxn ang="0">
                    <a:pos x="T2" y="T3"/>
                  </a:cxn>
                  <a:cxn ang="0">
                    <a:pos x="T4" y="T5"/>
                  </a:cxn>
                  <a:cxn ang="0">
                    <a:pos x="T6" y="T7"/>
                  </a:cxn>
                  <a:cxn ang="0">
                    <a:pos x="T8" y="T9"/>
                  </a:cxn>
                  <a:cxn ang="0">
                    <a:pos x="T10" y="T11"/>
                  </a:cxn>
                </a:cxnLst>
                <a:rect l="0" t="0" r="r" b="b"/>
                <a:pathLst>
                  <a:path w="321" h="1701">
                    <a:moveTo>
                      <a:pt x="321" y="0"/>
                    </a:moveTo>
                    <a:lnTo>
                      <a:pt x="0" y="0"/>
                    </a:lnTo>
                    <a:lnTo>
                      <a:pt x="0" y="1701"/>
                    </a:lnTo>
                    <a:lnTo>
                      <a:pt x="321" y="1701"/>
                    </a:lnTo>
                    <a:lnTo>
                      <a:pt x="321" y="0"/>
                    </a:lnTo>
                    <a:lnTo>
                      <a:pt x="321" y="0"/>
                    </a:lnTo>
                    <a:close/>
                  </a:path>
                </a:pathLst>
              </a:custGeom>
              <a:solidFill>
                <a:srgbClr val="6633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7" name="Freeform 15">
                <a:extLst>
                  <a:ext uri="{FF2B5EF4-FFF2-40B4-BE49-F238E27FC236}">
                    <a16:creationId xmlns:a16="http://schemas.microsoft.com/office/drawing/2014/main" id="{11994AEE-EAD2-4586-9628-71BA8A612EDD}"/>
                  </a:ext>
                </a:extLst>
              </p:cNvPr>
              <p:cNvSpPr>
                <a:spLocks/>
              </p:cNvSpPr>
              <p:nvPr/>
            </p:nvSpPr>
            <p:spPr bwMode="auto">
              <a:xfrm>
                <a:off x="7512050" y="2184400"/>
                <a:ext cx="508000" cy="2686050"/>
              </a:xfrm>
              <a:custGeom>
                <a:avLst/>
                <a:gdLst>
                  <a:gd name="T0" fmla="*/ 320 w 320"/>
                  <a:gd name="T1" fmla="*/ 0 h 1692"/>
                  <a:gd name="T2" fmla="*/ 0 w 320"/>
                  <a:gd name="T3" fmla="*/ 0 h 1692"/>
                  <a:gd name="T4" fmla="*/ 0 w 320"/>
                  <a:gd name="T5" fmla="*/ 1692 h 1692"/>
                  <a:gd name="T6" fmla="*/ 320 w 320"/>
                  <a:gd name="T7" fmla="*/ 1692 h 1692"/>
                  <a:gd name="T8" fmla="*/ 320 w 320"/>
                  <a:gd name="T9" fmla="*/ 0 h 1692"/>
                  <a:gd name="T10" fmla="*/ 320 w 320"/>
                  <a:gd name="T11" fmla="*/ 0 h 1692"/>
                </a:gdLst>
                <a:ahLst/>
                <a:cxnLst>
                  <a:cxn ang="0">
                    <a:pos x="T0" y="T1"/>
                  </a:cxn>
                  <a:cxn ang="0">
                    <a:pos x="T2" y="T3"/>
                  </a:cxn>
                  <a:cxn ang="0">
                    <a:pos x="T4" y="T5"/>
                  </a:cxn>
                  <a:cxn ang="0">
                    <a:pos x="T6" y="T7"/>
                  </a:cxn>
                  <a:cxn ang="0">
                    <a:pos x="T8" y="T9"/>
                  </a:cxn>
                  <a:cxn ang="0">
                    <a:pos x="T10" y="T11"/>
                  </a:cxn>
                </a:cxnLst>
                <a:rect l="0" t="0" r="r" b="b"/>
                <a:pathLst>
                  <a:path w="320" h="1692">
                    <a:moveTo>
                      <a:pt x="320" y="0"/>
                    </a:moveTo>
                    <a:lnTo>
                      <a:pt x="0" y="0"/>
                    </a:lnTo>
                    <a:lnTo>
                      <a:pt x="0" y="1692"/>
                    </a:lnTo>
                    <a:lnTo>
                      <a:pt x="320" y="1692"/>
                    </a:lnTo>
                    <a:lnTo>
                      <a:pt x="320" y="0"/>
                    </a:lnTo>
                    <a:lnTo>
                      <a:pt x="320" y="0"/>
                    </a:lnTo>
                    <a:close/>
                  </a:path>
                </a:pathLst>
              </a:custGeom>
              <a:solidFill>
                <a:srgbClr val="6633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8" name="Freeform 16">
                <a:extLst>
                  <a:ext uri="{FF2B5EF4-FFF2-40B4-BE49-F238E27FC236}">
                    <a16:creationId xmlns:a16="http://schemas.microsoft.com/office/drawing/2014/main" id="{4BAC28E6-48F0-4A5D-B714-D41F01B30049}"/>
                  </a:ext>
                </a:extLst>
              </p:cNvPr>
              <p:cNvSpPr>
                <a:spLocks/>
              </p:cNvSpPr>
              <p:nvPr/>
            </p:nvSpPr>
            <p:spPr bwMode="auto">
              <a:xfrm>
                <a:off x="5149850" y="2184400"/>
                <a:ext cx="509588" cy="2686050"/>
              </a:xfrm>
              <a:custGeom>
                <a:avLst/>
                <a:gdLst>
                  <a:gd name="T0" fmla="*/ 321 w 321"/>
                  <a:gd name="T1" fmla="*/ 0 h 1692"/>
                  <a:gd name="T2" fmla="*/ 0 w 321"/>
                  <a:gd name="T3" fmla="*/ 0 h 1692"/>
                  <a:gd name="T4" fmla="*/ 0 w 321"/>
                  <a:gd name="T5" fmla="*/ 1692 h 1692"/>
                  <a:gd name="T6" fmla="*/ 321 w 321"/>
                  <a:gd name="T7" fmla="*/ 1692 h 1692"/>
                  <a:gd name="T8" fmla="*/ 321 w 321"/>
                  <a:gd name="T9" fmla="*/ 0 h 1692"/>
                  <a:gd name="T10" fmla="*/ 321 w 321"/>
                  <a:gd name="T11" fmla="*/ 0 h 1692"/>
                </a:gdLst>
                <a:ahLst/>
                <a:cxnLst>
                  <a:cxn ang="0">
                    <a:pos x="T0" y="T1"/>
                  </a:cxn>
                  <a:cxn ang="0">
                    <a:pos x="T2" y="T3"/>
                  </a:cxn>
                  <a:cxn ang="0">
                    <a:pos x="T4" y="T5"/>
                  </a:cxn>
                  <a:cxn ang="0">
                    <a:pos x="T6" y="T7"/>
                  </a:cxn>
                  <a:cxn ang="0">
                    <a:pos x="T8" y="T9"/>
                  </a:cxn>
                  <a:cxn ang="0">
                    <a:pos x="T10" y="T11"/>
                  </a:cxn>
                </a:cxnLst>
                <a:rect l="0" t="0" r="r" b="b"/>
                <a:pathLst>
                  <a:path w="321" h="1692">
                    <a:moveTo>
                      <a:pt x="321" y="0"/>
                    </a:moveTo>
                    <a:lnTo>
                      <a:pt x="0" y="0"/>
                    </a:lnTo>
                    <a:lnTo>
                      <a:pt x="0" y="1692"/>
                    </a:lnTo>
                    <a:lnTo>
                      <a:pt x="321" y="1692"/>
                    </a:lnTo>
                    <a:lnTo>
                      <a:pt x="321" y="0"/>
                    </a:lnTo>
                    <a:lnTo>
                      <a:pt x="321" y="0"/>
                    </a:lnTo>
                    <a:close/>
                  </a:path>
                </a:pathLst>
              </a:custGeom>
              <a:solidFill>
                <a:srgbClr val="6633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9" name="Freeform 17">
                <a:extLst>
                  <a:ext uri="{FF2B5EF4-FFF2-40B4-BE49-F238E27FC236}">
                    <a16:creationId xmlns:a16="http://schemas.microsoft.com/office/drawing/2014/main" id="{C75D2D5D-D822-453A-ABF1-57466BB86FE3}"/>
                  </a:ext>
                </a:extLst>
              </p:cNvPr>
              <p:cNvSpPr>
                <a:spLocks/>
              </p:cNvSpPr>
              <p:nvPr/>
            </p:nvSpPr>
            <p:spPr bwMode="auto">
              <a:xfrm>
                <a:off x="5740400" y="2184400"/>
                <a:ext cx="506413" cy="2686050"/>
              </a:xfrm>
              <a:custGeom>
                <a:avLst/>
                <a:gdLst>
                  <a:gd name="T0" fmla="*/ 319 w 319"/>
                  <a:gd name="T1" fmla="*/ 0 h 1692"/>
                  <a:gd name="T2" fmla="*/ 0 w 319"/>
                  <a:gd name="T3" fmla="*/ 0 h 1692"/>
                  <a:gd name="T4" fmla="*/ 0 w 319"/>
                  <a:gd name="T5" fmla="*/ 1692 h 1692"/>
                  <a:gd name="T6" fmla="*/ 319 w 319"/>
                  <a:gd name="T7" fmla="*/ 1692 h 1692"/>
                  <a:gd name="T8" fmla="*/ 319 w 319"/>
                  <a:gd name="T9" fmla="*/ 0 h 1692"/>
                  <a:gd name="T10" fmla="*/ 319 w 319"/>
                  <a:gd name="T11" fmla="*/ 0 h 1692"/>
                </a:gdLst>
                <a:ahLst/>
                <a:cxnLst>
                  <a:cxn ang="0">
                    <a:pos x="T0" y="T1"/>
                  </a:cxn>
                  <a:cxn ang="0">
                    <a:pos x="T2" y="T3"/>
                  </a:cxn>
                  <a:cxn ang="0">
                    <a:pos x="T4" y="T5"/>
                  </a:cxn>
                  <a:cxn ang="0">
                    <a:pos x="T6" y="T7"/>
                  </a:cxn>
                  <a:cxn ang="0">
                    <a:pos x="T8" y="T9"/>
                  </a:cxn>
                  <a:cxn ang="0">
                    <a:pos x="T10" y="T11"/>
                  </a:cxn>
                </a:cxnLst>
                <a:rect l="0" t="0" r="r" b="b"/>
                <a:pathLst>
                  <a:path w="319" h="1692">
                    <a:moveTo>
                      <a:pt x="319" y="0"/>
                    </a:moveTo>
                    <a:lnTo>
                      <a:pt x="0" y="0"/>
                    </a:lnTo>
                    <a:lnTo>
                      <a:pt x="0" y="1692"/>
                    </a:lnTo>
                    <a:lnTo>
                      <a:pt x="319" y="1692"/>
                    </a:lnTo>
                    <a:lnTo>
                      <a:pt x="319" y="0"/>
                    </a:lnTo>
                    <a:lnTo>
                      <a:pt x="319" y="0"/>
                    </a:lnTo>
                    <a:close/>
                  </a:path>
                </a:pathLst>
              </a:custGeom>
              <a:solidFill>
                <a:srgbClr val="6633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0" name="Freeform 18">
                <a:extLst>
                  <a:ext uri="{FF2B5EF4-FFF2-40B4-BE49-F238E27FC236}">
                    <a16:creationId xmlns:a16="http://schemas.microsoft.com/office/drawing/2014/main" id="{537EBB33-6D38-4C74-B615-1051A2549965}"/>
                  </a:ext>
                </a:extLst>
              </p:cNvPr>
              <p:cNvSpPr>
                <a:spLocks/>
              </p:cNvSpPr>
              <p:nvPr/>
            </p:nvSpPr>
            <p:spPr bwMode="auto">
              <a:xfrm>
                <a:off x="6332538" y="2184400"/>
                <a:ext cx="504825" cy="2686050"/>
              </a:xfrm>
              <a:custGeom>
                <a:avLst/>
                <a:gdLst>
                  <a:gd name="T0" fmla="*/ 318 w 318"/>
                  <a:gd name="T1" fmla="*/ 0 h 1692"/>
                  <a:gd name="T2" fmla="*/ 0 w 318"/>
                  <a:gd name="T3" fmla="*/ 0 h 1692"/>
                  <a:gd name="T4" fmla="*/ 0 w 318"/>
                  <a:gd name="T5" fmla="*/ 1692 h 1692"/>
                  <a:gd name="T6" fmla="*/ 318 w 318"/>
                  <a:gd name="T7" fmla="*/ 1692 h 1692"/>
                  <a:gd name="T8" fmla="*/ 318 w 318"/>
                  <a:gd name="T9" fmla="*/ 0 h 1692"/>
                  <a:gd name="T10" fmla="*/ 318 w 318"/>
                  <a:gd name="T11" fmla="*/ 0 h 1692"/>
                </a:gdLst>
                <a:ahLst/>
                <a:cxnLst>
                  <a:cxn ang="0">
                    <a:pos x="T0" y="T1"/>
                  </a:cxn>
                  <a:cxn ang="0">
                    <a:pos x="T2" y="T3"/>
                  </a:cxn>
                  <a:cxn ang="0">
                    <a:pos x="T4" y="T5"/>
                  </a:cxn>
                  <a:cxn ang="0">
                    <a:pos x="T6" y="T7"/>
                  </a:cxn>
                  <a:cxn ang="0">
                    <a:pos x="T8" y="T9"/>
                  </a:cxn>
                  <a:cxn ang="0">
                    <a:pos x="T10" y="T11"/>
                  </a:cxn>
                </a:cxnLst>
                <a:rect l="0" t="0" r="r" b="b"/>
                <a:pathLst>
                  <a:path w="318" h="1692">
                    <a:moveTo>
                      <a:pt x="318" y="0"/>
                    </a:moveTo>
                    <a:lnTo>
                      <a:pt x="0" y="0"/>
                    </a:lnTo>
                    <a:lnTo>
                      <a:pt x="0" y="1692"/>
                    </a:lnTo>
                    <a:lnTo>
                      <a:pt x="318" y="1692"/>
                    </a:lnTo>
                    <a:lnTo>
                      <a:pt x="318" y="0"/>
                    </a:lnTo>
                    <a:lnTo>
                      <a:pt x="318" y="0"/>
                    </a:lnTo>
                    <a:close/>
                  </a:path>
                </a:pathLst>
              </a:custGeom>
              <a:solidFill>
                <a:srgbClr val="6633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1" name="Freeform 19">
                <a:extLst>
                  <a:ext uri="{FF2B5EF4-FFF2-40B4-BE49-F238E27FC236}">
                    <a16:creationId xmlns:a16="http://schemas.microsoft.com/office/drawing/2014/main" id="{4F6D9E83-8C1A-48EE-91E3-BA8099F29BCF}"/>
                  </a:ext>
                </a:extLst>
              </p:cNvPr>
              <p:cNvSpPr>
                <a:spLocks/>
              </p:cNvSpPr>
              <p:nvPr/>
            </p:nvSpPr>
            <p:spPr bwMode="auto">
              <a:xfrm>
                <a:off x="4562475" y="2254250"/>
                <a:ext cx="504825" cy="2616200"/>
              </a:xfrm>
              <a:custGeom>
                <a:avLst/>
                <a:gdLst>
                  <a:gd name="T0" fmla="*/ 318 w 318"/>
                  <a:gd name="T1" fmla="*/ 0 h 1648"/>
                  <a:gd name="T2" fmla="*/ 0 w 318"/>
                  <a:gd name="T3" fmla="*/ 0 h 1648"/>
                  <a:gd name="T4" fmla="*/ 0 w 318"/>
                  <a:gd name="T5" fmla="*/ 1648 h 1648"/>
                  <a:gd name="T6" fmla="*/ 318 w 318"/>
                  <a:gd name="T7" fmla="*/ 1648 h 1648"/>
                  <a:gd name="T8" fmla="*/ 318 w 318"/>
                  <a:gd name="T9" fmla="*/ 0 h 1648"/>
                  <a:gd name="T10" fmla="*/ 318 w 318"/>
                  <a:gd name="T11" fmla="*/ 0 h 1648"/>
                </a:gdLst>
                <a:ahLst/>
                <a:cxnLst>
                  <a:cxn ang="0">
                    <a:pos x="T0" y="T1"/>
                  </a:cxn>
                  <a:cxn ang="0">
                    <a:pos x="T2" y="T3"/>
                  </a:cxn>
                  <a:cxn ang="0">
                    <a:pos x="T4" y="T5"/>
                  </a:cxn>
                  <a:cxn ang="0">
                    <a:pos x="T6" y="T7"/>
                  </a:cxn>
                  <a:cxn ang="0">
                    <a:pos x="T8" y="T9"/>
                  </a:cxn>
                  <a:cxn ang="0">
                    <a:pos x="T10" y="T11"/>
                  </a:cxn>
                </a:cxnLst>
                <a:rect l="0" t="0" r="r" b="b"/>
                <a:pathLst>
                  <a:path w="318" h="1648">
                    <a:moveTo>
                      <a:pt x="318" y="0"/>
                    </a:moveTo>
                    <a:lnTo>
                      <a:pt x="0" y="0"/>
                    </a:lnTo>
                    <a:lnTo>
                      <a:pt x="0" y="1648"/>
                    </a:lnTo>
                    <a:lnTo>
                      <a:pt x="318" y="1648"/>
                    </a:lnTo>
                    <a:lnTo>
                      <a:pt x="318" y="0"/>
                    </a:lnTo>
                    <a:lnTo>
                      <a:pt x="318" y="0"/>
                    </a:lnTo>
                    <a:close/>
                  </a:path>
                </a:pathLst>
              </a:custGeom>
              <a:solidFill>
                <a:srgbClr val="FF66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2" name="Freeform 20">
                <a:extLst>
                  <a:ext uri="{FF2B5EF4-FFF2-40B4-BE49-F238E27FC236}">
                    <a16:creationId xmlns:a16="http://schemas.microsoft.com/office/drawing/2014/main" id="{E4EBFEEA-FB4F-4564-955B-EE85E0D19334}"/>
                  </a:ext>
                </a:extLst>
              </p:cNvPr>
              <p:cNvSpPr>
                <a:spLocks/>
              </p:cNvSpPr>
              <p:nvPr/>
            </p:nvSpPr>
            <p:spPr bwMode="auto">
              <a:xfrm>
                <a:off x="3970338" y="2184400"/>
                <a:ext cx="506413" cy="2686050"/>
              </a:xfrm>
              <a:custGeom>
                <a:avLst/>
                <a:gdLst>
                  <a:gd name="T0" fmla="*/ 319 w 319"/>
                  <a:gd name="T1" fmla="*/ 0 h 1692"/>
                  <a:gd name="T2" fmla="*/ 0 w 319"/>
                  <a:gd name="T3" fmla="*/ 0 h 1692"/>
                  <a:gd name="T4" fmla="*/ 0 w 319"/>
                  <a:gd name="T5" fmla="*/ 1692 h 1692"/>
                  <a:gd name="T6" fmla="*/ 319 w 319"/>
                  <a:gd name="T7" fmla="*/ 1692 h 1692"/>
                  <a:gd name="T8" fmla="*/ 319 w 319"/>
                  <a:gd name="T9" fmla="*/ 0 h 1692"/>
                  <a:gd name="T10" fmla="*/ 319 w 319"/>
                  <a:gd name="T11" fmla="*/ 0 h 1692"/>
                </a:gdLst>
                <a:ahLst/>
                <a:cxnLst>
                  <a:cxn ang="0">
                    <a:pos x="T0" y="T1"/>
                  </a:cxn>
                  <a:cxn ang="0">
                    <a:pos x="T2" y="T3"/>
                  </a:cxn>
                  <a:cxn ang="0">
                    <a:pos x="T4" y="T5"/>
                  </a:cxn>
                  <a:cxn ang="0">
                    <a:pos x="T6" y="T7"/>
                  </a:cxn>
                  <a:cxn ang="0">
                    <a:pos x="T8" y="T9"/>
                  </a:cxn>
                  <a:cxn ang="0">
                    <a:pos x="T10" y="T11"/>
                  </a:cxn>
                </a:cxnLst>
                <a:rect l="0" t="0" r="r" b="b"/>
                <a:pathLst>
                  <a:path w="319" h="1692">
                    <a:moveTo>
                      <a:pt x="319" y="0"/>
                    </a:moveTo>
                    <a:lnTo>
                      <a:pt x="0" y="0"/>
                    </a:lnTo>
                    <a:lnTo>
                      <a:pt x="0" y="1692"/>
                    </a:lnTo>
                    <a:lnTo>
                      <a:pt x="319" y="1692"/>
                    </a:lnTo>
                    <a:lnTo>
                      <a:pt x="319" y="0"/>
                    </a:lnTo>
                    <a:lnTo>
                      <a:pt x="319" y="0"/>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3" name="Freeform 21">
                <a:extLst>
                  <a:ext uri="{FF2B5EF4-FFF2-40B4-BE49-F238E27FC236}">
                    <a16:creationId xmlns:a16="http://schemas.microsoft.com/office/drawing/2014/main" id="{ACB86DCC-7D28-4DA1-A931-39F610C64227}"/>
                  </a:ext>
                </a:extLst>
              </p:cNvPr>
              <p:cNvSpPr>
                <a:spLocks/>
              </p:cNvSpPr>
              <p:nvPr/>
            </p:nvSpPr>
            <p:spPr bwMode="auto">
              <a:xfrm>
                <a:off x="2789238" y="2184400"/>
                <a:ext cx="508000" cy="2686050"/>
              </a:xfrm>
              <a:custGeom>
                <a:avLst/>
                <a:gdLst>
                  <a:gd name="T0" fmla="*/ 320 w 320"/>
                  <a:gd name="T1" fmla="*/ 0 h 1692"/>
                  <a:gd name="T2" fmla="*/ 0 w 320"/>
                  <a:gd name="T3" fmla="*/ 0 h 1692"/>
                  <a:gd name="T4" fmla="*/ 0 w 320"/>
                  <a:gd name="T5" fmla="*/ 1692 h 1692"/>
                  <a:gd name="T6" fmla="*/ 320 w 320"/>
                  <a:gd name="T7" fmla="*/ 1692 h 1692"/>
                  <a:gd name="T8" fmla="*/ 320 w 320"/>
                  <a:gd name="T9" fmla="*/ 0 h 1692"/>
                  <a:gd name="T10" fmla="*/ 320 w 320"/>
                  <a:gd name="T11" fmla="*/ 0 h 1692"/>
                </a:gdLst>
                <a:ahLst/>
                <a:cxnLst>
                  <a:cxn ang="0">
                    <a:pos x="T0" y="T1"/>
                  </a:cxn>
                  <a:cxn ang="0">
                    <a:pos x="T2" y="T3"/>
                  </a:cxn>
                  <a:cxn ang="0">
                    <a:pos x="T4" y="T5"/>
                  </a:cxn>
                  <a:cxn ang="0">
                    <a:pos x="T6" y="T7"/>
                  </a:cxn>
                  <a:cxn ang="0">
                    <a:pos x="T8" y="T9"/>
                  </a:cxn>
                  <a:cxn ang="0">
                    <a:pos x="T10" y="T11"/>
                  </a:cxn>
                </a:cxnLst>
                <a:rect l="0" t="0" r="r" b="b"/>
                <a:pathLst>
                  <a:path w="320" h="1692">
                    <a:moveTo>
                      <a:pt x="320" y="0"/>
                    </a:moveTo>
                    <a:lnTo>
                      <a:pt x="0" y="0"/>
                    </a:lnTo>
                    <a:lnTo>
                      <a:pt x="0" y="1692"/>
                    </a:lnTo>
                    <a:lnTo>
                      <a:pt x="320" y="1692"/>
                    </a:lnTo>
                    <a:lnTo>
                      <a:pt x="320" y="0"/>
                    </a:lnTo>
                    <a:lnTo>
                      <a:pt x="320" y="0"/>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4" name="Freeform 22">
                <a:extLst>
                  <a:ext uri="{FF2B5EF4-FFF2-40B4-BE49-F238E27FC236}">
                    <a16:creationId xmlns:a16="http://schemas.microsoft.com/office/drawing/2014/main" id="{C694443D-5AFA-474D-B1F3-3D14F4C0D360}"/>
                  </a:ext>
                </a:extLst>
              </p:cNvPr>
              <p:cNvSpPr>
                <a:spLocks/>
              </p:cNvSpPr>
              <p:nvPr/>
            </p:nvSpPr>
            <p:spPr bwMode="auto">
              <a:xfrm>
                <a:off x="3379788" y="2214563"/>
                <a:ext cx="508000" cy="2655888"/>
              </a:xfrm>
              <a:custGeom>
                <a:avLst/>
                <a:gdLst>
                  <a:gd name="T0" fmla="*/ 320 w 320"/>
                  <a:gd name="T1" fmla="*/ 0 h 1673"/>
                  <a:gd name="T2" fmla="*/ 0 w 320"/>
                  <a:gd name="T3" fmla="*/ 0 h 1673"/>
                  <a:gd name="T4" fmla="*/ 0 w 320"/>
                  <a:gd name="T5" fmla="*/ 1673 h 1673"/>
                  <a:gd name="T6" fmla="*/ 320 w 320"/>
                  <a:gd name="T7" fmla="*/ 1673 h 1673"/>
                  <a:gd name="T8" fmla="*/ 320 w 320"/>
                  <a:gd name="T9" fmla="*/ 0 h 1673"/>
                  <a:gd name="T10" fmla="*/ 320 w 320"/>
                  <a:gd name="T11" fmla="*/ 0 h 1673"/>
                </a:gdLst>
                <a:ahLst/>
                <a:cxnLst>
                  <a:cxn ang="0">
                    <a:pos x="T0" y="T1"/>
                  </a:cxn>
                  <a:cxn ang="0">
                    <a:pos x="T2" y="T3"/>
                  </a:cxn>
                  <a:cxn ang="0">
                    <a:pos x="T4" y="T5"/>
                  </a:cxn>
                  <a:cxn ang="0">
                    <a:pos x="T6" y="T7"/>
                  </a:cxn>
                  <a:cxn ang="0">
                    <a:pos x="T8" y="T9"/>
                  </a:cxn>
                  <a:cxn ang="0">
                    <a:pos x="T10" y="T11"/>
                  </a:cxn>
                </a:cxnLst>
                <a:rect l="0" t="0" r="r" b="b"/>
                <a:pathLst>
                  <a:path w="320" h="1673">
                    <a:moveTo>
                      <a:pt x="320" y="0"/>
                    </a:moveTo>
                    <a:lnTo>
                      <a:pt x="0" y="0"/>
                    </a:lnTo>
                    <a:lnTo>
                      <a:pt x="0" y="1673"/>
                    </a:lnTo>
                    <a:lnTo>
                      <a:pt x="320" y="1673"/>
                    </a:lnTo>
                    <a:lnTo>
                      <a:pt x="320" y="0"/>
                    </a:lnTo>
                    <a:lnTo>
                      <a:pt x="320" y="0"/>
                    </a:lnTo>
                    <a:close/>
                  </a:path>
                </a:pathLst>
              </a:custGeom>
              <a:solidFill>
                <a:srgbClr val="FF66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37" name="ZoneTexte 36">
              <a:extLst>
                <a:ext uri="{FF2B5EF4-FFF2-40B4-BE49-F238E27FC236}">
                  <a16:creationId xmlns:a16="http://schemas.microsoft.com/office/drawing/2014/main" id="{A4D60B44-8677-4DCE-BA8D-899499B01B4B}"/>
                </a:ext>
              </a:extLst>
            </p:cNvPr>
            <p:cNvSpPr txBox="1"/>
            <p:nvPr/>
          </p:nvSpPr>
          <p:spPr>
            <a:xfrm rot="16200000">
              <a:off x="1665125" y="3330798"/>
              <a:ext cx="1488356" cy="262398"/>
            </a:xfrm>
            <a:prstGeom prst="rect">
              <a:avLst/>
            </a:prstGeom>
            <a:noFill/>
          </p:spPr>
          <p:txBody>
            <a:bodyPr wrap="none" rtlCol="0">
              <a:spAutoFit/>
            </a:bodyPr>
            <a:lstStyle/>
            <a:p>
              <a:pPr algn="ctr"/>
              <a:r>
                <a:rPr lang="en-US" sz="1600" b="1" dirty="0"/>
                <a:t>Participants, % </a:t>
              </a:r>
            </a:p>
          </p:txBody>
        </p:sp>
        <p:sp>
          <p:nvSpPr>
            <p:cNvPr id="39" name="ZoneTexte 38">
              <a:extLst>
                <a:ext uri="{FF2B5EF4-FFF2-40B4-BE49-F238E27FC236}">
                  <a16:creationId xmlns:a16="http://schemas.microsoft.com/office/drawing/2014/main" id="{15FC8420-8299-45D1-B4C6-933934F51C12}"/>
                </a:ext>
              </a:extLst>
            </p:cNvPr>
            <p:cNvSpPr txBox="1"/>
            <p:nvPr/>
          </p:nvSpPr>
          <p:spPr>
            <a:xfrm>
              <a:off x="2747753" y="4649325"/>
              <a:ext cx="223884" cy="338554"/>
            </a:xfrm>
            <a:prstGeom prst="rect">
              <a:avLst/>
            </a:prstGeom>
            <a:noFill/>
          </p:spPr>
          <p:txBody>
            <a:bodyPr wrap="none" rtlCol="0">
              <a:spAutoFit/>
            </a:bodyPr>
            <a:lstStyle/>
            <a:p>
              <a:pPr algn="r"/>
              <a:r>
                <a:rPr lang="en-US" sz="1600"/>
                <a:t>0</a:t>
              </a:r>
            </a:p>
          </p:txBody>
        </p:sp>
        <p:sp>
          <p:nvSpPr>
            <p:cNvPr id="41" name="ZoneTexte 40">
              <a:extLst>
                <a:ext uri="{FF2B5EF4-FFF2-40B4-BE49-F238E27FC236}">
                  <a16:creationId xmlns:a16="http://schemas.microsoft.com/office/drawing/2014/main" id="{92D39572-18EF-4C2A-B5AE-2827DEA9E2B8}"/>
                </a:ext>
              </a:extLst>
            </p:cNvPr>
            <p:cNvSpPr txBox="1"/>
            <p:nvPr/>
          </p:nvSpPr>
          <p:spPr>
            <a:xfrm>
              <a:off x="2666997" y="4150129"/>
              <a:ext cx="304640" cy="338554"/>
            </a:xfrm>
            <a:prstGeom prst="rect">
              <a:avLst/>
            </a:prstGeom>
            <a:noFill/>
          </p:spPr>
          <p:txBody>
            <a:bodyPr wrap="none" rtlCol="0">
              <a:spAutoFit/>
            </a:bodyPr>
            <a:lstStyle/>
            <a:p>
              <a:pPr algn="r"/>
              <a:r>
                <a:rPr lang="en-US" sz="1600"/>
                <a:t>20</a:t>
              </a:r>
            </a:p>
          </p:txBody>
        </p:sp>
        <p:sp>
          <p:nvSpPr>
            <p:cNvPr id="43" name="ZoneTexte 42">
              <a:extLst>
                <a:ext uri="{FF2B5EF4-FFF2-40B4-BE49-F238E27FC236}">
                  <a16:creationId xmlns:a16="http://schemas.microsoft.com/office/drawing/2014/main" id="{8C23D672-9AA9-4839-9D26-D6F535AF16F1}"/>
                </a:ext>
              </a:extLst>
            </p:cNvPr>
            <p:cNvSpPr txBox="1"/>
            <p:nvPr/>
          </p:nvSpPr>
          <p:spPr>
            <a:xfrm>
              <a:off x="2666997" y="3650935"/>
              <a:ext cx="304640" cy="338554"/>
            </a:xfrm>
            <a:prstGeom prst="rect">
              <a:avLst/>
            </a:prstGeom>
            <a:noFill/>
          </p:spPr>
          <p:txBody>
            <a:bodyPr wrap="none" rtlCol="0">
              <a:spAutoFit/>
            </a:bodyPr>
            <a:lstStyle/>
            <a:p>
              <a:pPr algn="r"/>
              <a:r>
                <a:rPr lang="en-US" sz="1600"/>
                <a:t>40</a:t>
              </a:r>
            </a:p>
          </p:txBody>
        </p:sp>
        <p:sp>
          <p:nvSpPr>
            <p:cNvPr id="45" name="ZoneTexte 44">
              <a:extLst>
                <a:ext uri="{FF2B5EF4-FFF2-40B4-BE49-F238E27FC236}">
                  <a16:creationId xmlns:a16="http://schemas.microsoft.com/office/drawing/2014/main" id="{E84FC0D1-6FED-4BE9-8023-A72C4E9F4ED9}"/>
                </a:ext>
              </a:extLst>
            </p:cNvPr>
            <p:cNvSpPr txBox="1"/>
            <p:nvPr/>
          </p:nvSpPr>
          <p:spPr>
            <a:xfrm>
              <a:off x="2666997" y="3151741"/>
              <a:ext cx="304640" cy="338554"/>
            </a:xfrm>
            <a:prstGeom prst="rect">
              <a:avLst/>
            </a:prstGeom>
            <a:noFill/>
          </p:spPr>
          <p:txBody>
            <a:bodyPr wrap="none" rtlCol="0">
              <a:spAutoFit/>
            </a:bodyPr>
            <a:lstStyle/>
            <a:p>
              <a:pPr algn="r"/>
              <a:r>
                <a:rPr lang="en-US" sz="1600"/>
                <a:t>60</a:t>
              </a:r>
            </a:p>
          </p:txBody>
        </p:sp>
        <p:sp>
          <p:nvSpPr>
            <p:cNvPr id="47" name="ZoneTexte 46">
              <a:extLst>
                <a:ext uri="{FF2B5EF4-FFF2-40B4-BE49-F238E27FC236}">
                  <a16:creationId xmlns:a16="http://schemas.microsoft.com/office/drawing/2014/main" id="{F74A5044-BEBC-4DC6-A570-D6149431EDB3}"/>
                </a:ext>
              </a:extLst>
            </p:cNvPr>
            <p:cNvSpPr txBox="1"/>
            <p:nvPr/>
          </p:nvSpPr>
          <p:spPr>
            <a:xfrm>
              <a:off x="2666997" y="2652547"/>
              <a:ext cx="304640" cy="338554"/>
            </a:xfrm>
            <a:prstGeom prst="rect">
              <a:avLst/>
            </a:prstGeom>
            <a:noFill/>
          </p:spPr>
          <p:txBody>
            <a:bodyPr wrap="none" rtlCol="0">
              <a:spAutoFit/>
            </a:bodyPr>
            <a:lstStyle/>
            <a:p>
              <a:pPr algn="r"/>
              <a:r>
                <a:rPr lang="en-US" sz="1600"/>
                <a:t>80</a:t>
              </a:r>
            </a:p>
          </p:txBody>
        </p:sp>
        <p:sp>
          <p:nvSpPr>
            <p:cNvPr id="49" name="ZoneTexte 48">
              <a:extLst>
                <a:ext uri="{FF2B5EF4-FFF2-40B4-BE49-F238E27FC236}">
                  <a16:creationId xmlns:a16="http://schemas.microsoft.com/office/drawing/2014/main" id="{24E67F6F-52BB-4355-957A-2C769C803B37}"/>
                </a:ext>
              </a:extLst>
            </p:cNvPr>
            <p:cNvSpPr txBox="1"/>
            <p:nvPr/>
          </p:nvSpPr>
          <p:spPr>
            <a:xfrm>
              <a:off x="2586240" y="2153353"/>
              <a:ext cx="385397" cy="338554"/>
            </a:xfrm>
            <a:prstGeom prst="rect">
              <a:avLst/>
            </a:prstGeom>
            <a:noFill/>
          </p:spPr>
          <p:txBody>
            <a:bodyPr wrap="none" rtlCol="0">
              <a:spAutoFit/>
            </a:bodyPr>
            <a:lstStyle/>
            <a:p>
              <a:pPr algn="r"/>
              <a:r>
                <a:rPr lang="en-US" sz="1600"/>
                <a:t>100</a:t>
              </a:r>
            </a:p>
          </p:txBody>
        </p:sp>
        <p:sp>
          <p:nvSpPr>
            <p:cNvPr id="53" name="ZoneTexte 52">
              <a:extLst>
                <a:ext uri="{FF2B5EF4-FFF2-40B4-BE49-F238E27FC236}">
                  <a16:creationId xmlns:a16="http://schemas.microsoft.com/office/drawing/2014/main" id="{0BC220DC-711E-4DDB-975F-B97D24558F3A}"/>
                </a:ext>
              </a:extLst>
            </p:cNvPr>
            <p:cNvSpPr txBox="1"/>
            <p:nvPr/>
          </p:nvSpPr>
          <p:spPr>
            <a:xfrm>
              <a:off x="3160962" y="4219683"/>
              <a:ext cx="366761" cy="430887"/>
            </a:xfrm>
            <a:prstGeom prst="rect">
              <a:avLst/>
            </a:prstGeom>
            <a:noFill/>
          </p:spPr>
          <p:txBody>
            <a:bodyPr wrap="none" rtlCol="0">
              <a:spAutoFit/>
            </a:bodyPr>
            <a:lstStyle/>
            <a:p>
              <a:pPr algn="ctr"/>
              <a:r>
                <a:rPr lang="en-US" sz="1100" b="1" u="sng" dirty="0">
                  <a:solidFill>
                    <a:schemeClr val="bg1"/>
                  </a:solidFill>
                </a:rPr>
                <a:t>1803</a:t>
              </a:r>
              <a:br>
                <a:rPr lang="en-US" sz="1100" b="1" dirty="0">
                  <a:solidFill>
                    <a:schemeClr val="bg1"/>
                  </a:solidFill>
                </a:rPr>
              </a:br>
              <a:r>
                <a:rPr lang="en-US" sz="1100" b="1" dirty="0">
                  <a:solidFill>
                    <a:schemeClr val="bg1"/>
                  </a:solidFill>
                </a:rPr>
                <a:t>1825</a:t>
              </a:r>
            </a:p>
          </p:txBody>
        </p:sp>
        <p:sp>
          <p:nvSpPr>
            <p:cNvPr id="55" name="ZoneTexte 54">
              <a:extLst>
                <a:ext uri="{FF2B5EF4-FFF2-40B4-BE49-F238E27FC236}">
                  <a16:creationId xmlns:a16="http://schemas.microsoft.com/office/drawing/2014/main" id="{5E474BB4-8A42-43B5-9295-3AAF35E00629}"/>
                </a:ext>
              </a:extLst>
            </p:cNvPr>
            <p:cNvSpPr txBox="1"/>
            <p:nvPr/>
          </p:nvSpPr>
          <p:spPr>
            <a:xfrm>
              <a:off x="3168027" y="2039600"/>
              <a:ext cx="304640" cy="338554"/>
            </a:xfrm>
            <a:prstGeom prst="rect">
              <a:avLst/>
            </a:prstGeom>
            <a:noFill/>
          </p:spPr>
          <p:txBody>
            <a:bodyPr wrap="none" rtlCol="0">
              <a:spAutoFit/>
            </a:bodyPr>
            <a:lstStyle/>
            <a:p>
              <a:pPr algn="ctr"/>
              <a:r>
                <a:rPr lang="en-US" sz="1600" b="1"/>
                <a:t>99</a:t>
              </a:r>
            </a:p>
          </p:txBody>
        </p:sp>
        <p:sp>
          <p:nvSpPr>
            <p:cNvPr id="56" name="ZoneTexte 55">
              <a:extLst>
                <a:ext uri="{FF2B5EF4-FFF2-40B4-BE49-F238E27FC236}">
                  <a16:creationId xmlns:a16="http://schemas.microsoft.com/office/drawing/2014/main" id="{4F146A42-16A4-454B-8E33-A37C0E045D9A}"/>
                </a:ext>
              </a:extLst>
            </p:cNvPr>
            <p:cNvSpPr txBox="1"/>
            <p:nvPr/>
          </p:nvSpPr>
          <p:spPr>
            <a:xfrm>
              <a:off x="3752638" y="2062276"/>
              <a:ext cx="304640" cy="338554"/>
            </a:xfrm>
            <a:prstGeom prst="rect">
              <a:avLst/>
            </a:prstGeom>
            <a:noFill/>
          </p:spPr>
          <p:txBody>
            <a:bodyPr wrap="none" rtlCol="0">
              <a:spAutoFit/>
            </a:bodyPr>
            <a:lstStyle/>
            <a:p>
              <a:pPr algn="ctr"/>
              <a:r>
                <a:rPr lang="en-US" sz="1600" b="1"/>
                <a:t>98</a:t>
              </a:r>
            </a:p>
          </p:txBody>
        </p:sp>
        <p:sp>
          <p:nvSpPr>
            <p:cNvPr id="57" name="ZoneTexte 56">
              <a:extLst>
                <a:ext uri="{FF2B5EF4-FFF2-40B4-BE49-F238E27FC236}">
                  <a16:creationId xmlns:a16="http://schemas.microsoft.com/office/drawing/2014/main" id="{909D792C-0DDF-4124-B7A3-3F31945F0304}"/>
                </a:ext>
              </a:extLst>
            </p:cNvPr>
            <p:cNvSpPr txBox="1"/>
            <p:nvPr/>
          </p:nvSpPr>
          <p:spPr>
            <a:xfrm>
              <a:off x="4283853" y="2039600"/>
              <a:ext cx="304640" cy="338554"/>
            </a:xfrm>
            <a:prstGeom prst="rect">
              <a:avLst/>
            </a:prstGeom>
            <a:noFill/>
          </p:spPr>
          <p:txBody>
            <a:bodyPr wrap="none" rtlCol="0">
              <a:spAutoFit/>
            </a:bodyPr>
            <a:lstStyle/>
            <a:p>
              <a:pPr algn="ctr"/>
              <a:r>
                <a:rPr lang="en-US" sz="1600" b="1"/>
                <a:t>99</a:t>
              </a:r>
            </a:p>
          </p:txBody>
        </p:sp>
        <p:sp>
          <p:nvSpPr>
            <p:cNvPr id="58" name="ZoneTexte 57">
              <a:extLst>
                <a:ext uri="{FF2B5EF4-FFF2-40B4-BE49-F238E27FC236}">
                  <a16:creationId xmlns:a16="http://schemas.microsoft.com/office/drawing/2014/main" id="{CA3FBF69-3A49-47DC-A72E-55E38F37D570}"/>
                </a:ext>
              </a:extLst>
            </p:cNvPr>
            <p:cNvSpPr txBox="1"/>
            <p:nvPr/>
          </p:nvSpPr>
          <p:spPr>
            <a:xfrm>
              <a:off x="4815068" y="2079180"/>
              <a:ext cx="304640" cy="338554"/>
            </a:xfrm>
            <a:prstGeom prst="rect">
              <a:avLst/>
            </a:prstGeom>
            <a:noFill/>
          </p:spPr>
          <p:txBody>
            <a:bodyPr wrap="none" rtlCol="0">
              <a:spAutoFit/>
            </a:bodyPr>
            <a:lstStyle/>
            <a:p>
              <a:pPr algn="ctr"/>
              <a:r>
                <a:rPr lang="en-US" sz="1600" b="1"/>
                <a:t>97</a:t>
              </a:r>
            </a:p>
          </p:txBody>
        </p:sp>
        <p:sp>
          <p:nvSpPr>
            <p:cNvPr id="59" name="ZoneTexte 58">
              <a:extLst>
                <a:ext uri="{FF2B5EF4-FFF2-40B4-BE49-F238E27FC236}">
                  <a16:creationId xmlns:a16="http://schemas.microsoft.com/office/drawing/2014/main" id="{767D07DE-813D-437E-8B3F-B5F8BA993A60}"/>
                </a:ext>
              </a:extLst>
            </p:cNvPr>
            <p:cNvSpPr txBox="1"/>
            <p:nvPr/>
          </p:nvSpPr>
          <p:spPr>
            <a:xfrm>
              <a:off x="5367006" y="2039600"/>
              <a:ext cx="304640" cy="338554"/>
            </a:xfrm>
            <a:prstGeom prst="rect">
              <a:avLst/>
            </a:prstGeom>
            <a:noFill/>
          </p:spPr>
          <p:txBody>
            <a:bodyPr wrap="none" rtlCol="0">
              <a:spAutoFit/>
            </a:bodyPr>
            <a:lstStyle/>
            <a:p>
              <a:pPr algn="ctr"/>
              <a:r>
                <a:rPr lang="en-US" sz="1600" b="1"/>
                <a:t>99</a:t>
              </a:r>
            </a:p>
          </p:txBody>
        </p:sp>
        <p:sp>
          <p:nvSpPr>
            <p:cNvPr id="60" name="ZoneTexte 59">
              <a:extLst>
                <a:ext uri="{FF2B5EF4-FFF2-40B4-BE49-F238E27FC236}">
                  <a16:creationId xmlns:a16="http://schemas.microsoft.com/office/drawing/2014/main" id="{AC62F352-815D-4A79-80FC-1F9E6868F7B3}"/>
                </a:ext>
              </a:extLst>
            </p:cNvPr>
            <p:cNvSpPr txBox="1"/>
            <p:nvPr/>
          </p:nvSpPr>
          <p:spPr>
            <a:xfrm>
              <a:off x="5910024" y="2039600"/>
              <a:ext cx="304640" cy="338554"/>
            </a:xfrm>
            <a:prstGeom prst="rect">
              <a:avLst/>
            </a:prstGeom>
            <a:noFill/>
          </p:spPr>
          <p:txBody>
            <a:bodyPr wrap="none" rtlCol="0">
              <a:spAutoFit/>
            </a:bodyPr>
            <a:lstStyle/>
            <a:p>
              <a:pPr algn="ctr"/>
              <a:r>
                <a:rPr lang="en-US" sz="1600" b="1"/>
                <a:t>99</a:t>
              </a:r>
            </a:p>
          </p:txBody>
        </p:sp>
        <p:sp>
          <p:nvSpPr>
            <p:cNvPr id="61" name="ZoneTexte 60">
              <a:extLst>
                <a:ext uri="{FF2B5EF4-FFF2-40B4-BE49-F238E27FC236}">
                  <a16:creationId xmlns:a16="http://schemas.microsoft.com/office/drawing/2014/main" id="{6171A98A-3F1B-4D1A-B3ED-F4F75C94633D}"/>
                </a:ext>
              </a:extLst>
            </p:cNvPr>
            <p:cNvSpPr txBox="1"/>
            <p:nvPr/>
          </p:nvSpPr>
          <p:spPr>
            <a:xfrm>
              <a:off x="6501815" y="2039600"/>
              <a:ext cx="304640" cy="338554"/>
            </a:xfrm>
            <a:prstGeom prst="rect">
              <a:avLst/>
            </a:prstGeom>
            <a:noFill/>
          </p:spPr>
          <p:txBody>
            <a:bodyPr wrap="none" rtlCol="0">
              <a:spAutoFit/>
            </a:bodyPr>
            <a:lstStyle/>
            <a:p>
              <a:pPr algn="ctr"/>
              <a:r>
                <a:rPr lang="en-US" sz="1600" b="1"/>
                <a:t>99</a:t>
              </a:r>
            </a:p>
          </p:txBody>
        </p:sp>
        <p:sp>
          <p:nvSpPr>
            <p:cNvPr id="62" name="ZoneTexte 61">
              <a:extLst>
                <a:ext uri="{FF2B5EF4-FFF2-40B4-BE49-F238E27FC236}">
                  <a16:creationId xmlns:a16="http://schemas.microsoft.com/office/drawing/2014/main" id="{51591A99-3834-47A9-A82A-B54F790E10B9}"/>
                </a:ext>
              </a:extLst>
            </p:cNvPr>
            <p:cNvSpPr txBox="1"/>
            <p:nvPr/>
          </p:nvSpPr>
          <p:spPr>
            <a:xfrm>
              <a:off x="6941420" y="1990542"/>
              <a:ext cx="385398" cy="338554"/>
            </a:xfrm>
            <a:prstGeom prst="rect">
              <a:avLst/>
            </a:prstGeom>
            <a:noFill/>
          </p:spPr>
          <p:txBody>
            <a:bodyPr wrap="none" rtlCol="0">
              <a:spAutoFit/>
            </a:bodyPr>
            <a:lstStyle/>
            <a:p>
              <a:pPr algn="ctr"/>
              <a:r>
                <a:rPr lang="en-US" sz="1600" b="1"/>
                <a:t>100</a:t>
              </a:r>
            </a:p>
          </p:txBody>
        </p:sp>
        <p:sp>
          <p:nvSpPr>
            <p:cNvPr id="63" name="ZoneTexte 62">
              <a:extLst>
                <a:ext uri="{FF2B5EF4-FFF2-40B4-BE49-F238E27FC236}">
                  <a16:creationId xmlns:a16="http://schemas.microsoft.com/office/drawing/2014/main" id="{DB11E582-F489-4525-9FED-9FDCCFF519E7}"/>
                </a:ext>
              </a:extLst>
            </p:cNvPr>
            <p:cNvSpPr txBox="1"/>
            <p:nvPr/>
          </p:nvSpPr>
          <p:spPr>
            <a:xfrm>
              <a:off x="7544656" y="2039600"/>
              <a:ext cx="304640" cy="338554"/>
            </a:xfrm>
            <a:prstGeom prst="rect">
              <a:avLst/>
            </a:prstGeom>
            <a:noFill/>
          </p:spPr>
          <p:txBody>
            <a:bodyPr wrap="none" rtlCol="0">
              <a:spAutoFit/>
            </a:bodyPr>
            <a:lstStyle/>
            <a:p>
              <a:pPr algn="ctr"/>
              <a:r>
                <a:rPr lang="en-US" sz="1600" b="1"/>
                <a:t>99</a:t>
              </a:r>
            </a:p>
          </p:txBody>
        </p:sp>
        <p:sp>
          <p:nvSpPr>
            <p:cNvPr id="64" name="ZoneTexte 63">
              <a:extLst>
                <a:ext uri="{FF2B5EF4-FFF2-40B4-BE49-F238E27FC236}">
                  <a16:creationId xmlns:a16="http://schemas.microsoft.com/office/drawing/2014/main" id="{C4AB7804-9CF0-4288-A69C-61E7B126C505}"/>
                </a:ext>
              </a:extLst>
            </p:cNvPr>
            <p:cNvSpPr txBox="1"/>
            <p:nvPr/>
          </p:nvSpPr>
          <p:spPr>
            <a:xfrm>
              <a:off x="8079458" y="1990542"/>
              <a:ext cx="385398" cy="338554"/>
            </a:xfrm>
            <a:prstGeom prst="rect">
              <a:avLst/>
            </a:prstGeom>
            <a:noFill/>
          </p:spPr>
          <p:txBody>
            <a:bodyPr wrap="none" rtlCol="0">
              <a:spAutoFit/>
            </a:bodyPr>
            <a:lstStyle/>
            <a:p>
              <a:pPr algn="ctr"/>
              <a:r>
                <a:rPr lang="en-US" sz="1600" b="1"/>
                <a:t>100</a:t>
              </a:r>
            </a:p>
          </p:txBody>
        </p:sp>
        <p:sp>
          <p:nvSpPr>
            <p:cNvPr id="65" name="ZoneTexte 64">
              <a:extLst>
                <a:ext uri="{FF2B5EF4-FFF2-40B4-BE49-F238E27FC236}">
                  <a16:creationId xmlns:a16="http://schemas.microsoft.com/office/drawing/2014/main" id="{D60AAC42-9599-4557-8E7E-0A6D5B425FE7}"/>
                </a:ext>
              </a:extLst>
            </p:cNvPr>
            <p:cNvSpPr txBox="1"/>
            <p:nvPr/>
          </p:nvSpPr>
          <p:spPr>
            <a:xfrm>
              <a:off x="8612210" y="1990542"/>
              <a:ext cx="385398" cy="338554"/>
            </a:xfrm>
            <a:prstGeom prst="rect">
              <a:avLst/>
            </a:prstGeom>
            <a:noFill/>
          </p:spPr>
          <p:txBody>
            <a:bodyPr wrap="none" rtlCol="0">
              <a:spAutoFit/>
            </a:bodyPr>
            <a:lstStyle/>
            <a:p>
              <a:pPr algn="ctr"/>
              <a:r>
                <a:rPr lang="en-US" sz="1600" b="1"/>
                <a:t>100</a:t>
              </a:r>
            </a:p>
          </p:txBody>
        </p:sp>
        <p:sp>
          <p:nvSpPr>
            <p:cNvPr id="66" name="ZoneTexte 65">
              <a:extLst>
                <a:ext uri="{FF2B5EF4-FFF2-40B4-BE49-F238E27FC236}">
                  <a16:creationId xmlns:a16="http://schemas.microsoft.com/office/drawing/2014/main" id="{ED45BF98-E2A2-48D7-A65B-21AE214E66CF}"/>
                </a:ext>
              </a:extLst>
            </p:cNvPr>
            <p:cNvSpPr txBox="1"/>
            <p:nvPr/>
          </p:nvSpPr>
          <p:spPr>
            <a:xfrm>
              <a:off x="3735252" y="4219683"/>
              <a:ext cx="310852" cy="430887"/>
            </a:xfrm>
            <a:prstGeom prst="rect">
              <a:avLst/>
            </a:prstGeom>
            <a:noFill/>
          </p:spPr>
          <p:txBody>
            <a:bodyPr wrap="none" rtlCol="0">
              <a:spAutoFit/>
            </a:bodyPr>
            <a:lstStyle/>
            <a:p>
              <a:pPr algn="ctr"/>
              <a:r>
                <a:rPr lang="en-US" sz="1100" b="1" u="sng">
                  <a:solidFill>
                    <a:schemeClr val="bg1"/>
                  </a:solidFill>
                </a:rPr>
                <a:t>179</a:t>
              </a:r>
              <a:br>
                <a:rPr lang="en-US" sz="1100" b="1">
                  <a:solidFill>
                    <a:schemeClr val="bg1"/>
                  </a:solidFill>
                </a:rPr>
              </a:br>
              <a:r>
                <a:rPr lang="en-US" sz="1100" b="1">
                  <a:solidFill>
                    <a:schemeClr val="bg1"/>
                  </a:solidFill>
                </a:rPr>
                <a:t>182</a:t>
              </a:r>
            </a:p>
          </p:txBody>
        </p:sp>
        <p:sp>
          <p:nvSpPr>
            <p:cNvPr id="67" name="ZoneTexte 66">
              <a:extLst>
                <a:ext uri="{FF2B5EF4-FFF2-40B4-BE49-F238E27FC236}">
                  <a16:creationId xmlns:a16="http://schemas.microsoft.com/office/drawing/2014/main" id="{260F4F46-B506-4349-AE08-EB74D4DC36BD}"/>
                </a:ext>
              </a:extLst>
            </p:cNvPr>
            <p:cNvSpPr txBox="1"/>
            <p:nvPr/>
          </p:nvSpPr>
          <p:spPr>
            <a:xfrm>
              <a:off x="4253632" y="4219683"/>
              <a:ext cx="366761" cy="430887"/>
            </a:xfrm>
            <a:prstGeom prst="rect">
              <a:avLst/>
            </a:prstGeom>
            <a:noFill/>
          </p:spPr>
          <p:txBody>
            <a:bodyPr wrap="none" rtlCol="0">
              <a:spAutoFit/>
            </a:bodyPr>
            <a:lstStyle/>
            <a:p>
              <a:pPr algn="ctr"/>
              <a:r>
                <a:rPr lang="en-US" sz="1100" b="1" u="sng">
                  <a:solidFill>
                    <a:schemeClr val="bg1"/>
                  </a:solidFill>
                </a:rPr>
                <a:t>1624</a:t>
              </a:r>
              <a:br>
                <a:rPr lang="en-US" sz="1100" b="1">
                  <a:solidFill>
                    <a:schemeClr val="bg1"/>
                  </a:solidFill>
                </a:rPr>
              </a:br>
              <a:r>
                <a:rPr lang="en-US" sz="1100" b="1">
                  <a:solidFill>
                    <a:schemeClr val="bg1"/>
                  </a:solidFill>
                </a:rPr>
                <a:t>1643</a:t>
              </a:r>
            </a:p>
          </p:txBody>
        </p:sp>
        <p:sp>
          <p:nvSpPr>
            <p:cNvPr id="68" name="ZoneTexte 67">
              <a:extLst>
                <a:ext uri="{FF2B5EF4-FFF2-40B4-BE49-F238E27FC236}">
                  <a16:creationId xmlns:a16="http://schemas.microsoft.com/office/drawing/2014/main" id="{73B04EF0-CF2E-434F-AEB0-E7BB1C04A80D}"/>
                </a:ext>
              </a:extLst>
            </p:cNvPr>
            <p:cNvSpPr txBox="1"/>
            <p:nvPr/>
          </p:nvSpPr>
          <p:spPr>
            <a:xfrm>
              <a:off x="4855878" y="4219683"/>
              <a:ext cx="254943" cy="430887"/>
            </a:xfrm>
            <a:prstGeom prst="rect">
              <a:avLst/>
            </a:prstGeom>
            <a:noFill/>
          </p:spPr>
          <p:txBody>
            <a:bodyPr wrap="none" rtlCol="0">
              <a:spAutoFit/>
            </a:bodyPr>
            <a:lstStyle/>
            <a:p>
              <a:pPr algn="ctr"/>
              <a:r>
                <a:rPr lang="en-US" sz="1100" b="1" u="sng">
                  <a:solidFill>
                    <a:schemeClr val="bg1"/>
                  </a:solidFill>
                </a:rPr>
                <a:t>34</a:t>
              </a:r>
              <a:br>
                <a:rPr lang="en-US" sz="1100" b="1">
                  <a:solidFill>
                    <a:schemeClr val="bg1"/>
                  </a:solidFill>
                </a:rPr>
              </a:br>
              <a:r>
                <a:rPr lang="en-US" sz="1100" b="1">
                  <a:solidFill>
                    <a:schemeClr val="bg1"/>
                  </a:solidFill>
                </a:rPr>
                <a:t>35</a:t>
              </a:r>
            </a:p>
          </p:txBody>
        </p:sp>
        <p:sp>
          <p:nvSpPr>
            <p:cNvPr id="69" name="ZoneTexte 68">
              <a:extLst>
                <a:ext uri="{FF2B5EF4-FFF2-40B4-BE49-F238E27FC236}">
                  <a16:creationId xmlns:a16="http://schemas.microsoft.com/office/drawing/2014/main" id="{E3783563-9FC4-4270-8324-5C53E70D9BFC}"/>
                </a:ext>
              </a:extLst>
            </p:cNvPr>
            <p:cNvSpPr txBox="1"/>
            <p:nvPr/>
          </p:nvSpPr>
          <p:spPr>
            <a:xfrm>
              <a:off x="5374258" y="4219683"/>
              <a:ext cx="310852" cy="430887"/>
            </a:xfrm>
            <a:prstGeom prst="rect">
              <a:avLst/>
            </a:prstGeom>
            <a:noFill/>
          </p:spPr>
          <p:txBody>
            <a:bodyPr wrap="none" rtlCol="0">
              <a:spAutoFit/>
            </a:bodyPr>
            <a:lstStyle/>
            <a:p>
              <a:pPr algn="ctr"/>
              <a:r>
                <a:rPr lang="en-US" sz="1100" b="1" u="sng">
                  <a:solidFill>
                    <a:schemeClr val="bg1"/>
                  </a:solidFill>
                </a:rPr>
                <a:t>145</a:t>
              </a:r>
              <a:br>
                <a:rPr lang="en-US" sz="1100" b="1">
                  <a:solidFill>
                    <a:schemeClr val="bg1"/>
                  </a:solidFill>
                </a:rPr>
              </a:br>
              <a:r>
                <a:rPr lang="en-US" sz="1100" b="1">
                  <a:solidFill>
                    <a:schemeClr val="bg1"/>
                  </a:solidFill>
                </a:rPr>
                <a:t>147</a:t>
              </a:r>
            </a:p>
          </p:txBody>
        </p:sp>
        <p:sp>
          <p:nvSpPr>
            <p:cNvPr id="70" name="ZoneTexte 69">
              <a:extLst>
                <a:ext uri="{FF2B5EF4-FFF2-40B4-BE49-F238E27FC236}">
                  <a16:creationId xmlns:a16="http://schemas.microsoft.com/office/drawing/2014/main" id="{287AD094-CDCB-4389-B9F9-1B485755FC79}"/>
                </a:ext>
              </a:extLst>
            </p:cNvPr>
            <p:cNvSpPr txBox="1"/>
            <p:nvPr/>
          </p:nvSpPr>
          <p:spPr>
            <a:xfrm>
              <a:off x="5948545" y="4219683"/>
              <a:ext cx="254943" cy="430887"/>
            </a:xfrm>
            <a:prstGeom prst="rect">
              <a:avLst/>
            </a:prstGeom>
            <a:noFill/>
          </p:spPr>
          <p:txBody>
            <a:bodyPr wrap="none" rtlCol="0">
              <a:spAutoFit/>
            </a:bodyPr>
            <a:lstStyle/>
            <a:p>
              <a:pPr algn="ctr"/>
              <a:r>
                <a:rPr lang="en-US" sz="1100" b="1" u="sng">
                  <a:solidFill>
                    <a:schemeClr val="bg1"/>
                  </a:solidFill>
                </a:rPr>
                <a:t>96</a:t>
              </a:r>
              <a:br>
                <a:rPr lang="en-US" sz="1100" b="1">
                  <a:solidFill>
                    <a:schemeClr val="bg1"/>
                  </a:solidFill>
                </a:rPr>
              </a:br>
              <a:r>
                <a:rPr lang="en-US" sz="1100" b="1">
                  <a:solidFill>
                    <a:schemeClr val="bg1"/>
                  </a:solidFill>
                </a:rPr>
                <a:t>97</a:t>
              </a:r>
            </a:p>
          </p:txBody>
        </p:sp>
        <p:sp>
          <p:nvSpPr>
            <p:cNvPr id="71" name="ZoneTexte 70">
              <a:extLst>
                <a:ext uri="{FF2B5EF4-FFF2-40B4-BE49-F238E27FC236}">
                  <a16:creationId xmlns:a16="http://schemas.microsoft.com/office/drawing/2014/main" id="{0B67F684-532A-4A71-A494-5CE4DC3F9CEF}"/>
                </a:ext>
              </a:extLst>
            </p:cNvPr>
            <p:cNvSpPr txBox="1"/>
            <p:nvPr/>
          </p:nvSpPr>
          <p:spPr>
            <a:xfrm>
              <a:off x="6494882" y="4219683"/>
              <a:ext cx="254943" cy="430887"/>
            </a:xfrm>
            <a:prstGeom prst="rect">
              <a:avLst/>
            </a:prstGeom>
            <a:noFill/>
          </p:spPr>
          <p:txBody>
            <a:bodyPr wrap="none" rtlCol="0">
              <a:spAutoFit/>
            </a:bodyPr>
            <a:lstStyle/>
            <a:p>
              <a:pPr algn="ctr"/>
              <a:r>
                <a:rPr lang="en-US" sz="1100" b="1" u="sng">
                  <a:solidFill>
                    <a:schemeClr val="bg1"/>
                  </a:solidFill>
                </a:rPr>
                <a:t>85</a:t>
              </a:r>
              <a:br>
                <a:rPr lang="en-US" sz="1100" b="1">
                  <a:solidFill>
                    <a:schemeClr val="bg1"/>
                  </a:solidFill>
                </a:rPr>
              </a:br>
              <a:r>
                <a:rPr lang="en-US" sz="1100" b="1">
                  <a:solidFill>
                    <a:schemeClr val="bg1"/>
                  </a:solidFill>
                </a:rPr>
                <a:t>86</a:t>
              </a:r>
            </a:p>
          </p:txBody>
        </p:sp>
        <p:sp>
          <p:nvSpPr>
            <p:cNvPr id="72" name="ZoneTexte 71">
              <a:extLst>
                <a:ext uri="{FF2B5EF4-FFF2-40B4-BE49-F238E27FC236}">
                  <a16:creationId xmlns:a16="http://schemas.microsoft.com/office/drawing/2014/main" id="{21DB4083-2BEB-4A3F-AB6F-66E3CDE5F545}"/>
                </a:ext>
              </a:extLst>
            </p:cNvPr>
            <p:cNvSpPr txBox="1"/>
            <p:nvPr/>
          </p:nvSpPr>
          <p:spPr>
            <a:xfrm>
              <a:off x="7069169" y="4219683"/>
              <a:ext cx="199036" cy="430887"/>
            </a:xfrm>
            <a:prstGeom prst="rect">
              <a:avLst/>
            </a:prstGeom>
            <a:noFill/>
          </p:spPr>
          <p:txBody>
            <a:bodyPr wrap="none" rtlCol="0">
              <a:spAutoFit/>
            </a:bodyPr>
            <a:lstStyle/>
            <a:p>
              <a:pPr algn="ctr"/>
              <a:r>
                <a:rPr lang="en-US" sz="1100" b="1" u="sng">
                  <a:solidFill>
                    <a:schemeClr val="bg1"/>
                  </a:solidFill>
                </a:rPr>
                <a:t>8</a:t>
              </a:r>
              <a:br>
                <a:rPr lang="en-US" sz="1100" b="1">
                  <a:solidFill>
                    <a:schemeClr val="bg1"/>
                  </a:solidFill>
                </a:rPr>
              </a:br>
              <a:r>
                <a:rPr lang="en-US" sz="1100" b="1">
                  <a:solidFill>
                    <a:schemeClr val="bg1"/>
                  </a:solidFill>
                </a:rPr>
                <a:t>8</a:t>
              </a:r>
            </a:p>
          </p:txBody>
        </p:sp>
        <p:sp>
          <p:nvSpPr>
            <p:cNvPr id="73" name="ZoneTexte 72">
              <a:extLst>
                <a:ext uri="{FF2B5EF4-FFF2-40B4-BE49-F238E27FC236}">
                  <a16:creationId xmlns:a16="http://schemas.microsoft.com/office/drawing/2014/main" id="{368B44D3-93CB-4F5A-BF06-C6719244FF19}"/>
                </a:ext>
              </a:extLst>
            </p:cNvPr>
            <p:cNvSpPr txBox="1"/>
            <p:nvPr/>
          </p:nvSpPr>
          <p:spPr>
            <a:xfrm>
              <a:off x="7587552" y="4219683"/>
              <a:ext cx="254943" cy="430887"/>
            </a:xfrm>
            <a:prstGeom prst="rect">
              <a:avLst/>
            </a:prstGeom>
            <a:noFill/>
          </p:spPr>
          <p:txBody>
            <a:bodyPr wrap="none" rtlCol="0">
              <a:spAutoFit/>
            </a:bodyPr>
            <a:lstStyle/>
            <a:p>
              <a:pPr algn="ctr"/>
              <a:r>
                <a:rPr lang="en-US" sz="1100" b="1" u="sng">
                  <a:solidFill>
                    <a:schemeClr val="bg1"/>
                  </a:solidFill>
                </a:rPr>
                <a:t>70</a:t>
              </a:r>
              <a:br>
                <a:rPr lang="en-US" sz="1100" b="1">
                  <a:solidFill>
                    <a:schemeClr val="bg1"/>
                  </a:solidFill>
                </a:rPr>
              </a:br>
              <a:r>
                <a:rPr lang="en-US" sz="1100" b="1">
                  <a:solidFill>
                    <a:schemeClr val="bg1"/>
                  </a:solidFill>
                </a:rPr>
                <a:t>71</a:t>
              </a:r>
            </a:p>
          </p:txBody>
        </p:sp>
        <p:sp>
          <p:nvSpPr>
            <p:cNvPr id="74" name="ZoneTexte 73">
              <a:extLst>
                <a:ext uri="{FF2B5EF4-FFF2-40B4-BE49-F238E27FC236}">
                  <a16:creationId xmlns:a16="http://schemas.microsoft.com/office/drawing/2014/main" id="{5DC86D4F-4763-4476-9865-164196E9C720}"/>
                </a:ext>
              </a:extLst>
            </p:cNvPr>
            <p:cNvSpPr txBox="1"/>
            <p:nvPr/>
          </p:nvSpPr>
          <p:spPr>
            <a:xfrm>
              <a:off x="8133885" y="4219683"/>
              <a:ext cx="254943" cy="430887"/>
            </a:xfrm>
            <a:prstGeom prst="rect">
              <a:avLst/>
            </a:prstGeom>
            <a:noFill/>
          </p:spPr>
          <p:txBody>
            <a:bodyPr wrap="none" rtlCol="0">
              <a:spAutoFit/>
            </a:bodyPr>
            <a:lstStyle/>
            <a:p>
              <a:pPr algn="ctr"/>
              <a:r>
                <a:rPr lang="en-US" sz="1100" b="1" u="sng">
                  <a:solidFill>
                    <a:schemeClr val="bg1"/>
                  </a:solidFill>
                </a:rPr>
                <a:t>50</a:t>
              </a:r>
              <a:br>
                <a:rPr lang="en-US" sz="1100" b="1">
                  <a:solidFill>
                    <a:schemeClr val="bg1"/>
                  </a:solidFill>
                </a:rPr>
              </a:br>
              <a:r>
                <a:rPr lang="en-US" sz="1100" b="1">
                  <a:solidFill>
                    <a:schemeClr val="bg1"/>
                  </a:solidFill>
                </a:rPr>
                <a:t>50</a:t>
              </a:r>
            </a:p>
          </p:txBody>
        </p:sp>
        <p:sp>
          <p:nvSpPr>
            <p:cNvPr id="75" name="ZoneTexte 74">
              <a:extLst>
                <a:ext uri="{FF2B5EF4-FFF2-40B4-BE49-F238E27FC236}">
                  <a16:creationId xmlns:a16="http://schemas.microsoft.com/office/drawing/2014/main" id="{AF22FDA1-3BDA-4438-ACDE-DF557980C45C}"/>
                </a:ext>
              </a:extLst>
            </p:cNvPr>
            <p:cNvSpPr txBox="1"/>
            <p:nvPr/>
          </p:nvSpPr>
          <p:spPr>
            <a:xfrm>
              <a:off x="8708173" y="4219683"/>
              <a:ext cx="199036" cy="430887"/>
            </a:xfrm>
            <a:prstGeom prst="rect">
              <a:avLst/>
            </a:prstGeom>
            <a:noFill/>
          </p:spPr>
          <p:txBody>
            <a:bodyPr wrap="none" rtlCol="0">
              <a:spAutoFit/>
            </a:bodyPr>
            <a:lstStyle/>
            <a:p>
              <a:pPr algn="ctr"/>
              <a:r>
                <a:rPr lang="en-US" sz="1100" b="1" u="sng">
                  <a:solidFill>
                    <a:schemeClr val="bg1"/>
                  </a:solidFill>
                </a:rPr>
                <a:t>4</a:t>
              </a:r>
              <a:br>
                <a:rPr lang="en-US" sz="1100" b="1">
                  <a:solidFill>
                    <a:schemeClr val="bg1"/>
                  </a:solidFill>
                </a:rPr>
              </a:br>
              <a:r>
                <a:rPr lang="en-US" sz="1100" b="1">
                  <a:solidFill>
                    <a:schemeClr val="bg1"/>
                  </a:solidFill>
                </a:rPr>
                <a:t>4</a:t>
              </a:r>
            </a:p>
          </p:txBody>
        </p:sp>
        <p:sp>
          <p:nvSpPr>
            <p:cNvPr id="76" name="ZoneTexte 75">
              <a:extLst>
                <a:ext uri="{FF2B5EF4-FFF2-40B4-BE49-F238E27FC236}">
                  <a16:creationId xmlns:a16="http://schemas.microsoft.com/office/drawing/2014/main" id="{1B169983-E98E-4FA8-B7CA-6FBBF21E4313}"/>
                </a:ext>
              </a:extLst>
            </p:cNvPr>
            <p:cNvSpPr txBox="1"/>
            <p:nvPr/>
          </p:nvSpPr>
          <p:spPr>
            <a:xfrm>
              <a:off x="3093417" y="4809385"/>
              <a:ext cx="503427" cy="769441"/>
            </a:xfrm>
            <a:prstGeom prst="rect">
              <a:avLst/>
            </a:prstGeom>
            <a:noFill/>
          </p:spPr>
          <p:txBody>
            <a:bodyPr wrap="none" rtlCol="0">
              <a:spAutoFit/>
            </a:bodyPr>
            <a:lstStyle/>
            <a:p>
              <a:pPr algn="ctr"/>
              <a:r>
                <a:rPr lang="en-US" sz="1100"/>
                <a:t>Pooled</a:t>
              </a:r>
              <a:br>
                <a:rPr lang="en-US" sz="1100"/>
              </a:br>
              <a:r>
                <a:rPr lang="en-US" sz="1100"/>
                <a:t>B/F/TAF</a:t>
              </a:r>
              <a:br>
                <a:rPr lang="en-US" sz="1100"/>
              </a:br>
              <a:r>
                <a:rPr lang="en-US" sz="1100"/>
                <a:t>with BL </a:t>
              </a:r>
              <a:br>
                <a:rPr lang="en-US" sz="1100"/>
              </a:br>
              <a:r>
                <a:rPr lang="en-US" sz="1100"/>
                <a:t>data</a:t>
              </a:r>
            </a:p>
          </p:txBody>
        </p:sp>
        <p:sp>
          <p:nvSpPr>
            <p:cNvPr id="77" name="ZoneTexte 76">
              <a:extLst>
                <a:ext uri="{FF2B5EF4-FFF2-40B4-BE49-F238E27FC236}">
                  <a16:creationId xmlns:a16="http://schemas.microsoft.com/office/drawing/2014/main" id="{776B5970-FF96-46DA-B82F-E4D4269E3D96}"/>
                </a:ext>
              </a:extLst>
            </p:cNvPr>
            <p:cNvSpPr txBox="1"/>
            <p:nvPr/>
          </p:nvSpPr>
          <p:spPr>
            <a:xfrm>
              <a:off x="3610234" y="4809385"/>
              <a:ext cx="535730" cy="261610"/>
            </a:xfrm>
            <a:prstGeom prst="rect">
              <a:avLst/>
            </a:prstGeom>
            <a:noFill/>
          </p:spPr>
          <p:txBody>
            <a:bodyPr wrap="none" rtlCol="0">
              <a:spAutoFit/>
            </a:bodyPr>
            <a:lstStyle/>
            <a:p>
              <a:pPr algn="ctr"/>
              <a:r>
                <a:rPr lang="en-US" sz="1100"/>
                <a:t>M184V/I</a:t>
              </a:r>
            </a:p>
          </p:txBody>
        </p:sp>
        <p:sp>
          <p:nvSpPr>
            <p:cNvPr id="79" name="ZoneTexte 78">
              <a:extLst>
                <a:ext uri="{FF2B5EF4-FFF2-40B4-BE49-F238E27FC236}">
                  <a16:creationId xmlns:a16="http://schemas.microsoft.com/office/drawing/2014/main" id="{58AB93D4-E7CB-4580-8B93-FA349B811763}"/>
                </a:ext>
              </a:extLst>
            </p:cNvPr>
            <p:cNvSpPr txBox="1"/>
            <p:nvPr/>
          </p:nvSpPr>
          <p:spPr>
            <a:xfrm>
              <a:off x="4137776" y="4809385"/>
              <a:ext cx="579214" cy="261610"/>
            </a:xfrm>
            <a:prstGeom prst="rect">
              <a:avLst/>
            </a:prstGeom>
            <a:noFill/>
          </p:spPr>
          <p:txBody>
            <a:bodyPr wrap="none" rtlCol="0">
              <a:spAutoFit/>
            </a:bodyPr>
            <a:lstStyle/>
            <a:p>
              <a:pPr algn="ctr"/>
              <a:r>
                <a:rPr lang="en-US" sz="1100"/>
                <a:t>WT M184</a:t>
              </a:r>
            </a:p>
          </p:txBody>
        </p:sp>
        <p:sp>
          <p:nvSpPr>
            <p:cNvPr id="80" name="ZoneTexte 79">
              <a:extLst>
                <a:ext uri="{FF2B5EF4-FFF2-40B4-BE49-F238E27FC236}">
                  <a16:creationId xmlns:a16="http://schemas.microsoft.com/office/drawing/2014/main" id="{74A6A8F1-FF93-41A8-BDEA-8ACF3723179E}"/>
                </a:ext>
              </a:extLst>
            </p:cNvPr>
            <p:cNvSpPr txBox="1"/>
            <p:nvPr/>
          </p:nvSpPr>
          <p:spPr>
            <a:xfrm>
              <a:off x="4708799" y="4809385"/>
              <a:ext cx="535730" cy="430887"/>
            </a:xfrm>
            <a:prstGeom prst="rect">
              <a:avLst/>
            </a:prstGeom>
            <a:noFill/>
          </p:spPr>
          <p:txBody>
            <a:bodyPr wrap="none" rtlCol="0">
              <a:spAutoFit/>
            </a:bodyPr>
            <a:lstStyle/>
            <a:p>
              <a:pPr algn="ctr"/>
              <a:r>
                <a:rPr lang="en-US" sz="1100"/>
                <a:t>M184V/I</a:t>
              </a:r>
              <a:br>
                <a:rPr lang="en-US" sz="1100"/>
              </a:br>
              <a:r>
                <a:rPr lang="en-US" sz="1100"/>
                <a:t>only</a:t>
              </a:r>
            </a:p>
          </p:txBody>
        </p:sp>
        <p:sp>
          <p:nvSpPr>
            <p:cNvPr id="81" name="ZoneTexte 80">
              <a:extLst>
                <a:ext uri="{FF2B5EF4-FFF2-40B4-BE49-F238E27FC236}">
                  <a16:creationId xmlns:a16="http://schemas.microsoft.com/office/drawing/2014/main" id="{C6B8E89B-4D15-494F-8973-3EE826E6BEC8}"/>
                </a:ext>
              </a:extLst>
            </p:cNvPr>
            <p:cNvSpPr txBox="1"/>
            <p:nvPr/>
          </p:nvSpPr>
          <p:spPr>
            <a:xfrm>
              <a:off x="5230129" y="4809385"/>
              <a:ext cx="591639" cy="600164"/>
            </a:xfrm>
            <a:prstGeom prst="rect">
              <a:avLst/>
            </a:prstGeom>
            <a:noFill/>
          </p:spPr>
          <p:txBody>
            <a:bodyPr wrap="none" rtlCol="0">
              <a:spAutoFit/>
            </a:bodyPr>
            <a:lstStyle/>
            <a:p>
              <a:pPr algn="ctr"/>
              <a:r>
                <a:rPr lang="en-US" sz="1100"/>
                <a:t>M184V/I</a:t>
              </a:r>
              <a:br>
                <a:rPr lang="en-US" sz="1100"/>
              </a:br>
              <a:r>
                <a:rPr lang="en-US" sz="1100"/>
                <a:t>+ other</a:t>
              </a:r>
              <a:br>
                <a:rPr lang="en-US" sz="1100"/>
              </a:br>
              <a:r>
                <a:rPr lang="en-US" sz="1100"/>
                <a:t>resistance</a:t>
              </a:r>
            </a:p>
          </p:txBody>
        </p:sp>
        <p:sp>
          <p:nvSpPr>
            <p:cNvPr id="82" name="ZoneTexte 81">
              <a:extLst>
                <a:ext uri="{FF2B5EF4-FFF2-40B4-BE49-F238E27FC236}">
                  <a16:creationId xmlns:a16="http://schemas.microsoft.com/office/drawing/2014/main" id="{D2C5AD8E-B8DF-4A87-8E7C-5FF103C3D288}"/>
                </a:ext>
              </a:extLst>
            </p:cNvPr>
            <p:cNvSpPr txBox="1"/>
            <p:nvPr/>
          </p:nvSpPr>
          <p:spPr>
            <a:xfrm>
              <a:off x="5776305" y="4809385"/>
              <a:ext cx="597850" cy="430887"/>
            </a:xfrm>
            <a:prstGeom prst="rect">
              <a:avLst/>
            </a:prstGeom>
            <a:noFill/>
          </p:spPr>
          <p:txBody>
            <a:bodyPr wrap="none" rtlCol="0">
              <a:spAutoFit/>
            </a:bodyPr>
            <a:lstStyle/>
            <a:p>
              <a:pPr algn="ctr"/>
              <a:r>
                <a:rPr lang="en-US" sz="1100"/>
                <a:t>M184V/I</a:t>
              </a:r>
              <a:br>
                <a:rPr lang="en-US" sz="1100"/>
              </a:br>
              <a:r>
                <a:rPr lang="en-US" sz="1100"/>
                <a:t>+ NNRTI-R</a:t>
              </a:r>
            </a:p>
          </p:txBody>
        </p:sp>
        <p:sp>
          <p:nvSpPr>
            <p:cNvPr id="83" name="ZoneTexte 82">
              <a:extLst>
                <a:ext uri="{FF2B5EF4-FFF2-40B4-BE49-F238E27FC236}">
                  <a16:creationId xmlns:a16="http://schemas.microsoft.com/office/drawing/2014/main" id="{35BC1664-C751-4B96-8562-26CB1F4D4434}"/>
                </a:ext>
              </a:extLst>
            </p:cNvPr>
            <p:cNvSpPr txBox="1"/>
            <p:nvPr/>
          </p:nvSpPr>
          <p:spPr>
            <a:xfrm>
              <a:off x="6356648" y="4809385"/>
              <a:ext cx="535730" cy="600164"/>
            </a:xfrm>
            <a:prstGeom prst="rect">
              <a:avLst/>
            </a:prstGeom>
            <a:noFill/>
          </p:spPr>
          <p:txBody>
            <a:bodyPr wrap="none" rtlCol="0">
              <a:spAutoFit/>
            </a:bodyPr>
            <a:lstStyle/>
            <a:p>
              <a:pPr algn="ctr"/>
              <a:r>
                <a:rPr lang="en-US" sz="1100"/>
                <a:t>M184V/I</a:t>
              </a:r>
              <a:br>
                <a:rPr lang="en-US" sz="1100"/>
              </a:br>
              <a:r>
                <a:rPr lang="en-US" sz="1100"/>
                <a:t>+ other</a:t>
              </a:r>
              <a:br>
                <a:rPr lang="en-US" sz="1100"/>
              </a:br>
              <a:r>
                <a:rPr lang="en-US" sz="1100"/>
                <a:t>NRTI-R</a:t>
              </a:r>
            </a:p>
          </p:txBody>
        </p:sp>
        <p:sp>
          <p:nvSpPr>
            <p:cNvPr id="84" name="ZoneTexte 83">
              <a:extLst>
                <a:ext uri="{FF2B5EF4-FFF2-40B4-BE49-F238E27FC236}">
                  <a16:creationId xmlns:a16="http://schemas.microsoft.com/office/drawing/2014/main" id="{F9418C9E-3701-4A1C-85F6-1DADC2973D67}"/>
                </a:ext>
              </a:extLst>
            </p:cNvPr>
            <p:cNvSpPr txBox="1"/>
            <p:nvPr/>
          </p:nvSpPr>
          <p:spPr>
            <a:xfrm>
              <a:off x="6905931" y="4809385"/>
              <a:ext cx="535730" cy="430887"/>
            </a:xfrm>
            <a:prstGeom prst="rect">
              <a:avLst/>
            </a:prstGeom>
            <a:noFill/>
          </p:spPr>
          <p:txBody>
            <a:bodyPr wrap="none" rtlCol="0">
              <a:spAutoFit/>
            </a:bodyPr>
            <a:lstStyle/>
            <a:p>
              <a:pPr algn="ctr"/>
              <a:r>
                <a:rPr lang="en-US" sz="1100"/>
                <a:t>M184V/I</a:t>
              </a:r>
              <a:br>
                <a:rPr lang="en-US" sz="1100"/>
              </a:br>
              <a:r>
                <a:rPr lang="en-US" sz="1100"/>
                <a:t>+ K65R</a:t>
              </a:r>
            </a:p>
          </p:txBody>
        </p:sp>
        <p:sp>
          <p:nvSpPr>
            <p:cNvPr id="85" name="ZoneTexte 84">
              <a:extLst>
                <a:ext uri="{FF2B5EF4-FFF2-40B4-BE49-F238E27FC236}">
                  <a16:creationId xmlns:a16="http://schemas.microsoft.com/office/drawing/2014/main" id="{0F327316-2EFA-4E5F-9687-45BA227427A9}"/>
                </a:ext>
              </a:extLst>
            </p:cNvPr>
            <p:cNvSpPr txBox="1"/>
            <p:nvPr/>
          </p:nvSpPr>
          <p:spPr>
            <a:xfrm>
              <a:off x="7455214" y="4809385"/>
              <a:ext cx="535730" cy="430887"/>
            </a:xfrm>
            <a:prstGeom prst="rect">
              <a:avLst/>
            </a:prstGeom>
            <a:noFill/>
          </p:spPr>
          <p:txBody>
            <a:bodyPr wrap="none" rtlCol="0">
              <a:spAutoFit/>
            </a:bodyPr>
            <a:lstStyle/>
            <a:p>
              <a:pPr algn="ctr"/>
              <a:r>
                <a:rPr lang="en-US" sz="1100"/>
                <a:t>M184V/I</a:t>
              </a:r>
              <a:br>
                <a:rPr lang="en-US" sz="1100"/>
              </a:br>
              <a:r>
                <a:rPr lang="en-US" sz="1100"/>
                <a:t>+ TAMs</a:t>
              </a:r>
            </a:p>
          </p:txBody>
        </p:sp>
        <p:sp>
          <p:nvSpPr>
            <p:cNvPr id="86" name="ZoneTexte 85">
              <a:extLst>
                <a:ext uri="{FF2B5EF4-FFF2-40B4-BE49-F238E27FC236}">
                  <a16:creationId xmlns:a16="http://schemas.microsoft.com/office/drawing/2014/main" id="{5EA72D10-4FF7-4C5A-9774-51F84515713D}"/>
                </a:ext>
              </a:extLst>
            </p:cNvPr>
            <p:cNvSpPr txBox="1"/>
            <p:nvPr/>
          </p:nvSpPr>
          <p:spPr>
            <a:xfrm>
              <a:off x="8004498" y="4809385"/>
              <a:ext cx="535730" cy="430887"/>
            </a:xfrm>
            <a:prstGeom prst="rect">
              <a:avLst/>
            </a:prstGeom>
            <a:noFill/>
          </p:spPr>
          <p:txBody>
            <a:bodyPr wrap="none" rtlCol="0">
              <a:spAutoFit/>
            </a:bodyPr>
            <a:lstStyle/>
            <a:p>
              <a:pPr algn="ctr"/>
              <a:r>
                <a:rPr lang="en-US" sz="1100"/>
                <a:t>M184V/I</a:t>
              </a:r>
              <a:br>
                <a:rPr lang="en-US" sz="1100"/>
              </a:br>
              <a:r>
                <a:rPr lang="en-US" sz="1100"/>
                <a:t>+ PI-R</a:t>
              </a:r>
            </a:p>
          </p:txBody>
        </p:sp>
        <p:sp>
          <p:nvSpPr>
            <p:cNvPr id="87" name="ZoneTexte 86">
              <a:extLst>
                <a:ext uri="{FF2B5EF4-FFF2-40B4-BE49-F238E27FC236}">
                  <a16:creationId xmlns:a16="http://schemas.microsoft.com/office/drawing/2014/main" id="{ECF89450-C910-4395-8F2E-DBB8D4F00296}"/>
                </a:ext>
              </a:extLst>
            </p:cNvPr>
            <p:cNvSpPr txBox="1"/>
            <p:nvPr/>
          </p:nvSpPr>
          <p:spPr>
            <a:xfrm>
              <a:off x="8549428" y="4809385"/>
              <a:ext cx="544426" cy="430887"/>
            </a:xfrm>
            <a:prstGeom prst="rect">
              <a:avLst/>
            </a:prstGeom>
            <a:noFill/>
          </p:spPr>
          <p:txBody>
            <a:bodyPr wrap="none" rtlCol="0">
              <a:spAutoFit/>
            </a:bodyPr>
            <a:lstStyle/>
            <a:p>
              <a:pPr algn="ctr"/>
              <a:r>
                <a:rPr lang="en-US" sz="1100"/>
                <a:t>M184V/I</a:t>
              </a:r>
              <a:br>
                <a:rPr lang="en-US" sz="1100"/>
              </a:br>
              <a:r>
                <a:rPr lang="en-US" sz="1100"/>
                <a:t>+ INSTI-R</a:t>
              </a:r>
            </a:p>
          </p:txBody>
        </p:sp>
      </p:grpSp>
      <p:sp>
        <p:nvSpPr>
          <p:cNvPr id="78" name="Titre 3">
            <a:extLst>
              <a:ext uri="{FF2B5EF4-FFF2-40B4-BE49-F238E27FC236}">
                <a16:creationId xmlns:a16="http://schemas.microsoft.com/office/drawing/2014/main" id="{C7013802-EABB-451A-8EA8-8D54AAC6328A}"/>
              </a:ext>
            </a:extLst>
          </p:cNvPr>
          <p:cNvSpPr>
            <a:spLocks noGrp="1"/>
          </p:cNvSpPr>
          <p:nvPr>
            <p:ph type="title"/>
          </p:nvPr>
        </p:nvSpPr>
        <p:spPr>
          <a:xfrm>
            <a:off x="1367811" y="96819"/>
            <a:ext cx="9521863" cy="1581373"/>
          </a:xfrm>
        </p:spPr>
        <p:txBody>
          <a:bodyPr>
            <a:noAutofit/>
          </a:bodyPr>
          <a:lstStyle/>
          <a:p>
            <a:r>
              <a:rPr lang="en-US" sz="2800" dirty="0"/>
              <a:t>Sustained viral suppression after switching to </a:t>
            </a:r>
            <a:r>
              <a:rPr lang="en-US" sz="2800" dirty="0" err="1"/>
              <a:t>bictegravir</a:t>
            </a:r>
            <a:r>
              <a:rPr lang="en-US" sz="2800" dirty="0"/>
              <a:t>/emtricitabine/tenofovir alafenamide among clinical trial participants with preexisting M184V/I (2)</a:t>
            </a:r>
          </a:p>
        </p:txBody>
      </p:sp>
    </p:spTree>
    <p:extLst>
      <p:ext uri="{BB962C8B-B14F-4D97-AF65-F5344CB8AC3E}">
        <p14:creationId xmlns:p14="http://schemas.microsoft.com/office/powerpoint/2010/main" val="2495329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745213-DC72-46C7-A548-C45E13ADDD4F}"/>
              </a:ext>
            </a:extLst>
          </p:cNvPr>
          <p:cNvSpPr/>
          <p:nvPr/>
        </p:nvSpPr>
        <p:spPr>
          <a:xfrm>
            <a:off x="9847449" y="6495532"/>
            <a:ext cx="2344553" cy="276999"/>
          </a:xfrm>
          <a:prstGeom prst="rect">
            <a:avLst/>
          </a:prstGeom>
        </p:spPr>
        <p:txBody>
          <a:bodyPr wrap="none">
            <a:spAutoFit/>
          </a:bodyPr>
          <a:lstStyle/>
          <a:p>
            <a:pPr algn="r"/>
            <a:r>
              <a:rPr lang="fr-FR" sz="1200" i="1" dirty="0">
                <a:solidFill>
                  <a:srgbClr val="000000"/>
                </a:solidFill>
                <a:cs typeface="Arial" pitchFamily="-84" charset="0"/>
              </a:rPr>
              <a:t>Kumar P</a:t>
            </a:r>
            <a:r>
              <a:rPr lang="fr-FR" sz="1200" i="1" dirty="0"/>
              <a:t>, Glasgow 2020, Abs. P037</a:t>
            </a:r>
          </a:p>
        </p:txBody>
      </p:sp>
      <p:sp>
        <p:nvSpPr>
          <p:cNvPr id="3" name="Titre 2">
            <a:extLst>
              <a:ext uri="{FF2B5EF4-FFF2-40B4-BE49-F238E27FC236}">
                <a16:creationId xmlns:a16="http://schemas.microsoft.com/office/drawing/2014/main" id="{8B8A5BF6-9240-4532-B1BD-1DA242A058DF}"/>
              </a:ext>
            </a:extLst>
          </p:cNvPr>
          <p:cNvSpPr>
            <a:spLocks noGrp="1"/>
          </p:cNvSpPr>
          <p:nvPr>
            <p:ph type="title"/>
          </p:nvPr>
        </p:nvSpPr>
        <p:spPr/>
        <p:txBody>
          <a:bodyPr>
            <a:noAutofit/>
          </a:bodyPr>
          <a:lstStyle/>
          <a:p>
            <a:r>
              <a:rPr lang="en-US" sz="2400"/>
              <a:t>Long-term treatment efficacy and safety following switch to doravirine/lamivudine/tenofovir disoproxil fumarate (DOR/3TC/TDF) : week 144 results of the DRIVE-SHIFT trial</a:t>
            </a:r>
          </a:p>
        </p:txBody>
      </p:sp>
      <p:graphicFrame>
        <p:nvGraphicFramePr>
          <p:cNvPr id="82" name="Tableau 82">
            <a:extLst>
              <a:ext uri="{FF2B5EF4-FFF2-40B4-BE49-F238E27FC236}">
                <a16:creationId xmlns:a16="http://schemas.microsoft.com/office/drawing/2014/main" id="{E2BB07EF-16CD-4CE5-8980-FF4106E2D831}"/>
              </a:ext>
            </a:extLst>
          </p:cNvPr>
          <p:cNvGraphicFramePr>
            <a:graphicFrameLocks noGrp="1"/>
          </p:cNvGraphicFramePr>
          <p:nvPr>
            <p:extLst>
              <p:ext uri="{D42A27DB-BD31-4B8C-83A1-F6EECF244321}">
                <p14:modId xmlns:p14="http://schemas.microsoft.com/office/powerpoint/2010/main" val="556168247"/>
              </p:ext>
            </p:extLst>
          </p:nvPr>
        </p:nvGraphicFramePr>
        <p:xfrm>
          <a:off x="213251" y="2338990"/>
          <a:ext cx="5378803" cy="4175760"/>
        </p:xfrm>
        <a:graphic>
          <a:graphicData uri="http://schemas.openxmlformats.org/drawingml/2006/table">
            <a:tbl>
              <a:tblPr firstRow="1" bandRow="1">
                <a:tableStyleId>{5C22544A-7EE6-4342-B048-85BDC9FD1C3A}</a:tableStyleId>
              </a:tblPr>
              <a:tblGrid>
                <a:gridCol w="2072749">
                  <a:extLst>
                    <a:ext uri="{9D8B030D-6E8A-4147-A177-3AD203B41FA5}">
                      <a16:colId xmlns:a16="http://schemas.microsoft.com/office/drawing/2014/main" val="3734160705"/>
                    </a:ext>
                  </a:extLst>
                </a:gridCol>
                <a:gridCol w="1653027">
                  <a:extLst>
                    <a:ext uri="{9D8B030D-6E8A-4147-A177-3AD203B41FA5}">
                      <a16:colId xmlns:a16="http://schemas.microsoft.com/office/drawing/2014/main" val="2015849904"/>
                    </a:ext>
                  </a:extLst>
                </a:gridCol>
                <a:gridCol w="1653027">
                  <a:extLst>
                    <a:ext uri="{9D8B030D-6E8A-4147-A177-3AD203B41FA5}">
                      <a16:colId xmlns:a16="http://schemas.microsoft.com/office/drawing/2014/main" val="2805299620"/>
                    </a:ext>
                  </a:extLst>
                </a:gridCol>
              </a:tblGrid>
              <a:tr h="120789">
                <a:tc>
                  <a:txBody>
                    <a:bodyPr/>
                    <a:lstStyle/>
                    <a:p>
                      <a:endParaRPr lang="en-US" sz="1000" noProof="0"/>
                    </a:p>
                  </a:txBody>
                  <a:tcPr anchor="ctr"/>
                </a:tc>
                <a:tc>
                  <a:txBody>
                    <a:bodyPr/>
                    <a:lstStyle/>
                    <a:p>
                      <a:pPr algn="ctr"/>
                      <a:r>
                        <a:rPr lang="en-US" sz="1000" noProof="0" dirty="0"/>
                        <a:t>DOR/3TC/TDF ISG</a:t>
                      </a:r>
                      <a:br>
                        <a:rPr lang="en-US" sz="1000" noProof="0" dirty="0"/>
                      </a:br>
                      <a:r>
                        <a:rPr lang="en-US" sz="1000" noProof="0" dirty="0"/>
                        <a:t>(N=438)</a:t>
                      </a:r>
                    </a:p>
                  </a:txBody>
                  <a:tcPr anchor="ct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000" noProof="0" dirty="0"/>
                        <a:t>DOR/3TC/TDF DSG</a:t>
                      </a:r>
                      <a:br>
                        <a:rPr lang="en-US" sz="1000" noProof="0" dirty="0"/>
                      </a:br>
                      <a:r>
                        <a:rPr lang="en-US" sz="1000" noProof="0" dirty="0"/>
                        <a:t>(N=209)</a:t>
                      </a:r>
                    </a:p>
                  </a:txBody>
                  <a:tcPr anchor="ctr"/>
                </a:tc>
                <a:extLst>
                  <a:ext uri="{0D108BD9-81ED-4DB2-BD59-A6C34878D82A}">
                    <a16:rowId xmlns:a16="http://schemas.microsoft.com/office/drawing/2014/main" val="484659191"/>
                  </a:ext>
                </a:extLst>
              </a:tr>
              <a:tr h="120789">
                <a:tc>
                  <a:txBody>
                    <a:bodyPr/>
                    <a:lstStyle/>
                    <a:p>
                      <a:r>
                        <a:rPr lang="en-US" sz="1000" b="1" noProof="0"/>
                        <a:t>HIV-1 RNA, n (%) (95% CI)</a:t>
                      </a:r>
                    </a:p>
                  </a:txBody>
                  <a:tcPr anchor="ctr"/>
                </a:tc>
                <a:tc>
                  <a:txBody>
                    <a:bodyPr/>
                    <a:lstStyle/>
                    <a:p>
                      <a:pPr algn="ctr"/>
                      <a:endParaRPr lang="en-US" sz="1000" noProof="0"/>
                    </a:p>
                  </a:txBody>
                  <a:tcPr anchor="ctr"/>
                </a:tc>
                <a:tc>
                  <a:txBody>
                    <a:bodyPr/>
                    <a:lstStyle/>
                    <a:p>
                      <a:pPr algn="ctr"/>
                      <a:endParaRPr lang="en-US" sz="1000" noProof="0"/>
                    </a:p>
                  </a:txBody>
                  <a:tcPr anchor="ctr"/>
                </a:tc>
                <a:extLst>
                  <a:ext uri="{0D108BD9-81ED-4DB2-BD59-A6C34878D82A}">
                    <a16:rowId xmlns:a16="http://schemas.microsoft.com/office/drawing/2014/main" val="1614492644"/>
                  </a:ext>
                </a:extLst>
              </a:tr>
              <a:tr h="120789">
                <a:tc>
                  <a:txBody>
                    <a:bodyPr/>
                    <a:lstStyle/>
                    <a:p>
                      <a:r>
                        <a:rPr lang="en-US" sz="1000" u="sng" noProof="0"/>
                        <a:t>&gt;</a:t>
                      </a:r>
                      <a:r>
                        <a:rPr lang="en-US" sz="1000" noProof="0"/>
                        <a:t> 50 copies/ml</a:t>
                      </a:r>
                    </a:p>
                  </a:txBody>
                  <a:tcPr anchor="ctr"/>
                </a:tc>
                <a:tc>
                  <a:txBody>
                    <a:bodyPr/>
                    <a:lstStyle/>
                    <a:p>
                      <a:pPr algn="ctr"/>
                      <a:r>
                        <a:rPr lang="en-US" sz="1000" noProof="0"/>
                        <a:t>12 (2,7) (1,4-4,7)</a:t>
                      </a:r>
                    </a:p>
                  </a:txBody>
                  <a:tcPr anchor="ctr"/>
                </a:tc>
                <a:tc>
                  <a:txBody>
                    <a:bodyPr/>
                    <a:lstStyle/>
                    <a:p>
                      <a:pPr algn="ctr"/>
                      <a:r>
                        <a:rPr lang="en-US" sz="1000" noProof="0"/>
                        <a:t>10 (4,8) (2,3-8,6)</a:t>
                      </a:r>
                    </a:p>
                  </a:txBody>
                  <a:tcPr anchor="ctr"/>
                </a:tc>
                <a:extLst>
                  <a:ext uri="{0D108BD9-81ED-4DB2-BD59-A6C34878D82A}">
                    <a16:rowId xmlns:a16="http://schemas.microsoft.com/office/drawing/2014/main" val="854206005"/>
                  </a:ext>
                </a:extLst>
              </a:tr>
              <a:tr h="120789">
                <a:tc>
                  <a:txBody>
                    <a:bodyPr/>
                    <a:lstStyle/>
                    <a:p>
                      <a:r>
                        <a:rPr lang="en-US" sz="1000" noProof="0"/>
                        <a:t>&lt; 50 copies/ml</a:t>
                      </a:r>
                    </a:p>
                  </a:txBody>
                  <a:tcPr anchor="ctr"/>
                </a:tc>
                <a:tc>
                  <a:txBody>
                    <a:bodyPr/>
                    <a:lstStyle/>
                    <a:p>
                      <a:pPr algn="ctr"/>
                      <a:r>
                        <a:rPr lang="en-US" sz="1000" noProof="0"/>
                        <a:t>351 (80,1) (76,1-83,8)</a:t>
                      </a:r>
                    </a:p>
                  </a:txBody>
                  <a:tcPr anchor="ctr"/>
                </a:tc>
                <a:tc>
                  <a:txBody>
                    <a:bodyPr/>
                    <a:lstStyle/>
                    <a:p>
                      <a:pPr algn="ctr"/>
                      <a:r>
                        <a:rPr lang="en-US" sz="1000" noProof="0"/>
                        <a:t>175 (83,7)(78,0-88,5)</a:t>
                      </a:r>
                    </a:p>
                  </a:txBody>
                  <a:tcPr anchor="ctr"/>
                </a:tc>
                <a:extLst>
                  <a:ext uri="{0D108BD9-81ED-4DB2-BD59-A6C34878D82A}">
                    <a16:rowId xmlns:a16="http://schemas.microsoft.com/office/drawing/2014/main" val="2338227867"/>
                  </a:ext>
                </a:extLst>
              </a:tr>
              <a:tr h="120789">
                <a:tc>
                  <a:txBody>
                    <a:bodyPr/>
                    <a:lstStyle/>
                    <a:p>
                      <a:r>
                        <a:rPr lang="en-US" sz="1000" b="1" noProof="0"/>
                        <a:t>Change from BL in CD4+ T-cell count (cells/mm</a:t>
                      </a:r>
                      <a:r>
                        <a:rPr lang="en-US" sz="1000" b="1" baseline="30000" noProof="0"/>
                        <a:t>3</a:t>
                      </a:r>
                      <a:r>
                        <a:rPr lang="en-US" sz="1000" b="1" noProof="0"/>
                        <a:t>); mean (95%CI)</a:t>
                      </a:r>
                    </a:p>
                  </a:txBody>
                  <a:tcPr anchor="ctr"/>
                </a:tc>
                <a:tc>
                  <a:txBody>
                    <a:bodyPr/>
                    <a:lstStyle/>
                    <a:p>
                      <a:pPr algn="ctr"/>
                      <a:r>
                        <a:rPr lang="en-US" sz="1000" noProof="0"/>
                        <a:t>39,5 (17,8-61,1)</a:t>
                      </a:r>
                    </a:p>
                  </a:txBody>
                  <a:tcPr anchor="ctr"/>
                </a:tc>
                <a:tc>
                  <a:txBody>
                    <a:bodyPr/>
                    <a:lstStyle/>
                    <a:p>
                      <a:pPr algn="ctr"/>
                      <a:r>
                        <a:rPr lang="en-US" sz="1000" noProof="0"/>
                        <a:t>55,9 (26,3-85,4)</a:t>
                      </a:r>
                    </a:p>
                  </a:txBody>
                  <a:tcPr anchor="ctr"/>
                </a:tc>
                <a:extLst>
                  <a:ext uri="{0D108BD9-81ED-4DB2-BD59-A6C34878D82A}">
                    <a16:rowId xmlns:a16="http://schemas.microsoft.com/office/drawing/2014/main" val="571253976"/>
                  </a:ext>
                </a:extLst>
              </a:tr>
              <a:tr h="120789">
                <a:tc>
                  <a:txBody>
                    <a:bodyPr/>
                    <a:lstStyle/>
                    <a:p>
                      <a:r>
                        <a:rPr lang="en-US" sz="1000" b="1" noProof="0"/>
                        <a:t>Protocol-defined virologically failure (PDVF), n (%)</a:t>
                      </a:r>
                    </a:p>
                  </a:txBody>
                  <a:tcPr anchor="ctr"/>
                </a:tc>
                <a:tc>
                  <a:txBody>
                    <a:bodyPr/>
                    <a:lstStyle/>
                    <a:p>
                      <a:pPr algn="ctr"/>
                      <a:endParaRPr lang="en-US" sz="1000" noProof="0"/>
                    </a:p>
                  </a:txBody>
                  <a:tcPr anchor="ctr"/>
                </a:tc>
                <a:tc>
                  <a:txBody>
                    <a:bodyPr/>
                    <a:lstStyle/>
                    <a:p>
                      <a:pPr algn="ctr"/>
                      <a:endParaRPr lang="en-US" sz="1000" noProof="0"/>
                    </a:p>
                  </a:txBody>
                  <a:tcPr anchor="ctr"/>
                </a:tc>
                <a:extLst>
                  <a:ext uri="{0D108BD9-81ED-4DB2-BD59-A6C34878D82A}">
                    <a16:rowId xmlns:a16="http://schemas.microsoft.com/office/drawing/2014/main" val="462360951"/>
                  </a:ext>
                </a:extLst>
              </a:tr>
              <a:tr h="120789">
                <a:tc>
                  <a:txBody>
                    <a:bodyPr/>
                    <a:lstStyle/>
                    <a:p>
                      <a:r>
                        <a:rPr lang="en-US" sz="1000" noProof="0"/>
                        <a:t>Overall study : BL to wk 144</a:t>
                      </a:r>
                    </a:p>
                  </a:txBody>
                  <a:tcPr anchor="ctr"/>
                </a:tc>
                <a:tc>
                  <a:txBody>
                    <a:bodyPr/>
                    <a:lstStyle/>
                    <a:p>
                      <a:pPr algn="ctr"/>
                      <a:r>
                        <a:rPr lang="en-US" sz="1000" noProof="0"/>
                        <a:t>9 (2,1)</a:t>
                      </a:r>
                    </a:p>
                  </a:txBody>
                  <a:tcPr anchor="ctr"/>
                </a:tc>
                <a:tc>
                  <a:txBody>
                    <a:bodyPr/>
                    <a:lstStyle/>
                    <a:p>
                      <a:pPr algn="ctr"/>
                      <a:r>
                        <a:rPr lang="en-US" sz="1000" noProof="0"/>
                        <a:t>7 (3,3)</a:t>
                      </a:r>
                    </a:p>
                  </a:txBody>
                  <a:tcPr anchor="ctr"/>
                </a:tc>
                <a:extLst>
                  <a:ext uri="{0D108BD9-81ED-4DB2-BD59-A6C34878D82A}">
                    <a16:rowId xmlns:a16="http://schemas.microsoft.com/office/drawing/2014/main" val="3627441789"/>
                  </a:ext>
                </a:extLst>
              </a:tr>
              <a:tr h="120789">
                <a:tc>
                  <a:txBody>
                    <a:bodyPr/>
                    <a:lstStyle/>
                    <a:p>
                      <a:r>
                        <a:rPr lang="en-US" sz="1000" noProof="0"/>
                        <a:t>Extension only : wk 49 to wk 144</a:t>
                      </a:r>
                    </a:p>
                  </a:txBody>
                  <a:tcPr anchor="ctr"/>
                </a:tc>
                <a:tc>
                  <a:txBody>
                    <a:bodyPr/>
                    <a:lstStyle/>
                    <a:p>
                      <a:pPr algn="ctr"/>
                      <a:r>
                        <a:rPr lang="en-US" sz="1000" noProof="0"/>
                        <a:t>3 (0,7)</a:t>
                      </a:r>
                    </a:p>
                  </a:txBody>
                  <a:tcPr anchor="ctr"/>
                </a:tc>
                <a:tc>
                  <a:txBody>
                    <a:bodyPr/>
                    <a:lstStyle/>
                    <a:p>
                      <a:pPr algn="ctr"/>
                      <a:r>
                        <a:rPr lang="en-US" sz="1000" noProof="0"/>
                        <a:t>6 (2,9)</a:t>
                      </a:r>
                    </a:p>
                  </a:txBody>
                  <a:tcPr anchor="ctr"/>
                </a:tc>
                <a:extLst>
                  <a:ext uri="{0D108BD9-81ED-4DB2-BD59-A6C34878D82A}">
                    <a16:rowId xmlns:a16="http://schemas.microsoft.com/office/drawing/2014/main" val="660349869"/>
                  </a:ext>
                </a:extLst>
              </a:tr>
              <a:tr h="120789">
                <a:tc>
                  <a:txBody>
                    <a:bodyPr/>
                    <a:lstStyle/>
                    <a:p>
                      <a:r>
                        <a:rPr lang="en-US" sz="1000" b="1" noProof="0"/>
                        <a:t>Resistance test results in participants with PDVF, n</a:t>
                      </a:r>
                    </a:p>
                  </a:txBody>
                  <a:tcPr anchor="ctr"/>
                </a:tc>
                <a:tc>
                  <a:txBody>
                    <a:bodyPr/>
                    <a:lstStyle/>
                    <a:p>
                      <a:pPr algn="ctr"/>
                      <a:r>
                        <a:rPr lang="en-US" sz="1000" noProof="0"/>
                        <a:t>2</a:t>
                      </a:r>
                    </a:p>
                  </a:txBody>
                  <a:tcPr anchor="ctr"/>
                </a:tc>
                <a:tc>
                  <a:txBody>
                    <a:bodyPr/>
                    <a:lstStyle/>
                    <a:p>
                      <a:pPr algn="ctr"/>
                      <a:r>
                        <a:rPr lang="en-US" sz="1000" noProof="0"/>
                        <a:t>2</a:t>
                      </a:r>
                    </a:p>
                  </a:txBody>
                  <a:tcPr anchor="ctr"/>
                </a:tc>
                <a:extLst>
                  <a:ext uri="{0D108BD9-81ED-4DB2-BD59-A6C34878D82A}">
                    <a16:rowId xmlns:a16="http://schemas.microsoft.com/office/drawing/2014/main" val="2467867157"/>
                  </a:ext>
                </a:extLst>
              </a:tr>
              <a:tr h="120789">
                <a:tc>
                  <a:txBody>
                    <a:bodyPr/>
                    <a:lstStyle/>
                    <a:p>
                      <a:r>
                        <a:rPr lang="en-US" sz="1000" noProof="0"/>
                        <a:t>DOR resistance</a:t>
                      </a:r>
                    </a:p>
                  </a:txBody>
                  <a:tcPr anchor="ctr"/>
                </a:tc>
                <a:tc>
                  <a:txBody>
                    <a:bodyPr/>
                    <a:lstStyle/>
                    <a:p>
                      <a:pPr algn="ctr"/>
                      <a:r>
                        <a:rPr lang="en-US" sz="1000" noProof="0"/>
                        <a:t>0</a:t>
                      </a:r>
                    </a:p>
                  </a:txBody>
                  <a:tcPr anchor="ctr"/>
                </a:tc>
                <a:tc>
                  <a:txBody>
                    <a:bodyPr/>
                    <a:lstStyle/>
                    <a:p>
                      <a:pPr algn="ctr"/>
                      <a:r>
                        <a:rPr lang="en-US" sz="1000" noProof="0"/>
                        <a:t>0</a:t>
                      </a:r>
                    </a:p>
                  </a:txBody>
                  <a:tcPr anchor="ctr"/>
                </a:tc>
                <a:extLst>
                  <a:ext uri="{0D108BD9-81ED-4DB2-BD59-A6C34878D82A}">
                    <a16:rowId xmlns:a16="http://schemas.microsoft.com/office/drawing/2014/main" val="873519673"/>
                  </a:ext>
                </a:extLst>
              </a:tr>
              <a:tr h="120789">
                <a:tc>
                  <a:txBody>
                    <a:bodyPr/>
                    <a:lstStyle/>
                    <a:p>
                      <a:r>
                        <a:rPr lang="en-US" sz="1000" noProof="0"/>
                        <a:t>NRTI resistance</a:t>
                      </a:r>
                    </a:p>
                  </a:txBody>
                  <a:tcPr anchor="ctr"/>
                </a:tc>
                <a:tc>
                  <a:txBody>
                    <a:bodyPr/>
                    <a:lstStyle/>
                    <a:p>
                      <a:pPr algn="ctr"/>
                      <a:r>
                        <a:rPr lang="en-US" sz="1000" noProof="0"/>
                        <a:t>0</a:t>
                      </a:r>
                    </a:p>
                  </a:txBody>
                  <a:tcPr anchor="ctr"/>
                </a:tc>
                <a:tc>
                  <a:txBody>
                    <a:bodyPr/>
                    <a:lstStyle/>
                    <a:p>
                      <a:pPr algn="ctr"/>
                      <a:r>
                        <a:rPr lang="en-US" sz="1000" noProof="0"/>
                        <a:t>0</a:t>
                      </a:r>
                    </a:p>
                  </a:txBody>
                  <a:tcPr anchor="ctr"/>
                </a:tc>
                <a:extLst>
                  <a:ext uri="{0D108BD9-81ED-4DB2-BD59-A6C34878D82A}">
                    <a16:rowId xmlns:a16="http://schemas.microsoft.com/office/drawing/2014/main" val="2575218687"/>
                  </a:ext>
                </a:extLst>
              </a:tr>
              <a:tr h="120789">
                <a:tc>
                  <a:txBody>
                    <a:bodyPr/>
                    <a:lstStyle/>
                    <a:p>
                      <a:r>
                        <a:rPr lang="en-US" sz="1000" b="1" noProof="0"/>
                        <a:t>Resistance test results in participants who discontinued, n</a:t>
                      </a:r>
                    </a:p>
                  </a:txBody>
                  <a:tcPr anchor="ctr"/>
                </a:tc>
                <a:tc>
                  <a:txBody>
                    <a:bodyPr/>
                    <a:lstStyle/>
                    <a:p>
                      <a:pPr algn="ctr"/>
                      <a:r>
                        <a:rPr lang="en-US" sz="1000" noProof="0"/>
                        <a:t>3</a:t>
                      </a:r>
                    </a:p>
                  </a:txBody>
                  <a:tcPr anchor="ctr"/>
                </a:tc>
                <a:tc>
                  <a:txBody>
                    <a:bodyPr/>
                    <a:lstStyle/>
                    <a:p>
                      <a:pPr algn="ctr"/>
                      <a:r>
                        <a:rPr lang="en-US" sz="1000" noProof="0"/>
                        <a:t>0</a:t>
                      </a:r>
                    </a:p>
                  </a:txBody>
                  <a:tcPr anchor="ctr"/>
                </a:tc>
                <a:extLst>
                  <a:ext uri="{0D108BD9-81ED-4DB2-BD59-A6C34878D82A}">
                    <a16:rowId xmlns:a16="http://schemas.microsoft.com/office/drawing/2014/main" val="209960760"/>
                  </a:ext>
                </a:extLst>
              </a:tr>
              <a:tr h="120789">
                <a:tc>
                  <a:txBody>
                    <a:bodyPr/>
                    <a:lstStyle/>
                    <a:p>
                      <a:r>
                        <a:rPr lang="en-US" sz="1000" noProof="0"/>
                        <a:t>DOR resistance</a:t>
                      </a:r>
                    </a:p>
                  </a:txBody>
                  <a:tcPr anchor="ctr"/>
                </a:tc>
                <a:tc>
                  <a:txBody>
                    <a:bodyPr/>
                    <a:lstStyle/>
                    <a:p>
                      <a:pPr algn="ctr"/>
                      <a:r>
                        <a:rPr lang="en-US" sz="1000" noProof="0"/>
                        <a:t>0</a:t>
                      </a:r>
                    </a:p>
                  </a:txBody>
                  <a:tcPr anchor="ctr"/>
                </a:tc>
                <a:tc>
                  <a:txBody>
                    <a:bodyPr/>
                    <a:lstStyle/>
                    <a:p>
                      <a:pPr algn="ctr"/>
                      <a:r>
                        <a:rPr lang="en-US" sz="1000" noProof="0"/>
                        <a:t>n/a</a:t>
                      </a:r>
                    </a:p>
                  </a:txBody>
                  <a:tcPr anchor="ctr"/>
                </a:tc>
                <a:extLst>
                  <a:ext uri="{0D108BD9-81ED-4DB2-BD59-A6C34878D82A}">
                    <a16:rowId xmlns:a16="http://schemas.microsoft.com/office/drawing/2014/main" val="1333956731"/>
                  </a:ext>
                </a:extLst>
              </a:tr>
              <a:tr h="120789">
                <a:tc>
                  <a:txBody>
                    <a:bodyPr/>
                    <a:lstStyle/>
                    <a:p>
                      <a:r>
                        <a:rPr lang="en-US" sz="1000" noProof="0"/>
                        <a:t>NRTI resistance</a:t>
                      </a:r>
                    </a:p>
                  </a:txBody>
                  <a:tcPr anchor="ctr"/>
                </a:tc>
                <a:tc>
                  <a:txBody>
                    <a:bodyPr/>
                    <a:lstStyle/>
                    <a:p>
                      <a:pPr algn="ctr"/>
                      <a:r>
                        <a:rPr lang="en-US" sz="1000" noProof="0"/>
                        <a:t>0</a:t>
                      </a:r>
                    </a:p>
                  </a:txBody>
                  <a:tcPr anchor="ctr"/>
                </a:tc>
                <a:tc>
                  <a:txBody>
                    <a:bodyPr/>
                    <a:lstStyle/>
                    <a:p>
                      <a:pPr algn="ctr"/>
                      <a:r>
                        <a:rPr lang="en-US" sz="1000" noProof="0" dirty="0"/>
                        <a:t>n/a</a:t>
                      </a:r>
                    </a:p>
                  </a:txBody>
                  <a:tcPr anchor="ctr"/>
                </a:tc>
                <a:extLst>
                  <a:ext uri="{0D108BD9-81ED-4DB2-BD59-A6C34878D82A}">
                    <a16:rowId xmlns:a16="http://schemas.microsoft.com/office/drawing/2014/main" val="3983434349"/>
                  </a:ext>
                </a:extLst>
              </a:tr>
            </a:tbl>
          </a:graphicData>
        </a:graphic>
      </p:graphicFrame>
      <p:grpSp>
        <p:nvGrpSpPr>
          <p:cNvPr id="4" name="Groupe 3">
            <a:extLst>
              <a:ext uri="{FF2B5EF4-FFF2-40B4-BE49-F238E27FC236}">
                <a16:creationId xmlns:a16="http://schemas.microsoft.com/office/drawing/2014/main" id="{46FF1572-107C-4CDA-9FFD-9454ECCBD515}"/>
              </a:ext>
            </a:extLst>
          </p:cNvPr>
          <p:cNvGrpSpPr/>
          <p:nvPr/>
        </p:nvGrpSpPr>
        <p:grpSpPr>
          <a:xfrm>
            <a:off x="5633329" y="2614257"/>
            <a:ext cx="6484968" cy="3885659"/>
            <a:chOff x="5633329" y="2423065"/>
            <a:chExt cx="6484968" cy="3885659"/>
          </a:xfrm>
        </p:grpSpPr>
        <p:grpSp>
          <p:nvGrpSpPr>
            <p:cNvPr id="81" name="Groupe 80">
              <a:extLst>
                <a:ext uri="{FF2B5EF4-FFF2-40B4-BE49-F238E27FC236}">
                  <a16:creationId xmlns:a16="http://schemas.microsoft.com/office/drawing/2014/main" id="{3C6532E0-675D-42DF-AF92-4F802EB1DF18}"/>
                </a:ext>
              </a:extLst>
            </p:cNvPr>
            <p:cNvGrpSpPr/>
            <p:nvPr/>
          </p:nvGrpSpPr>
          <p:grpSpPr>
            <a:xfrm>
              <a:off x="6267756" y="2527300"/>
              <a:ext cx="5694363" cy="3117850"/>
              <a:chOff x="5991304" y="2527300"/>
              <a:chExt cx="5694363" cy="3117850"/>
            </a:xfrm>
          </p:grpSpPr>
          <p:sp>
            <p:nvSpPr>
              <p:cNvPr id="11" name="Freeform 5">
                <a:extLst>
                  <a:ext uri="{FF2B5EF4-FFF2-40B4-BE49-F238E27FC236}">
                    <a16:creationId xmlns:a16="http://schemas.microsoft.com/office/drawing/2014/main" id="{7B52FA01-AE3E-4A2F-9448-B8364AEE5218}"/>
                  </a:ext>
                </a:extLst>
              </p:cNvPr>
              <p:cNvSpPr>
                <a:spLocks/>
              </p:cNvSpPr>
              <p:nvPr/>
            </p:nvSpPr>
            <p:spPr bwMode="auto">
              <a:xfrm>
                <a:off x="6080204" y="2527300"/>
                <a:ext cx="5573713" cy="3028950"/>
              </a:xfrm>
              <a:custGeom>
                <a:avLst/>
                <a:gdLst>
                  <a:gd name="T0" fmla="*/ 3511 w 3511"/>
                  <a:gd name="T1" fmla="*/ 1908 h 1908"/>
                  <a:gd name="T2" fmla="*/ 0 w 3511"/>
                  <a:gd name="T3" fmla="*/ 1908 h 1908"/>
                  <a:gd name="T4" fmla="*/ 0 w 3511"/>
                  <a:gd name="T5" fmla="*/ 0 h 1908"/>
                </a:gdLst>
                <a:ahLst/>
                <a:cxnLst>
                  <a:cxn ang="0">
                    <a:pos x="T0" y="T1"/>
                  </a:cxn>
                  <a:cxn ang="0">
                    <a:pos x="T2" y="T3"/>
                  </a:cxn>
                  <a:cxn ang="0">
                    <a:pos x="T4" y="T5"/>
                  </a:cxn>
                </a:cxnLst>
                <a:rect l="0" t="0" r="r" b="b"/>
                <a:pathLst>
                  <a:path w="3511" h="1908">
                    <a:moveTo>
                      <a:pt x="3511" y="1908"/>
                    </a:moveTo>
                    <a:lnTo>
                      <a:pt x="0" y="1908"/>
                    </a:lnTo>
                    <a:lnTo>
                      <a:pt x="0" y="0"/>
                    </a:lnTo>
                  </a:path>
                </a:pathLst>
              </a:custGeom>
              <a:noFill/>
              <a:ln w="7938" cap="rnd">
                <a:solidFill>
                  <a:srgbClr val="00006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Line 6">
                <a:extLst>
                  <a:ext uri="{FF2B5EF4-FFF2-40B4-BE49-F238E27FC236}">
                    <a16:creationId xmlns:a16="http://schemas.microsoft.com/office/drawing/2014/main" id="{12E61B10-40FC-4DE0-8B9D-9A14470B99C5}"/>
                  </a:ext>
                </a:extLst>
              </p:cNvPr>
              <p:cNvSpPr>
                <a:spLocks noChangeShapeType="1"/>
              </p:cNvSpPr>
              <p:nvPr/>
            </p:nvSpPr>
            <p:spPr bwMode="auto">
              <a:xfrm>
                <a:off x="5991304" y="3057525"/>
                <a:ext cx="88900" cy="0"/>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Line 7">
                <a:extLst>
                  <a:ext uri="{FF2B5EF4-FFF2-40B4-BE49-F238E27FC236}">
                    <a16:creationId xmlns:a16="http://schemas.microsoft.com/office/drawing/2014/main" id="{B6AE032B-BF00-4E96-BD1F-FCFD7C01340D}"/>
                  </a:ext>
                </a:extLst>
              </p:cNvPr>
              <p:cNvSpPr>
                <a:spLocks noChangeShapeType="1"/>
              </p:cNvSpPr>
              <p:nvPr/>
            </p:nvSpPr>
            <p:spPr bwMode="auto">
              <a:xfrm>
                <a:off x="5991304" y="3557588"/>
                <a:ext cx="88900" cy="0"/>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Line 8">
                <a:extLst>
                  <a:ext uri="{FF2B5EF4-FFF2-40B4-BE49-F238E27FC236}">
                    <a16:creationId xmlns:a16="http://schemas.microsoft.com/office/drawing/2014/main" id="{35167AC5-3F9D-4720-B218-660EF49CFF2C}"/>
                  </a:ext>
                </a:extLst>
              </p:cNvPr>
              <p:cNvSpPr>
                <a:spLocks noChangeShapeType="1"/>
              </p:cNvSpPr>
              <p:nvPr/>
            </p:nvSpPr>
            <p:spPr bwMode="auto">
              <a:xfrm>
                <a:off x="5991304" y="4057650"/>
                <a:ext cx="88900" cy="0"/>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Line 9">
                <a:extLst>
                  <a:ext uri="{FF2B5EF4-FFF2-40B4-BE49-F238E27FC236}">
                    <a16:creationId xmlns:a16="http://schemas.microsoft.com/office/drawing/2014/main" id="{3B85F9B7-EA3E-4E90-AD71-274B7F53CB1F}"/>
                  </a:ext>
                </a:extLst>
              </p:cNvPr>
              <p:cNvSpPr>
                <a:spLocks noChangeShapeType="1"/>
              </p:cNvSpPr>
              <p:nvPr/>
            </p:nvSpPr>
            <p:spPr bwMode="auto">
              <a:xfrm>
                <a:off x="5991304" y="4556125"/>
                <a:ext cx="88900" cy="0"/>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 name="Line 10">
                <a:extLst>
                  <a:ext uri="{FF2B5EF4-FFF2-40B4-BE49-F238E27FC236}">
                    <a16:creationId xmlns:a16="http://schemas.microsoft.com/office/drawing/2014/main" id="{3463FD47-A5D6-4D4D-95AD-94C35B936A62}"/>
                  </a:ext>
                </a:extLst>
              </p:cNvPr>
              <p:cNvSpPr>
                <a:spLocks noChangeShapeType="1"/>
              </p:cNvSpPr>
              <p:nvPr/>
            </p:nvSpPr>
            <p:spPr bwMode="auto">
              <a:xfrm>
                <a:off x="5991304" y="5056188"/>
                <a:ext cx="88900" cy="0"/>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Line 11">
                <a:extLst>
                  <a:ext uri="{FF2B5EF4-FFF2-40B4-BE49-F238E27FC236}">
                    <a16:creationId xmlns:a16="http://schemas.microsoft.com/office/drawing/2014/main" id="{F434AB00-E300-40F1-A19D-4B66C6B0CDC8}"/>
                  </a:ext>
                </a:extLst>
              </p:cNvPr>
              <p:cNvSpPr>
                <a:spLocks noChangeShapeType="1"/>
              </p:cNvSpPr>
              <p:nvPr/>
            </p:nvSpPr>
            <p:spPr bwMode="auto">
              <a:xfrm>
                <a:off x="5991304" y="5556250"/>
                <a:ext cx="88900" cy="0"/>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 name="Line 12">
                <a:extLst>
                  <a:ext uri="{FF2B5EF4-FFF2-40B4-BE49-F238E27FC236}">
                    <a16:creationId xmlns:a16="http://schemas.microsoft.com/office/drawing/2014/main" id="{F67DEFC2-093D-41EB-B73D-E7DCCB640659}"/>
                  </a:ext>
                </a:extLst>
              </p:cNvPr>
              <p:cNvSpPr>
                <a:spLocks noChangeShapeType="1"/>
              </p:cNvSpPr>
              <p:nvPr/>
            </p:nvSpPr>
            <p:spPr bwMode="auto">
              <a:xfrm>
                <a:off x="5991304" y="2555875"/>
                <a:ext cx="88900" cy="0"/>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 name="Line 13">
                <a:extLst>
                  <a:ext uri="{FF2B5EF4-FFF2-40B4-BE49-F238E27FC236}">
                    <a16:creationId xmlns:a16="http://schemas.microsoft.com/office/drawing/2014/main" id="{11279C83-1D47-4A0B-A871-2D07CFD3CA0E}"/>
                  </a:ext>
                </a:extLst>
              </p:cNvPr>
              <p:cNvSpPr>
                <a:spLocks noChangeShapeType="1"/>
              </p:cNvSpPr>
              <p:nvPr/>
            </p:nvSpPr>
            <p:spPr bwMode="auto">
              <a:xfrm flipV="1">
                <a:off x="7015241" y="5556250"/>
                <a:ext cx="0" cy="88900"/>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 name="Line 14">
                <a:extLst>
                  <a:ext uri="{FF2B5EF4-FFF2-40B4-BE49-F238E27FC236}">
                    <a16:creationId xmlns:a16="http://schemas.microsoft.com/office/drawing/2014/main" id="{7E0436C7-9ABB-4899-8765-B7ADF0984DE8}"/>
                  </a:ext>
                </a:extLst>
              </p:cNvPr>
              <p:cNvSpPr>
                <a:spLocks noChangeShapeType="1"/>
              </p:cNvSpPr>
              <p:nvPr/>
            </p:nvSpPr>
            <p:spPr bwMode="auto">
              <a:xfrm flipV="1">
                <a:off x="6542166" y="5556250"/>
                <a:ext cx="0" cy="88900"/>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 name="Line 15">
                <a:extLst>
                  <a:ext uri="{FF2B5EF4-FFF2-40B4-BE49-F238E27FC236}">
                    <a16:creationId xmlns:a16="http://schemas.microsoft.com/office/drawing/2014/main" id="{2D175F11-D74A-4416-9B33-78A108DE301A}"/>
                  </a:ext>
                </a:extLst>
              </p:cNvPr>
              <p:cNvSpPr>
                <a:spLocks noChangeShapeType="1"/>
              </p:cNvSpPr>
              <p:nvPr/>
            </p:nvSpPr>
            <p:spPr bwMode="auto">
              <a:xfrm flipV="1">
                <a:off x="6245304" y="5556250"/>
                <a:ext cx="0" cy="88900"/>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 name="Line 16">
                <a:extLst>
                  <a:ext uri="{FF2B5EF4-FFF2-40B4-BE49-F238E27FC236}">
                    <a16:creationId xmlns:a16="http://schemas.microsoft.com/office/drawing/2014/main" id="{6FD13B79-A91B-43BD-8A5E-6DBE0FE8C8FD}"/>
                  </a:ext>
                </a:extLst>
              </p:cNvPr>
              <p:cNvSpPr>
                <a:spLocks noChangeShapeType="1"/>
              </p:cNvSpPr>
              <p:nvPr/>
            </p:nvSpPr>
            <p:spPr bwMode="auto">
              <a:xfrm flipV="1">
                <a:off x="6080204" y="5556250"/>
                <a:ext cx="0" cy="88900"/>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Line 17">
                <a:extLst>
                  <a:ext uri="{FF2B5EF4-FFF2-40B4-BE49-F238E27FC236}">
                    <a16:creationId xmlns:a16="http://schemas.microsoft.com/office/drawing/2014/main" id="{EE72461E-6A51-4012-BABD-9F95E8A24DA8}"/>
                  </a:ext>
                </a:extLst>
              </p:cNvPr>
              <p:cNvSpPr>
                <a:spLocks noChangeShapeType="1"/>
              </p:cNvSpPr>
              <p:nvPr/>
            </p:nvSpPr>
            <p:spPr bwMode="auto">
              <a:xfrm flipV="1">
                <a:off x="7164466" y="5556250"/>
                <a:ext cx="0" cy="88900"/>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 name="Line 18">
                <a:extLst>
                  <a:ext uri="{FF2B5EF4-FFF2-40B4-BE49-F238E27FC236}">
                    <a16:creationId xmlns:a16="http://schemas.microsoft.com/office/drawing/2014/main" id="{BC958BFC-470A-4F94-BFC6-7DD975BAF42F}"/>
                  </a:ext>
                </a:extLst>
              </p:cNvPr>
              <p:cNvSpPr>
                <a:spLocks noChangeShapeType="1"/>
              </p:cNvSpPr>
              <p:nvPr/>
            </p:nvSpPr>
            <p:spPr bwMode="auto">
              <a:xfrm flipV="1">
                <a:off x="7928054" y="5556250"/>
                <a:ext cx="0" cy="88900"/>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 name="Line 19">
                <a:extLst>
                  <a:ext uri="{FF2B5EF4-FFF2-40B4-BE49-F238E27FC236}">
                    <a16:creationId xmlns:a16="http://schemas.microsoft.com/office/drawing/2014/main" id="{ED7EF02A-EFA8-4E75-8743-2A539CA7BDD6}"/>
                  </a:ext>
                </a:extLst>
              </p:cNvPr>
              <p:cNvSpPr>
                <a:spLocks noChangeShapeType="1"/>
              </p:cNvSpPr>
              <p:nvPr/>
            </p:nvSpPr>
            <p:spPr bwMode="auto">
              <a:xfrm flipV="1">
                <a:off x="11010979" y="5556250"/>
                <a:ext cx="0" cy="88900"/>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 name="Line 20">
                <a:extLst>
                  <a:ext uri="{FF2B5EF4-FFF2-40B4-BE49-F238E27FC236}">
                    <a16:creationId xmlns:a16="http://schemas.microsoft.com/office/drawing/2014/main" id="{BB0B633E-5E7D-46D7-9B74-F85C470CE043}"/>
                  </a:ext>
                </a:extLst>
              </p:cNvPr>
              <p:cNvSpPr>
                <a:spLocks noChangeShapeType="1"/>
              </p:cNvSpPr>
              <p:nvPr/>
            </p:nvSpPr>
            <p:spPr bwMode="auto">
              <a:xfrm flipV="1">
                <a:off x="10395029" y="5556250"/>
                <a:ext cx="0" cy="88900"/>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 name="Line 21">
                <a:extLst>
                  <a:ext uri="{FF2B5EF4-FFF2-40B4-BE49-F238E27FC236}">
                    <a16:creationId xmlns:a16="http://schemas.microsoft.com/office/drawing/2014/main" id="{DA73943D-3892-406C-879A-4F9165FDABD3}"/>
                  </a:ext>
                </a:extLst>
              </p:cNvPr>
              <p:cNvSpPr>
                <a:spLocks noChangeShapeType="1"/>
              </p:cNvSpPr>
              <p:nvPr/>
            </p:nvSpPr>
            <p:spPr bwMode="auto">
              <a:xfrm flipV="1">
                <a:off x="9779079" y="5556250"/>
                <a:ext cx="0" cy="88900"/>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 name="Line 22">
                <a:extLst>
                  <a:ext uri="{FF2B5EF4-FFF2-40B4-BE49-F238E27FC236}">
                    <a16:creationId xmlns:a16="http://schemas.microsoft.com/office/drawing/2014/main" id="{AC961BB6-3B06-4AAF-8F2A-D3C9695AF60A}"/>
                  </a:ext>
                </a:extLst>
              </p:cNvPr>
              <p:cNvSpPr>
                <a:spLocks noChangeShapeType="1"/>
              </p:cNvSpPr>
              <p:nvPr/>
            </p:nvSpPr>
            <p:spPr bwMode="auto">
              <a:xfrm flipV="1">
                <a:off x="9161541" y="5556250"/>
                <a:ext cx="0" cy="88900"/>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 name="Line 23">
                <a:extLst>
                  <a:ext uri="{FF2B5EF4-FFF2-40B4-BE49-F238E27FC236}">
                    <a16:creationId xmlns:a16="http://schemas.microsoft.com/office/drawing/2014/main" id="{95C517F6-D748-41E7-86CC-E6CC6DA67269}"/>
                  </a:ext>
                </a:extLst>
              </p:cNvPr>
              <p:cNvSpPr>
                <a:spLocks noChangeShapeType="1"/>
              </p:cNvSpPr>
              <p:nvPr/>
            </p:nvSpPr>
            <p:spPr bwMode="auto">
              <a:xfrm flipV="1">
                <a:off x="8545591" y="5556250"/>
                <a:ext cx="0" cy="88900"/>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 name="Line 24">
                <a:extLst>
                  <a:ext uri="{FF2B5EF4-FFF2-40B4-BE49-F238E27FC236}">
                    <a16:creationId xmlns:a16="http://schemas.microsoft.com/office/drawing/2014/main" id="{161B529D-3BC7-4923-BF06-C4BB9098A285}"/>
                  </a:ext>
                </a:extLst>
              </p:cNvPr>
              <p:cNvSpPr>
                <a:spLocks noChangeShapeType="1"/>
              </p:cNvSpPr>
              <p:nvPr/>
            </p:nvSpPr>
            <p:spPr bwMode="auto">
              <a:xfrm flipV="1">
                <a:off x="7467679" y="5556250"/>
                <a:ext cx="0" cy="88900"/>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Line 25">
                <a:extLst>
                  <a:ext uri="{FF2B5EF4-FFF2-40B4-BE49-F238E27FC236}">
                    <a16:creationId xmlns:a16="http://schemas.microsoft.com/office/drawing/2014/main" id="{D553A25C-3ADC-486E-9995-8B5A4682704B}"/>
                  </a:ext>
                </a:extLst>
              </p:cNvPr>
              <p:cNvSpPr>
                <a:spLocks noChangeShapeType="1"/>
              </p:cNvSpPr>
              <p:nvPr/>
            </p:nvSpPr>
            <p:spPr bwMode="auto">
              <a:xfrm flipV="1">
                <a:off x="11631691" y="5556250"/>
                <a:ext cx="0" cy="88900"/>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 name="Line 26">
                <a:extLst>
                  <a:ext uri="{FF2B5EF4-FFF2-40B4-BE49-F238E27FC236}">
                    <a16:creationId xmlns:a16="http://schemas.microsoft.com/office/drawing/2014/main" id="{ECACDBA5-2A80-4249-8A95-B58E25B183FA}"/>
                  </a:ext>
                </a:extLst>
              </p:cNvPr>
              <p:cNvSpPr>
                <a:spLocks noChangeShapeType="1"/>
              </p:cNvSpPr>
              <p:nvPr/>
            </p:nvSpPr>
            <p:spPr bwMode="auto">
              <a:xfrm flipH="1">
                <a:off x="6080204" y="5056188"/>
                <a:ext cx="5561013" cy="0"/>
              </a:xfrm>
              <a:prstGeom prst="line">
                <a:avLst/>
              </a:prstGeom>
              <a:noFill/>
              <a:ln w="7938"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 name="Line 27">
                <a:extLst>
                  <a:ext uri="{FF2B5EF4-FFF2-40B4-BE49-F238E27FC236}">
                    <a16:creationId xmlns:a16="http://schemas.microsoft.com/office/drawing/2014/main" id="{CE906873-EC04-4F25-86EA-CBAFEE2B15F8}"/>
                  </a:ext>
                </a:extLst>
              </p:cNvPr>
              <p:cNvSpPr>
                <a:spLocks noChangeShapeType="1"/>
              </p:cNvSpPr>
              <p:nvPr/>
            </p:nvSpPr>
            <p:spPr bwMode="auto">
              <a:xfrm flipH="1">
                <a:off x="6275466" y="2620963"/>
                <a:ext cx="496888" cy="0"/>
              </a:xfrm>
              <a:prstGeom prst="line">
                <a:avLst/>
              </a:prstGeom>
              <a:noFill/>
              <a:ln w="25400" cap="rnd">
                <a:solidFill>
                  <a:srgbClr val="006699"/>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 name="Line 28">
                <a:extLst>
                  <a:ext uri="{FF2B5EF4-FFF2-40B4-BE49-F238E27FC236}">
                    <a16:creationId xmlns:a16="http://schemas.microsoft.com/office/drawing/2014/main" id="{3790BEAA-C929-4698-8BA3-9B148B35B602}"/>
                  </a:ext>
                </a:extLst>
              </p:cNvPr>
              <p:cNvSpPr>
                <a:spLocks noChangeShapeType="1"/>
              </p:cNvSpPr>
              <p:nvPr/>
            </p:nvSpPr>
            <p:spPr bwMode="auto">
              <a:xfrm flipH="1">
                <a:off x="6275466" y="2930525"/>
                <a:ext cx="496888" cy="0"/>
              </a:xfrm>
              <a:prstGeom prst="line">
                <a:avLst/>
              </a:prstGeom>
              <a:noFill/>
              <a:ln w="25400" cap="rnd">
                <a:solidFill>
                  <a:srgbClr val="00CC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 name="Freeform 29">
                <a:extLst>
                  <a:ext uri="{FF2B5EF4-FFF2-40B4-BE49-F238E27FC236}">
                    <a16:creationId xmlns:a16="http://schemas.microsoft.com/office/drawing/2014/main" id="{45C4E397-6E50-4998-AA12-27B1ACBF05F2}"/>
                  </a:ext>
                </a:extLst>
              </p:cNvPr>
              <p:cNvSpPr>
                <a:spLocks/>
              </p:cNvSpPr>
              <p:nvPr/>
            </p:nvSpPr>
            <p:spPr bwMode="auto">
              <a:xfrm>
                <a:off x="6080204" y="3683000"/>
                <a:ext cx="5567363" cy="1373188"/>
              </a:xfrm>
              <a:custGeom>
                <a:avLst/>
                <a:gdLst>
                  <a:gd name="T0" fmla="*/ 3507 w 3507"/>
                  <a:gd name="T1" fmla="*/ 0 h 865"/>
                  <a:gd name="T2" fmla="*/ 3108 w 3507"/>
                  <a:gd name="T3" fmla="*/ 98 h 865"/>
                  <a:gd name="T4" fmla="*/ 2723 w 3507"/>
                  <a:gd name="T5" fmla="*/ 150 h 865"/>
                  <a:gd name="T6" fmla="*/ 2328 w 3507"/>
                  <a:gd name="T7" fmla="*/ 142 h 865"/>
                  <a:gd name="T8" fmla="*/ 1936 w 3507"/>
                  <a:gd name="T9" fmla="*/ 213 h 865"/>
                  <a:gd name="T10" fmla="*/ 1548 w 3507"/>
                  <a:gd name="T11" fmla="*/ 94 h 865"/>
                  <a:gd name="T12" fmla="*/ 1168 w 3507"/>
                  <a:gd name="T13" fmla="*/ 392 h 865"/>
                  <a:gd name="T14" fmla="*/ 891 w 3507"/>
                  <a:gd name="T15" fmla="*/ 426 h 865"/>
                  <a:gd name="T16" fmla="*/ 690 w 3507"/>
                  <a:gd name="T17" fmla="*/ 396 h 865"/>
                  <a:gd name="T18" fmla="*/ 578 w 3507"/>
                  <a:gd name="T19" fmla="*/ 463 h 865"/>
                  <a:gd name="T20" fmla="*/ 295 w 3507"/>
                  <a:gd name="T21" fmla="*/ 482 h 865"/>
                  <a:gd name="T22" fmla="*/ 93 w 3507"/>
                  <a:gd name="T23" fmla="*/ 687 h 865"/>
                  <a:gd name="T24" fmla="*/ 0 w 3507"/>
                  <a:gd name="T25" fmla="*/ 865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07" h="865">
                    <a:moveTo>
                      <a:pt x="3507" y="0"/>
                    </a:moveTo>
                    <a:lnTo>
                      <a:pt x="3108" y="98"/>
                    </a:lnTo>
                    <a:lnTo>
                      <a:pt x="2723" y="150"/>
                    </a:lnTo>
                    <a:lnTo>
                      <a:pt x="2328" y="142"/>
                    </a:lnTo>
                    <a:lnTo>
                      <a:pt x="1936" y="213"/>
                    </a:lnTo>
                    <a:lnTo>
                      <a:pt x="1548" y="94"/>
                    </a:lnTo>
                    <a:lnTo>
                      <a:pt x="1168" y="392"/>
                    </a:lnTo>
                    <a:lnTo>
                      <a:pt x="891" y="426"/>
                    </a:lnTo>
                    <a:lnTo>
                      <a:pt x="690" y="396"/>
                    </a:lnTo>
                    <a:lnTo>
                      <a:pt x="578" y="463"/>
                    </a:lnTo>
                    <a:lnTo>
                      <a:pt x="295" y="482"/>
                    </a:lnTo>
                    <a:lnTo>
                      <a:pt x="93" y="687"/>
                    </a:lnTo>
                    <a:lnTo>
                      <a:pt x="0" y="865"/>
                    </a:lnTo>
                  </a:path>
                </a:pathLst>
              </a:custGeom>
              <a:noFill/>
              <a:ln w="25400" cap="rnd">
                <a:solidFill>
                  <a:srgbClr val="0066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 name="Line 30">
                <a:extLst>
                  <a:ext uri="{FF2B5EF4-FFF2-40B4-BE49-F238E27FC236}">
                    <a16:creationId xmlns:a16="http://schemas.microsoft.com/office/drawing/2014/main" id="{002DF332-B22C-4A3C-86A2-605B59DADBBE}"/>
                  </a:ext>
                </a:extLst>
              </p:cNvPr>
              <p:cNvSpPr>
                <a:spLocks noChangeShapeType="1"/>
              </p:cNvSpPr>
              <p:nvPr/>
            </p:nvSpPr>
            <p:spPr bwMode="auto">
              <a:xfrm flipV="1">
                <a:off x="11631691" y="3052763"/>
                <a:ext cx="0" cy="1166813"/>
              </a:xfrm>
              <a:prstGeom prst="line">
                <a:avLst/>
              </a:prstGeom>
              <a:noFill/>
              <a:ln w="15875" cap="rnd">
                <a:solidFill>
                  <a:srgbClr val="006699"/>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 name="Line 31">
                <a:extLst>
                  <a:ext uri="{FF2B5EF4-FFF2-40B4-BE49-F238E27FC236}">
                    <a16:creationId xmlns:a16="http://schemas.microsoft.com/office/drawing/2014/main" id="{D8A827AB-C5F7-40E1-ACED-4D50C47D2E15}"/>
                  </a:ext>
                </a:extLst>
              </p:cNvPr>
              <p:cNvSpPr>
                <a:spLocks noChangeShapeType="1"/>
              </p:cNvSpPr>
              <p:nvPr/>
            </p:nvSpPr>
            <p:spPr bwMode="auto">
              <a:xfrm>
                <a:off x="11018916" y="3268663"/>
                <a:ext cx="0" cy="1231900"/>
              </a:xfrm>
              <a:prstGeom prst="line">
                <a:avLst/>
              </a:prstGeom>
              <a:noFill/>
              <a:ln w="15875" cap="rnd">
                <a:solidFill>
                  <a:srgbClr val="006699"/>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 name="Line 32">
                <a:extLst>
                  <a:ext uri="{FF2B5EF4-FFF2-40B4-BE49-F238E27FC236}">
                    <a16:creationId xmlns:a16="http://schemas.microsoft.com/office/drawing/2014/main" id="{42BBABCD-263C-4012-BC8D-96D2A76315F6}"/>
                  </a:ext>
                </a:extLst>
              </p:cNvPr>
              <p:cNvSpPr>
                <a:spLocks noChangeShapeType="1"/>
              </p:cNvSpPr>
              <p:nvPr/>
            </p:nvSpPr>
            <p:spPr bwMode="auto">
              <a:xfrm flipV="1">
                <a:off x="10402966" y="3402013"/>
                <a:ext cx="0" cy="1004888"/>
              </a:xfrm>
              <a:prstGeom prst="line">
                <a:avLst/>
              </a:prstGeom>
              <a:noFill/>
              <a:ln w="15875" cap="rnd">
                <a:solidFill>
                  <a:srgbClr val="006699"/>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 name="Line 33">
                <a:extLst>
                  <a:ext uri="{FF2B5EF4-FFF2-40B4-BE49-F238E27FC236}">
                    <a16:creationId xmlns:a16="http://schemas.microsoft.com/office/drawing/2014/main" id="{3685457D-C120-472A-84E0-9567C6392EA9}"/>
                  </a:ext>
                </a:extLst>
              </p:cNvPr>
              <p:cNvSpPr>
                <a:spLocks noChangeShapeType="1"/>
              </p:cNvSpPr>
              <p:nvPr/>
            </p:nvSpPr>
            <p:spPr bwMode="auto">
              <a:xfrm flipV="1">
                <a:off x="9785429" y="3463925"/>
                <a:ext cx="0" cy="908050"/>
              </a:xfrm>
              <a:prstGeom prst="line">
                <a:avLst/>
              </a:prstGeom>
              <a:noFill/>
              <a:ln w="15875" cap="rnd">
                <a:solidFill>
                  <a:srgbClr val="006699"/>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 name="Line 34">
                <a:extLst>
                  <a:ext uri="{FF2B5EF4-FFF2-40B4-BE49-F238E27FC236}">
                    <a16:creationId xmlns:a16="http://schemas.microsoft.com/office/drawing/2014/main" id="{E1F2F053-3AA2-4CA6-9A13-07DE5520C353}"/>
                  </a:ext>
                </a:extLst>
              </p:cNvPr>
              <p:cNvSpPr>
                <a:spLocks noChangeShapeType="1"/>
              </p:cNvSpPr>
              <p:nvPr/>
            </p:nvSpPr>
            <p:spPr bwMode="auto">
              <a:xfrm flipV="1">
                <a:off x="9159954" y="3552825"/>
                <a:ext cx="0" cy="903288"/>
              </a:xfrm>
              <a:prstGeom prst="line">
                <a:avLst/>
              </a:prstGeom>
              <a:noFill/>
              <a:ln w="15875" cap="rnd">
                <a:solidFill>
                  <a:srgbClr val="006699"/>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 name="Line 35">
                <a:extLst>
                  <a:ext uri="{FF2B5EF4-FFF2-40B4-BE49-F238E27FC236}">
                    <a16:creationId xmlns:a16="http://schemas.microsoft.com/office/drawing/2014/main" id="{40484BB3-A809-4EFB-8184-9FC8724B306A}"/>
                  </a:ext>
                </a:extLst>
              </p:cNvPr>
              <p:cNvSpPr>
                <a:spLocks noChangeShapeType="1"/>
              </p:cNvSpPr>
              <p:nvPr/>
            </p:nvSpPr>
            <p:spPr bwMode="auto">
              <a:xfrm flipV="1">
                <a:off x="7469266" y="4030663"/>
                <a:ext cx="0" cy="635000"/>
              </a:xfrm>
              <a:prstGeom prst="line">
                <a:avLst/>
              </a:prstGeom>
              <a:noFill/>
              <a:ln w="15875" cap="rnd">
                <a:solidFill>
                  <a:srgbClr val="006699"/>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 name="Line 36">
                <a:extLst>
                  <a:ext uri="{FF2B5EF4-FFF2-40B4-BE49-F238E27FC236}">
                    <a16:creationId xmlns:a16="http://schemas.microsoft.com/office/drawing/2014/main" id="{90AD8287-AA2F-402D-8ED0-CC43A372C887}"/>
                  </a:ext>
                </a:extLst>
              </p:cNvPr>
              <p:cNvSpPr>
                <a:spLocks noChangeShapeType="1"/>
              </p:cNvSpPr>
              <p:nvPr/>
            </p:nvSpPr>
            <p:spPr bwMode="auto">
              <a:xfrm flipV="1">
                <a:off x="7156529" y="4057650"/>
                <a:ext cx="0" cy="584200"/>
              </a:xfrm>
              <a:prstGeom prst="line">
                <a:avLst/>
              </a:prstGeom>
              <a:noFill/>
              <a:ln w="15875" cap="rnd">
                <a:solidFill>
                  <a:srgbClr val="006699"/>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 name="Line 37">
                <a:extLst>
                  <a:ext uri="{FF2B5EF4-FFF2-40B4-BE49-F238E27FC236}">
                    <a16:creationId xmlns:a16="http://schemas.microsoft.com/office/drawing/2014/main" id="{D33D72C6-8E61-41BF-870D-DCA8E3BBBD26}"/>
                  </a:ext>
                </a:extLst>
              </p:cNvPr>
              <p:cNvSpPr>
                <a:spLocks noChangeShapeType="1"/>
              </p:cNvSpPr>
              <p:nvPr/>
            </p:nvSpPr>
            <p:spPr bwMode="auto">
              <a:xfrm flipV="1">
                <a:off x="7000954" y="4143375"/>
                <a:ext cx="0" cy="528638"/>
              </a:xfrm>
              <a:prstGeom prst="line">
                <a:avLst/>
              </a:prstGeom>
              <a:noFill/>
              <a:ln w="15875" cap="rnd">
                <a:solidFill>
                  <a:srgbClr val="006699"/>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 name="Line 38">
                <a:extLst>
                  <a:ext uri="{FF2B5EF4-FFF2-40B4-BE49-F238E27FC236}">
                    <a16:creationId xmlns:a16="http://schemas.microsoft.com/office/drawing/2014/main" id="{BB0FB7D1-A29A-46A6-8189-6A9334F2FC2F}"/>
                  </a:ext>
                </a:extLst>
              </p:cNvPr>
              <p:cNvSpPr>
                <a:spLocks noChangeShapeType="1"/>
              </p:cNvSpPr>
              <p:nvPr/>
            </p:nvSpPr>
            <p:spPr bwMode="auto">
              <a:xfrm flipV="1">
                <a:off x="6524555" y="4213225"/>
                <a:ext cx="0" cy="468313"/>
              </a:xfrm>
              <a:prstGeom prst="line">
                <a:avLst/>
              </a:prstGeom>
              <a:noFill/>
              <a:ln w="15875" cap="rnd">
                <a:solidFill>
                  <a:srgbClr val="006699"/>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 name="Line 39">
                <a:extLst>
                  <a:ext uri="{FF2B5EF4-FFF2-40B4-BE49-F238E27FC236}">
                    <a16:creationId xmlns:a16="http://schemas.microsoft.com/office/drawing/2014/main" id="{B727A42B-9D96-4964-9D14-0C7BD78AE536}"/>
                  </a:ext>
                </a:extLst>
              </p:cNvPr>
              <p:cNvSpPr>
                <a:spLocks noChangeShapeType="1"/>
              </p:cNvSpPr>
              <p:nvPr/>
            </p:nvSpPr>
            <p:spPr bwMode="auto">
              <a:xfrm flipV="1">
                <a:off x="8561466" y="3460750"/>
                <a:ext cx="0" cy="792163"/>
              </a:xfrm>
              <a:prstGeom prst="line">
                <a:avLst/>
              </a:prstGeom>
              <a:noFill/>
              <a:ln w="15875" cap="rnd">
                <a:solidFill>
                  <a:srgbClr val="006699"/>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 name="Line 40">
                <a:extLst>
                  <a:ext uri="{FF2B5EF4-FFF2-40B4-BE49-F238E27FC236}">
                    <a16:creationId xmlns:a16="http://schemas.microsoft.com/office/drawing/2014/main" id="{E7A8F5A8-ED2C-4748-AD9C-9CC695998C0F}"/>
                  </a:ext>
                </a:extLst>
              </p:cNvPr>
              <p:cNvSpPr>
                <a:spLocks noChangeShapeType="1"/>
              </p:cNvSpPr>
              <p:nvPr/>
            </p:nvSpPr>
            <p:spPr bwMode="auto">
              <a:xfrm flipV="1">
                <a:off x="7921704" y="3976688"/>
                <a:ext cx="0" cy="688975"/>
              </a:xfrm>
              <a:prstGeom prst="line">
                <a:avLst/>
              </a:prstGeom>
              <a:noFill/>
              <a:ln w="15875" cap="rnd">
                <a:solidFill>
                  <a:srgbClr val="006699"/>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 name="Line 41">
                <a:extLst>
                  <a:ext uri="{FF2B5EF4-FFF2-40B4-BE49-F238E27FC236}">
                    <a16:creationId xmlns:a16="http://schemas.microsoft.com/office/drawing/2014/main" id="{88C65A36-4700-46BD-BBC4-30A5248F98B6}"/>
                  </a:ext>
                </a:extLst>
              </p:cNvPr>
              <p:cNvSpPr>
                <a:spLocks noChangeShapeType="1"/>
              </p:cNvSpPr>
              <p:nvPr/>
            </p:nvSpPr>
            <p:spPr bwMode="auto">
              <a:xfrm flipV="1">
                <a:off x="6221491" y="4573588"/>
                <a:ext cx="0" cy="312738"/>
              </a:xfrm>
              <a:prstGeom prst="line">
                <a:avLst/>
              </a:prstGeom>
              <a:noFill/>
              <a:ln w="15875" cap="rnd">
                <a:solidFill>
                  <a:srgbClr val="006699"/>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 name="Freeform 42">
                <a:extLst>
                  <a:ext uri="{FF2B5EF4-FFF2-40B4-BE49-F238E27FC236}">
                    <a16:creationId xmlns:a16="http://schemas.microsoft.com/office/drawing/2014/main" id="{3368B407-005A-4CBF-9B1A-AF600565A3B5}"/>
                  </a:ext>
                </a:extLst>
              </p:cNvPr>
              <p:cNvSpPr>
                <a:spLocks/>
              </p:cNvSpPr>
              <p:nvPr/>
            </p:nvSpPr>
            <p:spPr bwMode="auto">
              <a:xfrm>
                <a:off x="6032579" y="5008563"/>
                <a:ext cx="96838" cy="96838"/>
              </a:xfrm>
              <a:custGeom>
                <a:avLst/>
                <a:gdLst>
                  <a:gd name="T0" fmla="*/ 61 w 61"/>
                  <a:gd name="T1" fmla="*/ 61 h 61"/>
                  <a:gd name="T2" fmla="*/ 61 w 61"/>
                  <a:gd name="T3" fmla="*/ 0 h 61"/>
                  <a:gd name="T4" fmla="*/ 0 w 61"/>
                  <a:gd name="T5" fmla="*/ 0 h 61"/>
                  <a:gd name="T6" fmla="*/ 0 w 61"/>
                  <a:gd name="T7" fmla="*/ 61 h 61"/>
                  <a:gd name="T8" fmla="*/ 61 w 61"/>
                  <a:gd name="T9" fmla="*/ 61 h 61"/>
                  <a:gd name="T10" fmla="*/ 61 w 61"/>
                  <a:gd name="T11" fmla="*/ 61 h 61"/>
                </a:gdLst>
                <a:ahLst/>
                <a:cxnLst>
                  <a:cxn ang="0">
                    <a:pos x="T0" y="T1"/>
                  </a:cxn>
                  <a:cxn ang="0">
                    <a:pos x="T2" y="T3"/>
                  </a:cxn>
                  <a:cxn ang="0">
                    <a:pos x="T4" y="T5"/>
                  </a:cxn>
                  <a:cxn ang="0">
                    <a:pos x="T6" y="T7"/>
                  </a:cxn>
                  <a:cxn ang="0">
                    <a:pos x="T8" y="T9"/>
                  </a:cxn>
                  <a:cxn ang="0">
                    <a:pos x="T10" y="T11"/>
                  </a:cxn>
                </a:cxnLst>
                <a:rect l="0" t="0" r="r" b="b"/>
                <a:pathLst>
                  <a:path w="61" h="61">
                    <a:moveTo>
                      <a:pt x="61" y="61"/>
                    </a:moveTo>
                    <a:lnTo>
                      <a:pt x="61" y="0"/>
                    </a:lnTo>
                    <a:lnTo>
                      <a:pt x="0" y="0"/>
                    </a:lnTo>
                    <a:lnTo>
                      <a:pt x="0" y="61"/>
                    </a:lnTo>
                    <a:lnTo>
                      <a:pt x="61" y="61"/>
                    </a:lnTo>
                    <a:lnTo>
                      <a:pt x="61" y="61"/>
                    </a:lnTo>
                    <a:close/>
                  </a:path>
                </a:pathLst>
              </a:custGeom>
              <a:solidFill>
                <a:srgbClr val="0066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 name="Freeform 43">
                <a:extLst>
                  <a:ext uri="{FF2B5EF4-FFF2-40B4-BE49-F238E27FC236}">
                    <a16:creationId xmlns:a16="http://schemas.microsoft.com/office/drawing/2014/main" id="{AAC1F593-2187-45C3-80C8-4CF9F9F82A6F}"/>
                  </a:ext>
                </a:extLst>
              </p:cNvPr>
              <p:cNvSpPr>
                <a:spLocks/>
              </p:cNvSpPr>
              <p:nvPr/>
            </p:nvSpPr>
            <p:spPr bwMode="auto">
              <a:xfrm>
                <a:off x="6178629" y="4725988"/>
                <a:ext cx="96838" cy="95250"/>
              </a:xfrm>
              <a:custGeom>
                <a:avLst/>
                <a:gdLst>
                  <a:gd name="T0" fmla="*/ 61 w 61"/>
                  <a:gd name="T1" fmla="*/ 60 h 60"/>
                  <a:gd name="T2" fmla="*/ 61 w 61"/>
                  <a:gd name="T3" fmla="*/ 0 h 60"/>
                  <a:gd name="T4" fmla="*/ 0 w 61"/>
                  <a:gd name="T5" fmla="*/ 0 h 60"/>
                  <a:gd name="T6" fmla="*/ 0 w 61"/>
                  <a:gd name="T7" fmla="*/ 60 h 60"/>
                  <a:gd name="T8" fmla="*/ 61 w 61"/>
                  <a:gd name="T9" fmla="*/ 60 h 60"/>
                  <a:gd name="T10" fmla="*/ 61 w 61"/>
                  <a:gd name="T11" fmla="*/ 60 h 60"/>
                </a:gdLst>
                <a:ahLst/>
                <a:cxnLst>
                  <a:cxn ang="0">
                    <a:pos x="T0" y="T1"/>
                  </a:cxn>
                  <a:cxn ang="0">
                    <a:pos x="T2" y="T3"/>
                  </a:cxn>
                  <a:cxn ang="0">
                    <a:pos x="T4" y="T5"/>
                  </a:cxn>
                  <a:cxn ang="0">
                    <a:pos x="T6" y="T7"/>
                  </a:cxn>
                  <a:cxn ang="0">
                    <a:pos x="T8" y="T9"/>
                  </a:cxn>
                  <a:cxn ang="0">
                    <a:pos x="T10" y="T11"/>
                  </a:cxn>
                </a:cxnLst>
                <a:rect l="0" t="0" r="r" b="b"/>
                <a:pathLst>
                  <a:path w="61" h="60">
                    <a:moveTo>
                      <a:pt x="61" y="60"/>
                    </a:moveTo>
                    <a:lnTo>
                      <a:pt x="61" y="0"/>
                    </a:lnTo>
                    <a:lnTo>
                      <a:pt x="0" y="0"/>
                    </a:lnTo>
                    <a:lnTo>
                      <a:pt x="0" y="60"/>
                    </a:lnTo>
                    <a:lnTo>
                      <a:pt x="61" y="60"/>
                    </a:lnTo>
                    <a:lnTo>
                      <a:pt x="61" y="60"/>
                    </a:lnTo>
                    <a:close/>
                  </a:path>
                </a:pathLst>
              </a:custGeom>
              <a:solidFill>
                <a:srgbClr val="0066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 name="Freeform 44">
                <a:extLst>
                  <a:ext uri="{FF2B5EF4-FFF2-40B4-BE49-F238E27FC236}">
                    <a16:creationId xmlns:a16="http://schemas.microsoft.com/office/drawing/2014/main" id="{368AA9C3-E521-4EF5-A6A5-E1FA2E65C205}"/>
                  </a:ext>
                </a:extLst>
              </p:cNvPr>
              <p:cNvSpPr>
                <a:spLocks/>
              </p:cNvSpPr>
              <p:nvPr/>
            </p:nvSpPr>
            <p:spPr bwMode="auto">
              <a:xfrm>
                <a:off x="6499304" y="4400550"/>
                <a:ext cx="96838" cy="95250"/>
              </a:xfrm>
              <a:custGeom>
                <a:avLst/>
                <a:gdLst>
                  <a:gd name="T0" fmla="*/ 61 w 61"/>
                  <a:gd name="T1" fmla="*/ 60 h 60"/>
                  <a:gd name="T2" fmla="*/ 61 w 61"/>
                  <a:gd name="T3" fmla="*/ 0 h 60"/>
                  <a:gd name="T4" fmla="*/ 0 w 61"/>
                  <a:gd name="T5" fmla="*/ 0 h 60"/>
                  <a:gd name="T6" fmla="*/ 0 w 61"/>
                  <a:gd name="T7" fmla="*/ 60 h 60"/>
                  <a:gd name="T8" fmla="*/ 61 w 61"/>
                  <a:gd name="T9" fmla="*/ 60 h 60"/>
                  <a:gd name="T10" fmla="*/ 61 w 61"/>
                  <a:gd name="T11" fmla="*/ 60 h 60"/>
                </a:gdLst>
                <a:ahLst/>
                <a:cxnLst>
                  <a:cxn ang="0">
                    <a:pos x="T0" y="T1"/>
                  </a:cxn>
                  <a:cxn ang="0">
                    <a:pos x="T2" y="T3"/>
                  </a:cxn>
                  <a:cxn ang="0">
                    <a:pos x="T4" y="T5"/>
                  </a:cxn>
                  <a:cxn ang="0">
                    <a:pos x="T6" y="T7"/>
                  </a:cxn>
                  <a:cxn ang="0">
                    <a:pos x="T8" y="T9"/>
                  </a:cxn>
                  <a:cxn ang="0">
                    <a:pos x="T10" y="T11"/>
                  </a:cxn>
                </a:cxnLst>
                <a:rect l="0" t="0" r="r" b="b"/>
                <a:pathLst>
                  <a:path w="61" h="60">
                    <a:moveTo>
                      <a:pt x="61" y="60"/>
                    </a:moveTo>
                    <a:lnTo>
                      <a:pt x="61" y="0"/>
                    </a:lnTo>
                    <a:lnTo>
                      <a:pt x="0" y="0"/>
                    </a:lnTo>
                    <a:lnTo>
                      <a:pt x="0" y="60"/>
                    </a:lnTo>
                    <a:lnTo>
                      <a:pt x="61" y="60"/>
                    </a:lnTo>
                    <a:lnTo>
                      <a:pt x="61" y="60"/>
                    </a:lnTo>
                    <a:close/>
                  </a:path>
                </a:pathLst>
              </a:custGeom>
              <a:solidFill>
                <a:srgbClr val="0066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 name="Freeform 45">
                <a:extLst>
                  <a:ext uri="{FF2B5EF4-FFF2-40B4-BE49-F238E27FC236}">
                    <a16:creationId xmlns:a16="http://schemas.microsoft.com/office/drawing/2014/main" id="{B8C1F1E6-4D07-4D37-929B-61985152AD3A}"/>
                  </a:ext>
                </a:extLst>
              </p:cNvPr>
              <p:cNvSpPr>
                <a:spLocks/>
              </p:cNvSpPr>
              <p:nvPr/>
            </p:nvSpPr>
            <p:spPr bwMode="auto">
              <a:xfrm>
                <a:off x="6948566" y="4370388"/>
                <a:ext cx="96838" cy="96838"/>
              </a:xfrm>
              <a:custGeom>
                <a:avLst/>
                <a:gdLst>
                  <a:gd name="T0" fmla="*/ 61 w 61"/>
                  <a:gd name="T1" fmla="*/ 61 h 61"/>
                  <a:gd name="T2" fmla="*/ 61 w 61"/>
                  <a:gd name="T3" fmla="*/ 0 h 61"/>
                  <a:gd name="T4" fmla="*/ 0 w 61"/>
                  <a:gd name="T5" fmla="*/ 0 h 61"/>
                  <a:gd name="T6" fmla="*/ 0 w 61"/>
                  <a:gd name="T7" fmla="*/ 61 h 61"/>
                  <a:gd name="T8" fmla="*/ 61 w 61"/>
                  <a:gd name="T9" fmla="*/ 61 h 61"/>
                  <a:gd name="T10" fmla="*/ 61 w 61"/>
                  <a:gd name="T11" fmla="*/ 61 h 61"/>
                </a:gdLst>
                <a:ahLst/>
                <a:cxnLst>
                  <a:cxn ang="0">
                    <a:pos x="T0" y="T1"/>
                  </a:cxn>
                  <a:cxn ang="0">
                    <a:pos x="T2" y="T3"/>
                  </a:cxn>
                  <a:cxn ang="0">
                    <a:pos x="T4" y="T5"/>
                  </a:cxn>
                  <a:cxn ang="0">
                    <a:pos x="T6" y="T7"/>
                  </a:cxn>
                  <a:cxn ang="0">
                    <a:pos x="T8" y="T9"/>
                  </a:cxn>
                  <a:cxn ang="0">
                    <a:pos x="T10" y="T11"/>
                  </a:cxn>
                </a:cxnLst>
                <a:rect l="0" t="0" r="r" b="b"/>
                <a:pathLst>
                  <a:path w="61" h="61">
                    <a:moveTo>
                      <a:pt x="61" y="61"/>
                    </a:moveTo>
                    <a:lnTo>
                      <a:pt x="61" y="0"/>
                    </a:lnTo>
                    <a:lnTo>
                      <a:pt x="0" y="0"/>
                    </a:lnTo>
                    <a:lnTo>
                      <a:pt x="0" y="61"/>
                    </a:lnTo>
                    <a:lnTo>
                      <a:pt x="61" y="61"/>
                    </a:lnTo>
                    <a:lnTo>
                      <a:pt x="61" y="61"/>
                    </a:lnTo>
                    <a:close/>
                  </a:path>
                </a:pathLst>
              </a:custGeom>
              <a:solidFill>
                <a:srgbClr val="0066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2" name="Freeform 46">
                <a:extLst>
                  <a:ext uri="{FF2B5EF4-FFF2-40B4-BE49-F238E27FC236}">
                    <a16:creationId xmlns:a16="http://schemas.microsoft.com/office/drawing/2014/main" id="{ED246D68-0554-4832-BE00-2B311FE65FE6}"/>
                  </a:ext>
                </a:extLst>
              </p:cNvPr>
              <p:cNvSpPr>
                <a:spLocks/>
              </p:cNvSpPr>
              <p:nvPr/>
            </p:nvSpPr>
            <p:spPr bwMode="auto">
              <a:xfrm>
                <a:off x="7107316" y="4264025"/>
                <a:ext cx="96838" cy="95250"/>
              </a:xfrm>
              <a:custGeom>
                <a:avLst/>
                <a:gdLst>
                  <a:gd name="T0" fmla="*/ 61 w 61"/>
                  <a:gd name="T1" fmla="*/ 60 h 60"/>
                  <a:gd name="T2" fmla="*/ 61 w 61"/>
                  <a:gd name="T3" fmla="*/ 0 h 60"/>
                  <a:gd name="T4" fmla="*/ 0 w 61"/>
                  <a:gd name="T5" fmla="*/ 0 h 60"/>
                  <a:gd name="T6" fmla="*/ 0 w 61"/>
                  <a:gd name="T7" fmla="*/ 60 h 60"/>
                  <a:gd name="T8" fmla="*/ 61 w 61"/>
                  <a:gd name="T9" fmla="*/ 60 h 60"/>
                  <a:gd name="T10" fmla="*/ 61 w 61"/>
                  <a:gd name="T11" fmla="*/ 60 h 60"/>
                </a:gdLst>
                <a:ahLst/>
                <a:cxnLst>
                  <a:cxn ang="0">
                    <a:pos x="T0" y="T1"/>
                  </a:cxn>
                  <a:cxn ang="0">
                    <a:pos x="T2" y="T3"/>
                  </a:cxn>
                  <a:cxn ang="0">
                    <a:pos x="T4" y="T5"/>
                  </a:cxn>
                  <a:cxn ang="0">
                    <a:pos x="T6" y="T7"/>
                  </a:cxn>
                  <a:cxn ang="0">
                    <a:pos x="T8" y="T9"/>
                  </a:cxn>
                  <a:cxn ang="0">
                    <a:pos x="T10" y="T11"/>
                  </a:cxn>
                </a:cxnLst>
                <a:rect l="0" t="0" r="r" b="b"/>
                <a:pathLst>
                  <a:path w="61" h="60">
                    <a:moveTo>
                      <a:pt x="61" y="60"/>
                    </a:moveTo>
                    <a:lnTo>
                      <a:pt x="61" y="0"/>
                    </a:lnTo>
                    <a:lnTo>
                      <a:pt x="0" y="0"/>
                    </a:lnTo>
                    <a:lnTo>
                      <a:pt x="0" y="60"/>
                    </a:lnTo>
                    <a:lnTo>
                      <a:pt x="61" y="60"/>
                    </a:lnTo>
                    <a:lnTo>
                      <a:pt x="61" y="60"/>
                    </a:lnTo>
                    <a:close/>
                  </a:path>
                </a:pathLst>
              </a:custGeom>
              <a:solidFill>
                <a:srgbClr val="0066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 name="Freeform 47">
                <a:extLst>
                  <a:ext uri="{FF2B5EF4-FFF2-40B4-BE49-F238E27FC236}">
                    <a16:creationId xmlns:a16="http://schemas.microsoft.com/office/drawing/2014/main" id="{5EEB1C65-D4DC-4E45-86BD-34B1AB197034}"/>
                  </a:ext>
                </a:extLst>
              </p:cNvPr>
              <p:cNvSpPr>
                <a:spLocks/>
              </p:cNvSpPr>
              <p:nvPr/>
            </p:nvSpPr>
            <p:spPr bwMode="auto">
              <a:xfrm>
                <a:off x="7418466" y="4311650"/>
                <a:ext cx="96838" cy="96838"/>
              </a:xfrm>
              <a:custGeom>
                <a:avLst/>
                <a:gdLst>
                  <a:gd name="T0" fmla="*/ 61 w 61"/>
                  <a:gd name="T1" fmla="*/ 61 h 61"/>
                  <a:gd name="T2" fmla="*/ 61 w 61"/>
                  <a:gd name="T3" fmla="*/ 0 h 61"/>
                  <a:gd name="T4" fmla="*/ 0 w 61"/>
                  <a:gd name="T5" fmla="*/ 0 h 61"/>
                  <a:gd name="T6" fmla="*/ 0 w 61"/>
                  <a:gd name="T7" fmla="*/ 61 h 61"/>
                  <a:gd name="T8" fmla="*/ 61 w 61"/>
                  <a:gd name="T9" fmla="*/ 61 h 61"/>
                  <a:gd name="T10" fmla="*/ 61 w 61"/>
                  <a:gd name="T11" fmla="*/ 61 h 61"/>
                </a:gdLst>
                <a:ahLst/>
                <a:cxnLst>
                  <a:cxn ang="0">
                    <a:pos x="T0" y="T1"/>
                  </a:cxn>
                  <a:cxn ang="0">
                    <a:pos x="T2" y="T3"/>
                  </a:cxn>
                  <a:cxn ang="0">
                    <a:pos x="T4" y="T5"/>
                  </a:cxn>
                  <a:cxn ang="0">
                    <a:pos x="T6" y="T7"/>
                  </a:cxn>
                  <a:cxn ang="0">
                    <a:pos x="T8" y="T9"/>
                  </a:cxn>
                  <a:cxn ang="0">
                    <a:pos x="T10" y="T11"/>
                  </a:cxn>
                </a:cxnLst>
                <a:rect l="0" t="0" r="r" b="b"/>
                <a:pathLst>
                  <a:path w="61" h="61">
                    <a:moveTo>
                      <a:pt x="61" y="61"/>
                    </a:moveTo>
                    <a:lnTo>
                      <a:pt x="61" y="0"/>
                    </a:lnTo>
                    <a:lnTo>
                      <a:pt x="0" y="0"/>
                    </a:lnTo>
                    <a:lnTo>
                      <a:pt x="0" y="61"/>
                    </a:lnTo>
                    <a:lnTo>
                      <a:pt x="61" y="61"/>
                    </a:lnTo>
                    <a:lnTo>
                      <a:pt x="61" y="61"/>
                    </a:lnTo>
                    <a:close/>
                  </a:path>
                </a:pathLst>
              </a:custGeom>
              <a:solidFill>
                <a:srgbClr val="0066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 name="Freeform 48">
                <a:extLst>
                  <a:ext uri="{FF2B5EF4-FFF2-40B4-BE49-F238E27FC236}">
                    <a16:creationId xmlns:a16="http://schemas.microsoft.com/office/drawing/2014/main" id="{484D462B-4C4D-49C4-9005-DF26A36178D2}"/>
                  </a:ext>
                </a:extLst>
              </p:cNvPr>
              <p:cNvSpPr>
                <a:spLocks/>
              </p:cNvSpPr>
              <p:nvPr/>
            </p:nvSpPr>
            <p:spPr bwMode="auto">
              <a:xfrm>
                <a:off x="7872491" y="4257675"/>
                <a:ext cx="95250" cy="96838"/>
              </a:xfrm>
              <a:custGeom>
                <a:avLst/>
                <a:gdLst>
                  <a:gd name="T0" fmla="*/ 60 w 60"/>
                  <a:gd name="T1" fmla="*/ 61 h 61"/>
                  <a:gd name="T2" fmla="*/ 60 w 60"/>
                  <a:gd name="T3" fmla="*/ 0 h 61"/>
                  <a:gd name="T4" fmla="*/ 0 w 60"/>
                  <a:gd name="T5" fmla="*/ 0 h 61"/>
                  <a:gd name="T6" fmla="*/ 0 w 60"/>
                  <a:gd name="T7" fmla="*/ 61 h 61"/>
                  <a:gd name="T8" fmla="*/ 60 w 60"/>
                  <a:gd name="T9" fmla="*/ 61 h 61"/>
                  <a:gd name="T10" fmla="*/ 60 w 60"/>
                  <a:gd name="T11" fmla="*/ 61 h 61"/>
                </a:gdLst>
                <a:ahLst/>
                <a:cxnLst>
                  <a:cxn ang="0">
                    <a:pos x="T0" y="T1"/>
                  </a:cxn>
                  <a:cxn ang="0">
                    <a:pos x="T2" y="T3"/>
                  </a:cxn>
                  <a:cxn ang="0">
                    <a:pos x="T4" y="T5"/>
                  </a:cxn>
                  <a:cxn ang="0">
                    <a:pos x="T6" y="T7"/>
                  </a:cxn>
                  <a:cxn ang="0">
                    <a:pos x="T8" y="T9"/>
                  </a:cxn>
                  <a:cxn ang="0">
                    <a:pos x="T10" y="T11"/>
                  </a:cxn>
                </a:cxnLst>
                <a:rect l="0" t="0" r="r" b="b"/>
                <a:pathLst>
                  <a:path w="60" h="61">
                    <a:moveTo>
                      <a:pt x="60" y="61"/>
                    </a:moveTo>
                    <a:lnTo>
                      <a:pt x="60" y="0"/>
                    </a:lnTo>
                    <a:lnTo>
                      <a:pt x="0" y="0"/>
                    </a:lnTo>
                    <a:lnTo>
                      <a:pt x="0" y="61"/>
                    </a:lnTo>
                    <a:lnTo>
                      <a:pt x="60" y="61"/>
                    </a:lnTo>
                    <a:lnTo>
                      <a:pt x="60" y="61"/>
                    </a:lnTo>
                    <a:close/>
                  </a:path>
                </a:pathLst>
              </a:custGeom>
              <a:solidFill>
                <a:srgbClr val="0066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 name="Freeform 49">
                <a:extLst>
                  <a:ext uri="{FF2B5EF4-FFF2-40B4-BE49-F238E27FC236}">
                    <a16:creationId xmlns:a16="http://schemas.microsoft.com/office/drawing/2014/main" id="{7C8FEB22-5526-412D-92A3-E11224DD526A}"/>
                  </a:ext>
                </a:extLst>
              </p:cNvPr>
              <p:cNvSpPr>
                <a:spLocks/>
              </p:cNvSpPr>
              <p:nvPr/>
            </p:nvSpPr>
            <p:spPr bwMode="auto">
              <a:xfrm>
                <a:off x="8513841" y="3808413"/>
                <a:ext cx="96838" cy="95250"/>
              </a:xfrm>
              <a:custGeom>
                <a:avLst/>
                <a:gdLst>
                  <a:gd name="T0" fmla="*/ 61 w 61"/>
                  <a:gd name="T1" fmla="*/ 60 h 60"/>
                  <a:gd name="T2" fmla="*/ 61 w 61"/>
                  <a:gd name="T3" fmla="*/ 0 h 60"/>
                  <a:gd name="T4" fmla="*/ 0 w 61"/>
                  <a:gd name="T5" fmla="*/ 0 h 60"/>
                  <a:gd name="T6" fmla="*/ 0 w 61"/>
                  <a:gd name="T7" fmla="*/ 60 h 60"/>
                  <a:gd name="T8" fmla="*/ 61 w 61"/>
                  <a:gd name="T9" fmla="*/ 60 h 60"/>
                  <a:gd name="T10" fmla="*/ 61 w 61"/>
                  <a:gd name="T11" fmla="*/ 60 h 60"/>
                </a:gdLst>
                <a:ahLst/>
                <a:cxnLst>
                  <a:cxn ang="0">
                    <a:pos x="T0" y="T1"/>
                  </a:cxn>
                  <a:cxn ang="0">
                    <a:pos x="T2" y="T3"/>
                  </a:cxn>
                  <a:cxn ang="0">
                    <a:pos x="T4" y="T5"/>
                  </a:cxn>
                  <a:cxn ang="0">
                    <a:pos x="T6" y="T7"/>
                  </a:cxn>
                  <a:cxn ang="0">
                    <a:pos x="T8" y="T9"/>
                  </a:cxn>
                  <a:cxn ang="0">
                    <a:pos x="T10" y="T11"/>
                  </a:cxn>
                </a:cxnLst>
                <a:rect l="0" t="0" r="r" b="b"/>
                <a:pathLst>
                  <a:path w="61" h="60">
                    <a:moveTo>
                      <a:pt x="61" y="60"/>
                    </a:moveTo>
                    <a:lnTo>
                      <a:pt x="61" y="0"/>
                    </a:lnTo>
                    <a:lnTo>
                      <a:pt x="0" y="0"/>
                    </a:lnTo>
                    <a:lnTo>
                      <a:pt x="0" y="60"/>
                    </a:lnTo>
                    <a:lnTo>
                      <a:pt x="61" y="60"/>
                    </a:lnTo>
                    <a:lnTo>
                      <a:pt x="61" y="60"/>
                    </a:lnTo>
                    <a:close/>
                  </a:path>
                </a:pathLst>
              </a:custGeom>
              <a:solidFill>
                <a:srgbClr val="0066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Freeform 50">
                <a:extLst>
                  <a:ext uri="{FF2B5EF4-FFF2-40B4-BE49-F238E27FC236}">
                    <a16:creationId xmlns:a16="http://schemas.microsoft.com/office/drawing/2014/main" id="{275D3DA8-EB21-4041-8B29-B2CDD27AEB77}"/>
                  </a:ext>
                </a:extLst>
              </p:cNvPr>
              <p:cNvSpPr>
                <a:spLocks/>
              </p:cNvSpPr>
              <p:nvPr/>
            </p:nvSpPr>
            <p:spPr bwMode="auto">
              <a:xfrm>
                <a:off x="9105979" y="3971925"/>
                <a:ext cx="96838" cy="96838"/>
              </a:xfrm>
              <a:custGeom>
                <a:avLst/>
                <a:gdLst>
                  <a:gd name="T0" fmla="*/ 61 w 61"/>
                  <a:gd name="T1" fmla="*/ 61 h 61"/>
                  <a:gd name="T2" fmla="*/ 61 w 61"/>
                  <a:gd name="T3" fmla="*/ 0 h 61"/>
                  <a:gd name="T4" fmla="*/ 0 w 61"/>
                  <a:gd name="T5" fmla="*/ 0 h 61"/>
                  <a:gd name="T6" fmla="*/ 0 w 61"/>
                  <a:gd name="T7" fmla="*/ 61 h 61"/>
                  <a:gd name="T8" fmla="*/ 61 w 61"/>
                  <a:gd name="T9" fmla="*/ 61 h 61"/>
                  <a:gd name="T10" fmla="*/ 61 w 61"/>
                  <a:gd name="T11" fmla="*/ 61 h 61"/>
                </a:gdLst>
                <a:ahLst/>
                <a:cxnLst>
                  <a:cxn ang="0">
                    <a:pos x="T0" y="T1"/>
                  </a:cxn>
                  <a:cxn ang="0">
                    <a:pos x="T2" y="T3"/>
                  </a:cxn>
                  <a:cxn ang="0">
                    <a:pos x="T4" y="T5"/>
                  </a:cxn>
                  <a:cxn ang="0">
                    <a:pos x="T6" y="T7"/>
                  </a:cxn>
                  <a:cxn ang="0">
                    <a:pos x="T8" y="T9"/>
                  </a:cxn>
                  <a:cxn ang="0">
                    <a:pos x="T10" y="T11"/>
                  </a:cxn>
                </a:cxnLst>
                <a:rect l="0" t="0" r="r" b="b"/>
                <a:pathLst>
                  <a:path w="61" h="61">
                    <a:moveTo>
                      <a:pt x="61" y="61"/>
                    </a:moveTo>
                    <a:lnTo>
                      <a:pt x="61" y="0"/>
                    </a:lnTo>
                    <a:lnTo>
                      <a:pt x="0" y="0"/>
                    </a:lnTo>
                    <a:lnTo>
                      <a:pt x="0" y="61"/>
                    </a:lnTo>
                    <a:lnTo>
                      <a:pt x="61" y="61"/>
                    </a:lnTo>
                    <a:lnTo>
                      <a:pt x="61" y="61"/>
                    </a:lnTo>
                    <a:close/>
                  </a:path>
                </a:pathLst>
              </a:custGeom>
              <a:solidFill>
                <a:srgbClr val="0066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7" name="Freeform 51">
                <a:extLst>
                  <a:ext uri="{FF2B5EF4-FFF2-40B4-BE49-F238E27FC236}">
                    <a16:creationId xmlns:a16="http://schemas.microsoft.com/office/drawing/2014/main" id="{3A23BDAE-60A8-4802-9E29-CF59472EAA52}"/>
                  </a:ext>
                </a:extLst>
              </p:cNvPr>
              <p:cNvSpPr>
                <a:spLocks/>
              </p:cNvSpPr>
              <p:nvPr/>
            </p:nvSpPr>
            <p:spPr bwMode="auto">
              <a:xfrm>
                <a:off x="9728279" y="3860800"/>
                <a:ext cx="95250" cy="95250"/>
              </a:xfrm>
              <a:custGeom>
                <a:avLst/>
                <a:gdLst>
                  <a:gd name="T0" fmla="*/ 60 w 60"/>
                  <a:gd name="T1" fmla="*/ 60 h 60"/>
                  <a:gd name="T2" fmla="*/ 60 w 60"/>
                  <a:gd name="T3" fmla="*/ 0 h 60"/>
                  <a:gd name="T4" fmla="*/ 0 w 60"/>
                  <a:gd name="T5" fmla="*/ 0 h 60"/>
                  <a:gd name="T6" fmla="*/ 0 w 60"/>
                  <a:gd name="T7" fmla="*/ 60 h 60"/>
                  <a:gd name="T8" fmla="*/ 60 w 60"/>
                  <a:gd name="T9" fmla="*/ 60 h 60"/>
                  <a:gd name="T10" fmla="*/ 60 w 60"/>
                  <a:gd name="T11" fmla="*/ 60 h 60"/>
                </a:gdLst>
                <a:ahLst/>
                <a:cxnLst>
                  <a:cxn ang="0">
                    <a:pos x="T0" y="T1"/>
                  </a:cxn>
                  <a:cxn ang="0">
                    <a:pos x="T2" y="T3"/>
                  </a:cxn>
                  <a:cxn ang="0">
                    <a:pos x="T4" y="T5"/>
                  </a:cxn>
                  <a:cxn ang="0">
                    <a:pos x="T6" y="T7"/>
                  </a:cxn>
                  <a:cxn ang="0">
                    <a:pos x="T8" y="T9"/>
                  </a:cxn>
                  <a:cxn ang="0">
                    <a:pos x="T10" y="T11"/>
                  </a:cxn>
                </a:cxnLst>
                <a:rect l="0" t="0" r="r" b="b"/>
                <a:pathLst>
                  <a:path w="60" h="60">
                    <a:moveTo>
                      <a:pt x="60" y="60"/>
                    </a:moveTo>
                    <a:lnTo>
                      <a:pt x="60" y="0"/>
                    </a:lnTo>
                    <a:lnTo>
                      <a:pt x="0" y="0"/>
                    </a:lnTo>
                    <a:lnTo>
                      <a:pt x="0" y="60"/>
                    </a:lnTo>
                    <a:lnTo>
                      <a:pt x="60" y="60"/>
                    </a:lnTo>
                    <a:lnTo>
                      <a:pt x="60" y="60"/>
                    </a:lnTo>
                    <a:close/>
                  </a:path>
                </a:pathLst>
              </a:custGeom>
              <a:solidFill>
                <a:srgbClr val="0066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8" name="Freeform 52">
                <a:extLst>
                  <a:ext uri="{FF2B5EF4-FFF2-40B4-BE49-F238E27FC236}">
                    <a16:creationId xmlns:a16="http://schemas.microsoft.com/office/drawing/2014/main" id="{A92FC2FA-9516-4CD1-B954-D96768B7E4F7}"/>
                  </a:ext>
                </a:extLst>
              </p:cNvPr>
              <p:cNvSpPr>
                <a:spLocks/>
              </p:cNvSpPr>
              <p:nvPr/>
            </p:nvSpPr>
            <p:spPr bwMode="auto">
              <a:xfrm>
                <a:off x="10355341" y="3871913"/>
                <a:ext cx="96838" cy="96838"/>
              </a:xfrm>
              <a:custGeom>
                <a:avLst/>
                <a:gdLst>
                  <a:gd name="T0" fmla="*/ 61 w 61"/>
                  <a:gd name="T1" fmla="*/ 61 h 61"/>
                  <a:gd name="T2" fmla="*/ 61 w 61"/>
                  <a:gd name="T3" fmla="*/ 0 h 61"/>
                  <a:gd name="T4" fmla="*/ 0 w 61"/>
                  <a:gd name="T5" fmla="*/ 0 h 61"/>
                  <a:gd name="T6" fmla="*/ 0 w 61"/>
                  <a:gd name="T7" fmla="*/ 61 h 61"/>
                  <a:gd name="T8" fmla="*/ 61 w 61"/>
                  <a:gd name="T9" fmla="*/ 61 h 61"/>
                  <a:gd name="T10" fmla="*/ 61 w 61"/>
                  <a:gd name="T11" fmla="*/ 61 h 61"/>
                </a:gdLst>
                <a:ahLst/>
                <a:cxnLst>
                  <a:cxn ang="0">
                    <a:pos x="T0" y="T1"/>
                  </a:cxn>
                  <a:cxn ang="0">
                    <a:pos x="T2" y="T3"/>
                  </a:cxn>
                  <a:cxn ang="0">
                    <a:pos x="T4" y="T5"/>
                  </a:cxn>
                  <a:cxn ang="0">
                    <a:pos x="T6" y="T7"/>
                  </a:cxn>
                  <a:cxn ang="0">
                    <a:pos x="T8" y="T9"/>
                  </a:cxn>
                  <a:cxn ang="0">
                    <a:pos x="T10" y="T11"/>
                  </a:cxn>
                </a:cxnLst>
                <a:rect l="0" t="0" r="r" b="b"/>
                <a:pathLst>
                  <a:path w="61" h="61">
                    <a:moveTo>
                      <a:pt x="61" y="61"/>
                    </a:moveTo>
                    <a:lnTo>
                      <a:pt x="61" y="0"/>
                    </a:lnTo>
                    <a:lnTo>
                      <a:pt x="0" y="0"/>
                    </a:lnTo>
                    <a:lnTo>
                      <a:pt x="0" y="61"/>
                    </a:lnTo>
                    <a:lnTo>
                      <a:pt x="61" y="61"/>
                    </a:lnTo>
                    <a:lnTo>
                      <a:pt x="61" y="61"/>
                    </a:lnTo>
                    <a:close/>
                  </a:path>
                </a:pathLst>
              </a:custGeom>
              <a:solidFill>
                <a:srgbClr val="0066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9" name="Freeform 53">
                <a:extLst>
                  <a:ext uri="{FF2B5EF4-FFF2-40B4-BE49-F238E27FC236}">
                    <a16:creationId xmlns:a16="http://schemas.microsoft.com/office/drawing/2014/main" id="{143B78DA-4D33-40F3-8654-5694A3EB97CE}"/>
                  </a:ext>
                </a:extLst>
              </p:cNvPr>
              <p:cNvSpPr>
                <a:spLocks/>
              </p:cNvSpPr>
              <p:nvPr/>
            </p:nvSpPr>
            <p:spPr bwMode="auto">
              <a:xfrm>
                <a:off x="10964941" y="3789363"/>
                <a:ext cx="96838" cy="96838"/>
              </a:xfrm>
              <a:custGeom>
                <a:avLst/>
                <a:gdLst>
                  <a:gd name="T0" fmla="*/ 61 w 61"/>
                  <a:gd name="T1" fmla="*/ 61 h 61"/>
                  <a:gd name="T2" fmla="*/ 61 w 61"/>
                  <a:gd name="T3" fmla="*/ 0 h 61"/>
                  <a:gd name="T4" fmla="*/ 0 w 61"/>
                  <a:gd name="T5" fmla="*/ 0 h 61"/>
                  <a:gd name="T6" fmla="*/ 0 w 61"/>
                  <a:gd name="T7" fmla="*/ 61 h 61"/>
                  <a:gd name="T8" fmla="*/ 61 w 61"/>
                  <a:gd name="T9" fmla="*/ 61 h 61"/>
                  <a:gd name="T10" fmla="*/ 61 w 61"/>
                  <a:gd name="T11" fmla="*/ 61 h 61"/>
                </a:gdLst>
                <a:ahLst/>
                <a:cxnLst>
                  <a:cxn ang="0">
                    <a:pos x="T0" y="T1"/>
                  </a:cxn>
                  <a:cxn ang="0">
                    <a:pos x="T2" y="T3"/>
                  </a:cxn>
                  <a:cxn ang="0">
                    <a:pos x="T4" y="T5"/>
                  </a:cxn>
                  <a:cxn ang="0">
                    <a:pos x="T6" y="T7"/>
                  </a:cxn>
                  <a:cxn ang="0">
                    <a:pos x="T8" y="T9"/>
                  </a:cxn>
                  <a:cxn ang="0">
                    <a:pos x="T10" y="T11"/>
                  </a:cxn>
                </a:cxnLst>
                <a:rect l="0" t="0" r="r" b="b"/>
                <a:pathLst>
                  <a:path w="61" h="61">
                    <a:moveTo>
                      <a:pt x="61" y="61"/>
                    </a:moveTo>
                    <a:lnTo>
                      <a:pt x="61" y="0"/>
                    </a:lnTo>
                    <a:lnTo>
                      <a:pt x="0" y="0"/>
                    </a:lnTo>
                    <a:lnTo>
                      <a:pt x="0" y="61"/>
                    </a:lnTo>
                    <a:lnTo>
                      <a:pt x="61" y="61"/>
                    </a:lnTo>
                    <a:lnTo>
                      <a:pt x="61" y="61"/>
                    </a:lnTo>
                    <a:close/>
                  </a:path>
                </a:pathLst>
              </a:custGeom>
              <a:solidFill>
                <a:srgbClr val="0066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0" name="Freeform 54">
                <a:extLst>
                  <a:ext uri="{FF2B5EF4-FFF2-40B4-BE49-F238E27FC236}">
                    <a16:creationId xmlns:a16="http://schemas.microsoft.com/office/drawing/2014/main" id="{9B4A3489-EC24-45CB-AF2C-AA82A04C5084}"/>
                  </a:ext>
                </a:extLst>
              </p:cNvPr>
              <p:cNvSpPr>
                <a:spLocks/>
              </p:cNvSpPr>
              <p:nvPr/>
            </p:nvSpPr>
            <p:spPr bwMode="auto">
              <a:xfrm>
                <a:off x="11588829" y="3641725"/>
                <a:ext cx="96838" cy="95250"/>
              </a:xfrm>
              <a:custGeom>
                <a:avLst/>
                <a:gdLst>
                  <a:gd name="T0" fmla="*/ 61 w 61"/>
                  <a:gd name="T1" fmla="*/ 60 h 60"/>
                  <a:gd name="T2" fmla="*/ 61 w 61"/>
                  <a:gd name="T3" fmla="*/ 0 h 60"/>
                  <a:gd name="T4" fmla="*/ 0 w 61"/>
                  <a:gd name="T5" fmla="*/ 0 h 60"/>
                  <a:gd name="T6" fmla="*/ 0 w 61"/>
                  <a:gd name="T7" fmla="*/ 60 h 60"/>
                  <a:gd name="T8" fmla="*/ 61 w 61"/>
                  <a:gd name="T9" fmla="*/ 60 h 60"/>
                  <a:gd name="T10" fmla="*/ 61 w 61"/>
                  <a:gd name="T11" fmla="*/ 60 h 60"/>
                </a:gdLst>
                <a:ahLst/>
                <a:cxnLst>
                  <a:cxn ang="0">
                    <a:pos x="T0" y="T1"/>
                  </a:cxn>
                  <a:cxn ang="0">
                    <a:pos x="T2" y="T3"/>
                  </a:cxn>
                  <a:cxn ang="0">
                    <a:pos x="T4" y="T5"/>
                  </a:cxn>
                  <a:cxn ang="0">
                    <a:pos x="T6" y="T7"/>
                  </a:cxn>
                  <a:cxn ang="0">
                    <a:pos x="T8" y="T9"/>
                  </a:cxn>
                  <a:cxn ang="0">
                    <a:pos x="T10" y="T11"/>
                  </a:cxn>
                </a:cxnLst>
                <a:rect l="0" t="0" r="r" b="b"/>
                <a:pathLst>
                  <a:path w="61" h="60">
                    <a:moveTo>
                      <a:pt x="61" y="60"/>
                    </a:moveTo>
                    <a:lnTo>
                      <a:pt x="61" y="0"/>
                    </a:lnTo>
                    <a:lnTo>
                      <a:pt x="0" y="0"/>
                    </a:lnTo>
                    <a:lnTo>
                      <a:pt x="0" y="60"/>
                    </a:lnTo>
                    <a:lnTo>
                      <a:pt x="61" y="60"/>
                    </a:lnTo>
                    <a:lnTo>
                      <a:pt x="61" y="60"/>
                    </a:lnTo>
                    <a:close/>
                  </a:path>
                </a:pathLst>
              </a:custGeom>
              <a:solidFill>
                <a:srgbClr val="0066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1" name="Freeform 55">
                <a:extLst>
                  <a:ext uri="{FF2B5EF4-FFF2-40B4-BE49-F238E27FC236}">
                    <a16:creationId xmlns:a16="http://schemas.microsoft.com/office/drawing/2014/main" id="{26137643-B8F3-4D8C-8214-5F13FC6DCF92}"/>
                  </a:ext>
                </a:extLst>
              </p:cNvPr>
              <p:cNvSpPr>
                <a:spLocks/>
              </p:cNvSpPr>
              <p:nvPr/>
            </p:nvSpPr>
            <p:spPr bwMode="auto">
              <a:xfrm>
                <a:off x="6996191" y="3719513"/>
                <a:ext cx="4641850" cy="1336675"/>
              </a:xfrm>
              <a:custGeom>
                <a:avLst/>
                <a:gdLst>
                  <a:gd name="T0" fmla="*/ 2924 w 2924"/>
                  <a:gd name="T1" fmla="*/ 78 h 842"/>
                  <a:gd name="T2" fmla="*/ 2537 w 2924"/>
                  <a:gd name="T3" fmla="*/ 0 h 842"/>
                  <a:gd name="T4" fmla="*/ 2145 w 2924"/>
                  <a:gd name="T5" fmla="*/ 268 h 842"/>
                  <a:gd name="T6" fmla="*/ 1747 w 2924"/>
                  <a:gd name="T7" fmla="*/ 334 h 842"/>
                  <a:gd name="T8" fmla="*/ 1369 w 2924"/>
                  <a:gd name="T9" fmla="*/ 588 h 842"/>
                  <a:gd name="T10" fmla="*/ 978 w 2924"/>
                  <a:gd name="T11" fmla="*/ 498 h 842"/>
                  <a:gd name="T12" fmla="*/ 587 w 2924"/>
                  <a:gd name="T13" fmla="*/ 545 h 842"/>
                  <a:gd name="T14" fmla="*/ 298 w 2924"/>
                  <a:gd name="T15" fmla="*/ 725 h 842"/>
                  <a:gd name="T16" fmla="*/ 98 w 2924"/>
                  <a:gd name="T17" fmla="*/ 782 h 842"/>
                  <a:gd name="T18" fmla="*/ 0 w 2924"/>
                  <a:gd name="T19" fmla="*/ 842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24" h="842">
                    <a:moveTo>
                      <a:pt x="2924" y="78"/>
                    </a:moveTo>
                    <a:lnTo>
                      <a:pt x="2537" y="0"/>
                    </a:lnTo>
                    <a:lnTo>
                      <a:pt x="2145" y="268"/>
                    </a:lnTo>
                    <a:lnTo>
                      <a:pt x="1747" y="334"/>
                    </a:lnTo>
                    <a:lnTo>
                      <a:pt x="1369" y="588"/>
                    </a:lnTo>
                    <a:lnTo>
                      <a:pt x="978" y="498"/>
                    </a:lnTo>
                    <a:lnTo>
                      <a:pt x="587" y="545"/>
                    </a:lnTo>
                    <a:lnTo>
                      <a:pt x="298" y="725"/>
                    </a:lnTo>
                    <a:lnTo>
                      <a:pt x="98" y="782"/>
                    </a:lnTo>
                    <a:lnTo>
                      <a:pt x="0" y="842"/>
                    </a:lnTo>
                  </a:path>
                </a:pathLst>
              </a:custGeom>
              <a:noFill/>
              <a:ln w="25400" cap="rnd">
                <a:solidFill>
                  <a:srgbClr val="00CC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 name="Line 56">
                <a:extLst>
                  <a:ext uri="{FF2B5EF4-FFF2-40B4-BE49-F238E27FC236}">
                    <a16:creationId xmlns:a16="http://schemas.microsoft.com/office/drawing/2014/main" id="{96689AAC-2548-4DA2-B9F4-5B930D00469B}"/>
                  </a:ext>
                </a:extLst>
              </p:cNvPr>
              <p:cNvSpPr>
                <a:spLocks noChangeShapeType="1"/>
              </p:cNvSpPr>
              <p:nvPr/>
            </p:nvSpPr>
            <p:spPr bwMode="auto">
              <a:xfrm>
                <a:off x="11634866" y="3132138"/>
                <a:ext cx="0" cy="1460500"/>
              </a:xfrm>
              <a:prstGeom prst="line">
                <a:avLst/>
              </a:prstGeom>
              <a:noFill/>
              <a:ln w="15875" cap="rnd">
                <a:solidFill>
                  <a:srgbClr val="00CC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 name="Line 57">
                <a:extLst>
                  <a:ext uri="{FF2B5EF4-FFF2-40B4-BE49-F238E27FC236}">
                    <a16:creationId xmlns:a16="http://schemas.microsoft.com/office/drawing/2014/main" id="{24F01153-ED42-4979-B691-ED573FE97215}"/>
                  </a:ext>
                </a:extLst>
              </p:cNvPr>
              <p:cNvSpPr>
                <a:spLocks noChangeShapeType="1"/>
              </p:cNvSpPr>
              <p:nvPr/>
            </p:nvSpPr>
            <p:spPr bwMode="auto">
              <a:xfrm>
                <a:off x="9152016" y="4098925"/>
                <a:ext cx="0" cy="1177925"/>
              </a:xfrm>
              <a:prstGeom prst="line">
                <a:avLst/>
              </a:prstGeom>
              <a:noFill/>
              <a:ln w="15875" cap="rnd">
                <a:solidFill>
                  <a:srgbClr val="00CC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4" name="Line 58">
                <a:extLst>
                  <a:ext uri="{FF2B5EF4-FFF2-40B4-BE49-F238E27FC236}">
                    <a16:creationId xmlns:a16="http://schemas.microsoft.com/office/drawing/2014/main" id="{A2CCE431-1316-49B0-AA3A-7D773FC8EBBF}"/>
                  </a:ext>
                </a:extLst>
              </p:cNvPr>
              <p:cNvSpPr>
                <a:spLocks noChangeShapeType="1"/>
              </p:cNvSpPr>
              <p:nvPr/>
            </p:nvSpPr>
            <p:spPr bwMode="auto">
              <a:xfrm flipV="1">
                <a:off x="11030029" y="2944813"/>
                <a:ext cx="0" cy="1428750"/>
              </a:xfrm>
              <a:prstGeom prst="line">
                <a:avLst/>
              </a:prstGeom>
              <a:noFill/>
              <a:ln w="15875" cap="rnd">
                <a:solidFill>
                  <a:srgbClr val="00CC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5" name="Line 59">
                <a:extLst>
                  <a:ext uri="{FF2B5EF4-FFF2-40B4-BE49-F238E27FC236}">
                    <a16:creationId xmlns:a16="http://schemas.microsoft.com/office/drawing/2014/main" id="{DBCC3764-76FC-40FC-AFD9-69E4F6A4C54F}"/>
                  </a:ext>
                </a:extLst>
              </p:cNvPr>
              <p:cNvSpPr>
                <a:spLocks noChangeShapeType="1"/>
              </p:cNvSpPr>
              <p:nvPr/>
            </p:nvSpPr>
            <p:spPr bwMode="auto">
              <a:xfrm>
                <a:off x="10414079" y="3436938"/>
                <a:ext cx="0" cy="1422400"/>
              </a:xfrm>
              <a:prstGeom prst="line">
                <a:avLst/>
              </a:prstGeom>
              <a:noFill/>
              <a:ln w="15875" cap="rnd">
                <a:solidFill>
                  <a:srgbClr val="00CC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6" name="Line 60">
                <a:extLst>
                  <a:ext uri="{FF2B5EF4-FFF2-40B4-BE49-F238E27FC236}">
                    <a16:creationId xmlns:a16="http://schemas.microsoft.com/office/drawing/2014/main" id="{922779C7-556C-4C53-9EB9-DC4A68E58C46}"/>
                  </a:ext>
                </a:extLst>
              </p:cNvPr>
              <p:cNvSpPr>
                <a:spLocks noChangeShapeType="1"/>
              </p:cNvSpPr>
              <p:nvPr/>
            </p:nvSpPr>
            <p:spPr bwMode="auto">
              <a:xfrm>
                <a:off x="9785429" y="3975100"/>
                <a:ext cx="0" cy="928688"/>
              </a:xfrm>
              <a:prstGeom prst="line">
                <a:avLst/>
              </a:prstGeom>
              <a:noFill/>
              <a:ln w="15875" cap="rnd">
                <a:solidFill>
                  <a:srgbClr val="00CC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 name="Line 61">
                <a:extLst>
                  <a:ext uri="{FF2B5EF4-FFF2-40B4-BE49-F238E27FC236}">
                    <a16:creationId xmlns:a16="http://schemas.microsoft.com/office/drawing/2014/main" id="{2D00314D-E658-45AD-A245-B602FBE1FD33}"/>
                  </a:ext>
                </a:extLst>
              </p:cNvPr>
              <p:cNvSpPr>
                <a:spLocks noChangeShapeType="1"/>
              </p:cNvSpPr>
              <p:nvPr/>
            </p:nvSpPr>
            <p:spPr bwMode="auto">
              <a:xfrm>
                <a:off x="7456566" y="4418013"/>
                <a:ext cx="0" cy="889000"/>
              </a:xfrm>
              <a:prstGeom prst="line">
                <a:avLst/>
              </a:prstGeom>
              <a:noFill/>
              <a:ln w="15875" cap="rnd">
                <a:solidFill>
                  <a:srgbClr val="00CC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 name="Line 62">
                <a:extLst>
                  <a:ext uri="{FF2B5EF4-FFF2-40B4-BE49-F238E27FC236}">
                    <a16:creationId xmlns:a16="http://schemas.microsoft.com/office/drawing/2014/main" id="{EF9F1B45-C082-4C51-8091-FF5EEE15EAFE}"/>
                  </a:ext>
                </a:extLst>
              </p:cNvPr>
              <p:cNvSpPr>
                <a:spLocks noChangeShapeType="1"/>
              </p:cNvSpPr>
              <p:nvPr/>
            </p:nvSpPr>
            <p:spPr bwMode="auto">
              <a:xfrm flipV="1">
                <a:off x="7158116" y="4543425"/>
                <a:ext cx="0" cy="819150"/>
              </a:xfrm>
              <a:prstGeom prst="line">
                <a:avLst/>
              </a:prstGeom>
              <a:noFill/>
              <a:ln w="15875" cap="rnd">
                <a:solidFill>
                  <a:srgbClr val="00CC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9" name="Line 63">
                <a:extLst>
                  <a:ext uri="{FF2B5EF4-FFF2-40B4-BE49-F238E27FC236}">
                    <a16:creationId xmlns:a16="http://schemas.microsoft.com/office/drawing/2014/main" id="{D586E523-0969-4289-A364-BE3825A3F4A8}"/>
                  </a:ext>
                </a:extLst>
              </p:cNvPr>
              <p:cNvSpPr>
                <a:spLocks noChangeShapeType="1"/>
              </p:cNvSpPr>
              <p:nvPr/>
            </p:nvSpPr>
            <p:spPr bwMode="auto">
              <a:xfrm>
                <a:off x="7940754" y="4379913"/>
                <a:ext cx="0" cy="676275"/>
              </a:xfrm>
              <a:prstGeom prst="line">
                <a:avLst/>
              </a:prstGeom>
              <a:noFill/>
              <a:ln w="15875" cap="rnd">
                <a:solidFill>
                  <a:srgbClr val="00CC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0" name="Line 64">
                <a:extLst>
                  <a:ext uri="{FF2B5EF4-FFF2-40B4-BE49-F238E27FC236}">
                    <a16:creationId xmlns:a16="http://schemas.microsoft.com/office/drawing/2014/main" id="{AAF02653-14DE-42A6-8320-75CF8C294A81}"/>
                  </a:ext>
                </a:extLst>
              </p:cNvPr>
              <p:cNvSpPr>
                <a:spLocks noChangeShapeType="1"/>
              </p:cNvSpPr>
              <p:nvPr/>
            </p:nvSpPr>
            <p:spPr bwMode="auto">
              <a:xfrm>
                <a:off x="8561466" y="3952875"/>
                <a:ext cx="0" cy="1103313"/>
              </a:xfrm>
              <a:prstGeom prst="line">
                <a:avLst/>
              </a:prstGeom>
              <a:noFill/>
              <a:ln w="15875" cap="rnd">
                <a:solidFill>
                  <a:srgbClr val="00CC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1" name="Freeform 65">
                <a:extLst>
                  <a:ext uri="{FF2B5EF4-FFF2-40B4-BE49-F238E27FC236}">
                    <a16:creationId xmlns:a16="http://schemas.microsoft.com/office/drawing/2014/main" id="{89F65398-E1D8-48E4-B0E2-CF0DA6EF89C2}"/>
                  </a:ext>
                </a:extLst>
              </p:cNvPr>
              <p:cNvSpPr>
                <a:spLocks/>
              </p:cNvSpPr>
              <p:nvPr/>
            </p:nvSpPr>
            <p:spPr bwMode="auto">
              <a:xfrm>
                <a:off x="6946979" y="5008563"/>
                <a:ext cx="96838" cy="96838"/>
              </a:xfrm>
              <a:custGeom>
                <a:avLst/>
                <a:gdLst>
                  <a:gd name="T0" fmla="*/ 0 w 61"/>
                  <a:gd name="T1" fmla="*/ 61 h 61"/>
                  <a:gd name="T2" fmla="*/ 61 w 61"/>
                  <a:gd name="T3" fmla="*/ 61 h 61"/>
                  <a:gd name="T4" fmla="*/ 61 w 61"/>
                  <a:gd name="T5" fmla="*/ 0 h 61"/>
                  <a:gd name="T6" fmla="*/ 0 w 61"/>
                  <a:gd name="T7" fmla="*/ 0 h 61"/>
                  <a:gd name="T8" fmla="*/ 0 w 61"/>
                  <a:gd name="T9" fmla="*/ 61 h 61"/>
                  <a:gd name="T10" fmla="*/ 0 w 61"/>
                  <a:gd name="T11" fmla="*/ 61 h 61"/>
                </a:gdLst>
                <a:ahLst/>
                <a:cxnLst>
                  <a:cxn ang="0">
                    <a:pos x="T0" y="T1"/>
                  </a:cxn>
                  <a:cxn ang="0">
                    <a:pos x="T2" y="T3"/>
                  </a:cxn>
                  <a:cxn ang="0">
                    <a:pos x="T4" y="T5"/>
                  </a:cxn>
                  <a:cxn ang="0">
                    <a:pos x="T6" y="T7"/>
                  </a:cxn>
                  <a:cxn ang="0">
                    <a:pos x="T8" y="T9"/>
                  </a:cxn>
                  <a:cxn ang="0">
                    <a:pos x="T10" y="T11"/>
                  </a:cxn>
                </a:cxnLst>
                <a:rect l="0" t="0" r="r" b="b"/>
                <a:pathLst>
                  <a:path w="61" h="61">
                    <a:moveTo>
                      <a:pt x="0" y="61"/>
                    </a:moveTo>
                    <a:lnTo>
                      <a:pt x="61" y="61"/>
                    </a:lnTo>
                    <a:lnTo>
                      <a:pt x="61" y="0"/>
                    </a:lnTo>
                    <a:lnTo>
                      <a:pt x="0" y="0"/>
                    </a:lnTo>
                    <a:lnTo>
                      <a:pt x="0" y="61"/>
                    </a:lnTo>
                    <a:lnTo>
                      <a:pt x="0" y="61"/>
                    </a:lnTo>
                    <a:close/>
                  </a:path>
                </a:pathLst>
              </a:custGeom>
              <a:solidFill>
                <a:srgbClr val="00CC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2" name="Freeform 66">
                <a:extLst>
                  <a:ext uri="{FF2B5EF4-FFF2-40B4-BE49-F238E27FC236}">
                    <a16:creationId xmlns:a16="http://schemas.microsoft.com/office/drawing/2014/main" id="{D7016457-D69A-4A4A-A36A-50F6CF5B5F4A}"/>
                  </a:ext>
                </a:extLst>
              </p:cNvPr>
              <p:cNvSpPr>
                <a:spLocks/>
              </p:cNvSpPr>
              <p:nvPr/>
            </p:nvSpPr>
            <p:spPr bwMode="auto">
              <a:xfrm>
                <a:off x="7110491" y="4903788"/>
                <a:ext cx="95250" cy="96838"/>
              </a:xfrm>
              <a:custGeom>
                <a:avLst/>
                <a:gdLst>
                  <a:gd name="T0" fmla="*/ 0 w 60"/>
                  <a:gd name="T1" fmla="*/ 61 h 61"/>
                  <a:gd name="T2" fmla="*/ 60 w 60"/>
                  <a:gd name="T3" fmla="*/ 61 h 61"/>
                  <a:gd name="T4" fmla="*/ 60 w 60"/>
                  <a:gd name="T5" fmla="*/ 0 h 61"/>
                  <a:gd name="T6" fmla="*/ 0 w 60"/>
                  <a:gd name="T7" fmla="*/ 0 h 61"/>
                  <a:gd name="T8" fmla="*/ 0 w 60"/>
                  <a:gd name="T9" fmla="*/ 61 h 61"/>
                  <a:gd name="T10" fmla="*/ 0 w 60"/>
                  <a:gd name="T11" fmla="*/ 61 h 61"/>
                </a:gdLst>
                <a:ahLst/>
                <a:cxnLst>
                  <a:cxn ang="0">
                    <a:pos x="T0" y="T1"/>
                  </a:cxn>
                  <a:cxn ang="0">
                    <a:pos x="T2" y="T3"/>
                  </a:cxn>
                  <a:cxn ang="0">
                    <a:pos x="T4" y="T5"/>
                  </a:cxn>
                  <a:cxn ang="0">
                    <a:pos x="T6" y="T7"/>
                  </a:cxn>
                  <a:cxn ang="0">
                    <a:pos x="T8" y="T9"/>
                  </a:cxn>
                  <a:cxn ang="0">
                    <a:pos x="T10" y="T11"/>
                  </a:cxn>
                </a:cxnLst>
                <a:rect l="0" t="0" r="r" b="b"/>
                <a:pathLst>
                  <a:path w="60" h="61">
                    <a:moveTo>
                      <a:pt x="0" y="61"/>
                    </a:moveTo>
                    <a:lnTo>
                      <a:pt x="60" y="61"/>
                    </a:lnTo>
                    <a:lnTo>
                      <a:pt x="60" y="0"/>
                    </a:lnTo>
                    <a:lnTo>
                      <a:pt x="0" y="0"/>
                    </a:lnTo>
                    <a:lnTo>
                      <a:pt x="0" y="61"/>
                    </a:lnTo>
                    <a:lnTo>
                      <a:pt x="0" y="61"/>
                    </a:lnTo>
                    <a:close/>
                  </a:path>
                </a:pathLst>
              </a:custGeom>
              <a:solidFill>
                <a:srgbClr val="00CC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3" name="Freeform 67">
                <a:extLst>
                  <a:ext uri="{FF2B5EF4-FFF2-40B4-BE49-F238E27FC236}">
                    <a16:creationId xmlns:a16="http://schemas.microsoft.com/office/drawing/2014/main" id="{BCDFB503-0006-4933-A5C4-86A5DC4E3BBD}"/>
                  </a:ext>
                </a:extLst>
              </p:cNvPr>
              <p:cNvSpPr>
                <a:spLocks/>
              </p:cNvSpPr>
              <p:nvPr/>
            </p:nvSpPr>
            <p:spPr bwMode="auto">
              <a:xfrm>
                <a:off x="7420054" y="4821238"/>
                <a:ext cx="96838" cy="96838"/>
              </a:xfrm>
              <a:custGeom>
                <a:avLst/>
                <a:gdLst>
                  <a:gd name="T0" fmla="*/ 0 w 61"/>
                  <a:gd name="T1" fmla="*/ 61 h 61"/>
                  <a:gd name="T2" fmla="*/ 61 w 61"/>
                  <a:gd name="T3" fmla="*/ 61 h 61"/>
                  <a:gd name="T4" fmla="*/ 61 w 61"/>
                  <a:gd name="T5" fmla="*/ 0 h 61"/>
                  <a:gd name="T6" fmla="*/ 0 w 61"/>
                  <a:gd name="T7" fmla="*/ 0 h 61"/>
                  <a:gd name="T8" fmla="*/ 0 w 61"/>
                  <a:gd name="T9" fmla="*/ 61 h 61"/>
                  <a:gd name="T10" fmla="*/ 0 w 61"/>
                  <a:gd name="T11" fmla="*/ 61 h 61"/>
                </a:gdLst>
                <a:ahLst/>
                <a:cxnLst>
                  <a:cxn ang="0">
                    <a:pos x="T0" y="T1"/>
                  </a:cxn>
                  <a:cxn ang="0">
                    <a:pos x="T2" y="T3"/>
                  </a:cxn>
                  <a:cxn ang="0">
                    <a:pos x="T4" y="T5"/>
                  </a:cxn>
                  <a:cxn ang="0">
                    <a:pos x="T6" y="T7"/>
                  </a:cxn>
                  <a:cxn ang="0">
                    <a:pos x="T8" y="T9"/>
                  </a:cxn>
                  <a:cxn ang="0">
                    <a:pos x="T10" y="T11"/>
                  </a:cxn>
                </a:cxnLst>
                <a:rect l="0" t="0" r="r" b="b"/>
                <a:pathLst>
                  <a:path w="61" h="61">
                    <a:moveTo>
                      <a:pt x="0" y="61"/>
                    </a:moveTo>
                    <a:lnTo>
                      <a:pt x="61" y="61"/>
                    </a:lnTo>
                    <a:lnTo>
                      <a:pt x="61" y="0"/>
                    </a:lnTo>
                    <a:lnTo>
                      <a:pt x="0" y="0"/>
                    </a:lnTo>
                    <a:lnTo>
                      <a:pt x="0" y="61"/>
                    </a:lnTo>
                    <a:lnTo>
                      <a:pt x="0" y="61"/>
                    </a:lnTo>
                    <a:close/>
                  </a:path>
                </a:pathLst>
              </a:custGeom>
              <a:solidFill>
                <a:srgbClr val="00CC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4" name="Freeform 68">
                <a:extLst>
                  <a:ext uri="{FF2B5EF4-FFF2-40B4-BE49-F238E27FC236}">
                    <a16:creationId xmlns:a16="http://schemas.microsoft.com/office/drawing/2014/main" id="{C2D1F425-0E6E-41BF-B446-21C1D5869278}"/>
                  </a:ext>
                </a:extLst>
              </p:cNvPr>
              <p:cNvSpPr>
                <a:spLocks/>
              </p:cNvSpPr>
              <p:nvPr/>
            </p:nvSpPr>
            <p:spPr bwMode="auto">
              <a:xfrm>
                <a:off x="7894716" y="4537075"/>
                <a:ext cx="95250" cy="95250"/>
              </a:xfrm>
              <a:custGeom>
                <a:avLst/>
                <a:gdLst>
                  <a:gd name="T0" fmla="*/ 0 w 60"/>
                  <a:gd name="T1" fmla="*/ 60 h 60"/>
                  <a:gd name="T2" fmla="*/ 60 w 60"/>
                  <a:gd name="T3" fmla="*/ 60 h 60"/>
                  <a:gd name="T4" fmla="*/ 60 w 60"/>
                  <a:gd name="T5" fmla="*/ 0 h 60"/>
                  <a:gd name="T6" fmla="*/ 0 w 60"/>
                  <a:gd name="T7" fmla="*/ 0 h 60"/>
                  <a:gd name="T8" fmla="*/ 0 w 60"/>
                  <a:gd name="T9" fmla="*/ 60 h 60"/>
                  <a:gd name="T10" fmla="*/ 0 w 60"/>
                  <a:gd name="T11" fmla="*/ 60 h 60"/>
                </a:gdLst>
                <a:ahLst/>
                <a:cxnLst>
                  <a:cxn ang="0">
                    <a:pos x="T0" y="T1"/>
                  </a:cxn>
                  <a:cxn ang="0">
                    <a:pos x="T2" y="T3"/>
                  </a:cxn>
                  <a:cxn ang="0">
                    <a:pos x="T4" y="T5"/>
                  </a:cxn>
                  <a:cxn ang="0">
                    <a:pos x="T6" y="T7"/>
                  </a:cxn>
                  <a:cxn ang="0">
                    <a:pos x="T8" y="T9"/>
                  </a:cxn>
                  <a:cxn ang="0">
                    <a:pos x="T10" y="T11"/>
                  </a:cxn>
                </a:cxnLst>
                <a:rect l="0" t="0" r="r" b="b"/>
                <a:pathLst>
                  <a:path w="60" h="60">
                    <a:moveTo>
                      <a:pt x="0" y="60"/>
                    </a:moveTo>
                    <a:lnTo>
                      <a:pt x="60" y="60"/>
                    </a:lnTo>
                    <a:lnTo>
                      <a:pt x="60" y="0"/>
                    </a:lnTo>
                    <a:lnTo>
                      <a:pt x="0" y="0"/>
                    </a:lnTo>
                    <a:lnTo>
                      <a:pt x="0" y="60"/>
                    </a:lnTo>
                    <a:lnTo>
                      <a:pt x="0" y="60"/>
                    </a:lnTo>
                    <a:close/>
                  </a:path>
                </a:pathLst>
              </a:custGeom>
              <a:solidFill>
                <a:srgbClr val="00CC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5" name="Freeform 69">
                <a:extLst>
                  <a:ext uri="{FF2B5EF4-FFF2-40B4-BE49-F238E27FC236}">
                    <a16:creationId xmlns:a16="http://schemas.microsoft.com/office/drawing/2014/main" id="{AF0D39A8-2376-48BD-A8E2-4E3E522D5F1F}"/>
                  </a:ext>
                </a:extLst>
              </p:cNvPr>
              <p:cNvSpPr>
                <a:spLocks/>
              </p:cNvSpPr>
              <p:nvPr/>
            </p:nvSpPr>
            <p:spPr bwMode="auto">
              <a:xfrm>
                <a:off x="8510666" y="4462463"/>
                <a:ext cx="95250" cy="96838"/>
              </a:xfrm>
              <a:custGeom>
                <a:avLst/>
                <a:gdLst>
                  <a:gd name="T0" fmla="*/ 0 w 60"/>
                  <a:gd name="T1" fmla="*/ 61 h 61"/>
                  <a:gd name="T2" fmla="*/ 60 w 60"/>
                  <a:gd name="T3" fmla="*/ 61 h 61"/>
                  <a:gd name="T4" fmla="*/ 60 w 60"/>
                  <a:gd name="T5" fmla="*/ 0 h 61"/>
                  <a:gd name="T6" fmla="*/ 0 w 60"/>
                  <a:gd name="T7" fmla="*/ 0 h 61"/>
                  <a:gd name="T8" fmla="*/ 0 w 60"/>
                  <a:gd name="T9" fmla="*/ 61 h 61"/>
                  <a:gd name="T10" fmla="*/ 0 w 60"/>
                  <a:gd name="T11" fmla="*/ 61 h 61"/>
                </a:gdLst>
                <a:ahLst/>
                <a:cxnLst>
                  <a:cxn ang="0">
                    <a:pos x="T0" y="T1"/>
                  </a:cxn>
                  <a:cxn ang="0">
                    <a:pos x="T2" y="T3"/>
                  </a:cxn>
                  <a:cxn ang="0">
                    <a:pos x="T4" y="T5"/>
                  </a:cxn>
                  <a:cxn ang="0">
                    <a:pos x="T6" y="T7"/>
                  </a:cxn>
                  <a:cxn ang="0">
                    <a:pos x="T8" y="T9"/>
                  </a:cxn>
                  <a:cxn ang="0">
                    <a:pos x="T10" y="T11"/>
                  </a:cxn>
                </a:cxnLst>
                <a:rect l="0" t="0" r="r" b="b"/>
                <a:pathLst>
                  <a:path w="60" h="61">
                    <a:moveTo>
                      <a:pt x="0" y="61"/>
                    </a:moveTo>
                    <a:lnTo>
                      <a:pt x="60" y="61"/>
                    </a:lnTo>
                    <a:lnTo>
                      <a:pt x="60" y="0"/>
                    </a:lnTo>
                    <a:lnTo>
                      <a:pt x="0" y="0"/>
                    </a:lnTo>
                    <a:lnTo>
                      <a:pt x="0" y="61"/>
                    </a:lnTo>
                    <a:lnTo>
                      <a:pt x="0" y="61"/>
                    </a:lnTo>
                    <a:close/>
                  </a:path>
                </a:pathLst>
              </a:custGeom>
              <a:solidFill>
                <a:srgbClr val="00CC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6" name="Freeform 70">
                <a:extLst>
                  <a:ext uri="{FF2B5EF4-FFF2-40B4-BE49-F238E27FC236}">
                    <a16:creationId xmlns:a16="http://schemas.microsoft.com/office/drawing/2014/main" id="{379B92CE-5EA5-40E8-836D-F22B05B16CA4}"/>
                  </a:ext>
                </a:extLst>
              </p:cNvPr>
              <p:cNvSpPr>
                <a:spLocks/>
              </p:cNvSpPr>
              <p:nvPr/>
            </p:nvSpPr>
            <p:spPr bwMode="auto">
              <a:xfrm>
                <a:off x="9109154" y="4605338"/>
                <a:ext cx="96838" cy="95250"/>
              </a:xfrm>
              <a:custGeom>
                <a:avLst/>
                <a:gdLst>
                  <a:gd name="T0" fmla="*/ 0 w 61"/>
                  <a:gd name="T1" fmla="*/ 60 h 60"/>
                  <a:gd name="T2" fmla="*/ 61 w 61"/>
                  <a:gd name="T3" fmla="*/ 60 h 60"/>
                  <a:gd name="T4" fmla="*/ 61 w 61"/>
                  <a:gd name="T5" fmla="*/ 0 h 60"/>
                  <a:gd name="T6" fmla="*/ 0 w 61"/>
                  <a:gd name="T7" fmla="*/ 0 h 60"/>
                  <a:gd name="T8" fmla="*/ 0 w 61"/>
                  <a:gd name="T9" fmla="*/ 60 h 60"/>
                  <a:gd name="T10" fmla="*/ 0 w 61"/>
                  <a:gd name="T11" fmla="*/ 60 h 60"/>
                </a:gdLst>
                <a:ahLst/>
                <a:cxnLst>
                  <a:cxn ang="0">
                    <a:pos x="T0" y="T1"/>
                  </a:cxn>
                  <a:cxn ang="0">
                    <a:pos x="T2" y="T3"/>
                  </a:cxn>
                  <a:cxn ang="0">
                    <a:pos x="T4" y="T5"/>
                  </a:cxn>
                  <a:cxn ang="0">
                    <a:pos x="T6" y="T7"/>
                  </a:cxn>
                  <a:cxn ang="0">
                    <a:pos x="T8" y="T9"/>
                  </a:cxn>
                  <a:cxn ang="0">
                    <a:pos x="T10" y="T11"/>
                  </a:cxn>
                </a:cxnLst>
                <a:rect l="0" t="0" r="r" b="b"/>
                <a:pathLst>
                  <a:path w="61" h="60">
                    <a:moveTo>
                      <a:pt x="0" y="60"/>
                    </a:moveTo>
                    <a:lnTo>
                      <a:pt x="61" y="60"/>
                    </a:lnTo>
                    <a:lnTo>
                      <a:pt x="61" y="0"/>
                    </a:lnTo>
                    <a:lnTo>
                      <a:pt x="0" y="0"/>
                    </a:lnTo>
                    <a:lnTo>
                      <a:pt x="0" y="60"/>
                    </a:lnTo>
                    <a:lnTo>
                      <a:pt x="0" y="60"/>
                    </a:lnTo>
                    <a:close/>
                  </a:path>
                </a:pathLst>
              </a:custGeom>
              <a:solidFill>
                <a:srgbClr val="00CC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7" name="Freeform 71">
                <a:extLst>
                  <a:ext uri="{FF2B5EF4-FFF2-40B4-BE49-F238E27FC236}">
                    <a16:creationId xmlns:a16="http://schemas.microsoft.com/office/drawing/2014/main" id="{0EF4DDA9-AEE7-49ED-BFE4-81B5A6D1F571}"/>
                  </a:ext>
                </a:extLst>
              </p:cNvPr>
              <p:cNvSpPr>
                <a:spLocks/>
              </p:cNvSpPr>
              <p:nvPr/>
            </p:nvSpPr>
            <p:spPr bwMode="auto">
              <a:xfrm>
                <a:off x="10353754" y="4097338"/>
                <a:ext cx="96838" cy="96838"/>
              </a:xfrm>
              <a:custGeom>
                <a:avLst/>
                <a:gdLst>
                  <a:gd name="T0" fmla="*/ 0 w 61"/>
                  <a:gd name="T1" fmla="*/ 61 h 61"/>
                  <a:gd name="T2" fmla="*/ 61 w 61"/>
                  <a:gd name="T3" fmla="*/ 61 h 61"/>
                  <a:gd name="T4" fmla="*/ 61 w 61"/>
                  <a:gd name="T5" fmla="*/ 0 h 61"/>
                  <a:gd name="T6" fmla="*/ 0 w 61"/>
                  <a:gd name="T7" fmla="*/ 0 h 61"/>
                  <a:gd name="T8" fmla="*/ 0 w 61"/>
                  <a:gd name="T9" fmla="*/ 61 h 61"/>
                  <a:gd name="T10" fmla="*/ 0 w 61"/>
                  <a:gd name="T11" fmla="*/ 61 h 61"/>
                </a:gdLst>
                <a:ahLst/>
                <a:cxnLst>
                  <a:cxn ang="0">
                    <a:pos x="T0" y="T1"/>
                  </a:cxn>
                  <a:cxn ang="0">
                    <a:pos x="T2" y="T3"/>
                  </a:cxn>
                  <a:cxn ang="0">
                    <a:pos x="T4" y="T5"/>
                  </a:cxn>
                  <a:cxn ang="0">
                    <a:pos x="T6" y="T7"/>
                  </a:cxn>
                  <a:cxn ang="0">
                    <a:pos x="T8" y="T9"/>
                  </a:cxn>
                  <a:cxn ang="0">
                    <a:pos x="T10" y="T11"/>
                  </a:cxn>
                </a:cxnLst>
                <a:rect l="0" t="0" r="r" b="b"/>
                <a:pathLst>
                  <a:path w="61" h="61">
                    <a:moveTo>
                      <a:pt x="0" y="61"/>
                    </a:moveTo>
                    <a:lnTo>
                      <a:pt x="61" y="61"/>
                    </a:lnTo>
                    <a:lnTo>
                      <a:pt x="61" y="0"/>
                    </a:lnTo>
                    <a:lnTo>
                      <a:pt x="0" y="0"/>
                    </a:lnTo>
                    <a:lnTo>
                      <a:pt x="0" y="61"/>
                    </a:lnTo>
                    <a:lnTo>
                      <a:pt x="0" y="61"/>
                    </a:lnTo>
                    <a:close/>
                  </a:path>
                </a:pathLst>
              </a:custGeom>
              <a:solidFill>
                <a:srgbClr val="00CC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8" name="Freeform 72">
                <a:extLst>
                  <a:ext uri="{FF2B5EF4-FFF2-40B4-BE49-F238E27FC236}">
                    <a16:creationId xmlns:a16="http://schemas.microsoft.com/office/drawing/2014/main" id="{49BB6295-8512-4A47-9D36-5394B99155D6}"/>
                  </a:ext>
                </a:extLst>
              </p:cNvPr>
              <p:cNvSpPr>
                <a:spLocks/>
              </p:cNvSpPr>
              <p:nvPr/>
            </p:nvSpPr>
            <p:spPr bwMode="auto">
              <a:xfrm>
                <a:off x="9737804" y="4202113"/>
                <a:ext cx="96838" cy="95250"/>
              </a:xfrm>
              <a:custGeom>
                <a:avLst/>
                <a:gdLst>
                  <a:gd name="T0" fmla="*/ 0 w 61"/>
                  <a:gd name="T1" fmla="*/ 60 h 60"/>
                  <a:gd name="T2" fmla="*/ 61 w 61"/>
                  <a:gd name="T3" fmla="*/ 60 h 60"/>
                  <a:gd name="T4" fmla="*/ 61 w 61"/>
                  <a:gd name="T5" fmla="*/ 0 h 60"/>
                  <a:gd name="T6" fmla="*/ 0 w 61"/>
                  <a:gd name="T7" fmla="*/ 0 h 60"/>
                  <a:gd name="T8" fmla="*/ 0 w 61"/>
                  <a:gd name="T9" fmla="*/ 60 h 60"/>
                  <a:gd name="T10" fmla="*/ 0 w 61"/>
                  <a:gd name="T11" fmla="*/ 60 h 60"/>
                </a:gdLst>
                <a:ahLst/>
                <a:cxnLst>
                  <a:cxn ang="0">
                    <a:pos x="T0" y="T1"/>
                  </a:cxn>
                  <a:cxn ang="0">
                    <a:pos x="T2" y="T3"/>
                  </a:cxn>
                  <a:cxn ang="0">
                    <a:pos x="T4" y="T5"/>
                  </a:cxn>
                  <a:cxn ang="0">
                    <a:pos x="T6" y="T7"/>
                  </a:cxn>
                  <a:cxn ang="0">
                    <a:pos x="T8" y="T9"/>
                  </a:cxn>
                  <a:cxn ang="0">
                    <a:pos x="T10" y="T11"/>
                  </a:cxn>
                </a:cxnLst>
                <a:rect l="0" t="0" r="r" b="b"/>
                <a:pathLst>
                  <a:path w="61" h="60">
                    <a:moveTo>
                      <a:pt x="0" y="60"/>
                    </a:moveTo>
                    <a:lnTo>
                      <a:pt x="61" y="60"/>
                    </a:lnTo>
                    <a:lnTo>
                      <a:pt x="61" y="0"/>
                    </a:lnTo>
                    <a:lnTo>
                      <a:pt x="0" y="0"/>
                    </a:lnTo>
                    <a:lnTo>
                      <a:pt x="0" y="60"/>
                    </a:lnTo>
                    <a:lnTo>
                      <a:pt x="0" y="60"/>
                    </a:lnTo>
                    <a:close/>
                  </a:path>
                </a:pathLst>
              </a:custGeom>
              <a:solidFill>
                <a:srgbClr val="00CC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9" name="Freeform 73">
                <a:extLst>
                  <a:ext uri="{FF2B5EF4-FFF2-40B4-BE49-F238E27FC236}">
                    <a16:creationId xmlns:a16="http://schemas.microsoft.com/office/drawing/2014/main" id="{8AAE2330-FA22-40FC-B250-CA7EA8F48DD6}"/>
                  </a:ext>
                </a:extLst>
              </p:cNvPr>
              <p:cNvSpPr>
                <a:spLocks/>
              </p:cNvSpPr>
              <p:nvPr/>
            </p:nvSpPr>
            <p:spPr bwMode="auto">
              <a:xfrm>
                <a:off x="10976054" y="3671888"/>
                <a:ext cx="95250" cy="95250"/>
              </a:xfrm>
              <a:custGeom>
                <a:avLst/>
                <a:gdLst>
                  <a:gd name="T0" fmla="*/ 0 w 60"/>
                  <a:gd name="T1" fmla="*/ 60 h 60"/>
                  <a:gd name="T2" fmla="*/ 60 w 60"/>
                  <a:gd name="T3" fmla="*/ 60 h 60"/>
                  <a:gd name="T4" fmla="*/ 60 w 60"/>
                  <a:gd name="T5" fmla="*/ 0 h 60"/>
                  <a:gd name="T6" fmla="*/ 0 w 60"/>
                  <a:gd name="T7" fmla="*/ 0 h 60"/>
                  <a:gd name="T8" fmla="*/ 0 w 60"/>
                  <a:gd name="T9" fmla="*/ 60 h 60"/>
                  <a:gd name="T10" fmla="*/ 0 w 60"/>
                  <a:gd name="T11" fmla="*/ 60 h 60"/>
                </a:gdLst>
                <a:ahLst/>
                <a:cxnLst>
                  <a:cxn ang="0">
                    <a:pos x="T0" y="T1"/>
                  </a:cxn>
                  <a:cxn ang="0">
                    <a:pos x="T2" y="T3"/>
                  </a:cxn>
                  <a:cxn ang="0">
                    <a:pos x="T4" y="T5"/>
                  </a:cxn>
                  <a:cxn ang="0">
                    <a:pos x="T6" y="T7"/>
                  </a:cxn>
                  <a:cxn ang="0">
                    <a:pos x="T8" y="T9"/>
                  </a:cxn>
                  <a:cxn ang="0">
                    <a:pos x="T10" y="T11"/>
                  </a:cxn>
                </a:cxnLst>
                <a:rect l="0" t="0" r="r" b="b"/>
                <a:pathLst>
                  <a:path w="60" h="60">
                    <a:moveTo>
                      <a:pt x="0" y="60"/>
                    </a:moveTo>
                    <a:lnTo>
                      <a:pt x="60" y="60"/>
                    </a:lnTo>
                    <a:lnTo>
                      <a:pt x="60" y="0"/>
                    </a:lnTo>
                    <a:lnTo>
                      <a:pt x="0" y="0"/>
                    </a:lnTo>
                    <a:lnTo>
                      <a:pt x="0" y="60"/>
                    </a:lnTo>
                    <a:lnTo>
                      <a:pt x="0" y="60"/>
                    </a:lnTo>
                    <a:close/>
                  </a:path>
                </a:pathLst>
              </a:custGeom>
              <a:solidFill>
                <a:srgbClr val="00CC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0" name="Freeform 74">
                <a:extLst>
                  <a:ext uri="{FF2B5EF4-FFF2-40B4-BE49-F238E27FC236}">
                    <a16:creationId xmlns:a16="http://schemas.microsoft.com/office/drawing/2014/main" id="{AE917BF5-4E26-46E1-9FAB-D4C1D2F1FC58}"/>
                  </a:ext>
                </a:extLst>
              </p:cNvPr>
              <p:cNvSpPr>
                <a:spLocks/>
              </p:cNvSpPr>
              <p:nvPr/>
            </p:nvSpPr>
            <p:spPr bwMode="auto">
              <a:xfrm>
                <a:off x="11588829" y="3795713"/>
                <a:ext cx="96838" cy="96838"/>
              </a:xfrm>
              <a:custGeom>
                <a:avLst/>
                <a:gdLst>
                  <a:gd name="T0" fmla="*/ 0 w 61"/>
                  <a:gd name="T1" fmla="*/ 61 h 61"/>
                  <a:gd name="T2" fmla="*/ 61 w 61"/>
                  <a:gd name="T3" fmla="*/ 61 h 61"/>
                  <a:gd name="T4" fmla="*/ 61 w 61"/>
                  <a:gd name="T5" fmla="*/ 0 h 61"/>
                  <a:gd name="T6" fmla="*/ 0 w 61"/>
                  <a:gd name="T7" fmla="*/ 0 h 61"/>
                  <a:gd name="T8" fmla="*/ 0 w 61"/>
                  <a:gd name="T9" fmla="*/ 61 h 61"/>
                  <a:gd name="T10" fmla="*/ 0 w 61"/>
                  <a:gd name="T11" fmla="*/ 61 h 61"/>
                </a:gdLst>
                <a:ahLst/>
                <a:cxnLst>
                  <a:cxn ang="0">
                    <a:pos x="T0" y="T1"/>
                  </a:cxn>
                  <a:cxn ang="0">
                    <a:pos x="T2" y="T3"/>
                  </a:cxn>
                  <a:cxn ang="0">
                    <a:pos x="T4" y="T5"/>
                  </a:cxn>
                  <a:cxn ang="0">
                    <a:pos x="T6" y="T7"/>
                  </a:cxn>
                  <a:cxn ang="0">
                    <a:pos x="T8" y="T9"/>
                  </a:cxn>
                  <a:cxn ang="0">
                    <a:pos x="T10" y="T11"/>
                  </a:cxn>
                </a:cxnLst>
                <a:rect l="0" t="0" r="r" b="b"/>
                <a:pathLst>
                  <a:path w="61" h="61">
                    <a:moveTo>
                      <a:pt x="0" y="61"/>
                    </a:moveTo>
                    <a:lnTo>
                      <a:pt x="61" y="61"/>
                    </a:lnTo>
                    <a:lnTo>
                      <a:pt x="61" y="0"/>
                    </a:lnTo>
                    <a:lnTo>
                      <a:pt x="0" y="0"/>
                    </a:lnTo>
                    <a:lnTo>
                      <a:pt x="0" y="61"/>
                    </a:lnTo>
                    <a:lnTo>
                      <a:pt x="0" y="61"/>
                    </a:lnTo>
                    <a:close/>
                  </a:path>
                </a:pathLst>
              </a:custGeom>
              <a:solidFill>
                <a:srgbClr val="00CC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84" name="ZoneTexte 83">
              <a:extLst>
                <a:ext uri="{FF2B5EF4-FFF2-40B4-BE49-F238E27FC236}">
                  <a16:creationId xmlns:a16="http://schemas.microsoft.com/office/drawing/2014/main" id="{1F990D2A-4C59-45E3-8A04-C9B3338A5BB3}"/>
                </a:ext>
              </a:extLst>
            </p:cNvPr>
            <p:cNvSpPr txBox="1"/>
            <p:nvPr/>
          </p:nvSpPr>
          <p:spPr>
            <a:xfrm>
              <a:off x="8501181" y="6031725"/>
              <a:ext cx="945388" cy="276999"/>
            </a:xfrm>
            <a:prstGeom prst="rect">
              <a:avLst/>
            </a:prstGeom>
            <a:noFill/>
          </p:spPr>
          <p:txBody>
            <a:bodyPr wrap="none" rtlCol="0">
              <a:spAutoFit/>
            </a:bodyPr>
            <a:lstStyle/>
            <a:p>
              <a:pPr algn="ctr"/>
              <a:r>
                <a:rPr lang="en-US" sz="1200" b="1"/>
                <a:t>Study Week</a:t>
              </a:r>
            </a:p>
          </p:txBody>
        </p:sp>
        <p:sp>
          <p:nvSpPr>
            <p:cNvPr id="86" name="ZoneTexte 85">
              <a:extLst>
                <a:ext uri="{FF2B5EF4-FFF2-40B4-BE49-F238E27FC236}">
                  <a16:creationId xmlns:a16="http://schemas.microsoft.com/office/drawing/2014/main" id="{F762DE1E-65DF-4403-9BD3-003F65AEE131}"/>
                </a:ext>
              </a:extLst>
            </p:cNvPr>
            <p:cNvSpPr txBox="1"/>
            <p:nvPr/>
          </p:nvSpPr>
          <p:spPr>
            <a:xfrm>
              <a:off x="6233096" y="5661945"/>
              <a:ext cx="263213" cy="276999"/>
            </a:xfrm>
            <a:prstGeom prst="rect">
              <a:avLst/>
            </a:prstGeom>
            <a:noFill/>
          </p:spPr>
          <p:txBody>
            <a:bodyPr wrap="none" rtlCol="0">
              <a:spAutoFit/>
            </a:bodyPr>
            <a:lstStyle/>
            <a:p>
              <a:pPr algn="ctr"/>
              <a:r>
                <a:rPr lang="fr-FR" sz="1200" dirty="0"/>
                <a:t>0</a:t>
              </a:r>
            </a:p>
          </p:txBody>
        </p:sp>
        <p:sp>
          <p:nvSpPr>
            <p:cNvPr id="88" name="ZoneTexte 87">
              <a:extLst>
                <a:ext uri="{FF2B5EF4-FFF2-40B4-BE49-F238E27FC236}">
                  <a16:creationId xmlns:a16="http://schemas.microsoft.com/office/drawing/2014/main" id="{64A58DD2-8867-40E3-9D47-85FA5D82827A}"/>
                </a:ext>
              </a:extLst>
            </p:cNvPr>
            <p:cNvSpPr txBox="1"/>
            <p:nvPr/>
          </p:nvSpPr>
          <p:spPr>
            <a:xfrm>
              <a:off x="5892137" y="5427555"/>
              <a:ext cx="426720" cy="276999"/>
            </a:xfrm>
            <a:prstGeom prst="rect">
              <a:avLst/>
            </a:prstGeom>
            <a:noFill/>
          </p:spPr>
          <p:txBody>
            <a:bodyPr wrap="none" rtlCol="0">
              <a:spAutoFit/>
            </a:bodyPr>
            <a:lstStyle/>
            <a:p>
              <a:pPr algn="r"/>
              <a:r>
                <a:rPr lang="fr-FR" sz="1200" dirty="0"/>
                <a:t>-0,5</a:t>
              </a:r>
            </a:p>
          </p:txBody>
        </p:sp>
        <p:sp>
          <p:nvSpPr>
            <p:cNvPr id="90" name="ZoneTexte 89">
              <a:extLst>
                <a:ext uri="{FF2B5EF4-FFF2-40B4-BE49-F238E27FC236}">
                  <a16:creationId xmlns:a16="http://schemas.microsoft.com/office/drawing/2014/main" id="{E0337F0E-386F-44A8-A093-694AFD1C165B}"/>
                </a:ext>
              </a:extLst>
            </p:cNvPr>
            <p:cNvSpPr txBox="1"/>
            <p:nvPr/>
          </p:nvSpPr>
          <p:spPr>
            <a:xfrm rot="16200000">
              <a:off x="4481576" y="4066291"/>
              <a:ext cx="2580506" cy="276999"/>
            </a:xfrm>
            <a:prstGeom prst="rect">
              <a:avLst/>
            </a:prstGeom>
            <a:noFill/>
          </p:spPr>
          <p:txBody>
            <a:bodyPr wrap="square" rtlCol="0">
              <a:spAutoFit/>
            </a:bodyPr>
            <a:lstStyle/>
            <a:p>
              <a:pPr algn="ctr"/>
              <a:r>
                <a:rPr lang="en-US" sz="1200" b="1"/>
                <a:t>Adjusted mean change in kg (95% CI)</a:t>
              </a:r>
            </a:p>
          </p:txBody>
        </p:sp>
        <p:sp>
          <p:nvSpPr>
            <p:cNvPr id="91" name="ZoneTexte 90">
              <a:extLst>
                <a:ext uri="{FF2B5EF4-FFF2-40B4-BE49-F238E27FC236}">
                  <a16:creationId xmlns:a16="http://schemas.microsoft.com/office/drawing/2014/main" id="{A7DCDCB1-A78A-45AF-870B-185078A371DF}"/>
                </a:ext>
              </a:extLst>
            </p:cNvPr>
            <p:cNvSpPr txBox="1"/>
            <p:nvPr/>
          </p:nvSpPr>
          <p:spPr>
            <a:xfrm>
              <a:off x="6390149" y="5661945"/>
              <a:ext cx="263213" cy="276999"/>
            </a:xfrm>
            <a:prstGeom prst="rect">
              <a:avLst/>
            </a:prstGeom>
            <a:noFill/>
          </p:spPr>
          <p:txBody>
            <a:bodyPr wrap="none" rtlCol="0">
              <a:spAutoFit/>
            </a:bodyPr>
            <a:lstStyle/>
            <a:p>
              <a:pPr algn="ctr"/>
              <a:r>
                <a:rPr lang="fr-FR" sz="1200" dirty="0"/>
                <a:t>4</a:t>
              </a:r>
            </a:p>
          </p:txBody>
        </p:sp>
        <p:sp>
          <p:nvSpPr>
            <p:cNvPr id="92" name="ZoneTexte 91">
              <a:extLst>
                <a:ext uri="{FF2B5EF4-FFF2-40B4-BE49-F238E27FC236}">
                  <a16:creationId xmlns:a16="http://schemas.microsoft.com/office/drawing/2014/main" id="{006692E7-6592-4889-83F7-A473521EF5A2}"/>
                </a:ext>
              </a:extLst>
            </p:cNvPr>
            <p:cNvSpPr txBox="1"/>
            <p:nvPr/>
          </p:nvSpPr>
          <p:spPr>
            <a:xfrm>
              <a:off x="6647738" y="5661945"/>
              <a:ext cx="341760" cy="276999"/>
            </a:xfrm>
            <a:prstGeom prst="rect">
              <a:avLst/>
            </a:prstGeom>
            <a:noFill/>
          </p:spPr>
          <p:txBody>
            <a:bodyPr wrap="none" rtlCol="0">
              <a:spAutoFit/>
            </a:bodyPr>
            <a:lstStyle/>
            <a:p>
              <a:pPr algn="ctr"/>
              <a:r>
                <a:rPr lang="fr-FR" sz="1200" dirty="0"/>
                <a:t>12</a:t>
              </a:r>
            </a:p>
          </p:txBody>
        </p:sp>
        <p:sp>
          <p:nvSpPr>
            <p:cNvPr id="93" name="ZoneTexte 92">
              <a:extLst>
                <a:ext uri="{FF2B5EF4-FFF2-40B4-BE49-F238E27FC236}">
                  <a16:creationId xmlns:a16="http://schemas.microsoft.com/office/drawing/2014/main" id="{CDDBCF07-F1A8-478D-AC84-23844EC447AE}"/>
                </a:ext>
              </a:extLst>
            </p:cNvPr>
            <p:cNvSpPr txBox="1"/>
            <p:nvPr/>
          </p:nvSpPr>
          <p:spPr>
            <a:xfrm>
              <a:off x="7104458" y="5661945"/>
              <a:ext cx="341760" cy="276999"/>
            </a:xfrm>
            <a:prstGeom prst="rect">
              <a:avLst/>
            </a:prstGeom>
            <a:noFill/>
          </p:spPr>
          <p:txBody>
            <a:bodyPr wrap="none" rtlCol="0">
              <a:spAutoFit/>
            </a:bodyPr>
            <a:lstStyle/>
            <a:p>
              <a:pPr algn="ctr"/>
              <a:r>
                <a:rPr lang="fr-FR" sz="1200" dirty="0"/>
                <a:t>24</a:t>
              </a:r>
            </a:p>
          </p:txBody>
        </p:sp>
        <p:sp>
          <p:nvSpPr>
            <p:cNvPr id="94" name="ZoneTexte 93">
              <a:extLst>
                <a:ext uri="{FF2B5EF4-FFF2-40B4-BE49-F238E27FC236}">
                  <a16:creationId xmlns:a16="http://schemas.microsoft.com/office/drawing/2014/main" id="{6691CAA8-20FD-403A-A61E-CB289D007644}"/>
                </a:ext>
              </a:extLst>
            </p:cNvPr>
            <p:cNvSpPr txBox="1"/>
            <p:nvPr/>
          </p:nvSpPr>
          <p:spPr>
            <a:xfrm>
              <a:off x="7282583" y="5661945"/>
              <a:ext cx="341760" cy="276999"/>
            </a:xfrm>
            <a:prstGeom prst="rect">
              <a:avLst/>
            </a:prstGeom>
            <a:noFill/>
          </p:spPr>
          <p:txBody>
            <a:bodyPr wrap="none" rtlCol="0">
              <a:spAutoFit/>
            </a:bodyPr>
            <a:lstStyle/>
            <a:p>
              <a:pPr algn="ctr"/>
              <a:r>
                <a:rPr lang="fr-FR" sz="1200" dirty="0"/>
                <a:t>28</a:t>
              </a:r>
            </a:p>
          </p:txBody>
        </p:sp>
        <p:sp>
          <p:nvSpPr>
            <p:cNvPr id="95" name="ZoneTexte 94">
              <a:extLst>
                <a:ext uri="{FF2B5EF4-FFF2-40B4-BE49-F238E27FC236}">
                  <a16:creationId xmlns:a16="http://schemas.microsoft.com/office/drawing/2014/main" id="{CFDD110D-FD72-42CD-9E00-CC9F435EA5F4}"/>
                </a:ext>
              </a:extLst>
            </p:cNvPr>
            <p:cNvSpPr txBox="1"/>
            <p:nvPr/>
          </p:nvSpPr>
          <p:spPr>
            <a:xfrm>
              <a:off x="7572457" y="5661945"/>
              <a:ext cx="341760" cy="276999"/>
            </a:xfrm>
            <a:prstGeom prst="rect">
              <a:avLst/>
            </a:prstGeom>
            <a:noFill/>
          </p:spPr>
          <p:txBody>
            <a:bodyPr wrap="none" rtlCol="0">
              <a:spAutoFit/>
            </a:bodyPr>
            <a:lstStyle/>
            <a:p>
              <a:pPr algn="ctr"/>
              <a:r>
                <a:rPr lang="fr-FR" sz="1200" dirty="0"/>
                <a:t>36</a:t>
              </a:r>
            </a:p>
          </p:txBody>
        </p:sp>
        <p:sp>
          <p:nvSpPr>
            <p:cNvPr id="96" name="ZoneTexte 95">
              <a:extLst>
                <a:ext uri="{FF2B5EF4-FFF2-40B4-BE49-F238E27FC236}">
                  <a16:creationId xmlns:a16="http://schemas.microsoft.com/office/drawing/2014/main" id="{F497E4AD-DF89-4367-BFF7-4F65E345BA8C}"/>
                </a:ext>
              </a:extLst>
            </p:cNvPr>
            <p:cNvSpPr txBox="1"/>
            <p:nvPr/>
          </p:nvSpPr>
          <p:spPr>
            <a:xfrm>
              <a:off x="8046326" y="5661945"/>
              <a:ext cx="341760" cy="276999"/>
            </a:xfrm>
            <a:prstGeom prst="rect">
              <a:avLst/>
            </a:prstGeom>
            <a:noFill/>
          </p:spPr>
          <p:txBody>
            <a:bodyPr wrap="none" rtlCol="0">
              <a:spAutoFit/>
            </a:bodyPr>
            <a:lstStyle/>
            <a:p>
              <a:pPr algn="ctr"/>
              <a:r>
                <a:rPr lang="fr-FR" sz="1200" dirty="0"/>
                <a:t>48</a:t>
              </a:r>
            </a:p>
          </p:txBody>
        </p:sp>
        <p:sp>
          <p:nvSpPr>
            <p:cNvPr id="97" name="ZoneTexte 96">
              <a:extLst>
                <a:ext uri="{FF2B5EF4-FFF2-40B4-BE49-F238E27FC236}">
                  <a16:creationId xmlns:a16="http://schemas.microsoft.com/office/drawing/2014/main" id="{3CA5F246-DFDC-4C60-AADC-ABCCCA9BB645}"/>
                </a:ext>
              </a:extLst>
            </p:cNvPr>
            <p:cNvSpPr txBox="1"/>
            <p:nvPr/>
          </p:nvSpPr>
          <p:spPr>
            <a:xfrm>
              <a:off x="8661482" y="5661945"/>
              <a:ext cx="341760" cy="276999"/>
            </a:xfrm>
            <a:prstGeom prst="rect">
              <a:avLst/>
            </a:prstGeom>
            <a:noFill/>
          </p:spPr>
          <p:txBody>
            <a:bodyPr wrap="none" rtlCol="0">
              <a:spAutoFit/>
            </a:bodyPr>
            <a:lstStyle/>
            <a:p>
              <a:pPr algn="ctr"/>
              <a:r>
                <a:rPr lang="fr-FR" sz="1200" dirty="0"/>
                <a:t>64</a:t>
              </a:r>
            </a:p>
          </p:txBody>
        </p:sp>
        <p:sp>
          <p:nvSpPr>
            <p:cNvPr id="98" name="ZoneTexte 97">
              <a:extLst>
                <a:ext uri="{FF2B5EF4-FFF2-40B4-BE49-F238E27FC236}">
                  <a16:creationId xmlns:a16="http://schemas.microsoft.com/office/drawing/2014/main" id="{8F7E3545-9B13-4559-A415-2E0EE635B815}"/>
                </a:ext>
              </a:extLst>
            </p:cNvPr>
            <p:cNvSpPr txBox="1"/>
            <p:nvPr/>
          </p:nvSpPr>
          <p:spPr>
            <a:xfrm>
              <a:off x="9276638" y="5661945"/>
              <a:ext cx="341760" cy="276999"/>
            </a:xfrm>
            <a:prstGeom prst="rect">
              <a:avLst/>
            </a:prstGeom>
            <a:noFill/>
          </p:spPr>
          <p:txBody>
            <a:bodyPr wrap="none" rtlCol="0">
              <a:spAutoFit/>
            </a:bodyPr>
            <a:lstStyle/>
            <a:p>
              <a:pPr algn="ctr"/>
              <a:r>
                <a:rPr lang="fr-FR" sz="1200" dirty="0"/>
                <a:t>80</a:t>
              </a:r>
            </a:p>
          </p:txBody>
        </p:sp>
        <p:sp>
          <p:nvSpPr>
            <p:cNvPr id="99" name="ZoneTexte 98">
              <a:extLst>
                <a:ext uri="{FF2B5EF4-FFF2-40B4-BE49-F238E27FC236}">
                  <a16:creationId xmlns:a16="http://schemas.microsoft.com/office/drawing/2014/main" id="{55852B43-D0F8-4CF2-A447-EE55EA70458A}"/>
                </a:ext>
              </a:extLst>
            </p:cNvPr>
            <p:cNvSpPr txBox="1"/>
            <p:nvPr/>
          </p:nvSpPr>
          <p:spPr>
            <a:xfrm>
              <a:off x="9891794" y="5661945"/>
              <a:ext cx="341760" cy="276999"/>
            </a:xfrm>
            <a:prstGeom prst="rect">
              <a:avLst/>
            </a:prstGeom>
            <a:noFill/>
          </p:spPr>
          <p:txBody>
            <a:bodyPr wrap="none" rtlCol="0">
              <a:spAutoFit/>
            </a:bodyPr>
            <a:lstStyle/>
            <a:p>
              <a:pPr algn="ctr"/>
              <a:r>
                <a:rPr lang="fr-FR" sz="1200" dirty="0"/>
                <a:t>96</a:t>
              </a:r>
            </a:p>
          </p:txBody>
        </p:sp>
        <p:sp>
          <p:nvSpPr>
            <p:cNvPr id="100" name="ZoneTexte 99">
              <a:extLst>
                <a:ext uri="{FF2B5EF4-FFF2-40B4-BE49-F238E27FC236}">
                  <a16:creationId xmlns:a16="http://schemas.microsoft.com/office/drawing/2014/main" id="{C90BA43F-5D00-480B-8ABA-E8A26C857250}"/>
                </a:ext>
              </a:extLst>
            </p:cNvPr>
            <p:cNvSpPr txBox="1"/>
            <p:nvPr/>
          </p:nvSpPr>
          <p:spPr>
            <a:xfrm>
              <a:off x="10467676" y="5661945"/>
              <a:ext cx="420308" cy="276999"/>
            </a:xfrm>
            <a:prstGeom prst="rect">
              <a:avLst/>
            </a:prstGeom>
            <a:noFill/>
          </p:spPr>
          <p:txBody>
            <a:bodyPr wrap="none" rtlCol="0">
              <a:spAutoFit/>
            </a:bodyPr>
            <a:lstStyle/>
            <a:p>
              <a:pPr algn="ctr"/>
              <a:r>
                <a:rPr lang="fr-FR" sz="1200" dirty="0"/>
                <a:t>112</a:t>
              </a:r>
            </a:p>
          </p:txBody>
        </p:sp>
        <p:sp>
          <p:nvSpPr>
            <p:cNvPr id="101" name="ZoneTexte 100">
              <a:extLst>
                <a:ext uri="{FF2B5EF4-FFF2-40B4-BE49-F238E27FC236}">
                  <a16:creationId xmlns:a16="http://schemas.microsoft.com/office/drawing/2014/main" id="{79EFC91E-5C3D-4552-AD51-7D653AA0BC0A}"/>
                </a:ext>
              </a:extLst>
            </p:cNvPr>
            <p:cNvSpPr txBox="1"/>
            <p:nvPr/>
          </p:nvSpPr>
          <p:spPr>
            <a:xfrm>
              <a:off x="11082832" y="5661945"/>
              <a:ext cx="420308" cy="276999"/>
            </a:xfrm>
            <a:prstGeom prst="rect">
              <a:avLst/>
            </a:prstGeom>
            <a:noFill/>
          </p:spPr>
          <p:txBody>
            <a:bodyPr wrap="none" rtlCol="0">
              <a:spAutoFit/>
            </a:bodyPr>
            <a:lstStyle/>
            <a:p>
              <a:pPr algn="ctr"/>
              <a:r>
                <a:rPr lang="fr-FR" sz="1200" dirty="0"/>
                <a:t>128</a:t>
              </a:r>
            </a:p>
          </p:txBody>
        </p:sp>
        <p:sp>
          <p:nvSpPr>
            <p:cNvPr id="102" name="ZoneTexte 101">
              <a:extLst>
                <a:ext uri="{FF2B5EF4-FFF2-40B4-BE49-F238E27FC236}">
                  <a16:creationId xmlns:a16="http://schemas.microsoft.com/office/drawing/2014/main" id="{ECAE0479-353F-4433-BEA4-C3741DD70142}"/>
                </a:ext>
              </a:extLst>
            </p:cNvPr>
            <p:cNvSpPr txBox="1"/>
            <p:nvPr/>
          </p:nvSpPr>
          <p:spPr>
            <a:xfrm>
              <a:off x="11697989" y="5661945"/>
              <a:ext cx="420308" cy="276999"/>
            </a:xfrm>
            <a:prstGeom prst="rect">
              <a:avLst/>
            </a:prstGeom>
            <a:noFill/>
          </p:spPr>
          <p:txBody>
            <a:bodyPr wrap="none" rtlCol="0">
              <a:spAutoFit/>
            </a:bodyPr>
            <a:lstStyle/>
            <a:p>
              <a:pPr algn="ctr"/>
              <a:r>
                <a:rPr lang="fr-FR" sz="1200" dirty="0"/>
                <a:t>144</a:t>
              </a:r>
            </a:p>
          </p:txBody>
        </p:sp>
        <p:sp>
          <p:nvSpPr>
            <p:cNvPr id="103" name="ZoneTexte 102">
              <a:extLst>
                <a:ext uri="{FF2B5EF4-FFF2-40B4-BE49-F238E27FC236}">
                  <a16:creationId xmlns:a16="http://schemas.microsoft.com/office/drawing/2014/main" id="{7D503E06-E7DB-4823-9B52-2035CB01B343}"/>
                </a:ext>
              </a:extLst>
            </p:cNvPr>
            <p:cNvSpPr txBox="1"/>
            <p:nvPr/>
          </p:nvSpPr>
          <p:spPr>
            <a:xfrm>
              <a:off x="6055643" y="4926805"/>
              <a:ext cx="263214" cy="276999"/>
            </a:xfrm>
            <a:prstGeom prst="rect">
              <a:avLst/>
            </a:prstGeom>
            <a:noFill/>
          </p:spPr>
          <p:txBody>
            <a:bodyPr wrap="none" rtlCol="0">
              <a:spAutoFit/>
            </a:bodyPr>
            <a:lstStyle/>
            <a:p>
              <a:pPr algn="r"/>
              <a:r>
                <a:rPr lang="fr-FR" sz="1200" dirty="0"/>
                <a:t>0</a:t>
              </a:r>
            </a:p>
          </p:txBody>
        </p:sp>
        <p:sp>
          <p:nvSpPr>
            <p:cNvPr id="104" name="ZoneTexte 103">
              <a:extLst>
                <a:ext uri="{FF2B5EF4-FFF2-40B4-BE49-F238E27FC236}">
                  <a16:creationId xmlns:a16="http://schemas.microsoft.com/office/drawing/2014/main" id="{1F1FEE03-DCB5-4066-B8F1-1F7F5F5DBD88}"/>
                </a:ext>
              </a:extLst>
            </p:cNvPr>
            <p:cNvSpPr txBox="1"/>
            <p:nvPr/>
          </p:nvSpPr>
          <p:spPr>
            <a:xfrm>
              <a:off x="5938625" y="4426057"/>
              <a:ext cx="380232" cy="276999"/>
            </a:xfrm>
            <a:prstGeom prst="rect">
              <a:avLst/>
            </a:prstGeom>
            <a:noFill/>
          </p:spPr>
          <p:txBody>
            <a:bodyPr wrap="none" rtlCol="0">
              <a:spAutoFit/>
            </a:bodyPr>
            <a:lstStyle/>
            <a:p>
              <a:pPr algn="r"/>
              <a:r>
                <a:rPr lang="fr-FR" sz="1200" dirty="0"/>
                <a:t>0,5</a:t>
              </a:r>
            </a:p>
          </p:txBody>
        </p:sp>
        <p:sp>
          <p:nvSpPr>
            <p:cNvPr id="105" name="ZoneTexte 104">
              <a:extLst>
                <a:ext uri="{FF2B5EF4-FFF2-40B4-BE49-F238E27FC236}">
                  <a16:creationId xmlns:a16="http://schemas.microsoft.com/office/drawing/2014/main" id="{196DA4C4-4F9E-47DB-A8C7-8486FF48B40D}"/>
                </a:ext>
              </a:extLst>
            </p:cNvPr>
            <p:cNvSpPr txBox="1"/>
            <p:nvPr/>
          </p:nvSpPr>
          <p:spPr>
            <a:xfrm>
              <a:off x="5938625" y="3925309"/>
              <a:ext cx="380232" cy="276999"/>
            </a:xfrm>
            <a:prstGeom prst="rect">
              <a:avLst/>
            </a:prstGeom>
            <a:noFill/>
          </p:spPr>
          <p:txBody>
            <a:bodyPr wrap="none" rtlCol="0">
              <a:spAutoFit/>
            </a:bodyPr>
            <a:lstStyle/>
            <a:p>
              <a:pPr algn="r"/>
              <a:r>
                <a:rPr lang="fr-FR" sz="1200" dirty="0"/>
                <a:t>1,0</a:t>
              </a:r>
            </a:p>
          </p:txBody>
        </p:sp>
        <p:sp>
          <p:nvSpPr>
            <p:cNvPr id="106" name="ZoneTexte 105">
              <a:extLst>
                <a:ext uri="{FF2B5EF4-FFF2-40B4-BE49-F238E27FC236}">
                  <a16:creationId xmlns:a16="http://schemas.microsoft.com/office/drawing/2014/main" id="{C6CAC946-E0A1-4CBB-8808-BA3F07B183A3}"/>
                </a:ext>
              </a:extLst>
            </p:cNvPr>
            <p:cNvSpPr txBox="1"/>
            <p:nvPr/>
          </p:nvSpPr>
          <p:spPr>
            <a:xfrm>
              <a:off x="5938625" y="3424561"/>
              <a:ext cx="380232" cy="276999"/>
            </a:xfrm>
            <a:prstGeom prst="rect">
              <a:avLst/>
            </a:prstGeom>
            <a:noFill/>
          </p:spPr>
          <p:txBody>
            <a:bodyPr wrap="none" rtlCol="0">
              <a:spAutoFit/>
            </a:bodyPr>
            <a:lstStyle/>
            <a:p>
              <a:pPr algn="r"/>
              <a:r>
                <a:rPr lang="fr-FR" sz="1200" dirty="0"/>
                <a:t>1,5</a:t>
              </a:r>
            </a:p>
          </p:txBody>
        </p:sp>
        <p:sp>
          <p:nvSpPr>
            <p:cNvPr id="107" name="ZoneTexte 106">
              <a:extLst>
                <a:ext uri="{FF2B5EF4-FFF2-40B4-BE49-F238E27FC236}">
                  <a16:creationId xmlns:a16="http://schemas.microsoft.com/office/drawing/2014/main" id="{82EDE35A-AD83-462D-9502-41EBBE8DD1EA}"/>
                </a:ext>
              </a:extLst>
            </p:cNvPr>
            <p:cNvSpPr txBox="1"/>
            <p:nvPr/>
          </p:nvSpPr>
          <p:spPr>
            <a:xfrm>
              <a:off x="5938625" y="2923813"/>
              <a:ext cx="380232" cy="276999"/>
            </a:xfrm>
            <a:prstGeom prst="rect">
              <a:avLst/>
            </a:prstGeom>
            <a:noFill/>
          </p:spPr>
          <p:txBody>
            <a:bodyPr wrap="none" rtlCol="0">
              <a:spAutoFit/>
            </a:bodyPr>
            <a:lstStyle/>
            <a:p>
              <a:pPr algn="r"/>
              <a:r>
                <a:rPr lang="fr-FR" sz="1200" dirty="0"/>
                <a:t>2,0</a:t>
              </a:r>
            </a:p>
          </p:txBody>
        </p:sp>
        <p:sp>
          <p:nvSpPr>
            <p:cNvPr id="108" name="ZoneTexte 107">
              <a:extLst>
                <a:ext uri="{FF2B5EF4-FFF2-40B4-BE49-F238E27FC236}">
                  <a16:creationId xmlns:a16="http://schemas.microsoft.com/office/drawing/2014/main" id="{63B77171-1CD0-4F84-91C5-4D907166BEC7}"/>
                </a:ext>
              </a:extLst>
            </p:cNvPr>
            <p:cNvSpPr txBox="1"/>
            <p:nvPr/>
          </p:nvSpPr>
          <p:spPr>
            <a:xfrm>
              <a:off x="5938625" y="2423065"/>
              <a:ext cx="380232" cy="276999"/>
            </a:xfrm>
            <a:prstGeom prst="rect">
              <a:avLst/>
            </a:prstGeom>
            <a:noFill/>
          </p:spPr>
          <p:txBody>
            <a:bodyPr wrap="none" rtlCol="0">
              <a:spAutoFit/>
            </a:bodyPr>
            <a:lstStyle/>
            <a:p>
              <a:pPr algn="r"/>
              <a:r>
                <a:rPr lang="fr-FR" sz="1200" dirty="0"/>
                <a:t>2,5</a:t>
              </a:r>
            </a:p>
          </p:txBody>
        </p:sp>
        <p:sp>
          <p:nvSpPr>
            <p:cNvPr id="109" name="ZoneTexte 108">
              <a:extLst>
                <a:ext uri="{FF2B5EF4-FFF2-40B4-BE49-F238E27FC236}">
                  <a16:creationId xmlns:a16="http://schemas.microsoft.com/office/drawing/2014/main" id="{A6DE8EC0-DF98-4B31-964C-05ED9784EB5D}"/>
                </a:ext>
              </a:extLst>
            </p:cNvPr>
            <p:cNvSpPr txBox="1"/>
            <p:nvPr/>
          </p:nvSpPr>
          <p:spPr>
            <a:xfrm>
              <a:off x="7086605" y="2488979"/>
              <a:ext cx="431528" cy="307777"/>
            </a:xfrm>
            <a:prstGeom prst="rect">
              <a:avLst/>
            </a:prstGeom>
            <a:noFill/>
          </p:spPr>
          <p:txBody>
            <a:bodyPr wrap="none" rtlCol="0">
              <a:spAutoFit/>
            </a:bodyPr>
            <a:lstStyle/>
            <a:p>
              <a:r>
                <a:rPr lang="fr-FR" sz="1400" b="1" dirty="0"/>
                <a:t>ISG</a:t>
              </a:r>
            </a:p>
          </p:txBody>
        </p:sp>
        <p:sp>
          <p:nvSpPr>
            <p:cNvPr id="110" name="ZoneTexte 109">
              <a:extLst>
                <a:ext uri="{FF2B5EF4-FFF2-40B4-BE49-F238E27FC236}">
                  <a16:creationId xmlns:a16="http://schemas.microsoft.com/office/drawing/2014/main" id="{F6A5A944-B63D-4DA0-9FCA-74CBD6F4D8AF}"/>
                </a:ext>
              </a:extLst>
            </p:cNvPr>
            <p:cNvSpPr txBox="1"/>
            <p:nvPr/>
          </p:nvSpPr>
          <p:spPr>
            <a:xfrm>
              <a:off x="7086605" y="2785313"/>
              <a:ext cx="497252" cy="307777"/>
            </a:xfrm>
            <a:prstGeom prst="rect">
              <a:avLst/>
            </a:prstGeom>
            <a:noFill/>
          </p:spPr>
          <p:txBody>
            <a:bodyPr wrap="none" rtlCol="0">
              <a:spAutoFit/>
            </a:bodyPr>
            <a:lstStyle/>
            <a:p>
              <a:r>
                <a:rPr lang="fr-FR" sz="1400" b="1" dirty="0"/>
                <a:t>DSG</a:t>
              </a:r>
            </a:p>
          </p:txBody>
        </p:sp>
      </p:grpSp>
      <p:sp>
        <p:nvSpPr>
          <p:cNvPr id="111" name="ZoneTexte 110">
            <a:extLst>
              <a:ext uri="{FF2B5EF4-FFF2-40B4-BE49-F238E27FC236}">
                <a16:creationId xmlns:a16="http://schemas.microsoft.com/office/drawing/2014/main" id="{29BBCB38-DBF2-4226-BAD4-21C681D38FF8}"/>
              </a:ext>
            </a:extLst>
          </p:cNvPr>
          <p:cNvSpPr txBox="1"/>
          <p:nvPr/>
        </p:nvSpPr>
        <p:spPr>
          <a:xfrm>
            <a:off x="6659449" y="2084738"/>
            <a:ext cx="4431534" cy="369332"/>
          </a:xfrm>
          <a:prstGeom prst="rect">
            <a:avLst/>
          </a:prstGeom>
          <a:noFill/>
        </p:spPr>
        <p:txBody>
          <a:bodyPr wrap="none" rtlCol="0">
            <a:spAutoFit/>
          </a:bodyPr>
          <a:lstStyle/>
          <a:p>
            <a:pPr algn="ctr"/>
            <a:r>
              <a:rPr lang="en-US" b="1">
                <a:solidFill>
                  <a:srgbClr val="0070C0"/>
                </a:solidFill>
              </a:rPr>
              <a:t>Weight change after switch to DOR/3TC/TDF</a:t>
            </a:r>
          </a:p>
        </p:txBody>
      </p:sp>
      <p:sp>
        <p:nvSpPr>
          <p:cNvPr id="112" name="ZoneTexte 111">
            <a:extLst>
              <a:ext uri="{FF2B5EF4-FFF2-40B4-BE49-F238E27FC236}">
                <a16:creationId xmlns:a16="http://schemas.microsoft.com/office/drawing/2014/main" id="{87032E71-B813-4FC5-BC3A-D10C2128AADE}"/>
              </a:ext>
            </a:extLst>
          </p:cNvPr>
          <p:cNvSpPr txBox="1"/>
          <p:nvPr/>
        </p:nvSpPr>
        <p:spPr>
          <a:xfrm>
            <a:off x="1368033" y="1956185"/>
            <a:ext cx="3069238" cy="369332"/>
          </a:xfrm>
          <a:prstGeom prst="rect">
            <a:avLst/>
          </a:prstGeom>
          <a:noFill/>
        </p:spPr>
        <p:txBody>
          <a:bodyPr wrap="none" rtlCol="0">
            <a:spAutoFit/>
          </a:bodyPr>
          <a:lstStyle/>
          <a:p>
            <a:pPr algn="ctr"/>
            <a:r>
              <a:rPr lang="en-US" b="1" dirty="0">
                <a:solidFill>
                  <a:srgbClr val="0070C0"/>
                </a:solidFill>
              </a:rPr>
              <a:t>Efficacy summary at week 144</a:t>
            </a:r>
          </a:p>
        </p:txBody>
      </p:sp>
    </p:spTree>
    <p:extLst>
      <p:ext uri="{BB962C8B-B14F-4D97-AF65-F5344CB8AC3E}">
        <p14:creationId xmlns:p14="http://schemas.microsoft.com/office/powerpoint/2010/main" val="356571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7519B8-7374-4F47-9021-631E91844956}"/>
              </a:ext>
            </a:extLst>
          </p:cNvPr>
          <p:cNvSpPr>
            <a:spLocks noGrp="1"/>
          </p:cNvSpPr>
          <p:nvPr>
            <p:ph type="title"/>
          </p:nvPr>
        </p:nvSpPr>
        <p:spPr/>
        <p:txBody>
          <a:bodyPr/>
          <a:lstStyle/>
          <a:p>
            <a:r>
              <a:rPr lang="en-US" altLang="en-US" dirty="0"/>
              <a:t>Faculty Disclosures</a:t>
            </a:r>
            <a:endParaRPr lang="fr-FR" dirty="0"/>
          </a:p>
        </p:txBody>
      </p:sp>
      <p:sp>
        <p:nvSpPr>
          <p:cNvPr id="3" name="Espace réservé du contenu 2">
            <a:extLst>
              <a:ext uri="{FF2B5EF4-FFF2-40B4-BE49-F238E27FC236}">
                <a16:creationId xmlns:a16="http://schemas.microsoft.com/office/drawing/2014/main" id="{4E03D508-37FF-754B-951B-226E43153FF5}"/>
              </a:ext>
            </a:extLst>
          </p:cNvPr>
          <p:cNvSpPr>
            <a:spLocks noGrp="1"/>
          </p:cNvSpPr>
          <p:nvPr>
            <p:ph sz="quarter" idx="13"/>
          </p:nvPr>
        </p:nvSpPr>
        <p:spPr>
          <a:xfrm>
            <a:off x="609600" y="1979422"/>
            <a:ext cx="10972800" cy="4684667"/>
          </a:xfrm>
        </p:spPr>
        <p:txBody>
          <a:bodyPr>
            <a:normAutofit/>
          </a:bodyPr>
          <a:lstStyle/>
          <a:p>
            <a:r>
              <a:rPr lang="en-US" sz="2800" b="1" dirty="0"/>
              <a:t>Pedro Cahn</a:t>
            </a:r>
            <a:r>
              <a:rPr lang="en-US" sz="2800" dirty="0"/>
              <a:t> has received research support for research grants: </a:t>
            </a:r>
            <a:br>
              <a:rPr lang="en-US" sz="2800" dirty="0"/>
            </a:br>
            <a:r>
              <a:rPr lang="en-US" sz="2800" dirty="0" err="1"/>
              <a:t>ViiV</a:t>
            </a:r>
            <a:r>
              <a:rPr lang="en-US" sz="2800" dirty="0"/>
              <a:t>-Merck-</a:t>
            </a:r>
            <a:r>
              <a:rPr lang="en-US" sz="2800" dirty="0" err="1"/>
              <a:t>Abbvie</a:t>
            </a:r>
            <a:r>
              <a:rPr lang="en-US" sz="2800" dirty="0"/>
              <a:t> and for ad boards: </a:t>
            </a:r>
            <a:r>
              <a:rPr lang="en-US" sz="2800" dirty="0" err="1"/>
              <a:t>ViiV</a:t>
            </a:r>
            <a:r>
              <a:rPr lang="en-US" sz="2800" dirty="0"/>
              <a:t> - Merck</a:t>
            </a:r>
            <a:br>
              <a:rPr lang="en-US" sz="2800" dirty="0"/>
            </a:br>
            <a:endParaRPr lang="en-US" sz="2800" dirty="0"/>
          </a:p>
          <a:p>
            <a:r>
              <a:rPr lang="en-US" sz="2800" b="1" dirty="0"/>
              <a:t>Anton </a:t>
            </a:r>
            <a:r>
              <a:rPr lang="en-US" sz="2800" b="1" dirty="0" err="1"/>
              <a:t>Pozniak</a:t>
            </a:r>
            <a:r>
              <a:rPr lang="en-US" sz="2800" dirty="0"/>
              <a:t> has received research support and/or honoraria for consulting and/or advisory boards from </a:t>
            </a:r>
            <a:r>
              <a:rPr lang="en-US" sz="2800" dirty="0" err="1"/>
              <a:t>ViiV</a:t>
            </a:r>
            <a:r>
              <a:rPr lang="en-US" sz="2800" dirty="0"/>
              <a:t>, Merck, Gilead, Janssen, </a:t>
            </a:r>
            <a:r>
              <a:rPr lang="en-US" sz="2800" dirty="0" err="1"/>
              <a:t>Theratechnologies</a:t>
            </a:r>
            <a:br>
              <a:rPr lang="en-US" sz="2800" dirty="0"/>
            </a:br>
            <a:endParaRPr lang="en-US" sz="2800" dirty="0"/>
          </a:p>
          <a:p>
            <a:r>
              <a:rPr lang="en-US" sz="2800" b="1" dirty="0"/>
              <a:t>François Raffi</a:t>
            </a:r>
            <a:r>
              <a:rPr lang="en-US" sz="2800" dirty="0"/>
              <a:t> has received research support and/or honoraria for consulting and/or advisory boards from </a:t>
            </a:r>
            <a:r>
              <a:rPr lang="en-US" sz="2800" dirty="0" err="1"/>
              <a:t>Correvio</a:t>
            </a:r>
            <a:r>
              <a:rPr lang="en-US" sz="2800" dirty="0"/>
              <a:t>, Gilead Sciences, Janssen, Merck, MSD, Pfizer, </a:t>
            </a:r>
            <a:r>
              <a:rPr lang="en-US" sz="2800" dirty="0" err="1"/>
              <a:t>Theratechnologies</a:t>
            </a:r>
            <a:r>
              <a:rPr lang="en-US" sz="2800" dirty="0"/>
              <a:t> and </a:t>
            </a:r>
            <a:r>
              <a:rPr lang="en-US" sz="2800" dirty="0" err="1"/>
              <a:t>ViiV</a:t>
            </a:r>
            <a:r>
              <a:rPr lang="en-US" sz="2800" dirty="0"/>
              <a:t> Healthcare</a:t>
            </a:r>
          </a:p>
        </p:txBody>
      </p:sp>
    </p:spTree>
    <p:extLst>
      <p:ext uri="{BB962C8B-B14F-4D97-AF65-F5344CB8AC3E}">
        <p14:creationId xmlns:p14="http://schemas.microsoft.com/office/powerpoint/2010/main" val="3097694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C3F97BE8-DC9E-4210-BB05-D95F08CB93B0}"/>
              </a:ext>
            </a:extLst>
          </p:cNvPr>
          <p:cNvSpPr/>
          <p:nvPr/>
        </p:nvSpPr>
        <p:spPr>
          <a:xfrm>
            <a:off x="6247093" y="5043609"/>
            <a:ext cx="3702928" cy="5226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rial"/>
              <a:ea typeface="+mn-ea"/>
              <a:cs typeface="+mn-cs"/>
            </a:endParaRPr>
          </a:p>
        </p:txBody>
      </p:sp>
      <p:graphicFrame>
        <p:nvGraphicFramePr>
          <p:cNvPr id="10" name="Chart 9">
            <a:extLst>
              <a:ext uri="{FF2B5EF4-FFF2-40B4-BE49-F238E27FC236}">
                <a16:creationId xmlns:a16="http://schemas.microsoft.com/office/drawing/2014/main" id="{247B0CDA-B083-453D-AAB5-767B438C9B7C}"/>
              </a:ext>
            </a:extLst>
          </p:cNvPr>
          <p:cNvGraphicFramePr/>
          <p:nvPr>
            <p:extLst>
              <p:ext uri="{D42A27DB-BD31-4B8C-83A1-F6EECF244321}">
                <p14:modId xmlns:p14="http://schemas.microsoft.com/office/powerpoint/2010/main" val="1398938745"/>
              </p:ext>
            </p:extLst>
          </p:nvPr>
        </p:nvGraphicFramePr>
        <p:xfrm>
          <a:off x="6155846" y="4194047"/>
          <a:ext cx="3935698" cy="1983567"/>
        </p:xfrm>
        <a:graphic>
          <a:graphicData uri="http://schemas.openxmlformats.org/drawingml/2006/chart">
            <c:chart xmlns:c="http://schemas.openxmlformats.org/drawingml/2006/chart" xmlns:r="http://schemas.openxmlformats.org/officeDocument/2006/relationships" r:id="rId3"/>
          </a:graphicData>
        </a:graphic>
      </p:graphicFrame>
      <p:sp>
        <p:nvSpPr>
          <p:cNvPr id="29" name="Rectangle 28">
            <a:extLst>
              <a:ext uri="{FF2B5EF4-FFF2-40B4-BE49-F238E27FC236}">
                <a16:creationId xmlns:a16="http://schemas.microsoft.com/office/drawing/2014/main" id="{4A2F5F0B-8279-4A00-92B5-4BDF54BA12D1}"/>
              </a:ext>
            </a:extLst>
          </p:cNvPr>
          <p:cNvSpPr/>
          <p:nvPr/>
        </p:nvSpPr>
        <p:spPr>
          <a:xfrm>
            <a:off x="6214558" y="3100512"/>
            <a:ext cx="3669466" cy="5226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rial"/>
              <a:ea typeface="+mn-ea"/>
              <a:cs typeface="+mn-cs"/>
            </a:endParaRPr>
          </a:p>
        </p:txBody>
      </p:sp>
      <p:sp>
        <p:nvSpPr>
          <p:cNvPr id="7" name="Titre 6">
            <a:extLst>
              <a:ext uri="{FF2B5EF4-FFF2-40B4-BE49-F238E27FC236}">
                <a16:creationId xmlns:a16="http://schemas.microsoft.com/office/drawing/2014/main" id="{0736B87E-1FDF-4700-B03C-74166B5EA98C}"/>
              </a:ext>
            </a:extLst>
          </p:cNvPr>
          <p:cNvSpPr>
            <a:spLocks noGrp="1"/>
          </p:cNvSpPr>
          <p:nvPr>
            <p:ph type="title"/>
          </p:nvPr>
        </p:nvSpPr>
        <p:spPr/>
        <p:txBody>
          <a:bodyPr>
            <a:normAutofit/>
          </a:bodyPr>
          <a:lstStyle/>
          <a:p>
            <a:r>
              <a:rPr lang="en-US" altLang="en-US" sz="3200" dirty="0"/>
              <a:t>TANGO STUDY</a:t>
            </a:r>
            <a:br>
              <a:rPr lang="en-US" altLang="en-US" sz="3200" dirty="0"/>
            </a:br>
            <a:r>
              <a:rPr lang="en-US" altLang="en-US" sz="3200" dirty="0"/>
              <a:t>DTG/3TC Is Non-Inferior to TAF-Based Regimen at Week 96 (1)</a:t>
            </a:r>
            <a:endParaRPr lang="fr-FR" sz="3200" dirty="0"/>
          </a:p>
        </p:txBody>
      </p:sp>
      <p:sp>
        <p:nvSpPr>
          <p:cNvPr id="31" name="Content Placeholder 30">
            <a:extLst>
              <a:ext uri="{FF2B5EF4-FFF2-40B4-BE49-F238E27FC236}">
                <a16:creationId xmlns:a16="http://schemas.microsoft.com/office/drawing/2014/main" id="{2E27A3B2-4B0D-4260-A2F0-1CA9DB6A191D}"/>
              </a:ext>
            </a:extLst>
          </p:cNvPr>
          <p:cNvSpPr>
            <a:spLocks noGrp="1"/>
          </p:cNvSpPr>
          <p:nvPr>
            <p:ph sz="quarter" idx="13"/>
          </p:nvPr>
        </p:nvSpPr>
        <p:spPr/>
        <p:txBody>
          <a:bodyPr/>
          <a:lstStyle/>
          <a:p>
            <a:pPr marL="285750" indent="-285750">
              <a:buClr>
                <a:schemeClr val="tx2"/>
              </a:buClr>
              <a:buFont typeface="Arial" panose="020B0604020202020204" pitchFamily="34" charset="0"/>
              <a:buChar char="•"/>
            </a:pPr>
            <a:endParaRPr lang="en-GB" sz="2000" spc="0">
              <a:latin typeface="Arial" panose="020B0604020202020204" pitchFamily="34" charset="0"/>
              <a:cs typeface="Arial" panose="020B0604020202020204" pitchFamily="34" charset="0"/>
            </a:endParaRPr>
          </a:p>
          <a:p>
            <a:pPr marL="285750" indent="-285750">
              <a:buClr>
                <a:schemeClr val="tx2"/>
              </a:buClr>
              <a:buFont typeface="Arial" panose="020B0604020202020204" pitchFamily="34" charset="0"/>
              <a:buChar char="•"/>
            </a:pPr>
            <a:endParaRPr lang="en-GB"/>
          </a:p>
          <a:p>
            <a:pPr marL="285750" indent="-285750">
              <a:buClr>
                <a:schemeClr val="tx2"/>
              </a:buClr>
              <a:buFont typeface="Arial" panose="020B0604020202020204" pitchFamily="34" charset="0"/>
              <a:buChar char="•"/>
            </a:pPr>
            <a:endParaRPr lang="en-GB" sz="2000" spc="0">
              <a:latin typeface="Arial" panose="020B0604020202020204" pitchFamily="34" charset="0"/>
              <a:cs typeface="Arial" panose="020B0604020202020204" pitchFamily="34" charset="0"/>
            </a:endParaRPr>
          </a:p>
          <a:p>
            <a:pPr marL="285750" indent="-285750">
              <a:buClr>
                <a:schemeClr val="tx2"/>
              </a:buClr>
              <a:buFont typeface="Arial" panose="020B0604020202020204" pitchFamily="34" charset="0"/>
              <a:buChar char="•"/>
            </a:pPr>
            <a:endParaRPr lang="en-GB"/>
          </a:p>
          <a:p>
            <a:pPr marL="285750" indent="-285750">
              <a:buClr>
                <a:schemeClr val="tx2"/>
              </a:buClr>
              <a:buFont typeface="Arial" panose="020B0604020202020204" pitchFamily="34" charset="0"/>
              <a:buChar char="•"/>
            </a:pPr>
            <a:endParaRPr lang="en-GB" sz="2000" spc="0">
              <a:latin typeface="Arial" panose="020B0604020202020204" pitchFamily="34" charset="0"/>
              <a:cs typeface="Arial" panose="020B0604020202020204" pitchFamily="34" charset="0"/>
            </a:endParaRPr>
          </a:p>
          <a:p>
            <a:pPr marL="285750" indent="-285750">
              <a:buClr>
                <a:schemeClr val="tx2"/>
              </a:buClr>
              <a:buFont typeface="Arial" panose="020B0604020202020204" pitchFamily="34" charset="0"/>
              <a:buChar char="•"/>
            </a:pPr>
            <a:endParaRPr lang="en-GB"/>
          </a:p>
          <a:p>
            <a:pPr marL="285750" indent="-285750">
              <a:buClr>
                <a:schemeClr val="tx2"/>
              </a:buClr>
              <a:buFont typeface="Arial" panose="020B0604020202020204" pitchFamily="34" charset="0"/>
              <a:buChar char="•"/>
            </a:pPr>
            <a:endParaRPr lang="en-GB" sz="2000" spc="0">
              <a:latin typeface="Arial" panose="020B0604020202020204" pitchFamily="34" charset="0"/>
              <a:cs typeface="Arial" panose="020B0604020202020204" pitchFamily="34" charset="0"/>
            </a:endParaRPr>
          </a:p>
          <a:p>
            <a:pPr marL="285750" indent="-285750">
              <a:buClr>
                <a:schemeClr val="tx2"/>
              </a:buClr>
              <a:buFont typeface="Arial" panose="020B0604020202020204" pitchFamily="34" charset="0"/>
              <a:buChar char="•"/>
            </a:pPr>
            <a:endParaRPr lang="en-GB"/>
          </a:p>
          <a:p>
            <a:pPr marL="285750" indent="-285750">
              <a:spcBef>
                <a:spcPts val="1200"/>
              </a:spcBef>
              <a:buClr>
                <a:schemeClr val="tx2"/>
              </a:buClr>
              <a:buFont typeface="Arial" panose="020B0604020202020204" pitchFamily="34" charset="0"/>
              <a:buChar char="•"/>
            </a:pPr>
            <a:endParaRPr lang="en-GB" sz="1400" spc="0">
              <a:latin typeface="Arial" panose="020B0604020202020204" pitchFamily="34" charset="0"/>
              <a:cs typeface="Arial" panose="020B0604020202020204" pitchFamily="34" charset="0"/>
            </a:endParaRPr>
          </a:p>
          <a:p>
            <a:pPr marL="0" indent="0">
              <a:spcBef>
                <a:spcPts val="1200"/>
              </a:spcBef>
              <a:buClr>
                <a:schemeClr val="tx2"/>
              </a:buClr>
              <a:buNone/>
            </a:pPr>
            <a:endParaRPr lang="en-GB" sz="1400" spc="0">
              <a:latin typeface="Arial" panose="020B0604020202020204" pitchFamily="34" charset="0"/>
              <a:cs typeface="Arial" panose="020B0604020202020204" pitchFamily="34" charset="0"/>
            </a:endParaRPr>
          </a:p>
        </p:txBody>
      </p:sp>
      <p:graphicFrame>
        <p:nvGraphicFramePr>
          <p:cNvPr id="14" name="Chart 13">
            <a:extLst>
              <a:ext uri="{FF2B5EF4-FFF2-40B4-BE49-F238E27FC236}">
                <a16:creationId xmlns:a16="http://schemas.microsoft.com/office/drawing/2014/main" id="{2040FA45-623B-425E-9022-504EA2825C44}"/>
              </a:ext>
            </a:extLst>
          </p:cNvPr>
          <p:cNvGraphicFramePr/>
          <p:nvPr>
            <p:extLst>
              <p:ext uri="{D42A27DB-BD31-4B8C-83A1-F6EECF244321}">
                <p14:modId xmlns:p14="http://schemas.microsoft.com/office/powerpoint/2010/main" val="1725158869"/>
              </p:ext>
            </p:extLst>
          </p:nvPr>
        </p:nvGraphicFramePr>
        <p:xfrm>
          <a:off x="6073036" y="2398496"/>
          <a:ext cx="3985971" cy="14895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Chart 10">
            <a:extLst>
              <a:ext uri="{FF2B5EF4-FFF2-40B4-BE49-F238E27FC236}">
                <a16:creationId xmlns:a16="http://schemas.microsoft.com/office/drawing/2014/main" id="{CFF7208B-2DF5-417F-A2F1-336055AB1941}"/>
              </a:ext>
            </a:extLst>
          </p:cNvPr>
          <p:cNvGraphicFramePr>
            <a:graphicFrameLocks noChangeAspect="1"/>
          </p:cNvGraphicFramePr>
          <p:nvPr>
            <p:extLst>
              <p:ext uri="{D42A27DB-BD31-4B8C-83A1-F6EECF244321}">
                <p14:modId xmlns:p14="http://schemas.microsoft.com/office/powerpoint/2010/main" val="298041733"/>
              </p:ext>
            </p:extLst>
          </p:nvPr>
        </p:nvGraphicFramePr>
        <p:xfrm>
          <a:off x="417937" y="1819019"/>
          <a:ext cx="6148597" cy="4238527"/>
        </p:xfrm>
        <a:graphic>
          <a:graphicData uri="http://schemas.openxmlformats.org/drawingml/2006/chart">
            <c:chart xmlns:c="http://schemas.openxmlformats.org/drawingml/2006/chart" xmlns:r="http://schemas.openxmlformats.org/officeDocument/2006/relationships" r:id="rId5"/>
          </a:graphicData>
        </a:graphic>
      </p:graphicFrame>
      <p:sp>
        <p:nvSpPr>
          <p:cNvPr id="8" name="Rectangle 7">
            <a:extLst>
              <a:ext uri="{FF2B5EF4-FFF2-40B4-BE49-F238E27FC236}">
                <a16:creationId xmlns:a16="http://schemas.microsoft.com/office/drawing/2014/main" id="{68C30676-0742-48E4-86A3-8C8797987399}"/>
              </a:ext>
            </a:extLst>
          </p:cNvPr>
          <p:cNvSpPr/>
          <p:nvPr/>
        </p:nvSpPr>
        <p:spPr>
          <a:xfrm>
            <a:off x="449997" y="1844002"/>
            <a:ext cx="5705849" cy="311214"/>
          </a:xfrm>
          <a:prstGeom prst="rect">
            <a:avLst/>
          </a:prstGeom>
          <a:noFill/>
          <a:ln w="25400" cap="flat" cmpd="sng" algn="ctr">
            <a:noFill/>
            <a:prstDash val="solid"/>
          </a:ln>
          <a:effectLst/>
        </p:spPr>
        <p:txBody>
          <a:bodyPr tIns="90000" bIns="90000" anchor="ct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GB" b="1" i="0" u="none" strike="noStrike" kern="0" cap="none" spc="0" normalizeH="0" baseline="0" noProof="0" dirty="0">
                <a:ln>
                  <a:noFill/>
                </a:ln>
                <a:solidFill>
                  <a:srgbClr val="0070C0"/>
                </a:solidFill>
                <a:effectLst/>
                <a:uLnTx/>
                <a:uFillTx/>
                <a:ea typeface="+mn-ea"/>
                <a:cs typeface="Arial" panose="020B0604020202020204" pitchFamily="34" charset="0"/>
              </a:rPr>
              <a:t>Virologic outcomes (Snapshot analysis)</a:t>
            </a:r>
          </a:p>
        </p:txBody>
      </p:sp>
      <p:sp>
        <p:nvSpPr>
          <p:cNvPr id="9" name="Rectangle 8">
            <a:extLst>
              <a:ext uri="{FF2B5EF4-FFF2-40B4-BE49-F238E27FC236}">
                <a16:creationId xmlns:a16="http://schemas.microsoft.com/office/drawing/2014/main" id="{07E144DA-3E87-42EE-810F-BDF6280F7C4D}"/>
              </a:ext>
            </a:extLst>
          </p:cNvPr>
          <p:cNvSpPr/>
          <p:nvPr/>
        </p:nvSpPr>
        <p:spPr>
          <a:xfrm>
            <a:off x="6222353" y="1850148"/>
            <a:ext cx="5688128" cy="311214"/>
          </a:xfrm>
          <a:prstGeom prst="rect">
            <a:avLst/>
          </a:prstGeom>
          <a:noFill/>
          <a:ln w="25400" cap="flat" cmpd="sng" algn="ctr">
            <a:noFill/>
            <a:prstDash val="solid"/>
          </a:ln>
          <a:effectLst/>
        </p:spPr>
        <p:txBody>
          <a:bodyPr tIns="90000" bIns="90000" anchor="ct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GB" b="1" i="0" u="none" strike="noStrike" kern="0" cap="none" spc="0" normalizeH="0" baseline="0" noProof="0" dirty="0">
                <a:ln>
                  <a:noFill/>
                </a:ln>
                <a:solidFill>
                  <a:srgbClr val="0070C0"/>
                </a:solidFill>
                <a:effectLst/>
                <a:uLnTx/>
                <a:uFillTx/>
                <a:ea typeface="+mn-ea"/>
                <a:cs typeface="Arial" panose="020B0604020202020204" pitchFamily="34" charset="0"/>
              </a:rPr>
              <a:t>Adjusted treatment difference (95% CI)</a:t>
            </a:r>
            <a:r>
              <a:rPr kumimoji="0" lang="en-GB" b="1" i="0" u="none" strike="noStrike" kern="0" cap="none" spc="0" normalizeH="0" baseline="30000" noProof="0" dirty="0">
                <a:ln>
                  <a:noFill/>
                </a:ln>
                <a:solidFill>
                  <a:srgbClr val="0070C0"/>
                </a:solidFill>
                <a:effectLst/>
                <a:uLnTx/>
                <a:uFillTx/>
                <a:ea typeface="+mn-ea"/>
                <a:cs typeface="Arial" panose="020B0604020202020204" pitchFamily="34" charset="0"/>
              </a:rPr>
              <a:t>c</a:t>
            </a:r>
          </a:p>
        </p:txBody>
      </p:sp>
      <p:sp>
        <p:nvSpPr>
          <p:cNvPr id="13" name="Content Placeholder 1">
            <a:extLst>
              <a:ext uri="{FF2B5EF4-FFF2-40B4-BE49-F238E27FC236}">
                <a16:creationId xmlns:a16="http://schemas.microsoft.com/office/drawing/2014/main" id="{ABD9342E-FC69-4F64-8E34-816A653CD7A9}"/>
              </a:ext>
            </a:extLst>
          </p:cNvPr>
          <p:cNvSpPr txBox="1">
            <a:spLocks/>
          </p:cNvSpPr>
          <p:nvPr/>
        </p:nvSpPr>
        <p:spPr>
          <a:xfrm>
            <a:off x="5526017" y="5780601"/>
            <a:ext cx="5559813" cy="288299"/>
          </a:xfrm>
          <a:prstGeom prst="rect">
            <a:avLst/>
          </a:prstGeom>
        </p:spPr>
        <p:txBody>
          <a:bodyPr/>
          <a:lstStyle>
            <a:lvl1pPr marL="190500" indent="-190500" algn="l" rtl="0" eaLnBrk="0" fontAlgn="base" hangingPunct="0">
              <a:spcBef>
                <a:spcPct val="0"/>
              </a:spcBef>
              <a:spcAft>
                <a:spcPts val="500"/>
              </a:spcAft>
              <a:buClr>
                <a:srgbClr val="E31836"/>
              </a:buClr>
              <a:buSzPct val="115000"/>
              <a:buFont typeface="Arial" charset="0"/>
              <a:buChar char="•"/>
              <a:defRPr sz="2200">
                <a:solidFill>
                  <a:schemeClr val="tx1"/>
                </a:solidFill>
                <a:latin typeface="Arial" panose="020B0604020202020204" pitchFamily="34" charset="0"/>
                <a:ea typeface="+mn-ea"/>
                <a:cs typeface="Arial" panose="020B0604020202020204" pitchFamily="34" charset="0"/>
              </a:defRPr>
            </a:lvl1pPr>
            <a:lvl2pPr marL="473075" indent="-257175" algn="l" rtl="0" eaLnBrk="0" fontAlgn="base" hangingPunct="0">
              <a:spcBef>
                <a:spcPct val="0"/>
              </a:spcBef>
              <a:spcAft>
                <a:spcPts val="300"/>
              </a:spcAft>
              <a:buClr>
                <a:srgbClr val="E31836"/>
              </a:buClr>
              <a:buSzPct val="115000"/>
              <a:buFont typeface="Arial" charset="0"/>
              <a:buChar char="–"/>
              <a:defRPr sz="2000">
                <a:solidFill>
                  <a:schemeClr val="tx1"/>
                </a:solidFill>
                <a:latin typeface="Arial" panose="020B0604020202020204" pitchFamily="34" charset="0"/>
                <a:cs typeface="Arial" panose="020B0604020202020204" pitchFamily="34" charset="0"/>
              </a:defRPr>
            </a:lvl2pPr>
            <a:lvl3pPr marL="639763" indent="-158750" algn="l" rtl="0" eaLnBrk="0" fontAlgn="base" hangingPunct="0">
              <a:spcBef>
                <a:spcPct val="0"/>
              </a:spcBef>
              <a:spcAft>
                <a:spcPts val="300"/>
              </a:spcAft>
              <a:buClr>
                <a:srgbClr val="E31836"/>
              </a:buClr>
              <a:buSzPct val="115000"/>
              <a:buFont typeface="Arial" charset="0"/>
              <a:buChar char="•"/>
              <a:defRPr lang="en-US" dirty="0">
                <a:solidFill>
                  <a:schemeClr val="tx1"/>
                </a:solidFill>
                <a:latin typeface="Arial" panose="020B0604020202020204" pitchFamily="34" charset="0"/>
                <a:cs typeface="Arial" panose="020B0604020202020204" pitchFamily="34" charset="0"/>
              </a:defRPr>
            </a:lvl3pPr>
            <a:lvl4pPr marL="798513" indent="-142875" algn="l" rtl="0" eaLnBrk="0" fontAlgn="base" hangingPunct="0">
              <a:spcBef>
                <a:spcPct val="0"/>
              </a:spcBef>
              <a:spcAft>
                <a:spcPts val="300"/>
              </a:spcAft>
              <a:buClr>
                <a:srgbClr val="E31836"/>
              </a:buClr>
              <a:buSzPct val="115000"/>
              <a:buFont typeface="Arial" charset="0"/>
              <a:buChar char="-"/>
              <a:defRPr lang="en-US" sz="1600" dirty="0">
                <a:solidFill>
                  <a:schemeClr val="tx1"/>
                </a:solidFill>
                <a:latin typeface="Arial" panose="020B0604020202020204" pitchFamily="34" charset="0"/>
                <a:cs typeface="Arial" panose="020B0604020202020204" pitchFamily="34" charset="0"/>
              </a:defRPr>
            </a:lvl4pPr>
            <a:lvl5pPr marL="922338" indent="-114300" algn="l" defTabSz="923925" rtl="0" eaLnBrk="0" fontAlgn="base" hangingPunct="0">
              <a:spcBef>
                <a:spcPct val="0"/>
              </a:spcBef>
              <a:spcAft>
                <a:spcPts val="300"/>
              </a:spcAft>
              <a:buClr>
                <a:srgbClr val="E31836"/>
              </a:buClr>
              <a:buSzPct val="115000"/>
              <a:buFont typeface="Arial" charset="0"/>
              <a:buChar char="•"/>
              <a:defRPr lang="en-GB" sz="1400" dirty="0">
                <a:solidFill>
                  <a:schemeClr val="tx1"/>
                </a:solidFill>
                <a:latin typeface="Arial" panose="020B0604020202020204" pitchFamily="34" charset="0"/>
                <a:cs typeface="Arial" panose="020B0604020202020204" pitchFamily="34" charset="0"/>
              </a:defRPr>
            </a:lvl5pPr>
            <a:lvl6pPr marL="668338" indent="0" algn="l" rtl="0" eaLnBrk="1" fontAlgn="base" hangingPunct="1">
              <a:spcBef>
                <a:spcPct val="20000"/>
              </a:spcBef>
              <a:spcAft>
                <a:spcPct val="0"/>
              </a:spcAft>
              <a:buClr>
                <a:srgbClr val="B61229"/>
              </a:buClr>
              <a:buSzPct val="115000"/>
              <a:buFont typeface="Arial" charset="0"/>
              <a:buNone/>
              <a:defRPr sz="1000">
                <a:solidFill>
                  <a:schemeClr val="bg2"/>
                </a:solidFill>
                <a:latin typeface="+mn-lt"/>
                <a:cs typeface="+mn-cs"/>
              </a:defRPr>
            </a:lvl6pPr>
            <a:lvl7pPr marL="14478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7pPr>
            <a:lvl8pPr marL="19050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8pPr>
            <a:lvl9pPr marL="23622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9pPr>
          </a:lstStyle>
          <a:p>
            <a:pPr marL="0" marR="0" lvl="0" indent="0" algn="ctr" defTabSz="914400" rtl="0" eaLnBrk="0" fontAlgn="base" latinLnBrk="0" hangingPunct="0">
              <a:lnSpc>
                <a:spcPct val="100000"/>
              </a:lnSpc>
              <a:spcBef>
                <a:spcPct val="0"/>
              </a:spcBef>
              <a:spcAft>
                <a:spcPts val="500"/>
              </a:spcAft>
              <a:buClr>
                <a:srgbClr val="C00000"/>
              </a:buClr>
              <a:buSzPct val="115000"/>
              <a:buFont typeface="Arial" charset="0"/>
              <a:buNone/>
              <a:tabLst/>
              <a:defRPr/>
            </a:pPr>
            <a:r>
              <a:rPr kumimoji="0" lang="en-GB" sz="1000" b="0"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t>Difference in proportion of participants with HIV-1 RNA &lt;50 c/mL, %</a:t>
            </a:r>
            <a:endParaRPr kumimoji="0" lang="en-US" sz="1000" b="0" i="0" u="none" strike="noStrike" kern="0" cap="none" spc="0" normalizeH="0" baseline="0" noProof="0">
              <a:ln>
                <a:noFill/>
              </a:ln>
              <a:effectLst/>
              <a:uLnTx/>
              <a:uFillTx/>
              <a:latin typeface="Arial" panose="020B0604020202020204" pitchFamily="34" charset="0"/>
              <a:ea typeface="+mn-ea"/>
              <a:cs typeface="Arial" panose="020B0604020202020204" pitchFamily="34" charset="0"/>
            </a:endParaRPr>
          </a:p>
        </p:txBody>
      </p:sp>
      <p:sp>
        <p:nvSpPr>
          <p:cNvPr id="16" name="Down Arrow 11">
            <a:extLst>
              <a:ext uri="{FF2B5EF4-FFF2-40B4-BE49-F238E27FC236}">
                <a16:creationId xmlns:a16="http://schemas.microsoft.com/office/drawing/2014/main" id="{598D3107-A7B0-408F-9EDD-CEB07DC71DAB}"/>
              </a:ext>
            </a:extLst>
          </p:cNvPr>
          <p:cNvSpPr/>
          <p:nvPr/>
        </p:nvSpPr>
        <p:spPr>
          <a:xfrm rot="5400000">
            <a:off x="7241938" y="1572069"/>
            <a:ext cx="414952" cy="1606691"/>
          </a:xfrm>
          <a:prstGeom prst="downArrow">
            <a:avLst/>
          </a:prstGeom>
          <a:solidFill>
            <a:srgbClr val="002F5F"/>
          </a:soli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50" b="0" i="0" u="none" strike="noStrike" kern="0" cap="none" spc="0" normalizeH="0" baseline="0" noProof="0">
              <a:ln>
                <a:noFill/>
              </a:ln>
              <a:effectLst/>
              <a:uLnTx/>
              <a:uFillTx/>
              <a:latin typeface="Calibri"/>
              <a:ea typeface="+mn-ea"/>
              <a:cs typeface="Arial" panose="020B0604020202020204" pitchFamily="34" charset="0"/>
            </a:endParaRPr>
          </a:p>
        </p:txBody>
      </p:sp>
      <p:sp>
        <p:nvSpPr>
          <p:cNvPr id="18" name="Down Arrow 10">
            <a:extLst>
              <a:ext uri="{FF2B5EF4-FFF2-40B4-BE49-F238E27FC236}">
                <a16:creationId xmlns:a16="http://schemas.microsoft.com/office/drawing/2014/main" id="{342A55EE-D644-4062-904A-E9655E1C80D0}"/>
              </a:ext>
            </a:extLst>
          </p:cNvPr>
          <p:cNvSpPr/>
          <p:nvPr/>
        </p:nvSpPr>
        <p:spPr>
          <a:xfrm rot="16200000">
            <a:off x="8867431" y="1551676"/>
            <a:ext cx="414952" cy="1644293"/>
          </a:xfrm>
          <a:prstGeom prst="downArrow">
            <a:avLst/>
          </a:prstGeom>
          <a:solidFill>
            <a:srgbClr val="FF6600"/>
          </a:soli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50" b="0" i="0" u="none" strike="noStrike" kern="0" cap="none" spc="0" normalizeH="0" baseline="0" noProof="0">
              <a:ln>
                <a:noFill/>
              </a:ln>
              <a:effectLst/>
              <a:uLnTx/>
              <a:uFillTx/>
              <a:latin typeface="Calibri"/>
              <a:ea typeface="+mn-ea"/>
              <a:cs typeface="Arial" panose="020B0604020202020204" pitchFamily="34" charset="0"/>
            </a:endParaRPr>
          </a:p>
        </p:txBody>
      </p:sp>
      <p:sp>
        <p:nvSpPr>
          <p:cNvPr id="19" name="TextBox 24">
            <a:extLst>
              <a:ext uri="{FF2B5EF4-FFF2-40B4-BE49-F238E27FC236}">
                <a16:creationId xmlns:a16="http://schemas.microsoft.com/office/drawing/2014/main" id="{7509D9D8-D4B6-4195-9784-92E152264326}"/>
              </a:ext>
            </a:extLst>
          </p:cNvPr>
          <p:cNvSpPr txBox="1">
            <a:spLocks noChangeArrowheads="1"/>
          </p:cNvSpPr>
          <p:nvPr/>
        </p:nvSpPr>
        <p:spPr bwMode="auto">
          <a:xfrm>
            <a:off x="8252759" y="2257538"/>
            <a:ext cx="1460876"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TAF-based regimen</a:t>
            </a:r>
          </a:p>
        </p:txBody>
      </p:sp>
      <p:sp>
        <p:nvSpPr>
          <p:cNvPr id="20" name="TextBox 19">
            <a:extLst>
              <a:ext uri="{FF2B5EF4-FFF2-40B4-BE49-F238E27FC236}">
                <a16:creationId xmlns:a16="http://schemas.microsoft.com/office/drawing/2014/main" id="{03C23B34-2E0C-41C2-99F8-01FAF41CC9F1}"/>
              </a:ext>
            </a:extLst>
          </p:cNvPr>
          <p:cNvSpPr txBox="1"/>
          <p:nvPr/>
        </p:nvSpPr>
        <p:spPr>
          <a:xfrm>
            <a:off x="10080435" y="2501078"/>
            <a:ext cx="1847247" cy="923330"/>
          </a:xfrm>
          <a:prstGeom prst="rect">
            <a:avLst/>
          </a:prstGeom>
          <a:noFill/>
        </p:spPr>
        <p:txBody>
          <a:bodyPr wrap="squar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a:ln>
                  <a:noFill/>
                </a:ln>
                <a:effectLst/>
                <a:uLnTx/>
                <a:uFillTx/>
                <a:ea typeface="+mn-ea"/>
                <a:cs typeface="Arial" panose="020B0604020202020204" pitchFamily="34" charset="0"/>
              </a:rPr>
              <a:t>HIV-1 RNA ≥50 c/mL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effectLst/>
                <a:uLnTx/>
                <a:uFillTx/>
                <a:ea typeface="+mn-ea"/>
                <a:cs typeface="Arial" panose="020B0604020202020204" pitchFamily="34" charset="0"/>
              </a:rPr>
              <a:t>DTG/3TC is non-inferior </a:t>
            </a:r>
            <a:br>
              <a:rPr kumimoji="0" lang="en-US" sz="1200" b="0" i="0" u="none" strike="noStrike" kern="1200" cap="none" spc="0" normalizeH="0" baseline="0" noProof="0">
                <a:ln>
                  <a:noFill/>
                </a:ln>
                <a:effectLst/>
                <a:uLnTx/>
                <a:uFillTx/>
                <a:ea typeface="+mn-ea"/>
                <a:cs typeface="Arial" panose="020B0604020202020204" pitchFamily="34" charset="0"/>
              </a:rPr>
            </a:br>
            <a:r>
              <a:rPr kumimoji="0" lang="en-US" sz="1200" b="0" i="0" u="none" strike="noStrike" kern="1200" cap="none" spc="0" normalizeH="0" baseline="0" noProof="0">
                <a:ln>
                  <a:noFill/>
                </a:ln>
                <a:effectLst/>
                <a:uLnTx/>
                <a:uFillTx/>
                <a:ea typeface="+mn-ea"/>
                <a:cs typeface="Arial" panose="020B0604020202020204" pitchFamily="34" charset="0"/>
              </a:rPr>
              <a:t>to TAF-based regimen </a:t>
            </a:r>
            <a:br>
              <a:rPr kumimoji="0" lang="en-US" sz="1200" b="0" i="0" u="none" strike="noStrike" kern="1200" cap="none" spc="0" normalizeH="0" baseline="0" noProof="0">
                <a:ln>
                  <a:noFill/>
                </a:ln>
                <a:effectLst/>
                <a:uLnTx/>
                <a:uFillTx/>
                <a:ea typeface="+mn-ea"/>
                <a:cs typeface="Arial" panose="020B0604020202020204" pitchFamily="34" charset="0"/>
              </a:rPr>
            </a:br>
            <a:r>
              <a:rPr kumimoji="0" lang="en-US" sz="1200" b="0" i="0" u="none" strike="noStrike" kern="1200" cap="none" spc="0" normalizeH="0" baseline="0" noProof="0">
                <a:ln>
                  <a:noFill/>
                </a:ln>
                <a:effectLst/>
                <a:uLnTx/>
                <a:uFillTx/>
                <a:ea typeface="+mn-ea"/>
                <a:cs typeface="Arial" panose="020B0604020202020204" pitchFamily="34" charset="0"/>
              </a:rPr>
              <a:t>at Week 96 based on a </a:t>
            </a:r>
            <a:br>
              <a:rPr kumimoji="0" lang="en-US" sz="1200" b="0" i="0" u="none" strike="noStrike" kern="1200" cap="none" spc="0" normalizeH="0" baseline="0" noProof="0">
                <a:ln>
                  <a:noFill/>
                </a:ln>
                <a:effectLst/>
                <a:uLnTx/>
                <a:uFillTx/>
                <a:ea typeface="+mn-ea"/>
                <a:cs typeface="Arial" panose="020B0604020202020204" pitchFamily="34" charset="0"/>
              </a:rPr>
            </a:br>
            <a:r>
              <a:rPr kumimoji="0" lang="en-US" sz="1200" b="0" i="0" u="none" strike="noStrike" kern="1200" cap="none" spc="0" normalizeH="0" baseline="0" noProof="0">
                <a:ln>
                  <a:noFill/>
                </a:ln>
                <a:effectLst/>
                <a:uLnTx/>
                <a:uFillTx/>
                <a:ea typeface="+mn-ea"/>
                <a:cs typeface="Arial" panose="020B0604020202020204" pitchFamily="34" charset="0"/>
              </a:rPr>
              <a:t>4% non-inferiority margin</a:t>
            </a:r>
          </a:p>
        </p:txBody>
      </p:sp>
      <p:sp>
        <p:nvSpPr>
          <p:cNvPr id="21" name="TextBox 20">
            <a:extLst>
              <a:ext uri="{FF2B5EF4-FFF2-40B4-BE49-F238E27FC236}">
                <a16:creationId xmlns:a16="http://schemas.microsoft.com/office/drawing/2014/main" id="{27B903C4-DA0F-43D2-8781-DD7796F45E7A}"/>
              </a:ext>
            </a:extLst>
          </p:cNvPr>
          <p:cNvSpPr txBox="1"/>
          <p:nvPr/>
        </p:nvSpPr>
        <p:spPr>
          <a:xfrm>
            <a:off x="10065618" y="4476123"/>
            <a:ext cx="2035449" cy="923330"/>
          </a:xfrm>
          <a:prstGeom prst="rect">
            <a:avLst/>
          </a:prstGeom>
          <a:noFill/>
        </p:spPr>
        <p:txBody>
          <a:bodyPr wrap="squar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effectLst/>
                <a:uLnTx/>
                <a:uFillTx/>
                <a:ea typeface="+mn-ea"/>
                <a:cs typeface="Arial" panose="020B0604020202020204" pitchFamily="34" charset="0"/>
              </a:rPr>
              <a:t>HIV-1 RNA &lt;50 c/mL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effectLst/>
                <a:uLnTx/>
                <a:uFillTx/>
                <a:ea typeface="+mn-ea"/>
                <a:cs typeface="Arial" panose="020B0604020202020204" pitchFamily="34" charset="0"/>
              </a:rPr>
              <a:t>DTG/3TC is non-inferior </a:t>
            </a:r>
            <a:br>
              <a:rPr kumimoji="0" lang="en-US" sz="1200" b="0" i="0" u="none" strike="noStrike" kern="1200" cap="none" spc="0" normalizeH="0" baseline="0" noProof="0" dirty="0">
                <a:ln>
                  <a:noFill/>
                </a:ln>
                <a:effectLst/>
                <a:uLnTx/>
                <a:uFillTx/>
                <a:ea typeface="+mn-ea"/>
                <a:cs typeface="Arial" panose="020B0604020202020204" pitchFamily="34" charset="0"/>
              </a:rPr>
            </a:br>
            <a:r>
              <a:rPr kumimoji="0" lang="en-US" sz="1200" b="0" i="0" u="none" strike="noStrike" kern="1200" cap="none" spc="0" normalizeH="0" baseline="0" noProof="0" dirty="0">
                <a:ln>
                  <a:noFill/>
                </a:ln>
                <a:effectLst/>
                <a:uLnTx/>
                <a:uFillTx/>
                <a:ea typeface="+mn-ea"/>
                <a:cs typeface="Arial" panose="020B0604020202020204" pitchFamily="34" charset="0"/>
              </a:rPr>
              <a:t>to TAF-based regimen </a:t>
            </a:r>
            <a:br>
              <a:rPr kumimoji="0" lang="en-US" sz="1200" b="0" i="0" u="none" strike="noStrike" kern="1200" cap="none" spc="0" normalizeH="0" baseline="0" noProof="0" dirty="0">
                <a:ln>
                  <a:noFill/>
                </a:ln>
                <a:effectLst/>
                <a:uLnTx/>
                <a:uFillTx/>
                <a:ea typeface="+mn-ea"/>
                <a:cs typeface="Arial" panose="020B0604020202020204" pitchFamily="34" charset="0"/>
              </a:rPr>
            </a:br>
            <a:r>
              <a:rPr kumimoji="0" lang="en-US" sz="1200" b="0" i="0" u="none" strike="noStrike" kern="1200" cap="none" spc="0" normalizeH="0" baseline="0" noProof="0" dirty="0">
                <a:ln>
                  <a:noFill/>
                </a:ln>
                <a:effectLst/>
                <a:uLnTx/>
                <a:uFillTx/>
                <a:ea typeface="+mn-ea"/>
                <a:cs typeface="Arial" panose="020B0604020202020204" pitchFamily="34" charset="0"/>
              </a:rPr>
              <a:t>at Week 96 based on a </a:t>
            </a:r>
            <a:br>
              <a:rPr kumimoji="0" lang="en-US" sz="1200" b="0" i="0" u="none" strike="noStrike" kern="1200" cap="none" spc="0" normalizeH="0" baseline="0" noProof="0" dirty="0">
                <a:ln>
                  <a:noFill/>
                </a:ln>
                <a:effectLst/>
                <a:uLnTx/>
                <a:uFillTx/>
                <a:ea typeface="+mn-ea"/>
                <a:cs typeface="Arial" panose="020B0604020202020204" pitchFamily="34" charset="0"/>
              </a:rPr>
            </a:br>
            <a:r>
              <a:rPr kumimoji="0" lang="en-US" sz="1200" b="0" i="0" u="none" strike="noStrike" kern="1200" cap="none" spc="0" normalizeH="0" baseline="0" noProof="0" dirty="0">
                <a:ln>
                  <a:noFill/>
                </a:ln>
                <a:effectLst/>
                <a:uLnTx/>
                <a:uFillTx/>
                <a:ea typeface="+mn-ea"/>
                <a:cs typeface="Arial" panose="020B0604020202020204" pitchFamily="34" charset="0"/>
              </a:rPr>
              <a:t>−8% non-inferiority margin</a:t>
            </a:r>
          </a:p>
        </p:txBody>
      </p:sp>
      <p:sp>
        <p:nvSpPr>
          <p:cNvPr id="23" name="TextBox 26">
            <a:extLst>
              <a:ext uri="{FF2B5EF4-FFF2-40B4-BE49-F238E27FC236}">
                <a16:creationId xmlns:a16="http://schemas.microsoft.com/office/drawing/2014/main" id="{AA3A0A18-70C0-48F2-9902-BA067CF642CE}"/>
              </a:ext>
            </a:extLst>
          </p:cNvPr>
          <p:cNvSpPr txBox="1">
            <a:spLocks noChangeArrowheads="1"/>
          </p:cNvSpPr>
          <p:nvPr/>
        </p:nvSpPr>
        <p:spPr bwMode="auto">
          <a:xfrm>
            <a:off x="6913090" y="2255795"/>
            <a:ext cx="1350493"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DTG/3TC </a:t>
            </a:r>
          </a:p>
        </p:txBody>
      </p:sp>
      <p:sp>
        <p:nvSpPr>
          <p:cNvPr id="24" name="Down Arrow 11">
            <a:extLst>
              <a:ext uri="{FF2B5EF4-FFF2-40B4-BE49-F238E27FC236}">
                <a16:creationId xmlns:a16="http://schemas.microsoft.com/office/drawing/2014/main" id="{0E3D750C-BB67-45DC-AD28-CEF8D49397AD}"/>
              </a:ext>
            </a:extLst>
          </p:cNvPr>
          <p:cNvSpPr/>
          <p:nvPr/>
        </p:nvSpPr>
        <p:spPr>
          <a:xfrm rot="5400000">
            <a:off x="7297520" y="3596441"/>
            <a:ext cx="419001" cy="1606691"/>
          </a:xfrm>
          <a:prstGeom prst="downArrow">
            <a:avLst/>
          </a:prstGeom>
          <a:solidFill>
            <a:srgbClr val="FF6600"/>
          </a:soli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50" b="0" i="0" u="none" strike="noStrike" kern="0" cap="none" spc="0" normalizeH="0" baseline="0" noProof="0">
              <a:ln>
                <a:noFill/>
              </a:ln>
              <a:effectLst/>
              <a:uLnTx/>
              <a:uFillTx/>
              <a:latin typeface="Calibri"/>
              <a:ea typeface="+mn-ea"/>
              <a:cs typeface="Arial" panose="020B0604020202020204" pitchFamily="34" charset="0"/>
            </a:endParaRPr>
          </a:p>
        </p:txBody>
      </p:sp>
      <p:sp>
        <p:nvSpPr>
          <p:cNvPr id="25" name="Down Arrow 10">
            <a:extLst>
              <a:ext uri="{FF2B5EF4-FFF2-40B4-BE49-F238E27FC236}">
                <a16:creationId xmlns:a16="http://schemas.microsoft.com/office/drawing/2014/main" id="{09D17ABA-F1B3-4E16-9A9B-3EA172B77541}"/>
              </a:ext>
            </a:extLst>
          </p:cNvPr>
          <p:cNvSpPr/>
          <p:nvPr/>
        </p:nvSpPr>
        <p:spPr>
          <a:xfrm rot="16200000">
            <a:off x="8923011" y="3577638"/>
            <a:ext cx="419004" cy="1644293"/>
          </a:xfrm>
          <a:prstGeom prst="downArrow">
            <a:avLst/>
          </a:prstGeom>
          <a:solidFill>
            <a:srgbClr val="002F5F"/>
          </a:soli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50" b="0" i="0" u="none" strike="noStrike" kern="0" cap="none" spc="0" normalizeH="0" baseline="0" noProof="0">
              <a:ln>
                <a:noFill/>
              </a:ln>
              <a:effectLst/>
              <a:uLnTx/>
              <a:uFillTx/>
              <a:latin typeface="Calibri"/>
              <a:ea typeface="+mn-ea"/>
              <a:cs typeface="Arial" panose="020B0604020202020204" pitchFamily="34" charset="0"/>
            </a:endParaRPr>
          </a:p>
        </p:txBody>
      </p:sp>
      <p:sp>
        <p:nvSpPr>
          <p:cNvPr id="26" name="TextBox 24">
            <a:extLst>
              <a:ext uri="{FF2B5EF4-FFF2-40B4-BE49-F238E27FC236}">
                <a16:creationId xmlns:a16="http://schemas.microsoft.com/office/drawing/2014/main" id="{22B64B4F-842A-4EF1-B2E6-60A9015CA21E}"/>
              </a:ext>
            </a:extLst>
          </p:cNvPr>
          <p:cNvSpPr txBox="1">
            <a:spLocks noChangeArrowheads="1"/>
          </p:cNvSpPr>
          <p:nvPr/>
        </p:nvSpPr>
        <p:spPr bwMode="auto">
          <a:xfrm>
            <a:off x="6804152" y="4278193"/>
            <a:ext cx="149539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TAF-based regimen</a:t>
            </a:r>
          </a:p>
        </p:txBody>
      </p:sp>
      <p:sp>
        <p:nvSpPr>
          <p:cNvPr id="27" name="TextBox 26">
            <a:extLst>
              <a:ext uri="{FF2B5EF4-FFF2-40B4-BE49-F238E27FC236}">
                <a16:creationId xmlns:a16="http://schemas.microsoft.com/office/drawing/2014/main" id="{81B83998-DF94-4D8A-A28F-3F97E9023462}"/>
              </a:ext>
            </a:extLst>
          </p:cNvPr>
          <p:cNvSpPr txBox="1">
            <a:spLocks noChangeArrowheads="1"/>
          </p:cNvSpPr>
          <p:nvPr/>
        </p:nvSpPr>
        <p:spPr bwMode="auto">
          <a:xfrm>
            <a:off x="8299543" y="4278193"/>
            <a:ext cx="1350493"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DTG/3TC </a:t>
            </a:r>
          </a:p>
        </p:txBody>
      </p:sp>
      <p:graphicFrame>
        <p:nvGraphicFramePr>
          <p:cNvPr id="3" name="Table 2">
            <a:extLst>
              <a:ext uri="{FF2B5EF4-FFF2-40B4-BE49-F238E27FC236}">
                <a16:creationId xmlns:a16="http://schemas.microsoft.com/office/drawing/2014/main" id="{EF99A8D5-4900-4B4F-8788-496A136ABB31}"/>
              </a:ext>
            </a:extLst>
          </p:cNvPr>
          <p:cNvGraphicFramePr>
            <a:graphicFrameLocks noGrp="1"/>
          </p:cNvGraphicFramePr>
          <p:nvPr>
            <p:extLst>
              <p:ext uri="{D42A27DB-BD31-4B8C-83A1-F6EECF244321}">
                <p14:modId xmlns:p14="http://schemas.microsoft.com/office/powerpoint/2010/main" val="406516170"/>
              </p:ext>
            </p:extLst>
          </p:nvPr>
        </p:nvGraphicFramePr>
        <p:xfrm>
          <a:off x="1097744" y="2258509"/>
          <a:ext cx="4588749" cy="311214"/>
        </p:xfrm>
        <a:graphic>
          <a:graphicData uri="http://schemas.openxmlformats.org/drawingml/2006/table">
            <a:tbl>
              <a:tblPr firstRow="1" bandRow="1"/>
              <a:tblGrid>
                <a:gridCol w="1447453">
                  <a:extLst>
                    <a:ext uri="{9D8B030D-6E8A-4147-A177-3AD203B41FA5}">
                      <a16:colId xmlns:a16="http://schemas.microsoft.com/office/drawing/2014/main" val="2793126558"/>
                    </a:ext>
                  </a:extLst>
                </a:gridCol>
                <a:gridCol w="1295400">
                  <a:extLst>
                    <a:ext uri="{9D8B030D-6E8A-4147-A177-3AD203B41FA5}">
                      <a16:colId xmlns:a16="http://schemas.microsoft.com/office/drawing/2014/main" val="934579563"/>
                    </a:ext>
                  </a:extLst>
                </a:gridCol>
                <a:gridCol w="1845896">
                  <a:extLst>
                    <a:ext uri="{9D8B030D-6E8A-4147-A177-3AD203B41FA5}">
                      <a16:colId xmlns:a16="http://schemas.microsoft.com/office/drawing/2014/main" val="1930115230"/>
                    </a:ext>
                  </a:extLst>
                </a:gridCol>
              </a:tblGrid>
              <a:tr h="155607">
                <a:tc>
                  <a:txBody>
                    <a:bodyPr/>
                    <a:lstStyle/>
                    <a:p>
                      <a:pPr algn="r"/>
                      <a:r>
                        <a:rPr lang="en-US" sz="900" b="0">
                          <a:solidFill>
                            <a:srgbClr val="071D49"/>
                          </a:solidFill>
                        </a:rPr>
                        <a:t>ITT-E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900" b="0" dirty="0">
                          <a:solidFill>
                            <a:srgbClr val="071D49"/>
                          </a:solidFill>
                        </a:rPr>
                        <a:t>           DTG/3TC (N=369)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900">
                          <a:solidFill>
                            <a:srgbClr val="071D49"/>
                          </a:solidFill>
                        </a:rPr>
                        <a:t>           </a:t>
                      </a:r>
                      <a:r>
                        <a:rPr lang="en-US" sz="900">
                          <a:solidFill>
                            <a:schemeClr val="tx1"/>
                          </a:solidFill>
                        </a:rPr>
                        <a:t>TAF-based regimen (N=372)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49575261"/>
                  </a:ext>
                </a:extLst>
              </a:tr>
              <a:tr h="155607">
                <a:tc>
                  <a:txBody>
                    <a:bodyPr/>
                    <a:lstStyle/>
                    <a:p>
                      <a:pPr algn="r"/>
                      <a:r>
                        <a:rPr lang="en-US" sz="900" b="0">
                          <a:solidFill>
                            <a:srgbClr val="071D49"/>
                          </a:solidFill>
                        </a:rPr>
                        <a:t>Efficacy data evaluable</a:t>
                      </a:r>
                      <a:r>
                        <a:rPr lang="en-US" sz="900" b="0" baseline="30000">
                          <a:solidFill>
                            <a:srgbClr val="071D49"/>
                          </a:solidFill>
                        </a:rPr>
                        <a:t>a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900" b="0">
                          <a:solidFill>
                            <a:srgbClr val="071D49"/>
                          </a:solidFill>
                        </a:rPr>
                        <a:t>           DTG/3TC (N=353)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900" dirty="0">
                          <a:solidFill>
                            <a:srgbClr val="071D49"/>
                          </a:solidFill>
                        </a:rPr>
                        <a:t>           TAF-based regimen (N=344)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26203009"/>
                  </a:ext>
                </a:extLst>
              </a:tr>
            </a:tbl>
          </a:graphicData>
        </a:graphic>
      </p:graphicFrame>
      <p:sp>
        <p:nvSpPr>
          <p:cNvPr id="5" name="TextBox 4">
            <a:extLst>
              <a:ext uri="{FF2B5EF4-FFF2-40B4-BE49-F238E27FC236}">
                <a16:creationId xmlns:a16="http://schemas.microsoft.com/office/drawing/2014/main" id="{94717C49-51C0-41C4-805B-DA8FE9E610A1}"/>
              </a:ext>
            </a:extLst>
          </p:cNvPr>
          <p:cNvSpPr txBox="1"/>
          <p:nvPr/>
        </p:nvSpPr>
        <p:spPr bwMode="auto">
          <a:xfrm>
            <a:off x="2081585" y="5206634"/>
            <a:ext cx="387591"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t>&lt;1</a:t>
            </a:r>
          </a:p>
        </p:txBody>
      </p:sp>
      <p:sp>
        <p:nvSpPr>
          <p:cNvPr id="11" name="TextBox 10">
            <a:extLst>
              <a:ext uri="{FF2B5EF4-FFF2-40B4-BE49-F238E27FC236}">
                <a16:creationId xmlns:a16="http://schemas.microsoft.com/office/drawing/2014/main" id="{D6F38DA2-EA61-4EAB-B8DC-10DEF75A106D}"/>
              </a:ext>
            </a:extLst>
          </p:cNvPr>
          <p:cNvSpPr txBox="1"/>
          <p:nvPr/>
        </p:nvSpPr>
        <p:spPr bwMode="auto">
          <a:xfrm>
            <a:off x="1468424" y="5206634"/>
            <a:ext cx="387591"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t>&lt;1</a:t>
            </a:r>
          </a:p>
        </p:txBody>
      </p:sp>
      <p:sp>
        <p:nvSpPr>
          <p:cNvPr id="15" name="TextBox 14">
            <a:extLst>
              <a:ext uri="{FF2B5EF4-FFF2-40B4-BE49-F238E27FC236}">
                <a16:creationId xmlns:a16="http://schemas.microsoft.com/office/drawing/2014/main" id="{6C30F276-762D-46E3-9DE8-A082DFB852C7}"/>
              </a:ext>
            </a:extLst>
          </p:cNvPr>
          <p:cNvSpPr txBox="1"/>
          <p:nvPr/>
        </p:nvSpPr>
        <p:spPr bwMode="auto">
          <a:xfrm>
            <a:off x="1677300" y="5206634"/>
            <a:ext cx="387591"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t>1</a:t>
            </a:r>
          </a:p>
        </p:txBody>
      </p:sp>
      <p:sp>
        <p:nvSpPr>
          <p:cNvPr id="32" name="TextBox 31">
            <a:extLst>
              <a:ext uri="{FF2B5EF4-FFF2-40B4-BE49-F238E27FC236}">
                <a16:creationId xmlns:a16="http://schemas.microsoft.com/office/drawing/2014/main" id="{481B3432-DF78-44CF-A2E8-D54199BAA173}"/>
              </a:ext>
            </a:extLst>
          </p:cNvPr>
          <p:cNvSpPr txBox="1"/>
          <p:nvPr/>
        </p:nvSpPr>
        <p:spPr bwMode="auto">
          <a:xfrm>
            <a:off x="2300824" y="5206634"/>
            <a:ext cx="387591"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t>1</a:t>
            </a:r>
          </a:p>
        </p:txBody>
      </p:sp>
      <p:sp>
        <p:nvSpPr>
          <p:cNvPr id="35" name="TextBox 34">
            <a:extLst>
              <a:ext uri="{FF2B5EF4-FFF2-40B4-BE49-F238E27FC236}">
                <a16:creationId xmlns:a16="http://schemas.microsoft.com/office/drawing/2014/main" id="{615B9045-4BB4-4084-9AED-3FE4339E9995}"/>
              </a:ext>
            </a:extLst>
          </p:cNvPr>
          <p:cNvSpPr txBox="1"/>
          <p:nvPr/>
        </p:nvSpPr>
        <p:spPr bwMode="auto">
          <a:xfrm>
            <a:off x="2709586" y="5562769"/>
            <a:ext cx="384529" cy="1128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0" cap="none" spc="0" normalizeH="0" baseline="30000" noProof="0">
                <a:ln>
                  <a:noFill/>
                </a:ln>
                <a:effectLst/>
                <a:uLnTx/>
                <a:uFillTx/>
                <a:latin typeface="Arial" panose="020B0604020202020204" pitchFamily="34" charset="0"/>
                <a:ea typeface="+mn-ea"/>
                <a:cs typeface="Arial" panose="020B0604020202020204" pitchFamily="34" charset="0"/>
              </a:rPr>
              <a:t>b</a:t>
            </a:r>
          </a:p>
        </p:txBody>
      </p:sp>
      <p:sp>
        <p:nvSpPr>
          <p:cNvPr id="36" name="Rectangle 35">
            <a:extLst>
              <a:ext uri="{FF2B5EF4-FFF2-40B4-BE49-F238E27FC236}">
                <a16:creationId xmlns:a16="http://schemas.microsoft.com/office/drawing/2014/main" id="{76C02B2E-7B27-4193-A029-6FF7AF277F71}"/>
              </a:ext>
            </a:extLst>
          </p:cNvPr>
          <p:cNvSpPr/>
          <p:nvPr/>
        </p:nvSpPr>
        <p:spPr>
          <a:xfrm>
            <a:off x="2699238" y="2295753"/>
            <a:ext cx="91440" cy="91440"/>
          </a:xfrm>
          <a:prstGeom prst="rect">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5CBC5B49-0DED-4C56-8543-523BBE0F6582}"/>
              </a:ext>
            </a:extLst>
          </p:cNvPr>
          <p:cNvSpPr/>
          <p:nvPr/>
        </p:nvSpPr>
        <p:spPr>
          <a:xfrm>
            <a:off x="3984036" y="2289998"/>
            <a:ext cx="91440" cy="91440"/>
          </a:xfrm>
          <a:prstGeom prst="rect">
            <a:avLst/>
          </a:prstGeom>
          <a:solidFill>
            <a:srgbClr val="FF6600"/>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941ACFB9-316F-4D5F-893F-172EF7B4C975}"/>
              </a:ext>
            </a:extLst>
          </p:cNvPr>
          <p:cNvSpPr/>
          <p:nvPr/>
        </p:nvSpPr>
        <p:spPr>
          <a:xfrm>
            <a:off x="3980816" y="2440939"/>
            <a:ext cx="91440" cy="91440"/>
          </a:xfrm>
          <a:prstGeom prst="rect">
            <a:avLst/>
          </a:prstGeom>
          <a:pattFill prst="wdUpDiag">
            <a:fgClr>
              <a:srgbClr val="FF6600"/>
            </a:fgClr>
            <a:bgClr>
              <a:schemeClr val="bg1"/>
            </a:bgClr>
          </a:patt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rial"/>
              <a:ea typeface="+mn-ea"/>
              <a:cs typeface="+mn-cs"/>
            </a:endParaRPr>
          </a:p>
        </p:txBody>
      </p:sp>
      <p:sp>
        <p:nvSpPr>
          <p:cNvPr id="41" name="Rectangle 40">
            <a:extLst>
              <a:ext uri="{FF2B5EF4-FFF2-40B4-BE49-F238E27FC236}">
                <a16:creationId xmlns:a16="http://schemas.microsoft.com/office/drawing/2014/main" id="{5DE3AD60-08FA-4D72-ADBD-71C8702F02BB}"/>
              </a:ext>
            </a:extLst>
          </p:cNvPr>
          <p:cNvSpPr/>
          <p:nvPr/>
        </p:nvSpPr>
        <p:spPr>
          <a:xfrm>
            <a:off x="2699238" y="2440939"/>
            <a:ext cx="91440" cy="91440"/>
          </a:xfrm>
          <a:prstGeom prst="rect">
            <a:avLst/>
          </a:prstGeom>
          <a:pattFill prst="wdUpDiag">
            <a:fgClr>
              <a:schemeClr val="accent1"/>
            </a:fgClr>
            <a:bgClr>
              <a:schemeClr val="bg1"/>
            </a:bgClr>
          </a:patt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rial"/>
              <a:ea typeface="+mn-ea"/>
              <a:cs typeface="+mn-cs"/>
            </a:endParaRPr>
          </a:p>
        </p:txBody>
      </p:sp>
      <p:sp>
        <p:nvSpPr>
          <p:cNvPr id="43" name="TextBox 42">
            <a:extLst>
              <a:ext uri="{FF2B5EF4-FFF2-40B4-BE49-F238E27FC236}">
                <a16:creationId xmlns:a16="http://schemas.microsoft.com/office/drawing/2014/main" id="{288152AE-3F0E-46F9-8329-4AD32D3226D8}"/>
              </a:ext>
            </a:extLst>
          </p:cNvPr>
          <p:cNvSpPr txBox="1"/>
          <p:nvPr/>
        </p:nvSpPr>
        <p:spPr bwMode="auto">
          <a:xfrm>
            <a:off x="6045207" y="2824531"/>
            <a:ext cx="1169337"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t>ITT-E</a:t>
            </a:r>
            <a:r>
              <a:rPr kumimoji="0" lang="en-US" sz="1100" b="1" i="0" u="none" strike="noStrike" kern="0" cap="none" spc="0" normalizeH="0" baseline="30000" noProof="0">
                <a:ln>
                  <a:noFill/>
                </a:ln>
                <a:effectLst/>
                <a:uLnTx/>
                <a:uFillTx/>
                <a:latin typeface="Arial" panose="020B0604020202020204" pitchFamily="34" charset="0"/>
                <a:ea typeface="+mn-ea"/>
                <a:cs typeface="Arial" panose="020B0604020202020204" pitchFamily="34" charset="0"/>
              </a:rPr>
              <a:t>b</a:t>
            </a:r>
          </a:p>
        </p:txBody>
      </p:sp>
      <p:sp>
        <p:nvSpPr>
          <p:cNvPr id="44" name="TextBox 43">
            <a:extLst>
              <a:ext uri="{FF2B5EF4-FFF2-40B4-BE49-F238E27FC236}">
                <a16:creationId xmlns:a16="http://schemas.microsoft.com/office/drawing/2014/main" id="{37A7A5D6-48AB-477E-A7A0-64CF90C6B581}"/>
              </a:ext>
            </a:extLst>
          </p:cNvPr>
          <p:cNvSpPr txBox="1"/>
          <p:nvPr/>
        </p:nvSpPr>
        <p:spPr bwMode="auto">
          <a:xfrm>
            <a:off x="5735567" y="3210606"/>
            <a:ext cx="160669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t>Efficacy </a:t>
            </a:r>
            <a:br>
              <a:rPr kumimoji="0" lang="en-US" sz="1100" b="1"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br>
            <a:r>
              <a:rPr kumimoji="0" lang="en-US" sz="1100" b="1"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t>data evaluable</a:t>
            </a:r>
            <a:r>
              <a:rPr kumimoji="0" lang="en-US" sz="1100" b="1" i="0" u="none" strike="noStrike" kern="0" cap="none" spc="0" normalizeH="0" baseline="30000" noProof="0">
                <a:ln>
                  <a:noFill/>
                </a:ln>
                <a:effectLst/>
                <a:uLnTx/>
                <a:uFillTx/>
                <a:latin typeface="Arial" panose="020B0604020202020204" pitchFamily="34" charset="0"/>
                <a:ea typeface="+mn-ea"/>
                <a:cs typeface="Arial" panose="020B0604020202020204" pitchFamily="34" charset="0"/>
              </a:rPr>
              <a:t>a</a:t>
            </a:r>
          </a:p>
        </p:txBody>
      </p:sp>
      <p:cxnSp>
        <p:nvCxnSpPr>
          <p:cNvPr id="22" name="Straight Connector 21">
            <a:extLst>
              <a:ext uri="{FF2B5EF4-FFF2-40B4-BE49-F238E27FC236}">
                <a16:creationId xmlns:a16="http://schemas.microsoft.com/office/drawing/2014/main" id="{97EAC469-CD09-422D-A56D-4AC71905E79F}"/>
              </a:ext>
            </a:extLst>
          </p:cNvPr>
          <p:cNvCxnSpPr>
            <a:cxnSpLocks/>
          </p:cNvCxnSpPr>
          <p:nvPr/>
        </p:nvCxnSpPr>
        <p:spPr>
          <a:xfrm>
            <a:off x="9066417" y="2478163"/>
            <a:ext cx="0" cy="1147633"/>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2C7A86B-B946-49BC-9483-54C775C2926A}"/>
              </a:ext>
            </a:extLst>
          </p:cNvPr>
          <p:cNvCxnSpPr>
            <a:cxnSpLocks/>
          </p:cNvCxnSpPr>
          <p:nvPr/>
        </p:nvCxnSpPr>
        <p:spPr>
          <a:xfrm>
            <a:off x="7395361" y="4541026"/>
            <a:ext cx="0" cy="100584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FA74512-7FCF-418D-B561-6A2E2E07A6F6}"/>
              </a:ext>
            </a:extLst>
          </p:cNvPr>
          <p:cNvSpPr txBox="1"/>
          <p:nvPr/>
        </p:nvSpPr>
        <p:spPr bwMode="auto">
          <a:xfrm>
            <a:off x="6029786" y="4660570"/>
            <a:ext cx="1169337"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t>ITT-E</a:t>
            </a:r>
          </a:p>
        </p:txBody>
      </p:sp>
      <p:sp>
        <p:nvSpPr>
          <p:cNvPr id="28" name="TextBox 27">
            <a:extLst>
              <a:ext uri="{FF2B5EF4-FFF2-40B4-BE49-F238E27FC236}">
                <a16:creationId xmlns:a16="http://schemas.microsoft.com/office/drawing/2014/main" id="{CD78AABF-FBD9-4BD9-852A-DB9380A739EC}"/>
              </a:ext>
            </a:extLst>
          </p:cNvPr>
          <p:cNvSpPr txBox="1"/>
          <p:nvPr/>
        </p:nvSpPr>
        <p:spPr bwMode="auto">
          <a:xfrm>
            <a:off x="5690385" y="5127929"/>
            <a:ext cx="160669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t>Efficacy </a:t>
            </a:r>
            <a:br>
              <a:rPr kumimoji="0" lang="en-US" sz="1100" b="1"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br>
            <a:r>
              <a:rPr kumimoji="0" lang="en-US" sz="1100" b="1"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t>data evaluable</a:t>
            </a:r>
            <a:r>
              <a:rPr kumimoji="0" lang="en-US" sz="1100" b="1" i="0" u="none" strike="noStrike" kern="0" cap="none" spc="0" normalizeH="0" baseline="30000" noProof="0">
                <a:ln>
                  <a:noFill/>
                </a:ln>
                <a:effectLst/>
                <a:uLnTx/>
                <a:uFillTx/>
                <a:latin typeface="Arial" panose="020B0604020202020204" pitchFamily="34" charset="0"/>
                <a:ea typeface="+mn-ea"/>
                <a:cs typeface="Arial" panose="020B0604020202020204" pitchFamily="34" charset="0"/>
              </a:rPr>
              <a:t>a</a:t>
            </a:r>
          </a:p>
        </p:txBody>
      </p:sp>
      <p:sp>
        <p:nvSpPr>
          <p:cNvPr id="46" name="Content Placeholder 1">
            <a:extLst>
              <a:ext uri="{FF2B5EF4-FFF2-40B4-BE49-F238E27FC236}">
                <a16:creationId xmlns:a16="http://schemas.microsoft.com/office/drawing/2014/main" id="{9DC5DE60-D012-4E38-9003-CCE95C213A81}"/>
              </a:ext>
            </a:extLst>
          </p:cNvPr>
          <p:cNvSpPr txBox="1">
            <a:spLocks/>
          </p:cNvSpPr>
          <p:nvPr/>
        </p:nvSpPr>
        <p:spPr>
          <a:xfrm>
            <a:off x="5893915" y="3852097"/>
            <a:ext cx="4715653" cy="288299"/>
          </a:xfrm>
          <a:prstGeom prst="rect">
            <a:avLst/>
          </a:prstGeom>
        </p:spPr>
        <p:txBody>
          <a:bodyPr/>
          <a:lstStyle>
            <a:lvl1pPr marL="190500" indent="-190500" algn="l" rtl="0" eaLnBrk="0" fontAlgn="base" hangingPunct="0">
              <a:spcBef>
                <a:spcPct val="0"/>
              </a:spcBef>
              <a:spcAft>
                <a:spcPts val="500"/>
              </a:spcAft>
              <a:buClr>
                <a:srgbClr val="E31836"/>
              </a:buClr>
              <a:buSzPct val="115000"/>
              <a:buFont typeface="Arial" charset="0"/>
              <a:buChar char="•"/>
              <a:defRPr sz="2200">
                <a:solidFill>
                  <a:schemeClr val="tx1"/>
                </a:solidFill>
                <a:latin typeface="Arial" panose="020B0604020202020204" pitchFamily="34" charset="0"/>
                <a:ea typeface="+mn-ea"/>
                <a:cs typeface="Arial" panose="020B0604020202020204" pitchFamily="34" charset="0"/>
              </a:defRPr>
            </a:lvl1pPr>
            <a:lvl2pPr marL="473075" indent="-257175" algn="l" rtl="0" eaLnBrk="0" fontAlgn="base" hangingPunct="0">
              <a:spcBef>
                <a:spcPct val="0"/>
              </a:spcBef>
              <a:spcAft>
                <a:spcPts val="300"/>
              </a:spcAft>
              <a:buClr>
                <a:srgbClr val="E31836"/>
              </a:buClr>
              <a:buSzPct val="115000"/>
              <a:buFont typeface="Arial" charset="0"/>
              <a:buChar char="–"/>
              <a:defRPr sz="2000">
                <a:solidFill>
                  <a:schemeClr val="tx1"/>
                </a:solidFill>
                <a:latin typeface="Arial" panose="020B0604020202020204" pitchFamily="34" charset="0"/>
                <a:cs typeface="Arial" panose="020B0604020202020204" pitchFamily="34" charset="0"/>
              </a:defRPr>
            </a:lvl2pPr>
            <a:lvl3pPr marL="639763" indent="-158750" algn="l" rtl="0" eaLnBrk="0" fontAlgn="base" hangingPunct="0">
              <a:spcBef>
                <a:spcPct val="0"/>
              </a:spcBef>
              <a:spcAft>
                <a:spcPts val="300"/>
              </a:spcAft>
              <a:buClr>
                <a:srgbClr val="E31836"/>
              </a:buClr>
              <a:buSzPct val="115000"/>
              <a:buFont typeface="Arial" charset="0"/>
              <a:buChar char="•"/>
              <a:defRPr lang="en-US" dirty="0">
                <a:solidFill>
                  <a:schemeClr val="tx1"/>
                </a:solidFill>
                <a:latin typeface="Arial" panose="020B0604020202020204" pitchFamily="34" charset="0"/>
                <a:cs typeface="Arial" panose="020B0604020202020204" pitchFamily="34" charset="0"/>
              </a:defRPr>
            </a:lvl3pPr>
            <a:lvl4pPr marL="798513" indent="-142875" algn="l" rtl="0" eaLnBrk="0" fontAlgn="base" hangingPunct="0">
              <a:spcBef>
                <a:spcPct val="0"/>
              </a:spcBef>
              <a:spcAft>
                <a:spcPts val="300"/>
              </a:spcAft>
              <a:buClr>
                <a:srgbClr val="E31836"/>
              </a:buClr>
              <a:buSzPct val="115000"/>
              <a:buFont typeface="Arial" charset="0"/>
              <a:buChar char="-"/>
              <a:defRPr lang="en-US" sz="1600" dirty="0">
                <a:solidFill>
                  <a:schemeClr val="tx1"/>
                </a:solidFill>
                <a:latin typeface="Arial" panose="020B0604020202020204" pitchFamily="34" charset="0"/>
                <a:cs typeface="Arial" panose="020B0604020202020204" pitchFamily="34" charset="0"/>
              </a:defRPr>
            </a:lvl4pPr>
            <a:lvl5pPr marL="922338" indent="-114300" algn="l" defTabSz="923925" rtl="0" eaLnBrk="0" fontAlgn="base" hangingPunct="0">
              <a:spcBef>
                <a:spcPct val="0"/>
              </a:spcBef>
              <a:spcAft>
                <a:spcPts val="300"/>
              </a:spcAft>
              <a:buClr>
                <a:srgbClr val="E31836"/>
              </a:buClr>
              <a:buSzPct val="115000"/>
              <a:buFont typeface="Arial" charset="0"/>
              <a:buChar char="•"/>
              <a:defRPr lang="en-GB" sz="1400" dirty="0">
                <a:solidFill>
                  <a:schemeClr val="tx1"/>
                </a:solidFill>
                <a:latin typeface="Arial" panose="020B0604020202020204" pitchFamily="34" charset="0"/>
                <a:cs typeface="Arial" panose="020B0604020202020204" pitchFamily="34" charset="0"/>
              </a:defRPr>
            </a:lvl5pPr>
            <a:lvl6pPr marL="668338" indent="0" algn="l" rtl="0" eaLnBrk="1" fontAlgn="base" hangingPunct="1">
              <a:spcBef>
                <a:spcPct val="20000"/>
              </a:spcBef>
              <a:spcAft>
                <a:spcPct val="0"/>
              </a:spcAft>
              <a:buClr>
                <a:srgbClr val="B61229"/>
              </a:buClr>
              <a:buSzPct val="115000"/>
              <a:buFont typeface="Arial" charset="0"/>
              <a:buNone/>
              <a:defRPr sz="1000">
                <a:solidFill>
                  <a:schemeClr val="bg2"/>
                </a:solidFill>
                <a:latin typeface="+mn-lt"/>
                <a:cs typeface="+mn-cs"/>
              </a:defRPr>
            </a:lvl6pPr>
            <a:lvl7pPr marL="14478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7pPr>
            <a:lvl8pPr marL="19050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8pPr>
            <a:lvl9pPr marL="23622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9pPr>
          </a:lstStyle>
          <a:p>
            <a:pPr marL="0" marR="0" lvl="0" indent="0" algn="ctr" defTabSz="914400" rtl="0" eaLnBrk="0" fontAlgn="base" latinLnBrk="0" hangingPunct="0">
              <a:lnSpc>
                <a:spcPct val="100000"/>
              </a:lnSpc>
              <a:spcBef>
                <a:spcPct val="0"/>
              </a:spcBef>
              <a:spcAft>
                <a:spcPts val="500"/>
              </a:spcAft>
              <a:buClr>
                <a:srgbClr val="C00000"/>
              </a:buClr>
              <a:buSzPct val="115000"/>
              <a:buFont typeface="Arial" charset="0"/>
              <a:buNone/>
              <a:tabLst/>
              <a:defRPr/>
            </a:pPr>
            <a:r>
              <a:rPr kumimoji="0" lang="en-GB" sz="1000" b="0"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t>Difference in proportion of participants with HIV-1 RNA ≥50 c/mL, %</a:t>
            </a:r>
            <a:endParaRPr kumimoji="0" lang="en-US" sz="1000" b="0" i="0" u="none" strike="noStrike" kern="0" cap="none" spc="0" normalizeH="0" baseline="0" noProof="0">
              <a:ln>
                <a:noFill/>
              </a:ln>
              <a:effectLst/>
              <a:uLnTx/>
              <a:uFillTx/>
              <a:latin typeface="Arial" panose="020B0604020202020204" pitchFamily="34" charset="0"/>
              <a:ea typeface="+mn-ea"/>
              <a:cs typeface="Arial" panose="020B0604020202020204" pitchFamily="34" charset="0"/>
            </a:endParaRPr>
          </a:p>
        </p:txBody>
      </p:sp>
      <p:sp>
        <p:nvSpPr>
          <p:cNvPr id="49" name="TextBox 48">
            <a:extLst>
              <a:ext uri="{FF2B5EF4-FFF2-40B4-BE49-F238E27FC236}">
                <a16:creationId xmlns:a16="http://schemas.microsoft.com/office/drawing/2014/main" id="{12BC8984-8E93-4007-A873-5728C77DE2B6}"/>
              </a:ext>
            </a:extLst>
          </p:cNvPr>
          <p:cNvSpPr txBox="1"/>
          <p:nvPr/>
        </p:nvSpPr>
        <p:spPr bwMode="auto">
          <a:xfrm>
            <a:off x="1422948" y="5869282"/>
            <a:ext cx="1193801"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Primary endpoint</a:t>
            </a:r>
          </a:p>
        </p:txBody>
      </p:sp>
      <p:sp>
        <p:nvSpPr>
          <p:cNvPr id="50" name="TextBox 49">
            <a:extLst>
              <a:ext uri="{FF2B5EF4-FFF2-40B4-BE49-F238E27FC236}">
                <a16:creationId xmlns:a16="http://schemas.microsoft.com/office/drawing/2014/main" id="{99A8FF82-138F-4188-AA28-58B157569826}"/>
              </a:ext>
            </a:extLst>
          </p:cNvPr>
          <p:cNvSpPr txBox="1"/>
          <p:nvPr/>
        </p:nvSpPr>
        <p:spPr bwMode="auto">
          <a:xfrm>
            <a:off x="3072684" y="5865141"/>
            <a:ext cx="1998904"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Key secondary endpoint</a:t>
            </a:r>
          </a:p>
        </p:txBody>
      </p:sp>
      <p:sp>
        <p:nvSpPr>
          <p:cNvPr id="52" name="TextBox 51">
            <a:extLst>
              <a:ext uri="{FF2B5EF4-FFF2-40B4-BE49-F238E27FC236}">
                <a16:creationId xmlns:a16="http://schemas.microsoft.com/office/drawing/2014/main" id="{929B81BC-202A-4ACA-A9C6-9572CE9B521D}"/>
              </a:ext>
            </a:extLst>
          </p:cNvPr>
          <p:cNvSpPr txBox="1"/>
          <p:nvPr/>
        </p:nvSpPr>
        <p:spPr bwMode="auto">
          <a:xfrm>
            <a:off x="711927" y="6055399"/>
            <a:ext cx="11324902"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marL="174625" marR="0" lvl="0" indent="-174625" algn="l" defTabSz="914400" rtl="0" eaLnBrk="0" fontAlgn="base" latinLnBrk="0" hangingPunct="0">
              <a:lnSpc>
                <a:spcPct val="100000"/>
              </a:lnSpc>
              <a:spcBef>
                <a:spcPct val="0"/>
              </a:spcBef>
              <a:spcAft>
                <a:spcPct val="0"/>
              </a:spcAft>
              <a:buClr>
                <a:schemeClr val="tx2"/>
              </a:buClr>
              <a:buSzTx/>
              <a:buFont typeface="Arial" panose="020B0604020202020204" pitchFamily="34" charset="0"/>
              <a:buChar char="•"/>
              <a:tabLst/>
              <a:defRPr/>
            </a:pPr>
            <a:r>
              <a:rPr kumimoji="0" lang="en-GB" sz="1600" b="0" i="0" u="none" strike="noStrike" kern="1200" cap="none" spc="0" normalizeH="0" baseline="0" noProof="0" dirty="0">
                <a:ln>
                  <a:noFill/>
                </a:ln>
                <a:effectLst/>
                <a:uLnTx/>
                <a:uFillTx/>
                <a:ea typeface="+mn-ea"/>
                <a:cs typeface="Arial" panose="020B0604020202020204" pitchFamily="34" charset="0"/>
              </a:rPr>
              <a:t>In the per-protocol population, 0/348 participants in the DTG/3TC group and 4/351 (1%) in the TAF-based regimen group had HIV-1 RNA ≥50 c/mL at Week 96 (adjusted difference, −1.1%; 95% CI, −2.3% to −0.0%)</a:t>
            </a:r>
            <a:r>
              <a:rPr kumimoji="0" lang="en-GB" sz="1600" b="0" i="0" u="none" strike="noStrike" kern="1200" cap="none" spc="0" normalizeH="0" baseline="30000" noProof="0" dirty="0">
                <a:ln>
                  <a:noFill/>
                </a:ln>
                <a:effectLst/>
                <a:uLnTx/>
                <a:uFillTx/>
                <a:ea typeface="+mn-ea"/>
                <a:cs typeface="Arial" panose="020B0604020202020204" pitchFamily="34" charset="0"/>
              </a:rPr>
              <a:t>b</a:t>
            </a:r>
            <a:endParaRPr kumimoji="0" lang="en-US" sz="1600" b="0" i="0" u="none" strike="noStrike" kern="1200" cap="none" spc="0" normalizeH="0" baseline="30000" noProof="0" dirty="0">
              <a:ln>
                <a:noFill/>
              </a:ln>
              <a:effectLst/>
              <a:uLnTx/>
              <a:uFillTx/>
              <a:ea typeface="+mn-ea"/>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
                <a:schemeClr val="tx2"/>
              </a:buClr>
              <a:buSzTx/>
              <a:buFont typeface="Arial" panose="020B0604020202020204" pitchFamily="34" charset="0"/>
              <a:buChar char="•"/>
              <a:tabLst/>
              <a:defRPr/>
            </a:pPr>
            <a:endParaRPr kumimoji="0" lang="en-US" sz="1600" b="0" i="0" u="none" strike="noStrike" kern="0" cap="none" spc="0" normalizeH="0" baseline="0" noProof="0" dirty="0">
              <a:ln>
                <a:noFill/>
              </a:ln>
              <a:effectLst/>
              <a:uLnTx/>
              <a:uFillTx/>
              <a:ea typeface="+mn-ea"/>
              <a:cs typeface="Arial" panose="020B0604020202020204" pitchFamily="34" charset="0"/>
            </a:endParaRPr>
          </a:p>
        </p:txBody>
      </p:sp>
      <p:sp>
        <p:nvSpPr>
          <p:cNvPr id="4" name="Rectangle 3">
            <a:extLst>
              <a:ext uri="{FF2B5EF4-FFF2-40B4-BE49-F238E27FC236}">
                <a16:creationId xmlns:a16="http://schemas.microsoft.com/office/drawing/2014/main" id="{F2226F07-6BC5-4533-B8D0-E7940E505F13}"/>
              </a:ext>
            </a:extLst>
          </p:cNvPr>
          <p:cNvSpPr/>
          <p:nvPr/>
        </p:nvSpPr>
        <p:spPr>
          <a:xfrm>
            <a:off x="9673938" y="6495532"/>
            <a:ext cx="2518062" cy="276999"/>
          </a:xfrm>
          <a:prstGeom prst="rect">
            <a:avLst/>
          </a:prstGeom>
        </p:spPr>
        <p:txBody>
          <a:bodyPr wrap="none">
            <a:spAutoFit/>
          </a:bodyPr>
          <a:lstStyle/>
          <a:p>
            <a:pPr algn="r"/>
            <a:r>
              <a:rPr lang="fr-FR" sz="1200" i="1" dirty="0">
                <a:solidFill>
                  <a:srgbClr val="000000"/>
                </a:solidFill>
                <a:ea typeface="Arial" pitchFamily="-84" charset="0"/>
                <a:cs typeface="Arial" pitchFamily="-84" charset="0"/>
              </a:rPr>
              <a:t>Van </a:t>
            </a:r>
            <a:r>
              <a:rPr lang="fr-FR" sz="1200" i="1" dirty="0" err="1">
                <a:solidFill>
                  <a:srgbClr val="000000"/>
                </a:solidFill>
                <a:ea typeface="Arial" pitchFamily="-84" charset="0"/>
                <a:cs typeface="Arial" pitchFamily="-84" charset="0"/>
              </a:rPr>
              <a:t>Wyk</a:t>
            </a:r>
            <a:r>
              <a:rPr lang="fr-FR" sz="1200" i="1" dirty="0">
                <a:solidFill>
                  <a:srgbClr val="000000"/>
                </a:solidFill>
                <a:ea typeface="Arial" pitchFamily="-84" charset="0"/>
                <a:cs typeface="Arial" pitchFamily="-84" charset="0"/>
              </a:rPr>
              <a:t> J</a:t>
            </a:r>
            <a:r>
              <a:rPr lang="fr-FR" sz="1200" i="1" dirty="0"/>
              <a:t>, Glasgow 2020, Abs. O441 </a:t>
            </a:r>
          </a:p>
        </p:txBody>
      </p:sp>
    </p:spTree>
    <p:extLst>
      <p:ext uri="{BB962C8B-B14F-4D97-AF65-F5344CB8AC3E}">
        <p14:creationId xmlns:p14="http://schemas.microsoft.com/office/powerpoint/2010/main" val="2844136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7">
            <a:extLst>
              <a:ext uri="{FF2B5EF4-FFF2-40B4-BE49-F238E27FC236}">
                <a16:creationId xmlns:a16="http://schemas.microsoft.com/office/drawing/2014/main" id="{A32FFDB6-94EC-4F13-A895-1422F5EB1E51}"/>
              </a:ext>
            </a:extLst>
          </p:cNvPr>
          <p:cNvSpPr txBox="1">
            <a:spLocks/>
          </p:cNvSpPr>
          <p:nvPr/>
        </p:nvSpPr>
        <p:spPr bwMode="auto">
          <a:xfrm>
            <a:off x="722491" y="4757128"/>
            <a:ext cx="11144251" cy="471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92024" indent="-192024" algn="l" rtl="0" eaLnBrk="0" fontAlgn="base" hangingPunct="0">
              <a:spcBef>
                <a:spcPts val="800"/>
              </a:spcBef>
              <a:spcAft>
                <a:spcPts val="0"/>
              </a:spcAft>
              <a:buClr>
                <a:schemeClr val="tx2"/>
              </a:buClr>
              <a:buSzPct val="115000"/>
              <a:buFont typeface="Arial" panose="020B0604020202020204" pitchFamily="34" charset="0"/>
              <a:buChar char="•"/>
              <a:defRPr sz="2000">
                <a:solidFill>
                  <a:schemeClr val="tx1"/>
                </a:solidFill>
                <a:latin typeface="Arial" panose="020B0604020202020204" pitchFamily="34" charset="0"/>
                <a:ea typeface="+mn-ea"/>
                <a:cs typeface="Arial" panose="020B0604020202020204" pitchFamily="34" charset="0"/>
              </a:defRPr>
            </a:lvl1pPr>
            <a:lvl2pPr marL="347472" indent="-155448" algn="l" rtl="0" eaLnBrk="0" fontAlgn="base" hangingPunct="0">
              <a:spcBef>
                <a:spcPts val="400"/>
              </a:spcBef>
              <a:spcAft>
                <a:spcPts val="0"/>
              </a:spcAft>
              <a:buClr>
                <a:srgbClr val="E31836"/>
              </a:buClr>
              <a:buSzPct val="115000"/>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2pPr>
            <a:lvl3pPr marL="493776" indent="-146304" algn="l" rtl="0" eaLnBrk="0" fontAlgn="base" hangingPunct="0">
              <a:spcBef>
                <a:spcPts val="400"/>
              </a:spcBef>
              <a:spcAft>
                <a:spcPts val="0"/>
              </a:spcAft>
              <a:buClr>
                <a:srgbClr val="E40046"/>
              </a:buClr>
              <a:buSzPct val="115000"/>
              <a:buFont typeface="Arial" panose="020B0604020202020204" pitchFamily="34" charset="0"/>
              <a:buChar char="•"/>
              <a:defRPr lang="en-US" sz="1500" dirty="0">
                <a:solidFill>
                  <a:schemeClr val="tx1"/>
                </a:solidFill>
                <a:latin typeface="Arial" panose="020B0604020202020204" pitchFamily="34" charset="0"/>
                <a:cs typeface="Arial" panose="020B0604020202020204" pitchFamily="34" charset="0"/>
              </a:defRPr>
            </a:lvl3pPr>
            <a:lvl4pPr marL="621792" indent="-128016" algn="l" rtl="0" eaLnBrk="0" fontAlgn="base" hangingPunct="0">
              <a:spcBef>
                <a:spcPts val="400"/>
              </a:spcBef>
              <a:spcAft>
                <a:spcPts val="0"/>
              </a:spcAft>
              <a:buClr>
                <a:srgbClr val="E40046"/>
              </a:buClr>
              <a:buSzPct val="115000"/>
              <a:buFont typeface="Arial" panose="020B0604020202020204" pitchFamily="34" charset="0"/>
              <a:buChar char="•"/>
              <a:defRPr lang="en-US" sz="1300" dirty="0">
                <a:solidFill>
                  <a:schemeClr val="tx1"/>
                </a:solidFill>
                <a:latin typeface="Arial" panose="020B0604020202020204" pitchFamily="34" charset="0"/>
                <a:cs typeface="Arial" panose="020B0604020202020204" pitchFamily="34" charset="0"/>
              </a:defRPr>
            </a:lvl4pPr>
            <a:lvl5pPr marL="731838" marR="0" indent="-119063" algn="l" defTabSz="1231869" rtl="0" eaLnBrk="0" fontAlgn="base" latinLnBrk="0" hangingPunct="0">
              <a:lnSpc>
                <a:spcPct val="100000"/>
              </a:lnSpc>
              <a:spcBef>
                <a:spcPts val="400"/>
              </a:spcBef>
              <a:spcAft>
                <a:spcPts val="0"/>
              </a:spcAft>
              <a:buClr>
                <a:srgbClr val="E40046"/>
              </a:buClr>
              <a:buSzPct val="115000"/>
              <a:buFont typeface="Arial" panose="020B0604020202020204" pitchFamily="34" charset="0"/>
              <a:buChar char="•"/>
              <a:tabLst/>
              <a:defRPr lang="en-GB" sz="1100">
                <a:solidFill>
                  <a:schemeClr val="tx1"/>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r>
              <a:rPr lang="en-US" dirty="0">
                <a:latin typeface="+mj-lt"/>
              </a:rPr>
              <a:t>No resistance mutations observed among participants with confirmed virologic withdrawal</a:t>
            </a:r>
          </a:p>
        </p:txBody>
      </p:sp>
      <p:sp>
        <p:nvSpPr>
          <p:cNvPr id="11" name="Title 25">
            <a:extLst>
              <a:ext uri="{FF2B5EF4-FFF2-40B4-BE49-F238E27FC236}">
                <a16:creationId xmlns:a16="http://schemas.microsoft.com/office/drawing/2014/main" id="{9EB133E3-9DFE-4F2E-8086-AC3B3FA6DD82}"/>
              </a:ext>
            </a:extLst>
          </p:cNvPr>
          <p:cNvSpPr txBox="1">
            <a:spLocks/>
          </p:cNvSpPr>
          <p:nvPr/>
        </p:nvSpPr>
        <p:spPr bwMode="auto">
          <a:xfrm>
            <a:off x="571499" y="2183625"/>
            <a:ext cx="11144251" cy="526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lnSpc>
                <a:spcPct val="85000"/>
              </a:lnSpc>
              <a:spcBef>
                <a:spcPct val="0"/>
              </a:spcBef>
              <a:spcAft>
                <a:spcPct val="0"/>
              </a:spcAft>
              <a:defRPr sz="3200" b="1">
                <a:solidFill>
                  <a:schemeClr val="tx2"/>
                </a:solidFill>
                <a:latin typeface="+mj-lt"/>
                <a:ea typeface="+mj-ea"/>
                <a:cs typeface="Arial" panose="020B0604020202020204" pitchFamily="34" charset="0"/>
              </a:defRPr>
            </a:lvl1pPr>
            <a:lvl2pPr algn="l" rtl="0" eaLnBrk="0" fontAlgn="base" hangingPunct="0">
              <a:lnSpc>
                <a:spcPts val="4667"/>
              </a:lnSpc>
              <a:spcBef>
                <a:spcPct val="0"/>
              </a:spcBef>
              <a:spcAft>
                <a:spcPct val="0"/>
              </a:spcAft>
              <a:defRPr sz="3200" b="1">
                <a:solidFill>
                  <a:srgbClr val="E31836"/>
                </a:solidFill>
                <a:latin typeface="Arial" pitchFamily="34" charset="0"/>
                <a:cs typeface="Arial" charset="0"/>
              </a:defRPr>
            </a:lvl2pPr>
            <a:lvl3pPr algn="l" rtl="0" eaLnBrk="0" fontAlgn="base" hangingPunct="0">
              <a:lnSpc>
                <a:spcPts val="4667"/>
              </a:lnSpc>
              <a:spcBef>
                <a:spcPct val="0"/>
              </a:spcBef>
              <a:spcAft>
                <a:spcPct val="0"/>
              </a:spcAft>
              <a:defRPr sz="3200" b="1">
                <a:solidFill>
                  <a:srgbClr val="E31836"/>
                </a:solidFill>
                <a:latin typeface="Arial" pitchFamily="34" charset="0"/>
                <a:cs typeface="Arial" charset="0"/>
              </a:defRPr>
            </a:lvl3pPr>
            <a:lvl4pPr algn="l" rtl="0" eaLnBrk="0" fontAlgn="base" hangingPunct="0">
              <a:lnSpc>
                <a:spcPts val="4667"/>
              </a:lnSpc>
              <a:spcBef>
                <a:spcPct val="0"/>
              </a:spcBef>
              <a:spcAft>
                <a:spcPct val="0"/>
              </a:spcAft>
              <a:defRPr sz="3200" b="1">
                <a:solidFill>
                  <a:srgbClr val="E31836"/>
                </a:solidFill>
                <a:latin typeface="Arial" pitchFamily="34" charset="0"/>
                <a:cs typeface="Arial" charset="0"/>
              </a:defRPr>
            </a:lvl4pPr>
            <a:lvl5pPr algn="l" rtl="0" eaLnBrk="0" fontAlgn="base" hangingPunct="0">
              <a:lnSpc>
                <a:spcPts val="4667"/>
              </a:lnSpc>
              <a:spcBef>
                <a:spcPct val="0"/>
              </a:spcBef>
              <a:spcAft>
                <a:spcPct val="0"/>
              </a:spcAft>
              <a:defRPr sz="3200" b="1">
                <a:solidFill>
                  <a:srgbClr val="E31836"/>
                </a:solidFill>
                <a:latin typeface="Arial" pitchFamily="34" charset="0"/>
                <a:cs typeface="Arial" charset="0"/>
              </a:defRPr>
            </a:lvl5pPr>
            <a:lvl6pPr marL="609585" algn="l" rtl="0" eaLnBrk="1" fontAlgn="base" hangingPunct="1">
              <a:spcBef>
                <a:spcPct val="0"/>
              </a:spcBef>
              <a:spcAft>
                <a:spcPct val="0"/>
              </a:spcAft>
              <a:defRPr sz="2800">
                <a:solidFill>
                  <a:srgbClr val="B61229"/>
                </a:solidFill>
                <a:latin typeface="Century Gothic" pitchFamily="34" charset="0"/>
                <a:cs typeface="Arial" charset="0"/>
              </a:defRPr>
            </a:lvl6pPr>
            <a:lvl7pPr marL="1219170" algn="l" rtl="0" eaLnBrk="1" fontAlgn="base" hangingPunct="1">
              <a:spcBef>
                <a:spcPct val="0"/>
              </a:spcBef>
              <a:spcAft>
                <a:spcPct val="0"/>
              </a:spcAft>
              <a:defRPr sz="2800">
                <a:solidFill>
                  <a:srgbClr val="B61229"/>
                </a:solidFill>
                <a:latin typeface="Century Gothic" pitchFamily="34" charset="0"/>
                <a:cs typeface="Arial" charset="0"/>
              </a:defRPr>
            </a:lvl7pPr>
            <a:lvl8pPr marL="1828754" algn="l" rtl="0" eaLnBrk="1" fontAlgn="base" hangingPunct="1">
              <a:spcBef>
                <a:spcPct val="0"/>
              </a:spcBef>
              <a:spcAft>
                <a:spcPct val="0"/>
              </a:spcAft>
              <a:defRPr sz="2800">
                <a:solidFill>
                  <a:srgbClr val="B61229"/>
                </a:solidFill>
                <a:latin typeface="Century Gothic" pitchFamily="34" charset="0"/>
                <a:cs typeface="Arial" charset="0"/>
              </a:defRPr>
            </a:lvl8pPr>
            <a:lvl9pPr marL="2438339" algn="l" rtl="0" eaLnBrk="1" fontAlgn="base" hangingPunct="1">
              <a:spcBef>
                <a:spcPct val="0"/>
              </a:spcBef>
              <a:spcAft>
                <a:spcPct val="0"/>
              </a:spcAft>
              <a:defRPr sz="2800">
                <a:solidFill>
                  <a:srgbClr val="B61229"/>
                </a:solidFill>
                <a:latin typeface="Century Gothic" pitchFamily="34" charset="0"/>
                <a:cs typeface="Arial" charset="0"/>
              </a:defRPr>
            </a:lvl9pPr>
          </a:lstStyle>
          <a:p>
            <a:pPr algn="ctr"/>
            <a:r>
              <a:rPr lang="en-US" altLang="en-US" sz="2000" dirty="0">
                <a:solidFill>
                  <a:srgbClr val="0070C0"/>
                </a:solidFill>
                <a:latin typeface="+mn-lt"/>
              </a:rPr>
              <a:t>No Confirmed Virologic Withdrawals With DTG/3TC Through Week 96</a:t>
            </a:r>
          </a:p>
        </p:txBody>
      </p:sp>
      <p:graphicFrame>
        <p:nvGraphicFramePr>
          <p:cNvPr id="12" name="Table 5">
            <a:extLst>
              <a:ext uri="{FF2B5EF4-FFF2-40B4-BE49-F238E27FC236}">
                <a16:creationId xmlns:a16="http://schemas.microsoft.com/office/drawing/2014/main" id="{61785702-DA04-4A2C-810D-D2A9B449ACA8}"/>
              </a:ext>
            </a:extLst>
          </p:cNvPr>
          <p:cNvGraphicFramePr>
            <a:graphicFrameLocks noGrp="1"/>
          </p:cNvGraphicFramePr>
          <p:nvPr/>
        </p:nvGraphicFramePr>
        <p:xfrm>
          <a:off x="797104" y="2935793"/>
          <a:ext cx="10871201" cy="1423552"/>
        </p:xfrm>
        <a:graphic>
          <a:graphicData uri="http://schemas.openxmlformats.org/drawingml/2006/table">
            <a:tbl>
              <a:tblPr firstRow="1" bandRow="1"/>
              <a:tblGrid>
                <a:gridCol w="5296225">
                  <a:extLst>
                    <a:ext uri="{9D8B030D-6E8A-4147-A177-3AD203B41FA5}">
                      <a16:colId xmlns:a16="http://schemas.microsoft.com/office/drawing/2014/main" val="3877087449"/>
                    </a:ext>
                  </a:extLst>
                </a:gridCol>
                <a:gridCol w="2211025">
                  <a:extLst>
                    <a:ext uri="{9D8B030D-6E8A-4147-A177-3AD203B41FA5}">
                      <a16:colId xmlns:a16="http://schemas.microsoft.com/office/drawing/2014/main" val="4010330098"/>
                    </a:ext>
                  </a:extLst>
                </a:gridCol>
                <a:gridCol w="3363951">
                  <a:extLst>
                    <a:ext uri="{9D8B030D-6E8A-4147-A177-3AD203B41FA5}">
                      <a16:colId xmlns:a16="http://schemas.microsoft.com/office/drawing/2014/main" val="1073804510"/>
                    </a:ext>
                  </a:extLst>
                </a:gridCol>
              </a:tblGrid>
              <a:tr h="47733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0000"/>
                        </a:lnSpc>
                        <a:spcAft>
                          <a:spcPts val="0"/>
                        </a:spcAft>
                      </a:pPr>
                      <a:r>
                        <a:rPr lang="en-GB" sz="1600" b="1" dirty="0">
                          <a:solidFill>
                            <a:schemeClr val="tx1"/>
                          </a:solidFill>
                          <a:effectLst/>
                          <a:latin typeface="+mn-lt"/>
                          <a:ea typeface="Calibri" panose="020F0502020204030204" pitchFamily="34" charset="0"/>
                          <a:cs typeface="Arial" panose="020B0604020202020204" pitchFamily="34" charset="0"/>
                        </a:rPr>
                        <a:t>Confirmed virologic withdrawal (CVW),</a:t>
                      </a:r>
                      <a:r>
                        <a:rPr lang="en-GB" sz="1600" b="1" baseline="30000" dirty="0">
                          <a:solidFill>
                            <a:schemeClr val="tx1"/>
                          </a:solidFill>
                          <a:effectLst/>
                          <a:latin typeface="+mn-lt"/>
                          <a:ea typeface="Calibri" panose="020F0502020204030204" pitchFamily="34" charset="0"/>
                          <a:cs typeface="Arial" panose="020B0604020202020204" pitchFamily="34" charset="0"/>
                        </a:rPr>
                        <a:t>a</a:t>
                      </a:r>
                      <a:r>
                        <a:rPr lang="en-GB" sz="1600" b="1" dirty="0">
                          <a:solidFill>
                            <a:schemeClr val="tx1"/>
                          </a:solidFill>
                          <a:effectLst/>
                          <a:latin typeface="+mn-lt"/>
                          <a:ea typeface="Calibri" panose="020F0502020204030204" pitchFamily="34" charset="0"/>
                          <a:cs typeface="Arial" panose="020B0604020202020204" pitchFamily="34" charset="0"/>
                        </a:rPr>
                        <a:t> n (%)</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en-US" sz="1600" dirty="0">
                          <a:solidFill>
                            <a:schemeClr val="bg1"/>
                          </a:solidFill>
                          <a:effectLst/>
                          <a:latin typeface="+mn-lt"/>
                          <a:ea typeface="Calibri" panose="020F0502020204030204" pitchFamily="34" charset="0"/>
                          <a:cs typeface="Arial" panose="020B0604020202020204" pitchFamily="34" charset="0"/>
                        </a:rPr>
                        <a:t>DTG/3TC (N=369)</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66"/>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en-US" sz="1600" dirty="0">
                          <a:solidFill>
                            <a:schemeClr val="bg1"/>
                          </a:solidFill>
                          <a:effectLst/>
                          <a:latin typeface="+mn-lt"/>
                          <a:cs typeface="Arial" panose="020B0604020202020204" pitchFamily="34" charset="0"/>
                        </a:rPr>
                        <a:t>TAF-based regimen</a:t>
                      </a:r>
                      <a:r>
                        <a:rPr lang="en-US" sz="1600" baseline="0" dirty="0">
                          <a:solidFill>
                            <a:schemeClr val="bg1"/>
                          </a:solidFill>
                          <a:effectLst/>
                          <a:latin typeface="+mn-lt"/>
                          <a:cs typeface="Arial" panose="020B0604020202020204" pitchFamily="34" charset="0"/>
                        </a:rPr>
                        <a:t> </a:t>
                      </a:r>
                      <a:r>
                        <a:rPr lang="en-US" sz="1600" dirty="0">
                          <a:solidFill>
                            <a:schemeClr val="bg1"/>
                          </a:solidFill>
                          <a:effectLst/>
                          <a:latin typeface="+mn-lt"/>
                          <a:cs typeface="Arial" panose="020B0604020202020204" pitchFamily="34" charset="0"/>
                        </a:rPr>
                        <a:t>(N=372)</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6600"/>
                    </a:solidFill>
                  </a:tcPr>
                </a:tc>
                <a:extLst>
                  <a:ext uri="{0D108BD9-81ED-4DB2-BD59-A6C34878D82A}">
                    <a16:rowId xmlns:a16="http://schemas.microsoft.com/office/drawing/2014/main" val="2000393959"/>
                  </a:ext>
                </a:extLst>
              </a:tr>
              <a:tr h="47311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nSpc>
                          <a:spcPct val="100000"/>
                        </a:lnSpc>
                        <a:spcBef>
                          <a:spcPts val="0"/>
                        </a:spcBef>
                        <a:spcAft>
                          <a:spcPts val="0"/>
                        </a:spcAft>
                        <a:tabLst>
                          <a:tab pos="0" algn="l"/>
                        </a:tabLst>
                      </a:pPr>
                      <a:r>
                        <a:rPr lang="en-US" sz="1600" b="1" dirty="0">
                          <a:latin typeface="+mn-lt"/>
                          <a:ea typeface="Times New Roman"/>
                          <a:cs typeface="Arial" panose="020B0604020202020204" pitchFamily="34" charset="0"/>
                        </a:rPr>
                        <a:t>Week 48</a:t>
                      </a:r>
                      <a:endParaRPr lang="en-US" sz="1600" b="1" baseline="30000" dirty="0">
                        <a:latin typeface="+mn-lt"/>
                        <a:ea typeface="Times New Roman"/>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en-GB" sz="1600" dirty="0">
                          <a:latin typeface="+mn-lt"/>
                          <a:ea typeface="Times New Roman"/>
                          <a:cs typeface="Arial" panose="020B0604020202020204" pitchFamily="34" charset="0"/>
                        </a:rPr>
                        <a:t>0</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en-GB" sz="1600" dirty="0">
                          <a:latin typeface="+mn-lt"/>
                          <a:ea typeface="Times New Roman"/>
                          <a:cs typeface="Arial" panose="020B0604020202020204" pitchFamily="34" charset="0"/>
                        </a:rPr>
                        <a:t>1 (&lt;1)</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3473310428"/>
                  </a:ext>
                </a:extLst>
              </a:tr>
              <a:tr h="47311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nSpc>
                          <a:spcPct val="100000"/>
                        </a:lnSpc>
                        <a:spcBef>
                          <a:spcPts val="0"/>
                        </a:spcBef>
                        <a:spcAft>
                          <a:spcPts val="0"/>
                        </a:spcAft>
                        <a:tabLst>
                          <a:tab pos="0" algn="l"/>
                        </a:tabLst>
                      </a:pPr>
                      <a:r>
                        <a:rPr lang="en-US" sz="1600" b="1" baseline="0" dirty="0">
                          <a:latin typeface="+mn-lt"/>
                          <a:ea typeface="Times New Roman"/>
                          <a:cs typeface="Arial" panose="020B0604020202020204" pitchFamily="34" charset="0"/>
                        </a:rPr>
                        <a:t>Week 96</a:t>
                      </a:r>
                      <a:endParaRPr lang="en-US" sz="1600" b="1" baseline="30000" dirty="0">
                        <a:latin typeface="+mn-lt"/>
                        <a:ea typeface="Times New Roman"/>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en-GB" sz="1600">
                          <a:latin typeface="+mn-lt"/>
                          <a:ea typeface="Times New Roman"/>
                          <a:cs typeface="Arial" panose="020B0604020202020204" pitchFamily="34" charset="0"/>
                        </a:rPr>
                        <a:t>0</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en-GB" sz="1600" kern="1200" dirty="0">
                          <a:solidFill>
                            <a:schemeClr val="tx1"/>
                          </a:solidFill>
                          <a:latin typeface="+mn-lt"/>
                          <a:ea typeface="Times New Roman"/>
                          <a:cs typeface="Arial" panose="020B0604020202020204" pitchFamily="34" charset="0"/>
                        </a:rPr>
                        <a:t>3 (&lt;1)</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876496822"/>
                  </a:ext>
                </a:extLst>
              </a:tr>
            </a:tbl>
          </a:graphicData>
        </a:graphic>
      </p:graphicFrame>
      <p:sp>
        <p:nvSpPr>
          <p:cNvPr id="10" name="Title 25">
            <a:extLst>
              <a:ext uri="{FF2B5EF4-FFF2-40B4-BE49-F238E27FC236}">
                <a16:creationId xmlns:a16="http://schemas.microsoft.com/office/drawing/2014/main" id="{1A7DA96C-9566-4F8D-B945-76F1152934F7}"/>
              </a:ext>
            </a:extLst>
          </p:cNvPr>
          <p:cNvSpPr txBox="1">
            <a:spLocks/>
          </p:cNvSpPr>
          <p:nvPr/>
        </p:nvSpPr>
        <p:spPr bwMode="auto">
          <a:xfrm>
            <a:off x="228599" y="2681"/>
            <a:ext cx="11487151"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vert="horz" wrap="square" lIns="0" tIns="0" rIns="0" bIns="0" numCol="1" rtlCol="0" anchor="b" anchorCtr="0" compatLnSpc="1">
            <a:prstTxWarp prst="textNoShape">
              <a:avLst/>
            </a:prstTxWarp>
            <a:normAutofit fontScale="97500"/>
          </a:bodyPr>
          <a:lstStyle>
            <a:lvl1pPr algn="ctr" defTabSz="914400" rtl="0" eaLnBrk="1" latinLnBrk="0" hangingPunct="1">
              <a:lnSpc>
                <a:spcPct val="90000"/>
              </a:lnSpc>
              <a:spcBef>
                <a:spcPct val="0"/>
              </a:spcBef>
              <a:buNone/>
              <a:defRPr sz="3600" b="1" kern="1200">
                <a:solidFill>
                  <a:srgbClr val="0070C0"/>
                </a:solidFill>
                <a:latin typeface="+mn-lt"/>
                <a:ea typeface="+mj-ea"/>
                <a:cs typeface="+mj-cs"/>
              </a:defRPr>
            </a:lvl1pPr>
          </a:lstStyle>
          <a:p>
            <a:endParaRPr lang="en-US" altLang="en-US" i="1" dirty="0"/>
          </a:p>
        </p:txBody>
      </p:sp>
      <p:sp>
        <p:nvSpPr>
          <p:cNvPr id="13" name="Rectangle 12">
            <a:extLst>
              <a:ext uri="{FF2B5EF4-FFF2-40B4-BE49-F238E27FC236}">
                <a16:creationId xmlns:a16="http://schemas.microsoft.com/office/drawing/2014/main" id="{86A26F40-5E1E-453B-B13D-471D02D6B90A}"/>
              </a:ext>
            </a:extLst>
          </p:cNvPr>
          <p:cNvSpPr/>
          <p:nvPr/>
        </p:nvSpPr>
        <p:spPr>
          <a:xfrm>
            <a:off x="9673938" y="6495532"/>
            <a:ext cx="2518062" cy="276999"/>
          </a:xfrm>
          <a:prstGeom prst="rect">
            <a:avLst/>
          </a:prstGeom>
        </p:spPr>
        <p:txBody>
          <a:bodyPr wrap="none">
            <a:spAutoFit/>
          </a:bodyPr>
          <a:lstStyle/>
          <a:p>
            <a:pPr algn="r"/>
            <a:r>
              <a:rPr lang="fr-FR" sz="1200" i="1" dirty="0">
                <a:solidFill>
                  <a:srgbClr val="000000"/>
                </a:solidFill>
                <a:ea typeface="Arial" pitchFamily="-84" charset="0"/>
                <a:cs typeface="Arial" pitchFamily="-84" charset="0"/>
              </a:rPr>
              <a:t>Van </a:t>
            </a:r>
            <a:r>
              <a:rPr lang="fr-FR" sz="1200" i="1" dirty="0" err="1">
                <a:solidFill>
                  <a:srgbClr val="000000"/>
                </a:solidFill>
                <a:ea typeface="Arial" pitchFamily="-84" charset="0"/>
                <a:cs typeface="Arial" pitchFamily="-84" charset="0"/>
              </a:rPr>
              <a:t>Wyk</a:t>
            </a:r>
            <a:r>
              <a:rPr lang="fr-FR" sz="1200" i="1" dirty="0">
                <a:solidFill>
                  <a:srgbClr val="000000"/>
                </a:solidFill>
                <a:ea typeface="Arial" pitchFamily="-84" charset="0"/>
                <a:cs typeface="Arial" pitchFamily="-84" charset="0"/>
              </a:rPr>
              <a:t> J</a:t>
            </a:r>
            <a:r>
              <a:rPr lang="fr-FR" sz="1200" i="1" dirty="0"/>
              <a:t>, Glasgow 2020, Abs. O441 </a:t>
            </a:r>
          </a:p>
        </p:txBody>
      </p:sp>
      <p:sp>
        <p:nvSpPr>
          <p:cNvPr id="2" name="Titre 1">
            <a:extLst>
              <a:ext uri="{FF2B5EF4-FFF2-40B4-BE49-F238E27FC236}">
                <a16:creationId xmlns:a16="http://schemas.microsoft.com/office/drawing/2014/main" id="{91C128CF-CC88-43C4-AB75-EE765ED31EEB}"/>
              </a:ext>
            </a:extLst>
          </p:cNvPr>
          <p:cNvSpPr>
            <a:spLocks noGrp="1"/>
          </p:cNvSpPr>
          <p:nvPr>
            <p:ph type="title"/>
          </p:nvPr>
        </p:nvSpPr>
        <p:spPr/>
        <p:txBody>
          <a:bodyPr>
            <a:normAutofit/>
          </a:bodyPr>
          <a:lstStyle/>
          <a:p>
            <a:r>
              <a:rPr lang="en-US" altLang="en-US" sz="3200" dirty="0"/>
              <a:t>TANGO STUDY</a:t>
            </a:r>
            <a:br>
              <a:rPr lang="en-US" altLang="en-US" sz="3200" dirty="0"/>
            </a:br>
            <a:r>
              <a:rPr lang="en-US" altLang="en-US" sz="3200" dirty="0"/>
              <a:t>DTG/3TC Is Non-Inferior to TAF-Based Regimen at Week 96 (2)</a:t>
            </a:r>
            <a:endParaRPr lang="fr-FR" sz="3200" dirty="0"/>
          </a:p>
        </p:txBody>
      </p:sp>
    </p:spTree>
    <p:extLst>
      <p:ext uri="{BB962C8B-B14F-4D97-AF65-F5344CB8AC3E}">
        <p14:creationId xmlns:p14="http://schemas.microsoft.com/office/powerpoint/2010/main" val="4113137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508FF9B-A573-4F03-A434-DB805FDC07DB}"/>
              </a:ext>
            </a:extLst>
          </p:cNvPr>
          <p:cNvSpPr>
            <a:spLocks noGrp="1"/>
          </p:cNvSpPr>
          <p:nvPr>
            <p:ph type="title"/>
          </p:nvPr>
        </p:nvSpPr>
        <p:spPr/>
        <p:txBody>
          <a:bodyPr>
            <a:normAutofit/>
          </a:bodyPr>
          <a:lstStyle/>
          <a:p>
            <a:r>
              <a:rPr lang="en-US" altLang="en-US" sz="3200" dirty="0"/>
              <a:t>TANGO STUDY</a:t>
            </a:r>
            <a:br>
              <a:rPr lang="en-US" altLang="en-US" sz="3200" dirty="0"/>
            </a:br>
            <a:r>
              <a:rPr lang="en-US" altLang="en-US" sz="3200" dirty="0"/>
              <a:t>DTG/3TC Is Non-Inferior to TAF-Based Regimen at Week 96 (3)</a:t>
            </a:r>
            <a:endParaRPr lang="fr-FR" sz="3200" dirty="0"/>
          </a:p>
        </p:txBody>
      </p:sp>
      <p:sp>
        <p:nvSpPr>
          <p:cNvPr id="13" name="Rectangle 12">
            <a:extLst>
              <a:ext uri="{FF2B5EF4-FFF2-40B4-BE49-F238E27FC236}">
                <a16:creationId xmlns:a16="http://schemas.microsoft.com/office/drawing/2014/main" id="{86A26F40-5E1E-453B-B13D-471D02D6B90A}"/>
              </a:ext>
            </a:extLst>
          </p:cNvPr>
          <p:cNvSpPr/>
          <p:nvPr/>
        </p:nvSpPr>
        <p:spPr>
          <a:xfrm>
            <a:off x="9673938" y="6495532"/>
            <a:ext cx="2518062" cy="276999"/>
          </a:xfrm>
          <a:prstGeom prst="rect">
            <a:avLst/>
          </a:prstGeom>
        </p:spPr>
        <p:txBody>
          <a:bodyPr wrap="none">
            <a:spAutoFit/>
          </a:bodyPr>
          <a:lstStyle/>
          <a:p>
            <a:pPr algn="r"/>
            <a:r>
              <a:rPr lang="fr-FR" sz="1200" i="1" dirty="0">
                <a:solidFill>
                  <a:srgbClr val="000000"/>
                </a:solidFill>
                <a:ea typeface="Arial" pitchFamily="-84" charset="0"/>
                <a:cs typeface="Arial" pitchFamily="-84" charset="0"/>
              </a:rPr>
              <a:t>Van </a:t>
            </a:r>
            <a:r>
              <a:rPr lang="fr-FR" sz="1200" i="1" dirty="0" err="1">
                <a:solidFill>
                  <a:srgbClr val="000000"/>
                </a:solidFill>
                <a:ea typeface="Arial" pitchFamily="-84" charset="0"/>
                <a:cs typeface="Arial" pitchFamily="-84" charset="0"/>
              </a:rPr>
              <a:t>Wyk</a:t>
            </a:r>
            <a:r>
              <a:rPr lang="fr-FR" sz="1200" i="1" dirty="0">
                <a:solidFill>
                  <a:srgbClr val="000000"/>
                </a:solidFill>
                <a:ea typeface="Arial" pitchFamily="-84" charset="0"/>
                <a:cs typeface="Arial" pitchFamily="-84" charset="0"/>
              </a:rPr>
              <a:t> J</a:t>
            </a:r>
            <a:r>
              <a:rPr lang="fr-FR" sz="1200" i="1" dirty="0"/>
              <a:t>, Glasgow 2020, Abs. O441 </a:t>
            </a:r>
          </a:p>
        </p:txBody>
      </p:sp>
      <p:sp>
        <p:nvSpPr>
          <p:cNvPr id="7" name="ZoneTexte 6">
            <a:extLst>
              <a:ext uri="{FF2B5EF4-FFF2-40B4-BE49-F238E27FC236}">
                <a16:creationId xmlns:a16="http://schemas.microsoft.com/office/drawing/2014/main" id="{987BCD3B-776C-4B17-80C3-E75EE7EA7007}"/>
              </a:ext>
            </a:extLst>
          </p:cNvPr>
          <p:cNvSpPr txBox="1"/>
          <p:nvPr/>
        </p:nvSpPr>
        <p:spPr>
          <a:xfrm>
            <a:off x="2902774" y="2056731"/>
            <a:ext cx="7253977" cy="461665"/>
          </a:xfrm>
          <a:prstGeom prst="rect">
            <a:avLst/>
          </a:prstGeom>
          <a:noFill/>
        </p:spPr>
        <p:txBody>
          <a:bodyPr wrap="square">
            <a:spAutoFit/>
          </a:bodyPr>
          <a:lstStyle/>
          <a:p>
            <a:pPr algn="ctr"/>
            <a:r>
              <a:rPr lang="en-US" sz="2400" b="1" dirty="0">
                <a:solidFill>
                  <a:srgbClr val="0070C0"/>
                </a:solidFill>
              </a:rPr>
              <a:t>Summary of Adverse Events Between W48 and W96 </a:t>
            </a:r>
            <a:endParaRPr lang="fr-FR" sz="2400" b="1" dirty="0">
              <a:solidFill>
                <a:srgbClr val="0070C0"/>
              </a:solidFill>
            </a:endParaRPr>
          </a:p>
        </p:txBody>
      </p:sp>
      <p:graphicFrame>
        <p:nvGraphicFramePr>
          <p:cNvPr id="11" name="Content Placeholder 7">
            <a:extLst>
              <a:ext uri="{FF2B5EF4-FFF2-40B4-BE49-F238E27FC236}">
                <a16:creationId xmlns:a16="http://schemas.microsoft.com/office/drawing/2014/main" id="{49939F02-4377-4A60-98CF-1822C94C1B3F}"/>
              </a:ext>
            </a:extLst>
          </p:cNvPr>
          <p:cNvGraphicFramePr>
            <a:graphicFrameLocks/>
          </p:cNvGraphicFramePr>
          <p:nvPr>
            <p:extLst>
              <p:ext uri="{D42A27DB-BD31-4B8C-83A1-F6EECF244321}">
                <p14:modId xmlns:p14="http://schemas.microsoft.com/office/powerpoint/2010/main" val="1287206892"/>
              </p:ext>
            </p:extLst>
          </p:nvPr>
        </p:nvGraphicFramePr>
        <p:xfrm>
          <a:off x="641499" y="2324304"/>
          <a:ext cx="10972800" cy="43148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1308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B144A2-5106-4897-AB2A-C511A0AEFF0D}"/>
              </a:ext>
            </a:extLst>
          </p:cNvPr>
          <p:cNvSpPr>
            <a:spLocks noGrp="1"/>
          </p:cNvSpPr>
          <p:nvPr>
            <p:ph type="title"/>
          </p:nvPr>
        </p:nvSpPr>
        <p:spPr/>
        <p:txBody>
          <a:bodyPr>
            <a:noAutofit/>
          </a:bodyPr>
          <a:lstStyle/>
          <a:p>
            <a:r>
              <a:rPr lang="en-US" altLang="en-US" sz="3200" dirty="0"/>
              <a:t>TANGO STUDY</a:t>
            </a:r>
            <a:br>
              <a:rPr lang="en-US" altLang="en-US" sz="3200" dirty="0"/>
            </a:br>
            <a:r>
              <a:rPr lang="en-US" altLang="en-US" sz="3200" dirty="0"/>
              <a:t>DTG/3TC Is Non-Inferior to TAF-Based Regimen</a:t>
            </a:r>
            <a:br>
              <a:rPr lang="en-US" altLang="en-US" sz="3200" dirty="0"/>
            </a:br>
            <a:r>
              <a:rPr lang="en-US" altLang="en-US" sz="3200" dirty="0"/>
              <a:t>at Week 96 (4)</a:t>
            </a:r>
            <a:endParaRPr lang="fr-FR" sz="3200" dirty="0"/>
          </a:p>
        </p:txBody>
      </p:sp>
      <p:graphicFrame>
        <p:nvGraphicFramePr>
          <p:cNvPr id="18" name="Table 10">
            <a:extLst>
              <a:ext uri="{FF2B5EF4-FFF2-40B4-BE49-F238E27FC236}">
                <a16:creationId xmlns:a16="http://schemas.microsoft.com/office/drawing/2014/main" id="{5C7D32D5-5F8C-4567-BC90-179DFF11FA16}"/>
              </a:ext>
            </a:extLst>
          </p:cNvPr>
          <p:cNvGraphicFramePr>
            <a:graphicFrameLocks noGrp="1"/>
          </p:cNvGraphicFramePr>
          <p:nvPr>
            <p:extLst>
              <p:ext uri="{D42A27DB-BD31-4B8C-83A1-F6EECF244321}">
                <p14:modId xmlns:p14="http://schemas.microsoft.com/office/powerpoint/2010/main" val="79486445"/>
              </p:ext>
            </p:extLst>
          </p:nvPr>
        </p:nvGraphicFramePr>
        <p:xfrm>
          <a:off x="3382059" y="2412438"/>
          <a:ext cx="5167225" cy="213360"/>
        </p:xfrm>
        <a:graphic>
          <a:graphicData uri="http://schemas.openxmlformats.org/drawingml/2006/table">
            <a:tbl>
              <a:tblPr firstRow="1" bandRow="1">
                <a:tableStyleId>{5C22544A-7EE6-4342-B048-85BDC9FD1C3A}</a:tableStyleId>
              </a:tblPr>
              <a:tblGrid>
                <a:gridCol w="263900">
                  <a:extLst>
                    <a:ext uri="{9D8B030D-6E8A-4147-A177-3AD203B41FA5}">
                      <a16:colId xmlns:a16="http://schemas.microsoft.com/office/drawing/2014/main" val="103938125"/>
                    </a:ext>
                  </a:extLst>
                </a:gridCol>
                <a:gridCol w="2250373">
                  <a:extLst>
                    <a:ext uri="{9D8B030D-6E8A-4147-A177-3AD203B41FA5}">
                      <a16:colId xmlns:a16="http://schemas.microsoft.com/office/drawing/2014/main" val="2626985705"/>
                    </a:ext>
                  </a:extLst>
                </a:gridCol>
                <a:gridCol w="292101">
                  <a:extLst>
                    <a:ext uri="{9D8B030D-6E8A-4147-A177-3AD203B41FA5}">
                      <a16:colId xmlns:a16="http://schemas.microsoft.com/office/drawing/2014/main" val="4176404198"/>
                    </a:ext>
                  </a:extLst>
                </a:gridCol>
                <a:gridCol w="2360851">
                  <a:extLst>
                    <a:ext uri="{9D8B030D-6E8A-4147-A177-3AD203B41FA5}">
                      <a16:colId xmlns:a16="http://schemas.microsoft.com/office/drawing/2014/main" val="1376743270"/>
                    </a:ext>
                  </a:extLst>
                </a:gridCol>
              </a:tblGrid>
              <a:tr h="140574">
                <a:tc>
                  <a:txBody>
                    <a:bodyPr/>
                    <a:lstStyle/>
                    <a:p>
                      <a:endParaRPr lang="en-US" sz="1400" b="1">
                        <a:solidFill>
                          <a:schemeClr val="tx1"/>
                        </a:solidFill>
                        <a:latin typeface="+mn-lt"/>
                        <a:cs typeface="Arial" panose="020B0604020202020204" pitchFamily="34" charset="0"/>
                      </a:endParaRPr>
                    </a:p>
                  </a:txBody>
                  <a:tcPr marL="0" marR="0" marT="0" marB="0">
                    <a:solidFill>
                      <a:srgbClr val="002F5F"/>
                    </a:solidFill>
                  </a:tcPr>
                </a:tc>
                <a:tc>
                  <a:txBody>
                    <a:bodyPr/>
                    <a:lstStyle/>
                    <a:p>
                      <a:r>
                        <a:rPr lang="en-US" sz="1400" b="1">
                          <a:solidFill>
                            <a:schemeClr val="tx1"/>
                          </a:solidFill>
                          <a:latin typeface="+mn-lt"/>
                          <a:cs typeface="Arial" panose="020B0604020202020204" pitchFamily="34" charset="0"/>
                        </a:rPr>
                        <a:t>  DTG/3TC (N=369)   </a:t>
                      </a:r>
                    </a:p>
                  </a:txBody>
                  <a:tcPr marL="0" marR="0" marT="0" marB="0">
                    <a:solidFill>
                      <a:schemeClr val="bg1"/>
                    </a:solidFill>
                  </a:tcPr>
                </a:tc>
                <a:tc>
                  <a:txBody>
                    <a:bodyPr/>
                    <a:lstStyle/>
                    <a:p>
                      <a:endParaRPr lang="en-US" sz="1400" b="1">
                        <a:solidFill>
                          <a:schemeClr val="tx1"/>
                        </a:solidFill>
                        <a:latin typeface="+mn-lt"/>
                        <a:cs typeface="Arial" panose="020B0604020202020204" pitchFamily="34" charset="0"/>
                      </a:endParaRPr>
                    </a:p>
                  </a:txBody>
                  <a:tcPr marL="0" marR="0" marT="0" marB="0">
                    <a:solidFill>
                      <a:srgbClr val="FF6600"/>
                    </a:solidFill>
                  </a:tcPr>
                </a:tc>
                <a:tc>
                  <a:txBody>
                    <a:bodyPr/>
                    <a:lstStyle/>
                    <a:p>
                      <a:r>
                        <a:rPr lang="en-US" sz="1400" b="1" dirty="0">
                          <a:solidFill>
                            <a:schemeClr val="tx1"/>
                          </a:solidFill>
                          <a:latin typeface="+mn-lt"/>
                          <a:cs typeface="Arial" panose="020B0604020202020204" pitchFamily="34" charset="0"/>
                        </a:rPr>
                        <a:t>  TAF-based regimen (N=371)</a:t>
                      </a:r>
                    </a:p>
                  </a:txBody>
                  <a:tcPr marL="0" marR="0" marT="0" marB="0">
                    <a:solidFill>
                      <a:schemeClr val="bg1"/>
                    </a:solidFill>
                  </a:tcPr>
                </a:tc>
                <a:extLst>
                  <a:ext uri="{0D108BD9-81ED-4DB2-BD59-A6C34878D82A}">
                    <a16:rowId xmlns:a16="http://schemas.microsoft.com/office/drawing/2014/main" val="2604524387"/>
                  </a:ext>
                </a:extLst>
              </a:tr>
            </a:tbl>
          </a:graphicData>
        </a:graphic>
      </p:graphicFrame>
      <p:grpSp>
        <p:nvGrpSpPr>
          <p:cNvPr id="3" name="Groupe 2">
            <a:extLst>
              <a:ext uri="{FF2B5EF4-FFF2-40B4-BE49-F238E27FC236}">
                <a16:creationId xmlns:a16="http://schemas.microsoft.com/office/drawing/2014/main" id="{7472FD2C-1B8D-412B-AF71-3BD7A0ED8989}"/>
              </a:ext>
            </a:extLst>
          </p:cNvPr>
          <p:cNvGrpSpPr/>
          <p:nvPr/>
        </p:nvGrpSpPr>
        <p:grpSpPr>
          <a:xfrm>
            <a:off x="360934" y="2825539"/>
            <a:ext cx="5483166" cy="3089801"/>
            <a:chOff x="360934" y="2825539"/>
            <a:chExt cx="5483166" cy="3089801"/>
          </a:xfrm>
        </p:grpSpPr>
        <p:graphicFrame>
          <p:nvGraphicFramePr>
            <p:cNvPr id="8" name="Chart 10">
              <a:extLst>
                <a:ext uri="{FF2B5EF4-FFF2-40B4-BE49-F238E27FC236}">
                  <a16:creationId xmlns:a16="http://schemas.microsoft.com/office/drawing/2014/main" id="{E6FC14B7-0163-462E-8828-D14AADF40FA0}"/>
                </a:ext>
              </a:extLst>
            </p:cNvPr>
            <p:cNvGraphicFramePr>
              <a:graphicFrameLocks/>
            </p:cNvGraphicFramePr>
            <p:nvPr>
              <p:extLst>
                <p:ext uri="{D42A27DB-BD31-4B8C-83A1-F6EECF244321}">
                  <p14:modId xmlns:p14="http://schemas.microsoft.com/office/powerpoint/2010/main" val="2776011723"/>
                </p:ext>
              </p:extLst>
            </p:nvPr>
          </p:nvGraphicFramePr>
          <p:xfrm>
            <a:off x="360934" y="3045285"/>
            <a:ext cx="5400675" cy="287005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5">
              <a:extLst>
                <a:ext uri="{FF2B5EF4-FFF2-40B4-BE49-F238E27FC236}">
                  <a16:creationId xmlns:a16="http://schemas.microsoft.com/office/drawing/2014/main" id="{FD3DD1CA-368F-4E2C-9143-69C9A9EE0193}"/>
                </a:ext>
              </a:extLst>
            </p:cNvPr>
            <p:cNvSpPr txBox="1"/>
            <p:nvPr/>
          </p:nvSpPr>
          <p:spPr>
            <a:xfrm>
              <a:off x="1432604" y="5047241"/>
              <a:ext cx="1560850" cy="646331"/>
            </a:xfrm>
            <a:prstGeom prst="rect">
              <a:avLst/>
            </a:prstGeom>
            <a:noFill/>
          </p:spPr>
          <p:txBody>
            <a:bodyPr wrap="square" rtlCol="0" anchor="t">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mj-lt"/>
                  <a:ea typeface="+mn-ea"/>
                  <a:cs typeface="Arial" panose="020B0604020202020204" pitchFamily="34" charset="0"/>
                </a:rPr>
                <a:t>eGFR from creatinine, </a:t>
              </a:r>
              <a:br>
                <a:rPr kumimoji="0" lang="en-US" sz="1200" b="0" i="0" u="none" strike="noStrike" kern="1200" cap="none" spc="0" normalizeH="0" baseline="0" noProof="0">
                  <a:ln>
                    <a:noFill/>
                  </a:ln>
                  <a:effectLst/>
                  <a:uLnTx/>
                  <a:uFillTx/>
                  <a:latin typeface="+mj-lt"/>
                  <a:ea typeface="+mn-ea"/>
                  <a:cs typeface="Arial" panose="020B0604020202020204" pitchFamily="34" charset="0"/>
                </a:rPr>
              </a:br>
              <a:r>
                <a:rPr kumimoji="0" lang="en-US" sz="1200" b="0" i="0" u="none" strike="noStrike" kern="1200" cap="none" spc="0" normalizeH="0" baseline="0" noProof="0">
                  <a:ln>
                    <a:noFill/>
                  </a:ln>
                  <a:effectLst/>
                  <a:uLnTx/>
                  <a:uFillTx/>
                  <a:latin typeface="+mj-lt"/>
                  <a:ea typeface="+mn-ea"/>
                  <a:cs typeface="Arial" panose="020B0604020202020204" pitchFamily="34" charset="0"/>
                </a:rPr>
                <a:t>CKD-EPI</a:t>
              </a:r>
              <a:br>
                <a:rPr kumimoji="0" lang="en-US" sz="1200" b="0" i="0" u="none" strike="noStrike" kern="1200" cap="none" spc="0" normalizeH="0" baseline="0" noProof="0">
                  <a:ln>
                    <a:noFill/>
                  </a:ln>
                  <a:effectLst/>
                  <a:uLnTx/>
                  <a:uFillTx/>
                  <a:latin typeface="+mj-lt"/>
                  <a:ea typeface="+mn-ea"/>
                  <a:cs typeface="Arial" panose="020B0604020202020204" pitchFamily="34" charset="0"/>
                </a:rPr>
              </a:br>
              <a:r>
                <a:rPr kumimoji="0" lang="en-US" sz="1200" b="0" i="0" u="none" strike="noStrike" kern="1200" cap="none" spc="0" normalizeH="0" baseline="0" noProof="0">
                  <a:ln>
                    <a:noFill/>
                  </a:ln>
                  <a:effectLst/>
                  <a:uLnTx/>
                  <a:uFillTx/>
                  <a:latin typeface="+mj-lt"/>
                  <a:ea typeface="+mn-ea"/>
                  <a:cs typeface="Arial" panose="020B0604020202020204" pitchFamily="34" charset="0"/>
                </a:rPr>
                <a:t>(mL/min/1.73 m</a:t>
              </a:r>
              <a:r>
                <a:rPr kumimoji="0" lang="en-US" sz="1200" b="0" i="0" u="none" strike="noStrike" kern="1200" cap="none" spc="0" normalizeH="0" baseline="30000" noProof="0">
                  <a:ln>
                    <a:noFill/>
                  </a:ln>
                  <a:effectLst/>
                  <a:uLnTx/>
                  <a:uFillTx/>
                  <a:latin typeface="+mj-lt"/>
                  <a:ea typeface="+mn-ea"/>
                  <a:cs typeface="Arial" panose="020B0604020202020204" pitchFamily="34" charset="0"/>
                </a:rPr>
                <a:t>2</a:t>
              </a:r>
              <a:r>
                <a:rPr kumimoji="0" lang="en-US" sz="1200" b="0" i="0" u="none" strike="noStrike" kern="1200" cap="none" spc="0" normalizeH="0" baseline="0" noProof="0">
                  <a:ln>
                    <a:noFill/>
                  </a:ln>
                  <a:effectLst/>
                  <a:uLnTx/>
                  <a:uFillTx/>
                  <a:latin typeface="+mj-lt"/>
                  <a:ea typeface="+mn-ea"/>
                  <a:cs typeface="Arial" panose="020B0604020202020204" pitchFamily="34" charset="0"/>
                </a:rPr>
                <a:t>)</a:t>
              </a:r>
            </a:p>
          </p:txBody>
        </p:sp>
        <p:sp>
          <p:nvSpPr>
            <p:cNvPr id="20" name="TextBox 18">
              <a:extLst>
                <a:ext uri="{FF2B5EF4-FFF2-40B4-BE49-F238E27FC236}">
                  <a16:creationId xmlns:a16="http://schemas.microsoft.com/office/drawing/2014/main" id="{484432FE-BEF8-4008-81D4-F0A3131E6BB2}"/>
                </a:ext>
              </a:extLst>
            </p:cNvPr>
            <p:cNvSpPr txBox="1"/>
            <p:nvPr/>
          </p:nvSpPr>
          <p:spPr>
            <a:xfrm>
              <a:off x="2317680" y="2825539"/>
              <a:ext cx="2228687" cy="276999"/>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a:ln>
                    <a:noFill/>
                  </a:ln>
                  <a:effectLst/>
                  <a:uLnTx/>
                  <a:uFillTx/>
                  <a:latin typeface="+mj-lt"/>
                  <a:ea typeface="+mn-ea"/>
                  <a:cs typeface="Arial" panose="020B0604020202020204" pitchFamily="34" charset="0"/>
                </a:rPr>
                <a:t>Plasma/Serum markers</a:t>
              </a:r>
            </a:p>
          </p:txBody>
        </p:sp>
        <p:sp>
          <p:nvSpPr>
            <p:cNvPr id="24" name="TextBox 20">
              <a:extLst>
                <a:ext uri="{FF2B5EF4-FFF2-40B4-BE49-F238E27FC236}">
                  <a16:creationId xmlns:a16="http://schemas.microsoft.com/office/drawing/2014/main" id="{D77D0225-136A-44E4-95B0-1E5FA712F5B3}"/>
                </a:ext>
              </a:extLst>
            </p:cNvPr>
            <p:cNvSpPr txBox="1"/>
            <p:nvPr/>
          </p:nvSpPr>
          <p:spPr>
            <a:xfrm>
              <a:off x="4283185" y="5047241"/>
              <a:ext cx="1560915" cy="646331"/>
            </a:xfrm>
            <a:prstGeom prst="rect">
              <a:avLst/>
            </a:prstGeom>
            <a:noFill/>
          </p:spPr>
          <p:txBody>
            <a:bodyPr wrap="square" rtlCol="0" anchor="t">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mj-lt"/>
                  <a:ea typeface="+mn-ea"/>
                  <a:cs typeface="Arial" panose="020B0604020202020204" pitchFamily="34" charset="0"/>
                </a:rPr>
                <a:t>eGFR from cystatin C, </a:t>
              </a:r>
              <a:br>
                <a:rPr kumimoji="0" lang="en-US" sz="1200" b="0" i="0" u="none" strike="noStrike" kern="1200" cap="none" spc="0" normalizeH="0" baseline="0" noProof="0">
                  <a:ln>
                    <a:noFill/>
                  </a:ln>
                  <a:effectLst/>
                  <a:uLnTx/>
                  <a:uFillTx/>
                  <a:latin typeface="+mj-lt"/>
                  <a:ea typeface="+mn-ea"/>
                  <a:cs typeface="Arial" panose="020B0604020202020204" pitchFamily="34" charset="0"/>
                </a:rPr>
              </a:br>
              <a:r>
                <a:rPr kumimoji="0" lang="en-US" sz="1200" b="0" i="0" u="none" strike="noStrike" kern="1200" cap="none" spc="0" normalizeH="0" baseline="0" noProof="0">
                  <a:ln>
                    <a:noFill/>
                  </a:ln>
                  <a:effectLst/>
                  <a:uLnTx/>
                  <a:uFillTx/>
                  <a:latin typeface="+mj-lt"/>
                  <a:ea typeface="+mn-ea"/>
                  <a:cs typeface="Arial" panose="020B0604020202020204" pitchFamily="34" charset="0"/>
                </a:rPr>
                <a:t>CKD-EPI (mL/min/1.73 m</a:t>
              </a:r>
              <a:r>
                <a:rPr kumimoji="0" lang="en-US" sz="1200" b="0" i="0" u="none" strike="noStrike" kern="1200" cap="none" spc="0" normalizeH="0" baseline="30000" noProof="0">
                  <a:ln>
                    <a:noFill/>
                  </a:ln>
                  <a:effectLst/>
                  <a:uLnTx/>
                  <a:uFillTx/>
                  <a:latin typeface="+mj-lt"/>
                  <a:ea typeface="+mn-ea"/>
                  <a:cs typeface="Arial" panose="020B0604020202020204" pitchFamily="34" charset="0"/>
                </a:rPr>
                <a:t>2</a:t>
              </a:r>
              <a:r>
                <a:rPr kumimoji="0" lang="en-US" sz="1200" b="0" i="0" u="none" strike="noStrike" kern="1200" cap="none" spc="0" normalizeH="0" baseline="0" noProof="0">
                  <a:ln>
                    <a:noFill/>
                  </a:ln>
                  <a:effectLst/>
                  <a:uLnTx/>
                  <a:uFillTx/>
                  <a:latin typeface="+mj-lt"/>
                  <a:ea typeface="+mn-ea"/>
                  <a:cs typeface="Arial" panose="020B0604020202020204" pitchFamily="34" charset="0"/>
                </a:rPr>
                <a:t>)</a:t>
              </a:r>
            </a:p>
          </p:txBody>
        </p:sp>
        <p:sp>
          <p:nvSpPr>
            <p:cNvPr id="26" name="Left Bracket 1">
              <a:extLst>
                <a:ext uri="{FF2B5EF4-FFF2-40B4-BE49-F238E27FC236}">
                  <a16:creationId xmlns:a16="http://schemas.microsoft.com/office/drawing/2014/main" id="{9431FBDF-D455-41B0-91F3-6450A9937982}"/>
                </a:ext>
              </a:extLst>
            </p:cNvPr>
            <p:cNvSpPr/>
            <p:nvPr/>
          </p:nvSpPr>
          <p:spPr>
            <a:xfrm rot="5400000">
              <a:off x="4608498" y="3044093"/>
              <a:ext cx="84185" cy="520484"/>
            </a:xfrm>
            <a:prstGeom prst="leftBracket">
              <a:avLst>
                <a:gd name="adj" fmla="val 0"/>
              </a:avLst>
            </a:prstGeom>
            <a:ln w="12700">
              <a:solidFill>
                <a:srgbClr val="071D4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effectLst/>
                <a:uLnTx/>
                <a:uFillTx/>
                <a:latin typeface="+mj-lt"/>
                <a:ea typeface="+mn-ea"/>
                <a:cs typeface="+mn-cs"/>
              </a:endParaRPr>
            </a:p>
          </p:txBody>
        </p:sp>
        <p:sp>
          <p:nvSpPr>
            <p:cNvPr id="28" name="TextBox 2">
              <a:extLst>
                <a:ext uri="{FF2B5EF4-FFF2-40B4-BE49-F238E27FC236}">
                  <a16:creationId xmlns:a16="http://schemas.microsoft.com/office/drawing/2014/main" id="{B7AD0664-031B-440E-A606-0C3A6B2B48AB}"/>
                </a:ext>
              </a:extLst>
            </p:cNvPr>
            <p:cNvSpPr txBox="1"/>
            <p:nvPr/>
          </p:nvSpPr>
          <p:spPr>
            <a:xfrm>
              <a:off x="4586823" y="3091692"/>
              <a:ext cx="127536" cy="246221"/>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effectLst/>
                  <a:uLnTx/>
                  <a:uFillTx/>
                  <a:latin typeface="+mj-lt"/>
                  <a:ea typeface="+mn-ea"/>
                  <a:cs typeface="Arial" panose="020B0604020202020204" pitchFamily="34" charset="0"/>
                </a:rPr>
                <a:t>*</a:t>
              </a:r>
            </a:p>
          </p:txBody>
        </p:sp>
        <p:sp>
          <p:nvSpPr>
            <p:cNvPr id="32" name="Left Bracket 13">
              <a:extLst>
                <a:ext uri="{FF2B5EF4-FFF2-40B4-BE49-F238E27FC236}">
                  <a16:creationId xmlns:a16="http://schemas.microsoft.com/office/drawing/2014/main" id="{97E26FBB-A87A-4AF5-8655-44F343FC27BB}"/>
                </a:ext>
              </a:extLst>
            </p:cNvPr>
            <p:cNvSpPr/>
            <p:nvPr/>
          </p:nvSpPr>
          <p:spPr>
            <a:xfrm rot="5400000">
              <a:off x="2421018" y="3053544"/>
              <a:ext cx="84185" cy="520484"/>
            </a:xfrm>
            <a:prstGeom prst="leftBracket">
              <a:avLst>
                <a:gd name="adj" fmla="val 0"/>
              </a:avLst>
            </a:prstGeom>
            <a:ln w="12700">
              <a:solidFill>
                <a:srgbClr val="071D4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effectLst/>
                <a:uLnTx/>
                <a:uFillTx/>
                <a:latin typeface="+mj-lt"/>
                <a:ea typeface="+mn-ea"/>
                <a:cs typeface="+mn-cs"/>
              </a:endParaRPr>
            </a:p>
          </p:txBody>
        </p:sp>
        <p:sp>
          <p:nvSpPr>
            <p:cNvPr id="34" name="TextBox 15">
              <a:extLst>
                <a:ext uri="{FF2B5EF4-FFF2-40B4-BE49-F238E27FC236}">
                  <a16:creationId xmlns:a16="http://schemas.microsoft.com/office/drawing/2014/main" id="{50D93F74-9421-4B84-BB38-B9A6F590CB9D}"/>
                </a:ext>
              </a:extLst>
            </p:cNvPr>
            <p:cNvSpPr txBox="1"/>
            <p:nvPr/>
          </p:nvSpPr>
          <p:spPr>
            <a:xfrm>
              <a:off x="2290126" y="3091692"/>
              <a:ext cx="345970" cy="246221"/>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effectLst/>
                  <a:uLnTx/>
                  <a:uFillTx/>
                  <a:latin typeface="+mj-lt"/>
                  <a:ea typeface="+mn-ea"/>
                  <a:cs typeface="Arial" panose="020B0604020202020204" pitchFamily="34" charset="0"/>
                </a:rPr>
                <a:t>**</a:t>
              </a:r>
            </a:p>
          </p:txBody>
        </p:sp>
      </p:grpSp>
      <p:grpSp>
        <p:nvGrpSpPr>
          <p:cNvPr id="5" name="Groupe 4">
            <a:extLst>
              <a:ext uri="{FF2B5EF4-FFF2-40B4-BE49-F238E27FC236}">
                <a16:creationId xmlns:a16="http://schemas.microsoft.com/office/drawing/2014/main" id="{53AC641D-13FD-400A-8D61-DF7DF5DEFF8E}"/>
              </a:ext>
            </a:extLst>
          </p:cNvPr>
          <p:cNvGrpSpPr/>
          <p:nvPr/>
        </p:nvGrpSpPr>
        <p:grpSpPr>
          <a:xfrm>
            <a:off x="6348615" y="2825539"/>
            <a:ext cx="5497631" cy="3127356"/>
            <a:chOff x="6348615" y="2825539"/>
            <a:chExt cx="5497631" cy="3127356"/>
          </a:xfrm>
        </p:grpSpPr>
        <p:graphicFrame>
          <p:nvGraphicFramePr>
            <p:cNvPr id="6" name="Chart 10">
              <a:extLst>
                <a:ext uri="{FF2B5EF4-FFF2-40B4-BE49-F238E27FC236}">
                  <a16:creationId xmlns:a16="http://schemas.microsoft.com/office/drawing/2014/main" id="{61538F98-6C67-4484-961E-8072AEA98B95}"/>
                </a:ext>
              </a:extLst>
            </p:cNvPr>
            <p:cNvGraphicFramePr>
              <a:graphicFrameLocks/>
            </p:cNvGraphicFramePr>
            <p:nvPr>
              <p:extLst>
                <p:ext uri="{D42A27DB-BD31-4B8C-83A1-F6EECF244321}">
                  <p14:modId xmlns:p14="http://schemas.microsoft.com/office/powerpoint/2010/main" val="3906073607"/>
                </p:ext>
              </p:extLst>
            </p:nvPr>
          </p:nvGraphicFramePr>
          <p:xfrm>
            <a:off x="6348615" y="3158675"/>
            <a:ext cx="5497631" cy="279422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7">
              <a:extLst>
                <a:ext uri="{FF2B5EF4-FFF2-40B4-BE49-F238E27FC236}">
                  <a16:creationId xmlns:a16="http://schemas.microsoft.com/office/drawing/2014/main" id="{D36BF9DA-22B2-4264-9A15-A21BB8E99DFA}"/>
                </a:ext>
              </a:extLst>
            </p:cNvPr>
            <p:cNvSpPr txBox="1"/>
            <p:nvPr/>
          </p:nvSpPr>
          <p:spPr>
            <a:xfrm>
              <a:off x="7580413" y="5047241"/>
              <a:ext cx="968871" cy="646331"/>
            </a:xfrm>
            <a:prstGeom prst="rect">
              <a:avLst/>
            </a:prstGeom>
            <a:noFill/>
          </p:spPr>
          <p:txBody>
            <a:bodyPr wrap="square" rtlCol="0" anchor="t">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mj-lt"/>
                  <a:ea typeface="+mn-ea"/>
                  <a:cs typeface="Arial" panose="020B0604020202020204" pitchFamily="34" charset="0"/>
                </a:rPr>
                <a:t>Protein/</a:t>
              </a:r>
              <a:br>
                <a:rPr kumimoji="0" lang="en-US" sz="1200" b="0" i="0" u="none" strike="noStrike" kern="1200" cap="none" spc="0" normalizeH="0" baseline="0" noProof="0">
                  <a:ln>
                    <a:noFill/>
                  </a:ln>
                  <a:effectLst/>
                  <a:uLnTx/>
                  <a:uFillTx/>
                  <a:latin typeface="+mj-lt"/>
                  <a:ea typeface="+mn-ea"/>
                  <a:cs typeface="Arial" panose="020B0604020202020204" pitchFamily="34" charset="0"/>
                </a:rPr>
              </a:br>
              <a:r>
                <a:rPr kumimoji="0" lang="en-US" sz="1200" b="0" i="0" u="none" strike="noStrike" kern="1200" cap="none" spc="0" normalizeH="0" baseline="0" noProof="0">
                  <a:ln>
                    <a:noFill/>
                  </a:ln>
                  <a:effectLst/>
                  <a:uLnTx/>
                  <a:uFillTx/>
                  <a:latin typeface="+mj-lt"/>
                  <a:ea typeface="+mn-ea"/>
                  <a:cs typeface="Arial" panose="020B0604020202020204" pitchFamily="34" charset="0"/>
                </a:rPr>
                <a:t>Creatinine</a:t>
              </a:r>
              <a:br>
                <a:rPr kumimoji="0" lang="en-US" sz="1200" b="0" i="0" u="none" strike="noStrike" kern="1200" cap="none" spc="0" normalizeH="0" baseline="0" noProof="0">
                  <a:ln>
                    <a:noFill/>
                  </a:ln>
                  <a:effectLst/>
                  <a:uLnTx/>
                  <a:uFillTx/>
                  <a:latin typeface="+mj-lt"/>
                  <a:ea typeface="+mn-ea"/>
                  <a:cs typeface="Arial" panose="020B0604020202020204" pitchFamily="34" charset="0"/>
                </a:rPr>
              </a:br>
              <a:r>
                <a:rPr kumimoji="0" lang="en-US" sz="1200" b="0" i="0" u="none" strike="noStrike" kern="1200" cap="none" spc="0" normalizeH="0" baseline="0" noProof="0">
                  <a:ln>
                    <a:noFill/>
                  </a:ln>
                  <a:effectLst/>
                  <a:uLnTx/>
                  <a:uFillTx/>
                  <a:latin typeface="+mj-lt"/>
                  <a:ea typeface="+mn-ea"/>
                  <a:cs typeface="Arial" panose="020B0604020202020204" pitchFamily="34" charset="0"/>
                </a:rPr>
                <a:t>(g/mol)</a:t>
              </a:r>
            </a:p>
          </p:txBody>
        </p:sp>
        <p:sp>
          <p:nvSpPr>
            <p:cNvPr id="14" name="TextBox 8">
              <a:extLst>
                <a:ext uri="{FF2B5EF4-FFF2-40B4-BE49-F238E27FC236}">
                  <a16:creationId xmlns:a16="http://schemas.microsoft.com/office/drawing/2014/main" id="{79251625-A376-4AEE-A3E3-5521FB501E11}"/>
                </a:ext>
              </a:extLst>
            </p:cNvPr>
            <p:cNvSpPr txBox="1"/>
            <p:nvPr/>
          </p:nvSpPr>
          <p:spPr>
            <a:xfrm>
              <a:off x="8928078" y="5047241"/>
              <a:ext cx="1243316" cy="830997"/>
            </a:xfrm>
            <a:prstGeom prst="rect">
              <a:avLst/>
            </a:prstGeom>
            <a:noFill/>
          </p:spPr>
          <p:txBody>
            <a:bodyPr wrap="square" rtlCol="0" anchor="t">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mj-lt"/>
                  <a:ea typeface="+mn-ea"/>
                  <a:cs typeface="Arial" panose="020B0604020202020204" pitchFamily="34" charset="0"/>
                </a:rPr>
                <a:t>Retinol-binding</a:t>
              </a:r>
              <a:br>
                <a:rPr kumimoji="0" lang="en-US" sz="1200" b="0" i="0" u="none" strike="noStrike" kern="1200" cap="none" spc="0" normalizeH="0" baseline="0" noProof="0">
                  <a:ln>
                    <a:noFill/>
                  </a:ln>
                  <a:effectLst/>
                  <a:uLnTx/>
                  <a:uFillTx/>
                  <a:latin typeface="+mj-lt"/>
                  <a:ea typeface="+mn-ea"/>
                  <a:cs typeface="Arial" panose="020B0604020202020204" pitchFamily="34" charset="0"/>
                </a:rPr>
              </a:br>
              <a:r>
                <a:rPr kumimoji="0" lang="en-US" sz="1200" b="0" i="0" u="none" strike="noStrike" kern="1200" cap="none" spc="0" normalizeH="0" baseline="0" noProof="0">
                  <a:ln>
                    <a:noFill/>
                  </a:ln>
                  <a:effectLst/>
                  <a:uLnTx/>
                  <a:uFillTx/>
                  <a:latin typeface="+mj-lt"/>
                  <a:ea typeface="+mn-ea"/>
                  <a:cs typeface="Arial" panose="020B0604020202020204" pitchFamily="34" charset="0"/>
                </a:rPr>
                <a:t>protein/</a:t>
              </a:r>
              <a:br>
                <a:rPr kumimoji="0" lang="en-US" sz="1200" b="0" i="0" u="none" strike="noStrike" kern="1200" cap="none" spc="0" normalizeH="0" baseline="0" noProof="0">
                  <a:ln>
                    <a:noFill/>
                  </a:ln>
                  <a:effectLst/>
                  <a:uLnTx/>
                  <a:uFillTx/>
                  <a:latin typeface="+mj-lt"/>
                  <a:ea typeface="+mn-ea"/>
                  <a:cs typeface="Arial" panose="020B0604020202020204" pitchFamily="34" charset="0"/>
                </a:rPr>
              </a:br>
              <a:r>
                <a:rPr kumimoji="0" lang="en-US" sz="1200" b="0" i="0" u="none" strike="noStrike" kern="1200" cap="none" spc="0" normalizeH="0" baseline="0" noProof="0">
                  <a:ln>
                    <a:noFill/>
                  </a:ln>
                  <a:effectLst/>
                  <a:uLnTx/>
                  <a:uFillTx/>
                  <a:latin typeface="+mj-lt"/>
                  <a:ea typeface="+mn-ea"/>
                  <a:cs typeface="Arial" panose="020B0604020202020204" pitchFamily="34" charset="0"/>
                </a:rPr>
                <a:t>Creatinine</a:t>
              </a:r>
              <a:br>
                <a:rPr kumimoji="0" lang="en-US" sz="1200" b="0" i="0" u="none" strike="noStrike" kern="1200" cap="none" spc="0" normalizeH="0" baseline="0" noProof="0">
                  <a:ln>
                    <a:noFill/>
                  </a:ln>
                  <a:effectLst/>
                  <a:uLnTx/>
                  <a:uFillTx/>
                  <a:latin typeface="+mj-lt"/>
                  <a:ea typeface="+mn-ea"/>
                  <a:cs typeface="Arial" panose="020B0604020202020204" pitchFamily="34" charset="0"/>
                </a:rPr>
              </a:br>
              <a:r>
                <a:rPr kumimoji="0" lang="en-US" sz="1200" b="0" i="0" u="none" strike="noStrike" kern="1200" cap="none" spc="0" normalizeH="0" baseline="0" noProof="0">
                  <a:ln>
                    <a:noFill/>
                  </a:ln>
                  <a:effectLst/>
                  <a:uLnTx/>
                  <a:uFillTx/>
                  <a:latin typeface="+mj-lt"/>
                  <a:ea typeface="+mn-ea"/>
                  <a:cs typeface="Arial" panose="020B0604020202020204" pitchFamily="34" charset="0"/>
                </a:rPr>
                <a:t>(µg/mmol)</a:t>
              </a:r>
            </a:p>
          </p:txBody>
        </p:sp>
        <p:sp>
          <p:nvSpPr>
            <p:cNvPr id="16" name="TextBox 9">
              <a:extLst>
                <a:ext uri="{FF2B5EF4-FFF2-40B4-BE49-F238E27FC236}">
                  <a16:creationId xmlns:a16="http://schemas.microsoft.com/office/drawing/2014/main" id="{B429D690-F4C0-4FE2-A4E8-B8CC9D0DA8FB}"/>
                </a:ext>
              </a:extLst>
            </p:cNvPr>
            <p:cNvSpPr txBox="1"/>
            <p:nvPr/>
          </p:nvSpPr>
          <p:spPr>
            <a:xfrm>
              <a:off x="10316263" y="5047241"/>
              <a:ext cx="1151190" cy="830997"/>
            </a:xfrm>
            <a:prstGeom prst="rect">
              <a:avLst/>
            </a:prstGeom>
            <a:noFill/>
          </p:spPr>
          <p:txBody>
            <a:bodyPr wrap="square" rtlCol="0" anchor="t">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mj-lt"/>
                  <a:ea typeface="+mn-ea"/>
                  <a:cs typeface="Arial" panose="020B0604020202020204" pitchFamily="34" charset="0"/>
                </a:rPr>
                <a:t>Beta-2</a:t>
              </a:r>
              <a:br>
                <a:rPr kumimoji="0" lang="en-US" sz="1200" b="0" i="0" u="none" strike="noStrike" kern="1200" cap="none" spc="0" normalizeH="0" baseline="0" noProof="0">
                  <a:ln>
                    <a:noFill/>
                  </a:ln>
                  <a:effectLst/>
                  <a:uLnTx/>
                  <a:uFillTx/>
                  <a:latin typeface="+mj-lt"/>
                  <a:ea typeface="+mn-ea"/>
                  <a:cs typeface="Arial" panose="020B0604020202020204" pitchFamily="34" charset="0"/>
                </a:rPr>
              </a:br>
              <a:r>
                <a:rPr kumimoji="0" lang="en-US" sz="1200" b="0" i="0" u="none" strike="noStrike" kern="1200" cap="none" spc="0" normalizeH="0" baseline="0" noProof="0">
                  <a:ln>
                    <a:noFill/>
                  </a:ln>
                  <a:effectLst/>
                  <a:uLnTx/>
                  <a:uFillTx/>
                  <a:latin typeface="+mj-lt"/>
                  <a:ea typeface="+mn-ea"/>
                  <a:cs typeface="Arial" panose="020B0604020202020204" pitchFamily="34" charset="0"/>
                </a:rPr>
                <a:t>microglobulin/</a:t>
              </a:r>
              <a:br>
                <a:rPr kumimoji="0" lang="en-US" sz="1200" b="0" i="0" u="none" strike="noStrike" kern="1200" cap="none" spc="0" normalizeH="0" baseline="0" noProof="0">
                  <a:ln>
                    <a:noFill/>
                  </a:ln>
                  <a:effectLst/>
                  <a:uLnTx/>
                  <a:uFillTx/>
                  <a:latin typeface="+mj-lt"/>
                  <a:ea typeface="+mn-ea"/>
                  <a:cs typeface="Arial" panose="020B0604020202020204" pitchFamily="34" charset="0"/>
                </a:rPr>
              </a:br>
              <a:r>
                <a:rPr kumimoji="0" lang="en-US" sz="1200" b="0" i="0" u="none" strike="noStrike" kern="1200" cap="none" spc="0" normalizeH="0" baseline="0" noProof="0">
                  <a:ln>
                    <a:noFill/>
                  </a:ln>
                  <a:effectLst/>
                  <a:uLnTx/>
                  <a:uFillTx/>
                  <a:latin typeface="+mj-lt"/>
                  <a:ea typeface="+mn-ea"/>
                  <a:cs typeface="Arial" panose="020B0604020202020204" pitchFamily="34" charset="0"/>
                </a:rPr>
                <a:t>Creatinine</a:t>
              </a:r>
              <a:br>
                <a:rPr kumimoji="0" lang="en-US" sz="1200" b="0" i="0" u="none" strike="noStrike" kern="1200" cap="none" spc="0" normalizeH="0" baseline="0" noProof="0">
                  <a:ln>
                    <a:noFill/>
                  </a:ln>
                  <a:effectLst/>
                  <a:uLnTx/>
                  <a:uFillTx/>
                  <a:latin typeface="+mj-lt"/>
                  <a:ea typeface="+mn-ea"/>
                  <a:cs typeface="Arial" panose="020B0604020202020204" pitchFamily="34" charset="0"/>
                </a:rPr>
              </a:br>
              <a:r>
                <a:rPr kumimoji="0" lang="en-US" sz="1200" b="0" i="0" u="none" strike="noStrike" kern="1200" cap="none" spc="0" normalizeH="0" baseline="0" noProof="0">
                  <a:ln>
                    <a:noFill/>
                  </a:ln>
                  <a:effectLst/>
                  <a:uLnTx/>
                  <a:uFillTx/>
                  <a:latin typeface="+mj-lt"/>
                  <a:ea typeface="+mn-ea"/>
                  <a:cs typeface="Arial" panose="020B0604020202020204" pitchFamily="34" charset="0"/>
                </a:rPr>
                <a:t>(mg/mmol)</a:t>
              </a:r>
            </a:p>
          </p:txBody>
        </p:sp>
        <p:sp>
          <p:nvSpPr>
            <p:cNvPr id="22" name="TextBox 19">
              <a:extLst>
                <a:ext uri="{FF2B5EF4-FFF2-40B4-BE49-F238E27FC236}">
                  <a16:creationId xmlns:a16="http://schemas.microsoft.com/office/drawing/2014/main" id="{1CDD4956-46AF-49E3-96C3-026228A79CE2}"/>
                </a:ext>
              </a:extLst>
            </p:cNvPr>
            <p:cNvSpPr txBox="1"/>
            <p:nvPr/>
          </p:nvSpPr>
          <p:spPr>
            <a:xfrm>
              <a:off x="8713846" y="2825539"/>
              <a:ext cx="1353447" cy="276999"/>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a:ln>
                    <a:noFill/>
                  </a:ln>
                  <a:effectLst/>
                  <a:uLnTx/>
                  <a:uFillTx/>
                  <a:latin typeface="+mj-lt"/>
                  <a:ea typeface="+mn-ea"/>
                  <a:cs typeface="Arial" panose="020B0604020202020204" pitchFamily="34" charset="0"/>
                </a:rPr>
                <a:t>Urine markers</a:t>
              </a:r>
            </a:p>
          </p:txBody>
        </p:sp>
        <p:sp>
          <p:nvSpPr>
            <p:cNvPr id="30" name="TextBox 25">
              <a:extLst>
                <a:ext uri="{FF2B5EF4-FFF2-40B4-BE49-F238E27FC236}">
                  <a16:creationId xmlns:a16="http://schemas.microsoft.com/office/drawing/2014/main" id="{37E808AB-86FA-4FAC-9767-EF3BAA8D98FF}"/>
                </a:ext>
              </a:extLst>
            </p:cNvPr>
            <p:cNvSpPr txBox="1"/>
            <p:nvPr/>
          </p:nvSpPr>
          <p:spPr bwMode="auto">
            <a:xfrm>
              <a:off x="7239431" y="4238825"/>
              <a:ext cx="4421303" cy="140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effectLst/>
                  <a:uLnTx/>
                  <a:uFillTx/>
                  <a:latin typeface="+mj-lt"/>
                  <a:ea typeface="+mn-ea"/>
                  <a:cs typeface="+mn-cs"/>
                </a:rPr>
                <a:t>  n=</a:t>
              </a:r>
              <a:r>
                <a:rPr kumimoji="0" lang="en-US" sz="1200" b="0" i="0" u="none" strike="noStrike" kern="0" cap="none" spc="0" normalizeH="0" baseline="0" noProof="0" dirty="0">
                  <a:ln>
                    <a:noFill/>
                  </a:ln>
                  <a:effectLst/>
                  <a:uLnTx/>
                  <a:uFillTx/>
                  <a:latin typeface="+mj-lt"/>
                  <a:ea typeface="+mn-ea"/>
                  <a:cs typeface="+mn-cs"/>
                </a:rPr>
                <a:t>    245       206                  310        281                  109       106             </a:t>
              </a:r>
            </a:p>
          </p:txBody>
        </p:sp>
        <p:sp>
          <p:nvSpPr>
            <p:cNvPr id="36" name="Left Bracket 17">
              <a:extLst>
                <a:ext uri="{FF2B5EF4-FFF2-40B4-BE49-F238E27FC236}">
                  <a16:creationId xmlns:a16="http://schemas.microsoft.com/office/drawing/2014/main" id="{B9D4ECA9-7C5A-43B0-87A2-C06965833DCD}"/>
                </a:ext>
              </a:extLst>
            </p:cNvPr>
            <p:cNvSpPr/>
            <p:nvPr/>
          </p:nvSpPr>
          <p:spPr>
            <a:xfrm rot="5400000">
              <a:off x="9367455" y="3836464"/>
              <a:ext cx="84185" cy="520484"/>
            </a:xfrm>
            <a:prstGeom prst="leftBracket">
              <a:avLst>
                <a:gd name="adj" fmla="val 0"/>
              </a:avLst>
            </a:prstGeom>
            <a:ln w="12700">
              <a:solidFill>
                <a:srgbClr val="071D4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effectLst/>
                <a:uLnTx/>
                <a:uFillTx/>
                <a:latin typeface="+mj-lt"/>
                <a:ea typeface="+mn-ea"/>
                <a:cs typeface="+mn-cs"/>
              </a:endParaRPr>
            </a:p>
          </p:txBody>
        </p:sp>
        <p:sp>
          <p:nvSpPr>
            <p:cNvPr id="38" name="TextBox 21">
              <a:extLst>
                <a:ext uri="{FF2B5EF4-FFF2-40B4-BE49-F238E27FC236}">
                  <a16:creationId xmlns:a16="http://schemas.microsoft.com/office/drawing/2014/main" id="{2EAB8EFE-F850-4EA0-8094-30A6D3B09626}"/>
                </a:ext>
              </a:extLst>
            </p:cNvPr>
            <p:cNvSpPr txBox="1"/>
            <p:nvPr/>
          </p:nvSpPr>
          <p:spPr>
            <a:xfrm>
              <a:off x="9369013" y="3893170"/>
              <a:ext cx="81070" cy="246221"/>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effectLst/>
                  <a:uLnTx/>
                  <a:uFillTx/>
                  <a:latin typeface="+mj-lt"/>
                  <a:ea typeface="+mn-ea"/>
                  <a:cs typeface="Arial" panose="020B0604020202020204" pitchFamily="34" charset="0"/>
                </a:rPr>
                <a:t>*</a:t>
              </a:r>
            </a:p>
          </p:txBody>
        </p:sp>
      </p:grpSp>
      <p:sp>
        <p:nvSpPr>
          <p:cNvPr id="40" name="Rectangle 39">
            <a:extLst>
              <a:ext uri="{FF2B5EF4-FFF2-40B4-BE49-F238E27FC236}">
                <a16:creationId xmlns:a16="http://schemas.microsoft.com/office/drawing/2014/main" id="{84E3E9C3-CC4E-4CBA-B683-73B2C6424D23}"/>
              </a:ext>
            </a:extLst>
          </p:cNvPr>
          <p:cNvSpPr/>
          <p:nvPr/>
        </p:nvSpPr>
        <p:spPr>
          <a:xfrm>
            <a:off x="9673938" y="6495532"/>
            <a:ext cx="2518062" cy="276999"/>
          </a:xfrm>
          <a:prstGeom prst="rect">
            <a:avLst/>
          </a:prstGeom>
        </p:spPr>
        <p:txBody>
          <a:bodyPr wrap="none">
            <a:spAutoFit/>
          </a:bodyPr>
          <a:lstStyle/>
          <a:p>
            <a:pPr algn="r"/>
            <a:r>
              <a:rPr lang="fr-FR" sz="1200" i="1" dirty="0">
                <a:solidFill>
                  <a:srgbClr val="000000"/>
                </a:solidFill>
                <a:latin typeface="+mj-lt"/>
                <a:ea typeface="Arial" pitchFamily="-84" charset="0"/>
                <a:cs typeface="Arial" pitchFamily="-84" charset="0"/>
              </a:rPr>
              <a:t>Van </a:t>
            </a:r>
            <a:r>
              <a:rPr lang="fr-FR" sz="1200" i="1" dirty="0" err="1">
                <a:solidFill>
                  <a:srgbClr val="000000"/>
                </a:solidFill>
                <a:latin typeface="+mj-lt"/>
                <a:ea typeface="Arial" pitchFamily="-84" charset="0"/>
                <a:cs typeface="Arial" pitchFamily="-84" charset="0"/>
              </a:rPr>
              <a:t>Wyk</a:t>
            </a:r>
            <a:r>
              <a:rPr lang="fr-FR" sz="1200" i="1" dirty="0">
                <a:solidFill>
                  <a:srgbClr val="000000"/>
                </a:solidFill>
                <a:latin typeface="+mj-lt"/>
                <a:ea typeface="Arial" pitchFamily="-84" charset="0"/>
                <a:cs typeface="Arial" pitchFamily="-84" charset="0"/>
              </a:rPr>
              <a:t> J</a:t>
            </a:r>
            <a:r>
              <a:rPr lang="fr-FR" sz="1200" i="1" dirty="0">
                <a:latin typeface="+mj-lt"/>
              </a:rPr>
              <a:t>, Glasgow 2020, Abs. O441 </a:t>
            </a:r>
          </a:p>
        </p:txBody>
      </p:sp>
      <p:sp>
        <p:nvSpPr>
          <p:cNvPr id="31" name="ZoneTexte 30">
            <a:extLst>
              <a:ext uri="{FF2B5EF4-FFF2-40B4-BE49-F238E27FC236}">
                <a16:creationId xmlns:a16="http://schemas.microsoft.com/office/drawing/2014/main" id="{F8573292-3B10-43C5-B23A-CC6BBE5A0BD2}"/>
              </a:ext>
            </a:extLst>
          </p:cNvPr>
          <p:cNvSpPr txBox="1"/>
          <p:nvPr/>
        </p:nvSpPr>
        <p:spPr>
          <a:xfrm>
            <a:off x="3053129" y="1791069"/>
            <a:ext cx="6106256" cy="461665"/>
          </a:xfrm>
          <a:prstGeom prst="rect">
            <a:avLst/>
          </a:prstGeom>
          <a:noFill/>
        </p:spPr>
        <p:txBody>
          <a:bodyPr wrap="square">
            <a:spAutoFit/>
          </a:bodyPr>
          <a:lstStyle/>
          <a:p>
            <a:pPr marL="0" marR="0" lvl="0" indent="0" algn="ctr" defTabSz="342900" rtl="0" eaLnBrk="1" fontAlgn="auto" latinLnBrk="0" hangingPunct="1">
              <a:lnSpc>
                <a:spcPct val="100000"/>
              </a:lnSpc>
              <a:spcBef>
                <a:spcPct val="20000"/>
              </a:spcBef>
              <a:spcAft>
                <a:spcPts val="0"/>
              </a:spcAft>
              <a:buClr>
                <a:srgbClr val="3C549F"/>
              </a:buClr>
              <a:buSzTx/>
              <a:buFontTx/>
              <a:buNone/>
              <a:tabLst/>
              <a:defRPr/>
            </a:pPr>
            <a:r>
              <a:rPr kumimoji="0" lang="en-US" altLang="en-US" sz="2400" b="1" i="0" u="none" strike="noStrike" kern="1200" cap="none" spc="0" normalizeH="0" baseline="0" noProof="0" dirty="0">
                <a:ln>
                  <a:noFill/>
                </a:ln>
                <a:solidFill>
                  <a:srgbClr val="0070C0"/>
                </a:solidFill>
                <a:effectLst/>
                <a:uLnTx/>
                <a:uFillTx/>
                <a:latin typeface="Calibri"/>
                <a:ea typeface="+mn-ea"/>
                <a:cs typeface="+mn-cs"/>
              </a:rPr>
              <a:t>Change in Renal Biomarkers at Week 96</a:t>
            </a:r>
            <a:endParaRPr kumimoji="0" lang="fr-FR" sz="2400" b="1" i="0" u="none" strike="noStrike" kern="1200" cap="none" spc="0" normalizeH="0" baseline="0" noProof="0" dirty="0">
              <a:ln>
                <a:noFill/>
              </a:ln>
              <a:solidFill>
                <a:srgbClr val="0070C0"/>
              </a:solidFill>
              <a:effectLst/>
              <a:uLnTx/>
              <a:uFillTx/>
              <a:latin typeface="Calibri"/>
              <a:ea typeface="+mn-ea"/>
              <a:cs typeface="+mn-cs"/>
            </a:endParaRPr>
          </a:p>
        </p:txBody>
      </p:sp>
    </p:spTree>
    <p:extLst>
      <p:ext uri="{BB962C8B-B14F-4D97-AF65-F5344CB8AC3E}">
        <p14:creationId xmlns:p14="http://schemas.microsoft.com/office/powerpoint/2010/main" val="4257372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F44E2B-703A-4175-8695-9CD75B22535C}"/>
              </a:ext>
            </a:extLst>
          </p:cNvPr>
          <p:cNvSpPr>
            <a:spLocks noGrp="1"/>
          </p:cNvSpPr>
          <p:nvPr>
            <p:ph type="title"/>
          </p:nvPr>
        </p:nvSpPr>
        <p:spPr/>
        <p:txBody>
          <a:bodyPr>
            <a:normAutofit/>
          </a:bodyPr>
          <a:lstStyle/>
          <a:p>
            <a:r>
              <a:rPr lang="en-US" altLang="en-US" sz="3200" dirty="0"/>
              <a:t>TANGO STUDY</a:t>
            </a:r>
            <a:br>
              <a:rPr lang="en-US" altLang="en-US" sz="3200" dirty="0"/>
            </a:br>
            <a:r>
              <a:rPr lang="en-US" altLang="en-US" sz="3200" dirty="0"/>
              <a:t>DTG/3TC Is Non-Inferior to TAF-Based Regimen</a:t>
            </a:r>
            <a:br>
              <a:rPr lang="en-US" altLang="en-US" sz="3200" dirty="0"/>
            </a:br>
            <a:r>
              <a:rPr lang="en-US" altLang="en-US" sz="3200" dirty="0"/>
              <a:t>at Week 96 (5)</a:t>
            </a:r>
          </a:p>
        </p:txBody>
      </p:sp>
      <p:graphicFrame>
        <p:nvGraphicFramePr>
          <p:cNvPr id="7" name="Chart 10">
            <a:extLst>
              <a:ext uri="{FF2B5EF4-FFF2-40B4-BE49-F238E27FC236}">
                <a16:creationId xmlns:a16="http://schemas.microsoft.com/office/drawing/2014/main" id="{11B93CAC-C6EC-4DAB-A09C-1E474B9C8991}"/>
              </a:ext>
            </a:extLst>
          </p:cNvPr>
          <p:cNvGraphicFramePr>
            <a:graphicFrameLocks/>
          </p:cNvGraphicFramePr>
          <p:nvPr>
            <p:extLst>
              <p:ext uri="{D42A27DB-BD31-4B8C-83A1-F6EECF244321}">
                <p14:modId xmlns:p14="http://schemas.microsoft.com/office/powerpoint/2010/main" val="1381235004"/>
              </p:ext>
            </p:extLst>
          </p:nvPr>
        </p:nvGraphicFramePr>
        <p:xfrm>
          <a:off x="1613269" y="3257599"/>
          <a:ext cx="9124950" cy="2737289"/>
        </p:xfrm>
        <a:graphic>
          <a:graphicData uri="http://schemas.openxmlformats.org/drawingml/2006/chart">
            <c:chart xmlns:c="http://schemas.openxmlformats.org/drawingml/2006/chart" xmlns:r="http://schemas.openxmlformats.org/officeDocument/2006/relationships" r:id="rId3"/>
          </a:graphicData>
        </a:graphic>
      </p:graphicFrame>
      <p:sp>
        <p:nvSpPr>
          <p:cNvPr id="11" name="Left Bracket 10">
            <a:extLst>
              <a:ext uri="{FF2B5EF4-FFF2-40B4-BE49-F238E27FC236}">
                <a16:creationId xmlns:a16="http://schemas.microsoft.com/office/drawing/2014/main" id="{476E91D1-B1CC-4050-BB62-50F9C217ABF0}"/>
              </a:ext>
            </a:extLst>
          </p:cNvPr>
          <p:cNvSpPr/>
          <p:nvPr/>
        </p:nvSpPr>
        <p:spPr>
          <a:xfrm rot="5400000">
            <a:off x="7962127" y="2830291"/>
            <a:ext cx="126462" cy="784964"/>
          </a:xfrm>
          <a:prstGeom prst="leftBracket">
            <a:avLst>
              <a:gd name="adj" fmla="val 0"/>
            </a:avLst>
          </a:prstGeom>
          <a:ln w="12700">
            <a:solidFill>
              <a:srgbClr val="071D4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effectLst/>
              <a:uLnTx/>
              <a:uFillTx/>
              <a:ea typeface="+mn-ea"/>
              <a:cs typeface="+mn-cs"/>
            </a:endParaRPr>
          </a:p>
        </p:txBody>
      </p:sp>
      <p:sp>
        <p:nvSpPr>
          <p:cNvPr id="13" name="TextBox 12">
            <a:extLst>
              <a:ext uri="{FF2B5EF4-FFF2-40B4-BE49-F238E27FC236}">
                <a16:creationId xmlns:a16="http://schemas.microsoft.com/office/drawing/2014/main" id="{40A93BB8-0670-4D90-A0EE-AFCC7B521E7F}"/>
              </a:ext>
            </a:extLst>
          </p:cNvPr>
          <p:cNvSpPr txBox="1"/>
          <p:nvPr/>
        </p:nvSpPr>
        <p:spPr>
          <a:xfrm>
            <a:off x="7908241" y="2974431"/>
            <a:ext cx="234235" cy="276999"/>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ea typeface="+mn-ea"/>
                <a:cs typeface="Arial" panose="020B0604020202020204" pitchFamily="34" charset="0"/>
              </a:rPr>
              <a:t>**</a:t>
            </a:r>
          </a:p>
        </p:txBody>
      </p:sp>
      <p:sp>
        <p:nvSpPr>
          <p:cNvPr id="19" name="Left Bracket 18">
            <a:extLst>
              <a:ext uri="{FF2B5EF4-FFF2-40B4-BE49-F238E27FC236}">
                <a16:creationId xmlns:a16="http://schemas.microsoft.com/office/drawing/2014/main" id="{8A0D46E7-1C8E-4849-A755-BDB58DE76B4B}"/>
              </a:ext>
            </a:extLst>
          </p:cNvPr>
          <p:cNvSpPr/>
          <p:nvPr/>
        </p:nvSpPr>
        <p:spPr>
          <a:xfrm rot="5400000">
            <a:off x="3265904" y="3427274"/>
            <a:ext cx="126462" cy="784964"/>
          </a:xfrm>
          <a:prstGeom prst="leftBracket">
            <a:avLst>
              <a:gd name="adj" fmla="val 0"/>
            </a:avLst>
          </a:prstGeom>
          <a:ln w="12700">
            <a:solidFill>
              <a:srgbClr val="071D4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effectLst/>
              <a:uLnTx/>
              <a:uFillTx/>
              <a:ea typeface="+mn-ea"/>
              <a:cs typeface="+mn-cs"/>
            </a:endParaRPr>
          </a:p>
        </p:txBody>
      </p:sp>
      <p:sp>
        <p:nvSpPr>
          <p:cNvPr id="21" name="TextBox 20">
            <a:extLst>
              <a:ext uri="{FF2B5EF4-FFF2-40B4-BE49-F238E27FC236}">
                <a16:creationId xmlns:a16="http://schemas.microsoft.com/office/drawing/2014/main" id="{5AA36E81-A043-4A5B-8B1D-6D2BD32A5900}"/>
              </a:ext>
            </a:extLst>
          </p:cNvPr>
          <p:cNvSpPr txBox="1"/>
          <p:nvPr/>
        </p:nvSpPr>
        <p:spPr>
          <a:xfrm>
            <a:off x="3212018" y="3571414"/>
            <a:ext cx="234235" cy="276999"/>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ea typeface="+mn-ea"/>
                <a:cs typeface="Arial" panose="020B0604020202020204" pitchFamily="34" charset="0"/>
              </a:rPr>
              <a:t>**</a:t>
            </a:r>
          </a:p>
        </p:txBody>
      </p:sp>
      <p:sp>
        <p:nvSpPr>
          <p:cNvPr id="23" name="Left Bracket 22">
            <a:extLst>
              <a:ext uri="{FF2B5EF4-FFF2-40B4-BE49-F238E27FC236}">
                <a16:creationId xmlns:a16="http://schemas.microsoft.com/office/drawing/2014/main" id="{47B16599-1884-4EAB-AFCF-67CCEA496FB1}"/>
              </a:ext>
            </a:extLst>
          </p:cNvPr>
          <p:cNvSpPr/>
          <p:nvPr/>
        </p:nvSpPr>
        <p:spPr>
          <a:xfrm rot="5400000">
            <a:off x="6439643" y="3374129"/>
            <a:ext cx="126462" cy="784964"/>
          </a:xfrm>
          <a:prstGeom prst="leftBracket">
            <a:avLst>
              <a:gd name="adj" fmla="val 0"/>
            </a:avLst>
          </a:prstGeom>
          <a:ln w="12700">
            <a:solidFill>
              <a:srgbClr val="071D4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effectLst/>
              <a:uLnTx/>
              <a:uFillTx/>
              <a:ea typeface="+mn-ea"/>
              <a:cs typeface="+mn-cs"/>
            </a:endParaRPr>
          </a:p>
        </p:txBody>
      </p:sp>
      <p:sp>
        <p:nvSpPr>
          <p:cNvPr id="25" name="TextBox 24">
            <a:extLst>
              <a:ext uri="{FF2B5EF4-FFF2-40B4-BE49-F238E27FC236}">
                <a16:creationId xmlns:a16="http://schemas.microsoft.com/office/drawing/2014/main" id="{F138E72B-BA1E-482A-A066-3785D41BC364}"/>
              </a:ext>
            </a:extLst>
          </p:cNvPr>
          <p:cNvSpPr txBox="1"/>
          <p:nvPr/>
        </p:nvSpPr>
        <p:spPr>
          <a:xfrm>
            <a:off x="6385757" y="3518269"/>
            <a:ext cx="234235" cy="276999"/>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ea typeface="+mn-ea"/>
                <a:cs typeface="Arial" panose="020B0604020202020204" pitchFamily="34" charset="0"/>
              </a:rPr>
              <a:t>*</a:t>
            </a:r>
          </a:p>
        </p:txBody>
      </p:sp>
      <p:sp>
        <p:nvSpPr>
          <p:cNvPr id="2" name="Left Bracket 1">
            <a:extLst>
              <a:ext uri="{FF2B5EF4-FFF2-40B4-BE49-F238E27FC236}">
                <a16:creationId xmlns:a16="http://schemas.microsoft.com/office/drawing/2014/main" id="{0C746C31-FC5A-43DA-9DE4-5B2C9ED71475}"/>
              </a:ext>
            </a:extLst>
          </p:cNvPr>
          <p:cNvSpPr/>
          <p:nvPr/>
        </p:nvSpPr>
        <p:spPr>
          <a:xfrm rot="5400000">
            <a:off x="4886019" y="3561009"/>
            <a:ext cx="126462" cy="784964"/>
          </a:xfrm>
          <a:prstGeom prst="leftBracket">
            <a:avLst>
              <a:gd name="adj" fmla="val 0"/>
            </a:avLst>
          </a:prstGeom>
          <a:ln w="12700">
            <a:solidFill>
              <a:srgbClr val="071D4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effectLst/>
              <a:uLnTx/>
              <a:uFillTx/>
              <a:ea typeface="+mn-ea"/>
              <a:cs typeface="+mn-cs"/>
            </a:endParaRPr>
          </a:p>
        </p:txBody>
      </p:sp>
      <p:sp>
        <p:nvSpPr>
          <p:cNvPr id="6" name="TextBox 5">
            <a:extLst>
              <a:ext uri="{FF2B5EF4-FFF2-40B4-BE49-F238E27FC236}">
                <a16:creationId xmlns:a16="http://schemas.microsoft.com/office/drawing/2014/main" id="{61240334-CDB4-40F5-A3D2-4D4BF78ED6CB}"/>
              </a:ext>
            </a:extLst>
          </p:cNvPr>
          <p:cNvSpPr txBox="1"/>
          <p:nvPr/>
        </p:nvSpPr>
        <p:spPr>
          <a:xfrm>
            <a:off x="4832133" y="3708215"/>
            <a:ext cx="234235" cy="276999"/>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ea typeface="+mn-ea"/>
                <a:cs typeface="Arial" panose="020B0604020202020204" pitchFamily="34" charset="0"/>
              </a:rPr>
              <a:t>*</a:t>
            </a:r>
          </a:p>
        </p:txBody>
      </p:sp>
      <p:graphicFrame>
        <p:nvGraphicFramePr>
          <p:cNvPr id="10" name="Table 9">
            <a:extLst>
              <a:ext uri="{FF2B5EF4-FFF2-40B4-BE49-F238E27FC236}">
                <a16:creationId xmlns:a16="http://schemas.microsoft.com/office/drawing/2014/main" id="{4440D80B-171E-478A-8FFD-DE9DDF98679A}"/>
              </a:ext>
            </a:extLst>
          </p:cNvPr>
          <p:cNvGraphicFramePr>
            <a:graphicFrameLocks noGrp="1"/>
          </p:cNvGraphicFramePr>
          <p:nvPr>
            <p:extLst>
              <p:ext uri="{D42A27DB-BD31-4B8C-83A1-F6EECF244321}">
                <p14:modId xmlns:p14="http://schemas.microsoft.com/office/powerpoint/2010/main" val="1451798654"/>
              </p:ext>
            </p:extLst>
          </p:nvPr>
        </p:nvGraphicFramePr>
        <p:xfrm>
          <a:off x="4046296" y="2661898"/>
          <a:ext cx="4987232" cy="243840"/>
        </p:xfrm>
        <a:graphic>
          <a:graphicData uri="http://schemas.openxmlformats.org/drawingml/2006/table">
            <a:tbl>
              <a:tblPr firstRow="1" bandRow="1">
                <a:tableStyleId>{5C22544A-7EE6-4342-B048-85BDC9FD1C3A}</a:tableStyleId>
              </a:tblPr>
              <a:tblGrid>
                <a:gridCol w="2565400">
                  <a:extLst>
                    <a:ext uri="{9D8B030D-6E8A-4147-A177-3AD203B41FA5}">
                      <a16:colId xmlns:a16="http://schemas.microsoft.com/office/drawing/2014/main" val="2626985705"/>
                    </a:ext>
                  </a:extLst>
                </a:gridCol>
                <a:gridCol w="2421832">
                  <a:extLst>
                    <a:ext uri="{9D8B030D-6E8A-4147-A177-3AD203B41FA5}">
                      <a16:colId xmlns:a16="http://schemas.microsoft.com/office/drawing/2014/main" val="1376743270"/>
                    </a:ext>
                  </a:extLst>
                </a:gridCol>
              </a:tblGrid>
              <a:tr h="126723">
                <a:tc>
                  <a:txBody>
                    <a:bodyPr/>
                    <a:lstStyle/>
                    <a:p>
                      <a:r>
                        <a:rPr lang="en-US" sz="1600" b="1" dirty="0">
                          <a:solidFill>
                            <a:schemeClr val="tx1"/>
                          </a:solidFill>
                          <a:latin typeface="+mj-lt"/>
                          <a:cs typeface="Arial" panose="020B0604020202020204" pitchFamily="34" charset="0"/>
                        </a:rPr>
                        <a:t>DTG/3TC (N=238)</a:t>
                      </a:r>
                      <a:r>
                        <a:rPr lang="en-US" sz="1600" b="1" baseline="30000" dirty="0">
                          <a:solidFill>
                            <a:schemeClr val="tx1"/>
                          </a:solidFill>
                          <a:latin typeface="+mj-lt"/>
                          <a:cs typeface="Arial" panose="020B0604020202020204" pitchFamily="34" charset="0"/>
                        </a:rPr>
                        <a:t>a</a:t>
                      </a:r>
                      <a:r>
                        <a:rPr lang="en-US" sz="1600" b="1" dirty="0">
                          <a:solidFill>
                            <a:schemeClr val="tx1"/>
                          </a:solidFill>
                          <a:latin typeface="+mj-lt"/>
                          <a:cs typeface="Arial" panose="020B0604020202020204" pitchFamily="34" charset="0"/>
                        </a:rPr>
                        <a:t>   </a:t>
                      </a:r>
                    </a:p>
                  </a:txBody>
                  <a:tcPr marL="0" marR="0" marT="0" marB="0">
                    <a:solidFill>
                      <a:schemeClr val="bg1"/>
                    </a:solidFill>
                  </a:tcPr>
                </a:tc>
                <a:tc>
                  <a:txBody>
                    <a:bodyPr/>
                    <a:lstStyle/>
                    <a:p>
                      <a:r>
                        <a:rPr lang="en-US" sz="1600" b="1" dirty="0">
                          <a:solidFill>
                            <a:schemeClr val="tx1"/>
                          </a:solidFill>
                          <a:latin typeface="+mj-lt"/>
                          <a:cs typeface="Arial" panose="020B0604020202020204" pitchFamily="34" charset="0"/>
                        </a:rPr>
                        <a:t>TAF-based regimen (N=213)</a:t>
                      </a:r>
                      <a:r>
                        <a:rPr lang="en-US" sz="1600" b="1" baseline="30000" dirty="0">
                          <a:solidFill>
                            <a:schemeClr val="tx1"/>
                          </a:solidFill>
                          <a:latin typeface="+mj-lt"/>
                          <a:cs typeface="Arial" panose="020B0604020202020204" pitchFamily="34" charset="0"/>
                        </a:rPr>
                        <a:t>a</a:t>
                      </a:r>
                    </a:p>
                  </a:txBody>
                  <a:tcPr marL="0" marR="0" marT="0" marB="0">
                    <a:solidFill>
                      <a:schemeClr val="bg1"/>
                    </a:solidFill>
                  </a:tcPr>
                </a:tc>
                <a:extLst>
                  <a:ext uri="{0D108BD9-81ED-4DB2-BD59-A6C34878D82A}">
                    <a16:rowId xmlns:a16="http://schemas.microsoft.com/office/drawing/2014/main" val="2604524387"/>
                  </a:ext>
                </a:extLst>
              </a:tr>
            </a:tbl>
          </a:graphicData>
        </a:graphic>
      </p:graphicFrame>
      <p:sp>
        <p:nvSpPr>
          <p:cNvPr id="9" name="Rectangle 8">
            <a:extLst>
              <a:ext uri="{FF2B5EF4-FFF2-40B4-BE49-F238E27FC236}">
                <a16:creationId xmlns:a16="http://schemas.microsoft.com/office/drawing/2014/main" id="{7A41924B-1A91-4429-8017-A9DF58AF31C3}"/>
              </a:ext>
            </a:extLst>
          </p:cNvPr>
          <p:cNvSpPr/>
          <p:nvPr/>
        </p:nvSpPr>
        <p:spPr>
          <a:xfrm>
            <a:off x="3842995" y="2723768"/>
            <a:ext cx="137160" cy="1371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tx1"/>
              </a:solidFill>
              <a:effectLst/>
              <a:uLnTx/>
              <a:uFillTx/>
              <a:ea typeface="+mn-ea"/>
              <a:cs typeface="+mn-cs"/>
            </a:endParaRPr>
          </a:p>
        </p:txBody>
      </p:sp>
      <p:sp>
        <p:nvSpPr>
          <p:cNvPr id="12" name="Rectangle 11">
            <a:extLst>
              <a:ext uri="{FF2B5EF4-FFF2-40B4-BE49-F238E27FC236}">
                <a16:creationId xmlns:a16="http://schemas.microsoft.com/office/drawing/2014/main" id="{0586AB2A-C8FA-44DC-BA1D-AA81B3C4EF8F}"/>
              </a:ext>
            </a:extLst>
          </p:cNvPr>
          <p:cNvSpPr/>
          <p:nvPr/>
        </p:nvSpPr>
        <p:spPr>
          <a:xfrm>
            <a:off x="6405400" y="2740267"/>
            <a:ext cx="137160" cy="13716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tx1"/>
              </a:solidFill>
              <a:effectLst/>
              <a:uLnTx/>
              <a:uFillTx/>
              <a:ea typeface="+mn-ea"/>
              <a:cs typeface="+mn-cs"/>
            </a:endParaRPr>
          </a:p>
        </p:txBody>
      </p:sp>
      <p:sp>
        <p:nvSpPr>
          <p:cNvPr id="3" name="Rectangle 2">
            <a:extLst>
              <a:ext uri="{FF2B5EF4-FFF2-40B4-BE49-F238E27FC236}">
                <a16:creationId xmlns:a16="http://schemas.microsoft.com/office/drawing/2014/main" id="{D5B768F6-A801-4EDE-81C2-7D8768030166}"/>
              </a:ext>
            </a:extLst>
          </p:cNvPr>
          <p:cNvSpPr/>
          <p:nvPr/>
        </p:nvSpPr>
        <p:spPr>
          <a:xfrm>
            <a:off x="9673938" y="6495532"/>
            <a:ext cx="2518062" cy="276999"/>
          </a:xfrm>
          <a:prstGeom prst="rect">
            <a:avLst/>
          </a:prstGeom>
        </p:spPr>
        <p:txBody>
          <a:bodyPr wrap="none">
            <a:spAutoFit/>
          </a:bodyPr>
          <a:lstStyle/>
          <a:p>
            <a:pPr algn="r"/>
            <a:r>
              <a:rPr lang="fr-FR" sz="1200" i="1" dirty="0">
                <a:solidFill>
                  <a:srgbClr val="000000"/>
                </a:solidFill>
                <a:ea typeface="Arial" pitchFamily="-84" charset="0"/>
                <a:cs typeface="Arial" pitchFamily="-84" charset="0"/>
              </a:rPr>
              <a:t>Van </a:t>
            </a:r>
            <a:r>
              <a:rPr lang="fr-FR" sz="1200" i="1" dirty="0" err="1">
                <a:solidFill>
                  <a:srgbClr val="000000"/>
                </a:solidFill>
                <a:ea typeface="Arial" pitchFamily="-84" charset="0"/>
                <a:cs typeface="Arial" pitchFamily="-84" charset="0"/>
              </a:rPr>
              <a:t>Wyk</a:t>
            </a:r>
            <a:r>
              <a:rPr lang="fr-FR" sz="1200" i="1" dirty="0">
                <a:solidFill>
                  <a:srgbClr val="000000"/>
                </a:solidFill>
                <a:ea typeface="Arial" pitchFamily="-84" charset="0"/>
                <a:cs typeface="Arial" pitchFamily="-84" charset="0"/>
              </a:rPr>
              <a:t> J</a:t>
            </a:r>
            <a:r>
              <a:rPr lang="fr-FR" sz="1200" i="1" dirty="0"/>
              <a:t>, Glasgow 2020, Abs. O441 </a:t>
            </a:r>
          </a:p>
        </p:txBody>
      </p:sp>
      <p:sp>
        <p:nvSpPr>
          <p:cNvPr id="14" name="ZoneTexte 13">
            <a:extLst>
              <a:ext uri="{FF2B5EF4-FFF2-40B4-BE49-F238E27FC236}">
                <a16:creationId xmlns:a16="http://schemas.microsoft.com/office/drawing/2014/main" id="{AF3BB1D9-22CF-41F8-939E-1F24D8F97121}"/>
              </a:ext>
            </a:extLst>
          </p:cNvPr>
          <p:cNvSpPr txBox="1"/>
          <p:nvPr/>
        </p:nvSpPr>
        <p:spPr>
          <a:xfrm>
            <a:off x="2840204" y="1791069"/>
            <a:ext cx="6511591" cy="461665"/>
          </a:xfrm>
          <a:prstGeom prst="rect">
            <a:avLst/>
          </a:prstGeom>
          <a:noFill/>
        </p:spPr>
        <p:txBody>
          <a:bodyPr wrap="none">
            <a:spAutoFit/>
          </a:bodyPr>
          <a:lstStyle/>
          <a:p>
            <a:r>
              <a:rPr lang="en-US" altLang="en-US" sz="2400" b="1" dirty="0">
                <a:solidFill>
                  <a:srgbClr val="0070C0"/>
                </a:solidFill>
              </a:rPr>
              <a:t>Change in Serum Lipids From Baseline at Week 96</a:t>
            </a:r>
            <a:endParaRPr lang="fr-FR" sz="3200" b="1" dirty="0">
              <a:solidFill>
                <a:srgbClr val="0070C0"/>
              </a:solidFill>
            </a:endParaRPr>
          </a:p>
        </p:txBody>
      </p:sp>
    </p:spTree>
    <p:extLst>
      <p:ext uri="{BB962C8B-B14F-4D97-AF65-F5344CB8AC3E}">
        <p14:creationId xmlns:p14="http://schemas.microsoft.com/office/powerpoint/2010/main" val="20990651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997516-B7F9-4FE3-A666-1F11250AB974}"/>
              </a:ext>
            </a:extLst>
          </p:cNvPr>
          <p:cNvSpPr>
            <a:spLocks noGrp="1"/>
          </p:cNvSpPr>
          <p:nvPr>
            <p:ph type="title"/>
          </p:nvPr>
        </p:nvSpPr>
        <p:spPr/>
        <p:txBody>
          <a:bodyPr>
            <a:normAutofit fontScale="90000"/>
          </a:bodyPr>
          <a:lstStyle/>
          <a:p>
            <a:r>
              <a:rPr lang="en-US" dirty="0"/>
              <a:t>ATLAS-2M study week 48 results:</a:t>
            </a:r>
            <a:br>
              <a:rPr lang="en-US" dirty="0"/>
            </a:br>
            <a:r>
              <a:rPr lang="en-US" dirty="0"/>
              <a:t>outcome for women receiving long-acting cabotegravir + </a:t>
            </a:r>
            <a:r>
              <a:rPr lang="en-US" dirty="0" err="1"/>
              <a:t>rilpvirine</a:t>
            </a:r>
            <a:r>
              <a:rPr lang="en-US" dirty="0"/>
              <a:t> monthly </a:t>
            </a:r>
            <a:br>
              <a:rPr lang="en-US" dirty="0"/>
            </a:br>
            <a:r>
              <a:rPr lang="en-US" dirty="0"/>
              <a:t>and every 2 months (1)</a:t>
            </a:r>
          </a:p>
        </p:txBody>
      </p:sp>
      <p:grpSp>
        <p:nvGrpSpPr>
          <p:cNvPr id="127" name="Groupe 126">
            <a:extLst>
              <a:ext uri="{FF2B5EF4-FFF2-40B4-BE49-F238E27FC236}">
                <a16:creationId xmlns:a16="http://schemas.microsoft.com/office/drawing/2014/main" id="{950A363B-2535-4830-9982-33BE6B14CC6D}"/>
              </a:ext>
            </a:extLst>
          </p:cNvPr>
          <p:cNvGrpSpPr/>
          <p:nvPr/>
        </p:nvGrpSpPr>
        <p:grpSpPr>
          <a:xfrm>
            <a:off x="1500440" y="2364735"/>
            <a:ext cx="8992693" cy="4172138"/>
            <a:chOff x="99058" y="2895600"/>
            <a:chExt cx="6108913" cy="2834215"/>
          </a:xfrm>
        </p:grpSpPr>
        <p:sp>
          <p:nvSpPr>
            <p:cNvPr id="6" name="Line 21">
              <a:extLst>
                <a:ext uri="{FF2B5EF4-FFF2-40B4-BE49-F238E27FC236}">
                  <a16:creationId xmlns:a16="http://schemas.microsoft.com/office/drawing/2014/main" id="{714C6CE4-5FD3-4155-A50D-A41BAF44388C}"/>
                </a:ext>
              </a:extLst>
            </p:cNvPr>
            <p:cNvSpPr>
              <a:spLocks noChangeShapeType="1"/>
            </p:cNvSpPr>
            <p:nvPr/>
          </p:nvSpPr>
          <p:spPr bwMode="auto">
            <a:xfrm rot="5400000" flipV="1">
              <a:off x="444692" y="3184258"/>
              <a:ext cx="0" cy="64287"/>
            </a:xfrm>
            <a:prstGeom prst="line">
              <a:avLst/>
            </a:prstGeom>
            <a:noFill/>
            <a:ln w="9525" cap="rnd">
              <a:solidFill>
                <a:srgbClr val="00206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a:ln>
                  <a:noFill/>
                </a:ln>
                <a:effectLst/>
                <a:uLnTx/>
                <a:uFillTx/>
                <a:latin typeface="+mj-lt"/>
                <a:ea typeface="+mn-ea"/>
                <a:cs typeface="Arial" charset="0"/>
              </a:endParaRPr>
            </a:p>
          </p:txBody>
        </p:sp>
        <p:sp>
          <p:nvSpPr>
            <p:cNvPr id="10" name="ZoneTexte 9">
              <a:extLst>
                <a:ext uri="{FF2B5EF4-FFF2-40B4-BE49-F238E27FC236}">
                  <a16:creationId xmlns:a16="http://schemas.microsoft.com/office/drawing/2014/main" id="{051CD0AE-9DF9-4790-A277-55B22E805F43}"/>
                </a:ext>
              </a:extLst>
            </p:cNvPr>
            <p:cNvSpPr txBox="1"/>
            <p:nvPr/>
          </p:nvSpPr>
          <p:spPr>
            <a:xfrm>
              <a:off x="99058" y="3085596"/>
              <a:ext cx="337792" cy="2299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a:ln>
                    <a:noFill/>
                  </a:ln>
                  <a:effectLst/>
                  <a:uLnTx/>
                  <a:uFillTx/>
                  <a:latin typeface="+mj-lt"/>
                  <a:ea typeface="+mn-ea"/>
                  <a:cs typeface="Arial" charset="0"/>
                </a:rPr>
                <a:t>100</a:t>
              </a:r>
            </a:p>
          </p:txBody>
        </p:sp>
        <p:sp>
          <p:nvSpPr>
            <p:cNvPr id="12" name="Line 21">
              <a:extLst>
                <a:ext uri="{FF2B5EF4-FFF2-40B4-BE49-F238E27FC236}">
                  <a16:creationId xmlns:a16="http://schemas.microsoft.com/office/drawing/2014/main" id="{422019A0-8201-4EBE-B139-A089088274B1}"/>
                </a:ext>
              </a:extLst>
            </p:cNvPr>
            <p:cNvSpPr>
              <a:spLocks noChangeShapeType="1"/>
            </p:cNvSpPr>
            <p:nvPr/>
          </p:nvSpPr>
          <p:spPr bwMode="auto">
            <a:xfrm flipV="1">
              <a:off x="481141" y="3212591"/>
              <a:ext cx="0" cy="1935555"/>
            </a:xfrm>
            <a:prstGeom prst="line">
              <a:avLst/>
            </a:prstGeom>
            <a:noFill/>
            <a:ln w="9525" cap="rnd">
              <a:solidFill>
                <a:srgbClr val="00206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a:ln>
                  <a:noFill/>
                </a:ln>
                <a:effectLst/>
                <a:uLnTx/>
                <a:uFillTx/>
                <a:latin typeface="+mj-lt"/>
                <a:ea typeface="+mn-ea"/>
                <a:cs typeface="Arial" charset="0"/>
              </a:endParaRPr>
            </a:p>
          </p:txBody>
        </p:sp>
        <p:sp>
          <p:nvSpPr>
            <p:cNvPr id="14" name="ZoneTexte 13">
              <a:extLst>
                <a:ext uri="{FF2B5EF4-FFF2-40B4-BE49-F238E27FC236}">
                  <a16:creationId xmlns:a16="http://schemas.microsoft.com/office/drawing/2014/main" id="{37C9933F-8499-453B-A02A-4462D549DB7F}"/>
                </a:ext>
              </a:extLst>
            </p:cNvPr>
            <p:cNvSpPr txBox="1"/>
            <p:nvPr/>
          </p:nvSpPr>
          <p:spPr>
            <a:xfrm>
              <a:off x="209023" y="4984552"/>
              <a:ext cx="196230" cy="2299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a:ln>
                    <a:noFill/>
                  </a:ln>
                  <a:effectLst/>
                  <a:uLnTx/>
                  <a:uFillTx/>
                  <a:latin typeface="+mj-lt"/>
                  <a:ea typeface="+mn-ea"/>
                  <a:cs typeface="Arial" charset="0"/>
                </a:rPr>
                <a:t>0</a:t>
              </a:r>
            </a:p>
          </p:txBody>
        </p:sp>
        <p:sp>
          <p:nvSpPr>
            <p:cNvPr id="16" name="Line 21">
              <a:extLst>
                <a:ext uri="{FF2B5EF4-FFF2-40B4-BE49-F238E27FC236}">
                  <a16:creationId xmlns:a16="http://schemas.microsoft.com/office/drawing/2014/main" id="{33113E22-4307-4BF3-B727-3B6626076CB8}"/>
                </a:ext>
              </a:extLst>
            </p:cNvPr>
            <p:cNvSpPr>
              <a:spLocks noChangeShapeType="1"/>
            </p:cNvSpPr>
            <p:nvPr/>
          </p:nvSpPr>
          <p:spPr bwMode="auto">
            <a:xfrm rot="5400000" flipV="1">
              <a:off x="3309521" y="2218387"/>
              <a:ext cx="0" cy="5793944"/>
            </a:xfrm>
            <a:prstGeom prst="line">
              <a:avLst/>
            </a:prstGeom>
            <a:noFill/>
            <a:ln w="9525" cap="rnd">
              <a:solidFill>
                <a:srgbClr val="00206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a:ln>
                  <a:noFill/>
                </a:ln>
                <a:effectLst/>
                <a:uLnTx/>
                <a:uFillTx/>
                <a:latin typeface="+mj-lt"/>
                <a:ea typeface="+mn-ea"/>
                <a:cs typeface="Arial" charset="0"/>
              </a:endParaRPr>
            </a:p>
          </p:txBody>
        </p:sp>
        <p:sp>
          <p:nvSpPr>
            <p:cNvPr id="18" name="Line 21">
              <a:extLst>
                <a:ext uri="{FF2B5EF4-FFF2-40B4-BE49-F238E27FC236}">
                  <a16:creationId xmlns:a16="http://schemas.microsoft.com/office/drawing/2014/main" id="{699D56F6-C137-412E-9151-3775CE27BA8E}"/>
                </a:ext>
              </a:extLst>
            </p:cNvPr>
            <p:cNvSpPr>
              <a:spLocks noChangeShapeType="1"/>
            </p:cNvSpPr>
            <p:nvPr/>
          </p:nvSpPr>
          <p:spPr bwMode="auto">
            <a:xfrm rot="5400000" flipV="1">
              <a:off x="444692" y="3558993"/>
              <a:ext cx="0" cy="64287"/>
            </a:xfrm>
            <a:prstGeom prst="line">
              <a:avLst/>
            </a:prstGeom>
            <a:noFill/>
            <a:ln w="9525" cap="rnd">
              <a:solidFill>
                <a:srgbClr val="00206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a:ln>
                  <a:noFill/>
                </a:ln>
                <a:effectLst/>
                <a:uLnTx/>
                <a:uFillTx/>
                <a:latin typeface="+mj-lt"/>
                <a:ea typeface="+mn-ea"/>
                <a:cs typeface="Arial" charset="0"/>
              </a:endParaRPr>
            </a:p>
          </p:txBody>
        </p:sp>
        <p:sp>
          <p:nvSpPr>
            <p:cNvPr id="20" name="ZoneTexte 19">
              <a:extLst>
                <a:ext uri="{FF2B5EF4-FFF2-40B4-BE49-F238E27FC236}">
                  <a16:creationId xmlns:a16="http://schemas.microsoft.com/office/drawing/2014/main" id="{2A648D0C-FE08-4914-9560-0CAC1AEA20AE}"/>
                </a:ext>
              </a:extLst>
            </p:cNvPr>
            <p:cNvSpPr txBox="1"/>
            <p:nvPr/>
          </p:nvSpPr>
          <p:spPr>
            <a:xfrm>
              <a:off x="134449" y="3460331"/>
              <a:ext cx="267011" cy="2299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a:ln>
                    <a:noFill/>
                  </a:ln>
                  <a:effectLst/>
                  <a:uLnTx/>
                  <a:uFillTx/>
                  <a:latin typeface="+mj-lt"/>
                  <a:ea typeface="+mn-ea"/>
                  <a:cs typeface="Arial" charset="0"/>
                </a:rPr>
                <a:t>80</a:t>
              </a:r>
            </a:p>
          </p:txBody>
        </p:sp>
        <p:sp>
          <p:nvSpPr>
            <p:cNvPr id="22" name="Line 21">
              <a:extLst>
                <a:ext uri="{FF2B5EF4-FFF2-40B4-BE49-F238E27FC236}">
                  <a16:creationId xmlns:a16="http://schemas.microsoft.com/office/drawing/2014/main" id="{6C7CBF60-16B5-4371-B8B3-178BAC3A3F37}"/>
                </a:ext>
              </a:extLst>
            </p:cNvPr>
            <p:cNvSpPr>
              <a:spLocks noChangeShapeType="1"/>
            </p:cNvSpPr>
            <p:nvPr/>
          </p:nvSpPr>
          <p:spPr bwMode="auto">
            <a:xfrm rot="5400000" flipV="1">
              <a:off x="444692" y="3938691"/>
              <a:ext cx="0" cy="64287"/>
            </a:xfrm>
            <a:prstGeom prst="line">
              <a:avLst/>
            </a:prstGeom>
            <a:noFill/>
            <a:ln w="9525" cap="rnd">
              <a:solidFill>
                <a:srgbClr val="00206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a:ln>
                  <a:noFill/>
                </a:ln>
                <a:effectLst/>
                <a:uLnTx/>
                <a:uFillTx/>
                <a:latin typeface="+mj-lt"/>
                <a:ea typeface="+mn-ea"/>
                <a:cs typeface="Arial" charset="0"/>
              </a:endParaRPr>
            </a:p>
          </p:txBody>
        </p:sp>
        <p:sp>
          <p:nvSpPr>
            <p:cNvPr id="24" name="ZoneTexte 23">
              <a:extLst>
                <a:ext uri="{FF2B5EF4-FFF2-40B4-BE49-F238E27FC236}">
                  <a16:creationId xmlns:a16="http://schemas.microsoft.com/office/drawing/2014/main" id="{F9A0EE37-3C7C-4A4B-ABB2-D6D6E0BEBFAE}"/>
                </a:ext>
              </a:extLst>
            </p:cNvPr>
            <p:cNvSpPr txBox="1"/>
            <p:nvPr/>
          </p:nvSpPr>
          <p:spPr>
            <a:xfrm>
              <a:off x="134449" y="3840029"/>
              <a:ext cx="267011" cy="2299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a:ln>
                    <a:noFill/>
                  </a:ln>
                  <a:effectLst/>
                  <a:uLnTx/>
                  <a:uFillTx/>
                  <a:latin typeface="+mj-lt"/>
                  <a:ea typeface="+mn-ea"/>
                  <a:cs typeface="Arial" charset="0"/>
                </a:rPr>
                <a:t>60</a:t>
              </a:r>
            </a:p>
          </p:txBody>
        </p:sp>
        <p:sp>
          <p:nvSpPr>
            <p:cNvPr id="26" name="Line 21">
              <a:extLst>
                <a:ext uri="{FF2B5EF4-FFF2-40B4-BE49-F238E27FC236}">
                  <a16:creationId xmlns:a16="http://schemas.microsoft.com/office/drawing/2014/main" id="{65538AAE-B19A-4229-977C-D040FCA2A8EB}"/>
                </a:ext>
              </a:extLst>
            </p:cNvPr>
            <p:cNvSpPr>
              <a:spLocks noChangeShapeType="1"/>
            </p:cNvSpPr>
            <p:nvPr/>
          </p:nvSpPr>
          <p:spPr bwMode="auto">
            <a:xfrm rot="5400000" flipV="1">
              <a:off x="444692" y="4315210"/>
              <a:ext cx="0" cy="64287"/>
            </a:xfrm>
            <a:prstGeom prst="line">
              <a:avLst/>
            </a:prstGeom>
            <a:noFill/>
            <a:ln w="9525" cap="rnd">
              <a:solidFill>
                <a:srgbClr val="00206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a:ln>
                  <a:noFill/>
                </a:ln>
                <a:effectLst/>
                <a:uLnTx/>
                <a:uFillTx/>
                <a:latin typeface="+mj-lt"/>
                <a:ea typeface="+mn-ea"/>
                <a:cs typeface="Arial" charset="0"/>
              </a:endParaRPr>
            </a:p>
          </p:txBody>
        </p:sp>
        <p:sp>
          <p:nvSpPr>
            <p:cNvPr id="28" name="ZoneTexte 27">
              <a:extLst>
                <a:ext uri="{FF2B5EF4-FFF2-40B4-BE49-F238E27FC236}">
                  <a16:creationId xmlns:a16="http://schemas.microsoft.com/office/drawing/2014/main" id="{8B30C30D-F569-4024-9AE8-CB8835A04D09}"/>
                </a:ext>
              </a:extLst>
            </p:cNvPr>
            <p:cNvSpPr txBox="1"/>
            <p:nvPr/>
          </p:nvSpPr>
          <p:spPr>
            <a:xfrm>
              <a:off x="134449" y="4216548"/>
              <a:ext cx="267011" cy="2299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a:ln>
                    <a:noFill/>
                  </a:ln>
                  <a:effectLst/>
                  <a:uLnTx/>
                  <a:uFillTx/>
                  <a:latin typeface="+mj-lt"/>
                  <a:ea typeface="+mn-ea"/>
                  <a:cs typeface="Arial" charset="0"/>
                </a:rPr>
                <a:t>40</a:t>
              </a:r>
            </a:p>
          </p:txBody>
        </p:sp>
        <p:sp>
          <p:nvSpPr>
            <p:cNvPr id="30" name="ZoneTexte 29">
              <a:extLst>
                <a:ext uri="{FF2B5EF4-FFF2-40B4-BE49-F238E27FC236}">
                  <a16:creationId xmlns:a16="http://schemas.microsoft.com/office/drawing/2014/main" id="{DAE8EF5E-6BC3-4FDA-85EF-3C89AD5548F9}"/>
                </a:ext>
              </a:extLst>
            </p:cNvPr>
            <p:cNvSpPr txBox="1"/>
            <p:nvPr/>
          </p:nvSpPr>
          <p:spPr>
            <a:xfrm>
              <a:off x="912740" y="5133832"/>
              <a:ext cx="449955" cy="25089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i="0" u="none" strike="noStrike" kern="1200" cap="none" spc="0" normalizeH="0" baseline="0">
                  <a:ln>
                    <a:noFill/>
                  </a:ln>
                  <a:effectLst/>
                  <a:uLnTx/>
                  <a:uFillTx/>
                  <a:latin typeface="+mj-lt"/>
                  <a:ea typeface="+mn-ea"/>
                  <a:cs typeface="Arial" charset="0"/>
                </a:rPr>
                <a:t>Q8W</a:t>
              </a:r>
            </a:p>
          </p:txBody>
        </p:sp>
        <p:sp>
          <p:nvSpPr>
            <p:cNvPr id="32" name="ZoneTexte 31">
              <a:extLst>
                <a:ext uri="{FF2B5EF4-FFF2-40B4-BE49-F238E27FC236}">
                  <a16:creationId xmlns:a16="http://schemas.microsoft.com/office/drawing/2014/main" id="{6DDA7D05-BE02-453A-A3B8-086B6681C695}"/>
                </a:ext>
              </a:extLst>
            </p:cNvPr>
            <p:cNvSpPr txBox="1"/>
            <p:nvPr/>
          </p:nvSpPr>
          <p:spPr>
            <a:xfrm>
              <a:off x="2369916" y="5133832"/>
              <a:ext cx="449955" cy="25089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i="0" u="none" strike="noStrike" kern="1200" cap="none" spc="0" normalizeH="0" baseline="0">
                  <a:ln>
                    <a:noFill/>
                  </a:ln>
                  <a:effectLst/>
                  <a:uLnTx/>
                  <a:uFillTx/>
                  <a:latin typeface="+mj-lt"/>
                  <a:ea typeface="+mn-ea"/>
                  <a:cs typeface="Arial" charset="0"/>
                </a:rPr>
                <a:t>Q4W</a:t>
              </a:r>
            </a:p>
          </p:txBody>
        </p:sp>
        <p:sp>
          <p:nvSpPr>
            <p:cNvPr id="34" name="ZoneTexte 33">
              <a:extLst>
                <a:ext uri="{FF2B5EF4-FFF2-40B4-BE49-F238E27FC236}">
                  <a16:creationId xmlns:a16="http://schemas.microsoft.com/office/drawing/2014/main" id="{6CB28EE0-D58B-447B-A246-5982DAEE4043}"/>
                </a:ext>
              </a:extLst>
            </p:cNvPr>
            <p:cNvSpPr txBox="1"/>
            <p:nvPr/>
          </p:nvSpPr>
          <p:spPr>
            <a:xfrm>
              <a:off x="782416" y="3146651"/>
              <a:ext cx="522522" cy="209079"/>
            </a:xfrm>
            <a:prstGeom prst="rect">
              <a:avLst/>
            </a:prstGeom>
            <a:noFill/>
          </p:spPr>
          <p:txBody>
            <a:bodyPr wrap="non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dirty="0">
                  <a:ln>
                    <a:noFill/>
                  </a:ln>
                  <a:effectLst/>
                  <a:uLnTx/>
                  <a:uFillTx/>
                  <a:latin typeface="+mj-lt"/>
                  <a:ea typeface="+mn-ea"/>
                  <a:cs typeface="Arial" charset="0"/>
                </a:rPr>
                <a:t>Women</a:t>
              </a:r>
            </a:p>
          </p:txBody>
        </p:sp>
        <p:sp>
          <p:nvSpPr>
            <p:cNvPr id="36" name="Rectangle 35">
              <a:extLst>
                <a:ext uri="{FF2B5EF4-FFF2-40B4-BE49-F238E27FC236}">
                  <a16:creationId xmlns:a16="http://schemas.microsoft.com/office/drawing/2014/main" id="{84587230-EED8-4F05-8C8C-190F770D27B9}"/>
                </a:ext>
              </a:extLst>
            </p:cNvPr>
            <p:cNvSpPr/>
            <p:nvPr/>
          </p:nvSpPr>
          <p:spPr bwMode="auto">
            <a:xfrm>
              <a:off x="715741" y="3196415"/>
              <a:ext cx="110490" cy="110490"/>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effectLst/>
                <a:latin typeface="+mj-lt"/>
              </a:endParaRPr>
            </a:p>
          </p:txBody>
        </p:sp>
        <p:sp>
          <p:nvSpPr>
            <p:cNvPr id="38" name="ZoneTexte 37">
              <a:extLst>
                <a:ext uri="{FF2B5EF4-FFF2-40B4-BE49-F238E27FC236}">
                  <a16:creationId xmlns:a16="http://schemas.microsoft.com/office/drawing/2014/main" id="{396049D7-129E-4191-A824-3235AA045EE6}"/>
                </a:ext>
              </a:extLst>
            </p:cNvPr>
            <p:cNvSpPr txBox="1"/>
            <p:nvPr/>
          </p:nvSpPr>
          <p:spPr>
            <a:xfrm>
              <a:off x="782416" y="3332307"/>
              <a:ext cx="355216" cy="209079"/>
            </a:xfrm>
            <a:prstGeom prst="rect">
              <a:avLst/>
            </a:prstGeom>
            <a:noFill/>
          </p:spPr>
          <p:txBody>
            <a:bodyPr wrap="non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1400" b="1">
                  <a:latin typeface="+mj-lt"/>
                </a:rPr>
                <a:t>Men</a:t>
              </a:r>
              <a:endParaRPr kumimoji="0" lang="en-US" sz="1400" b="1" i="0" u="none" strike="noStrike" kern="1200" cap="none" spc="0" normalizeH="0" baseline="0">
                <a:ln>
                  <a:noFill/>
                </a:ln>
                <a:effectLst/>
                <a:uLnTx/>
                <a:uFillTx/>
                <a:latin typeface="+mj-lt"/>
                <a:ea typeface="+mn-ea"/>
                <a:cs typeface="Arial" charset="0"/>
              </a:endParaRPr>
            </a:p>
          </p:txBody>
        </p:sp>
        <p:sp>
          <p:nvSpPr>
            <p:cNvPr id="40" name="Rectangle 39">
              <a:extLst>
                <a:ext uri="{FF2B5EF4-FFF2-40B4-BE49-F238E27FC236}">
                  <a16:creationId xmlns:a16="http://schemas.microsoft.com/office/drawing/2014/main" id="{BE9EEBE9-E941-474F-9039-6AD8725EB3D9}"/>
                </a:ext>
              </a:extLst>
            </p:cNvPr>
            <p:cNvSpPr/>
            <p:nvPr/>
          </p:nvSpPr>
          <p:spPr bwMode="auto">
            <a:xfrm>
              <a:off x="715741" y="3382071"/>
              <a:ext cx="110490" cy="110490"/>
            </a:xfrm>
            <a:prstGeom prst="rect">
              <a:avLst/>
            </a:prstGeom>
            <a:solidFill>
              <a:srgbClr val="0033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effectLst/>
                <a:latin typeface="+mj-lt"/>
              </a:endParaRPr>
            </a:p>
          </p:txBody>
        </p:sp>
        <p:sp>
          <p:nvSpPr>
            <p:cNvPr id="42" name="ZoneTexte 41">
              <a:extLst>
                <a:ext uri="{FF2B5EF4-FFF2-40B4-BE49-F238E27FC236}">
                  <a16:creationId xmlns:a16="http://schemas.microsoft.com/office/drawing/2014/main" id="{3E2F2954-801E-4092-9717-F76BF147EF15}"/>
                </a:ext>
              </a:extLst>
            </p:cNvPr>
            <p:cNvSpPr txBox="1"/>
            <p:nvPr/>
          </p:nvSpPr>
          <p:spPr>
            <a:xfrm>
              <a:off x="782416" y="3515760"/>
              <a:ext cx="732255" cy="209079"/>
            </a:xfrm>
            <a:prstGeom prst="rect">
              <a:avLst/>
            </a:prstGeom>
            <a:noFill/>
          </p:spPr>
          <p:txBody>
            <a:bodyPr wrap="non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a:ln>
                    <a:noFill/>
                  </a:ln>
                  <a:effectLst/>
                  <a:uLnTx/>
                  <a:uFillTx/>
                  <a:latin typeface="+mj-lt"/>
                  <a:ea typeface="+mn-ea"/>
                  <a:cs typeface="Arial" charset="0"/>
                </a:rPr>
                <a:t>Total (Q8W)</a:t>
              </a:r>
            </a:p>
          </p:txBody>
        </p:sp>
        <p:sp>
          <p:nvSpPr>
            <p:cNvPr id="44" name="Rectangle 43">
              <a:extLst>
                <a:ext uri="{FF2B5EF4-FFF2-40B4-BE49-F238E27FC236}">
                  <a16:creationId xmlns:a16="http://schemas.microsoft.com/office/drawing/2014/main" id="{19C98F38-CFFF-433D-86A9-03C34F554C8A}"/>
                </a:ext>
              </a:extLst>
            </p:cNvPr>
            <p:cNvSpPr/>
            <p:nvPr/>
          </p:nvSpPr>
          <p:spPr bwMode="auto">
            <a:xfrm>
              <a:off x="715741" y="3565524"/>
              <a:ext cx="110490" cy="110490"/>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effectLst/>
                <a:latin typeface="+mj-lt"/>
              </a:endParaRPr>
            </a:p>
          </p:txBody>
        </p:sp>
        <p:sp>
          <p:nvSpPr>
            <p:cNvPr id="46" name="ZoneTexte 45">
              <a:extLst>
                <a:ext uri="{FF2B5EF4-FFF2-40B4-BE49-F238E27FC236}">
                  <a16:creationId xmlns:a16="http://schemas.microsoft.com/office/drawing/2014/main" id="{33DF249B-9E32-4D5E-A743-174726FD565D}"/>
                </a:ext>
              </a:extLst>
            </p:cNvPr>
            <p:cNvSpPr txBox="1"/>
            <p:nvPr/>
          </p:nvSpPr>
          <p:spPr>
            <a:xfrm>
              <a:off x="782416" y="3703765"/>
              <a:ext cx="732255" cy="209079"/>
            </a:xfrm>
            <a:prstGeom prst="rect">
              <a:avLst/>
            </a:prstGeom>
            <a:noFill/>
          </p:spPr>
          <p:txBody>
            <a:bodyPr wrap="non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a:ln>
                    <a:noFill/>
                  </a:ln>
                  <a:effectLst/>
                  <a:uLnTx/>
                  <a:uFillTx/>
                  <a:latin typeface="+mj-lt"/>
                  <a:ea typeface="+mn-ea"/>
                  <a:cs typeface="Arial" charset="0"/>
                </a:rPr>
                <a:t>Total (Q4W)</a:t>
              </a:r>
            </a:p>
          </p:txBody>
        </p:sp>
        <p:sp>
          <p:nvSpPr>
            <p:cNvPr id="48" name="Rectangle 47">
              <a:extLst>
                <a:ext uri="{FF2B5EF4-FFF2-40B4-BE49-F238E27FC236}">
                  <a16:creationId xmlns:a16="http://schemas.microsoft.com/office/drawing/2014/main" id="{A3A4813B-BF7F-43A7-BDC3-B77E5387583C}"/>
                </a:ext>
              </a:extLst>
            </p:cNvPr>
            <p:cNvSpPr/>
            <p:nvPr/>
          </p:nvSpPr>
          <p:spPr bwMode="auto">
            <a:xfrm>
              <a:off x="715741" y="3753529"/>
              <a:ext cx="110490" cy="110490"/>
            </a:xfrm>
            <a:prstGeom prst="rect">
              <a:avLst/>
            </a:prstGeom>
            <a:pattFill prst="pct70">
              <a:fgClr>
                <a:srgbClr val="00B050"/>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effectLst/>
                <a:latin typeface="+mj-lt"/>
              </a:endParaRPr>
            </a:p>
          </p:txBody>
        </p:sp>
        <p:sp>
          <p:nvSpPr>
            <p:cNvPr id="50" name="ZoneTexte 49">
              <a:extLst>
                <a:ext uri="{FF2B5EF4-FFF2-40B4-BE49-F238E27FC236}">
                  <a16:creationId xmlns:a16="http://schemas.microsoft.com/office/drawing/2014/main" id="{223DE57C-8B09-46B2-BD43-BB7F80E0E4FE}"/>
                </a:ext>
              </a:extLst>
            </p:cNvPr>
            <p:cNvSpPr txBox="1"/>
            <p:nvPr/>
          </p:nvSpPr>
          <p:spPr>
            <a:xfrm>
              <a:off x="575880" y="4609072"/>
              <a:ext cx="461933" cy="39724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a:ln>
                    <a:noFill/>
                  </a:ln>
                  <a:effectLst/>
                  <a:uLnTx/>
                  <a:uFillTx/>
                  <a:latin typeface="+mj-lt"/>
                  <a:ea typeface="+mn-ea"/>
                  <a:cs typeface="Arial" charset="0"/>
                </a:rPr>
                <a:t>4</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a:latin typeface="+mj-lt"/>
                </a:rPr>
                <a:t>5/137</a:t>
              </a:r>
              <a:endParaRPr kumimoji="0" lang="en-US" sz="1600" b="0" i="0" u="none" strike="noStrike" kern="1200" cap="none" spc="0" normalizeH="0" baseline="0">
                <a:ln>
                  <a:noFill/>
                </a:ln>
                <a:effectLst/>
                <a:uLnTx/>
                <a:uFillTx/>
                <a:latin typeface="+mj-lt"/>
                <a:ea typeface="+mn-ea"/>
                <a:cs typeface="Arial" charset="0"/>
              </a:endParaRPr>
            </a:p>
          </p:txBody>
        </p:sp>
        <p:sp>
          <p:nvSpPr>
            <p:cNvPr id="52" name="Rectangle 51">
              <a:extLst>
                <a:ext uri="{FF2B5EF4-FFF2-40B4-BE49-F238E27FC236}">
                  <a16:creationId xmlns:a16="http://schemas.microsoft.com/office/drawing/2014/main" id="{2B5FECCD-1B50-4E90-B3AC-166C26D7C1F8}"/>
                </a:ext>
              </a:extLst>
            </p:cNvPr>
            <p:cNvSpPr/>
            <p:nvPr/>
          </p:nvSpPr>
          <p:spPr bwMode="auto">
            <a:xfrm>
              <a:off x="634055" y="5034280"/>
              <a:ext cx="346765" cy="76922"/>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effectLst/>
                <a:latin typeface="+mj-lt"/>
              </a:endParaRPr>
            </a:p>
          </p:txBody>
        </p:sp>
        <p:sp>
          <p:nvSpPr>
            <p:cNvPr id="54" name="ZoneTexte 53">
              <a:extLst>
                <a:ext uri="{FF2B5EF4-FFF2-40B4-BE49-F238E27FC236}">
                  <a16:creationId xmlns:a16="http://schemas.microsoft.com/office/drawing/2014/main" id="{E68EFF5D-1824-497A-8D06-C067A83C466D}"/>
                </a:ext>
              </a:extLst>
            </p:cNvPr>
            <p:cNvSpPr txBox="1"/>
            <p:nvPr/>
          </p:nvSpPr>
          <p:spPr>
            <a:xfrm>
              <a:off x="967284" y="4609072"/>
              <a:ext cx="461933" cy="39724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a:ln>
                    <a:noFill/>
                  </a:ln>
                  <a:effectLst/>
                  <a:uLnTx/>
                  <a:uFillTx/>
                  <a:latin typeface="+mj-lt"/>
                  <a:ea typeface="+mn-ea"/>
                  <a:cs typeface="Arial" charset="0"/>
                </a:rPr>
                <a:t>1</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a:latin typeface="+mj-lt"/>
                </a:rPr>
                <a:t>4/385</a:t>
              </a:r>
              <a:endParaRPr kumimoji="0" lang="en-US" sz="1600" b="0" i="0" u="none" strike="noStrike" kern="1200" cap="none" spc="0" normalizeH="0" baseline="0">
                <a:ln>
                  <a:noFill/>
                </a:ln>
                <a:effectLst/>
                <a:uLnTx/>
                <a:uFillTx/>
                <a:latin typeface="+mj-lt"/>
                <a:ea typeface="+mn-ea"/>
                <a:cs typeface="Arial" charset="0"/>
              </a:endParaRPr>
            </a:p>
          </p:txBody>
        </p:sp>
        <p:sp>
          <p:nvSpPr>
            <p:cNvPr id="56" name="Rectangle 55">
              <a:extLst>
                <a:ext uri="{FF2B5EF4-FFF2-40B4-BE49-F238E27FC236}">
                  <a16:creationId xmlns:a16="http://schemas.microsoft.com/office/drawing/2014/main" id="{2767BC7E-6C6C-4229-9C53-C3071A3753BD}"/>
                </a:ext>
              </a:extLst>
            </p:cNvPr>
            <p:cNvSpPr/>
            <p:nvPr/>
          </p:nvSpPr>
          <p:spPr bwMode="auto">
            <a:xfrm>
              <a:off x="1025460" y="5089874"/>
              <a:ext cx="346765" cy="2132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effectLst/>
                <a:latin typeface="+mj-lt"/>
              </a:endParaRPr>
            </a:p>
          </p:txBody>
        </p:sp>
        <p:sp>
          <p:nvSpPr>
            <p:cNvPr id="58" name="ZoneTexte 57">
              <a:extLst>
                <a:ext uri="{FF2B5EF4-FFF2-40B4-BE49-F238E27FC236}">
                  <a16:creationId xmlns:a16="http://schemas.microsoft.com/office/drawing/2014/main" id="{6A2926F5-B7F2-4359-ADC6-74A66028BF58}"/>
                </a:ext>
              </a:extLst>
            </p:cNvPr>
            <p:cNvSpPr txBox="1"/>
            <p:nvPr/>
          </p:nvSpPr>
          <p:spPr>
            <a:xfrm>
              <a:off x="1350422" y="4609072"/>
              <a:ext cx="461933" cy="39724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a:ln>
                    <a:noFill/>
                  </a:ln>
                  <a:effectLst/>
                  <a:uLnTx/>
                  <a:uFillTx/>
                  <a:latin typeface="+mj-lt"/>
                  <a:ea typeface="+mn-ea"/>
                  <a:cs typeface="Arial" charset="0"/>
                </a:rPr>
                <a:t>2</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a:latin typeface="+mj-lt"/>
                </a:rPr>
                <a:t>9/522</a:t>
              </a:r>
              <a:endParaRPr kumimoji="0" lang="en-US" sz="1600" b="0" i="0" u="none" strike="noStrike" kern="1200" cap="none" spc="0" normalizeH="0" baseline="0">
                <a:ln>
                  <a:noFill/>
                </a:ln>
                <a:effectLst/>
                <a:uLnTx/>
                <a:uFillTx/>
                <a:latin typeface="+mj-lt"/>
                <a:ea typeface="+mn-ea"/>
                <a:cs typeface="Arial" charset="0"/>
              </a:endParaRPr>
            </a:p>
          </p:txBody>
        </p:sp>
        <p:sp>
          <p:nvSpPr>
            <p:cNvPr id="60" name="Rectangle 59">
              <a:extLst>
                <a:ext uri="{FF2B5EF4-FFF2-40B4-BE49-F238E27FC236}">
                  <a16:creationId xmlns:a16="http://schemas.microsoft.com/office/drawing/2014/main" id="{057F9A39-0992-4CC4-BB7E-86C9ADBF636B}"/>
                </a:ext>
              </a:extLst>
            </p:cNvPr>
            <p:cNvSpPr/>
            <p:nvPr/>
          </p:nvSpPr>
          <p:spPr bwMode="auto">
            <a:xfrm>
              <a:off x="1408598" y="5073417"/>
              <a:ext cx="346765" cy="37785"/>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effectLst/>
                <a:latin typeface="+mj-lt"/>
              </a:endParaRPr>
            </a:p>
          </p:txBody>
        </p:sp>
        <p:sp>
          <p:nvSpPr>
            <p:cNvPr id="62" name="ZoneTexte 61">
              <a:extLst>
                <a:ext uri="{FF2B5EF4-FFF2-40B4-BE49-F238E27FC236}">
                  <a16:creationId xmlns:a16="http://schemas.microsoft.com/office/drawing/2014/main" id="{C5BBB4A3-0CD4-4DB4-AC69-D707FD566378}"/>
                </a:ext>
              </a:extLst>
            </p:cNvPr>
            <p:cNvSpPr txBox="1"/>
            <p:nvPr/>
          </p:nvSpPr>
          <p:spPr>
            <a:xfrm>
              <a:off x="1089427" y="5478921"/>
              <a:ext cx="1451790" cy="25089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a:ln>
                    <a:noFill/>
                  </a:ln>
                  <a:effectLst/>
                  <a:uLnTx/>
                  <a:uFillTx/>
                  <a:latin typeface="+mj-lt"/>
                  <a:ea typeface="+mn-ea"/>
                  <a:cs typeface="Arial" charset="0"/>
                </a:rPr>
                <a:t>HIV-1 RNA </a:t>
              </a:r>
              <a:r>
                <a:rPr kumimoji="0" lang="en-US" b="1" i="0" u="none" strike="noStrike" kern="1200" cap="none" spc="0" normalizeH="0" baseline="0">
                  <a:ln>
                    <a:noFill/>
                  </a:ln>
                  <a:effectLst/>
                  <a:uLnTx/>
                  <a:uFillTx/>
                  <a:latin typeface="+mj-lt"/>
                  <a:cs typeface="Calibri" panose="020F0502020204030204" pitchFamily="34" charset="0"/>
                </a:rPr>
                <a:t>≥ 50 c/ml</a:t>
              </a:r>
              <a:endParaRPr kumimoji="0" lang="en-US" b="1" i="0" u="none" strike="noStrike" kern="1200" cap="none" spc="0" normalizeH="0" baseline="0">
                <a:ln>
                  <a:noFill/>
                </a:ln>
                <a:effectLst/>
                <a:uLnTx/>
                <a:uFillTx/>
                <a:latin typeface="+mj-lt"/>
                <a:ea typeface="+mn-ea"/>
                <a:cs typeface="Arial" charset="0"/>
              </a:endParaRPr>
            </a:p>
          </p:txBody>
        </p:sp>
        <p:sp>
          <p:nvSpPr>
            <p:cNvPr id="64" name="ZoneTexte 63">
              <a:extLst>
                <a:ext uri="{FF2B5EF4-FFF2-40B4-BE49-F238E27FC236}">
                  <a16:creationId xmlns:a16="http://schemas.microsoft.com/office/drawing/2014/main" id="{CF770607-9C79-4E9B-8F00-60CC629FB1C5}"/>
                </a:ext>
              </a:extLst>
            </p:cNvPr>
            <p:cNvSpPr txBox="1"/>
            <p:nvPr/>
          </p:nvSpPr>
          <p:spPr>
            <a:xfrm>
              <a:off x="2003013" y="4679239"/>
              <a:ext cx="461933" cy="39724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a:ln>
                    <a:noFill/>
                  </a:ln>
                  <a:effectLst/>
                  <a:uLnTx/>
                  <a:uFillTx/>
                  <a:latin typeface="+mj-lt"/>
                  <a:ea typeface="+mn-ea"/>
                  <a:cs typeface="Arial" charset="0"/>
                </a:rPr>
                <a:t>0</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a:latin typeface="+mj-lt"/>
                </a:rPr>
                <a:t>0/143</a:t>
              </a:r>
              <a:endParaRPr kumimoji="0" lang="en-US" sz="1600" b="0" i="0" u="none" strike="noStrike" kern="1200" cap="none" spc="0" normalizeH="0" baseline="0">
                <a:ln>
                  <a:noFill/>
                </a:ln>
                <a:effectLst/>
                <a:uLnTx/>
                <a:uFillTx/>
                <a:latin typeface="+mj-lt"/>
                <a:ea typeface="+mn-ea"/>
                <a:cs typeface="Arial" charset="0"/>
              </a:endParaRPr>
            </a:p>
          </p:txBody>
        </p:sp>
        <p:sp>
          <p:nvSpPr>
            <p:cNvPr id="66" name="ZoneTexte 65">
              <a:extLst>
                <a:ext uri="{FF2B5EF4-FFF2-40B4-BE49-F238E27FC236}">
                  <a16:creationId xmlns:a16="http://schemas.microsoft.com/office/drawing/2014/main" id="{E5B89347-B1D6-459C-A7B8-B5584E26DC5F}"/>
                </a:ext>
              </a:extLst>
            </p:cNvPr>
            <p:cNvSpPr txBox="1"/>
            <p:nvPr/>
          </p:nvSpPr>
          <p:spPr>
            <a:xfrm>
              <a:off x="2399544" y="4609072"/>
              <a:ext cx="461933" cy="39724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a:ln>
                    <a:noFill/>
                  </a:ln>
                  <a:effectLst/>
                  <a:uLnTx/>
                  <a:uFillTx/>
                  <a:latin typeface="+mj-lt"/>
                  <a:ea typeface="+mn-ea"/>
                  <a:cs typeface="Arial" charset="0"/>
                </a:rPr>
                <a:t>1</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a:latin typeface="+mj-lt"/>
                </a:rPr>
                <a:t>5/380</a:t>
              </a:r>
              <a:endParaRPr kumimoji="0" lang="en-US" sz="1600" b="0" i="0" u="none" strike="noStrike" kern="1200" cap="none" spc="0" normalizeH="0" baseline="0">
                <a:ln>
                  <a:noFill/>
                </a:ln>
                <a:effectLst/>
                <a:uLnTx/>
                <a:uFillTx/>
                <a:latin typeface="+mj-lt"/>
                <a:ea typeface="+mn-ea"/>
                <a:cs typeface="Arial" charset="0"/>
              </a:endParaRPr>
            </a:p>
          </p:txBody>
        </p:sp>
        <p:sp>
          <p:nvSpPr>
            <p:cNvPr id="68" name="Rectangle 67">
              <a:extLst>
                <a:ext uri="{FF2B5EF4-FFF2-40B4-BE49-F238E27FC236}">
                  <a16:creationId xmlns:a16="http://schemas.microsoft.com/office/drawing/2014/main" id="{FDDEE404-13D2-4E1B-A159-3D02AC411D0C}"/>
                </a:ext>
              </a:extLst>
            </p:cNvPr>
            <p:cNvSpPr/>
            <p:nvPr/>
          </p:nvSpPr>
          <p:spPr bwMode="auto">
            <a:xfrm>
              <a:off x="2457720" y="5076852"/>
              <a:ext cx="346765" cy="3435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effectLst/>
                <a:latin typeface="+mj-lt"/>
              </a:endParaRPr>
            </a:p>
          </p:txBody>
        </p:sp>
        <p:sp>
          <p:nvSpPr>
            <p:cNvPr id="70" name="ZoneTexte 69">
              <a:extLst>
                <a:ext uri="{FF2B5EF4-FFF2-40B4-BE49-F238E27FC236}">
                  <a16:creationId xmlns:a16="http://schemas.microsoft.com/office/drawing/2014/main" id="{80FA7910-0D74-4608-BFE8-407C53D6467C}"/>
                </a:ext>
              </a:extLst>
            </p:cNvPr>
            <p:cNvSpPr txBox="1"/>
            <p:nvPr/>
          </p:nvSpPr>
          <p:spPr>
            <a:xfrm>
              <a:off x="2777360" y="4609072"/>
              <a:ext cx="461933" cy="39724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a:ln>
                    <a:noFill/>
                  </a:ln>
                  <a:effectLst/>
                  <a:uLnTx/>
                  <a:uFillTx/>
                  <a:latin typeface="+mj-lt"/>
                  <a:ea typeface="+mn-ea"/>
                  <a:cs typeface="Arial" charset="0"/>
                </a:rPr>
                <a:t>1</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a:latin typeface="+mj-lt"/>
                </a:rPr>
                <a:t>5/523</a:t>
              </a:r>
              <a:endParaRPr kumimoji="0" lang="en-US" sz="1600" b="0" i="0" u="none" strike="noStrike" kern="1200" cap="none" spc="0" normalizeH="0" baseline="0">
                <a:ln>
                  <a:noFill/>
                </a:ln>
                <a:effectLst/>
                <a:uLnTx/>
                <a:uFillTx/>
                <a:latin typeface="+mj-lt"/>
                <a:ea typeface="+mn-ea"/>
                <a:cs typeface="Arial" charset="0"/>
              </a:endParaRPr>
            </a:p>
          </p:txBody>
        </p:sp>
        <p:sp>
          <p:nvSpPr>
            <p:cNvPr id="72" name="Rectangle 71">
              <a:extLst>
                <a:ext uri="{FF2B5EF4-FFF2-40B4-BE49-F238E27FC236}">
                  <a16:creationId xmlns:a16="http://schemas.microsoft.com/office/drawing/2014/main" id="{820C97C0-EE33-4E4D-A41D-BAC744EEDE81}"/>
                </a:ext>
              </a:extLst>
            </p:cNvPr>
            <p:cNvSpPr/>
            <p:nvPr/>
          </p:nvSpPr>
          <p:spPr bwMode="auto">
            <a:xfrm>
              <a:off x="2835536" y="5076852"/>
              <a:ext cx="346765" cy="34350"/>
            </a:xfrm>
            <a:prstGeom prst="rect">
              <a:avLst/>
            </a:prstGeom>
            <a:pattFill prst="dkDnDiag">
              <a:fgClr>
                <a:srgbClr val="00B050"/>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3600">
                <a:latin typeface="+mj-lt"/>
              </a:endParaRPr>
            </a:p>
          </p:txBody>
        </p:sp>
        <p:sp>
          <p:nvSpPr>
            <p:cNvPr id="74" name="Accolade fermante 73">
              <a:extLst>
                <a:ext uri="{FF2B5EF4-FFF2-40B4-BE49-F238E27FC236}">
                  <a16:creationId xmlns:a16="http://schemas.microsoft.com/office/drawing/2014/main" id="{9C8C4116-23C8-40E7-9567-634ADA67A036}"/>
                </a:ext>
              </a:extLst>
            </p:cNvPr>
            <p:cNvSpPr/>
            <p:nvPr/>
          </p:nvSpPr>
          <p:spPr bwMode="auto">
            <a:xfrm rot="5400000">
              <a:off x="1760751" y="4176084"/>
              <a:ext cx="169832" cy="2427525"/>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effectLst/>
                <a:latin typeface="+mj-lt"/>
              </a:endParaRPr>
            </a:p>
          </p:txBody>
        </p:sp>
        <p:sp>
          <p:nvSpPr>
            <p:cNvPr id="76" name="Line 21">
              <a:extLst>
                <a:ext uri="{FF2B5EF4-FFF2-40B4-BE49-F238E27FC236}">
                  <a16:creationId xmlns:a16="http://schemas.microsoft.com/office/drawing/2014/main" id="{EB2B2DDD-A4A7-4399-859A-554AEF6B7E39}"/>
                </a:ext>
              </a:extLst>
            </p:cNvPr>
            <p:cNvSpPr>
              <a:spLocks noChangeShapeType="1"/>
            </p:cNvSpPr>
            <p:nvPr/>
          </p:nvSpPr>
          <p:spPr bwMode="auto">
            <a:xfrm rot="5400000" flipV="1">
              <a:off x="444692" y="4699212"/>
              <a:ext cx="0" cy="64287"/>
            </a:xfrm>
            <a:prstGeom prst="line">
              <a:avLst/>
            </a:prstGeom>
            <a:noFill/>
            <a:ln w="9525" cap="rnd">
              <a:solidFill>
                <a:srgbClr val="00206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a:ln>
                  <a:noFill/>
                </a:ln>
                <a:effectLst/>
                <a:uLnTx/>
                <a:uFillTx/>
                <a:latin typeface="+mj-lt"/>
                <a:ea typeface="+mn-ea"/>
                <a:cs typeface="Arial" charset="0"/>
              </a:endParaRPr>
            </a:p>
          </p:txBody>
        </p:sp>
        <p:sp>
          <p:nvSpPr>
            <p:cNvPr id="78" name="ZoneTexte 77">
              <a:extLst>
                <a:ext uri="{FF2B5EF4-FFF2-40B4-BE49-F238E27FC236}">
                  <a16:creationId xmlns:a16="http://schemas.microsoft.com/office/drawing/2014/main" id="{89BD36B0-9C8D-4DC9-9AFC-4BCC47DDEBEF}"/>
                </a:ext>
              </a:extLst>
            </p:cNvPr>
            <p:cNvSpPr txBox="1"/>
            <p:nvPr/>
          </p:nvSpPr>
          <p:spPr>
            <a:xfrm>
              <a:off x="134449" y="4600550"/>
              <a:ext cx="267011" cy="2299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a:ln>
                    <a:noFill/>
                  </a:ln>
                  <a:effectLst/>
                  <a:uLnTx/>
                  <a:uFillTx/>
                  <a:latin typeface="+mj-lt"/>
                  <a:ea typeface="+mn-ea"/>
                  <a:cs typeface="Arial" charset="0"/>
                </a:rPr>
                <a:t>20</a:t>
              </a:r>
            </a:p>
          </p:txBody>
        </p:sp>
        <p:sp>
          <p:nvSpPr>
            <p:cNvPr id="80" name="Line 21">
              <a:extLst>
                <a:ext uri="{FF2B5EF4-FFF2-40B4-BE49-F238E27FC236}">
                  <a16:creationId xmlns:a16="http://schemas.microsoft.com/office/drawing/2014/main" id="{0C6F1597-F72C-4677-9276-08E266A690A1}"/>
                </a:ext>
              </a:extLst>
            </p:cNvPr>
            <p:cNvSpPr>
              <a:spLocks noChangeShapeType="1"/>
            </p:cNvSpPr>
            <p:nvPr/>
          </p:nvSpPr>
          <p:spPr bwMode="auto">
            <a:xfrm flipV="1">
              <a:off x="3342451" y="2895600"/>
              <a:ext cx="0" cy="2252546"/>
            </a:xfrm>
            <a:prstGeom prst="line">
              <a:avLst/>
            </a:prstGeom>
            <a:noFill/>
            <a:ln w="9525" cap="rnd">
              <a:solidFill>
                <a:srgbClr val="00206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a:ln>
                  <a:noFill/>
                </a:ln>
                <a:effectLst/>
                <a:uLnTx/>
                <a:uFillTx/>
                <a:latin typeface="+mj-lt"/>
                <a:ea typeface="+mn-ea"/>
                <a:cs typeface="Arial" charset="0"/>
              </a:endParaRPr>
            </a:p>
          </p:txBody>
        </p:sp>
        <p:sp>
          <p:nvSpPr>
            <p:cNvPr id="82" name="Rectangle 81">
              <a:extLst>
                <a:ext uri="{FF2B5EF4-FFF2-40B4-BE49-F238E27FC236}">
                  <a16:creationId xmlns:a16="http://schemas.microsoft.com/office/drawing/2014/main" id="{C37B7C1B-73F4-4B66-A26A-4DCF8F5F6E43}"/>
                </a:ext>
              </a:extLst>
            </p:cNvPr>
            <p:cNvSpPr/>
            <p:nvPr/>
          </p:nvSpPr>
          <p:spPr bwMode="auto">
            <a:xfrm>
              <a:off x="3502011" y="3383280"/>
              <a:ext cx="346765" cy="1727922"/>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effectLst/>
                <a:latin typeface="+mj-lt"/>
              </a:endParaRPr>
            </a:p>
          </p:txBody>
        </p:sp>
        <p:sp>
          <p:nvSpPr>
            <p:cNvPr id="84" name="ZoneTexte 83">
              <a:extLst>
                <a:ext uri="{FF2B5EF4-FFF2-40B4-BE49-F238E27FC236}">
                  <a16:creationId xmlns:a16="http://schemas.microsoft.com/office/drawing/2014/main" id="{3F262E6C-21E6-449F-9461-5C674DDC095C}"/>
                </a:ext>
              </a:extLst>
            </p:cNvPr>
            <p:cNvSpPr txBox="1"/>
            <p:nvPr/>
          </p:nvSpPr>
          <p:spPr>
            <a:xfrm>
              <a:off x="3541888" y="3138117"/>
              <a:ext cx="267011" cy="2299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a:ln>
                    <a:noFill/>
                  </a:ln>
                  <a:effectLst/>
                  <a:uLnTx/>
                  <a:uFillTx/>
                  <a:latin typeface="+mj-lt"/>
                  <a:ea typeface="+mn-ea"/>
                  <a:cs typeface="Arial" charset="0"/>
                </a:rPr>
                <a:t>91</a:t>
              </a:r>
            </a:p>
          </p:txBody>
        </p:sp>
        <p:sp>
          <p:nvSpPr>
            <p:cNvPr id="86" name="Line 21">
              <a:extLst>
                <a:ext uri="{FF2B5EF4-FFF2-40B4-BE49-F238E27FC236}">
                  <a16:creationId xmlns:a16="http://schemas.microsoft.com/office/drawing/2014/main" id="{CB9EF7C5-AF52-45B8-8DBA-5D95C3E3A5B3}"/>
                </a:ext>
              </a:extLst>
            </p:cNvPr>
            <p:cNvSpPr>
              <a:spLocks noChangeShapeType="1"/>
            </p:cNvSpPr>
            <p:nvPr/>
          </p:nvSpPr>
          <p:spPr bwMode="auto">
            <a:xfrm flipV="1">
              <a:off x="6207971" y="5107780"/>
              <a:ext cx="0" cy="64287"/>
            </a:xfrm>
            <a:prstGeom prst="line">
              <a:avLst/>
            </a:prstGeom>
            <a:noFill/>
            <a:ln w="9525" cap="rnd">
              <a:solidFill>
                <a:srgbClr val="00206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a:ln>
                  <a:noFill/>
                </a:ln>
                <a:effectLst/>
                <a:uLnTx/>
                <a:uFillTx/>
                <a:latin typeface="+mj-lt"/>
                <a:ea typeface="+mn-ea"/>
                <a:cs typeface="Arial" charset="0"/>
              </a:endParaRPr>
            </a:p>
          </p:txBody>
        </p:sp>
        <p:sp>
          <p:nvSpPr>
            <p:cNvPr id="88" name="ZoneTexte 87">
              <a:extLst>
                <a:ext uri="{FF2B5EF4-FFF2-40B4-BE49-F238E27FC236}">
                  <a16:creationId xmlns:a16="http://schemas.microsoft.com/office/drawing/2014/main" id="{68BDA55F-22DC-4BFE-A5AE-B121025D56FD}"/>
                </a:ext>
              </a:extLst>
            </p:cNvPr>
            <p:cNvSpPr txBox="1"/>
            <p:nvPr/>
          </p:nvSpPr>
          <p:spPr>
            <a:xfrm>
              <a:off x="3479817" y="4639552"/>
              <a:ext cx="391152" cy="39724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a:ln>
                    <a:noFill/>
                  </a:ln>
                  <a:solidFill>
                    <a:schemeClr val="bg1"/>
                  </a:solidFill>
                  <a:effectLst/>
                  <a:uLnTx/>
                  <a:uFillTx/>
                  <a:latin typeface="+mj-lt"/>
                  <a:ea typeface="+mn-ea"/>
                  <a:cs typeface="Arial" charset="0"/>
                </a:rPr>
                <a:t>125/</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a:solidFill>
                    <a:schemeClr val="bg1"/>
                  </a:solidFill>
                  <a:latin typeface="+mj-lt"/>
                </a:rPr>
                <a:t>137</a:t>
              </a:r>
              <a:endParaRPr kumimoji="0" lang="en-US" sz="1600" b="0" i="0" u="none" strike="noStrike" kern="1200" cap="none" spc="0" normalizeH="0" baseline="0">
                <a:ln>
                  <a:noFill/>
                </a:ln>
                <a:solidFill>
                  <a:schemeClr val="bg1"/>
                </a:solidFill>
                <a:effectLst/>
                <a:uLnTx/>
                <a:uFillTx/>
                <a:latin typeface="+mj-lt"/>
                <a:ea typeface="+mn-ea"/>
                <a:cs typeface="Arial" charset="0"/>
              </a:endParaRPr>
            </a:p>
          </p:txBody>
        </p:sp>
        <p:sp>
          <p:nvSpPr>
            <p:cNvPr id="90" name="Rectangle 89">
              <a:extLst>
                <a:ext uri="{FF2B5EF4-FFF2-40B4-BE49-F238E27FC236}">
                  <a16:creationId xmlns:a16="http://schemas.microsoft.com/office/drawing/2014/main" id="{1E23555A-040E-4B0D-B31B-098E9DEA7416}"/>
                </a:ext>
              </a:extLst>
            </p:cNvPr>
            <p:cNvSpPr/>
            <p:nvPr/>
          </p:nvSpPr>
          <p:spPr bwMode="auto">
            <a:xfrm>
              <a:off x="3886552" y="3303270"/>
              <a:ext cx="346765" cy="1807932"/>
            </a:xfrm>
            <a:prstGeom prst="rect">
              <a:avLst/>
            </a:prstGeom>
            <a:solidFill>
              <a:srgbClr val="0033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effectLst/>
                <a:latin typeface="+mj-lt"/>
              </a:endParaRPr>
            </a:p>
          </p:txBody>
        </p:sp>
        <p:sp>
          <p:nvSpPr>
            <p:cNvPr id="92" name="ZoneTexte 91">
              <a:extLst>
                <a:ext uri="{FF2B5EF4-FFF2-40B4-BE49-F238E27FC236}">
                  <a16:creationId xmlns:a16="http://schemas.microsoft.com/office/drawing/2014/main" id="{E38CC02B-C191-4C24-805A-34ABF7F20FBE}"/>
                </a:ext>
              </a:extLst>
            </p:cNvPr>
            <p:cNvSpPr txBox="1"/>
            <p:nvPr/>
          </p:nvSpPr>
          <p:spPr>
            <a:xfrm>
              <a:off x="3926429" y="3046273"/>
              <a:ext cx="267011" cy="2299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a:ln>
                    <a:noFill/>
                  </a:ln>
                  <a:effectLst/>
                  <a:uLnTx/>
                  <a:uFillTx/>
                  <a:latin typeface="+mj-lt"/>
                  <a:ea typeface="+mn-ea"/>
                  <a:cs typeface="Arial" charset="0"/>
                </a:rPr>
                <a:t>95</a:t>
              </a:r>
            </a:p>
          </p:txBody>
        </p:sp>
        <p:sp>
          <p:nvSpPr>
            <p:cNvPr id="94" name="ZoneTexte 93">
              <a:extLst>
                <a:ext uri="{FF2B5EF4-FFF2-40B4-BE49-F238E27FC236}">
                  <a16:creationId xmlns:a16="http://schemas.microsoft.com/office/drawing/2014/main" id="{7EEED122-7527-4CAD-B780-A7E075F4B04E}"/>
                </a:ext>
              </a:extLst>
            </p:cNvPr>
            <p:cNvSpPr txBox="1"/>
            <p:nvPr/>
          </p:nvSpPr>
          <p:spPr>
            <a:xfrm>
              <a:off x="3864360" y="4639552"/>
              <a:ext cx="391152" cy="39724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a:ln>
                    <a:noFill/>
                  </a:ln>
                  <a:solidFill>
                    <a:schemeClr val="bg1"/>
                  </a:solidFill>
                  <a:effectLst/>
                  <a:uLnTx/>
                  <a:uFillTx/>
                  <a:latin typeface="+mj-lt"/>
                  <a:ea typeface="+mn-ea"/>
                  <a:cs typeface="Arial" charset="0"/>
                </a:rPr>
                <a:t>367/</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a:solidFill>
                    <a:schemeClr val="bg1"/>
                  </a:solidFill>
                  <a:latin typeface="+mj-lt"/>
                </a:rPr>
                <a:t>385</a:t>
              </a:r>
              <a:endParaRPr kumimoji="0" lang="en-US" sz="1600" b="0" i="0" u="none" strike="noStrike" kern="1200" cap="none" spc="0" normalizeH="0" baseline="0">
                <a:ln>
                  <a:noFill/>
                </a:ln>
                <a:solidFill>
                  <a:schemeClr val="bg1"/>
                </a:solidFill>
                <a:effectLst/>
                <a:uLnTx/>
                <a:uFillTx/>
                <a:latin typeface="+mj-lt"/>
                <a:ea typeface="+mn-ea"/>
                <a:cs typeface="Arial" charset="0"/>
              </a:endParaRPr>
            </a:p>
          </p:txBody>
        </p:sp>
        <p:sp>
          <p:nvSpPr>
            <p:cNvPr id="96" name="Rectangle 95">
              <a:extLst>
                <a:ext uri="{FF2B5EF4-FFF2-40B4-BE49-F238E27FC236}">
                  <a16:creationId xmlns:a16="http://schemas.microsoft.com/office/drawing/2014/main" id="{F20FF5B0-3283-4794-BC24-8A4A7FB7727B}"/>
                </a:ext>
              </a:extLst>
            </p:cNvPr>
            <p:cNvSpPr/>
            <p:nvPr/>
          </p:nvSpPr>
          <p:spPr bwMode="auto">
            <a:xfrm>
              <a:off x="4930843" y="3406140"/>
              <a:ext cx="346765" cy="1705062"/>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effectLst/>
                <a:latin typeface="+mj-lt"/>
              </a:endParaRPr>
            </a:p>
          </p:txBody>
        </p:sp>
        <p:sp>
          <p:nvSpPr>
            <p:cNvPr id="98" name="ZoneTexte 97">
              <a:extLst>
                <a:ext uri="{FF2B5EF4-FFF2-40B4-BE49-F238E27FC236}">
                  <a16:creationId xmlns:a16="http://schemas.microsoft.com/office/drawing/2014/main" id="{7B0EA98E-F688-4452-B709-32807836109D}"/>
                </a:ext>
              </a:extLst>
            </p:cNvPr>
            <p:cNvSpPr txBox="1"/>
            <p:nvPr/>
          </p:nvSpPr>
          <p:spPr>
            <a:xfrm>
              <a:off x="4970720" y="3138117"/>
              <a:ext cx="267011" cy="2299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a:ln>
                    <a:noFill/>
                  </a:ln>
                  <a:effectLst/>
                  <a:uLnTx/>
                  <a:uFillTx/>
                  <a:latin typeface="+mj-lt"/>
                  <a:ea typeface="+mn-ea"/>
                  <a:cs typeface="Arial" charset="0"/>
                </a:rPr>
                <a:t>91</a:t>
              </a:r>
            </a:p>
          </p:txBody>
        </p:sp>
        <p:sp>
          <p:nvSpPr>
            <p:cNvPr id="100" name="ZoneTexte 99">
              <a:extLst>
                <a:ext uri="{FF2B5EF4-FFF2-40B4-BE49-F238E27FC236}">
                  <a16:creationId xmlns:a16="http://schemas.microsoft.com/office/drawing/2014/main" id="{5C368703-319A-4452-BB92-29F22A388246}"/>
                </a:ext>
              </a:extLst>
            </p:cNvPr>
            <p:cNvSpPr txBox="1"/>
            <p:nvPr/>
          </p:nvSpPr>
          <p:spPr>
            <a:xfrm>
              <a:off x="4908649" y="4639552"/>
              <a:ext cx="391152" cy="39724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a:ln>
                    <a:noFill/>
                  </a:ln>
                  <a:solidFill>
                    <a:schemeClr val="bg1"/>
                  </a:solidFill>
                  <a:effectLst/>
                  <a:uLnTx/>
                  <a:uFillTx/>
                  <a:latin typeface="+mj-lt"/>
                  <a:ea typeface="+mn-ea"/>
                  <a:cs typeface="Arial" charset="0"/>
                </a:rPr>
                <a:t>130/</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a:solidFill>
                    <a:schemeClr val="bg1"/>
                  </a:solidFill>
                  <a:latin typeface="+mj-lt"/>
                </a:rPr>
                <a:t>143</a:t>
              </a:r>
              <a:endParaRPr kumimoji="0" lang="en-US" sz="1600" b="0" i="0" u="none" strike="noStrike" kern="1200" cap="none" spc="0" normalizeH="0" baseline="0">
                <a:ln>
                  <a:noFill/>
                </a:ln>
                <a:solidFill>
                  <a:schemeClr val="bg1"/>
                </a:solidFill>
                <a:effectLst/>
                <a:uLnTx/>
                <a:uFillTx/>
                <a:latin typeface="+mj-lt"/>
                <a:ea typeface="+mn-ea"/>
                <a:cs typeface="Arial" charset="0"/>
              </a:endParaRPr>
            </a:p>
          </p:txBody>
        </p:sp>
        <p:sp>
          <p:nvSpPr>
            <p:cNvPr id="102" name="Rectangle 101">
              <a:extLst>
                <a:ext uri="{FF2B5EF4-FFF2-40B4-BE49-F238E27FC236}">
                  <a16:creationId xmlns:a16="http://schemas.microsoft.com/office/drawing/2014/main" id="{9A1BFEA5-6FF3-492D-8344-5667A8C5B30C}"/>
                </a:ext>
              </a:extLst>
            </p:cNvPr>
            <p:cNvSpPr/>
            <p:nvPr/>
          </p:nvSpPr>
          <p:spPr bwMode="auto">
            <a:xfrm>
              <a:off x="5311382" y="3322320"/>
              <a:ext cx="346765" cy="1788882"/>
            </a:xfrm>
            <a:prstGeom prst="rect">
              <a:avLst/>
            </a:prstGeom>
            <a:solidFill>
              <a:srgbClr val="0033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effectLst/>
                <a:latin typeface="+mj-lt"/>
              </a:endParaRPr>
            </a:p>
          </p:txBody>
        </p:sp>
        <p:sp>
          <p:nvSpPr>
            <p:cNvPr id="104" name="ZoneTexte 103">
              <a:extLst>
                <a:ext uri="{FF2B5EF4-FFF2-40B4-BE49-F238E27FC236}">
                  <a16:creationId xmlns:a16="http://schemas.microsoft.com/office/drawing/2014/main" id="{6AF62520-F4AB-4C4F-A15D-66A36085B7D7}"/>
                </a:ext>
              </a:extLst>
            </p:cNvPr>
            <p:cNvSpPr txBox="1"/>
            <p:nvPr/>
          </p:nvSpPr>
          <p:spPr>
            <a:xfrm>
              <a:off x="5351259" y="3046273"/>
              <a:ext cx="267011" cy="2299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a:ln>
                    <a:noFill/>
                  </a:ln>
                  <a:effectLst/>
                  <a:uLnTx/>
                  <a:uFillTx/>
                  <a:latin typeface="+mj-lt"/>
                  <a:ea typeface="+mn-ea"/>
                  <a:cs typeface="Arial" charset="0"/>
                </a:rPr>
                <a:t>94</a:t>
              </a:r>
            </a:p>
          </p:txBody>
        </p:sp>
        <p:sp>
          <p:nvSpPr>
            <p:cNvPr id="106" name="ZoneTexte 105">
              <a:extLst>
                <a:ext uri="{FF2B5EF4-FFF2-40B4-BE49-F238E27FC236}">
                  <a16:creationId xmlns:a16="http://schemas.microsoft.com/office/drawing/2014/main" id="{A778DAA6-4D86-4E02-A6FE-5C5FB80B07A1}"/>
                </a:ext>
              </a:extLst>
            </p:cNvPr>
            <p:cNvSpPr txBox="1"/>
            <p:nvPr/>
          </p:nvSpPr>
          <p:spPr>
            <a:xfrm>
              <a:off x="5289187" y="4639552"/>
              <a:ext cx="391152" cy="39724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a:ln>
                    <a:noFill/>
                  </a:ln>
                  <a:solidFill>
                    <a:schemeClr val="bg1"/>
                  </a:solidFill>
                  <a:effectLst/>
                  <a:uLnTx/>
                  <a:uFillTx/>
                  <a:latin typeface="+mj-lt"/>
                  <a:ea typeface="+mn-ea"/>
                  <a:cs typeface="Arial" charset="0"/>
                </a:rPr>
                <a:t>359/</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a:solidFill>
                    <a:schemeClr val="bg1"/>
                  </a:solidFill>
                  <a:latin typeface="+mj-lt"/>
                </a:rPr>
                <a:t>380</a:t>
              </a:r>
              <a:endParaRPr kumimoji="0" lang="en-US" sz="1600" b="0" i="0" u="none" strike="noStrike" kern="1200" cap="none" spc="0" normalizeH="0" baseline="0">
                <a:ln>
                  <a:noFill/>
                </a:ln>
                <a:solidFill>
                  <a:schemeClr val="bg1"/>
                </a:solidFill>
                <a:effectLst/>
                <a:uLnTx/>
                <a:uFillTx/>
                <a:latin typeface="+mj-lt"/>
                <a:ea typeface="+mn-ea"/>
                <a:cs typeface="Arial" charset="0"/>
              </a:endParaRPr>
            </a:p>
          </p:txBody>
        </p:sp>
        <p:sp>
          <p:nvSpPr>
            <p:cNvPr id="108" name="Rectangle 107">
              <a:extLst>
                <a:ext uri="{FF2B5EF4-FFF2-40B4-BE49-F238E27FC236}">
                  <a16:creationId xmlns:a16="http://schemas.microsoft.com/office/drawing/2014/main" id="{291F2214-F6C4-4AB1-A6F3-33B4375C35AE}"/>
                </a:ext>
              </a:extLst>
            </p:cNvPr>
            <p:cNvSpPr/>
            <p:nvPr/>
          </p:nvSpPr>
          <p:spPr bwMode="auto">
            <a:xfrm>
              <a:off x="5710056" y="3332712"/>
              <a:ext cx="346765" cy="1778489"/>
            </a:xfrm>
            <a:prstGeom prst="rect">
              <a:avLst/>
            </a:prstGeom>
            <a:pattFill prst="pct70">
              <a:fgClr>
                <a:srgbClr val="00B050"/>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3600">
                <a:latin typeface="+mj-lt"/>
              </a:endParaRPr>
            </a:p>
          </p:txBody>
        </p:sp>
        <p:sp>
          <p:nvSpPr>
            <p:cNvPr id="110" name="ZoneTexte 109">
              <a:extLst>
                <a:ext uri="{FF2B5EF4-FFF2-40B4-BE49-F238E27FC236}">
                  <a16:creationId xmlns:a16="http://schemas.microsoft.com/office/drawing/2014/main" id="{902AE444-25E8-4909-9607-CFC43317E9EC}"/>
                </a:ext>
              </a:extLst>
            </p:cNvPr>
            <p:cNvSpPr txBox="1"/>
            <p:nvPr/>
          </p:nvSpPr>
          <p:spPr>
            <a:xfrm>
              <a:off x="5749933" y="3046273"/>
              <a:ext cx="267011" cy="2299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a:ln>
                    <a:noFill/>
                  </a:ln>
                  <a:effectLst/>
                  <a:uLnTx/>
                  <a:uFillTx/>
                  <a:latin typeface="+mj-lt"/>
                  <a:ea typeface="+mn-ea"/>
                  <a:cs typeface="Arial" charset="0"/>
                </a:rPr>
                <a:t>94</a:t>
              </a:r>
            </a:p>
          </p:txBody>
        </p:sp>
        <p:sp>
          <p:nvSpPr>
            <p:cNvPr id="112" name="ZoneTexte 111">
              <a:extLst>
                <a:ext uri="{FF2B5EF4-FFF2-40B4-BE49-F238E27FC236}">
                  <a16:creationId xmlns:a16="http://schemas.microsoft.com/office/drawing/2014/main" id="{DD03DCC8-E1DC-4B67-A7E8-F1CE15DBF234}"/>
                </a:ext>
              </a:extLst>
            </p:cNvPr>
            <p:cNvSpPr txBox="1"/>
            <p:nvPr/>
          </p:nvSpPr>
          <p:spPr>
            <a:xfrm>
              <a:off x="5687860" y="4639552"/>
              <a:ext cx="391152" cy="39724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a:ln>
                    <a:noFill/>
                  </a:ln>
                  <a:solidFill>
                    <a:schemeClr val="bg1"/>
                  </a:solidFill>
                  <a:effectLst/>
                  <a:uLnTx/>
                  <a:uFillTx/>
                  <a:latin typeface="+mj-lt"/>
                  <a:ea typeface="+mn-ea"/>
                  <a:cs typeface="Arial" charset="0"/>
                </a:rPr>
                <a:t>489/</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a:solidFill>
                    <a:schemeClr val="bg1"/>
                  </a:solidFill>
                  <a:latin typeface="+mj-lt"/>
                </a:rPr>
                <a:t>523</a:t>
              </a:r>
              <a:endParaRPr kumimoji="0" lang="en-US" sz="1600" b="0" i="0" u="none" strike="noStrike" kern="1200" cap="none" spc="0" normalizeH="0" baseline="0">
                <a:ln>
                  <a:noFill/>
                </a:ln>
                <a:solidFill>
                  <a:schemeClr val="bg1"/>
                </a:solidFill>
                <a:effectLst/>
                <a:uLnTx/>
                <a:uFillTx/>
                <a:latin typeface="+mj-lt"/>
                <a:ea typeface="+mn-ea"/>
                <a:cs typeface="Arial" charset="0"/>
              </a:endParaRPr>
            </a:p>
          </p:txBody>
        </p:sp>
        <p:sp>
          <p:nvSpPr>
            <p:cNvPr id="114" name="Rectangle 113">
              <a:extLst>
                <a:ext uri="{FF2B5EF4-FFF2-40B4-BE49-F238E27FC236}">
                  <a16:creationId xmlns:a16="http://schemas.microsoft.com/office/drawing/2014/main" id="{B6B39531-47A7-4519-9514-6763501ED320}"/>
                </a:ext>
              </a:extLst>
            </p:cNvPr>
            <p:cNvSpPr/>
            <p:nvPr/>
          </p:nvSpPr>
          <p:spPr bwMode="auto">
            <a:xfrm>
              <a:off x="4276441" y="3322320"/>
              <a:ext cx="346765" cy="1788882"/>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effectLst/>
                <a:latin typeface="+mj-lt"/>
              </a:endParaRPr>
            </a:p>
          </p:txBody>
        </p:sp>
        <p:sp>
          <p:nvSpPr>
            <p:cNvPr id="116" name="ZoneTexte 115">
              <a:extLst>
                <a:ext uri="{FF2B5EF4-FFF2-40B4-BE49-F238E27FC236}">
                  <a16:creationId xmlns:a16="http://schemas.microsoft.com/office/drawing/2014/main" id="{312C68D9-24A0-4363-AE91-1BCC3A3A8939}"/>
                </a:ext>
              </a:extLst>
            </p:cNvPr>
            <p:cNvSpPr txBox="1"/>
            <p:nvPr/>
          </p:nvSpPr>
          <p:spPr>
            <a:xfrm>
              <a:off x="4316319" y="3046273"/>
              <a:ext cx="267011" cy="2299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a:ln>
                    <a:noFill/>
                  </a:ln>
                  <a:effectLst/>
                  <a:uLnTx/>
                  <a:uFillTx/>
                  <a:latin typeface="+mj-lt"/>
                  <a:ea typeface="+mn-ea"/>
                  <a:cs typeface="Arial" charset="0"/>
                </a:rPr>
                <a:t>94</a:t>
              </a:r>
            </a:p>
          </p:txBody>
        </p:sp>
        <p:sp>
          <p:nvSpPr>
            <p:cNvPr id="118" name="ZoneTexte 117">
              <a:extLst>
                <a:ext uri="{FF2B5EF4-FFF2-40B4-BE49-F238E27FC236}">
                  <a16:creationId xmlns:a16="http://schemas.microsoft.com/office/drawing/2014/main" id="{459AFF1A-2FB6-4144-8335-0FC8395CE046}"/>
                </a:ext>
              </a:extLst>
            </p:cNvPr>
            <p:cNvSpPr txBox="1"/>
            <p:nvPr/>
          </p:nvSpPr>
          <p:spPr>
            <a:xfrm>
              <a:off x="4254248" y="4639552"/>
              <a:ext cx="391152" cy="39724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a:ln>
                    <a:noFill/>
                  </a:ln>
                  <a:solidFill>
                    <a:schemeClr val="bg1"/>
                  </a:solidFill>
                  <a:effectLst/>
                  <a:uLnTx/>
                  <a:uFillTx/>
                  <a:latin typeface="+mj-lt"/>
                  <a:ea typeface="+mn-ea"/>
                  <a:cs typeface="Arial" charset="0"/>
                </a:rPr>
                <a:t>492/</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a:solidFill>
                    <a:schemeClr val="bg1"/>
                  </a:solidFill>
                  <a:latin typeface="+mj-lt"/>
                </a:rPr>
                <a:t>522</a:t>
              </a:r>
              <a:endParaRPr kumimoji="0" lang="en-US" sz="1600" b="0" i="0" u="none" strike="noStrike" kern="1200" cap="none" spc="0" normalizeH="0" baseline="0">
                <a:ln>
                  <a:noFill/>
                </a:ln>
                <a:solidFill>
                  <a:schemeClr val="bg1"/>
                </a:solidFill>
                <a:effectLst/>
                <a:uLnTx/>
                <a:uFillTx/>
                <a:latin typeface="+mj-lt"/>
                <a:ea typeface="+mn-ea"/>
                <a:cs typeface="Arial" charset="0"/>
              </a:endParaRPr>
            </a:p>
          </p:txBody>
        </p:sp>
        <p:sp>
          <p:nvSpPr>
            <p:cNvPr id="120" name="ZoneTexte 119">
              <a:extLst>
                <a:ext uri="{FF2B5EF4-FFF2-40B4-BE49-F238E27FC236}">
                  <a16:creationId xmlns:a16="http://schemas.microsoft.com/office/drawing/2014/main" id="{31829DD4-5F58-427F-A565-BB15AC378771}"/>
                </a:ext>
              </a:extLst>
            </p:cNvPr>
            <p:cNvSpPr txBox="1"/>
            <p:nvPr/>
          </p:nvSpPr>
          <p:spPr>
            <a:xfrm>
              <a:off x="3858931" y="5133832"/>
              <a:ext cx="449955" cy="25089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i="0" u="none" strike="noStrike" kern="1200" cap="none" spc="0" normalizeH="0" baseline="0">
                  <a:ln>
                    <a:noFill/>
                  </a:ln>
                  <a:effectLst/>
                  <a:uLnTx/>
                  <a:uFillTx/>
                  <a:latin typeface="+mj-lt"/>
                  <a:ea typeface="+mn-ea"/>
                  <a:cs typeface="Arial" charset="0"/>
                </a:rPr>
                <a:t>Q8W</a:t>
              </a:r>
            </a:p>
          </p:txBody>
        </p:sp>
        <p:sp>
          <p:nvSpPr>
            <p:cNvPr id="122" name="ZoneTexte 121">
              <a:extLst>
                <a:ext uri="{FF2B5EF4-FFF2-40B4-BE49-F238E27FC236}">
                  <a16:creationId xmlns:a16="http://schemas.microsoft.com/office/drawing/2014/main" id="{B8BB8B55-FA1F-41B3-BF05-9C182308BC94}"/>
                </a:ext>
              </a:extLst>
            </p:cNvPr>
            <p:cNvSpPr txBox="1"/>
            <p:nvPr/>
          </p:nvSpPr>
          <p:spPr>
            <a:xfrm>
              <a:off x="5316107" y="5133832"/>
              <a:ext cx="449955" cy="25089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i="0" u="none" strike="noStrike" kern="1200" cap="none" spc="0" normalizeH="0" baseline="0">
                  <a:ln>
                    <a:noFill/>
                  </a:ln>
                  <a:effectLst/>
                  <a:uLnTx/>
                  <a:uFillTx/>
                  <a:latin typeface="+mj-lt"/>
                  <a:ea typeface="+mn-ea"/>
                  <a:cs typeface="Arial" charset="0"/>
                </a:rPr>
                <a:t>Q4W</a:t>
              </a:r>
            </a:p>
          </p:txBody>
        </p:sp>
        <p:sp>
          <p:nvSpPr>
            <p:cNvPr id="124" name="ZoneTexte 123">
              <a:extLst>
                <a:ext uri="{FF2B5EF4-FFF2-40B4-BE49-F238E27FC236}">
                  <a16:creationId xmlns:a16="http://schemas.microsoft.com/office/drawing/2014/main" id="{3FD6E669-7389-4AF5-B895-6F80B15D04A6}"/>
                </a:ext>
              </a:extLst>
            </p:cNvPr>
            <p:cNvSpPr txBox="1"/>
            <p:nvPr/>
          </p:nvSpPr>
          <p:spPr>
            <a:xfrm>
              <a:off x="4035615" y="5478921"/>
              <a:ext cx="1451790" cy="25089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a:ln>
                    <a:noFill/>
                  </a:ln>
                  <a:effectLst/>
                  <a:uLnTx/>
                  <a:uFillTx/>
                  <a:latin typeface="+mj-lt"/>
                  <a:ea typeface="+mn-ea"/>
                  <a:cs typeface="Arial" charset="0"/>
                </a:rPr>
                <a:t>HIV-1 RNA </a:t>
              </a:r>
              <a:r>
                <a:rPr kumimoji="0" lang="en-US" b="1" i="0" u="none" strike="noStrike" kern="1200" cap="none" spc="0" normalizeH="0" baseline="0">
                  <a:ln>
                    <a:noFill/>
                  </a:ln>
                  <a:effectLst/>
                  <a:uLnTx/>
                  <a:uFillTx/>
                  <a:latin typeface="+mj-lt"/>
                  <a:cs typeface="Calibri" panose="020F0502020204030204" pitchFamily="34" charset="0"/>
                </a:rPr>
                <a:t>&lt; 50 c/ml</a:t>
              </a:r>
              <a:endParaRPr kumimoji="0" lang="en-US" b="1" i="0" u="none" strike="noStrike" kern="1200" cap="none" spc="0" normalizeH="0" baseline="0">
                <a:ln>
                  <a:noFill/>
                </a:ln>
                <a:effectLst/>
                <a:uLnTx/>
                <a:uFillTx/>
                <a:latin typeface="+mj-lt"/>
                <a:ea typeface="+mn-ea"/>
                <a:cs typeface="Arial" charset="0"/>
              </a:endParaRPr>
            </a:p>
          </p:txBody>
        </p:sp>
        <p:sp>
          <p:nvSpPr>
            <p:cNvPr id="126" name="Accolade fermante 125">
              <a:extLst>
                <a:ext uri="{FF2B5EF4-FFF2-40B4-BE49-F238E27FC236}">
                  <a16:creationId xmlns:a16="http://schemas.microsoft.com/office/drawing/2014/main" id="{06537ACB-48EE-4C01-BF9A-E49A51EA3ED1}"/>
                </a:ext>
              </a:extLst>
            </p:cNvPr>
            <p:cNvSpPr/>
            <p:nvPr/>
          </p:nvSpPr>
          <p:spPr bwMode="auto">
            <a:xfrm rot="5400000">
              <a:off x="4706942" y="4176084"/>
              <a:ext cx="169832" cy="2427525"/>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effectLst/>
                <a:latin typeface="+mj-lt"/>
              </a:endParaRPr>
            </a:p>
          </p:txBody>
        </p:sp>
      </p:grpSp>
      <p:sp>
        <p:nvSpPr>
          <p:cNvPr id="129" name="Rectangle 128">
            <a:extLst>
              <a:ext uri="{FF2B5EF4-FFF2-40B4-BE49-F238E27FC236}">
                <a16:creationId xmlns:a16="http://schemas.microsoft.com/office/drawing/2014/main" id="{BDA98FCC-0DEE-438F-81CA-E8B4A6867280}"/>
              </a:ext>
            </a:extLst>
          </p:cNvPr>
          <p:cNvSpPr/>
          <p:nvPr/>
        </p:nvSpPr>
        <p:spPr>
          <a:xfrm>
            <a:off x="9673938" y="6495532"/>
            <a:ext cx="2518062" cy="276999"/>
          </a:xfrm>
          <a:prstGeom prst="rect">
            <a:avLst/>
          </a:prstGeom>
        </p:spPr>
        <p:txBody>
          <a:bodyPr wrap="none">
            <a:spAutoFit/>
          </a:bodyPr>
          <a:lstStyle/>
          <a:p>
            <a:pPr algn="r"/>
            <a:r>
              <a:rPr lang="fr-FR" sz="1200" i="1" dirty="0">
                <a:solidFill>
                  <a:srgbClr val="000000"/>
                </a:solidFill>
                <a:ea typeface="Arial" pitchFamily="-84" charset="0"/>
                <a:cs typeface="Arial" pitchFamily="-84" charset="0"/>
              </a:rPr>
              <a:t>Benn P, HIV Glasgow 2020, Abs. P017</a:t>
            </a:r>
          </a:p>
        </p:txBody>
      </p:sp>
      <p:sp>
        <p:nvSpPr>
          <p:cNvPr id="131" name="ZoneTexte 130">
            <a:extLst>
              <a:ext uri="{FF2B5EF4-FFF2-40B4-BE49-F238E27FC236}">
                <a16:creationId xmlns:a16="http://schemas.microsoft.com/office/drawing/2014/main" id="{0F22D3DE-22CC-45AC-AAF6-2008CEFCDA4B}"/>
              </a:ext>
            </a:extLst>
          </p:cNvPr>
          <p:cNvSpPr txBox="1"/>
          <p:nvPr/>
        </p:nvSpPr>
        <p:spPr>
          <a:xfrm>
            <a:off x="2205088" y="1791069"/>
            <a:ext cx="7791235" cy="461665"/>
          </a:xfrm>
          <a:prstGeom prst="rect">
            <a:avLst/>
          </a:prstGeom>
          <a:noFill/>
        </p:spPr>
        <p:txBody>
          <a:bodyPr wrap="none">
            <a:spAutoFit/>
          </a:bodyPr>
          <a:lstStyle/>
          <a:p>
            <a:r>
              <a:rPr lang="en-US" altLang="en-US" sz="2400" b="1" dirty="0">
                <a:solidFill>
                  <a:srgbClr val="0070C0"/>
                </a:solidFill>
              </a:rPr>
              <a:t>Virologic Snapshot Outcomes at Week 48 (ITT-E population)</a:t>
            </a:r>
          </a:p>
        </p:txBody>
      </p:sp>
    </p:spTree>
    <p:extLst>
      <p:ext uri="{BB962C8B-B14F-4D97-AF65-F5344CB8AC3E}">
        <p14:creationId xmlns:p14="http://schemas.microsoft.com/office/powerpoint/2010/main" val="31167921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997516-B7F9-4FE3-A666-1F11250AB974}"/>
              </a:ext>
            </a:extLst>
          </p:cNvPr>
          <p:cNvSpPr>
            <a:spLocks noGrp="1"/>
          </p:cNvSpPr>
          <p:nvPr>
            <p:ph type="title"/>
          </p:nvPr>
        </p:nvSpPr>
        <p:spPr/>
        <p:txBody>
          <a:bodyPr>
            <a:normAutofit fontScale="90000"/>
          </a:bodyPr>
          <a:lstStyle/>
          <a:p>
            <a:r>
              <a:rPr lang="fr-FR" dirty="0"/>
              <a:t>ATLAS-2M </a:t>
            </a:r>
            <a:r>
              <a:rPr lang="fr-FR" dirty="0" err="1"/>
              <a:t>study</a:t>
            </a:r>
            <a:r>
              <a:rPr lang="fr-FR" dirty="0"/>
              <a:t> </a:t>
            </a:r>
            <a:r>
              <a:rPr lang="fr-FR" dirty="0" err="1"/>
              <a:t>week</a:t>
            </a:r>
            <a:r>
              <a:rPr lang="fr-FR" dirty="0"/>
              <a:t> 48 </a:t>
            </a:r>
            <a:r>
              <a:rPr lang="fr-FR" dirty="0" err="1"/>
              <a:t>results</a:t>
            </a:r>
            <a:r>
              <a:rPr lang="fr-FR" dirty="0"/>
              <a:t>:</a:t>
            </a:r>
            <a:br>
              <a:rPr lang="fr-FR" dirty="0"/>
            </a:br>
            <a:r>
              <a:rPr lang="fr-FR" dirty="0" err="1"/>
              <a:t>outcome</a:t>
            </a:r>
            <a:r>
              <a:rPr lang="fr-FR" dirty="0"/>
              <a:t> for </a:t>
            </a:r>
            <a:r>
              <a:rPr lang="fr-FR" dirty="0" err="1"/>
              <a:t>women</a:t>
            </a:r>
            <a:r>
              <a:rPr lang="fr-FR" dirty="0"/>
              <a:t> </a:t>
            </a:r>
            <a:r>
              <a:rPr lang="fr-FR" dirty="0" err="1"/>
              <a:t>receiving</a:t>
            </a:r>
            <a:r>
              <a:rPr lang="fr-FR" dirty="0"/>
              <a:t> long-acting </a:t>
            </a:r>
            <a:r>
              <a:rPr lang="fr-FR" dirty="0" err="1"/>
              <a:t>cabotegravir</a:t>
            </a:r>
            <a:r>
              <a:rPr lang="fr-FR" dirty="0"/>
              <a:t> + </a:t>
            </a:r>
            <a:r>
              <a:rPr lang="fr-FR" dirty="0" err="1"/>
              <a:t>rilpvirine</a:t>
            </a:r>
            <a:r>
              <a:rPr lang="fr-FR" dirty="0"/>
              <a:t> </a:t>
            </a:r>
            <a:r>
              <a:rPr lang="fr-FR" dirty="0" err="1"/>
              <a:t>monthly</a:t>
            </a:r>
            <a:r>
              <a:rPr lang="fr-FR" dirty="0"/>
              <a:t> </a:t>
            </a:r>
            <a:br>
              <a:rPr lang="fr-FR" dirty="0"/>
            </a:br>
            <a:r>
              <a:rPr lang="fr-FR" dirty="0"/>
              <a:t>and </a:t>
            </a:r>
            <a:r>
              <a:rPr lang="fr-FR" dirty="0" err="1"/>
              <a:t>every</a:t>
            </a:r>
            <a:r>
              <a:rPr lang="fr-FR" dirty="0"/>
              <a:t> 2 </a:t>
            </a:r>
            <a:r>
              <a:rPr lang="fr-FR" dirty="0" err="1"/>
              <a:t>months</a:t>
            </a:r>
            <a:r>
              <a:rPr lang="fr-FR" dirty="0"/>
              <a:t> (2)</a:t>
            </a:r>
          </a:p>
        </p:txBody>
      </p:sp>
      <p:sp>
        <p:nvSpPr>
          <p:cNvPr id="129" name="Rectangle 128">
            <a:extLst>
              <a:ext uri="{FF2B5EF4-FFF2-40B4-BE49-F238E27FC236}">
                <a16:creationId xmlns:a16="http://schemas.microsoft.com/office/drawing/2014/main" id="{BDA98FCC-0DEE-438F-81CA-E8B4A6867280}"/>
              </a:ext>
            </a:extLst>
          </p:cNvPr>
          <p:cNvSpPr/>
          <p:nvPr/>
        </p:nvSpPr>
        <p:spPr>
          <a:xfrm>
            <a:off x="9673938" y="6495532"/>
            <a:ext cx="2518062" cy="276999"/>
          </a:xfrm>
          <a:prstGeom prst="rect">
            <a:avLst/>
          </a:prstGeom>
        </p:spPr>
        <p:txBody>
          <a:bodyPr wrap="none">
            <a:spAutoFit/>
          </a:bodyPr>
          <a:lstStyle/>
          <a:p>
            <a:pPr algn="r"/>
            <a:r>
              <a:rPr lang="fr-FR" sz="1200" i="1" dirty="0">
                <a:solidFill>
                  <a:srgbClr val="000000"/>
                </a:solidFill>
                <a:ea typeface="Arial" pitchFamily="-84" charset="0"/>
                <a:cs typeface="Arial" pitchFamily="-84" charset="0"/>
              </a:rPr>
              <a:t>Benn P, HIV Glasgow 2020, Abs. P017</a:t>
            </a:r>
          </a:p>
        </p:txBody>
      </p:sp>
      <p:sp>
        <p:nvSpPr>
          <p:cNvPr id="63" name="ZoneTexte 62">
            <a:extLst>
              <a:ext uri="{FF2B5EF4-FFF2-40B4-BE49-F238E27FC236}">
                <a16:creationId xmlns:a16="http://schemas.microsoft.com/office/drawing/2014/main" id="{87580A60-A7A6-4131-AF69-BB9A715071DD}"/>
              </a:ext>
            </a:extLst>
          </p:cNvPr>
          <p:cNvSpPr txBox="1"/>
          <p:nvPr/>
        </p:nvSpPr>
        <p:spPr>
          <a:xfrm>
            <a:off x="5901472" y="1978330"/>
            <a:ext cx="6156429" cy="646331"/>
          </a:xfrm>
          <a:prstGeom prst="rect">
            <a:avLst/>
          </a:prstGeom>
          <a:noFill/>
        </p:spPr>
        <p:txBody>
          <a:bodyPr wrap="none">
            <a:spAutoFit/>
          </a:bodyPr>
          <a:lstStyle/>
          <a:p>
            <a:pPr algn="ctr"/>
            <a:r>
              <a:rPr lang="en-US" altLang="en-US" b="1" dirty="0">
                <a:solidFill>
                  <a:srgbClr val="0070C0"/>
                </a:solidFill>
              </a:rPr>
              <a:t>Mean change from baseline in HIVTSQs Total Score at Week 48</a:t>
            </a:r>
            <a:br>
              <a:rPr lang="en-US" altLang="en-US" b="1" dirty="0">
                <a:solidFill>
                  <a:srgbClr val="0070C0"/>
                </a:solidFill>
              </a:rPr>
            </a:br>
            <a:r>
              <a:rPr lang="en-US" altLang="en-US" b="1" dirty="0">
                <a:solidFill>
                  <a:srgbClr val="0070C0"/>
                </a:solidFill>
              </a:rPr>
              <a:t>in Women and Men without prior CAB + RPV LA Exposure</a:t>
            </a:r>
          </a:p>
        </p:txBody>
      </p:sp>
      <p:sp>
        <p:nvSpPr>
          <p:cNvPr id="132" name="Rectangle 131">
            <a:extLst>
              <a:ext uri="{FF2B5EF4-FFF2-40B4-BE49-F238E27FC236}">
                <a16:creationId xmlns:a16="http://schemas.microsoft.com/office/drawing/2014/main" id="{AF1640CF-79AA-4839-95E3-FF10D16A0084}"/>
              </a:ext>
            </a:extLst>
          </p:cNvPr>
          <p:cNvSpPr/>
          <p:nvPr/>
        </p:nvSpPr>
        <p:spPr>
          <a:xfrm>
            <a:off x="6193296" y="2716823"/>
            <a:ext cx="5720281" cy="450734"/>
          </a:xfrm>
          <a:prstGeom prst="rect">
            <a:avLst/>
          </a:prstGeom>
          <a:solidFill>
            <a:srgbClr val="00206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3" name="Groupe 2">
            <a:extLst>
              <a:ext uri="{FF2B5EF4-FFF2-40B4-BE49-F238E27FC236}">
                <a16:creationId xmlns:a16="http://schemas.microsoft.com/office/drawing/2014/main" id="{B9B36CE9-3974-4FC4-A0E9-B45960E9CF27}"/>
              </a:ext>
            </a:extLst>
          </p:cNvPr>
          <p:cNvGrpSpPr/>
          <p:nvPr/>
        </p:nvGrpSpPr>
        <p:grpSpPr>
          <a:xfrm>
            <a:off x="6576646" y="2737484"/>
            <a:ext cx="5477564" cy="3331394"/>
            <a:chOff x="6576646" y="2737484"/>
            <a:chExt cx="5477564" cy="3331394"/>
          </a:xfrm>
        </p:grpSpPr>
        <p:sp>
          <p:nvSpPr>
            <p:cNvPr id="4" name="Rectangle 3">
              <a:extLst>
                <a:ext uri="{FF2B5EF4-FFF2-40B4-BE49-F238E27FC236}">
                  <a16:creationId xmlns:a16="http://schemas.microsoft.com/office/drawing/2014/main" id="{212D2403-B0A2-4C9D-B155-E5ABCBDC74B7}"/>
                </a:ext>
              </a:extLst>
            </p:cNvPr>
            <p:cNvSpPr/>
            <p:nvPr/>
          </p:nvSpPr>
          <p:spPr bwMode="auto">
            <a:xfrm rot="5400000">
              <a:off x="9426664" y="2996721"/>
              <a:ext cx="381442" cy="1968637"/>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endParaRPr>
            </a:p>
          </p:txBody>
        </p:sp>
        <p:sp>
          <p:nvSpPr>
            <p:cNvPr id="7" name="Rectangle 6">
              <a:extLst>
                <a:ext uri="{FF2B5EF4-FFF2-40B4-BE49-F238E27FC236}">
                  <a16:creationId xmlns:a16="http://schemas.microsoft.com/office/drawing/2014/main" id="{A8D6E31A-7210-4DE7-9697-437F7ACA8BDA}"/>
                </a:ext>
              </a:extLst>
            </p:cNvPr>
            <p:cNvSpPr/>
            <p:nvPr/>
          </p:nvSpPr>
          <p:spPr bwMode="auto">
            <a:xfrm rot="5400000">
              <a:off x="9300978" y="4444786"/>
              <a:ext cx="381442" cy="1717266"/>
            </a:xfrm>
            <a:prstGeom prst="rect">
              <a:avLst/>
            </a:prstGeom>
            <a:solidFill>
              <a:srgbClr val="0033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endParaRPr>
            </a:p>
          </p:txBody>
        </p:sp>
        <p:sp>
          <p:nvSpPr>
            <p:cNvPr id="8" name="Line 21">
              <a:extLst>
                <a:ext uri="{FF2B5EF4-FFF2-40B4-BE49-F238E27FC236}">
                  <a16:creationId xmlns:a16="http://schemas.microsoft.com/office/drawing/2014/main" id="{9E34242F-710E-4A59-8A18-B7C151A78D30}"/>
                </a:ext>
              </a:extLst>
            </p:cNvPr>
            <p:cNvSpPr>
              <a:spLocks noChangeShapeType="1"/>
            </p:cNvSpPr>
            <p:nvPr/>
          </p:nvSpPr>
          <p:spPr bwMode="auto">
            <a:xfrm flipV="1">
              <a:off x="8630275" y="3616560"/>
              <a:ext cx="0" cy="1053522"/>
            </a:xfrm>
            <a:prstGeom prst="line">
              <a:avLst/>
            </a:prstGeom>
            <a:noFill/>
            <a:ln w="9525" cap="rnd">
              <a:solidFill>
                <a:srgbClr val="00206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000066"/>
                </a:solidFill>
                <a:effectLst/>
                <a:uLnTx/>
                <a:uFillTx/>
                <a:ea typeface="+mn-ea"/>
                <a:cs typeface="Arial" charset="0"/>
              </a:endParaRPr>
            </a:p>
          </p:txBody>
        </p:sp>
        <p:sp>
          <p:nvSpPr>
            <p:cNvPr id="9" name="Line 21">
              <a:extLst>
                <a:ext uri="{FF2B5EF4-FFF2-40B4-BE49-F238E27FC236}">
                  <a16:creationId xmlns:a16="http://schemas.microsoft.com/office/drawing/2014/main" id="{2C57B035-9100-4364-821B-B11CAED3312D}"/>
                </a:ext>
              </a:extLst>
            </p:cNvPr>
            <p:cNvSpPr>
              <a:spLocks noChangeShapeType="1"/>
            </p:cNvSpPr>
            <p:nvPr/>
          </p:nvSpPr>
          <p:spPr bwMode="auto">
            <a:xfrm flipV="1">
              <a:off x="8630275" y="4981150"/>
              <a:ext cx="0" cy="1053522"/>
            </a:xfrm>
            <a:prstGeom prst="line">
              <a:avLst/>
            </a:prstGeom>
            <a:noFill/>
            <a:ln w="9525" cap="rnd">
              <a:solidFill>
                <a:srgbClr val="00206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000066"/>
                </a:solidFill>
                <a:effectLst/>
                <a:uLnTx/>
                <a:uFillTx/>
                <a:ea typeface="+mn-ea"/>
                <a:cs typeface="Arial" charset="0"/>
              </a:endParaRPr>
            </a:p>
          </p:txBody>
        </p:sp>
        <p:sp>
          <p:nvSpPr>
            <p:cNvPr id="11" name="Line 21">
              <a:extLst>
                <a:ext uri="{FF2B5EF4-FFF2-40B4-BE49-F238E27FC236}">
                  <a16:creationId xmlns:a16="http://schemas.microsoft.com/office/drawing/2014/main" id="{41797D9F-693E-46DB-83A7-7EF198A9C390}"/>
                </a:ext>
              </a:extLst>
            </p:cNvPr>
            <p:cNvSpPr>
              <a:spLocks noChangeShapeType="1"/>
            </p:cNvSpPr>
            <p:nvPr/>
          </p:nvSpPr>
          <p:spPr bwMode="auto">
            <a:xfrm rot="5400000" flipV="1">
              <a:off x="9404317" y="2342789"/>
              <a:ext cx="0" cy="4793046"/>
            </a:xfrm>
            <a:prstGeom prst="line">
              <a:avLst/>
            </a:prstGeom>
            <a:noFill/>
            <a:ln w="9525" cap="rnd">
              <a:solidFill>
                <a:srgbClr val="00206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000066"/>
                </a:solidFill>
                <a:effectLst/>
                <a:uLnTx/>
                <a:uFillTx/>
                <a:ea typeface="+mn-ea"/>
                <a:cs typeface="Arial" charset="0"/>
              </a:endParaRPr>
            </a:p>
          </p:txBody>
        </p:sp>
        <p:sp>
          <p:nvSpPr>
            <p:cNvPr id="13" name="Rectangle 12">
              <a:extLst>
                <a:ext uri="{FF2B5EF4-FFF2-40B4-BE49-F238E27FC236}">
                  <a16:creationId xmlns:a16="http://schemas.microsoft.com/office/drawing/2014/main" id="{14EA0D40-E8E3-4BC4-ADD5-855B833A1F89}"/>
                </a:ext>
              </a:extLst>
            </p:cNvPr>
            <p:cNvSpPr/>
            <p:nvPr/>
          </p:nvSpPr>
          <p:spPr bwMode="auto">
            <a:xfrm rot="5400000">
              <a:off x="9149804" y="3680339"/>
              <a:ext cx="381442" cy="1414917"/>
            </a:xfrm>
            <a:prstGeom prst="rect">
              <a:avLst/>
            </a:prstGeom>
            <a:pattFill prst="pct30">
              <a:fgClr>
                <a:srgbClr val="FF0000"/>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endParaRPr>
            </a:p>
          </p:txBody>
        </p:sp>
        <p:sp>
          <p:nvSpPr>
            <p:cNvPr id="15" name="Rectangle 14">
              <a:extLst>
                <a:ext uri="{FF2B5EF4-FFF2-40B4-BE49-F238E27FC236}">
                  <a16:creationId xmlns:a16="http://schemas.microsoft.com/office/drawing/2014/main" id="{13BBAF7D-E253-4092-95A7-CD127D7C203D}"/>
                </a:ext>
              </a:extLst>
            </p:cNvPr>
            <p:cNvSpPr/>
            <p:nvPr/>
          </p:nvSpPr>
          <p:spPr bwMode="auto">
            <a:xfrm rot="5400000">
              <a:off x="8983478" y="5183507"/>
              <a:ext cx="381442" cy="1082266"/>
            </a:xfrm>
            <a:prstGeom prst="rect">
              <a:avLst/>
            </a:prstGeom>
            <a:pattFill prst="pct30">
              <a:fgClr>
                <a:srgbClr val="003366"/>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endParaRPr>
            </a:p>
          </p:txBody>
        </p:sp>
        <p:sp>
          <p:nvSpPr>
            <p:cNvPr id="17" name="ZoneTexte 16">
              <a:extLst>
                <a:ext uri="{FF2B5EF4-FFF2-40B4-BE49-F238E27FC236}">
                  <a16:creationId xmlns:a16="http://schemas.microsoft.com/office/drawing/2014/main" id="{E2CB8F7B-0A8D-46BF-B993-5665CE48C773}"/>
                </a:ext>
              </a:extLst>
            </p:cNvPr>
            <p:cNvSpPr txBox="1"/>
            <p:nvPr/>
          </p:nvSpPr>
          <p:spPr>
            <a:xfrm>
              <a:off x="7313765" y="3838519"/>
              <a:ext cx="1093569" cy="307777"/>
            </a:xfrm>
            <a:prstGeom prst="rect">
              <a:avLst/>
            </a:prstGeom>
            <a:noFill/>
          </p:spPr>
          <p:txBody>
            <a:bodyPr wrap="non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effectLst/>
                  <a:uLnTx/>
                  <a:uFillTx/>
                  <a:ea typeface="+mn-ea"/>
                  <a:cs typeface="Arial" charset="0"/>
                </a:rPr>
                <a:t>Q8W (N=70)</a:t>
              </a:r>
            </a:p>
          </p:txBody>
        </p:sp>
        <p:sp>
          <p:nvSpPr>
            <p:cNvPr id="19" name="Rectangle 18">
              <a:extLst>
                <a:ext uri="{FF2B5EF4-FFF2-40B4-BE49-F238E27FC236}">
                  <a16:creationId xmlns:a16="http://schemas.microsoft.com/office/drawing/2014/main" id="{890388C9-F6D7-476C-81BB-280F987F9A6E}"/>
                </a:ext>
              </a:extLst>
            </p:cNvPr>
            <p:cNvSpPr/>
            <p:nvPr/>
          </p:nvSpPr>
          <p:spPr bwMode="auto">
            <a:xfrm>
              <a:off x="7211086" y="3931052"/>
              <a:ext cx="121539" cy="133693"/>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endParaRPr>
            </a:p>
          </p:txBody>
        </p:sp>
        <p:sp>
          <p:nvSpPr>
            <p:cNvPr id="21" name="ZoneTexte 20">
              <a:extLst>
                <a:ext uri="{FF2B5EF4-FFF2-40B4-BE49-F238E27FC236}">
                  <a16:creationId xmlns:a16="http://schemas.microsoft.com/office/drawing/2014/main" id="{522B455A-F6AF-4C4D-BC01-A345DAE77E72}"/>
                </a:ext>
              </a:extLst>
            </p:cNvPr>
            <p:cNvSpPr txBox="1"/>
            <p:nvPr/>
          </p:nvSpPr>
          <p:spPr>
            <a:xfrm>
              <a:off x="7313765" y="4146095"/>
              <a:ext cx="1093569" cy="307777"/>
            </a:xfrm>
            <a:prstGeom prst="rect">
              <a:avLst/>
            </a:prstGeom>
            <a:noFill/>
          </p:spPr>
          <p:txBody>
            <a:bodyPr wrap="non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fr-FR" sz="1400" dirty="0"/>
                <a:t>Q4W (N=73)</a:t>
              </a:r>
              <a:endParaRPr kumimoji="0" lang="fr-FR" sz="1400" b="0" i="0" u="none" strike="noStrike" kern="1200" cap="none" spc="0" normalizeH="0" baseline="0" noProof="0" dirty="0">
                <a:ln>
                  <a:noFill/>
                </a:ln>
                <a:effectLst/>
                <a:uLnTx/>
                <a:uFillTx/>
                <a:ea typeface="+mn-ea"/>
                <a:cs typeface="Arial" charset="0"/>
              </a:endParaRPr>
            </a:p>
          </p:txBody>
        </p:sp>
        <p:sp>
          <p:nvSpPr>
            <p:cNvPr id="23" name="Rectangle 22">
              <a:extLst>
                <a:ext uri="{FF2B5EF4-FFF2-40B4-BE49-F238E27FC236}">
                  <a16:creationId xmlns:a16="http://schemas.microsoft.com/office/drawing/2014/main" id="{574884C7-3124-4508-B38C-A3B410D08947}"/>
                </a:ext>
              </a:extLst>
            </p:cNvPr>
            <p:cNvSpPr/>
            <p:nvPr/>
          </p:nvSpPr>
          <p:spPr bwMode="auto">
            <a:xfrm>
              <a:off x="7211086" y="4238628"/>
              <a:ext cx="121539" cy="133693"/>
            </a:xfrm>
            <a:prstGeom prst="rect">
              <a:avLst/>
            </a:prstGeom>
            <a:pattFill prst="pct30">
              <a:fgClr>
                <a:srgbClr val="FF0000"/>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chemeClr val="bg1"/>
                </a:solidFill>
              </a:endParaRPr>
            </a:p>
          </p:txBody>
        </p:sp>
        <p:sp>
          <p:nvSpPr>
            <p:cNvPr id="25" name="Forme libre 8">
              <a:extLst>
                <a:ext uri="{FF2B5EF4-FFF2-40B4-BE49-F238E27FC236}">
                  <a16:creationId xmlns:a16="http://schemas.microsoft.com/office/drawing/2014/main" id="{0C82379B-1E19-4049-9929-B5FD7313FBD6}"/>
                </a:ext>
              </a:extLst>
            </p:cNvPr>
            <p:cNvSpPr/>
            <p:nvPr/>
          </p:nvSpPr>
          <p:spPr>
            <a:xfrm rot="16200000">
              <a:off x="9645159" y="5351410"/>
              <a:ext cx="95723" cy="705360"/>
            </a:xfrm>
            <a:custGeom>
              <a:avLst/>
              <a:gdLst>
                <a:gd name="connsiteX0" fmla="*/ 0 w 558800"/>
                <a:gd name="connsiteY0" fmla="*/ 0 h 1234440"/>
                <a:gd name="connsiteX1" fmla="*/ 558800 w 558800"/>
                <a:gd name="connsiteY1" fmla="*/ 0 h 1234440"/>
                <a:gd name="connsiteX2" fmla="*/ 279400 w 558800"/>
                <a:gd name="connsiteY2" fmla="*/ 0 h 1234440"/>
                <a:gd name="connsiteX3" fmla="*/ 279400 w 558800"/>
                <a:gd name="connsiteY3" fmla="*/ 1234440 h 1234440"/>
                <a:gd name="connsiteX4" fmla="*/ 558800 w 558800"/>
                <a:gd name="connsiteY4" fmla="*/ 1234440 h 1234440"/>
                <a:gd name="connsiteX5" fmla="*/ 0 w 558800"/>
                <a:gd name="connsiteY5" fmla="*/ 1234440 h 123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800" h="1234440">
                  <a:moveTo>
                    <a:pt x="0" y="0"/>
                  </a:moveTo>
                  <a:lnTo>
                    <a:pt x="558800" y="0"/>
                  </a:lnTo>
                  <a:lnTo>
                    <a:pt x="279400" y="0"/>
                  </a:lnTo>
                  <a:lnTo>
                    <a:pt x="279400" y="1234440"/>
                  </a:lnTo>
                  <a:lnTo>
                    <a:pt x="558800" y="1234440"/>
                  </a:lnTo>
                  <a:lnTo>
                    <a:pt x="0" y="123444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orme libre 8">
              <a:extLst>
                <a:ext uri="{FF2B5EF4-FFF2-40B4-BE49-F238E27FC236}">
                  <a16:creationId xmlns:a16="http://schemas.microsoft.com/office/drawing/2014/main" id="{7CE8246E-5490-4A5A-BEB3-E86F34BC8CD5}"/>
                </a:ext>
              </a:extLst>
            </p:cNvPr>
            <p:cNvSpPr/>
            <p:nvPr/>
          </p:nvSpPr>
          <p:spPr>
            <a:xfrm rot="16200000">
              <a:off x="9986154" y="3775532"/>
              <a:ext cx="95723" cy="1177800"/>
            </a:xfrm>
            <a:custGeom>
              <a:avLst/>
              <a:gdLst>
                <a:gd name="connsiteX0" fmla="*/ 0 w 558800"/>
                <a:gd name="connsiteY0" fmla="*/ 0 h 1234440"/>
                <a:gd name="connsiteX1" fmla="*/ 558800 w 558800"/>
                <a:gd name="connsiteY1" fmla="*/ 0 h 1234440"/>
                <a:gd name="connsiteX2" fmla="*/ 279400 w 558800"/>
                <a:gd name="connsiteY2" fmla="*/ 0 h 1234440"/>
                <a:gd name="connsiteX3" fmla="*/ 279400 w 558800"/>
                <a:gd name="connsiteY3" fmla="*/ 1234440 h 1234440"/>
                <a:gd name="connsiteX4" fmla="*/ 558800 w 558800"/>
                <a:gd name="connsiteY4" fmla="*/ 1234440 h 1234440"/>
                <a:gd name="connsiteX5" fmla="*/ 0 w 558800"/>
                <a:gd name="connsiteY5" fmla="*/ 1234440 h 123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800" h="1234440">
                  <a:moveTo>
                    <a:pt x="0" y="0"/>
                  </a:moveTo>
                  <a:lnTo>
                    <a:pt x="558800" y="0"/>
                  </a:lnTo>
                  <a:lnTo>
                    <a:pt x="279400" y="0"/>
                  </a:lnTo>
                  <a:lnTo>
                    <a:pt x="279400" y="1234440"/>
                  </a:lnTo>
                  <a:lnTo>
                    <a:pt x="558800" y="1234440"/>
                  </a:lnTo>
                  <a:lnTo>
                    <a:pt x="0" y="123444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Forme libre 8">
              <a:extLst>
                <a:ext uri="{FF2B5EF4-FFF2-40B4-BE49-F238E27FC236}">
                  <a16:creationId xmlns:a16="http://schemas.microsoft.com/office/drawing/2014/main" id="{0C5C6065-74D6-4445-8C64-06957DDB3503}"/>
                </a:ext>
              </a:extLst>
            </p:cNvPr>
            <p:cNvSpPr/>
            <p:nvPr/>
          </p:nvSpPr>
          <p:spPr>
            <a:xfrm rot="16200000">
              <a:off x="10452181" y="5134368"/>
              <a:ext cx="95723" cy="352425"/>
            </a:xfrm>
            <a:custGeom>
              <a:avLst/>
              <a:gdLst>
                <a:gd name="connsiteX0" fmla="*/ 0 w 558800"/>
                <a:gd name="connsiteY0" fmla="*/ 0 h 1234440"/>
                <a:gd name="connsiteX1" fmla="*/ 558800 w 558800"/>
                <a:gd name="connsiteY1" fmla="*/ 0 h 1234440"/>
                <a:gd name="connsiteX2" fmla="*/ 279400 w 558800"/>
                <a:gd name="connsiteY2" fmla="*/ 0 h 1234440"/>
                <a:gd name="connsiteX3" fmla="*/ 279400 w 558800"/>
                <a:gd name="connsiteY3" fmla="*/ 1234440 h 1234440"/>
                <a:gd name="connsiteX4" fmla="*/ 558800 w 558800"/>
                <a:gd name="connsiteY4" fmla="*/ 1234440 h 1234440"/>
                <a:gd name="connsiteX5" fmla="*/ 0 w 558800"/>
                <a:gd name="connsiteY5" fmla="*/ 1234440 h 1234440"/>
                <a:gd name="connsiteX0" fmla="*/ 0 w 558800"/>
                <a:gd name="connsiteY0" fmla="*/ 0 h 1234440"/>
                <a:gd name="connsiteX1" fmla="*/ 279400 w 558800"/>
                <a:gd name="connsiteY1" fmla="*/ 0 h 1234440"/>
                <a:gd name="connsiteX2" fmla="*/ 279400 w 558800"/>
                <a:gd name="connsiteY2" fmla="*/ 1234440 h 1234440"/>
                <a:gd name="connsiteX3" fmla="*/ 558800 w 558800"/>
                <a:gd name="connsiteY3" fmla="*/ 1234440 h 1234440"/>
                <a:gd name="connsiteX4" fmla="*/ 0 w 558800"/>
                <a:gd name="connsiteY4" fmla="*/ 1234440 h 1234440"/>
                <a:gd name="connsiteX0" fmla="*/ 279400 w 558800"/>
                <a:gd name="connsiteY0" fmla="*/ 0 h 1234440"/>
                <a:gd name="connsiteX1" fmla="*/ 279400 w 558800"/>
                <a:gd name="connsiteY1" fmla="*/ 1234440 h 1234440"/>
                <a:gd name="connsiteX2" fmla="*/ 558800 w 558800"/>
                <a:gd name="connsiteY2" fmla="*/ 1234440 h 1234440"/>
                <a:gd name="connsiteX3" fmla="*/ 0 w 558800"/>
                <a:gd name="connsiteY3" fmla="*/ 1234440 h 1234440"/>
              </a:gdLst>
              <a:ahLst/>
              <a:cxnLst>
                <a:cxn ang="0">
                  <a:pos x="connsiteX0" y="connsiteY0"/>
                </a:cxn>
                <a:cxn ang="0">
                  <a:pos x="connsiteX1" y="connsiteY1"/>
                </a:cxn>
                <a:cxn ang="0">
                  <a:pos x="connsiteX2" y="connsiteY2"/>
                </a:cxn>
                <a:cxn ang="0">
                  <a:pos x="connsiteX3" y="connsiteY3"/>
                </a:cxn>
              </a:cxnLst>
              <a:rect l="l" t="t" r="r" b="b"/>
              <a:pathLst>
                <a:path w="558800" h="1234440">
                  <a:moveTo>
                    <a:pt x="279400" y="0"/>
                  </a:moveTo>
                  <a:lnTo>
                    <a:pt x="279400" y="1234440"/>
                  </a:lnTo>
                  <a:lnTo>
                    <a:pt x="558800" y="1234440"/>
                  </a:lnTo>
                  <a:lnTo>
                    <a:pt x="0" y="123444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7DAB81D4-F39D-402C-ACA2-3B11B29C1235}"/>
                </a:ext>
              </a:extLst>
            </p:cNvPr>
            <p:cNvSpPr txBox="1"/>
            <p:nvPr/>
          </p:nvSpPr>
          <p:spPr>
            <a:xfrm>
              <a:off x="7313765" y="5168472"/>
              <a:ext cx="1184940" cy="307777"/>
            </a:xfrm>
            <a:prstGeom prst="rect">
              <a:avLst/>
            </a:prstGeom>
            <a:noFill/>
          </p:spPr>
          <p:txBody>
            <a:bodyPr wrap="non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effectLst/>
                  <a:uLnTx/>
                  <a:uFillTx/>
                  <a:ea typeface="+mn-ea"/>
                  <a:cs typeface="Arial" charset="0"/>
                </a:rPr>
                <a:t>Q8W (N=249)</a:t>
              </a:r>
            </a:p>
          </p:txBody>
        </p:sp>
        <p:sp>
          <p:nvSpPr>
            <p:cNvPr id="33" name="Rectangle 32">
              <a:extLst>
                <a:ext uri="{FF2B5EF4-FFF2-40B4-BE49-F238E27FC236}">
                  <a16:creationId xmlns:a16="http://schemas.microsoft.com/office/drawing/2014/main" id="{9DA825A3-EF6E-4A59-919A-4C3CA22EBBBD}"/>
                </a:ext>
              </a:extLst>
            </p:cNvPr>
            <p:cNvSpPr/>
            <p:nvPr/>
          </p:nvSpPr>
          <p:spPr bwMode="auto">
            <a:xfrm>
              <a:off x="7211086" y="5261005"/>
              <a:ext cx="121539" cy="133693"/>
            </a:xfrm>
            <a:prstGeom prst="rect">
              <a:avLst/>
            </a:prstGeom>
            <a:solidFill>
              <a:srgbClr val="0033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endParaRPr>
            </a:p>
          </p:txBody>
        </p:sp>
        <p:sp>
          <p:nvSpPr>
            <p:cNvPr id="35" name="ZoneTexte 34">
              <a:extLst>
                <a:ext uri="{FF2B5EF4-FFF2-40B4-BE49-F238E27FC236}">
                  <a16:creationId xmlns:a16="http://schemas.microsoft.com/office/drawing/2014/main" id="{418A230A-5E26-4375-A05D-B2A068425BF1}"/>
                </a:ext>
              </a:extLst>
            </p:cNvPr>
            <p:cNvSpPr txBox="1"/>
            <p:nvPr/>
          </p:nvSpPr>
          <p:spPr>
            <a:xfrm>
              <a:off x="7313765" y="5476048"/>
              <a:ext cx="1184940" cy="307777"/>
            </a:xfrm>
            <a:prstGeom prst="rect">
              <a:avLst/>
            </a:prstGeom>
            <a:noFill/>
          </p:spPr>
          <p:txBody>
            <a:bodyPr wrap="non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fr-FR" sz="1400" dirty="0"/>
                <a:t>Q4W (N=250)</a:t>
              </a:r>
              <a:endParaRPr kumimoji="0" lang="fr-FR" sz="1400" b="0" i="0" u="none" strike="noStrike" kern="1200" cap="none" spc="0" normalizeH="0" baseline="0" noProof="0" dirty="0">
                <a:ln>
                  <a:noFill/>
                </a:ln>
                <a:effectLst/>
                <a:uLnTx/>
                <a:uFillTx/>
                <a:ea typeface="+mn-ea"/>
                <a:cs typeface="Arial" charset="0"/>
              </a:endParaRPr>
            </a:p>
          </p:txBody>
        </p:sp>
        <p:sp>
          <p:nvSpPr>
            <p:cNvPr id="37" name="Rectangle 36">
              <a:extLst>
                <a:ext uri="{FF2B5EF4-FFF2-40B4-BE49-F238E27FC236}">
                  <a16:creationId xmlns:a16="http://schemas.microsoft.com/office/drawing/2014/main" id="{A61E0A35-41D5-462F-8465-A135F1F1391B}"/>
                </a:ext>
              </a:extLst>
            </p:cNvPr>
            <p:cNvSpPr/>
            <p:nvPr/>
          </p:nvSpPr>
          <p:spPr bwMode="auto">
            <a:xfrm>
              <a:off x="7211086" y="5568581"/>
              <a:ext cx="121539" cy="133693"/>
            </a:xfrm>
            <a:prstGeom prst="rect">
              <a:avLst/>
            </a:prstGeom>
            <a:pattFill prst="pct30">
              <a:fgClr>
                <a:srgbClr val="003366"/>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sz="2400">
                <a:solidFill>
                  <a:schemeClr val="bg1"/>
                </a:solidFill>
              </a:endParaRPr>
            </a:p>
          </p:txBody>
        </p:sp>
        <p:sp>
          <p:nvSpPr>
            <p:cNvPr id="39" name="Accolade fermante 38">
              <a:extLst>
                <a:ext uri="{FF2B5EF4-FFF2-40B4-BE49-F238E27FC236}">
                  <a16:creationId xmlns:a16="http://schemas.microsoft.com/office/drawing/2014/main" id="{24F0FEB3-3215-4910-B93C-10AD487D79AD}"/>
                </a:ext>
              </a:extLst>
            </p:cNvPr>
            <p:cNvSpPr/>
            <p:nvPr/>
          </p:nvSpPr>
          <p:spPr bwMode="auto">
            <a:xfrm>
              <a:off x="11262421" y="3589289"/>
              <a:ext cx="140357" cy="773485"/>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endParaRPr>
            </a:p>
          </p:txBody>
        </p:sp>
        <p:sp>
          <p:nvSpPr>
            <p:cNvPr id="41" name="Accolade fermante 40">
              <a:extLst>
                <a:ext uri="{FF2B5EF4-FFF2-40B4-BE49-F238E27FC236}">
                  <a16:creationId xmlns:a16="http://schemas.microsoft.com/office/drawing/2014/main" id="{0FA524A9-5721-44C3-8B92-DC3247D268A7}"/>
                </a:ext>
              </a:extLst>
            </p:cNvPr>
            <p:cNvSpPr/>
            <p:nvPr/>
          </p:nvSpPr>
          <p:spPr bwMode="auto">
            <a:xfrm>
              <a:off x="11262421" y="5035992"/>
              <a:ext cx="140357" cy="773485"/>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endParaRPr>
            </a:p>
          </p:txBody>
        </p:sp>
        <p:sp>
          <p:nvSpPr>
            <p:cNvPr id="43" name="ZoneTexte 42">
              <a:extLst>
                <a:ext uri="{FF2B5EF4-FFF2-40B4-BE49-F238E27FC236}">
                  <a16:creationId xmlns:a16="http://schemas.microsoft.com/office/drawing/2014/main" id="{469556B0-3A58-43A4-A1C7-1140D67E4621}"/>
                </a:ext>
              </a:extLst>
            </p:cNvPr>
            <p:cNvSpPr txBox="1"/>
            <p:nvPr/>
          </p:nvSpPr>
          <p:spPr>
            <a:xfrm>
              <a:off x="10629007" y="3638255"/>
              <a:ext cx="548548" cy="338554"/>
            </a:xfrm>
            <a:prstGeom prst="rect">
              <a:avLst/>
            </a:prstGeom>
            <a:noFill/>
          </p:spPr>
          <p:txBody>
            <a:bodyPr wrap="non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noProof="0" dirty="0">
                  <a:ln>
                    <a:noFill/>
                  </a:ln>
                  <a:solidFill>
                    <a:srgbClr val="FF0000"/>
                  </a:solidFill>
                  <a:effectLst/>
                  <a:uLnTx/>
                  <a:uFillTx/>
                  <a:ea typeface="+mn-ea"/>
                  <a:cs typeface="Arial" charset="0"/>
                </a:rPr>
                <a:t>+5,4</a:t>
              </a:r>
            </a:p>
          </p:txBody>
        </p:sp>
        <p:sp>
          <p:nvSpPr>
            <p:cNvPr id="45" name="ZoneTexte 44">
              <a:extLst>
                <a:ext uri="{FF2B5EF4-FFF2-40B4-BE49-F238E27FC236}">
                  <a16:creationId xmlns:a16="http://schemas.microsoft.com/office/drawing/2014/main" id="{FD55F77C-36A2-4DF9-87D5-54306FA06CA4}"/>
                </a:ext>
              </a:extLst>
            </p:cNvPr>
            <p:cNvSpPr txBox="1"/>
            <p:nvPr/>
          </p:nvSpPr>
          <p:spPr>
            <a:xfrm>
              <a:off x="10032690" y="4369628"/>
              <a:ext cx="548548" cy="338554"/>
            </a:xfrm>
            <a:prstGeom prst="rect">
              <a:avLst/>
            </a:prstGeom>
            <a:noFill/>
          </p:spPr>
          <p:txBody>
            <a:bodyPr wrap="non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noProof="0" dirty="0">
                  <a:ln>
                    <a:noFill/>
                  </a:ln>
                  <a:solidFill>
                    <a:srgbClr val="FF0000"/>
                  </a:solidFill>
                  <a:effectLst/>
                  <a:uLnTx/>
                  <a:uFillTx/>
                  <a:ea typeface="+mn-ea"/>
                  <a:cs typeface="Arial" charset="0"/>
                </a:rPr>
                <a:t>+3,9</a:t>
              </a:r>
            </a:p>
          </p:txBody>
        </p:sp>
        <p:sp>
          <p:nvSpPr>
            <p:cNvPr id="47" name="ZoneTexte 46">
              <a:extLst>
                <a:ext uri="{FF2B5EF4-FFF2-40B4-BE49-F238E27FC236}">
                  <a16:creationId xmlns:a16="http://schemas.microsoft.com/office/drawing/2014/main" id="{838932A7-2F32-4B4F-A41F-4733A99F2C5E}"/>
                </a:ext>
              </a:extLst>
            </p:cNvPr>
            <p:cNvSpPr txBox="1"/>
            <p:nvPr/>
          </p:nvSpPr>
          <p:spPr>
            <a:xfrm>
              <a:off x="10366285" y="4958201"/>
              <a:ext cx="548548" cy="338554"/>
            </a:xfrm>
            <a:prstGeom prst="rect">
              <a:avLst/>
            </a:prstGeom>
            <a:noFill/>
          </p:spPr>
          <p:txBody>
            <a:bodyPr wrap="non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noProof="0" dirty="0">
                  <a:ln>
                    <a:noFill/>
                  </a:ln>
                  <a:solidFill>
                    <a:srgbClr val="003366"/>
                  </a:solidFill>
                  <a:effectLst/>
                  <a:uLnTx/>
                  <a:uFillTx/>
                  <a:ea typeface="+mn-ea"/>
                  <a:cs typeface="Arial" charset="0"/>
                </a:rPr>
                <a:t>+4,7</a:t>
              </a:r>
            </a:p>
          </p:txBody>
        </p:sp>
        <p:sp>
          <p:nvSpPr>
            <p:cNvPr id="49" name="ZoneTexte 48">
              <a:extLst>
                <a:ext uri="{FF2B5EF4-FFF2-40B4-BE49-F238E27FC236}">
                  <a16:creationId xmlns:a16="http://schemas.microsoft.com/office/drawing/2014/main" id="{1C871C7E-BD74-4F0D-97FA-ED6345E29FA5}"/>
                </a:ext>
              </a:extLst>
            </p:cNvPr>
            <p:cNvSpPr txBox="1"/>
            <p:nvPr/>
          </p:nvSpPr>
          <p:spPr>
            <a:xfrm>
              <a:off x="9693020" y="5730324"/>
              <a:ext cx="548548" cy="338554"/>
            </a:xfrm>
            <a:prstGeom prst="rect">
              <a:avLst/>
            </a:prstGeom>
            <a:noFill/>
          </p:spPr>
          <p:txBody>
            <a:bodyPr wrap="non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noProof="0" dirty="0">
                  <a:ln>
                    <a:noFill/>
                  </a:ln>
                  <a:solidFill>
                    <a:srgbClr val="003366"/>
                  </a:solidFill>
                  <a:effectLst/>
                  <a:uLnTx/>
                  <a:uFillTx/>
                  <a:ea typeface="+mn-ea"/>
                  <a:cs typeface="Arial" charset="0"/>
                </a:rPr>
                <a:t>+2,9</a:t>
              </a:r>
            </a:p>
          </p:txBody>
        </p:sp>
        <p:sp>
          <p:nvSpPr>
            <p:cNvPr id="51" name="ZoneTexte 50">
              <a:extLst>
                <a:ext uri="{FF2B5EF4-FFF2-40B4-BE49-F238E27FC236}">
                  <a16:creationId xmlns:a16="http://schemas.microsoft.com/office/drawing/2014/main" id="{30F54AE1-F081-41FC-B2F0-8BBDB856362A}"/>
                </a:ext>
              </a:extLst>
            </p:cNvPr>
            <p:cNvSpPr txBox="1"/>
            <p:nvPr/>
          </p:nvSpPr>
          <p:spPr>
            <a:xfrm>
              <a:off x="11377422" y="3818375"/>
              <a:ext cx="445956" cy="338554"/>
            </a:xfrm>
            <a:prstGeom prst="rect">
              <a:avLst/>
            </a:prstGeom>
            <a:noFill/>
          </p:spPr>
          <p:txBody>
            <a:bodyPr wrap="non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noProof="0" dirty="0">
                  <a:ln>
                    <a:noFill/>
                  </a:ln>
                  <a:effectLst/>
                  <a:uLnTx/>
                  <a:uFillTx/>
                  <a:ea typeface="+mn-ea"/>
                  <a:cs typeface="Arial" charset="0"/>
                </a:rPr>
                <a:t>1,5</a:t>
              </a:r>
            </a:p>
          </p:txBody>
        </p:sp>
        <p:sp>
          <p:nvSpPr>
            <p:cNvPr id="53" name="ZoneTexte 52">
              <a:extLst>
                <a:ext uri="{FF2B5EF4-FFF2-40B4-BE49-F238E27FC236}">
                  <a16:creationId xmlns:a16="http://schemas.microsoft.com/office/drawing/2014/main" id="{891DF38C-844F-4370-A9D5-D53C336419FB}"/>
                </a:ext>
              </a:extLst>
            </p:cNvPr>
            <p:cNvSpPr txBox="1"/>
            <p:nvPr/>
          </p:nvSpPr>
          <p:spPr>
            <a:xfrm>
              <a:off x="11377422" y="5239592"/>
              <a:ext cx="445956" cy="338554"/>
            </a:xfrm>
            <a:prstGeom prst="rect">
              <a:avLst/>
            </a:prstGeom>
            <a:noFill/>
          </p:spPr>
          <p:txBody>
            <a:bodyPr wrap="non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noProof="0" dirty="0">
                  <a:ln>
                    <a:noFill/>
                  </a:ln>
                  <a:effectLst/>
                  <a:uLnTx/>
                  <a:uFillTx/>
                  <a:ea typeface="+mn-ea"/>
                  <a:cs typeface="Arial" charset="0"/>
                </a:rPr>
                <a:t>1,7</a:t>
              </a:r>
            </a:p>
          </p:txBody>
        </p:sp>
        <p:sp>
          <p:nvSpPr>
            <p:cNvPr id="55" name="Forme libre 8">
              <a:extLst>
                <a:ext uri="{FF2B5EF4-FFF2-40B4-BE49-F238E27FC236}">
                  <a16:creationId xmlns:a16="http://schemas.microsoft.com/office/drawing/2014/main" id="{DDAE3E65-D172-4639-AAA7-EF73C35D5C75}"/>
                </a:ext>
              </a:extLst>
            </p:cNvPr>
            <p:cNvSpPr/>
            <p:nvPr/>
          </p:nvSpPr>
          <p:spPr>
            <a:xfrm rot="16200000">
              <a:off x="10546312" y="3389125"/>
              <a:ext cx="95723" cy="1196002"/>
            </a:xfrm>
            <a:custGeom>
              <a:avLst/>
              <a:gdLst>
                <a:gd name="connsiteX0" fmla="*/ 0 w 558800"/>
                <a:gd name="connsiteY0" fmla="*/ 0 h 1234440"/>
                <a:gd name="connsiteX1" fmla="*/ 558800 w 558800"/>
                <a:gd name="connsiteY1" fmla="*/ 0 h 1234440"/>
                <a:gd name="connsiteX2" fmla="*/ 279400 w 558800"/>
                <a:gd name="connsiteY2" fmla="*/ 0 h 1234440"/>
                <a:gd name="connsiteX3" fmla="*/ 279400 w 558800"/>
                <a:gd name="connsiteY3" fmla="*/ 1234440 h 1234440"/>
                <a:gd name="connsiteX4" fmla="*/ 558800 w 558800"/>
                <a:gd name="connsiteY4" fmla="*/ 1234440 h 1234440"/>
                <a:gd name="connsiteX5" fmla="*/ 0 w 558800"/>
                <a:gd name="connsiteY5" fmla="*/ 1234440 h 123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800" h="1234440">
                  <a:moveTo>
                    <a:pt x="0" y="0"/>
                  </a:moveTo>
                  <a:lnTo>
                    <a:pt x="558800" y="0"/>
                  </a:lnTo>
                  <a:lnTo>
                    <a:pt x="279400" y="0"/>
                  </a:lnTo>
                  <a:lnTo>
                    <a:pt x="279400" y="1234440"/>
                  </a:lnTo>
                  <a:lnTo>
                    <a:pt x="558800" y="1234440"/>
                  </a:lnTo>
                  <a:lnTo>
                    <a:pt x="0" y="123444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8" name="ZoneTexte 147">
              <a:extLst>
                <a:ext uri="{FF2B5EF4-FFF2-40B4-BE49-F238E27FC236}">
                  <a16:creationId xmlns:a16="http://schemas.microsoft.com/office/drawing/2014/main" id="{B0E6E285-8A29-4D37-8D00-416CDB319A21}"/>
                </a:ext>
              </a:extLst>
            </p:cNvPr>
            <p:cNvSpPr txBox="1"/>
            <p:nvPr/>
          </p:nvSpPr>
          <p:spPr>
            <a:xfrm>
              <a:off x="11377422" y="4127846"/>
              <a:ext cx="646331" cy="307777"/>
            </a:xfrm>
            <a:prstGeom prst="rect">
              <a:avLst/>
            </a:prstGeom>
            <a:noFill/>
          </p:spPr>
          <p:txBody>
            <a:bodyPr wrap="non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fr-FR" sz="1400" i="0" u="none" strike="noStrike" kern="1200" cap="none" spc="0" normalizeH="0" baseline="0" noProof="0" dirty="0">
                  <a:ln>
                    <a:noFill/>
                  </a:ln>
                  <a:effectLst/>
                  <a:uLnTx/>
                  <a:uFillTx/>
                  <a:ea typeface="+mn-ea"/>
                  <a:cs typeface="Arial" charset="0"/>
                </a:rPr>
                <a:t>p = NS</a:t>
              </a:r>
            </a:p>
          </p:txBody>
        </p:sp>
        <p:sp>
          <p:nvSpPr>
            <p:cNvPr id="149" name="ZoneTexte 148">
              <a:extLst>
                <a:ext uri="{FF2B5EF4-FFF2-40B4-BE49-F238E27FC236}">
                  <a16:creationId xmlns:a16="http://schemas.microsoft.com/office/drawing/2014/main" id="{F4191FB2-3221-4794-8827-6AA349220743}"/>
                </a:ext>
              </a:extLst>
            </p:cNvPr>
            <p:cNvSpPr txBox="1"/>
            <p:nvPr/>
          </p:nvSpPr>
          <p:spPr>
            <a:xfrm>
              <a:off x="11377422" y="5549063"/>
              <a:ext cx="676788" cy="307777"/>
            </a:xfrm>
            <a:prstGeom prst="rect">
              <a:avLst/>
            </a:prstGeom>
            <a:noFill/>
          </p:spPr>
          <p:txBody>
            <a:bodyPr wrap="non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fr-FR" sz="1400" i="0" u="none" strike="noStrike" kern="1200" cap="none" spc="0" normalizeH="0" baseline="0" noProof="0" dirty="0">
                  <a:ln>
                    <a:noFill/>
                  </a:ln>
                  <a:effectLst/>
                  <a:uLnTx/>
                  <a:uFillTx/>
                  <a:ea typeface="+mn-ea"/>
                  <a:cs typeface="Arial" charset="0"/>
                </a:rPr>
                <a:t>p &lt; 0,1</a:t>
              </a:r>
            </a:p>
          </p:txBody>
        </p:sp>
        <p:sp>
          <p:nvSpPr>
            <p:cNvPr id="131" name="ZoneTexte 130">
              <a:extLst>
                <a:ext uri="{FF2B5EF4-FFF2-40B4-BE49-F238E27FC236}">
                  <a16:creationId xmlns:a16="http://schemas.microsoft.com/office/drawing/2014/main" id="{5B856216-3F9A-40FB-85E2-FED18CC265BB}"/>
                </a:ext>
              </a:extLst>
            </p:cNvPr>
            <p:cNvSpPr txBox="1"/>
            <p:nvPr/>
          </p:nvSpPr>
          <p:spPr>
            <a:xfrm>
              <a:off x="6576646" y="2788302"/>
              <a:ext cx="1710533" cy="307777"/>
            </a:xfrm>
            <a:prstGeom prst="rect">
              <a:avLst/>
            </a:prstGeom>
            <a:noFill/>
          </p:spPr>
          <p:txBody>
            <a:bodyPr wrap="none" rtlCol="0">
              <a:spAutoFit/>
            </a:bodyPr>
            <a:lstStyle/>
            <a:p>
              <a:r>
                <a:rPr lang="en-US" altLang="en-US" sz="1400" b="1" dirty="0">
                  <a:solidFill>
                    <a:schemeClr val="bg1"/>
                  </a:solidFill>
                </a:rPr>
                <a:t>HIVTSQs total score </a:t>
              </a:r>
              <a:endParaRPr lang="fr-FR" sz="1400" dirty="0">
                <a:solidFill>
                  <a:schemeClr val="bg1"/>
                </a:solidFill>
              </a:endParaRPr>
            </a:p>
          </p:txBody>
        </p:sp>
        <p:sp>
          <p:nvSpPr>
            <p:cNvPr id="133" name="ZoneTexte 132">
              <a:extLst>
                <a:ext uri="{FF2B5EF4-FFF2-40B4-BE49-F238E27FC236}">
                  <a16:creationId xmlns:a16="http://schemas.microsoft.com/office/drawing/2014/main" id="{8AAB10B3-E3C4-4E47-8E96-1250BA20727F}"/>
                </a:ext>
              </a:extLst>
            </p:cNvPr>
            <p:cNvSpPr txBox="1"/>
            <p:nvPr/>
          </p:nvSpPr>
          <p:spPr>
            <a:xfrm>
              <a:off x="8471113" y="2803691"/>
              <a:ext cx="721672" cy="276999"/>
            </a:xfrm>
            <a:prstGeom prst="rect">
              <a:avLst/>
            </a:prstGeom>
            <a:noFill/>
          </p:spPr>
          <p:txBody>
            <a:bodyPr wrap="none" rtlCol="0">
              <a:spAutoFit/>
            </a:bodyPr>
            <a:lstStyle/>
            <a:p>
              <a:r>
                <a:rPr lang="en-US" altLang="en-US" sz="1200" b="1" dirty="0">
                  <a:solidFill>
                    <a:schemeClr val="bg1"/>
                  </a:solidFill>
                </a:rPr>
                <a:t>Baseline</a:t>
              </a:r>
              <a:endParaRPr lang="fr-FR" sz="1200" dirty="0">
                <a:solidFill>
                  <a:schemeClr val="bg1"/>
                </a:solidFill>
              </a:endParaRPr>
            </a:p>
          </p:txBody>
        </p:sp>
        <p:sp>
          <p:nvSpPr>
            <p:cNvPr id="134" name="ZoneTexte 133">
              <a:extLst>
                <a:ext uri="{FF2B5EF4-FFF2-40B4-BE49-F238E27FC236}">
                  <a16:creationId xmlns:a16="http://schemas.microsoft.com/office/drawing/2014/main" id="{5E97A136-0F1A-43D8-9A49-DDB02F50A7CD}"/>
                </a:ext>
              </a:extLst>
            </p:cNvPr>
            <p:cNvSpPr txBox="1"/>
            <p:nvPr/>
          </p:nvSpPr>
          <p:spPr>
            <a:xfrm>
              <a:off x="11160821" y="2803691"/>
              <a:ext cx="646524" cy="276999"/>
            </a:xfrm>
            <a:prstGeom prst="rect">
              <a:avLst/>
            </a:prstGeom>
            <a:noFill/>
          </p:spPr>
          <p:txBody>
            <a:bodyPr wrap="none" rtlCol="0">
              <a:spAutoFit/>
            </a:bodyPr>
            <a:lstStyle/>
            <a:p>
              <a:r>
                <a:rPr lang="en-US" altLang="en-US" sz="1200" b="1" dirty="0">
                  <a:solidFill>
                    <a:schemeClr val="bg1"/>
                  </a:solidFill>
                </a:rPr>
                <a:t>66 max</a:t>
              </a:r>
              <a:endParaRPr lang="fr-FR" sz="1200" dirty="0">
                <a:solidFill>
                  <a:schemeClr val="bg1"/>
                </a:solidFill>
              </a:endParaRPr>
            </a:p>
          </p:txBody>
        </p:sp>
        <p:sp>
          <p:nvSpPr>
            <p:cNvPr id="135" name="Flèche : droite 134">
              <a:extLst>
                <a:ext uri="{FF2B5EF4-FFF2-40B4-BE49-F238E27FC236}">
                  <a16:creationId xmlns:a16="http://schemas.microsoft.com/office/drawing/2014/main" id="{E8B784D8-DA47-46D0-9F9A-CA34794A340E}"/>
                </a:ext>
              </a:extLst>
            </p:cNvPr>
            <p:cNvSpPr/>
            <p:nvPr/>
          </p:nvSpPr>
          <p:spPr>
            <a:xfrm>
              <a:off x="9269345" y="2737484"/>
              <a:ext cx="1814916" cy="409412"/>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err="1">
                  <a:solidFill>
                    <a:schemeClr val="tx1"/>
                  </a:solidFill>
                </a:rPr>
                <a:t>Improvement</a:t>
              </a:r>
              <a:endParaRPr lang="fr-FR" sz="1200" dirty="0">
                <a:solidFill>
                  <a:schemeClr val="tx1"/>
                </a:solidFill>
              </a:endParaRPr>
            </a:p>
          </p:txBody>
        </p:sp>
      </p:grpSp>
      <p:sp>
        <p:nvSpPr>
          <p:cNvPr id="150" name="ZoneTexte 149">
            <a:extLst>
              <a:ext uri="{FF2B5EF4-FFF2-40B4-BE49-F238E27FC236}">
                <a16:creationId xmlns:a16="http://schemas.microsoft.com/office/drawing/2014/main" id="{7BD418F1-CFFA-419F-A78B-7B0FA42FD490}"/>
              </a:ext>
            </a:extLst>
          </p:cNvPr>
          <p:cNvSpPr txBox="1"/>
          <p:nvPr/>
        </p:nvSpPr>
        <p:spPr>
          <a:xfrm>
            <a:off x="6193296" y="3990245"/>
            <a:ext cx="831703" cy="307777"/>
          </a:xfrm>
          <a:prstGeom prst="rect">
            <a:avLst/>
          </a:prstGeom>
          <a:noFill/>
        </p:spPr>
        <p:txBody>
          <a:bodyPr wrap="non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dirty="0">
                <a:ln>
                  <a:noFill/>
                </a:ln>
                <a:effectLst/>
                <a:uLnTx/>
                <a:uFillTx/>
                <a:latin typeface="+mj-lt"/>
                <a:ea typeface="+mn-ea"/>
                <a:cs typeface="Arial" charset="0"/>
              </a:rPr>
              <a:t>WOMEN</a:t>
            </a:r>
          </a:p>
        </p:txBody>
      </p:sp>
      <p:sp>
        <p:nvSpPr>
          <p:cNvPr id="151" name="ZoneTexte 150">
            <a:extLst>
              <a:ext uri="{FF2B5EF4-FFF2-40B4-BE49-F238E27FC236}">
                <a16:creationId xmlns:a16="http://schemas.microsoft.com/office/drawing/2014/main" id="{A96D13E8-F38A-45EF-9D60-863178F988C3}"/>
              </a:ext>
            </a:extLst>
          </p:cNvPr>
          <p:cNvSpPr txBox="1"/>
          <p:nvPr/>
        </p:nvSpPr>
        <p:spPr>
          <a:xfrm>
            <a:off x="6193296" y="5310580"/>
            <a:ext cx="548548" cy="307777"/>
          </a:xfrm>
          <a:prstGeom prst="rect">
            <a:avLst/>
          </a:prstGeom>
          <a:noFill/>
        </p:spPr>
        <p:txBody>
          <a:bodyPr wrap="non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dirty="0">
                <a:ln>
                  <a:noFill/>
                </a:ln>
                <a:effectLst/>
                <a:uLnTx/>
                <a:uFillTx/>
                <a:latin typeface="+mj-lt"/>
                <a:ea typeface="+mn-ea"/>
                <a:cs typeface="Arial" charset="0"/>
              </a:rPr>
              <a:t>MEN</a:t>
            </a:r>
          </a:p>
        </p:txBody>
      </p:sp>
      <p:graphicFrame>
        <p:nvGraphicFramePr>
          <p:cNvPr id="154" name="Tableau 154">
            <a:extLst>
              <a:ext uri="{FF2B5EF4-FFF2-40B4-BE49-F238E27FC236}">
                <a16:creationId xmlns:a16="http://schemas.microsoft.com/office/drawing/2014/main" id="{F5A582AE-D115-4F6D-BB2C-4C56F3F3325D}"/>
              </a:ext>
            </a:extLst>
          </p:cNvPr>
          <p:cNvGraphicFramePr>
            <a:graphicFrameLocks noGrp="1"/>
          </p:cNvGraphicFramePr>
          <p:nvPr>
            <p:extLst>
              <p:ext uri="{D42A27DB-BD31-4B8C-83A1-F6EECF244321}">
                <p14:modId xmlns:p14="http://schemas.microsoft.com/office/powerpoint/2010/main" val="2325723542"/>
              </p:ext>
            </p:extLst>
          </p:nvPr>
        </p:nvGraphicFramePr>
        <p:xfrm>
          <a:off x="88772" y="2600254"/>
          <a:ext cx="5915297" cy="3916680"/>
        </p:xfrm>
        <a:graphic>
          <a:graphicData uri="http://schemas.openxmlformats.org/drawingml/2006/table">
            <a:tbl>
              <a:tblPr firstRow="1" bandRow="1">
                <a:tableStyleId>{5C22544A-7EE6-4342-B048-85BDC9FD1C3A}</a:tableStyleId>
              </a:tblPr>
              <a:tblGrid>
                <a:gridCol w="1672835">
                  <a:extLst>
                    <a:ext uri="{9D8B030D-6E8A-4147-A177-3AD203B41FA5}">
                      <a16:colId xmlns:a16="http://schemas.microsoft.com/office/drawing/2014/main" val="4065511097"/>
                    </a:ext>
                  </a:extLst>
                </a:gridCol>
                <a:gridCol w="992750">
                  <a:extLst>
                    <a:ext uri="{9D8B030D-6E8A-4147-A177-3AD203B41FA5}">
                      <a16:colId xmlns:a16="http://schemas.microsoft.com/office/drawing/2014/main" val="1707553705"/>
                    </a:ext>
                  </a:extLst>
                </a:gridCol>
                <a:gridCol w="1070537">
                  <a:extLst>
                    <a:ext uri="{9D8B030D-6E8A-4147-A177-3AD203B41FA5}">
                      <a16:colId xmlns:a16="http://schemas.microsoft.com/office/drawing/2014/main" val="316441477"/>
                    </a:ext>
                  </a:extLst>
                </a:gridCol>
                <a:gridCol w="992750">
                  <a:extLst>
                    <a:ext uri="{9D8B030D-6E8A-4147-A177-3AD203B41FA5}">
                      <a16:colId xmlns:a16="http://schemas.microsoft.com/office/drawing/2014/main" val="1574932822"/>
                    </a:ext>
                  </a:extLst>
                </a:gridCol>
                <a:gridCol w="1186425">
                  <a:extLst>
                    <a:ext uri="{9D8B030D-6E8A-4147-A177-3AD203B41FA5}">
                      <a16:colId xmlns:a16="http://schemas.microsoft.com/office/drawing/2014/main" val="960192958"/>
                    </a:ext>
                  </a:extLst>
                </a:gridCol>
              </a:tblGrid>
              <a:tr h="370840">
                <a:tc rowSpan="2">
                  <a:txBody>
                    <a:bodyPr/>
                    <a:lstStyle/>
                    <a:p>
                      <a:r>
                        <a:rPr lang="en-US" sz="1400" b="1" noProof="0">
                          <a:solidFill>
                            <a:schemeClr val="bg1"/>
                          </a:solidFill>
                        </a:rPr>
                        <a:t>Event</a:t>
                      </a:r>
                    </a:p>
                  </a:txBody>
                  <a:tcPr marL="36000" marR="36000" anchor="ctr"/>
                </a:tc>
                <a:tc gridSpan="2">
                  <a:txBody>
                    <a:bodyPr/>
                    <a:lstStyle/>
                    <a:p>
                      <a:pPr algn="ctr"/>
                      <a:r>
                        <a:rPr lang="en-US" sz="1400" noProof="0"/>
                        <a:t>Q8W (N=522)</a:t>
                      </a:r>
                    </a:p>
                  </a:txBody>
                  <a:tcPr marL="36000" marR="36000" anchor="ctr">
                    <a:lnB w="12700" cap="flat" cmpd="sng" algn="ctr">
                      <a:solidFill>
                        <a:schemeClr val="bg1"/>
                      </a:solidFill>
                      <a:prstDash val="solid"/>
                      <a:round/>
                      <a:headEnd type="none" w="med" len="med"/>
                      <a:tailEnd type="none" w="med" len="med"/>
                    </a:lnB>
                  </a:tcPr>
                </a:tc>
                <a:tc hMerge="1">
                  <a:txBody>
                    <a:bodyPr/>
                    <a:lstStyle/>
                    <a:p>
                      <a:pPr algn="ctr"/>
                      <a:endParaRPr lang="fr-FR" dirty="0"/>
                    </a:p>
                  </a:txBody>
                  <a:tcPr anchor="ctr"/>
                </a:tc>
                <a:tc gridSpan="2">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400" noProof="0"/>
                        <a:t>Q4W (N=523)</a:t>
                      </a:r>
                    </a:p>
                  </a:txBody>
                  <a:tcPr marL="36000" marR="36000" anchor="ctr">
                    <a:lnB w="12700" cap="flat" cmpd="sng" algn="ctr">
                      <a:solidFill>
                        <a:schemeClr val="bg1"/>
                      </a:solidFill>
                      <a:prstDash val="solid"/>
                      <a:round/>
                      <a:headEnd type="none" w="med" len="med"/>
                      <a:tailEnd type="none" w="med" len="med"/>
                    </a:lnB>
                  </a:tcPr>
                </a:tc>
                <a:tc hMerge="1">
                  <a:txBody>
                    <a:bodyPr/>
                    <a:lstStyle/>
                    <a:p>
                      <a:pPr algn="ctr"/>
                      <a:endParaRPr lang="fr-FR" dirty="0"/>
                    </a:p>
                  </a:txBody>
                  <a:tcPr anchor="ctr"/>
                </a:tc>
                <a:extLst>
                  <a:ext uri="{0D108BD9-81ED-4DB2-BD59-A6C34878D82A}">
                    <a16:rowId xmlns:a16="http://schemas.microsoft.com/office/drawing/2014/main" val="2341456721"/>
                  </a:ext>
                </a:extLst>
              </a:tr>
              <a:tr h="370840">
                <a:tc vMerge="1">
                  <a:txBody>
                    <a:bodyPr/>
                    <a:lstStyle/>
                    <a:p>
                      <a:endParaRPr lang="fr-FR" sz="1400" b="1" dirty="0">
                        <a:solidFill>
                          <a:schemeClr val="bg1"/>
                        </a:solidFill>
                      </a:endParaRPr>
                    </a:p>
                  </a:txBody>
                  <a:tcPr marL="36000" marR="36000" anchor="ctr">
                    <a:solidFill>
                      <a:srgbClr val="4F81BD"/>
                    </a:solidFill>
                  </a:tcPr>
                </a:tc>
                <a:tc>
                  <a:txBody>
                    <a:bodyPr/>
                    <a:lstStyle/>
                    <a:p>
                      <a:pPr algn="ctr"/>
                      <a:r>
                        <a:rPr lang="en-US" sz="1400" b="1" noProof="0" dirty="0">
                          <a:solidFill>
                            <a:schemeClr val="bg1"/>
                          </a:solidFill>
                        </a:rPr>
                        <a:t>Women</a:t>
                      </a:r>
                      <a:br>
                        <a:rPr lang="en-US" sz="1400" b="1" noProof="0" dirty="0">
                          <a:solidFill>
                            <a:schemeClr val="bg1"/>
                          </a:solidFill>
                        </a:rPr>
                      </a:br>
                      <a:r>
                        <a:rPr lang="en-US" sz="1400" b="1" noProof="0" dirty="0">
                          <a:solidFill>
                            <a:schemeClr val="bg1"/>
                          </a:solidFill>
                        </a:rPr>
                        <a:t>(N=137)</a:t>
                      </a:r>
                    </a:p>
                  </a:txBody>
                  <a:tcPr marL="36000" marR="360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F81BD"/>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400" b="1" noProof="0" dirty="0">
                          <a:solidFill>
                            <a:schemeClr val="bg1"/>
                          </a:solidFill>
                        </a:rPr>
                        <a:t>Men</a:t>
                      </a:r>
                      <a:br>
                        <a:rPr lang="en-US" sz="1400" b="1" noProof="0" dirty="0">
                          <a:solidFill>
                            <a:schemeClr val="bg1"/>
                          </a:solidFill>
                        </a:rPr>
                      </a:br>
                      <a:r>
                        <a:rPr lang="en-US" sz="1400" b="1" noProof="0" dirty="0">
                          <a:solidFill>
                            <a:schemeClr val="bg1"/>
                          </a:solidFill>
                        </a:rPr>
                        <a:t>(N=385)</a:t>
                      </a:r>
                    </a:p>
                  </a:txBody>
                  <a:tcPr marL="36000" marR="36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F81BD"/>
                    </a:solidFill>
                  </a:tcPr>
                </a:tc>
                <a:tc>
                  <a:txBody>
                    <a:bodyPr/>
                    <a:lstStyle/>
                    <a:p>
                      <a:pPr algn="ctr"/>
                      <a:r>
                        <a:rPr lang="en-US" sz="1400" b="1" noProof="0" dirty="0">
                          <a:solidFill>
                            <a:schemeClr val="bg1"/>
                          </a:solidFill>
                        </a:rPr>
                        <a:t>Women</a:t>
                      </a:r>
                      <a:br>
                        <a:rPr lang="en-US" sz="1400" b="1" noProof="0" dirty="0">
                          <a:solidFill>
                            <a:schemeClr val="bg1"/>
                          </a:solidFill>
                        </a:rPr>
                      </a:br>
                      <a:r>
                        <a:rPr lang="en-US" sz="1400" b="1" noProof="0" dirty="0">
                          <a:solidFill>
                            <a:schemeClr val="bg1"/>
                          </a:solidFill>
                        </a:rPr>
                        <a:t>(N=143)</a:t>
                      </a:r>
                    </a:p>
                  </a:txBody>
                  <a:tcPr marL="36000" marR="36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F81BD"/>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400" b="1" noProof="0" dirty="0">
                          <a:solidFill>
                            <a:schemeClr val="bg1"/>
                          </a:solidFill>
                        </a:rPr>
                        <a:t>Men</a:t>
                      </a:r>
                      <a:br>
                        <a:rPr lang="en-US" sz="1400" b="1" noProof="0" dirty="0">
                          <a:solidFill>
                            <a:schemeClr val="bg1"/>
                          </a:solidFill>
                        </a:rPr>
                      </a:br>
                      <a:r>
                        <a:rPr lang="en-US" sz="1400" b="1" noProof="0" dirty="0">
                          <a:solidFill>
                            <a:schemeClr val="bg1"/>
                          </a:solidFill>
                        </a:rPr>
                        <a:t>(N=380)</a:t>
                      </a:r>
                    </a:p>
                  </a:txBody>
                  <a:tcPr marL="36000" marR="36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F81BD"/>
                    </a:solidFill>
                  </a:tcPr>
                </a:tc>
                <a:extLst>
                  <a:ext uri="{0D108BD9-81ED-4DB2-BD59-A6C34878D82A}">
                    <a16:rowId xmlns:a16="http://schemas.microsoft.com/office/drawing/2014/main" val="1173066747"/>
                  </a:ext>
                </a:extLst>
              </a:tr>
              <a:tr h="370840">
                <a:tc>
                  <a:txBody>
                    <a:bodyPr/>
                    <a:lstStyle/>
                    <a:p>
                      <a:r>
                        <a:rPr lang="en-US" sz="1400" noProof="0"/>
                        <a:t>Any AE</a:t>
                      </a:r>
                    </a:p>
                  </a:txBody>
                  <a:tcPr marL="36000" marR="36000" anchor="ctr"/>
                </a:tc>
                <a:tc>
                  <a:txBody>
                    <a:bodyPr/>
                    <a:lstStyle/>
                    <a:p>
                      <a:pPr algn="ctr"/>
                      <a:r>
                        <a:rPr lang="en-US" sz="1400" noProof="0"/>
                        <a:t>116 (85)</a:t>
                      </a:r>
                    </a:p>
                  </a:txBody>
                  <a:tcPr marL="36000" marR="36000" anchor="ctr">
                    <a:lnT w="38100" cap="flat" cmpd="sng" algn="ctr">
                      <a:solidFill>
                        <a:schemeClr val="bg1"/>
                      </a:solidFill>
                      <a:prstDash val="solid"/>
                      <a:round/>
                      <a:headEnd type="none" w="med" len="med"/>
                      <a:tailEnd type="none" w="med" len="med"/>
                    </a:lnT>
                  </a:tcPr>
                </a:tc>
                <a:tc>
                  <a:txBody>
                    <a:bodyPr/>
                    <a:lstStyle/>
                    <a:p>
                      <a:pPr algn="ctr"/>
                      <a:r>
                        <a:rPr lang="en-US" sz="1400" noProof="0"/>
                        <a:t>357 (93)</a:t>
                      </a:r>
                    </a:p>
                  </a:txBody>
                  <a:tcPr marL="36000" marR="36000" anchor="ctr">
                    <a:lnT w="38100" cap="flat" cmpd="sng" algn="ctr">
                      <a:solidFill>
                        <a:schemeClr val="bg1"/>
                      </a:solidFill>
                      <a:prstDash val="solid"/>
                      <a:round/>
                      <a:headEnd type="none" w="med" len="med"/>
                      <a:tailEnd type="none" w="med" len="med"/>
                    </a:lnT>
                  </a:tcPr>
                </a:tc>
                <a:tc>
                  <a:txBody>
                    <a:bodyPr/>
                    <a:lstStyle/>
                    <a:p>
                      <a:pPr algn="ctr"/>
                      <a:r>
                        <a:rPr lang="en-US" sz="1400" noProof="0"/>
                        <a:t>125 (87)</a:t>
                      </a:r>
                    </a:p>
                  </a:txBody>
                  <a:tcPr marL="36000" marR="36000" anchor="ctr">
                    <a:lnT w="38100" cap="flat" cmpd="sng" algn="ctr">
                      <a:solidFill>
                        <a:schemeClr val="bg1"/>
                      </a:solidFill>
                      <a:prstDash val="solid"/>
                      <a:round/>
                      <a:headEnd type="none" w="med" len="med"/>
                      <a:tailEnd type="none" w="med" len="med"/>
                    </a:lnT>
                  </a:tcPr>
                </a:tc>
                <a:tc>
                  <a:txBody>
                    <a:bodyPr/>
                    <a:lstStyle/>
                    <a:p>
                      <a:pPr algn="ctr"/>
                      <a:r>
                        <a:rPr lang="en-US" sz="1400" noProof="0"/>
                        <a:t>357 (94)</a:t>
                      </a:r>
                    </a:p>
                  </a:txBody>
                  <a:tcPr marL="36000" marR="3600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23297336"/>
                  </a:ext>
                </a:extLst>
              </a:tr>
              <a:tr h="370840">
                <a:tc>
                  <a:txBody>
                    <a:bodyPr/>
                    <a:lstStyle/>
                    <a:p>
                      <a:r>
                        <a:rPr lang="en-US" sz="1400" noProof="0"/>
                        <a:t>Drug-related AE</a:t>
                      </a:r>
                    </a:p>
                  </a:txBody>
                  <a:tcPr marL="36000" marR="36000" anchor="ctr"/>
                </a:tc>
                <a:tc>
                  <a:txBody>
                    <a:bodyPr/>
                    <a:lstStyle/>
                    <a:p>
                      <a:pPr algn="ctr"/>
                      <a:r>
                        <a:rPr lang="en-US" sz="1400" noProof="0"/>
                        <a:t>88 (64)</a:t>
                      </a:r>
                    </a:p>
                  </a:txBody>
                  <a:tcPr marL="36000" marR="36000" anchor="ctr"/>
                </a:tc>
                <a:tc>
                  <a:txBody>
                    <a:bodyPr/>
                    <a:lstStyle/>
                    <a:p>
                      <a:pPr algn="ctr"/>
                      <a:r>
                        <a:rPr lang="en-US" sz="1400" noProof="0"/>
                        <a:t>312 (81)</a:t>
                      </a:r>
                    </a:p>
                  </a:txBody>
                  <a:tcPr marL="36000" marR="36000" anchor="ctr"/>
                </a:tc>
                <a:tc>
                  <a:txBody>
                    <a:bodyPr/>
                    <a:lstStyle/>
                    <a:p>
                      <a:pPr algn="ctr"/>
                      <a:r>
                        <a:rPr lang="en-US" sz="1400" noProof="0"/>
                        <a:t>97 (68)</a:t>
                      </a:r>
                    </a:p>
                  </a:txBody>
                  <a:tcPr marL="36000" marR="36000" anchor="ctr"/>
                </a:tc>
                <a:tc>
                  <a:txBody>
                    <a:bodyPr/>
                    <a:lstStyle/>
                    <a:p>
                      <a:pPr algn="ctr"/>
                      <a:r>
                        <a:rPr lang="en-US" sz="1400" noProof="0"/>
                        <a:t>302 (79)</a:t>
                      </a:r>
                    </a:p>
                  </a:txBody>
                  <a:tcPr marL="36000" marR="36000" anchor="ctr"/>
                </a:tc>
                <a:extLst>
                  <a:ext uri="{0D108BD9-81ED-4DB2-BD59-A6C34878D82A}">
                    <a16:rowId xmlns:a16="http://schemas.microsoft.com/office/drawing/2014/main" val="324268713"/>
                  </a:ext>
                </a:extLst>
              </a:tr>
              <a:tr h="370840">
                <a:tc>
                  <a:txBody>
                    <a:bodyPr/>
                    <a:lstStyle/>
                    <a:p>
                      <a:pPr>
                        <a:tabLst>
                          <a:tab pos="92075" algn="l"/>
                        </a:tabLst>
                      </a:pPr>
                      <a:r>
                        <a:rPr lang="en-US" sz="1400" noProof="0"/>
                        <a:t>SAE</a:t>
                      </a:r>
                      <a:br>
                        <a:rPr lang="en-US" sz="1400" noProof="0"/>
                      </a:br>
                      <a:r>
                        <a:rPr lang="en-US" sz="1400" noProof="0"/>
                        <a:t>	Drug related</a:t>
                      </a:r>
                    </a:p>
                  </a:txBody>
                  <a:tcPr marL="36000" marR="36000" anchor="ctr"/>
                </a:tc>
                <a:tc>
                  <a:txBody>
                    <a:bodyPr/>
                    <a:lstStyle/>
                    <a:p>
                      <a:pPr algn="ctr"/>
                      <a:r>
                        <a:rPr lang="en-US" sz="1400" noProof="0"/>
                        <a:t>6 (4)</a:t>
                      </a:r>
                    </a:p>
                    <a:p>
                      <a:pPr algn="ctr"/>
                      <a:r>
                        <a:rPr lang="en-US" sz="1400" noProof="0"/>
                        <a:t>2 (1)</a:t>
                      </a:r>
                    </a:p>
                  </a:txBody>
                  <a:tcPr marL="36000" marR="36000" anchor="ctr"/>
                </a:tc>
                <a:tc>
                  <a:txBody>
                    <a:bodyPr/>
                    <a:lstStyle/>
                    <a:p>
                      <a:pPr algn="ctr"/>
                      <a:r>
                        <a:rPr lang="en-US" sz="1400" noProof="0"/>
                        <a:t>21 (5)</a:t>
                      </a:r>
                    </a:p>
                    <a:p>
                      <a:pPr algn="ctr"/>
                      <a:r>
                        <a:rPr lang="en-US" sz="1400" noProof="0"/>
                        <a:t>1 (&lt;1)</a:t>
                      </a:r>
                    </a:p>
                  </a:txBody>
                  <a:tcPr marL="36000" marR="36000" anchor="ctr"/>
                </a:tc>
                <a:tc>
                  <a:txBody>
                    <a:bodyPr/>
                    <a:lstStyle/>
                    <a:p>
                      <a:pPr algn="ctr"/>
                      <a:r>
                        <a:rPr lang="en-US" sz="1400" noProof="0"/>
                        <a:t>6 (4)</a:t>
                      </a:r>
                    </a:p>
                    <a:p>
                      <a:pPr algn="ctr"/>
                      <a:r>
                        <a:rPr lang="en-US" sz="1400" noProof="0"/>
                        <a:t>1 (&lt;1)</a:t>
                      </a:r>
                    </a:p>
                  </a:txBody>
                  <a:tcPr marL="36000" marR="36000" anchor="ctr"/>
                </a:tc>
                <a:tc>
                  <a:txBody>
                    <a:bodyPr/>
                    <a:lstStyle/>
                    <a:p>
                      <a:pPr algn="ctr"/>
                      <a:r>
                        <a:rPr lang="en-US" sz="1400" noProof="0"/>
                        <a:t>13 (3)</a:t>
                      </a:r>
                    </a:p>
                    <a:p>
                      <a:pPr algn="ctr"/>
                      <a:r>
                        <a:rPr lang="en-US" sz="1400" noProof="0"/>
                        <a:t>0</a:t>
                      </a:r>
                    </a:p>
                  </a:txBody>
                  <a:tcPr marL="36000" marR="36000" anchor="ctr"/>
                </a:tc>
                <a:extLst>
                  <a:ext uri="{0D108BD9-81ED-4DB2-BD59-A6C34878D82A}">
                    <a16:rowId xmlns:a16="http://schemas.microsoft.com/office/drawing/2014/main" val="1593104033"/>
                  </a:ext>
                </a:extLst>
              </a:tr>
              <a:tr h="370840">
                <a:tc>
                  <a:txBody>
                    <a:bodyPr/>
                    <a:lstStyle/>
                    <a:p>
                      <a:r>
                        <a:rPr lang="en-US" sz="1400" noProof="0"/>
                        <a:t>AE leading to withdrawal</a:t>
                      </a:r>
                    </a:p>
                  </a:txBody>
                  <a:tcPr marL="36000" marR="36000" anchor="ctr"/>
                </a:tc>
                <a:tc>
                  <a:txBody>
                    <a:bodyPr/>
                    <a:lstStyle/>
                    <a:p>
                      <a:pPr algn="ctr"/>
                      <a:r>
                        <a:rPr lang="en-US" sz="1400" noProof="0"/>
                        <a:t>5 (4)</a:t>
                      </a:r>
                    </a:p>
                  </a:txBody>
                  <a:tcPr marL="36000" marR="36000" anchor="ctr"/>
                </a:tc>
                <a:tc>
                  <a:txBody>
                    <a:bodyPr/>
                    <a:lstStyle/>
                    <a:p>
                      <a:pPr algn="ctr"/>
                      <a:r>
                        <a:rPr lang="en-US" sz="1400" noProof="0"/>
                        <a:t>7 (2)</a:t>
                      </a:r>
                    </a:p>
                  </a:txBody>
                  <a:tcPr marL="36000" marR="36000" anchor="ctr"/>
                </a:tc>
                <a:tc>
                  <a:txBody>
                    <a:bodyPr/>
                    <a:lstStyle/>
                    <a:p>
                      <a:pPr algn="ctr"/>
                      <a:r>
                        <a:rPr lang="en-US" sz="1400" noProof="0"/>
                        <a:t>5 (3)</a:t>
                      </a:r>
                    </a:p>
                  </a:txBody>
                  <a:tcPr marL="36000" marR="36000" anchor="ctr"/>
                </a:tc>
                <a:tc>
                  <a:txBody>
                    <a:bodyPr/>
                    <a:lstStyle/>
                    <a:p>
                      <a:pPr algn="ctr"/>
                      <a:r>
                        <a:rPr lang="en-US" sz="1400" noProof="0"/>
                        <a:t>8 (2)</a:t>
                      </a:r>
                    </a:p>
                  </a:txBody>
                  <a:tcPr marL="36000" marR="36000" anchor="ctr"/>
                </a:tc>
                <a:extLst>
                  <a:ext uri="{0D108BD9-81ED-4DB2-BD59-A6C34878D82A}">
                    <a16:rowId xmlns:a16="http://schemas.microsoft.com/office/drawing/2014/main" val="95832668"/>
                  </a:ext>
                </a:extLst>
              </a:tr>
              <a:tr h="370840">
                <a:tc>
                  <a:txBody>
                    <a:bodyPr/>
                    <a:lstStyle/>
                    <a:p>
                      <a:r>
                        <a:rPr lang="en-US" sz="1400" noProof="0"/>
                        <a:t>ISR event/injection</a:t>
                      </a:r>
                    </a:p>
                    <a:p>
                      <a:pPr>
                        <a:tabLst>
                          <a:tab pos="92075" algn="l"/>
                        </a:tabLst>
                      </a:pPr>
                      <a:r>
                        <a:rPr lang="en-US" sz="1400" noProof="0"/>
                        <a:t>	Grade </a:t>
                      </a:r>
                      <a:r>
                        <a:rPr lang="en-US" sz="1400" noProof="0">
                          <a:latin typeface="Calibri" panose="020F0502020204030204" pitchFamily="34" charset="0"/>
                          <a:cs typeface="Calibri" panose="020F0502020204030204" pitchFamily="34" charset="0"/>
                        </a:rPr>
                        <a:t>≥3</a:t>
                      </a:r>
                      <a:endParaRPr lang="en-US" sz="1400" noProof="0"/>
                    </a:p>
                  </a:txBody>
                  <a:tcPr marL="36000" marR="36000" anchor="ctr"/>
                </a:tc>
                <a:tc>
                  <a:txBody>
                    <a:bodyPr/>
                    <a:lstStyle/>
                    <a:p>
                      <a:pPr algn="ctr"/>
                      <a:r>
                        <a:rPr lang="en-US" sz="1400" noProof="0"/>
                        <a:t>477/2124 (23)</a:t>
                      </a:r>
                    </a:p>
                    <a:p>
                      <a:pPr algn="ctr"/>
                      <a:r>
                        <a:rPr lang="en-US" sz="1400" noProof="0"/>
                        <a:t>9 (&lt;1)</a:t>
                      </a:r>
                    </a:p>
                  </a:txBody>
                  <a:tcPr marL="36000" marR="36000" anchor="ctr"/>
                </a:tc>
                <a:tc>
                  <a:txBody>
                    <a:bodyPr/>
                    <a:lstStyle/>
                    <a:p>
                      <a:pPr algn="ctr"/>
                      <a:r>
                        <a:rPr lang="en-US" sz="1400" noProof="0"/>
                        <a:t>2030/6346 (32)</a:t>
                      </a:r>
                    </a:p>
                    <a:p>
                      <a:pPr algn="ctr"/>
                      <a:r>
                        <a:rPr lang="en-US" sz="1400" noProof="0"/>
                        <a:t>34 (1)</a:t>
                      </a:r>
                    </a:p>
                  </a:txBody>
                  <a:tcPr marL="36000" marR="36000" anchor="ctr"/>
                </a:tc>
                <a:tc>
                  <a:txBody>
                    <a:bodyPr/>
                    <a:lstStyle/>
                    <a:p>
                      <a:pPr algn="ctr"/>
                      <a:r>
                        <a:rPr lang="en-US" sz="1400" noProof="0"/>
                        <a:t>809/4191 (19)</a:t>
                      </a:r>
                    </a:p>
                    <a:p>
                      <a:pPr algn="ctr"/>
                      <a:r>
                        <a:rPr lang="en-US" sz="1400" noProof="0"/>
                        <a:t>9 (&lt;1)</a:t>
                      </a:r>
                    </a:p>
                  </a:txBody>
                  <a:tcPr marL="36000" marR="36000" anchor="ctr"/>
                </a:tc>
                <a:tc>
                  <a:txBody>
                    <a:bodyPr/>
                    <a:lstStyle/>
                    <a:p>
                      <a:pPr algn="ctr"/>
                      <a:r>
                        <a:rPr lang="en-US" sz="1400" noProof="0"/>
                        <a:t>2343/11,520 (20)</a:t>
                      </a:r>
                    </a:p>
                    <a:p>
                      <a:pPr algn="ctr"/>
                      <a:r>
                        <a:rPr lang="en-US" sz="1400" noProof="0"/>
                        <a:t>39 (&lt;1)</a:t>
                      </a:r>
                    </a:p>
                  </a:txBody>
                  <a:tcPr marL="36000" marR="36000" anchor="ctr"/>
                </a:tc>
                <a:extLst>
                  <a:ext uri="{0D108BD9-81ED-4DB2-BD59-A6C34878D82A}">
                    <a16:rowId xmlns:a16="http://schemas.microsoft.com/office/drawing/2014/main" val="2755431893"/>
                  </a:ext>
                </a:extLst>
              </a:tr>
              <a:tr h="370840">
                <a:tc>
                  <a:txBody>
                    <a:bodyPr/>
                    <a:lstStyle/>
                    <a:p>
                      <a:r>
                        <a:rPr lang="en-US" sz="1400" noProof="0"/>
                        <a:t>ISR leading to withdrawal</a:t>
                      </a:r>
                    </a:p>
                  </a:txBody>
                  <a:tcPr marL="36000" marR="36000" anchor="ctr"/>
                </a:tc>
                <a:tc>
                  <a:txBody>
                    <a:bodyPr/>
                    <a:lstStyle/>
                    <a:p>
                      <a:pPr algn="ctr"/>
                      <a:r>
                        <a:rPr lang="en-US" sz="1400" noProof="0"/>
                        <a:t>3 (&lt;1)</a:t>
                      </a:r>
                    </a:p>
                  </a:txBody>
                  <a:tcPr marL="36000" marR="36000" anchor="ctr"/>
                </a:tc>
                <a:tc>
                  <a:txBody>
                    <a:bodyPr/>
                    <a:lstStyle/>
                    <a:p>
                      <a:pPr algn="ctr"/>
                      <a:r>
                        <a:rPr lang="en-US" sz="1400" noProof="0"/>
                        <a:t>8 (&lt;1)</a:t>
                      </a:r>
                    </a:p>
                  </a:txBody>
                  <a:tcPr marL="36000" marR="36000" anchor="ctr"/>
                </a:tc>
                <a:tc>
                  <a:txBody>
                    <a:bodyPr/>
                    <a:lstStyle/>
                    <a:p>
                      <a:pPr algn="ctr"/>
                      <a:r>
                        <a:rPr lang="en-US" sz="1400" noProof="0"/>
                        <a:t>2 (&lt;1)</a:t>
                      </a:r>
                    </a:p>
                  </a:txBody>
                  <a:tcPr marL="36000" marR="36000" anchor="ctr"/>
                </a:tc>
                <a:tc>
                  <a:txBody>
                    <a:bodyPr/>
                    <a:lstStyle/>
                    <a:p>
                      <a:pPr algn="ctr"/>
                      <a:r>
                        <a:rPr lang="en-US" sz="1400" noProof="0" dirty="0"/>
                        <a:t>12 (&lt;1)</a:t>
                      </a:r>
                    </a:p>
                  </a:txBody>
                  <a:tcPr marL="36000" marR="36000" anchor="ctr"/>
                </a:tc>
                <a:extLst>
                  <a:ext uri="{0D108BD9-81ED-4DB2-BD59-A6C34878D82A}">
                    <a16:rowId xmlns:a16="http://schemas.microsoft.com/office/drawing/2014/main" val="3559620243"/>
                  </a:ext>
                </a:extLst>
              </a:tr>
            </a:tbl>
          </a:graphicData>
        </a:graphic>
      </p:graphicFrame>
      <p:sp>
        <p:nvSpPr>
          <p:cNvPr id="42" name="ZoneTexte 41">
            <a:extLst>
              <a:ext uri="{FF2B5EF4-FFF2-40B4-BE49-F238E27FC236}">
                <a16:creationId xmlns:a16="http://schemas.microsoft.com/office/drawing/2014/main" id="{87580A60-A7A6-4131-AF69-BB9A715071DD}"/>
              </a:ext>
            </a:extLst>
          </p:cNvPr>
          <p:cNvSpPr txBox="1"/>
          <p:nvPr/>
        </p:nvSpPr>
        <p:spPr>
          <a:xfrm>
            <a:off x="1463673" y="1953923"/>
            <a:ext cx="3669920" cy="646331"/>
          </a:xfrm>
          <a:prstGeom prst="rect">
            <a:avLst/>
          </a:prstGeom>
          <a:noFill/>
        </p:spPr>
        <p:txBody>
          <a:bodyPr wrap="none">
            <a:spAutoFit/>
          </a:bodyPr>
          <a:lstStyle/>
          <a:p>
            <a:pPr algn="ctr"/>
            <a:r>
              <a:rPr lang="en-US" altLang="en-US" b="1" dirty="0">
                <a:solidFill>
                  <a:srgbClr val="0070C0"/>
                </a:solidFill>
              </a:rPr>
              <a:t>Safety at W48</a:t>
            </a:r>
            <a:br>
              <a:rPr lang="en-US" altLang="en-US" b="1" dirty="0">
                <a:solidFill>
                  <a:srgbClr val="0070C0"/>
                </a:solidFill>
              </a:rPr>
            </a:br>
            <a:r>
              <a:rPr lang="en-US" altLang="en-US" b="1" dirty="0">
                <a:solidFill>
                  <a:srgbClr val="0070C0"/>
                </a:solidFill>
              </a:rPr>
              <a:t> according to gender and LA regimen</a:t>
            </a:r>
          </a:p>
        </p:txBody>
      </p:sp>
    </p:spTree>
    <p:extLst>
      <p:ext uri="{BB962C8B-B14F-4D97-AF65-F5344CB8AC3E}">
        <p14:creationId xmlns:p14="http://schemas.microsoft.com/office/powerpoint/2010/main" val="22078399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A3005B4-8788-407F-ACAB-AE69F46C2579}"/>
              </a:ext>
            </a:extLst>
          </p:cNvPr>
          <p:cNvSpPr/>
          <p:nvPr/>
        </p:nvSpPr>
        <p:spPr>
          <a:xfrm>
            <a:off x="9507035" y="6495532"/>
            <a:ext cx="2684966" cy="276999"/>
          </a:xfrm>
          <a:prstGeom prst="rect">
            <a:avLst/>
          </a:prstGeom>
        </p:spPr>
        <p:txBody>
          <a:bodyPr wrap="none">
            <a:spAutoFit/>
          </a:bodyPr>
          <a:lstStyle/>
          <a:p>
            <a:pPr algn="r"/>
            <a:r>
              <a:rPr lang="fr-FR" sz="1200" i="1" dirty="0" err="1">
                <a:solidFill>
                  <a:srgbClr val="000000"/>
                </a:solidFill>
                <a:ea typeface="Arial" pitchFamily="-84" charset="0"/>
                <a:cs typeface="Arial" pitchFamily="-84" charset="0"/>
              </a:rPr>
              <a:t>Akinwunmi</a:t>
            </a:r>
            <a:r>
              <a:rPr lang="fr-FR" sz="1200" i="1" dirty="0">
                <a:solidFill>
                  <a:srgbClr val="000000"/>
                </a:solidFill>
                <a:ea typeface="Arial" pitchFamily="-84" charset="0"/>
                <a:cs typeface="Arial" pitchFamily="-84" charset="0"/>
              </a:rPr>
              <a:t> B</a:t>
            </a:r>
            <a:r>
              <a:rPr lang="fr-FR" sz="1200" i="1" dirty="0"/>
              <a:t>, Glasgow 2020, Abs. P014 </a:t>
            </a:r>
          </a:p>
        </p:txBody>
      </p:sp>
      <p:sp>
        <p:nvSpPr>
          <p:cNvPr id="2" name="Titre 1">
            <a:extLst>
              <a:ext uri="{FF2B5EF4-FFF2-40B4-BE49-F238E27FC236}">
                <a16:creationId xmlns:a16="http://schemas.microsoft.com/office/drawing/2014/main" id="{B9088644-C83D-4D45-83D6-F514ABF0D288}"/>
              </a:ext>
            </a:extLst>
          </p:cNvPr>
          <p:cNvSpPr>
            <a:spLocks noGrp="1"/>
          </p:cNvSpPr>
          <p:nvPr>
            <p:ph type="title"/>
          </p:nvPr>
        </p:nvSpPr>
        <p:spPr>
          <a:xfrm>
            <a:off x="1159990" y="96819"/>
            <a:ext cx="9904249" cy="1581373"/>
          </a:xfrm>
        </p:spPr>
        <p:txBody>
          <a:bodyPr>
            <a:noAutofit/>
          </a:bodyPr>
          <a:lstStyle/>
          <a:p>
            <a:r>
              <a:rPr lang="en-US" sz="2800" dirty="0"/>
              <a:t>Factors associated with interest in a long-acting HIV regimen: perspectives of people living with HIV, and physicians</a:t>
            </a:r>
            <a:br>
              <a:rPr lang="en-US" sz="2800" dirty="0"/>
            </a:br>
            <a:r>
              <a:rPr lang="en-US" sz="2800" dirty="0"/>
              <a:t>in Western Europe (1)</a:t>
            </a:r>
            <a:endParaRPr lang="fr-FR" sz="2800" dirty="0"/>
          </a:p>
        </p:txBody>
      </p:sp>
      <p:sp>
        <p:nvSpPr>
          <p:cNvPr id="4" name="ZoneTexte 3">
            <a:extLst>
              <a:ext uri="{FF2B5EF4-FFF2-40B4-BE49-F238E27FC236}">
                <a16:creationId xmlns:a16="http://schemas.microsoft.com/office/drawing/2014/main" id="{AF069FE8-FD87-4811-B8E6-D29017640EEC}"/>
              </a:ext>
            </a:extLst>
          </p:cNvPr>
          <p:cNvSpPr txBox="1"/>
          <p:nvPr/>
        </p:nvSpPr>
        <p:spPr>
          <a:xfrm>
            <a:off x="716867" y="1719724"/>
            <a:ext cx="10758265" cy="400110"/>
          </a:xfrm>
          <a:prstGeom prst="rect">
            <a:avLst/>
          </a:prstGeom>
          <a:noFill/>
        </p:spPr>
        <p:txBody>
          <a:bodyPr wrap="none">
            <a:spAutoFit/>
          </a:bodyPr>
          <a:lstStyle/>
          <a:p>
            <a:pPr algn="ctr"/>
            <a:r>
              <a:rPr lang="en-US" altLang="en-US" sz="2000" b="1" dirty="0">
                <a:solidFill>
                  <a:srgbClr val="0070C0"/>
                </a:solidFill>
              </a:rPr>
              <a:t>Top 5 perceived benefits and constraints to using a long-acting regimen, </a:t>
            </a:r>
            <a:r>
              <a:rPr lang="en-US" altLang="en-US" sz="2000" b="1" dirty="0" err="1">
                <a:solidFill>
                  <a:srgbClr val="0070C0"/>
                </a:solidFill>
              </a:rPr>
              <a:t>HCPs'</a:t>
            </a:r>
            <a:r>
              <a:rPr lang="en-US" altLang="en-US" sz="2000" b="1" dirty="0">
                <a:solidFill>
                  <a:srgbClr val="0070C0"/>
                </a:solidFill>
              </a:rPr>
              <a:t> perspective (N = 120)</a:t>
            </a:r>
          </a:p>
        </p:txBody>
      </p:sp>
      <p:sp>
        <p:nvSpPr>
          <p:cNvPr id="5" name="ZoneTexte 4">
            <a:extLst>
              <a:ext uri="{FF2B5EF4-FFF2-40B4-BE49-F238E27FC236}">
                <a16:creationId xmlns:a16="http://schemas.microsoft.com/office/drawing/2014/main" id="{4C94E142-1101-4814-BB00-89314E0A4BF3}"/>
              </a:ext>
            </a:extLst>
          </p:cNvPr>
          <p:cNvSpPr txBox="1"/>
          <p:nvPr/>
        </p:nvSpPr>
        <p:spPr>
          <a:xfrm>
            <a:off x="371475" y="2158212"/>
            <a:ext cx="5783580" cy="1169551"/>
          </a:xfrm>
          <a:prstGeom prst="rect">
            <a:avLst/>
          </a:prstGeom>
          <a:noFill/>
        </p:spPr>
        <p:txBody>
          <a:bodyPr wrap="square" rtlCol="0">
            <a:spAutoFit/>
          </a:bodyPr>
          <a:lstStyle/>
          <a:p>
            <a:r>
              <a:rPr lang="en-US" sz="1400" dirty="0"/>
              <a:t>Q. For you as the treating physician, how important are each of the following benefits of Regimen Z?</a:t>
            </a:r>
          </a:p>
          <a:p>
            <a:r>
              <a:rPr lang="en-US" sz="1400" dirty="0"/>
              <a:t>Please select one response for each statement (4-Point Scale [1-Not At All Important, 2-Not Very Important, 3-Somewhat </a:t>
            </a:r>
            <a:r>
              <a:rPr lang="en-US" sz="1400" dirty="0" err="1"/>
              <a:t>lmportant</a:t>
            </a:r>
            <a:r>
              <a:rPr lang="en-US" sz="1400" dirty="0"/>
              <a:t>, 4-Very Important]), report for scores </a:t>
            </a:r>
            <a:r>
              <a:rPr lang="en-US" sz="1400" dirty="0">
                <a:latin typeface="Calibri" panose="020F0502020204030204" pitchFamily="34" charset="0"/>
                <a:cs typeface="Calibri" panose="020F0502020204030204" pitchFamily="34" charset="0"/>
              </a:rPr>
              <a:t>≥</a:t>
            </a:r>
            <a:r>
              <a:rPr lang="en-US" sz="1400" dirty="0"/>
              <a:t>3 on the 4 point scale. </a:t>
            </a:r>
            <a:endParaRPr lang="fr-FR" sz="1400" dirty="0"/>
          </a:p>
        </p:txBody>
      </p:sp>
      <p:sp>
        <p:nvSpPr>
          <p:cNvPr id="10" name="ZoneTexte 9">
            <a:extLst>
              <a:ext uri="{FF2B5EF4-FFF2-40B4-BE49-F238E27FC236}">
                <a16:creationId xmlns:a16="http://schemas.microsoft.com/office/drawing/2014/main" id="{3B61AE48-3B44-4B3B-9054-C6A6FD663BB7}"/>
              </a:ext>
            </a:extLst>
          </p:cNvPr>
          <p:cNvSpPr txBox="1"/>
          <p:nvPr/>
        </p:nvSpPr>
        <p:spPr>
          <a:xfrm>
            <a:off x="6623924" y="2158212"/>
            <a:ext cx="5567110" cy="1169551"/>
          </a:xfrm>
          <a:prstGeom prst="rect">
            <a:avLst/>
          </a:prstGeom>
          <a:noFill/>
        </p:spPr>
        <p:txBody>
          <a:bodyPr wrap="square" rtlCol="0">
            <a:spAutoFit/>
          </a:bodyPr>
          <a:lstStyle/>
          <a:p>
            <a:r>
              <a:rPr lang="en-US" sz="1400" dirty="0"/>
              <a:t>Q . As the treating physician, how concerned are you about each of the following constraints of Regimen Z? Please select one response for each statement. (4-Point Scale (1-Not At All Concerned, 2-Not Very Concerned, 3-Somewhat Concerned, 4-Very Concerned]), report for scores </a:t>
            </a:r>
            <a:r>
              <a:rPr lang="en-US" sz="1400" dirty="0">
                <a:latin typeface="Calibri" panose="020F0502020204030204" pitchFamily="34" charset="0"/>
                <a:cs typeface="Calibri" panose="020F0502020204030204" pitchFamily="34" charset="0"/>
              </a:rPr>
              <a:t>≥</a:t>
            </a:r>
            <a:r>
              <a:rPr lang="en-US" sz="1400" dirty="0"/>
              <a:t>3 </a:t>
            </a:r>
            <a:br>
              <a:rPr lang="en-US" sz="1400" dirty="0"/>
            </a:br>
            <a:r>
              <a:rPr lang="en-US" sz="1400" dirty="0"/>
              <a:t>on the 4 point scale. </a:t>
            </a:r>
            <a:endParaRPr lang="fr-FR" sz="1400" dirty="0"/>
          </a:p>
        </p:txBody>
      </p:sp>
      <p:cxnSp>
        <p:nvCxnSpPr>
          <p:cNvPr id="18" name="Connecteur droit 17">
            <a:extLst>
              <a:ext uri="{FF2B5EF4-FFF2-40B4-BE49-F238E27FC236}">
                <a16:creationId xmlns:a16="http://schemas.microsoft.com/office/drawing/2014/main" id="{037A78AA-303D-43C0-BF8D-AF35FE7AE0D6}"/>
              </a:ext>
            </a:extLst>
          </p:cNvPr>
          <p:cNvCxnSpPr/>
          <p:nvPr/>
        </p:nvCxnSpPr>
        <p:spPr>
          <a:xfrm>
            <a:off x="602459" y="5728338"/>
            <a:ext cx="4865125"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65" name="Groupe 64">
            <a:extLst>
              <a:ext uri="{FF2B5EF4-FFF2-40B4-BE49-F238E27FC236}">
                <a16:creationId xmlns:a16="http://schemas.microsoft.com/office/drawing/2014/main" id="{AE026C2E-5C1B-449F-B8C4-47624AEBAB3B}"/>
              </a:ext>
            </a:extLst>
          </p:cNvPr>
          <p:cNvGrpSpPr/>
          <p:nvPr/>
        </p:nvGrpSpPr>
        <p:grpSpPr>
          <a:xfrm>
            <a:off x="4397922" y="5031769"/>
            <a:ext cx="1167306" cy="1249643"/>
            <a:chOff x="4397922" y="4789196"/>
            <a:chExt cx="1167306" cy="1249643"/>
          </a:xfrm>
        </p:grpSpPr>
        <p:sp>
          <p:nvSpPr>
            <p:cNvPr id="15" name="ZoneTexte 14">
              <a:extLst>
                <a:ext uri="{FF2B5EF4-FFF2-40B4-BE49-F238E27FC236}">
                  <a16:creationId xmlns:a16="http://schemas.microsoft.com/office/drawing/2014/main" id="{9B66E8E4-AFBB-491F-8F0E-5FCC33BB99CD}"/>
                </a:ext>
              </a:extLst>
            </p:cNvPr>
            <p:cNvSpPr txBox="1"/>
            <p:nvPr/>
          </p:nvSpPr>
          <p:spPr>
            <a:xfrm>
              <a:off x="4397922" y="5521325"/>
              <a:ext cx="1167306" cy="517514"/>
            </a:xfrm>
            <a:prstGeom prst="rect">
              <a:avLst/>
            </a:prstGeom>
            <a:noFill/>
          </p:spPr>
          <p:txBody>
            <a:bodyPr wrap="none" rtlCol="0">
              <a:spAutoFit/>
            </a:bodyPr>
            <a:lstStyle/>
            <a:p>
              <a:pPr algn="ctr">
                <a:lnSpc>
                  <a:spcPts val="1100"/>
                </a:lnSpc>
              </a:pPr>
              <a:r>
                <a:rPr lang="en-US" sz="1100" dirty="0"/>
                <a:t>Reduced GI side</a:t>
              </a:r>
              <a:br>
                <a:rPr lang="en-US" sz="1100" dirty="0"/>
              </a:br>
              <a:r>
                <a:rPr lang="en-US" sz="1100" dirty="0"/>
                <a:t>effects related to</a:t>
              </a:r>
              <a:br>
                <a:rPr lang="en-US" sz="1100" dirty="0"/>
              </a:br>
              <a:r>
                <a:rPr lang="en-US" sz="1100" dirty="0"/>
                <a:t>daily oral ART</a:t>
              </a:r>
              <a:endParaRPr lang="fr-FR" sz="1100" dirty="0"/>
            </a:p>
          </p:txBody>
        </p:sp>
        <p:sp>
          <p:nvSpPr>
            <p:cNvPr id="16" name="ZoneTexte 15">
              <a:extLst>
                <a:ext uri="{FF2B5EF4-FFF2-40B4-BE49-F238E27FC236}">
                  <a16:creationId xmlns:a16="http://schemas.microsoft.com/office/drawing/2014/main" id="{46EDD132-01C0-45EF-959C-0F24B0E95918}"/>
                </a:ext>
              </a:extLst>
            </p:cNvPr>
            <p:cNvSpPr txBox="1"/>
            <p:nvPr/>
          </p:nvSpPr>
          <p:spPr>
            <a:xfrm>
              <a:off x="4728941" y="4789196"/>
              <a:ext cx="505268" cy="245516"/>
            </a:xfrm>
            <a:prstGeom prst="rect">
              <a:avLst/>
            </a:prstGeom>
            <a:noFill/>
          </p:spPr>
          <p:txBody>
            <a:bodyPr wrap="none" rtlCol="0">
              <a:spAutoFit/>
            </a:bodyPr>
            <a:lstStyle/>
            <a:p>
              <a:pPr algn="ctr">
                <a:lnSpc>
                  <a:spcPts val="1100"/>
                </a:lnSpc>
              </a:pPr>
              <a:r>
                <a:rPr lang="en-US" sz="1400" b="1" dirty="0"/>
                <a:t>20,0</a:t>
              </a:r>
              <a:endParaRPr lang="fr-FR" sz="1400" b="1" dirty="0"/>
            </a:p>
          </p:txBody>
        </p:sp>
        <p:sp>
          <p:nvSpPr>
            <p:cNvPr id="20" name="Rectangle 19">
              <a:extLst>
                <a:ext uri="{FF2B5EF4-FFF2-40B4-BE49-F238E27FC236}">
                  <a16:creationId xmlns:a16="http://schemas.microsoft.com/office/drawing/2014/main" id="{A1182D2F-21C5-49BC-8FBC-08218C0B5EA8}"/>
                </a:ext>
              </a:extLst>
            </p:cNvPr>
            <p:cNvSpPr/>
            <p:nvPr/>
          </p:nvSpPr>
          <p:spPr>
            <a:xfrm>
              <a:off x="4824095" y="5002529"/>
              <a:ext cx="314960" cy="483235"/>
            </a:xfrm>
            <a:prstGeom prst="rect">
              <a:avLst/>
            </a:prstGeom>
            <a:solidFill>
              <a:srgbClr val="72C6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66" name="Groupe 65">
            <a:extLst>
              <a:ext uri="{FF2B5EF4-FFF2-40B4-BE49-F238E27FC236}">
                <a16:creationId xmlns:a16="http://schemas.microsoft.com/office/drawing/2014/main" id="{CB918B64-591B-4B2F-9583-129D41D877B6}"/>
              </a:ext>
            </a:extLst>
          </p:cNvPr>
          <p:cNvGrpSpPr/>
          <p:nvPr/>
        </p:nvGrpSpPr>
        <p:grpSpPr>
          <a:xfrm>
            <a:off x="3321509" y="4909011"/>
            <a:ext cx="1051890" cy="1513465"/>
            <a:chOff x="3467919" y="4666438"/>
            <a:chExt cx="1051890" cy="1513465"/>
          </a:xfrm>
        </p:grpSpPr>
        <p:sp>
          <p:nvSpPr>
            <p:cNvPr id="14" name="ZoneTexte 13">
              <a:extLst>
                <a:ext uri="{FF2B5EF4-FFF2-40B4-BE49-F238E27FC236}">
                  <a16:creationId xmlns:a16="http://schemas.microsoft.com/office/drawing/2014/main" id="{D0AB4F46-19D9-46C8-818D-DD84ADEAB71F}"/>
                </a:ext>
              </a:extLst>
            </p:cNvPr>
            <p:cNvSpPr txBox="1"/>
            <p:nvPr/>
          </p:nvSpPr>
          <p:spPr>
            <a:xfrm>
              <a:off x="3467919" y="5521325"/>
              <a:ext cx="1051890" cy="658578"/>
            </a:xfrm>
            <a:prstGeom prst="rect">
              <a:avLst/>
            </a:prstGeom>
            <a:noFill/>
          </p:spPr>
          <p:txBody>
            <a:bodyPr wrap="none" rtlCol="0">
              <a:spAutoFit/>
            </a:bodyPr>
            <a:lstStyle/>
            <a:p>
              <a:pPr algn="ctr">
                <a:lnSpc>
                  <a:spcPts val="1100"/>
                </a:lnSpc>
              </a:pPr>
              <a:r>
                <a:rPr lang="en-US" sz="1100" dirty="0"/>
                <a:t>Easier</a:t>
              </a:r>
              <a:br>
                <a:rPr lang="en-US" sz="1100" dirty="0"/>
              </a:br>
              <a:r>
                <a:rPr lang="en-US" sz="1100" dirty="0"/>
                <a:t>management</a:t>
              </a:r>
              <a:br>
                <a:rPr lang="en-US" sz="1100" dirty="0"/>
              </a:br>
              <a:r>
                <a:rPr lang="en-US" sz="1100" dirty="0"/>
                <a:t>of concomitant</a:t>
              </a:r>
              <a:br>
                <a:rPr lang="en-US" sz="1100" dirty="0"/>
              </a:br>
              <a:r>
                <a:rPr lang="en-US" sz="1100" dirty="0"/>
                <a:t>diseases</a:t>
              </a:r>
              <a:endParaRPr lang="fr-FR" sz="1100" dirty="0"/>
            </a:p>
          </p:txBody>
        </p:sp>
        <p:sp>
          <p:nvSpPr>
            <p:cNvPr id="21" name="Rectangle 20">
              <a:extLst>
                <a:ext uri="{FF2B5EF4-FFF2-40B4-BE49-F238E27FC236}">
                  <a16:creationId xmlns:a16="http://schemas.microsoft.com/office/drawing/2014/main" id="{CD1B110E-C3DF-4128-B638-526B8EA1A752}"/>
                </a:ext>
              </a:extLst>
            </p:cNvPr>
            <p:cNvSpPr/>
            <p:nvPr/>
          </p:nvSpPr>
          <p:spPr>
            <a:xfrm>
              <a:off x="3836384" y="4886327"/>
              <a:ext cx="314960" cy="599438"/>
            </a:xfrm>
            <a:prstGeom prst="rect">
              <a:avLst/>
            </a:prstGeom>
            <a:solidFill>
              <a:srgbClr val="72C6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C6FFE28C-A407-454F-9848-FC549AB21788}"/>
                </a:ext>
              </a:extLst>
            </p:cNvPr>
            <p:cNvSpPr txBox="1"/>
            <p:nvPr/>
          </p:nvSpPr>
          <p:spPr>
            <a:xfrm>
              <a:off x="3741230" y="4666438"/>
              <a:ext cx="505268" cy="245516"/>
            </a:xfrm>
            <a:prstGeom prst="rect">
              <a:avLst/>
            </a:prstGeom>
            <a:noFill/>
          </p:spPr>
          <p:txBody>
            <a:bodyPr wrap="none" rtlCol="0">
              <a:spAutoFit/>
            </a:bodyPr>
            <a:lstStyle/>
            <a:p>
              <a:pPr algn="ctr">
                <a:lnSpc>
                  <a:spcPts val="1100"/>
                </a:lnSpc>
              </a:pPr>
              <a:r>
                <a:rPr lang="en-US" sz="1400" b="1" dirty="0"/>
                <a:t>25,0</a:t>
              </a:r>
              <a:endParaRPr lang="fr-FR" sz="1400" b="1" dirty="0"/>
            </a:p>
          </p:txBody>
        </p:sp>
      </p:grpSp>
      <p:grpSp>
        <p:nvGrpSpPr>
          <p:cNvPr id="67" name="Groupe 66">
            <a:extLst>
              <a:ext uri="{FF2B5EF4-FFF2-40B4-BE49-F238E27FC236}">
                <a16:creationId xmlns:a16="http://schemas.microsoft.com/office/drawing/2014/main" id="{7A84C5D8-7253-4851-8E2D-C6614F713355}"/>
              </a:ext>
            </a:extLst>
          </p:cNvPr>
          <p:cNvGrpSpPr/>
          <p:nvPr/>
        </p:nvGrpSpPr>
        <p:grpSpPr>
          <a:xfrm>
            <a:off x="2621802" y="4747229"/>
            <a:ext cx="675185" cy="1534183"/>
            <a:chOff x="2729612" y="4504656"/>
            <a:chExt cx="675185" cy="1534183"/>
          </a:xfrm>
        </p:grpSpPr>
        <p:sp>
          <p:nvSpPr>
            <p:cNvPr id="13" name="ZoneTexte 12">
              <a:extLst>
                <a:ext uri="{FF2B5EF4-FFF2-40B4-BE49-F238E27FC236}">
                  <a16:creationId xmlns:a16="http://schemas.microsoft.com/office/drawing/2014/main" id="{A266D1D4-1D5B-47D5-ADEF-7DB4B83E0E04}"/>
                </a:ext>
              </a:extLst>
            </p:cNvPr>
            <p:cNvSpPr txBox="1"/>
            <p:nvPr/>
          </p:nvSpPr>
          <p:spPr>
            <a:xfrm>
              <a:off x="2729612" y="5521325"/>
              <a:ext cx="675185" cy="517514"/>
            </a:xfrm>
            <a:prstGeom prst="rect">
              <a:avLst/>
            </a:prstGeom>
            <a:noFill/>
          </p:spPr>
          <p:txBody>
            <a:bodyPr wrap="none" rtlCol="0">
              <a:spAutoFit/>
            </a:bodyPr>
            <a:lstStyle/>
            <a:p>
              <a:pPr algn="ctr">
                <a:lnSpc>
                  <a:spcPts val="1100"/>
                </a:lnSpc>
              </a:pPr>
              <a:r>
                <a:rPr lang="en-US" sz="1100" dirty="0"/>
                <a:t>Route of</a:t>
              </a:r>
              <a:br>
                <a:rPr lang="en-US" sz="1100" dirty="0"/>
              </a:br>
              <a:r>
                <a:rPr lang="en-US" sz="1100" dirty="0"/>
                <a:t>drug</a:t>
              </a:r>
              <a:br>
                <a:rPr lang="en-US" sz="1100" dirty="0"/>
              </a:br>
              <a:r>
                <a:rPr lang="en-US" sz="1100" dirty="0"/>
                <a:t>intakes</a:t>
              </a:r>
              <a:endParaRPr lang="fr-FR" sz="1100" dirty="0"/>
            </a:p>
          </p:txBody>
        </p:sp>
        <p:sp>
          <p:nvSpPr>
            <p:cNvPr id="23" name="Rectangle 22">
              <a:extLst>
                <a:ext uri="{FF2B5EF4-FFF2-40B4-BE49-F238E27FC236}">
                  <a16:creationId xmlns:a16="http://schemas.microsoft.com/office/drawing/2014/main" id="{14A1547D-3090-49DB-BF4E-6E6584A2D92C}"/>
                </a:ext>
              </a:extLst>
            </p:cNvPr>
            <p:cNvSpPr/>
            <p:nvPr/>
          </p:nvSpPr>
          <p:spPr>
            <a:xfrm>
              <a:off x="2909724" y="4750172"/>
              <a:ext cx="314960" cy="735593"/>
            </a:xfrm>
            <a:prstGeom prst="rect">
              <a:avLst/>
            </a:prstGeom>
            <a:solidFill>
              <a:srgbClr val="72C6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AE0CA767-7D07-4490-8B23-F68E576D53D8}"/>
                </a:ext>
              </a:extLst>
            </p:cNvPr>
            <p:cNvSpPr txBox="1"/>
            <p:nvPr/>
          </p:nvSpPr>
          <p:spPr>
            <a:xfrm>
              <a:off x="2814570" y="4504656"/>
              <a:ext cx="505268" cy="245516"/>
            </a:xfrm>
            <a:prstGeom prst="rect">
              <a:avLst/>
            </a:prstGeom>
            <a:noFill/>
          </p:spPr>
          <p:txBody>
            <a:bodyPr wrap="none" rtlCol="0">
              <a:spAutoFit/>
            </a:bodyPr>
            <a:lstStyle/>
            <a:p>
              <a:pPr algn="ctr">
                <a:lnSpc>
                  <a:spcPts val="1100"/>
                </a:lnSpc>
              </a:pPr>
              <a:r>
                <a:rPr lang="en-US" sz="1400" b="1" dirty="0"/>
                <a:t>30,8</a:t>
              </a:r>
              <a:endParaRPr lang="fr-FR" sz="1400" b="1" dirty="0"/>
            </a:p>
          </p:txBody>
        </p:sp>
      </p:grpSp>
      <p:grpSp>
        <p:nvGrpSpPr>
          <p:cNvPr id="68" name="Groupe 67">
            <a:extLst>
              <a:ext uri="{FF2B5EF4-FFF2-40B4-BE49-F238E27FC236}">
                <a16:creationId xmlns:a16="http://schemas.microsoft.com/office/drawing/2014/main" id="{3B57B257-85A3-479B-A957-7269AC5AF8F5}"/>
              </a:ext>
            </a:extLst>
          </p:cNvPr>
          <p:cNvGrpSpPr/>
          <p:nvPr/>
        </p:nvGrpSpPr>
        <p:grpSpPr>
          <a:xfrm>
            <a:off x="1635157" y="4583665"/>
            <a:ext cx="962123" cy="1697747"/>
            <a:chOff x="1580401" y="4341092"/>
            <a:chExt cx="962123" cy="1697747"/>
          </a:xfrm>
        </p:grpSpPr>
        <p:sp>
          <p:nvSpPr>
            <p:cNvPr id="12" name="ZoneTexte 11">
              <a:extLst>
                <a:ext uri="{FF2B5EF4-FFF2-40B4-BE49-F238E27FC236}">
                  <a16:creationId xmlns:a16="http://schemas.microsoft.com/office/drawing/2014/main" id="{33EE59E9-E25F-4EE6-AE51-B05E4E297854}"/>
                </a:ext>
              </a:extLst>
            </p:cNvPr>
            <p:cNvSpPr txBox="1"/>
            <p:nvPr/>
          </p:nvSpPr>
          <p:spPr>
            <a:xfrm>
              <a:off x="1580401" y="5521325"/>
              <a:ext cx="962123" cy="517514"/>
            </a:xfrm>
            <a:prstGeom prst="rect">
              <a:avLst/>
            </a:prstGeom>
            <a:noFill/>
          </p:spPr>
          <p:txBody>
            <a:bodyPr wrap="none" rtlCol="0">
              <a:spAutoFit/>
            </a:bodyPr>
            <a:lstStyle/>
            <a:p>
              <a:pPr algn="ctr">
                <a:lnSpc>
                  <a:spcPts val="1100"/>
                </a:lnSpc>
              </a:pPr>
              <a:r>
                <a:rPr lang="en-US" sz="1100" dirty="0"/>
                <a:t>Removes</a:t>
              </a:r>
              <a:br>
                <a:rPr lang="en-US" sz="1100" dirty="0"/>
              </a:br>
              <a:r>
                <a:rPr lang="en-US" sz="1100" dirty="0"/>
                <a:t>food</a:t>
              </a:r>
            </a:p>
            <a:p>
              <a:pPr algn="ctr">
                <a:lnSpc>
                  <a:spcPts val="1100"/>
                </a:lnSpc>
              </a:pPr>
              <a:r>
                <a:rPr lang="en-US" sz="1100" dirty="0"/>
                <a:t>requirements</a:t>
              </a:r>
              <a:endParaRPr lang="fr-FR" sz="1100" dirty="0"/>
            </a:p>
          </p:txBody>
        </p:sp>
        <p:sp>
          <p:nvSpPr>
            <p:cNvPr id="25" name="Rectangle 24">
              <a:extLst>
                <a:ext uri="{FF2B5EF4-FFF2-40B4-BE49-F238E27FC236}">
                  <a16:creationId xmlns:a16="http://schemas.microsoft.com/office/drawing/2014/main" id="{EC41386E-21C4-4954-AC1A-F525081EC797}"/>
                </a:ext>
              </a:extLst>
            </p:cNvPr>
            <p:cNvSpPr/>
            <p:nvPr/>
          </p:nvSpPr>
          <p:spPr>
            <a:xfrm>
              <a:off x="1903982" y="4598670"/>
              <a:ext cx="314960" cy="887095"/>
            </a:xfrm>
            <a:prstGeom prst="rect">
              <a:avLst/>
            </a:prstGeom>
            <a:solidFill>
              <a:srgbClr val="72C6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ZoneTexte 25">
              <a:extLst>
                <a:ext uri="{FF2B5EF4-FFF2-40B4-BE49-F238E27FC236}">
                  <a16:creationId xmlns:a16="http://schemas.microsoft.com/office/drawing/2014/main" id="{4D54C24B-5885-403B-AE25-87B8D3D1B063}"/>
                </a:ext>
              </a:extLst>
            </p:cNvPr>
            <p:cNvSpPr txBox="1"/>
            <p:nvPr/>
          </p:nvSpPr>
          <p:spPr>
            <a:xfrm>
              <a:off x="1808828" y="4341092"/>
              <a:ext cx="505268" cy="245516"/>
            </a:xfrm>
            <a:prstGeom prst="rect">
              <a:avLst/>
            </a:prstGeom>
            <a:noFill/>
          </p:spPr>
          <p:txBody>
            <a:bodyPr wrap="none" rtlCol="0">
              <a:spAutoFit/>
            </a:bodyPr>
            <a:lstStyle/>
            <a:p>
              <a:pPr algn="ctr">
                <a:lnSpc>
                  <a:spcPts val="1100"/>
                </a:lnSpc>
              </a:pPr>
              <a:r>
                <a:rPr lang="en-US" sz="1400" b="1" dirty="0"/>
                <a:t>36,7</a:t>
              </a:r>
              <a:endParaRPr lang="fr-FR" sz="1400" b="1" dirty="0"/>
            </a:p>
          </p:txBody>
        </p:sp>
      </p:grpSp>
      <p:grpSp>
        <p:nvGrpSpPr>
          <p:cNvPr id="69" name="Groupe 68">
            <a:extLst>
              <a:ext uri="{FF2B5EF4-FFF2-40B4-BE49-F238E27FC236}">
                <a16:creationId xmlns:a16="http://schemas.microsoft.com/office/drawing/2014/main" id="{7C8F28A2-72DB-48B6-BC79-D92E8E35ADA3}"/>
              </a:ext>
            </a:extLst>
          </p:cNvPr>
          <p:cNvGrpSpPr/>
          <p:nvPr/>
        </p:nvGrpSpPr>
        <p:grpSpPr>
          <a:xfrm>
            <a:off x="577980" y="4122652"/>
            <a:ext cx="1032654" cy="2158760"/>
            <a:chOff x="577980" y="3880079"/>
            <a:chExt cx="1032654" cy="2158760"/>
          </a:xfrm>
        </p:grpSpPr>
        <p:sp>
          <p:nvSpPr>
            <p:cNvPr id="11" name="ZoneTexte 10">
              <a:extLst>
                <a:ext uri="{FF2B5EF4-FFF2-40B4-BE49-F238E27FC236}">
                  <a16:creationId xmlns:a16="http://schemas.microsoft.com/office/drawing/2014/main" id="{9EC8798A-D2B8-488B-B18E-1BD79D063E13}"/>
                </a:ext>
              </a:extLst>
            </p:cNvPr>
            <p:cNvSpPr txBox="1"/>
            <p:nvPr/>
          </p:nvSpPr>
          <p:spPr>
            <a:xfrm>
              <a:off x="577980" y="5521325"/>
              <a:ext cx="1032654" cy="517514"/>
            </a:xfrm>
            <a:prstGeom prst="rect">
              <a:avLst/>
            </a:prstGeom>
            <a:noFill/>
          </p:spPr>
          <p:txBody>
            <a:bodyPr wrap="none" rtlCol="0">
              <a:spAutoFit/>
            </a:bodyPr>
            <a:lstStyle/>
            <a:p>
              <a:pPr algn="ctr">
                <a:lnSpc>
                  <a:spcPts val="1100"/>
                </a:lnSpc>
              </a:pPr>
              <a:r>
                <a:rPr lang="en-US" sz="1100" dirty="0"/>
                <a:t>More frequent</a:t>
              </a:r>
            </a:p>
            <a:p>
              <a:pPr algn="ctr">
                <a:lnSpc>
                  <a:spcPts val="1100"/>
                </a:lnSpc>
              </a:pPr>
              <a:r>
                <a:rPr lang="en-US" sz="1100" dirty="0"/>
                <a:t>contact with</a:t>
              </a:r>
            </a:p>
            <a:p>
              <a:pPr algn="ctr">
                <a:lnSpc>
                  <a:spcPts val="1100"/>
                </a:lnSpc>
              </a:pPr>
              <a:r>
                <a:rPr lang="en-US" sz="1100" dirty="0"/>
                <a:t>patients</a:t>
              </a:r>
              <a:endParaRPr lang="fr-FR" sz="1100" dirty="0"/>
            </a:p>
          </p:txBody>
        </p:sp>
        <p:sp>
          <p:nvSpPr>
            <p:cNvPr id="27" name="Rectangle 26">
              <a:extLst>
                <a:ext uri="{FF2B5EF4-FFF2-40B4-BE49-F238E27FC236}">
                  <a16:creationId xmlns:a16="http://schemas.microsoft.com/office/drawing/2014/main" id="{769246FF-E518-461C-9A43-BF30BADD9BE9}"/>
                </a:ext>
              </a:extLst>
            </p:cNvPr>
            <p:cNvSpPr/>
            <p:nvPr/>
          </p:nvSpPr>
          <p:spPr>
            <a:xfrm>
              <a:off x="936827" y="4179570"/>
              <a:ext cx="314960" cy="1306195"/>
            </a:xfrm>
            <a:prstGeom prst="rect">
              <a:avLst/>
            </a:prstGeom>
            <a:solidFill>
              <a:srgbClr val="72C6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8" name="ZoneTexte 27">
              <a:extLst>
                <a:ext uri="{FF2B5EF4-FFF2-40B4-BE49-F238E27FC236}">
                  <a16:creationId xmlns:a16="http://schemas.microsoft.com/office/drawing/2014/main" id="{7B38DB46-80F4-44D9-88AD-AE84B6B45170}"/>
                </a:ext>
              </a:extLst>
            </p:cNvPr>
            <p:cNvSpPr txBox="1"/>
            <p:nvPr/>
          </p:nvSpPr>
          <p:spPr>
            <a:xfrm>
              <a:off x="841673" y="3880079"/>
              <a:ext cx="505268" cy="245516"/>
            </a:xfrm>
            <a:prstGeom prst="rect">
              <a:avLst/>
            </a:prstGeom>
            <a:noFill/>
          </p:spPr>
          <p:txBody>
            <a:bodyPr wrap="none" rtlCol="0">
              <a:spAutoFit/>
            </a:bodyPr>
            <a:lstStyle/>
            <a:p>
              <a:pPr algn="ctr">
                <a:lnSpc>
                  <a:spcPts val="1100"/>
                </a:lnSpc>
              </a:pPr>
              <a:r>
                <a:rPr lang="en-US" sz="1400" b="1" dirty="0"/>
                <a:t>54,2</a:t>
              </a:r>
              <a:endParaRPr lang="fr-FR" sz="1400" b="1" dirty="0"/>
            </a:p>
          </p:txBody>
        </p:sp>
      </p:grpSp>
      <p:sp>
        <p:nvSpPr>
          <p:cNvPr id="29" name="ZoneTexte 28">
            <a:extLst>
              <a:ext uri="{FF2B5EF4-FFF2-40B4-BE49-F238E27FC236}">
                <a16:creationId xmlns:a16="http://schemas.microsoft.com/office/drawing/2014/main" id="{C50A823B-5E3E-4B42-A9D4-C62450970E92}"/>
              </a:ext>
            </a:extLst>
          </p:cNvPr>
          <p:cNvSpPr txBox="1"/>
          <p:nvPr/>
        </p:nvSpPr>
        <p:spPr>
          <a:xfrm>
            <a:off x="168753" y="3189671"/>
            <a:ext cx="420307" cy="276999"/>
          </a:xfrm>
          <a:prstGeom prst="rect">
            <a:avLst/>
          </a:prstGeom>
          <a:noFill/>
        </p:spPr>
        <p:txBody>
          <a:bodyPr wrap="none" rtlCol="0">
            <a:spAutoFit/>
          </a:bodyPr>
          <a:lstStyle/>
          <a:p>
            <a:pPr algn="r"/>
            <a:r>
              <a:rPr lang="fr-FR" sz="1200" dirty="0"/>
              <a:t>100</a:t>
            </a:r>
          </a:p>
        </p:txBody>
      </p:sp>
      <p:sp>
        <p:nvSpPr>
          <p:cNvPr id="30" name="ZoneTexte 29">
            <a:extLst>
              <a:ext uri="{FF2B5EF4-FFF2-40B4-BE49-F238E27FC236}">
                <a16:creationId xmlns:a16="http://schemas.microsoft.com/office/drawing/2014/main" id="{C6858CA9-FA6C-4869-8E70-E307FBA033B6}"/>
              </a:ext>
            </a:extLst>
          </p:cNvPr>
          <p:cNvSpPr txBox="1"/>
          <p:nvPr/>
        </p:nvSpPr>
        <p:spPr>
          <a:xfrm>
            <a:off x="247300" y="3683765"/>
            <a:ext cx="341760" cy="276999"/>
          </a:xfrm>
          <a:prstGeom prst="rect">
            <a:avLst/>
          </a:prstGeom>
          <a:noFill/>
        </p:spPr>
        <p:txBody>
          <a:bodyPr wrap="none" rtlCol="0">
            <a:spAutoFit/>
          </a:bodyPr>
          <a:lstStyle/>
          <a:p>
            <a:pPr algn="r"/>
            <a:r>
              <a:rPr lang="fr-FR" sz="1200" dirty="0"/>
              <a:t>80</a:t>
            </a:r>
          </a:p>
        </p:txBody>
      </p:sp>
      <p:sp>
        <p:nvSpPr>
          <p:cNvPr id="31" name="ZoneTexte 30">
            <a:extLst>
              <a:ext uri="{FF2B5EF4-FFF2-40B4-BE49-F238E27FC236}">
                <a16:creationId xmlns:a16="http://schemas.microsoft.com/office/drawing/2014/main" id="{257C104B-9A7D-4B39-8615-88ADFBF11EE9}"/>
              </a:ext>
            </a:extLst>
          </p:cNvPr>
          <p:cNvSpPr txBox="1"/>
          <p:nvPr/>
        </p:nvSpPr>
        <p:spPr>
          <a:xfrm>
            <a:off x="247300" y="4153058"/>
            <a:ext cx="341760" cy="276999"/>
          </a:xfrm>
          <a:prstGeom prst="rect">
            <a:avLst/>
          </a:prstGeom>
          <a:noFill/>
        </p:spPr>
        <p:txBody>
          <a:bodyPr wrap="none" rtlCol="0">
            <a:spAutoFit/>
          </a:bodyPr>
          <a:lstStyle/>
          <a:p>
            <a:pPr algn="r"/>
            <a:r>
              <a:rPr lang="fr-FR" sz="1200" dirty="0"/>
              <a:t>60</a:t>
            </a:r>
          </a:p>
        </p:txBody>
      </p:sp>
      <p:sp>
        <p:nvSpPr>
          <p:cNvPr id="32" name="ZoneTexte 31">
            <a:extLst>
              <a:ext uri="{FF2B5EF4-FFF2-40B4-BE49-F238E27FC236}">
                <a16:creationId xmlns:a16="http://schemas.microsoft.com/office/drawing/2014/main" id="{237887C6-93DB-4212-819A-CE5467D4C1B0}"/>
              </a:ext>
            </a:extLst>
          </p:cNvPr>
          <p:cNvSpPr txBox="1"/>
          <p:nvPr/>
        </p:nvSpPr>
        <p:spPr>
          <a:xfrm>
            <a:off x="247300" y="4647152"/>
            <a:ext cx="341760" cy="276999"/>
          </a:xfrm>
          <a:prstGeom prst="rect">
            <a:avLst/>
          </a:prstGeom>
          <a:noFill/>
        </p:spPr>
        <p:txBody>
          <a:bodyPr wrap="none" rtlCol="0">
            <a:spAutoFit/>
          </a:bodyPr>
          <a:lstStyle/>
          <a:p>
            <a:pPr algn="r"/>
            <a:r>
              <a:rPr lang="fr-FR" sz="1200" dirty="0"/>
              <a:t>40</a:t>
            </a:r>
          </a:p>
        </p:txBody>
      </p:sp>
      <p:sp>
        <p:nvSpPr>
          <p:cNvPr id="33" name="ZoneTexte 32">
            <a:extLst>
              <a:ext uri="{FF2B5EF4-FFF2-40B4-BE49-F238E27FC236}">
                <a16:creationId xmlns:a16="http://schemas.microsoft.com/office/drawing/2014/main" id="{291A8919-21C4-44D4-8FC1-E38E183D3381}"/>
              </a:ext>
            </a:extLst>
          </p:cNvPr>
          <p:cNvSpPr txBox="1"/>
          <p:nvPr/>
        </p:nvSpPr>
        <p:spPr>
          <a:xfrm>
            <a:off x="247300" y="5116445"/>
            <a:ext cx="341760" cy="276999"/>
          </a:xfrm>
          <a:prstGeom prst="rect">
            <a:avLst/>
          </a:prstGeom>
          <a:noFill/>
        </p:spPr>
        <p:txBody>
          <a:bodyPr wrap="none" rtlCol="0">
            <a:spAutoFit/>
          </a:bodyPr>
          <a:lstStyle/>
          <a:p>
            <a:pPr algn="r"/>
            <a:r>
              <a:rPr lang="fr-FR" sz="1200" dirty="0"/>
              <a:t>20</a:t>
            </a:r>
          </a:p>
        </p:txBody>
      </p:sp>
      <p:sp>
        <p:nvSpPr>
          <p:cNvPr id="34" name="ZoneTexte 33">
            <a:extLst>
              <a:ext uri="{FF2B5EF4-FFF2-40B4-BE49-F238E27FC236}">
                <a16:creationId xmlns:a16="http://schemas.microsoft.com/office/drawing/2014/main" id="{A02CBAD1-B592-42BE-BC13-445ECD1B39D5}"/>
              </a:ext>
            </a:extLst>
          </p:cNvPr>
          <p:cNvSpPr txBox="1"/>
          <p:nvPr/>
        </p:nvSpPr>
        <p:spPr>
          <a:xfrm>
            <a:off x="325847" y="5610539"/>
            <a:ext cx="263213" cy="276999"/>
          </a:xfrm>
          <a:prstGeom prst="rect">
            <a:avLst/>
          </a:prstGeom>
          <a:noFill/>
        </p:spPr>
        <p:txBody>
          <a:bodyPr wrap="none" rtlCol="0">
            <a:spAutoFit/>
          </a:bodyPr>
          <a:lstStyle/>
          <a:p>
            <a:pPr algn="r"/>
            <a:r>
              <a:rPr lang="fr-FR" sz="1200" dirty="0"/>
              <a:t>0</a:t>
            </a:r>
          </a:p>
        </p:txBody>
      </p:sp>
      <p:sp>
        <p:nvSpPr>
          <p:cNvPr id="35" name="ZoneTexte 34">
            <a:extLst>
              <a:ext uri="{FF2B5EF4-FFF2-40B4-BE49-F238E27FC236}">
                <a16:creationId xmlns:a16="http://schemas.microsoft.com/office/drawing/2014/main" id="{0A16B43C-7A57-4094-A9D5-4EDF56E8893A}"/>
              </a:ext>
            </a:extLst>
          </p:cNvPr>
          <p:cNvSpPr txBox="1"/>
          <p:nvPr/>
        </p:nvSpPr>
        <p:spPr>
          <a:xfrm rot="16200000">
            <a:off x="-213499" y="4357058"/>
            <a:ext cx="748859" cy="276999"/>
          </a:xfrm>
          <a:prstGeom prst="rect">
            <a:avLst/>
          </a:prstGeom>
          <a:noFill/>
        </p:spPr>
        <p:txBody>
          <a:bodyPr wrap="none" rtlCol="0">
            <a:spAutoFit/>
          </a:bodyPr>
          <a:lstStyle/>
          <a:p>
            <a:pPr algn="r"/>
            <a:r>
              <a:rPr lang="fr-FR" sz="1200" b="1" dirty="0" err="1"/>
              <a:t>HCPs</a:t>
            </a:r>
            <a:r>
              <a:rPr lang="fr-FR" sz="1200" b="1" dirty="0"/>
              <a:t> (%)</a:t>
            </a:r>
          </a:p>
        </p:txBody>
      </p:sp>
      <p:cxnSp>
        <p:nvCxnSpPr>
          <p:cNvPr id="36" name="Connecteur droit 35">
            <a:extLst>
              <a:ext uri="{FF2B5EF4-FFF2-40B4-BE49-F238E27FC236}">
                <a16:creationId xmlns:a16="http://schemas.microsoft.com/office/drawing/2014/main" id="{EEE05BF8-9671-463E-8403-98E9E37C31A6}"/>
              </a:ext>
            </a:extLst>
          </p:cNvPr>
          <p:cNvCxnSpPr>
            <a:cxnSpLocks/>
          </p:cNvCxnSpPr>
          <p:nvPr/>
        </p:nvCxnSpPr>
        <p:spPr>
          <a:xfrm>
            <a:off x="6283716" y="5728338"/>
            <a:ext cx="5687304"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ZoneTexte 36">
            <a:extLst>
              <a:ext uri="{FF2B5EF4-FFF2-40B4-BE49-F238E27FC236}">
                <a16:creationId xmlns:a16="http://schemas.microsoft.com/office/drawing/2014/main" id="{E7DDCCFE-5C6D-4FE4-A92D-88367E2C7655}"/>
              </a:ext>
            </a:extLst>
          </p:cNvPr>
          <p:cNvSpPr txBox="1"/>
          <p:nvPr/>
        </p:nvSpPr>
        <p:spPr>
          <a:xfrm>
            <a:off x="5735714" y="3189671"/>
            <a:ext cx="420307" cy="276999"/>
          </a:xfrm>
          <a:prstGeom prst="rect">
            <a:avLst/>
          </a:prstGeom>
          <a:noFill/>
        </p:spPr>
        <p:txBody>
          <a:bodyPr wrap="none" rtlCol="0">
            <a:spAutoFit/>
          </a:bodyPr>
          <a:lstStyle/>
          <a:p>
            <a:pPr algn="r"/>
            <a:r>
              <a:rPr lang="fr-FR" sz="1200" dirty="0"/>
              <a:t>100</a:t>
            </a:r>
          </a:p>
        </p:txBody>
      </p:sp>
      <p:sp>
        <p:nvSpPr>
          <p:cNvPr id="38" name="ZoneTexte 37">
            <a:extLst>
              <a:ext uri="{FF2B5EF4-FFF2-40B4-BE49-F238E27FC236}">
                <a16:creationId xmlns:a16="http://schemas.microsoft.com/office/drawing/2014/main" id="{0FD77F64-9BFD-459C-A9A9-7772B540B590}"/>
              </a:ext>
            </a:extLst>
          </p:cNvPr>
          <p:cNvSpPr txBox="1"/>
          <p:nvPr/>
        </p:nvSpPr>
        <p:spPr>
          <a:xfrm>
            <a:off x="5814261" y="3683765"/>
            <a:ext cx="341760" cy="276999"/>
          </a:xfrm>
          <a:prstGeom prst="rect">
            <a:avLst/>
          </a:prstGeom>
          <a:noFill/>
        </p:spPr>
        <p:txBody>
          <a:bodyPr wrap="none" rtlCol="0">
            <a:spAutoFit/>
          </a:bodyPr>
          <a:lstStyle/>
          <a:p>
            <a:pPr algn="r"/>
            <a:r>
              <a:rPr lang="fr-FR" sz="1200" dirty="0"/>
              <a:t>80</a:t>
            </a:r>
          </a:p>
        </p:txBody>
      </p:sp>
      <p:sp>
        <p:nvSpPr>
          <p:cNvPr id="39" name="ZoneTexte 38">
            <a:extLst>
              <a:ext uri="{FF2B5EF4-FFF2-40B4-BE49-F238E27FC236}">
                <a16:creationId xmlns:a16="http://schemas.microsoft.com/office/drawing/2014/main" id="{16804A71-4ED1-45F5-9D9D-181C79C03918}"/>
              </a:ext>
            </a:extLst>
          </p:cNvPr>
          <p:cNvSpPr txBox="1"/>
          <p:nvPr/>
        </p:nvSpPr>
        <p:spPr>
          <a:xfrm>
            <a:off x="5814261" y="4153058"/>
            <a:ext cx="341760" cy="276999"/>
          </a:xfrm>
          <a:prstGeom prst="rect">
            <a:avLst/>
          </a:prstGeom>
          <a:noFill/>
        </p:spPr>
        <p:txBody>
          <a:bodyPr wrap="none" rtlCol="0">
            <a:spAutoFit/>
          </a:bodyPr>
          <a:lstStyle/>
          <a:p>
            <a:pPr algn="r"/>
            <a:r>
              <a:rPr lang="fr-FR" sz="1200" dirty="0"/>
              <a:t>60</a:t>
            </a:r>
          </a:p>
        </p:txBody>
      </p:sp>
      <p:sp>
        <p:nvSpPr>
          <p:cNvPr id="40" name="ZoneTexte 39">
            <a:extLst>
              <a:ext uri="{FF2B5EF4-FFF2-40B4-BE49-F238E27FC236}">
                <a16:creationId xmlns:a16="http://schemas.microsoft.com/office/drawing/2014/main" id="{A5171FBC-8B36-4D11-9AD1-ABEB500807A9}"/>
              </a:ext>
            </a:extLst>
          </p:cNvPr>
          <p:cNvSpPr txBox="1"/>
          <p:nvPr/>
        </p:nvSpPr>
        <p:spPr>
          <a:xfrm>
            <a:off x="5814261" y="4647152"/>
            <a:ext cx="341760" cy="276999"/>
          </a:xfrm>
          <a:prstGeom prst="rect">
            <a:avLst/>
          </a:prstGeom>
          <a:noFill/>
        </p:spPr>
        <p:txBody>
          <a:bodyPr wrap="none" rtlCol="0">
            <a:spAutoFit/>
          </a:bodyPr>
          <a:lstStyle/>
          <a:p>
            <a:pPr algn="r"/>
            <a:r>
              <a:rPr lang="fr-FR" sz="1200" dirty="0"/>
              <a:t>40</a:t>
            </a:r>
          </a:p>
        </p:txBody>
      </p:sp>
      <p:sp>
        <p:nvSpPr>
          <p:cNvPr id="41" name="ZoneTexte 40">
            <a:extLst>
              <a:ext uri="{FF2B5EF4-FFF2-40B4-BE49-F238E27FC236}">
                <a16:creationId xmlns:a16="http://schemas.microsoft.com/office/drawing/2014/main" id="{0E09BEBF-BF44-48E4-970D-F31EC59E1635}"/>
              </a:ext>
            </a:extLst>
          </p:cNvPr>
          <p:cNvSpPr txBox="1"/>
          <p:nvPr/>
        </p:nvSpPr>
        <p:spPr>
          <a:xfrm>
            <a:off x="5814261" y="5116445"/>
            <a:ext cx="341760" cy="276999"/>
          </a:xfrm>
          <a:prstGeom prst="rect">
            <a:avLst/>
          </a:prstGeom>
          <a:noFill/>
        </p:spPr>
        <p:txBody>
          <a:bodyPr wrap="none" rtlCol="0">
            <a:spAutoFit/>
          </a:bodyPr>
          <a:lstStyle/>
          <a:p>
            <a:pPr algn="r"/>
            <a:r>
              <a:rPr lang="fr-FR" sz="1200" dirty="0"/>
              <a:t>20</a:t>
            </a:r>
          </a:p>
        </p:txBody>
      </p:sp>
      <p:sp>
        <p:nvSpPr>
          <p:cNvPr id="42" name="ZoneTexte 41">
            <a:extLst>
              <a:ext uri="{FF2B5EF4-FFF2-40B4-BE49-F238E27FC236}">
                <a16:creationId xmlns:a16="http://schemas.microsoft.com/office/drawing/2014/main" id="{F6A39031-6F42-44B3-95F6-82E8FCE1C33E}"/>
              </a:ext>
            </a:extLst>
          </p:cNvPr>
          <p:cNvSpPr txBox="1"/>
          <p:nvPr/>
        </p:nvSpPr>
        <p:spPr>
          <a:xfrm>
            <a:off x="5892808" y="5610539"/>
            <a:ext cx="263213" cy="276999"/>
          </a:xfrm>
          <a:prstGeom prst="rect">
            <a:avLst/>
          </a:prstGeom>
          <a:noFill/>
        </p:spPr>
        <p:txBody>
          <a:bodyPr wrap="none" rtlCol="0">
            <a:spAutoFit/>
          </a:bodyPr>
          <a:lstStyle/>
          <a:p>
            <a:pPr algn="r"/>
            <a:r>
              <a:rPr lang="fr-FR" sz="1200" dirty="0"/>
              <a:t>0</a:t>
            </a:r>
          </a:p>
        </p:txBody>
      </p:sp>
      <p:sp>
        <p:nvSpPr>
          <p:cNvPr id="43" name="ZoneTexte 42">
            <a:extLst>
              <a:ext uri="{FF2B5EF4-FFF2-40B4-BE49-F238E27FC236}">
                <a16:creationId xmlns:a16="http://schemas.microsoft.com/office/drawing/2014/main" id="{43EB4B46-D3C6-44F9-9FB7-DD4A2AE654CD}"/>
              </a:ext>
            </a:extLst>
          </p:cNvPr>
          <p:cNvSpPr txBox="1"/>
          <p:nvPr/>
        </p:nvSpPr>
        <p:spPr>
          <a:xfrm rot="16200000">
            <a:off x="5353462" y="4357058"/>
            <a:ext cx="748859" cy="276999"/>
          </a:xfrm>
          <a:prstGeom prst="rect">
            <a:avLst/>
          </a:prstGeom>
          <a:noFill/>
        </p:spPr>
        <p:txBody>
          <a:bodyPr wrap="none" rtlCol="0">
            <a:spAutoFit/>
          </a:bodyPr>
          <a:lstStyle/>
          <a:p>
            <a:pPr algn="r"/>
            <a:r>
              <a:rPr lang="fr-FR" sz="1200" b="1" dirty="0" err="1"/>
              <a:t>HCPs</a:t>
            </a:r>
            <a:r>
              <a:rPr lang="fr-FR" sz="1200" b="1" dirty="0"/>
              <a:t> (%)</a:t>
            </a:r>
          </a:p>
        </p:txBody>
      </p:sp>
      <p:grpSp>
        <p:nvGrpSpPr>
          <p:cNvPr id="60" name="Groupe 59">
            <a:extLst>
              <a:ext uri="{FF2B5EF4-FFF2-40B4-BE49-F238E27FC236}">
                <a16:creationId xmlns:a16="http://schemas.microsoft.com/office/drawing/2014/main" id="{F0ECEFE0-0A0A-4DCF-90F8-66915B62B173}"/>
              </a:ext>
            </a:extLst>
          </p:cNvPr>
          <p:cNvGrpSpPr/>
          <p:nvPr/>
        </p:nvGrpSpPr>
        <p:grpSpPr>
          <a:xfrm>
            <a:off x="6001532" y="4080652"/>
            <a:ext cx="1587294" cy="2200760"/>
            <a:chOff x="6001532" y="3838079"/>
            <a:chExt cx="1587294" cy="2200760"/>
          </a:xfrm>
        </p:grpSpPr>
        <p:sp>
          <p:nvSpPr>
            <p:cNvPr id="45" name="ZoneTexte 44">
              <a:extLst>
                <a:ext uri="{FF2B5EF4-FFF2-40B4-BE49-F238E27FC236}">
                  <a16:creationId xmlns:a16="http://schemas.microsoft.com/office/drawing/2014/main" id="{C328B936-9683-4EA6-9112-E01725D7D61D}"/>
                </a:ext>
              </a:extLst>
            </p:cNvPr>
            <p:cNvSpPr txBox="1"/>
            <p:nvPr/>
          </p:nvSpPr>
          <p:spPr>
            <a:xfrm>
              <a:off x="6001532" y="5521325"/>
              <a:ext cx="1587294" cy="517514"/>
            </a:xfrm>
            <a:prstGeom prst="rect">
              <a:avLst/>
            </a:prstGeom>
            <a:noFill/>
          </p:spPr>
          <p:txBody>
            <a:bodyPr wrap="none" rtlCol="0">
              <a:spAutoFit/>
            </a:bodyPr>
            <a:lstStyle/>
            <a:p>
              <a:pPr algn="ctr">
                <a:lnSpc>
                  <a:spcPts val="1100"/>
                </a:lnSpc>
              </a:pPr>
              <a:r>
                <a:rPr lang="en-US" sz="1100" dirty="0"/>
                <a:t>Time/capacity to</a:t>
              </a:r>
              <a:br>
                <a:rPr lang="en-US" sz="1100" dirty="0"/>
              </a:br>
              <a:r>
                <a:rPr lang="en-US" sz="1100" dirty="0"/>
                <a:t>receive patients 6</a:t>
              </a:r>
              <a:br>
                <a:rPr lang="en-US" sz="1100" dirty="0"/>
              </a:br>
              <a:r>
                <a:rPr lang="en-US" sz="1100" dirty="0"/>
                <a:t>times/year for injections</a:t>
              </a:r>
              <a:endParaRPr lang="fr-FR" sz="1100" dirty="0"/>
            </a:p>
          </p:txBody>
        </p:sp>
        <p:sp>
          <p:nvSpPr>
            <p:cNvPr id="46" name="Rectangle 45">
              <a:extLst>
                <a:ext uri="{FF2B5EF4-FFF2-40B4-BE49-F238E27FC236}">
                  <a16:creationId xmlns:a16="http://schemas.microsoft.com/office/drawing/2014/main" id="{9BB04B72-2C40-472F-9920-D14AE8D4AB63}"/>
                </a:ext>
              </a:extLst>
            </p:cNvPr>
            <p:cNvSpPr/>
            <p:nvPr/>
          </p:nvSpPr>
          <p:spPr>
            <a:xfrm>
              <a:off x="6637699" y="4091941"/>
              <a:ext cx="314960" cy="1393824"/>
            </a:xfrm>
            <a:prstGeom prst="rect">
              <a:avLst/>
            </a:prstGeom>
            <a:solidFill>
              <a:srgbClr val="FF5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7" name="ZoneTexte 46">
              <a:extLst>
                <a:ext uri="{FF2B5EF4-FFF2-40B4-BE49-F238E27FC236}">
                  <a16:creationId xmlns:a16="http://schemas.microsoft.com/office/drawing/2014/main" id="{97CC3DE4-99CA-44F4-A37B-7E2B3557CFC9}"/>
                </a:ext>
              </a:extLst>
            </p:cNvPr>
            <p:cNvSpPr txBox="1"/>
            <p:nvPr/>
          </p:nvSpPr>
          <p:spPr>
            <a:xfrm>
              <a:off x="6542545" y="3838079"/>
              <a:ext cx="505268" cy="245516"/>
            </a:xfrm>
            <a:prstGeom prst="rect">
              <a:avLst/>
            </a:prstGeom>
            <a:noFill/>
          </p:spPr>
          <p:txBody>
            <a:bodyPr wrap="none" rtlCol="0">
              <a:spAutoFit/>
            </a:bodyPr>
            <a:lstStyle/>
            <a:p>
              <a:pPr algn="ctr">
                <a:lnSpc>
                  <a:spcPts val="1100"/>
                </a:lnSpc>
              </a:pPr>
              <a:r>
                <a:rPr lang="en-US" sz="1400" b="1" dirty="0"/>
                <a:t>57,5</a:t>
              </a:r>
              <a:endParaRPr lang="fr-FR" sz="1400" b="1" dirty="0"/>
            </a:p>
          </p:txBody>
        </p:sp>
      </p:grpSp>
      <p:grpSp>
        <p:nvGrpSpPr>
          <p:cNvPr id="61" name="Groupe 60">
            <a:extLst>
              <a:ext uri="{FF2B5EF4-FFF2-40B4-BE49-F238E27FC236}">
                <a16:creationId xmlns:a16="http://schemas.microsoft.com/office/drawing/2014/main" id="{196AF8EA-9829-4FD4-AE7E-AA8089D96D3C}"/>
              </a:ext>
            </a:extLst>
          </p:cNvPr>
          <p:cNvGrpSpPr/>
          <p:nvPr/>
        </p:nvGrpSpPr>
        <p:grpSpPr>
          <a:xfrm>
            <a:off x="7578870" y="4204819"/>
            <a:ext cx="833883" cy="1935529"/>
            <a:chOff x="7498664" y="3962246"/>
            <a:chExt cx="833883" cy="1935529"/>
          </a:xfrm>
        </p:grpSpPr>
        <p:sp>
          <p:nvSpPr>
            <p:cNvPr id="48" name="ZoneTexte 47">
              <a:extLst>
                <a:ext uri="{FF2B5EF4-FFF2-40B4-BE49-F238E27FC236}">
                  <a16:creationId xmlns:a16="http://schemas.microsoft.com/office/drawing/2014/main" id="{91C5C0F5-1E8A-4E44-B689-47D48FC14C5A}"/>
                </a:ext>
              </a:extLst>
            </p:cNvPr>
            <p:cNvSpPr txBox="1"/>
            <p:nvPr/>
          </p:nvSpPr>
          <p:spPr>
            <a:xfrm>
              <a:off x="7498664" y="5521325"/>
              <a:ext cx="833883" cy="376450"/>
            </a:xfrm>
            <a:prstGeom prst="rect">
              <a:avLst/>
            </a:prstGeom>
            <a:noFill/>
          </p:spPr>
          <p:txBody>
            <a:bodyPr wrap="none" rtlCol="0">
              <a:spAutoFit/>
            </a:bodyPr>
            <a:lstStyle/>
            <a:p>
              <a:pPr algn="ctr">
                <a:lnSpc>
                  <a:spcPts val="1100"/>
                </a:lnSpc>
              </a:pPr>
              <a:r>
                <a:rPr lang="en-US" sz="1100" dirty="0"/>
                <a:t>Route of</a:t>
              </a:r>
              <a:br>
                <a:rPr lang="en-US" sz="1100" dirty="0"/>
              </a:br>
              <a:r>
                <a:rPr lang="en-US" sz="1100" dirty="0"/>
                <a:t>drug intake</a:t>
              </a:r>
              <a:endParaRPr lang="fr-FR" sz="1100" dirty="0"/>
            </a:p>
          </p:txBody>
        </p:sp>
        <p:sp>
          <p:nvSpPr>
            <p:cNvPr id="49" name="Rectangle 48">
              <a:extLst>
                <a:ext uri="{FF2B5EF4-FFF2-40B4-BE49-F238E27FC236}">
                  <a16:creationId xmlns:a16="http://schemas.microsoft.com/office/drawing/2014/main" id="{38EFD224-8B04-4A16-9CFE-D7B96051982D}"/>
                </a:ext>
              </a:extLst>
            </p:cNvPr>
            <p:cNvSpPr/>
            <p:nvPr/>
          </p:nvSpPr>
          <p:spPr>
            <a:xfrm>
              <a:off x="7758125" y="4213859"/>
              <a:ext cx="314960" cy="1271905"/>
            </a:xfrm>
            <a:prstGeom prst="rect">
              <a:avLst/>
            </a:prstGeom>
            <a:solidFill>
              <a:srgbClr val="FF5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0" name="ZoneTexte 49">
              <a:extLst>
                <a:ext uri="{FF2B5EF4-FFF2-40B4-BE49-F238E27FC236}">
                  <a16:creationId xmlns:a16="http://schemas.microsoft.com/office/drawing/2014/main" id="{BB516E17-ABA4-45B9-B902-C6FCE98C656C}"/>
                </a:ext>
              </a:extLst>
            </p:cNvPr>
            <p:cNvSpPr txBox="1"/>
            <p:nvPr/>
          </p:nvSpPr>
          <p:spPr>
            <a:xfrm>
              <a:off x="7662971" y="3962246"/>
              <a:ext cx="505268" cy="245516"/>
            </a:xfrm>
            <a:prstGeom prst="rect">
              <a:avLst/>
            </a:prstGeom>
            <a:noFill/>
          </p:spPr>
          <p:txBody>
            <a:bodyPr wrap="none" rtlCol="0">
              <a:spAutoFit/>
            </a:bodyPr>
            <a:lstStyle/>
            <a:p>
              <a:pPr algn="ctr">
                <a:lnSpc>
                  <a:spcPts val="1100"/>
                </a:lnSpc>
              </a:pPr>
              <a:r>
                <a:rPr lang="en-US" sz="1400" b="1" dirty="0"/>
                <a:t>52,5</a:t>
              </a:r>
              <a:endParaRPr lang="fr-FR" sz="1400" b="1" dirty="0"/>
            </a:p>
          </p:txBody>
        </p:sp>
      </p:grpSp>
      <p:grpSp>
        <p:nvGrpSpPr>
          <p:cNvPr id="62" name="Groupe 61">
            <a:extLst>
              <a:ext uri="{FF2B5EF4-FFF2-40B4-BE49-F238E27FC236}">
                <a16:creationId xmlns:a16="http://schemas.microsoft.com/office/drawing/2014/main" id="{4113B2CA-1E16-44DD-84BA-9E0FA7EFAE49}"/>
              </a:ext>
            </a:extLst>
          </p:cNvPr>
          <p:cNvGrpSpPr/>
          <p:nvPr/>
        </p:nvGrpSpPr>
        <p:grpSpPr>
          <a:xfrm>
            <a:off x="8402797" y="4204819"/>
            <a:ext cx="918841" cy="1935529"/>
            <a:chOff x="8653346" y="3962246"/>
            <a:chExt cx="918841" cy="1935529"/>
          </a:xfrm>
        </p:grpSpPr>
        <p:sp>
          <p:nvSpPr>
            <p:cNvPr id="51" name="ZoneTexte 50">
              <a:extLst>
                <a:ext uri="{FF2B5EF4-FFF2-40B4-BE49-F238E27FC236}">
                  <a16:creationId xmlns:a16="http://schemas.microsoft.com/office/drawing/2014/main" id="{1D89671F-4FE0-4140-8DE8-11590C0F985E}"/>
                </a:ext>
              </a:extLst>
            </p:cNvPr>
            <p:cNvSpPr txBox="1"/>
            <p:nvPr/>
          </p:nvSpPr>
          <p:spPr>
            <a:xfrm>
              <a:off x="8653346" y="5521325"/>
              <a:ext cx="918841" cy="376450"/>
            </a:xfrm>
            <a:prstGeom prst="rect">
              <a:avLst/>
            </a:prstGeom>
            <a:noFill/>
          </p:spPr>
          <p:txBody>
            <a:bodyPr wrap="none" rtlCol="0">
              <a:spAutoFit/>
            </a:bodyPr>
            <a:lstStyle/>
            <a:p>
              <a:pPr algn="ctr">
                <a:lnSpc>
                  <a:spcPts val="1100"/>
                </a:lnSpc>
              </a:pPr>
              <a:r>
                <a:rPr lang="en-US" sz="1100" dirty="0"/>
                <a:t>Injection site</a:t>
              </a:r>
              <a:br>
                <a:rPr lang="en-US" sz="1100" dirty="0"/>
              </a:br>
              <a:r>
                <a:rPr lang="en-US" sz="1100" dirty="0"/>
                <a:t>reactions</a:t>
              </a:r>
              <a:endParaRPr lang="fr-FR" sz="1100" dirty="0"/>
            </a:p>
          </p:txBody>
        </p:sp>
        <p:sp>
          <p:nvSpPr>
            <p:cNvPr id="52" name="Rectangle 51">
              <a:extLst>
                <a:ext uri="{FF2B5EF4-FFF2-40B4-BE49-F238E27FC236}">
                  <a16:creationId xmlns:a16="http://schemas.microsoft.com/office/drawing/2014/main" id="{F5B1626B-1AC5-40AF-9B76-D2451218CED6}"/>
                </a:ext>
              </a:extLst>
            </p:cNvPr>
            <p:cNvSpPr/>
            <p:nvPr/>
          </p:nvSpPr>
          <p:spPr>
            <a:xfrm>
              <a:off x="8955286" y="4274820"/>
              <a:ext cx="314960" cy="1210944"/>
            </a:xfrm>
            <a:prstGeom prst="rect">
              <a:avLst/>
            </a:prstGeom>
            <a:solidFill>
              <a:srgbClr val="FF5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3" name="ZoneTexte 52">
              <a:extLst>
                <a:ext uri="{FF2B5EF4-FFF2-40B4-BE49-F238E27FC236}">
                  <a16:creationId xmlns:a16="http://schemas.microsoft.com/office/drawing/2014/main" id="{A79696F9-BF3D-478E-9C10-4F0AF4406B71}"/>
                </a:ext>
              </a:extLst>
            </p:cNvPr>
            <p:cNvSpPr txBox="1"/>
            <p:nvPr/>
          </p:nvSpPr>
          <p:spPr>
            <a:xfrm>
              <a:off x="8860132" y="3962246"/>
              <a:ext cx="505268" cy="245516"/>
            </a:xfrm>
            <a:prstGeom prst="rect">
              <a:avLst/>
            </a:prstGeom>
            <a:noFill/>
          </p:spPr>
          <p:txBody>
            <a:bodyPr wrap="none" rtlCol="0">
              <a:spAutoFit/>
            </a:bodyPr>
            <a:lstStyle/>
            <a:p>
              <a:pPr algn="ctr">
                <a:lnSpc>
                  <a:spcPts val="1100"/>
                </a:lnSpc>
              </a:pPr>
              <a:r>
                <a:rPr lang="en-US" sz="1400" b="1" dirty="0"/>
                <a:t>50,0</a:t>
              </a:r>
              <a:endParaRPr lang="fr-FR" sz="1400" b="1" dirty="0"/>
            </a:p>
          </p:txBody>
        </p:sp>
      </p:grpSp>
      <p:grpSp>
        <p:nvGrpSpPr>
          <p:cNvPr id="63" name="Groupe 62">
            <a:extLst>
              <a:ext uri="{FF2B5EF4-FFF2-40B4-BE49-F238E27FC236}">
                <a16:creationId xmlns:a16="http://schemas.microsoft.com/office/drawing/2014/main" id="{CB71EB16-1E53-4D00-BA87-61562B0D4E6F}"/>
              </a:ext>
            </a:extLst>
          </p:cNvPr>
          <p:cNvGrpSpPr/>
          <p:nvPr/>
        </p:nvGrpSpPr>
        <p:grpSpPr>
          <a:xfrm>
            <a:off x="9311682" y="4220861"/>
            <a:ext cx="1418978" cy="2201615"/>
            <a:chOff x="9572187" y="3978288"/>
            <a:chExt cx="1418978" cy="2201615"/>
          </a:xfrm>
        </p:grpSpPr>
        <p:sp>
          <p:nvSpPr>
            <p:cNvPr id="54" name="ZoneTexte 53">
              <a:extLst>
                <a:ext uri="{FF2B5EF4-FFF2-40B4-BE49-F238E27FC236}">
                  <a16:creationId xmlns:a16="http://schemas.microsoft.com/office/drawing/2014/main" id="{B96593B9-9B5D-4718-926C-2E50379E5328}"/>
                </a:ext>
              </a:extLst>
            </p:cNvPr>
            <p:cNvSpPr txBox="1"/>
            <p:nvPr/>
          </p:nvSpPr>
          <p:spPr>
            <a:xfrm>
              <a:off x="9572187" y="5521325"/>
              <a:ext cx="1418978" cy="658578"/>
            </a:xfrm>
            <a:prstGeom prst="rect">
              <a:avLst/>
            </a:prstGeom>
            <a:noFill/>
          </p:spPr>
          <p:txBody>
            <a:bodyPr wrap="none" rtlCol="0">
              <a:spAutoFit/>
            </a:bodyPr>
            <a:lstStyle/>
            <a:p>
              <a:pPr algn="ctr">
                <a:lnSpc>
                  <a:spcPts val="1100"/>
                </a:lnSpc>
              </a:pPr>
              <a:r>
                <a:rPr lang="en-US" sz="1100" dirty="0"/>
                <a:t>Taking a patient off</a:t>
              </a:r>
              <a:br>
                <a:rPr lang="en-US" sz="1100" dirty="0"/>
              </a:br>
              <a:r>
                <a:rPr lang="en-US" sz="1100" dirty="0"/>
                <a:t>long-acting regimen</a:t>
              </a:r>
              <a:br>
                <a:rPr lang="en-US" sz="1100" dirty="0"/>
              </a:br>
              <a:r>
                <a:rPr lang="en-US" sz="1100" dirty="0"/>
                <a:t>and switching back to</a:t>
              </a:r>
              <a:br>
                <a:rPr lang="en-US" sz="1100" dirty="0"/>
              </a:br>
              <a:r>
                <a:rPr lang="en-US" sz="1100" dirty="0"/>
                <a:t>oral ART</a:t>
              </a:r>
              <a:endParaRPr lang="fr-FR" sz="1100" dirty="0"/>
            </a:p>
          </p:txBody>
        </p:sp>
        <p:sp>
          <p:nvSpPr>
            <p:cNvPr id="55" name="Rectangle 54">
              <a:extLst>
                <a:ext uri="{FF2B5EF4-FFF2-40B4-BE49-F238E27FC236}">
                  <a16:creationId xmlns:a16="http://schemas.microsoft.com/office/drawing/2014/main" id="{9AF0505E-02F0-44FA-951E-7CB751C16DDD}"/>
                </a:ext>
              </a:extLst>
            </p:cNvPr>
            <p:cNvSpPr/>
            <p:nvPr/>
          </p:nvSpPr>
          <p:spPr>
            <a:xfrm>
              <a:off x="10124191" y="4274820"/>
              <a:ext cx="314960" cy="1210944"/>
            </a:xfrm>
            <a:prstGeom prst="rect">
              <a:avLst/>
            </a:prstGeom>
            <a:solidFill>
              <a:srgbClr val="FF5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6" name="ZoneTexte 55">
              <a:extLst>
                <a:ext uri="{FF2B5EF4-FFF2-40B4-BE49-F238E27FC236}">
                  <a16:creationId xmlns:a16="http://schemas.microsoft.com/office/drawing/2014/main" id="{225AE2D5-4B69-4C35-B029-916FC8068E29}"/>
                </a:ext>
              </a:extLst>
            </p:cNvPr>
            <p:cNvSpPr txBox="1"/>
            <p:nvPr/>
          </p:nvSpPr>
          <p:spPr>
            <a:xfrm>
              <a:off x="10029037" y="3978288"/>
              <a:ext cx="505268" cy="245516"/>
            </a:xfrm>
            <a:prstGeom prst="rect">
              <a:avLst/>
            </a:prstGeom>
            <a:noFill/>
          </p:spPr>
          <p:txBody>
            <a:bodyPr wrap="none" rtlCol="0">
              <a:spAutoFit/>
            </a:bodyPr>
            <a:lstStyle/>
            <a:p>
              <a:pPr algn="ctr">
                <a:lnSpc>
                  <a:spcPts val="1100"/>
                </a:lnSpc>
              </a:pPr>
              <a:r>
                <a:rPr lang="en-US" sz="1400" b="1" dirty="0"/>
                <a:t>50,0</a:t>
              </a:r>
              <a:endParaRPr lang="fr-FR" sz="1400" b="1" dirty="0"/>
            </a:p>
          </p:txBody>
        </p:sp>
      </p:grpSp>
      <p:grpSp>
        <p:nvGrpSpPr>
          <p:cNvPr id="64" name="Groupe 63">
            <a:extLst>
              <a:ext uri="{FF2B5EF4-FFF2-40B4-BE49-F238E27FC236}">
                <a16:creationId xmlns:a16="http://schemas.microsoft.com/office/drawing/2014/main" id="{39D3180E-0B92-479D-9A54-63914DA40D3C}"/>
              </a:ext>
            </a:extLst>
          </p:cNvPr>
          <p:cNvGrpSpPr/>
          <p:nvPr/>
        </p:nvGrpSpPr>
        <p:grpSpPr>
          <a:xfrm>
            <a:off x="10720705" y="4866176"/>
            <a:ext cx="1481496" cy="1415236"/>
            <a:chOff x="10720705" y="4623603"/>
            <a:chExt cx="1481496" cy="1415236"/>
          </a:xfrm>
        </p:grpSpPr>
        <p:sp>
          <p:nvSpPr>
            <p:cNvPr id="57" name="ZoneTexte 56">
              <a:extLst>
                <a:ext uri="{FF2B5EF4-FFF2-40B4-BE49-F238E27FC236}">
                  <a16:creationId xmlns:a16="http://schemas.microsoft.com/office/drawing/2014/main" id="{837783EF-24D4-4AB6-85AC-F9E77C6920D2}"/>
                </a:ext>
              </a:extLst>
            </p:cNvPr>
            <p:cNvSpPr txBox="1"/>
            <p:nvPr/>
          </p:nvSpPr>
          <p:spPr>
            <a:xfrm>
              <a:off x="10720705" y="5521325"/>
              <a:ext cx="1481496" cy="517514"/>
            </a:xfrm>
            <a:prstGeom prst="rect">
              <a:avLst/>
            </a:prstGeom>
            <a:noFill/>
          </p:spPr>
          <p:txBody>
            <a:bodyPr wrap="none" rtlCol="0">
              <a:spAutoFit/>
            </a:bodyPr>
            <a:lstStyle/>
            <a:p>
              <a:pPr algn="ctr">
                <a:lnSpc>
                  <a:spcPts val="1100"/>
                </a:lnSpc>
              </a:pPr>
              <a:r>
                <a:rPr lang="en-US" sz="1100" dirty="0"/>
                <a:t>Patients missing their</a:t>
              </a:r>
              <a:br>
                <a:rPr lang="en-US" sz="1100" dirty="0"/>
              </a:br>
              <a:r>
                <a:rPr lang="en-US" sz="1100" dirty="0"/>
                <a:t>appointments/sending</a:t>
              </a:r>
              <a:br>
                <a:rPr lang="en-US" sz="1100" dirty="0"/>
              </a:br>
              <a:r>
                <a:rPr lang="en-US" sz="1100" dirty="0"/>
                <a:t>reminders</a:t>
              </a:r>
              <a:endParaRPr lang="fr-FR" sz="1100" dirty="0"/>
            </a:p>
          </p:txBody>
        </p:sp>
        <p:sp>
          <p:nvSpPr>
            <p:cNvPr id="58" name="Rectangle 57">
              <a:extLst>
                <a:ext uri="{FF2B5EF4-FFF2-40B4-BE49-F238E27FC236}">
                  <a16:creationId xmlns:a16="http://schemas.microsoft.com/office/drawing/2014/main" id="{7A5FF657-86DC-42C6-ABF4-3B746D6ED093}"/>
                </a:ext>
              </a:extLst>
            </p:cNvPr>
            <p:cNvSpPr/>
            <p:nvPr/>
          </p:nvSpPr>
          <p:spPr>
            <a:xfrm>
              <a:off x="11303966" y="4873872"/>
              <a:ext cx="314960" cy="611892"/>
            </a:xfrm>
            <a:prstGeom prst="rect">
              <a:avLst/>
            </a:prstGeom>
            <a:solidFill>
              <a:srgbClr val="FF5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9" name="ZoneTexte 58">
              <a:extLst>
                <a:ext uri="{FF2B5EF4-FFF2-40B4-BE49-F238E27FC236}">
                  <a16:creationId xmlns:a16="http://schemas.microsoft.com/office/drawing/2014/main" id="{F4F00E6D-0E6F-46C0-8AC1-6DB53B35F07D}"/>
                </a:ext>
              </a:extLst>
            </p:cNvPr>
            <p:cNvSpPr txBox="1"/>
            <p:nvPr/>
          </p:nvSpPr>
          <p:spPr>
            <a:xfrm>
              <a:off x="11208812" y="4623603"/>
              <a:ext cx="505268" cy="245516"/>
            </a:xfrm>
            <a:prstGeom prst="rect">
              <a:avLst/>
            </a:prstGeom>
            <a:noFill/>
          </p:spPr>
          <p:txBody>
            <a:bodyPr wrap="none" rtlCol="0">
              <a:spAutoFit/>
            </a:bodyPr>
            <a:lstStyle/>
            <a:p>
              <a:pPr algn="ctr">
                <a:lnSpc>
                  <a:spcPts val="1100"/>
                </a:lnSpc>
              </a:pPr>
              <a:r>
                <a:rPr lang="en-US" sz="1400" b="1" dirty="0"/>
                <a:t>25,0</a:t>
              </a:r>
              <a:endParaRPr lang="fr-FR" sz="1400" b="1" dirty="0"/>
            </a:p>
          </p:txBody>
        </p:sp>
      </p:grpSp>
    </p:spTree>
    <p:extLst>
      <p:ext uri="{BB962C8B-B14F-4D97-AF65-F5344CB8AC3E}">
        <p14:creationId xmlns:p14="http://schemas.microsoft.com/office/powerpoint/2010/main" val="10394553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A3005B4-8788-407F-ACAB-AE69F46C2579}"/>
              </a:ext>
            </a:extLst>
          </p:cNvPr>
          <p:cNvSpPr/>
          <p:nvPr/>
        </p:nvSpPr>
        <p:spPr>
          <a:xfrm>
            <a:off x="9507035" y="6495532"/>
            <a:ext cx="2684966" cy="276999"/>
          </a:xfrm>
          <a:prstGeom prst="rect">
            <a:avLst/>
          </a:prstGeom>
        </p:spPr>
        <p:txBody>
          <a:bodyPr wrap="none">
            <a:spAutoFit/>
          </a:bodyPr>
          <a:lstStyle/>
          <a:p>
            <a:pPr algn="r"/>
            <a:r>
              <a:rPr lang="fr-FR" sz="1200" i="1" dirty="0" err="1">
                <a:solidFill>
                  <a:srgbClr val="000000"/>
                </a:solidFill>
                <a:ea typeface="Arial" pitchFamily="-84" charset="0"/>
                <a:cs typeface="Arial" pitchFamily="-84" charset="0"/>
              </a:rPr>
              <a:t>Akinwunmi</a:t>
            </a:r>
            <a:r>
              <a:rPr lang="fr-FR" sz="1200" i="1" dirty="0">
                <a:solidFill>
                  <a:srgbClr val="000000"/>
                </a:solidFill>
                <a:ea typeface="Arial" pitchFamily="-84" charset="0"/>
                <a:cs typeface="Arial" pitchFamily="-84" charset="0"/>
              </a:rPr>
              <a:t> B</a:t>
            </a:r>
            <a:r>
              <a:rPr lang="fr-FR" sz="1200" i="1" dirty="0"/>
              <a:t>, Glasgow 2020, Abs. P014 </a:t>
            </a:r>
          </a:p>
        </p:txBody>
      </p:sp>
      <p:sp>
        <p:nvSpPr>
          <p:cNvPr id="4" name="ZoneTexte 3">
            <a:extLst>
              <a:ext uri="{FF2B5EF4-FFF2-40B4-BE49-F238E27FC236}">
                <a16:creationId xmlns:a16="http://schemas.microsoft.com/office/drawing/2014/main" id="{AF069FE8-FD87-4811-B8E6-D29017640EEC}"/>
              </a:ext>
            </a:extLst>
          </p:cNvPr>
          <p:cNvSpPr txBox="1"/>
          <p:nvPr/>
        </p:nvSpPr>
        <p:spPr>
          <a:xfrm>
            <a:off x="594238" y="1791069"/>
            <a:ext cx="11003525" cy="400110"/>
          </a:xfrm>
          <a:prstGeom prst="rect">
            <a:avLst/>
          </a:prstGeom>
          <a:noFill/>
        </p:spPr>
        <p:txBody>
          <a:bodyPr wrap="none">
            <a:spAutoFit/>
          </a:bodyPr>
          <a:lstStyle/>
          <a:p>
            <a:pPr algn="ctr"/>
            <a:r>
              <a:rPr lang="en-US" altLang="en-US" sz="2000" b="1" dirty="0">
                <a:solidFill>
                  <a:srgbClr val="0070C0"/>
                </a:solidFill>
              </a:rPr>
              <a:t>Top 5 perceived benefits and constraints to using a long-acting regimen, PLHIV’s perspective (N=688)</a:t>
            </a:r>
          </a:p>
        </p:txBody>
      </p:sp>
      <p:sp>
        <p:nvSpPr>
          <p:cNvPr id="5" name="ZoneTexte 4">
            <a:extLst>
              <a:ext uri="{FF2B5EF4-FFF2-40B4-BE49-F238E27FC236}">
                <a16:creationId xmlns:a16="http://schemas.microsoft.com/office/drawing/2014/main" id="{4C94E142-1101-4814-BB00-89314E0A4BF3}"/>
              </a:ext>
            </a:extLst>
          </p:cNvPr>
          <p:cNvSpPr txBox="1"/>
          <p:nvPr/>
        </p:nvSpPr>
        <p:spPr>
          <a:xfrm>
            <a:off x="567547" y="2359477"/>
            <a:ext cx="5021846" cy="523220"/>
          </a:xfrm>
          <a:prstGeom prst="rect">
            <a:avLst/>
          </a:prstGeom>
          <a:noFill/>
        </p:spPr>
        <p:txBody>
          <a:bodyPr wrap="square" rtlCol="0">
            <a:spAutoFit/>
          </a:bodyPr>
          <a:lstStyle/>
          <a:p>
            <a:r>
              <a:rPr lang="en-US" sz="1400" dirty="0"/>
              <a:t>Q. What characteristics do you like about Regimen Z? </a:t>
            </a:r>
            <a:br>
              <a:rPr lang="en-US" sz="1400" dirty="0"/>
            </a:br>
            <a:r>
              <a:rPr lang="en-US" sz="1400" dirty="0"/>
              <a:t>Please select all that apply below. </a:t>
            </a:r>
            <a:endParaRPr lang="fr-FR" sz="1400" dirty="0"/>
          </a:p>
        </p:txBody>
      </p:sp>
      <p:sp>
        <p:nvSpPr>
          <p:cNvPr id="10" name="ZoneTexte 9">
            <a:extLst>
              <a:ext uri="{FF2B5EF4-FFF2-40B4-BE49-F238E27FC236}">
                <a16:creationId xmlns:a16="http://schemas.microsoft.com/office/drawing/2014/main" id="{3B61AE48-3B44-4B3B-9054-C6A6FD663BB7}"/>
              </a:ext>
            </a:extLst>
          </p:cNvPr>
          <p:cNvSpPr txBox="1"/>
          <p:nvPr/>
        </p:nvSpPr>
        <p:spPr>
          <a:xfrm>
            <a:off x="6293363" y="2359477"/>
            <a:ext cx="5898638" cy="523220"/>
          </a:xfrm>
          <a:prstGeom prst="rect">
            <a:avLst/>
          </a:prstGeom>
          <a:noFill/>
        </p:spPr>
        <p:txBody>
          <a:bodyPr wrap="square" rtlCol="0">
            <a:spAutoFit/>
          </a:bodyPr>
          <a:lstStyle/>
          <a:p>
            <a:r>
              <a:rPr lang="en-US" sz="1400" dirty="0"/>
              <a:t>Q . What are the concerns you have with Regimen Z? </a:t>
            </a:r>
            <a:br>
              <a:rPr lang="en-US" sz="1400" dirty="0"/>
            </a:br>
            <a:r>
              <a:rPr lang="en-US" sz="1400" dirty="0"/>
              <a:t>Please select all that apply below. </a:t>
            </a:r>
            <a:endParaRPr lang="fr-FR" sz="1400" dirty="0"/>
          </a:p>
        </p:txBody>
      </p:sp>
      <p:cxnSp>
        <p:nvCxnSpPr>
          <p:cNvPr id="18" name="Connecteur droit 17">
            <a:extLst>
              <a:ext uri="{FF2B5EF4-FFF2-40B4-BE49-F238E27FC236}">
                <a16:creationId xmlns:a16="http://schemas.microsoft.com/office/drawing/2014/main" id="{037A78AA-303D-43C0-BF8D-AF35FE7AE0D6}"/>
              </a:ext>
            </a:extLst>
          </p:cNvPr>
          <p:cNvCxnSpPr/>
          <p:nvPr/>
        </p:nvCxnSpPr>
        <p:spPr>
          <a:xfrm>
            <a:off x="602459" y="5485765"/>
            <a:ext cx="4865125"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ZoneTexte 14">
            <a:extLst>
              <a:ext uri="{FF2B5EF4-FFF2-40B4-BE49-F238E27FC236}">
                <a16:creationId xmlns:a16="http://schemas.microsoft.com/office/drawing/2014/main" id="{9B66E8E4-AFBB-491F-8F0E-5FCC33BB99CD}"/>
              </a:ext>
            </a:extLst>
          </p:cNvPr>
          <p:cNvSpPr txBox="1"/>
          <p:nvPr/>
        </p:nvSpPr>
        <p:spPr>
          <a:xfrm>
            <a:off x="4405937" y="5521325"/>
            <a:ext cx="1151276" cy="658578"/>
          </a:xfrm>
          <a:prstGeom prst="rect">
            <a:avLst/>
          </a:prstGeom>
          <a:noFill/>
        </p:spPr>
        <p:txBody>
          <a:bodyPr wrap="none" rtlCol="0">
            <a:spAutoFit/>
          </a:bodyPr>
          <a:lstStyle/>
          <a:p>
            <a:pPr algn="ctr">
              <a:lnSpc>
                <a:spcPts val="1100"/>
              </a:lnSpc>
            </a:pPr>
            <a:r>
              <a:rPr lang="en-US" sz="1100" dirty="0"/>
              <a:t>Minimizes</a:t>
            </a:r>
          </a:p>
          <a:p>
            <a:pPr algn="ctr">
              <a:lnSpc>
                <a:spcPts val="1100"/>
              </a:lnSpc>
            </a:pPr>
            <a:r>
              <a:rPr lang="fr-FR" sz="1100" dirty="0"/>
              <a:t>transmission </a:t>
            </a:r>
            <a:r>
              <a:rPr lang="fr-FR" sz="1100" dirty="0" err="1"/>
              <a:t>risk</a:t>
            </a:r>
            <a:endParaRPr lang="fr-FR" sz="1100" dirty="0"/>
          </a:p>
          <a:p>
            <a:pPr algn="ctr">
              <a:lnSpc>
                <a:spcPts val="1100"/>
              </a:lnSpc>
            </a:pPr>
            <a:r>
              <a:rPr lang="fr-FR" sz="1100" dirty="0"/>
              <a:t>and </a:t>
            </a:r>
            <a:r>
              <a:rPr lang="fr-FR" sz="1100" dirty="0" err="1"/>
              <a:t>improves</a:t>
            </a:r>
            <a:endParaRPr lang="fr-FR" sz="1100" dirty="0"/>
          </a:p>
          <a:p>
            <a:pPr algn="ctr">
              <a:lnSpc>
                <a:spcPts val="1100"/>
              </a:lnSpc>
            </a:pPr>
            <a:r>
              <a:rPr lang="fr-FR" sz="1100" dirty="0" err="1"/>
              <a:t>sexual</a:t>
            </a:r>
            <a:r>
              <a:rPr lang="fr-FR" sz="1100" dirty="0"/>
              <a:t> </a:t>
            </a:r>
            <a:r>
              <a:rPr lang="fr-FR" sz="1100" dirty="0" err="1"/>
              <a:t>health</a:t>
            </a:r>
            <a:endParaRPr lang="fr-FR" sz="1100" dirty="0"/>
          </a:p>
        </p:txBody>
      </p:sp>
      <p:sp>
        <p:nvSpPr>
          <p:cNvPr id="16" name="ZoneTexte 15">
            <a:extLst>
              <a:ext uri="{FF2B5EF4-FFF2-40B4-BE49-F238E27FC236}">
                <a16:creationId xmlns:a16="http://schemas.microsoft.com/office/drawing/2014/main" id="{46EDD132-01C0-45EF-959C-0F24B0E95918}"/>
              </a:ext>
            </a:extLst>
          </p:cNvPr>
          <p:cNvSpPr txBox="1"/>
          <p:nvPr/>
        </p:nvSpPr>
        <p:spPr>
          <a:xfrm>
            <a:off x="4728941" y="4046347"/>
            <a:ext cx="505268" cy="245516"/>
          </a:xfrm>
          <a:prstGeom prst="rect">
            <a:avLst/>
          </a:prstGeom>
          <a:noFill/>
        </p:spPr>
        <p:txBody>
          <a:bodyPr wrap="none" rtlCol="0">
            <a:spAutoFit/>
          </a:bodyPr>
          <a:lstStyle/>
          <a:p>
            <a:pPr algn="ctr">
              <a:lnSpc>
                <a:spcPts val="1100"/>
              </a:lnSpc>
            </a:pPr>
            <a:r>
              <a:rPr lang="en-US" sz="1400" b="1" dirty="0"/>
              <a:t>50,0</a:t>
            </a:r>
            <a:endParaRPr lang="fr-FR" sz="1400" b="1" dirty="0"/>
          </a:p>
        </p:txBody>
      </p:sp>
      <p:sp>
        <p:nvSpPr>
          <p:cNvPr id="20" name="Rectangle 19">
            <a:extLst>
              <a:ext uri="{FF2B5EF4-FFF2-40B4-BE49-F238E27FC236}">
                <a16:creationId xmlns:a16="http://schemas.microsoft.com/office/drawing/2014/main" id="{A1182D2F-21C5-49BC-8FBC-08218C0B5EA8}"/>
              </a:ext>
            </a:extLst>
          </p:cNvPr>
          <p:cNvSpPr/>
          <p:nvPr/>
        </p:nvSpPr>
        <p:spPr>
          <a:xfrm>
            <a:off x="4824095" y="4290061"/>
            <a:ext cx="314960" cy="1195704"/>
          </a:xfrm>
          <a:prstGeom prst="rect">
            <a:avLst/>
          </a:prstGeom>
          <a:solidFill>
            <a:srgbClr val="72C6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D0AB4F46-19D9-46C8-818D-DD84ADEAB71F}"/>
              </a:ext>
            </a:extLst>
          </p:cNvPr>
          <p:cNvSpPr txBox="1"/>
          <p:nvPr/>
        </p:nvSpPr>
        <p:spPr>
          <a:xfrm>
            <a:off x="3253381" y="5521325"/>
            <a:ext cx="1188147" cy="658578"/>
          </a:xfrm>
          <a:prstGeom prst="rect">
            <a:avLst/>
          </a:prstGeom>
          <a:noFill/>
        </p:spPr>
        <p:txBody>
          <a:bodyPr wrap="none" rtlCol="0">
            <a:spAutoFit/>
          </a:bodyPr>
          <a:lstStyle/>
          <a:p>
            <a:pPr algn="ctr">
              <a:lnSpc>
                <a:spcPts val="1100"/>
              </a:lnSpc>
            </a:pPr>
            <a:r>
              <a:rPr lang="en-US" sz="1100" dirty="0"/>
              <a:t>No risk of missing</a:t>
            </a:r>
          </a:p>
          <a:p>
            <a:pPr algn="ctr">
              <a:lnSpc>
                <a:spcPts val="1100"/>
              </a:lnSpc>
            </a:pPr>
            <a:r>
              <a:rPr lang="fr-FR" sz="1100" dirty="0"/>
              <a:t>a dose, </a:t>
            </a:r>
            <a:r>
              <a:rPr lang="fr-FR" sz="1100" dirty="0" err="1"/>
              <a:t>which</a:t>
            </a:r>
            <a:endParaRPr lang="fr-FR" sz="1100" dirty="0"/>
          </a:p>
          <a:p>
            <a:pPr algn="ctr">
              <a:lnSpc>
                <a:spcPts val="1100"/>
              </a:lnSpc>
            </a:pPr>
            <a:r>
              <a:rPr lang="fr-FR" sz="1100" dirty="0" err="1"/>
              <a:t>minimizes</a:t>
            </a:r>
            <a:r>
              <a:rPr lang="fr-FR" sz="1100" dirty="0"/>
              <a:t> the</a:t>
            </a:r>
          </a:p>
          <a:p>
            <a:pPr algn="ctr">
              <a:lnSpc>
                <a:spcPts val="1100"/>
              </a:lnSpc>
            </a:pPr>
            <a:r>
              <a:rPr lang="fr-FR" sz="1100" dirty="0" err="1"/>
              <a:t>risk</a:t>
            </a:r>
            <a:r>
              <a:rPr lang="fr-FR" sz="1100" dirty="0"/>
              <a:t> of </a:t>
            </a:r>
            <a:r>
              <a:rPr lang="fr-FR" sz="1100" dirty="0" err="1"/>
              <a:t>treatment</a:t>
            </a:r>
            <a:endParaRPr lang="fr-FR" sz="1100" dirty="0"/>
          </a:p>
        </p:txBody>
      </p:sp>
      <p:sp>
        <p:nvSpPr>
          <p:cNvPr id="21" name="Rectangle 20">
            <a:extLst>
              <a:ext uri="{FF2B5EF4-FFF2-40B4-BE49-F238E27FC236}">
                <a16:creationId xmlns:a16="http://schemas.microsoft.com/office/drawing/2014/main" id="{CD1B110E-C3DF-4128-B638-526B8EA1A752}"/>
              </a:ext>
            </a:extLst>
          </p:cNvPr>
          <p:cNvSpPr/>
          <p:nvPr/>
        </p:nvSpPr>
        <p:spPr>
          <a:xfrm>
            <a:off x="3689974" y="4255770"/>
            <a:ext cx="314960" cy="1229995"/>
          </a:xfrm>
          <a:prstGeom prst="rect">
            <a:avLst/>
          </a:prstGeom>
          <a:solidFill>
            <a:srgbClr val="72C6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C6FFE28C-A407-454F-9848-FC549AB21788}"/>
              </a:ext>
            </a:extLst>
          </p:cNvPr>
          <p:cNvSpPr txBox="1"/>
          <p:nvPr/>
        </p:nvSpPr>
        <p:spPr>
          <a:xfrm>
            <a:off x="3594820" y="4004988"/>
            <a:ext cx="505268" cy="245516"/>
          </a:xfrm>
          <a:prstGeom prst="rect">
            <a:avLst/>
          </a:prstGeom>
          <a:noFill/>
        </p:spPr>
        <p:txBody>
          <a:bodyPr wrap="none" rtlCol="0">
            <a:spAutoFit/>
          </a:bodyPr>
          <a:lstStyle/>
          <a:p>
            <a:pPr algn="ctr">
              <a:lnSpc>
                <a:spcPts val="1100"/>
              </a:lnSpc>
            </a:pPr>
            <a:r>
              <a:rPr lang="en-US" sz="1400" b="1" dirty="0"/>
              <a:t>51,3</a:t>
            </a:r>
            <a:endParaRPr lang="fr-FR" sz="1400" b="1" dirty="0"/>
          </a:p>
        </p:txBody>
      </p:sp>
      <p:sp>
        <p:nvSpPr>
          <p:cNvPr id="13" name="ZoneTexte 12">
            <a:extLst>
              <a:ext uri="{FF2B5EF4-FFF2-40B4-BE49-F238E27FC236}">
                <a16:creationId xmlns:a16="http://schemas.microsoft.com/office/drawing/2014/main" id="{A266D1D4-1D5B-47D5-ADEF-7DB4B83E0E04}"/>
              </a:ext>
            </a:extLst>
          </p:cNvPr>
          <p:cNvSpPr txBox="1"/>
          <p:nvPr/>
        </p:nvSpPr>
        <p:spPr>
          <a:xfrm>
            <a:off x="2503180" y="5521325"/>
            <a:ext cx="912429" cy="517514"/>
          </a:xfrm>
          <a:prstGeom prst="rect">
            <a:avLst/>
          </a:prstGeom>
          <a:noFill/>
        </p:spPr>
        <p:txBody>
          <a:bodyPr wrap="none" rtlCol="0">
            <a:spAutoFit/>
          </a:bodyPr>
          <a:lstStyle/>
          <a:p>
            <a:pPr algn="ctr">
              <a:lnSpc>
                <a:spcPts val="1100"/>
              </a:lnSpc>
            </a:pPr>
            <a:r>
              <a:rPr lang="en-US" sz="1100" dirty="0"/>
              <a:t>Reduced</a:t>
            </a:r>
          </a:p>
          <a:p>
            <a:pPr algn="ctr">
              <a:lnSpc>
                <a:spcPts val="1100"/>
              </a:lnSpc>
            </a:pPr>
            <a:r>
              <a:rPr lang="en-US" sz="1100" dirty="0"/>
              <a:t>frequency of</a:t>
            </a:r>
          </a:p>
          <a:p>
            <a:pPr algn="ctr">
              <a:lnSpc>
                <a:spcPts val="1100"/>
              </a:lnSpc>
            </a:pPr>
            <a:r>
              <a:rPr lang="en-US" sz="1100" dirty="0"/>
              <a:t>drug intake</a:t>
            </a:r>
            <a:endParaRPr lang="fr-FR" sz="1100" dirty="0"/>
          </a:p>
        </p:txBody>
      </p:sp>
      <p:sp>
        <p:nvSpPr>
          <p:cNvPr id="23" name="Rectangle 22">
            <a:extLst>
              <a:ext uri="{FF2B5EF4-FFF2-40B4-BE49-F238E27FC236}">
                <a16:creationId xmlns:a16="http://schemas.microsoft.com/office/drawing/2014/main" id="{14A1547D-3090-49DB-BF4E-6E6584A2D92C}"/>
              </a:ext>
            </a:extLst>
          </p:cNvPr>
          <p:cNvSpPr/>
          <p:nvPr/>
        </p:nvSpPr>
        <p:spPr>
          <a:xfrm>
            <a:off x="2801914" y="4221480"/>
            <a:ext cx="314960" cy="1264285"/>
          </a:xfrm>
          <a:prstGeom prst="rect">
            <a:avLst/>
          </a:prstGeom>
          <a:solidFill>
            <a:srgbClr val="72C6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AE0CA767-7D07-4490-8B23-F68E576D53D8}"/>
              </a:ext>
            </a:extLst>
          </p:cNvPr>
          <p:cNvSpPr txBox="1"/>
          <p:nvPr/>
        </p:nvSpPr>
        <p:spPr>
          <a:xfrm>
            <a:off x="2706760" y="3968602"/>
            <a:ext cx="505268" cy="245516"/>
          </a:xfrm>
          <a:prstGeom prst="rect">
            <a:avLst/>
          </a:prstGeom>
          <a:noFill/>
        </p:spPr>
        <p:txBody>
          <a:bodyPr wrap="none" rtlCol="0">
            <a:spAutoFit/>
          </a:bodyPr>
          <a:lstStyle/>
          <a:p>
            <a:pPr algn="ctr">
              <a:lnSpc>
                <a:spcPts val="1100"/>
              </a:lnSpc>
            </a:pPr>
            <a:r>
              <a:rPr lang="en-US" sz="1400" b="1" dirty="0"/>
              <a:t>52,9</a:t>
            </a:r>
            <a:endParaRPr lang="fr-FR" sz="1400" b="1" dirty="0"/>
          </a:p>
        </p:txBody>
      </p:sp>
      <p:sp>
        <p:nvSpPr>
          <p:cNvPr id="12" name="ZoneTexte 11">
            <a:extLst>
              <a:ext uri="{FF2B5EF4-FFF2-40B4-BE49-F238E27FC236}">
                <a16:creationId xmlns:a16="http://schemas.microsoft.com/office/drawing/2014/main" id="{33EE59E9-E25F-4EE6-AE51-B05E4E297854}"/>
              </a:ext>
            </a:extLst>
          </p:cNvPr>
          <p:cNvSpPr txBox="1"/>
          <p:nvPr/>
        </p:nvSpPr>
        <p:spPr>
          <a:xfrm>
            <a:off x="1619929" y="5521325"/>
            <a:ext cx="992580" cy="517514"/>
          </a:xfrm>
          <a:prstGeom prst="rect">
            <a:avLst/>
          </a:prstGeom>
          <a:noFill/>
        </p:spPr>
        <p:txBody>
          <a:bodyPr wrap="none" rtlCol="0">
            <a:spAutoFit/>
          </a:bodyPr>
          <a:lstStyle/>
          <a:p>
            <a:pPr algn="ctr">
              <a:lnSpc>
                <a:spcPts val="1100"/>
              </a:lnSpc>
            </a:pPr>
            <a:r>
              <a:rPr lang="en-US" sz="1100" dirty="0"/>
              <a:t>2-month</a:t>
            </a:r>
          </a:p>
          <a:p>
            <a:pPr algn="ctr">
              <a:lnSpc>
                <a:spcPts val="1100"/>
              </a:lnSpc>
            </a:pPr>
            <a:r>
              <a:rPr lang="en-US" sz="1100" dirty="0"/>
              <a:t>uninterrupted</a:t>
            </a:r>
          </a:p>
          <a:p>
            <a:pPr algn="ctr">
              <a:lnSpc>
                <a:spcPts val="1100"/>
              </a:lnSpc>
            </a:pPr>
            <a:r>
              <a:rPr lang="en-US" sz="1100" dirty="0"/>
              <a:t>drug efficacy</a:t>
            </a:r>
            <a:endParaRPr lang="fr-FR" sz="1100" dirty="0"/>
          </a:p>
        </p:txBody>
      </p:sp>
      <p:sp>
        <p:nvSpPr>
          <p:cNvPr id="25" name="Rectangle 24">
            <a:extLst>
              <a:ext uri="{FF2B5EF4-FFF2-40B4-BE49-F238E27FC236}">
                <a16:creationId xmlns:a16="http://schemas.microsoft.com/office/drawing/2014/main" id="{EC41386E-21C4-4954-AC1A-F525081EC797}"/>
              </a:ext>
            </a:extLst>
          </p:cNvPr>
          <p:cNvSpPr/>
          <p:nvPr/>
        </p:nvSpPr>
        <p:spPr>
          <a:xfrm>
            <a:off x="1958738" y="4141470"/>
            <a:ext cx="314960" cy="1344295"/>
          </a:xfrm>
          <a:prstGeom prst="rect">
            <a:avLst/>
          </a:prstGeom>
          <a:solidFill>
            <a:srgbClr val="72C6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ZoneTexte 25">
            <a:extLst>
              <a:ext uri="{FF2B5EF4-FFF2-40B4-BE49-F238E27FC236}">
                <a16:creationId xmlns:a16="http://schemas.microsoft.com/office/drawing/2014/main" id="{4D54C24B-5885-403B-AE25-87B8D3D1B063}"/>
              </a:ext>
            </a:extLst>
          </p:cNvPr>
          <p:cNvSpPr txBox="1"/>
          <p:nvPr/>
        </p:nvSpPr>
        <p:spPr>
          <a:xfrm>
            <a:off x="1863584" y="3902435"/>
            <a:ext cx="505268" cy="245516"/>
          </a:xfrm>
          <a:prstGeom prst="rect">
            <a:avLst/>
          </a:prstGeom>
          <a:noFill/>
        </p:spPr>
        <p:txBody>
          <a:bodyPr wrap="none" rtlCol="0">
            <a:spAutoFit/>
          </a:bodyPr>
          <a:lstStyle/>
          <a:p>
            <a:pPr algn="ctr">
              <a:lnSpc>
                <a:spcPts val="1100"/>
              </a:lnSpc>
            </a:pPr>
            <a:r>
              <a:rPr lang="en-US" sz="1400" b="1" dirty="0"/>
              <a:t>56,0</a:t>
            </a:r>
            <a:endParaRPr lang="fr-FR" sz="1400" b="1" dirty="0"/>
          </a:p>
        </p:txBody>
      </p:sp>
      <p:sp>
        <p:nvSpPr>
          <p:cNvPr id="11" name="ZoneTexte 10">
            <a:extLst>
              <a:ext uri="{FF2B5EF4-FFF2-40B4-BE49-F238E27FC236}">
                <a16:creationId xmlns:a16="http://schemas.microsoft.com/office/drawing/2014/main" id="{9EC8798A-D2B8-488B-B18E-1BD79D063E13}"/>
              </a:ext>
            </a:extLst>
          </p:cNvPr>
          <p:cNvSpPr txBox="1"/>
          <p:nvPr/>
        </p:nvSpPr>
        <p:spPr>
          <a:xfrm>
            <a:off x="573171" y="5521325"/>
            <a:ext cx="1042273" cy="658578"/>
          </a:xfrm>
          <a:prstGeom prst="rect">
            <a:avLst/>
          </a:prstGeom>
          <a:noFill/>
        </p:spPr>
        <p:txBody>
          <a:bodyPr wrap="none" rtlCol="0">
            <a:spAutoFit/>
          </a:bodyPr>
          <a:lstStyle/>
          <a:p>
            <a:pPr algn="ctr">
              <a:lnSpc>
                <a:spcPts val="1100"/>
              </a:lnSpc>
            </a:pPr>
            <a:r>
              <a:rPr lang="en-US" sz="1100" dirty="0"/>
              <a:t>Easier to travel</a:t>
            </a:r>
          </a:p>
          <a:p>
            <a:pPr algn="ctr">
              <a:lnSpc>
                <a:spcPts val="1100"/>
              </a:lnSpc>
            </a:pPr>
            <a:r>
              <a:rPr lang="en-US" sz="1100" dirty="0"/>
              <a:t>because of not</a:t>
            </a:r>
          </a:p>
          <a:p>
            <a:pPr algn="ctr">
              <a:lnSpc>
                <a:spcPts val="1100"/>
              </a:lnSpc>
            </a:pPr>
            <a:r>
              <a:rPr lang="en-US" sz="1100" dirty="0"/>
              <a:t>having to take</a:t>
            </a:r>
          </a:p>
          <a:p>
            <a:pPr algn="ctr">
              <a:lnSpc>
                <a:spcPts val="1100"/>
              </a:lnSpc>
            </a:pPr>
            <a:r>
              <a:rPr lang="en-US" sz="1100" dirty="0"/>
              <a:t>pills a long</a:t>
            </a:r>
            <a:endParaRPr lang="fr-FR" sz="1100" dirty="0"/>
          </a:p>
        </p:txBody>
      </p:sp>
      <p:sp>
        <p:nvSpPr>
          <p:cNvPr id="27" name="Rectangle 26">
            <a:extLst>
              <a:ext uri="{FF2B5EF4-FFF2-40B4-BE49-F238E27FC236}">
                <a16:creationId xmlns:a16="http://schemas.microsoft.com/office/drawing/2014/main" id="{769246FF-E518-461C-9A43-BF30BADD9BE9}"/>
              </a:ext>
            </a:extLst>
          </p:cNvPr>
          <p:cNvSpPr/>
          <p:nvPr/>
        </p:nvSpPr>
        <p:spPr>
          <a:xfrm>
            <a:off x="936827" y="4137660"/>
            <a:ext cx="314960" cy="1348105"/>
          </a:xfrm>
          <a:prstGeom prst="rect">
            <a:avLst/>
          </a:prstGeom>
          <a:solidFill>
            <a:srgbClr val="72C6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8" name="ZoneTexte 27">
            <a:extLst>
              <a:ext uri="{FF2B5EF4-FFF2-40B4-BE49-F238E27FC236}">
                <a16:creationId xmlns:a16="http://schemas.microsoft.com/office/drawing/2014/main" id="{7B38DB46-80F4-44D9-88AD-AE84B6B45170}"/>
              </a:ext>
            </a:extLst>
          </p:cNvPr>
          <p:cNvSpPr txBox="1"/>
          <p:nvPr/>
        </p:nvSpPr>
        <p:spPr>
          <a:xfrm>
            <a:off x="841673" y="3884651"/>
            <a:ext cx="505268" cy="245516"/>
          </a:xfrm>
          <a:prstGeom prst="rect">
            <a:avLst/>
          </a:prstGeom>
          <a:noFill/>
        </p:spPr>
        <p:txBody>
          <a:bodyPr wrap="none" rtlCol="0">
            <a:spAutoFit/>
          </a:bodyPr>
          <a:lstStyle/>
          <a:p>
            <a:pPr algn="ctr">
              <a:lnSpc>
                <a:spcPts val="1100"/>
              </a:lnSpc>
            </a:pPr>
            <a:r>
              <a:rPr lang="en-US" sz="1400" b="1" dirty="0"/>
              <a:t>56,3</a:t>
            </a:r>
            <a:endParaRPr lang="fr-FR" sz="1400" b="1" dirty="0"/>
          </a:p>
        </p:txBody>
      </p:sp>
      <p:sp>
        <p:nvSpPr>
          <p:cNvPr id="29" name="ZoneTexte 28">
            <a:extLst>
              <a:ext uri="{FF2B5EF4-FFF2-40B4-BE49-F238E27FC236}">
                <a16:creationId xmlns:a16="http://schemas.microsoft.com/office/drawing/2014/main" id="{C50A823B-5E3E-4B42-A9D4-C62450970E92}"/>
              </a:ext>
            </a:extLst>
          </p:cNvPr>
          <p:cNvSpPr txBox="1"/>
          <p:nvPr/>
        </p:nvSpPr>
        <p:spPr>
          <a:xfrm>
            <a:off x="168753" y="2947098"/>
            <a:ext cx="420307" cy="276999"/>
          </a:xfrm>
          <a:prstGeom prst="rect">
            <a:avLst/>
          </a:prstGeom>
          <a:noFill/>
        </p:spPr>
        <p:txBody>
          <a:bodyPr wrap="none" rtlCol="0">
            <a:spAutoFit/>
          </a:bodyPr>
          <a:lstStyle/>
          <a:p>
            <a:pPr algn="r"/>
            <a:r>
              <a:rPr lang="fr-FR" sz="1200" dirty="0"/>
              <a:t>100</a:t>
            </a:r>
          </a:p>
        </p:txBody>
      </p:sp>
      <p:sp>
        <p:nvSpPr>
          <p:cNvPr id="30" name="ZoneTexte 29">
            <a:extLst>
              <a:ext uri="{FF2B5EF4-FFF2-40B4-BE49-F238E27FC236}">
                <a16:creationId xmlns:a16="http://schemas.microsoft.com/office/drawing/2014/main" id="{C6858CA9-FA6C-4869-8E70-E307FBA033B6}"/>
              </a:ext>
            </a:extLst>
          </p:cNvPr>
          <p:cNvSpPr txBox="1"/>
          <p:nvPr/>
        </p:nvSpPr>
        <p:spPr>
          <a:xfrm>
            <a:off x="247300" y="3441192"/>
            <a:ext cx="341760" cy="276999"/>
          </a:xfrm>
          <a:prstGeom prst="rect">
            <a:avLst/>
          </a:prstGeom>
          <a:noFill/>
        </p:spPr>
        <p:txBody>
          <a:bodyPr wrap="none" rtlCol="0">
            <a:spAutoFit/>
          </a:bodyPr>
          <a:lstStyle/>
          <a:p>
            <a:pPr algn="r"/>
            <a:r>
              <a:rPr lang="fr-FR" sz="1200" dirty="0"/>
              <a:t>80</a:t>
            </a:r>
          </a:p>
        </p:txBody>
      </p:sp>
      <p:sp>
        <p:nvSpPr>
          <p:cNvPr id="31" name="ZoneTexte 30">
            <a:extLst>
              <a:ext uri="{FF2B5EF4-FFF2-40B4-BE49-F238E27FC236}">
                <a16:creationId xmlns:a16="http://schemas.microsoft.com/office/drawing/2014/main" id="{257C104B-9A7D-4B39-8615-88ADFBF11EE9}"/>
              </a:ext>
            </a:extLst>
          </p:cNvPr>
          <p:cNvSpPr txBox="1"/>
          <p:nvPr/>
        </p:nvSpPr>
        <p:spPr>
          <a:xfrm>
            <a:off x="247300" y="3910485"/>
            <a:ext cx="341760" cy="276999"/>
          </a:xfrm>
          <a:prstGeom prst="rect">
            <a:avLst/>
          </a:prstGeom>
          <a:noFill/>
        </p:spPr>
        <p:txBody>
          <a:bodyPr wrap="none" rtlCol="0">
            <a:spAutoFit/>
          </a:bodyPr>
          <a:lstStyle/>
          <a:p>
            <a:pPr algn="r"/>
            <a:r>
              <a:rPr lang="fr-FR" sz="1200" dirty="0"/>
              <a:t>60</a:t>
            </a:r>
          </a:p>
        </p:txBody>
      </p:sp>
      <p:sp>
        <p:nvSpPr>
          <p:cNvPr id="32" name="ZoneTexte 31">
            <a:extLst>
              <a:ext uri="{FF2B5EF4-FFF2-40B4-BE49-F238E27FC236}">
                <a16:creationId xmlns:a16="http://schemas.microsoft.com/office/drawing/2014/main" id="{237887C6-93DB-4212-819A-CE5467D4C1B0}"/>
              </a:ext>
            </a:extLst>
          </p:cNvPr>
          <p:cNvSpPr txBox="1"/>
          <p:nvPr/>
        </p:nvSpPr>
        <p:spPr>
          <a:xfrm>
            <a:off x="247300" y="4404579"/>
            <a:ext cx="341760" cy="276999"/>
          </a:xfrm>
          <a:prstGeom prst="rect">
            <a:avLst/>
          </a:prstGeom>
          <a:noFill/>
        </p:spPr>
        <p:txBody>
          <a:bodyPr wrap="none" rtlCol="0">
            <a:spAutoFit/>
          </a:bodyPr>
          <a:lstStyle/>
          <a:p>
            <a:pPr algn="r"/>
            <a:r>
              <a:rPr lang="fr-FR" sz="1200" dirty="0"/>
              <a:t>40</a:t>
            </a:r>
          </a:p>
        </p:txBody>
      </p:sp>
      <p:sp>
        <p:nvSpPr>
          <p:cNvPr id="33" name="ZoneTexte 32">
            <a:extLst>
              <a:ext uri="{FF2B5EF4-FFF2-40B4-BE49-F238E27FC236}">
                <a16:creationId xmlns:a16="http://schemas.microsoft.com/office/drawing/2014/main" id="{291A8919-21C4-44D4-8FC1-E38E183D3381}"/>
              </a:ext>
            </a:extLst>
          </p:cNvPr>
          <p:cNvSpPr txBox="1"/>
          <p:nvPr/>
        </p:nvSpPr>
        <p:spPr>
          <a:xfrm>
            <a:off x="247300" y="4873872"/>
            <a:ext cx="341760" cy="276999"/>
          </a:xfrm>
          <a:prstGeom prst="rect">
            <a:avLst/>
          </a:prstGeom>
          <a:noFill/>
        </p:spPr>
        <p:txBody>
          <a:bodyPr wrap="none" rtlCol="0">
            <a:spAutoFit/>
          </a:bodyPr>
          <a:lstStyle/>
          <a:p>
            <a:pPr algn="r"/>
            <a:r>
              <a:rPr lang="fr-FR" sz="1200" dirty="0"/>
              <a:t>20</a:t>
            </a:r>
          </a:p>
        </p:txBody>
      </p:sp>
      <p:sp>
        <p:nvSpPr>
          <p:cNvPr id="34" name="ZoneTexte 33">
            <a:extLst>
              <a:ext uri="{FF2B5EF4-FFF2-40B4-BE49-F238E27FC236}">
                <a16:creationId xmlns:a16="http://schemas.microsoft.com/office/drawing/2014/main" id="{A02CBAD1-B592-42BE-BC13-445ECD1B39D5}"/>
              </a:ext>
            </a:extLst>
          </p:cNvPr>
          <p:cNvSpPr txBox="1"/>
          <p:nvPr/>
        </p:nvSpPr>
        <p:spPr>
          <a:xfrm>
            <a:off x="325847" y="5367966"/>
            <a:ext cx="263213" cy="276999"/>
          </a:xfrm>
          <a:prstGeom prst="rect">
            <a:avLst/>
          </a:prstGeom>
          <a:noFill/>
        </p:spPr>
        <p:txBody>
          <a:bodyPr wrap="none" rtlCol="0">
            <a:spAutoFit/>
          </a:bodyPr>
          <a:lstStyle/>
          <a:p>
            <a:pPr algn="r"/>
            <a:r>
              <a:rPr lang="fr-FR" sz="1200" dirty="0"/>
              <a:t>0</a:t>
            </a:r>
          </a:p>
        </p:txBody>
      </p:sp>
      <p:sp>
        <p:nvSpPr>
          <p:cNvPr id="35" name="ZoneTexte 34">
            <a:extLst>
              <a:ext uri="{FF2B5EF4-FFF2-40B4-BE49-F238E27FC236}">
                <a16:creationId xmlns:a16="http://schemas.microsoft.com/office/drawing/2014/main" id="{0A16B43C-7A57-4094-A9D5-4EDF56E8893A}"/>
              </a:ext>
            </a:extLst>
          </p:cNvPr>
          <p:cNvSpPr txBox="1"/>
          <p:nvPr/>
        </p:nvSpPr>
        <p:spPr>
          <a:xfrm rot="16200000">
            <a:off x="-242385" y="4114485"/>
            <a:ext cx="806632" cy="276999"/>
          </a:xfrm>
          <a:prstGeom prst="rect">
            <a:avLst/>
          </a:prstGeom>
          <a:noFill/>
        </p:spPr>
        <p:txBody>
          <a:bodyPr wrap="none" rtlCol="0">
            <a:spAutoFit/>
          </a:bodyPr>
          <a:lstStyle/>
          <a:p>
            <a:pPr algn="r"/>
            <a:r>
              <a:rPr lang="fr-FR" sz="1200" b="1" dirty="0"/>
              <a:t>PLHIV (%)</a:t>
            </a:r>
          </a:p>
        </p:txBody>
      </p:sp>
      <p:cxnSp>
        <p:nvCxnSpPr>
          <p:cNvPr id="36" name="Connecteur droit 35">
            <a:extLst>
              <a:ext uri="{FF2B5EF4-FFF2-40B4-BE49-F238E27FC236}">
                <a16:creationId xmlns:a16="http://schemas.microsoft.com/office/drawing/2014/main" id="{EEE05BF8-9671-463E-8403-98E9E37C31A6}"/>
              </a:ext>
            </a:extLst>
          </p:cNvPr>
          <p:cNvCxnSpPr>
            <a:cxnSpLocks/>
          </p:cNvCxnSpPr>
          <p:nvPr/>
        </p:nvCxnSpPr>
        <p:spPr>
          <a:xfrm>
            <a:off x="6283716" y="5485765"/>
            <a:ext cx="5687304"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ZoneTexte 36">
            <a:extLst>
              <a:ext uri="{FF2B5EF4-FFF2-40B4-BE49-F238E27FC236}">
                <a16:creationId xmlns:a16="http://schemas.microsoft.com/office/drawing/2014/main" id="{E7DDCCFE-5C6D-4FE4-A92D-88367E2C7655}"/>
              </a:ext>
            </a:extLst>
          </p:cNvPr>
          <p:cNvSpPr txBox="1"/>
          <p:nvPr/>
        </p:nvSpPr>
        <p:spPr>
          <a:xfrm>
            <a:off x="5735714" y="2947098"/>
            <a:ext cx="420307" cy="276999"/>
          </a:xfrm>
          <a:prstGeom prst="rect">
            <a:avLst/>
          </a:prstGeom>
          <a:noFill/>
        </p:spPr>
        <p:txBody>
          <a:bodyPr wrap="none" rtlCol="0">
            <a:spAutoFit/>
          </a:bodyPr>
          <a:lstStyle/>
          <a:p>
            <a:pPr algn="r"/>
            <a:r>
              <a:rPr lang="fr-FR" sz="1200" dirty="0"/>
              <a:t>100</a:t>
            </a:r>
          </a:p>
        </p:txBody>
      </p:sp>
      <p:sp>
        <p:nvSpPr>
          <p:cNvPr id="38" name="ZoneTexte 37">
            <a:extLst>
              <a:ext uri="{FF2B5EF4-FFF2-40B4-BE49-F238E27FC236}">
                <a16:creationId xmlns:a16="http://schemas.microsoft.com/office/drawing/2014/main" id="{0FD77F64-9BFD-459C-A9A9-7772B540B590}"/>
              </a:ext>
            </a:extLst>
          </p:cNvPr>
          <p:cNvSpPr txBox="1"/>
          <p:nvPr/>
        </p:nvSpPr>
        <p:spPr>
          <a:xfrm>
            <a:off x="5814261" y="3441192"/>
            <a:ext cx="341760" cy="276999"/>
          </a:xfrm>
          <a:prstGeom prst="rect">
            <a:avLst/>
          </a:prstGeom>
          <a:noFill/>
        </p:spPr>
        <p:txBody>
          <a:bodyPr wrap="none" rtlCol="0">
            <a:spAutoFit/>
          </a:bodyPr>
          <a:lstStyle/>
          <a:p>
            <a:pPr algn="r"/>
            <a:r>
              <a:rPr lang="fr-FR" sz="1200" dirty="0"/>
              <a:t>80</a:t>
            </a:r>
          </a:p>
        </p:txBody>
      </p:sp>
      <p:sp>
        <p:nvSpPr>
          <p:cNvPr id="39" name="ZoneTexte 38">
            <a:extLst>
              <a:ext uri="{FF2B5EF4-FFF2-40B4-BE49-F238E27FC236}">
                <a16:creationId xmlns:a16="http://schemas.microsoft.com/office/drawing/2014/main" id="{16804A71-4ED1-45F5-9D9D-181C79C03918}"/>
              </a:ext>
            </a:extLst>
          </p:cNvPr>
          <p:cNvSpPr txBox="1"/>
          <p:nvPr/>
        </p:nvSpPr>
        <p:spPr>
          <a:xfrm>
            <a:off x="5814261" y="3910485"/>
            <a:ext cx="341760" cy="276999"/>
          </a:xfrm>
          <a:prstGeom prst="rect">
            <a:avLst/>
          </a:prstGeom>
          <a:noFill/>
        </p:spPr>
        <p:txBody>
          <a:bodyPr wrap="none" rtlCol="0">
            <a:spAutoFit/>
          </a:bodyPr>
          <a:lstStyle/>
          <a:p>
            <a:pPr algn="r"/>
            <a:r>
              <a:rPr lang="fr-FR" sz="1200" dirty="0"/>
              <a:t>60</a:t>
            </a:r>
          </a:p>
        </p:txBody>
      </p:sp>
      <p:sp>
        <p:nvSpPr>
          <p:cNvPr id="40" name="ZoneTexte 39">
            <a:extLst>
              <a:ext uri="{FF2B5EF4-FFF2-40B4-BE49-F238E27FC236}">
                <a16:creationId xmlns:a16="http://schemas.microsoft.com/office/drawing/2014/main" id="{A5171FBC-8B36-4D11-9AD1-ABEB500807A9}"/>
              </a:ext>
            </a:extLst>
          </p:cNvPr>
          <p:cNvSpPr txBox="1"/>
          <p:nvPr/>
        </p:nvSpPr>
        <p:spPr>
          <a:xfrm>
            <a:off x="5814261" y="4404579"/>
            <a:ext cx="341760" cy="276999"/>
          </a:xfrm>
          <a:prstGeom prst="rect">
            <a:avLst/>
          </a:prstGeom>
          <a:noFill/>
        </p:spPr>
        <p:txBody>
          <a:bodyPr wrap="none" rtlCol="0">
            <a:spAutoFit/>
          </a:bodyPr>
          <a:lstStyle/>
          <a:p>
            <a:pPr algn="r"/>
            <a:r>
              <a:rPr lang="fr-FR" sz="1200" dirty="0"/>
              <a:t>40</a:t>
            </a:r>
          </a:p>
        </p:txBody>
      </p:sp>
      <p:sp>
        <p:nvSpPr>
          <p:cNvPr id="41" name="ZoneTexte 40">
            <a:extLst>
              <a:ext uri="{FF2B5EF4-FFF2-40B4-BE49-F238E27FC236}">
                <a16:creationId xmlns:a16="http://schemas.microsoft.com/office/drawing/2014/main" id="{0E09BEBF-BF44-48E4-970D-F31EC59E1635}"/>
              </a:ext>
            </a:extLst>
          </p:cNvPr>
          <p:cNvSpPr txBox="1"/>
          <p:nvPr/>
        </p:nvSpPr>
        <p:spPr>
          <a:xfrm>
            <a:off x="5814261" y="4873872"/>
            <a:ext cx="341760" cy="276999"/>
          </a:xfrm>
          <a:prstGeom prst="rect">
            <a:avLst/>
          </a:prstGeom>
          <a:noFill/>
        </p:spPr>
        <p:txBody>
          <a:bodyPr wrap="none" rtlCol="0">
            <a:spAutoFit/>
          </a:bodyPr>
          <a:lstStyle/>
          <a:p>
            <a:pPr algn="r"/>
            <a:r>
              <a:rPr lang="fr-FR" sz="1200" dirty="0"/>
              <a:t>20</a:t>
            </a:r>
          </a:p>
        </p:txBody>
      </p:sp>
      <p:sp>
        <p:nvSpPr>
          <p:cNvPr id="42" name="ZoneTexte 41">
            <a:extLst>
              <a:ext uri="{FF2B5EF4-FFF2-40B4-BE49-F238E27FC236}">
                <a16:creationId xmlns:a16="http://schemas.microsoft.com/office/drawing/2014/main" id="{F6A39031-6F42-44B3-95F6-82E8FCE1C33E}"/>
              </a:ext>
            </a:extLst>
          </p:cNvPr>
          <p:cNvSpPr txBox="1"/>
          <p:nvPr/>
        </p:nvSpPr>
        <p:spPr>
          <a:xfrm>
            <a:off x="5892808" y="5367966"/>
            <a:ext cx="263213" cy="276999"/>
          </a:xfrm>
          <a:prstGeom prst="rect">
            <a:avLst/>
          </a:prstGeom>
          <a:noFill/>
        </p:spPr>
        <p:txBody>
          <a:bodyPr wrap="none" rtlCol="0">
            <a:spAutoFit/>
          </a:bodyPr>
          <a:lstStyle/>
          <a:p>
            <a:pPr algn="r"/>
            <a:r>
              <a:rPr lang="fr-FR" sz="1200" dirty="0"/>
              <a:t>0</a:t>
            </a:r>
          </a:p>
        </p:txBody>
      </p:sp>
      <p:sp>
        <p:nvSpPr>
          <p:cNvPr id="43" name="ZoneTexte 42">
            <a:extLst>
              <a:ext uri="{FF2B5EF4-FFF2-40B4-BE49-F238E27FC236}">
                <a16:creationId xmlns:a16="http://schemas.microsoft.com/office/drawing/2014/main" id="{43EB4B46-D3C6-44F9-9FB7-DD4A2AE654CD}"/>
              </a:ext>
            </a:extLst>
          </p:cNvPr>
          <p:cNvSpPr txBox="1"/>
          <p:nvPr/>
        </p:nvSpPr>
        <p:spPr>
          <a:xfrm rot="16200000">
            <a:off x="5324576" y="4114485"/>
            <a:ext cx="806631" cy="276999"/>
          </a:xfrm>
          <a:prstGeom prst="rect">
            <a:avLst/>
          </a:prstGeom>
          <a:noFill/>
        </p:spPr>
        <p:txBody>
          <a:bodyPr wrap="none" rtlCol="0">
            <a:spAutoFit/>
          </a:bodyPr>
          <a:lstStyle/>
          <a:p>
            <a:pPr algn="r"/>
            <a:r>
              <a:rPr lang="fr-FR" sz="1200" b="1" dirty="0"/>
              <a:t>PLHIV (%)</a:t>
            </a:r>
          </a:p>
        </p:txBody>
      </p:sp>
      <p:sp>
        <p:nvSpPr>
          <p:cNvPr id="45" name="ZoneTexte 44">
            <a:extLst>
              <a:ext uri="{FF2B5EF4-FFF2-40B4-BE49-F238E27FC236}">
                <a16:creationId xmlns:a16="http://schemas.microsoft.com/office/drawing/2014/main" id="{C328B936-9683-4EA6-9112-E01725D7D61D}"/>
              </a:ext>
            </a:extLst>
          </p:cNvPr>
          <p:cNvSpPr txBox="1"/>
          <p:nvPr/>
        </p:nvSpPr>
        <p:spPr>
          <a:xfrm>
            <a:off x="6232896" y="5521325"/>
            <a:ext cx="1317990" cy="517514"/>
          </a:xfrm>
          <a:prstGeom prst="rect">
            <a:avLst/>
          </a:prstGeom>
          <a:noFill/>
        </p:spPr>
        <p:txBody>
          <a:bodyPr wrap="none" rtlCol="0">
            <a:spAutoFit/>
          </a:bodyPr>
          <a:lstStyle/>
          <a:p>
            <a:pPr algn="ctr">
              <a:lnSpc>
                <a:spcPts val="1100"/>
              </a:lnSpc>
            </a:pPr>
            <a:r>
              <a:rPr lang="en-US" sz="1100" dirty="0"/>
              <a:t>Scheduling travel to</a:t>
            </a:r>
          </a:p>
          <a:p>
            <a:pPr algn="ctr">
              <a:lnSpc>
                <a:spcPts val="1100"/>
              </a:lnSpc>
            </a:pPr>
            <a:r>
              <a:rPr lang="en-US" sz="1100" dirty="0"/>
              <a:t>meet the 2-week</a:t>
            </a:r>
          </a:p>
          <a:p>
            <a:pPr algn="ctr">
              <a:lnSpc>
                <a:spcPts val="1100"/>
              </a:lnSpc>
            </a:pPr>
            <a:r>
              <a:rPr lang="en-US" sz="1100" dirty="0"/>
              <a:t>injection window</a:t>
            </a:r>
            <a:endParaRPr lang="fr-FR" sz="1100" dirty="0"/>
          </a:p>
        </p:txBody>
      </p:sp>
      <p:sp>
        <p:nvSpPr>
          <p:cNvPr id="46" name="Rectangle 45">
            <a:extLst>
              <a:ext uri="{FF2B5EF4-FFF2-40B4-BE49-F238E27FC236}">
                <a16:creationId xmlns:a16="http://schemas.microsoft.com/office/drawing/2014/main" id="{9BB04B72-2C40-472F-9920-D14AE8D4AB63}"/>
              </a:ext>
            </a:extLst>
          </p:cNvPr>
          <p:cNvSpPr/>
          <p:nvPr/>
        </p:nvSpPr>
        <p:spPr>
          <a:xfrm>
            <a:off x="6734411" y="4606289"/>
            <a:ext cx="314960" cy="879475"/>
          </a:xfrm>
          <a:prstGeom prst="rect">
            <a:avLst/>
          </a:prstGeom>
          <a:solidFill>
            <a:srgbClr val="FF5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7" name="ZoneTexte 46">
            <a:extLst>
              <a:ext uri="{FF2B5EF4-FFF2-40B4-BE49-F238E27FC236}">
                <a16:creationId xmlns:a16="http://schemas.microsoft.com/office/drawing/2014/main" id="{97CC3DE4-99CA-44F4-A37B-7E2B3557CFC9}"/>
              </a:ext>
            </a:extLst>
          </p:cNvPr>
          <p:cNvSpPr txBox="1"/>
          <p:nvPr/>
        </p:nvSpPr>
        <p:spPr>
          <a:xfrm>
            <a:off x="6639257" y="4347894"/>
            <a:ext cx="505268" cy="245516"/>
          </a:xfrm>
          <a:prstGeom prst="rect">
            <a:avLst/>
          </a:prstGeom>
          <a:noFill/>
        </p:spPr>
        <p:txBody>
          <a:bodyPr wrap="none" rtlCol="0">
            <a:spAutoFit/>
          </a:bodyPr>
          <a:lstStyle/>
          <a:p>
            <a:pPr algn="ctr">
              <a:lnSpc>
                <a:spcPts val="1100"/>
              </a:lnSpc>
            </a:pPr>
            <a:r>
              <a:rPr lang="en-US" sz="1400" b="1" dirty="0"/>
              <a:t>37,2</a:t>
            </a:r>
            <a:endParaRPr lang="fr-FR" sz="1400" b="1" dirty="0"/>
          </a:p>
        </p:txBody>
      </p:sp>
      <p:sp>
        <p:nvSpPr>
          <p:cNvPr id="48" name="ZoneTexte 47">
            <a:extLst>
              <a:ext uri="{FF2B5EF4-FFF2-40B4-BE49-F238E27FC236}">
                <a16:creationId xmlns:a16="http://schemas.microsoft.com/office/drawing/2014/main" id="{91C5C0F5-1E8A-4E44-B689-47D48FC14C5A}"/>
              </a:ext>
            </a:extLst>
          </p:cNvPr>
          <p:cNvSpPr txBox="1"/>
          <p:nvPr/>
        </p:nvSpPr>
        <p:spPr>
          <a:xfrm>
            <a:off x="7594900" y="5521325"/>
            <a:ext cx="801823" cy="376450"/>
          </a:xfrm>
          <a:prstGeom prst="rect">
            <a:avLst/>
          </a:prstGeom>
          <a:noFill/>
        </p:spPr>
        <p:txBody>
          <a:bodyPr wrap="none" rtlCol="0">
            <a:spAutoFit/>
          </a:bodyPr>
          <a:lstStyle/>
          <a:p>
            <a:pPr algn="ctr">
              <a:lnSpc>
                <a:spcPts val="1100"/>
              </a:lnSpc>
            </a:pPr>
            <a:r>
              <a:rPr lang="en-US" sz="1100" dirty="0"/>
              <a:t>Pain of the</a:t>
            </a:r>
          </a:p>
          <a:p>
            <a:pPr algn="ctr">
              <a:lnSpc>
                <a:spcPts val="1100"/>
              </a:lnSpc>
            </a:pPr>
            <a:r>
              <a:rPr lang="en-US" sz="1100" dirty="0"/>
              <a:t>injections</a:t>
            </a:r>
            <a:endParaRPr lang="fr-FR" sz="1100" dirty="0"/>
          </a:p>
        </p:txBody>
      </p:sp>
      <p:sp>
        <p:nvSpPr>
          <p:cNvPr id="49" name="Rectangle 48">
            <a:extLst>
              <a:ext uri="{FF2B5EF4-FFF2-40B4-BE49-F238E27FC236}">
                <a16:creationId xmlns:a16="http://schemas.microsoft.com/office/drawing/2014/main" id="{38EFD224-8B04-4A16-9CFE-D7B96051982D}"/>
              </a:ext>
            </a:extLst>
          </p:cNvPr>
          <p:cNvSpPr/>
          <p:nvPr/>
        </p:nvSpPr>
        <p:spPr>
          <a:xfrm>
            <a:off x="7838331" y="4655820"/>
            <a:ext cx="314960" cy="829944"/>
          </a:xfrm>
          <a:prstGeom prst="rect">
            <a:avLst/>
          </a:prstGeom>
          <a:solidFill>
            <a:srgbClr val="FF5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0" name="ZoneTexte 49">
            <a:extLst>
              <a:ext uri="{FF2B5EF4-FFF2-40B4-BE49-F238E27FC236}">
                <a16:creationId xmlns:a16="http://schemas.microsoft.com/office/drawing/2014/main" id="{BB516E17-ABA4-45B9-B902-C6FCE98C656C}"/>
              </a:ext>
            </a:extLst>
          </p:cNvPr>
          <p:cNvSpPr txBox="1"/>
          <p:nvPr/>
        </p:nvSpPr>
        <p:spPr>
          <a:xfrm>
            <a:off x="7743177" y="4412805"/>
            <a:ext cx="505268" cy="245516"/>
          </a:xfrm>
          <a:prstGeom prst="rect">
            <a:avLst/>
          </a:prstGeom>
          <a:noFill/>
        </p:spPr>
        <p:txBody>
          <a:bodyPr wrap="none" rtlCol="0">
            <a:spAutoFit/>
          </a:bodyPr>
          <a:lstStyle/>
          <a:p>
            <a:pPr algn="ctr">
              <a:lnSpc>
                <a:spcPts val="1100"/>
              </a:lnSpc>
            </a:pPr>
            <a:r>
              <a:rPr lang="en-US" sz="1400" b="1" dirty="0"/>
              <a:t>35,3</a:t>
            </a:r>
            <a:endParaRPr lang="fr-FR" sz="1400" b="1" dirty="0"/>
          </a:p>
        </p:txBody>
      </p:sp>
      <p:sp>
        <p:nvSpPr>
          <p:cNvPr id="51" name="ZoneTexte 50">
            <a:extLst>
              <a:ext uri="{FF2B5EF4-FFF2-40B4-BE49-F238E27FC236}">
                <a16:creationId xmlns:a16="http://schemas.microsoft.com/office/drawing/2014/main" id="{1D89671F-4FE0-4140-8DE8-11590C0F985E}"/>
              </a:ext>
            </a:extLst>
          </p:cNvPr>
          <p:cNvSpPr txBox="1"/>
          <p:nvPr/>
        </p:nvSpPr>
        <p:spPr>
          <a:xfrm>
            <a:off x="8278564" y="5521325"/>
            <a:ext cx="1167306" cy="517514"/>
          </a:xfrm>
          <a:prstGeom prst="rect">
            <a:avLst/>
          </a:prstGeom>
          <a:noFill/>
        </p:spPr>
        <p:txBody>
          <a:bodyPr wrap="none" rtlCol="0">
            <a:spAutoFit/>
          </a:bodyPr>
          <a:lstStyle/>
          <a:p>
            <a:pPr algn="ctr">
              <a:lnSpc>
                <a:spcPts val="1100"/>
              </a:lnSpc>
            </a:pPr>
            <a:r>
              <a:rPr lang="en-US" sz="1100" dirty="0"/>
              <a:t>Missing</a:t>
            </a:r>
            <a:br>
              <a:rPr lang="en-US" sz="1100" dirty="0"/>
            </a:br>
            <a:r>
              <a:rPr lang="en-US" sz="1100" dirty="0"/>
              <a:t>the 2-week</a:t>
            </a:r>
          </a:p>
          <a:p>
            <a:pPr algn="ctr">
              <a:lnSpc>
                <a:spcPts val="1100"/>
              </a:lnSpc>
            </a:pPr>
            <a:r>
              <a:rPr lang="fr-FR" sz="1100" dirty="0"/>
              <a:t>injection </a:t>
            </a:r>
            <a:r>
              <a:rPr lang="fr-FR" sz="1100" dirty="0" err="1"/>
              <a:t>window</a:t>
            </a:r>
            <a:endParaRPr lang="fr-FR" sz="1100" dirty="0"/>
          </a:p>
        </p:txBody>
      </p:sp>
      <p:sp>
        <p:nvSpPr>
          <p:cNvPr id="52" name="Rectangle 51">
            <a:extLst>
              <a:ext uri="{FF2B5EF4-FFF2-40B4-BE49-F238E27FC236}">
                <a16:creationId xmlns:a16="http://schemas.microsoft.com/office/drawing/2014/main" id="{F5B1626B-1AC5-40AF-9B76-D2451218CED6}"/>
              </a:ext>
            </a:extLst>
          </p:cNvPr>
          <p:cNvSpPr/>
          <p:nvPr/>
        </p:nvSpPr>
        <p:spPr>
          <a:xfrm>
            <a:off x="8704737" y="4712970"/>
            <a:ext cx="314960" cy="772794"/>
          </a:xfrm>
          <a:prstGeom prst="rect">
            <a:avLst/>
          </a:prstGeom>
          <a:solidFill>
            <a:srgbClr val="FF5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3" name="ZoneTexte 52">
            <a:extLst>
              <a:ext uri="{FF2B5EF4-FFF2-40B4-BE49-F238E27FC236}">
                <a16:creationId xmlns:a16="http://schemas.microsoft.com/office/drawing/2014/main" id="{A79696F9-BF3D-478E-9C10-4F0AF4406B71}"/>
              </a:ext>
            </a:extLst>
          </p:cNvPr>
          <p:cNvSpPr txBox="1"/>
          <p:nvPr/>
        </p:nvSpPr>
        <p:spPr>
          <a:xfrm>
            <a:off x="8609583" y="4463463"/>
            <a:ext cx="505268" cy="245516"/>
          </a:xfrm>
          <a:prstGeom prst="rect">
            <a:avLst/>
          </a:prstGeom>
          <a:noFill/>
        </p:spPr>
        <p:txBody>
          <a:bodyPr wrap="none" rtlCol="0">
            <a:spAutoFit/>
          </a:bodyPr>
          <a:lstStyle/>
          <a:p>
            <a:pPr algn="ctr">
              <a:lnSpc>
                <a:spcPts val="1100"/>
              </a:lnSpc>
            </a:pPr>
            <a:r>
              <a:rPr lang="en-US" sz="1400" b="1" dirty="0"/>
              <a:t>32,7</a:t>
            </a:r>
            <a:endParaRPr lang="fr-FR" sz="1400" b="1" dirty="0"/>
          </a:p>
        </p:txBody>
      </p:sp>
      <p:sp>
        <p:nvSpPr>
          <p:cNvPr id="54" name="ZoneTexte 53">
            <a:extLst>
              <a:ext uri="{FF2B5EF4-FFF2-40B4-BE49-F238E27FC236}">
                <a16:creationId xmlns:a16="http://schemas.microsoft.com/office/drawing/2014/main" id="{B96593B9-9B5D-4718-926C-2E50379E5328}"/>
              </a:ext>
            </a:extLst>
          </p:cNvPr>
          <p:cNvSpPr txBox="1"/>
          <p:nvPr/>
        </p:nvSpPr>
        <p:spPr>
          <a:xfrm>
            <a:off x="9335726" y="5521325"/>
            <a:ext cx="1370888" cy="517514"/>
          </a:xfrm>
          <a:prstGeom prst="rect">
            <a:avLst/>
          </a:prstGeom>
          <a:noFill/>
        </p:spPr>
        <p:txBody>
          <a:bodyPr wrap="none" rtlCol="0">
            <a:spAutoFit/>
          </a:bodyPr>
          <a:lstStyle/>
          <a:p>
            <a:pPr algn="ctr">
              <a:lnSpc>
                <a:spcPts val="1100"/>
              </a:lnSpc>
            </a:pPr>
            <a:r>
              <a:rPr lang="en-US" sz="1100" dirty="0"/>
              <a:t>Making the time to</a:t>
            </a:r>
          </a:p>
          <a:p>
            <a:pPr algn="ctr">
              <a:lnSpc>
                <a:spcPts val="1100"/>
              </a:lnSpc>
            </a:pPr>
            <a:r>
              <a:rPr lang="en-US" sz="1100" dirty="0"/>
              <a:t>go to the clinic every</a:t>
            </a:r>
          </a:p>
          <a:p>
            <a:pPr algn="ctr">
              <a:lnSpc>
                <a:spcPts val="1100"/>
              </a:lnSpc>
            </a:pPr>
            <a:r>
              <a:rPr lang="fr-FR" sz="1100" dirty="0"/>
              <a:t>2 </a:t>
            </a:r>
            <a:r>
              <a:rPr lang="fr-FR" sz="1100" dirty="0" err="1"/>
              <a:t>months</a:t>
            </a:r>
            <a:endParaRPr lang="fr-FR" sz="1100" dirty="0"/>
          </a:p>
        </p:txBody>
      </p:sp>
      <p:sp>
        <p:nvSpPr>
          <p:cNvPr id="55" name="Rectangle 54">
            <a:extLst>
              <a:ext uri="{FF2B5EF4-FFF2-40B4-BE49-F238E27FC236}">
                <a16:creationId xmlns:a16="http://schemas.microsoft.com/office/drawing/2014/main" id="{9AF0505E-02F0-44FA-951E-7CB751C16DDD}"/>
              </a:ext>
            </a:extLst>
          </p:cNvPr>
          <p:cNvSpPr/>
          <p:nvPr/>
        </p:nvSpPr>
        <p:spPr>
          <a:xfrm>
            <a:off x="9863686" y="4720590"/>
            <a:ext cx="314960" cy="765174"/>
          </a:xfrm>
          <a:prstGeom prst="rect">
            <a:avLst/>
          </a:prstGeom>
          <a:solidFill>
            <a:srgbClr val="FF5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6" name="ZoneTexte 55">
            <a:extLst>
              <a:ext uri="{FF2B5EF4-FFF2-40B4-BE49-F238E27FC236}">
                <a16:creationId xmlns:a16="http://schemas.microsoft.com/office/drawing/2014/main" id="{225AE2D5-4B69-4C35-B029-916FC8068E29}"/>
              </a:ext>
            </a:extLst>
          </p:cNvPr>
          <p:cNvSpPr txBox="1"/>
          <p:nvPr/>
        </p:nvSpPr>
        <p:spPr>
          <a:xfrm>
            <a:off x="9768532" y="4475074"/>
            <a:ext cx="505268" cy="245516"/>
          </a:xfrm>
          <a:prstGeom prst="rect">
            <a:avLst/>
          </a:prstGeom>
          <a:noFill/>
        </p:spPr>
        <p:txBody>
          <a:bodyPr wrap="none" rtlCol="0">
            <a:spAutoFit/>
          </a:bodyPr>
          <a:lstStyle/>
          <a:p>
            <a:pPr algn="ctr">
              <a:lnSpc>
                <a:spcPts val="1100"/>
              </a:lnSpc>
            </a:pPr>
            <a:r>
              <a:rPr lang="en-US" sz="1400" b="1" dirty="0"/>
              <a:t>32,1</a:t>
            </a:r>
            <a:endParaRPr lang="fr-FR" sz="1400" b="1" dirty="0"/>
          </a:p>
        </p:txBody>
      </p:sp>
      <p:sp>
        <p:nvSpPr>
          <p:cNvPr id="57" name="ZoneTexte 56">
            <a:extLst>
              <a:ext uri="{FF2B5EF4-FFF2-40B4-BE49-F238E27FC236}">
                <a16:creationId xmlns:a16="http://schemas.microsoft.com/office/drawing/2014/main" id="{837783EF-24D4-4AB6-85AC-F9E77C6920D2}"/>
              </a:ext>
            </a:extLst>
          </p:cNvPr>
          <p:cNvSpPr txBox="1"/>
          <p:nvPr/>
        </p:nvSpPr>
        <p:spPr>
          <a:xfrm>
            <a:off x="10734625" y="5521325"/>
            <a:ext cx="1242648" cy="517514"/>
          </a:xfrm>
          <a:prstGeom prst="rect">
            <a:avLst/>
          </a:prstGeom>
          <a:noFill/>
        </p:spPr>
        <p:txBody>
          <a:bodyPr wrap="none" rtlCol="0">
            <a:spAutoFit/>
          </a:bodyPr>
          <a:lstStyle/>
          <a:p>
            <a:pPr algn="ctr">
              <a:lnSpc>
                <a:spcPts val="1100"/>
              </a:lnSpc>
            </a:pPr>
            <a:r>
              <a:rPr lang="en-US" sz="1100" dirty="0"/>
              <a:t>Having to travel to</a:t>
            </a:r>
          </a:p>
          <a:p>
            <a:pPr algn="ctr">
              <a:lnSpc>
                <a:spcPts val="1100"/>
              </a:lnSpc>
            </a:pPr>
            <a:r>
              <a:rPr lang="fr-FR" sz="1100" dirty="0"/>
              <a:t>the </a:t>
            </a:r>
            <a:r>
              <a:rPr lang="fr-FR" sz="1100" dirty="0" err="1"/>
              <a:t>clinic</a:t>
            </a:r>
            <a:r>
              <a:rPr lang="fr-FR" sz="1100" dirty="0"/>
              <a:t> </a:t>
            </a:r>
            <a:r>
              <a:rPr lang="fr-FR" sz="1100" dirty="0" err="1"/>
              <a:t>every</a:t>
            </a:r>
            <a:r>
              <a:rPr lang="fr-FR" sz="1100" dirty="0"/>
              <a:t> 2</a:t>
            </a:r>
          </a:p>
          <a:p>
            <a:pPr algn="ctr">
              <a:lnSpc>
                <a:spcPts val="1100"/>
              </a:lnSpc>
            </a:pPr>
            <a:r>
              <a:rPr lang="fr-FR" sz="1100" dirty="0" err="1"/>
              <a:t>months</a:t>
            </a:r>
            <a:r>
              <a:rPr lang="fr-FR" sz="1100" dirty="0"/>
              <a:t> (</a:t>
            </a:r>
            <a:r>
              <a:rPr lang="fr-FR" sz="1100" dirty="0" err="1"/>
              <a:t>cost</a:t>
            </a:r>
            <a:r>
              <a:rPr lang="fr-FR" sz="1100" dirty="0"/>
              <a:t>)</a:t>
            </a:r>
          </a:p>
        </p:txBody>
      </p:sp>
      <p:sp>
        <p:nvSpPr>
          <p:cNvPr id="58" name="Rectangle 57">
            <a:extLst>
              <a:ext uri="{FF2B5EF4-FFF2-40B4-BE49-F238E27FC236}">
                <a16:creationId xmlns:a16="http://schemas.microsoft.com/office/drawing/2014/main" id="{7A5FF657-86DC-42C6-ABF4-3B746D6ED093}"/>
              </a:ext>
            </a:extLst>
          </p:cNvPr>
          <p:cNvSpPr/>
          <p:nvPr/>
        </p:nvSpPr>
        <p:spPr>
          <a:xfrm>
            <a:off x="11198462" y="4873872"/>
            <a:ext cx="314960" cy="611892"/>
          </a:xfrm>
          <a:prstGeom prst="rect">
            <a:avLst/>
          </a:prstGeom>
          <a:solidFill>
            <a:srgbClr val="FF5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9" name="ZoneTexte 58">
            <a:extLst>
              <a:ext uri="{FF2B5EF4-FFF2-40B4-BE49-F238E27FC236}">
                <a16:creationId xmlns:a16="http://schemas.microsoft.com/office/drawing/2014/main" id="{F4F00E6D-0E6F-46C0-8AC1-6DB53B35F07D}"/>
              </a:ext>
            </a:extLst>
          </p:cNvPr>
          <p:cNvSpPr txBox="1"/>
          <p:nvPr/>
        </p:nvSpPr>
        <p:spPr>
          <a:xfrm>
            <a:off x="11103308" y="4623603"/>
            <a:ext cx="505268" cy="245516"/>
          </a:xfrm>
          <a:prstGeom prst="rect">
            <a:avLst/>
          </a:prstGeom>
          <a:noFill/>
        </p:spPr>
        <p:txBody>
          <a:bodyPr wrap="none" rtlCol="0">
            <a:spAutoFit/>
          </a:bodyPr>
          <a:lstStyle/>
          <a:p>
            <a:pPr algn="ctr">
              <a:lnSpc>
                <a:spcPts val="1100"/>
              </a:lnSpc>
            </a:pPr>
            <a:r>
              <a:rPr lang="en-US" sz="1400" b="1" dirty="0"/>
              <a:t>26,2</a:t>
            </a:r>
            <a:endParaRPr lang="fr-FR" sz="1400" b="1" dirty="0"/>
          </a:p>
        </p:txBody>
      </p:sp>
      <p:sp>
        <p:nvSpPr>
          <p:cNvPr id="60" name="Titre 1">
            <a:extLst>
              <a:ext uri="{FF2B5EF4-FFF2-40B4-BE49-F238E27FC236}">
                <a16:creationId xmlns:a16="http://schemas.microsoft.com/office/drawing/2014/main" id="{39A7DB0D-8ADF-4063-8315-F4AC05E2C743}"/>
              </a:ext>
            </a:extLst>
          </p:cNvPr>
          <p:cNvSpPr>
            <a:spLocks noGrp="1"/>
          </p:cNvSpPr>
          <p:nvPr>
            <p:ph type="title"/>
          </p:nvPr>
        </p:nvSpPr>
        <p:spPr>
          <a:xfrm>
            <a:off x="1159990" y="96819"/>
            <a:ext cx="9904249" cy="1581373"/>
          </a:xfrm>
        </p:spPr>
        <p:txBody>
          <a:bodyPr>
            <a:noAutofit/>
          </a:bodyPr>
          <a:lstStyle/>
          <a:p>
            <a:r>
              <a:rPr lang="en-US" sz="2800" dirty="0"/>
              <a:t>Factors associated with interest in a long-acting HIV regimen: perspectives of people living with HIV, and physicians</a:t>
            </a:r>
            <a:br>
              <a:rPr lang="en-US" sz="2800" dirty="0"/>
            </a:br>
            <a:r>
              <a:rPr lang="en-US" sz="2800" dirty="0"/>
              <a:t>in Western Europe (2)</a:t>
            </a:r>
            <a:endParaRPr lang="fr-FR" sz="2800" dirty="0"/>
          </a:p>
        </p:txBody>
      </p:sp>
    </p:spTree>
    <p:extLst>
      <p:ext uri="{BB962C8B-B14F-4D97-AF65-F5344CB8AC3E}">
        <p14:creationId xmlns:p14="http://schemas.microsoft.com/office/powerpoint/2010/main" val="4244830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
            <a:extLst>
              <a:ext uri="{FF2B5EF4-FFF2-40B4-BE49-F238E27FC236}">
                <a16:creationId xmlns:a16="http://schemas.microsoft.com/office/drawing/2014/main" id="{5FE74DCC-DD1C-4CD7-8686-CFED833B2F12}"/>
              </a:ext>
            </a:extLst>
          </p:cNvPr>
          <p:cNvSpPr>
            <a:spLocks noGrp="1"/>
          </p:cNvSpPr>
          <p:nvPr>
            <p:ph type="title"/>
          </p:nvPr>
        </p:nvSpPr>
        <p:spPr/>
        <p:txBody>
          <a:bodyPr/>
          <a:lstStyle/>
          <a:p>
            <a:r>
              <a:rPr lang="en-GB" dirty="0"/>
              <a:t>FLAIR OLI : Study Design</a:t>
            </a:r>
            <a:endParaRPr lang="en-GB" dirty="0">
              <a:highlight>
                <a:srgbClr val="FFFF00"/>
              </a:highlight>
            </a:endParaRPr>
          </a:p>
        </p:txBody>
      </p:sp>
      <p:sp>
        <p:nvSpPr>
          <p:cNvPr id="3" name="Rectangle 2">
            <a:extLst>
              <a:ext uri="{FF2B5EF4-FFF2-40B4-BE49-F238E27FC236}">
                <a16:creationId xmlns:a16="http://schemas.microsoft.com/office/drawing/2014/main" id="{72E52088-7B89-4F56-89D2-72487E16F2CD}"/>
              </a:ext>
            </a:extLst>
          </p:cNvPr>
          <p:cNvSpPr/>
          <p:nvPr/>
        </p:nvSpPr>
        <p:spPr>
          <a:xfrm>
            <a:off x="9677723" y="6495532"/>
            <a:ext cx="2514279" cy="276999"/>
          </a:xfrm>
          <a:prstGeom prst="rect">
            <a:avLst/>
          </a:prstGeom>
        </p:spPr>
        <p:txBody>
          <a:bodyPr wrap="none">
            <a:spAutoFit/>
          </a:bodyPr>
          <a:lstStyle/>
          <a:p>
            <a:pPr algn="r"/>
            <a:r>
              <a:rPr lang="fr-FR" sz="1200" i="1" dirty="0">
                <a:solidFill>
                  <a:srgbClr val="000000"/>
                </a:solidFill>
                <a:ea typeface="Arial" pitchFamily="-84" charset="0"/>
                <a:cs typeface="Arial" pitchFamily="-84" charset="0"/>
              </a:rPr>
              <a:t>D’</a:t>
            </a:r>
            <a:r>
              <a:rPr lang="fr-FR" sz="1200" i="1" dirty="0" err="1">
                <a:solidFill>
                  <a:srgbClr val="000000"/>
                </a:solidFill>
                <a:ea typeface="Arial" pitchFamily="-84" charset="0"/>
                <a:cs typeface="Arial" pitchFamily="-84" charset="0"/>
              </a:rPr>
              <a:t>Amico</a:t>
            </a:r>
            <a:r>
              <a:rPr lang="fr-FR" sz="1200" i="1" dirty="0">
                <a:solidFill>
                  <a:srgbClr val="000000"/>
                </a:solidFill>
                <a:ea typeface="Arial" pitchFamily="-84" charset="0"/>
                <a:cs typeface="Arial" pitchFamily="-84" charset="0"/>
              </a:rPr>
              <a:t> R</a:t>
            </a:r>
            <a:r>
              <a:rPr lang="fr-FR" sz="1200" i="1" dirty="0"/>
              <a:t>, Glasgow 2020, Abs. O414 </a:t>
            </a:r>
          </a:p>
        </p:txBody>
      </p:sp>
      <p:sp>
        <p:nvSpPr>
          <p:cNvPr id="7" name="ZoneTexte 6">
            <a:extLst>
              <a:ext uri="{FF2B5EF4-FFF2-40B4-BE49-F238E27FC236}">
                <a16:creationId xmlns:a16="http://schemas.microsoft.com/office/drawing/2014/main" id="{8D1FBB54-4436-4E7B-96BA-633692FD2E0D}"/>
              </a:ext>
            </a:extLst>
          </p:cNvPr>
          <p:cNvSpPr txBox="1"/>
          <p:nvPr/>
        </p:nvSpPr>
        <p:spPr>
          <a:xfrm>
            <a:off x="1500993" y="1791069"/>
            <a:ext cx="9190015" cy="400110"/>
          </a:xfrm>
          <a:prstGeom prst="rect">
            <a:avLst/>
          </a:prstGeom>
          <a:noFill/>
        </p:spPr>
        <p:txBody>
          <a:bodyPr wrap="none">
            <a:spAutoFit/>
          </a:bodyPr>
          <a:lstStyle/>
          <a:p>
            <a:pPr algn="ctr" defTabSz="685783" eaLnBrk="0" fontAlgn="base" hangingPunct="0">
              <a:spcBef>
                <a:spcPct val="0"/>
              </a:spcBef>
              <a:spcAft>
                <a:spcPct val="0"/>
              </a:spcAft>
              <a:defRPr/>
            </a:pPr>
            <a:r>
              <a:rPr lang="en-GB" sz="2000" b="1" dirty="0">
                <a:solidFill>
                  <a:srgbClr val="0070C0"/>
                </a:solidFill>
                <a:cs typeface="Arial" panose="020B0604020202020204" pitchFamily="34" charset="0"/>
              </a:rPr>
              <a:t>Phase III, Randomised, Multicentre, Parallel-Group, Noninferiority, Open-Label Study</a:t>
            </a:r>
            <a:endParaRPr lang="en-GB" sz="2000" b="1" baseline="30000" dirty="0">
              <a:solidFill>
                <a:srgbClr val="0070C0"/>
              </a:solidFill>
              <a:cs typeface="Arial" panose="020B0604020202020204" pitchFamily="34" charset="0"/>
            </a:endParaRPr>
          </a:p>
        </p:txBody>
      </p:sp>
      <p:sp>
        <p:nvSpPr>
          <p:cNvPr id="142" name="Rectangle 15">
            <a:extLst>
              <a:ext uri="{FF2B5EF4-FFF2-40B4-BE49-F238E27FC236}">
                <a16:creationId xmlns:a16="http://schemas.microsoft.com/office/drawing/2014/main" id="{372A868A-FD83-4FBF-A92B-5D6514DB14E9}"/>
              </a:ext>
            </a:extLst>
          </p:cNvPr>
          <p:cNvSpPr>
            <a:spLocks noChangeArrowheads="1"/>
          </p:cNvSpPr>
          <p:nvPr/>
        </p:nvSpPr>
        <p:spPr bwMode="auto">
          <a:xfrm>
            <a:off x="8885888" y="4897009"/>
            <a:ext cx="46776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eaLnBrk="0" fontAlgn="base" hangingPunct="0">
              <a:spcBef>
                <a:spcPct val="0"/>
              </a:spcBef>
              <a:spcAft>
                <a:spcPct val="0"/>
              </a:spcAft>
              <a:defRPr/>
            </a:pPr>
            <a:r>
              <a:rPr lang="en-GB" altLang="en-US" sz="1200" b="1">
                <a:solidFill>
                  <a:prstClr val="black"/>
                </a:solidFill>
                <a:latin typeface="Calibri"/>
                <a:cs typeface="Arial" panose="020B0604020202020204" pitchFamily="34" charset="0"/>
              </a:rPr>
              <a:t>104</a:t>
            </a:r>
            <a:endParaRPr lang="en-GB" altLang="en-US" sz="1200">
              <a:solidFill>
                <a:prstClr val="black"/>
              </a:solidFill>
              <a:latin typeface="Calibri"/>
              <a:cs typeface="Arial" panose="020B0604020202020204" pitchFamily="34" charset="0"/>
            </a:endParaRPr>
          </a:p>
        </p:txBody>
      </p:sp>
      <p:sp>
        <p:nvSpPr>
          <p:cNvPr id="143" name="Rectangle 12">
            <a:extLst>
              <a:ext uri="{FF2B5EF4-FFF2-40B4-BE49-F238E27FC236}">
                <a16:creationId xmlns:a16="http://schemas.microsoft.com/office/drawing/2014/main" id="{D9603F13-11AD-451C-8E87-075A9F2CE4A5}"/>
              </a:ext>
            </a:extLst>
          </p:cNvPr>
          <p:cNvSpPr>
            <a:spLocks noChangeArrowheads="1"/>
          </p:cNvSpPr>
          <p:nvPr/>
        </p:nvSpPr>
        <p:spPr bwMode="auto">
          <a:xfrm>
            <a:off x="3238590" y="4913054"/>
            <a:ext cx="35631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eaLnBrk="0" fontAlgn="base" hangingPunct="0">
              <a:spcBef>
                <a:spcPct val="0"/>
              </a:spcBef>
              <a:spcAft>
                <a:spcPct val="0"/>
              </a:spcAft>
              <a:defRPr/>
            </a:pPr>
            <a:r>
              <a:rPr lang="en-GB" altLang="en-US" sz="1200" b="1">
                <a:solidFill>
                  <a:prstClr val="black"/>
                </a:solidFill>
                <a:latin typeface="Calibri"/>
                <a:cs typeface="Arial" panose="020B0604020202020204" pitchFamily="34" charset="0"/>
              </a:rPr>
              <a:t>Day 1</a:t>
            </a:r>
            <a:endParaRPr lang="en-GB" altLang="en-US" sz="1200">
              <a:solidFill>
                <a:prstClr val="black"/>
              </a:solidFill>
              <a:latin typeface="Calibri"/>
              <a:cs typeface="Arial" panose="020B0604020202020204" pitchFamily="34" charset="0"/>
            </a:endParaRPr>
          </a:p>
        </p:txBody>
      </p:sp>
      <p:sp>
        <p:nvSpPr>
          <p:cNvPr id="144" name="Rectangle 15">
            <a:extLst>
              <a:ext uri="{FF2B5EF4-FFF2-40B4-BE49-F238E27FC236}">
                <a16:creationId xmlns:a16="http://schemas.microsoft.com/office/drawing/2014/main" id="{A0837733-21BA-4A3A-80B2-E6892F8E679A}"/>
              </a:ext>
            </a:extLst>
          </p:cNvPr>
          <p:cNvSpPr>
            <a:spLocks noChangeArrowheads="1"/>
          </p:cNvSpPr>
          <p:nvPr/>
        </p:nvSpPr>
        <p:spPr bwMode="auto">
          <a:xfrm>
            <a:off x="7622510" y="4905698"/>
            <a:ext cx="50099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eaLnBrk="0" fontAlgn="base" hangingPunct="0">
              <a:spcBef>
                <a:spcPct val="0"/>
              </a:spcBef>
              <a:spcAft>
                <a:spcPct val="0"/>
              </a:spcAft>
              <a:defRPr/>
            </a:pPr>
            <a:r>
              <a:rPr lang="en-GB" altLang="en-US" sz="1200" b="1">
                <a:solidFill>
                  <a:prstClr val="black"/>
                </a:solidFill>
                <a:latin typeface="Calibri"/>
                <a:cs typeface="Arial" panose="020B0604020202020204" pitchFamily="34" charset="0"/>
              </a:rPr>
              <a:t>100</a:t>
            </a:r>
            <a:endParaRPr lang="en-GB" altLang="en-US" sz="1200">
              <a:solidFill>
                <a:prstClr val="black"/>
              </a:solidFill>
              <a:latin typeface="Calibri"/>
              <a:cs typeface="Arial" panose="020B0604020202020204" pitchFamily="34" charset="0"/>
            </a:endParaRPr>
          </a:p>
        </p:txBody>
      </p:sp>
      <p:sp>
        <p:nvSpPr>
          <p:cNvPr id="145" name="Rectangle 24">
            <a:extLst>
              <a:ext uri="{FF2B5EF4-FFF2-40B4-BE49-F238E27FC236}">
                <a16:creationId xmlns:a16="http://schemas.microsoft.com/office/drawing/2014/main" id="{ADE35C1B-71DD-4CF3-8F8B-4DC0654FD885}"/>
              </a:ext>
            </a:extLst>
          </p:cNvPr>
          <p:cNvSpPr>
            <a:spLocks noChangeArrowheads="1"/>
          </p:cNvSpPr>
          <p:nvPr/>
        </p:nvSpPr>
        <p:spPr bwMode="auto">
          <a:xfrm>
            <a:off x="5572584" y="4922965"/>
            <a:ext cx="41951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eaLnBrk="0" fontAlgn="base" hangingPunct="0">
              <a:spcBef>
                <a:spcPct val="0"/>
              </a:spcBef>
              <a:spcAft>
                <a:spcPct val="0"/>
              </a:spcAft>
              <a:defRPr/>
            </a:pPr>
            <a:r>
              <a:rPr lang="en-GB" altLang="en-US" sz="1200" b="1">
                <a:solidFill>
                  <a:prstClr val="black"/>
                </a:solidFill>
                <a:latin typeface="Calibri"/>
                <a:cs typeface="Arial" panose="020B0604020202020204" pitchFamily="34" charset="0"/>
              </a:rPr>
              <a:t>48</a:t>
            </a:r>
            <a:endParaRPr lang="en-GB" altLang="en-US" sz="1200">
              <a:solidFill>
                <a:prstClr val="black"/>
              </a:solidFill>
              <a:latin typeface="Calibri"/>
              <a:cs typeface="Arial" panose="020B0604020202020204" pitchFamily="34" charset="0"/>
            </a:endParaRPr>
          </a:p>
        </p:txBody>
      </p:sp>
      <p:sp>
        <p:nvSpPr>
          <p:cNvPr id="146" name="Rectangle 32">
            <a:extLst>
              <a:ext uri="{FF2B5EF4-FFF2-40B4-BE49-F238E27FC236}">
                <a16:creationId xmlns:a16="http://schemas.microsoft.com/office/drawing/2014/main" id="{FD7F67DE-0D87-4CD0-B6BF-F7FAA7B19D01}"/>
              </a:ext>
            </a:extLst>
          </p:cNvPr>
          <p:cNvSpPr>
            <a:spLocks noChangeArrowheads="1"/>
          </p:cNvSpPr>
          <p:nvPr/>
        </p:nvSpPr>
        <p:spPr bwMode="auto">
          <a:xfrm>
            <a:off x="4119920" y="4909030"/>
            <a:ext cx="42777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eaLnBrk="0" fontAlgn="base" hangingPunct="0">
              <a:spcBef>
                <a:spcPct val="0"/>
              </a:spcBef>
              <a:spcAft>
                <a:spcPct val="0"/>
              </a:spcAft>
              <a:defRPr/>
            </a:pPr>
            <a:r>
              <a:rPr lang="en-GB" altLang="en-US" sz="1200" b="1">
                <a:solidFill>
                  <a:prstClr val="black"/>
                </a:solidFill>
                <a:latin typeface="Calibri"/>
                <a:cs typeface="Arial" panose="020B0604020202020204" pitchFamily="34" charset="0"/>
              </a:rPr>
              <a:t>4</a:t>
            </a:r>
            <a:endParaRPr lang="en-GB" altLang="en-US" sz="1200" baseline="30000">
              <a:solidFill>
                <a:prstClr val="black"/>
              </a:solidFill>
              <a:latin typeface="Calibri"/>
              <a:cs typeface="Arial" panose="020B0604020202020204" pitchFamily="34" charset="0"/>
            </a:endParaRPr>
          </a:p>
        </p:txBody>
      </p:sp>
      <p:sp>
        <p:nvSpPr>
          <p:cNvPr id="147" name="Rectangle 44">
            <a:extLst>
              <a:ext uri="{FF2B5EF4-FFF2-40B4-BE49-F238E27FC236}">
                <a16:creationId xmlns:a16="http://schemas.microsoft.com/office/drawing/2014/main" id="{8D657F52-F914-4976-AAB8-9E4F05A5F4FC}"/>
              </a:ext>
            </a:extLst>
          </p:cNvPr>
          <p:cNvSpPr>
            <a:spLocks noChangeArrowheads="1"/>
          </p:cNvSpPr>
          <p:nvPr/>
        </p:nvSpPr>
        <p:spPr bwMode="auto">
          <a:xfrm>
            <a:off x="7353635" y="4904891"/>
            <a:ext cx="41951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eaLnBrk="0" fontAlgn="base" hangingPunct="0">
              <a:spcBef>
                <a:spcPct val="0"/>
              </a:spcBef>
              <a:spcAft>
                <a:spcPct val="0"/>
              </a:spcAft>
              <a:defRPr/>
            </a:pPr>
            <a:r>
              <a:rPr lang="en-GB" altLang="en-US" sz="1200" b="1">
                <a:solidFill>
                  <a:prstClr val="black"/>
                </a:solidFill>
                <a:latin typeface="Calibri"/>
                <a:cs typeface="Arial" panose="020B0604020202020204" pitchFamily="34" charset="0"/>
              </a:rPr>
              <a:t>96 </a:t>
            </a:r>
            <a:endParaRPr lang="en-GB" altLang="en-US" sz="1200">
              <a:solidFill>
                <a:prstClr val="black"/>
              </a:solidFill>
              <a:latin typeface="Calibri"/>
              <a:cs typeface="Arial" panose="020B0604020202020204" pitchFamily="34" charset="0"/>
            </a:endParaRPr>
          </a:p>
        </p:txBody>
      </p:sp>
      <p:sp>
        <p:nvSpPr>
          <p:cNvPr id="148" name="Rectangle 50">
            <a:extLst>
              <a:ext uri="{FF2B5EF4-FFF2-40B4-BE49-F238E27FC236}">
                <a16:creationId xmlns:a16="http://schemas.microsoft.com/office/drawing/2014/main" id="{08EB7E12-3228-4229-9DD8-732CC35882D4}"/>
              </a:ext>
            </a:extLst>
          </p:cNvPr>
          <p:cNvSpPr>
            <a:spLocks noChangeArrowheads="1"/>
          </p:cNvSpPr>
          <p:nvPr/>
        </p:nvSpPr>
        <p:spPr bwMode="auto">
          <a:xfrm>
            <a:off x="1983826" y="2434112"/>
            <a:ext cx="128282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eaLnBrk="0" fontAlgn="base" hangingPunct="0">
              <a:spcBef>
                <a:spcPct val="0"/>
              </a:spcBef>
              <a:spcAft>
                <a:spcPct val="0"/>
              </a:spcAft>
              <a:defRPr/>
            </a:pPr>
            <a:r>
              <a:rPr lang="en-GB" altLang="en-US" sz="1300" b="1">
                <a:solidFill>
                  <a:prstClr val="black"/>
                </a:solidFill>
                <a:latin typeface="Calibri"/>
                <a:cs typeface="Arial" panose="020B0604020202020204" pitchFamily="34" charset="0"/>
              </a:rPr>
              <a:t>Induction </a:t>
            </a:r>
          </a:p>
          <a:p>
            <a:pPr algn="ctr" defTabSz="914400" eaLnBrk="0" fontAlgn="base" hangingPunct="0">
              <a:spcBef>
                <a:spcPct val="0"/>
              </a:spcBef>
              <a:spcAft>
                <a:spcPct val="0"/>
              </a:spcAft>
              <a:defRPr/>
            </a:pPr>
            <a:r>
              <a:rPr lang="en-GB" altLang="en-US" sz="1300" b="1">
                <a:solidFill>
                  <a:prstClr val="black"/>
                </a:solidFill>
                <a:latin typeface="Calibri"/>
                <a:cs typeface="Arial" panose="020B0604020202020204" pitchFamily="34" charset="0"/>
              </a:rPr>
              <a:t>Phase</a:t>
            </a:r>
            <a:endParaRPr lang="en-GB" altLang="en-US" sz="1300">
              <a:solidFill>
                <a:prstClr val="black"/>
              </a:solidFill>
              <a:latin typeface="Calibri"/>
              <a:cs typeface="Arial" panose="020B0604020202020204" pitchFamily="34" charset="0"/>
            </a:endParaRPr>
          </a:p>
        </p:txBody>
      </p:sp>
      <p:sp>
        <p:nvSpPr>
          <p:cNvPr id="149" name="Rectangle 51">
            <a:extLst>
              <a:ext uri="{FF2B5EF4-FFF2-40B4-BE49-F238E27FC236}">
                <a16:creationId xmlns:a16="http://schemas.microsoft.com/office/drawing/2014/main" id="{4E004B00-2D59-4CFC-9B39-D8AF0CEF172C}"/>
              </a:ext>
            </a:extLst>
          </p:cNvPr>
          <p:cNvSpPr>
            <a:spLocks noChangeArrowheads="1"/>
          </p:cNvSpPr>
          <p:nvPr/>
        </p:nvSpPr>
        <p:spPr bwMode="auto">
          <a:xfrm>
            <a:off x="4967762" y="2473938"/>
            <a:ext cx="1358962"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eaLnBrk="0" fontAlgn="base" hangingPunct="0">
              <a:spcBef>
                <a:spcPct val="0"/>
              </a:spcBef>
              <a:spcAft>
                <a:spcPct val="0"/>
              </a:spcAft>
              <a:defRPr/>
            </a:pPr>
            <a:r>
              <a:rPr lang="en-GB" altLang="en-US" sz="1300" b="1">
                <a:solidFill>
                  <a:prstClr val="black"/>
                </a:solidFill>
                <a:latin typeface="Calibri"/>
                <a:cs typeface="Arial" panose="020B0604020202020204" pitchFamily="34" charset="0"/>
              </a:rPr>
              <a:t>Maintenance Phase</a:t>
            </a:r>
            <a:endParaRPr lang="en-GB" altLang="en-US" sz="1300">
              <a:solidFill>
                <a:prstClr val="black"/>
              </a:solidFill>
              <a:latin typeface="Calibri"/>
              <a:cs typeface="Arial" panose="020B0604020202020204" pitchFamily="34" charset="0"/>
            </a:endParaRPr>
          </a:p>
        </p:txBody>
      </p:sp>
      <p:sp>
        <p:nvSpPr>
          <p:cNvPr id="150" name="Rectangle 52">
            <a:extLst>
              <a:ext uri="{FF2B5EF4-FFF2-40B4-BE49-F238E27FC236}">
                <a16:creationId xmlns:a16="http://schemas.microsoft.com/office/drawing/2014/main" id="{087C3F8A-659B-45D4-8E33-1153454DEBC4}"/>
              </a:ext>
            </a:extLst>
          </p:cNvPr>
          <p:cNvSpPr>
            <a:spLocks noChangeArrowheads="1"/>
          </p:cNvSpPr>
          <p:nvPr/>
        </p:nvSpPr>
        <p:spPr bwMode="auto">
          <a:xfrm>
            <a:off x="9134060" y="2225364"/>
            <a:ext cx="1386552"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eaLnBrk="0" fontAlgn="base" hangingPunct="0">
              <a:spcBef>
                <a:spcPct val="0"/>
              </a:spcBef>
              <a:spcAft>
                <a:spcPct val="0"/>
              </a:spcAft>
              <a:defRPr/>
            </a:pPr>
            <a:r>
              <a:rPr lang="en-GB" altLang="en-US" sz="1300" b="1">
                <a:solidFill>
                  <a:prstClr val="black"/>
                </a:solidFill>
                <a:latin typeface="Calibri"/>
                <a:cs typeface="Arial" panose="020B0604020202020204" pitchFamily="34" charset="0"/>
              </a:rPr>
              <a:t>Extension Phase</a:t>
            </a:r>
            <a:endParaRPr lang="en-GB" altLang="en-US" sz="1300" baseline="30000">
              <a:solidFill>
                <a:prstClr val="black"/>
              </a:solidFill>
              <a:latin typeface="Calibri"/>
              <a:cs typeface="Arial" panose="020B0604020202020204" pitchFamily="34" charset="0"/>
            </a:endParaRPr>
          </a:p>
        </p:txBody>
      </p:sp>
      <p:sp>
        <p:nvSpPr>
          <p:cNvPr id="151" name="Rectangle 65">
            <a:extLst>
              <a:ext uri="{FF2B5EF4-FFF2-40B4-BE49-F238E27FC236}">
                <a16:creationId xmlns:a16="http://schemas.microsoft.com/office/drawing/2014/main" id="{18C9DB93-7800-4726-9150-22B410009C56}"/>
              </a:ext>
            </a:extLst>
          </p:cNvPr>
          <p:cNvSpPr>
            <a:spLocks noChangeArrowheads="1"/>
          </p:cNvSpPr>
          <p:nvPr/>
        </p:nvSpPr>
        <p:spPr bwMode="auto">
          <a:xfrm>
            <a:off x="5839848" y="3030654"/>
            <a:ext cx="6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eaLnBrk="0" fontAlgn="base" hangingPunct="0">
              <a:spcBef>
                <a:spcPct val="0"/>
              </a:spcBef>
              <a:spcAft>
                <a:spcPct val="0"/>
              </a:spcAft>
              <a:defRPr/>
            </a:pPr>
            <a:endParaRPr lang="en-GB" altLang="en-US" sz="1200">
              <a:solidFill>
                <a:prstClr val="black"/>
              </a:solidFill>
              <a:latin typeface="Calibri"/>
              <a:cs typeface="Arial" panose="020B0604020202020204" pitchFamily="34" charset="0"/>
            </a:endParaRPr>
          </a:p>
        </p:txBody>
      </p:sp>
      <p:sp>
        <p:nvSpPr>
          <p:cNvPr id="152" name="Flowchart: Off-page Connector 3">
            <a:extLst>
              <a:ext uri="{FF2B5EF4-FFF2-40B4-BE49-F238E27FC236}">
                <a16:creationId xmlns:a16="http://schemas.microsoft.com/office/drawing/2014/main" id="{946886DD-452E-45D7-82FD-C48CC19DCA78}"/>
              </a:ext>
            </a:extLst>
          </p:cNvPr>
          <p:cNvSpPr/>
          <p:nvPr/>
        </p:nvSpPr>
        <p:spPr>
          <a:xfrm>
            <a:off x="7868363" y="3926704"/>
            <a:ext cx="3821597" cy="695318"/>
          </a:xfrm>
          <a:prstGeom prst="homePlate">
            <a:avLst>
              <a:gd name="adj" fmla="val 23723"/>
            </a:avLst>
          </a:prstGeom>
          <a:solidFill>
            <a:srgbClr val="00A779"/>
          </a:solidFill>
          <a:ln w="12700" cap="flat" cmpd="sng" algn="ctr">
            <a:solidFill>
              <a:srgbClr val="00A779"/>
            </a:solidFill>
            <a:prstDash val="solid"/>
            <a:miter lim="800000"/>
          </a:ln>
          <a:effectLst/>
        </p:spPr>
        <p:txBody>
          <a:bodyPr vert="horz" rIns="90000" bIns="46800" rtlCol="0" anchor="ctr"/>
          <a:lstStyle/>
          <a:p>
            <a:pPr marL="0" marR="0" lvl="0" indent="0" algn="ctr" defTabSz="914400" eaLnBrk="0" fontAlgn="base" latinLnBrk="0" hangingPunct="0">
              <a:lnSpc>
                <a:spcPct val="110000"/>
              </a:lnSpc>
              <a:spcBef>
                <a:spcPct val="0"/>
              </a:spcBef>
              <a:spcAft>
                <a:spcPct val="0"/>
              </a:spcAft>
              <a:buClrTx/>
              <a:buSzTx/>
              <a:buFontTx/>
              <a:buNone/>
              <a:tabLst/>
              <a:defRPr/>
            </a:pPr>
            <a:endParaRPr kumimoji="0" lang="en-GB" altLang="en-US" sz="11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0" fontAlgn="base" latinLnBrk="0" hangingPunct="0">
              <a:lnSpc>
                <a:spcPct val="110000"/>
              </a:lnSpc>
              <a:spcBef>
                <a:spcPct val="0"/>
              </a:spcBef>
              <a:spcAft>
                <a:spcPct val="0"/>
              </a:spcAft>
              <a:buClrTx/>
              <a:buSzTx/>
              <a:buFontTx/>
              <a:buNone/>
              <a:tabLst/>
              <a:defRPr/>
            </a:pPr>
            <a:r>
              <a:rPr kumimoji="0" lang="en-GB" altLang="en-US" sz="1100" b="1" i="0" u="none" strike="noStrike" kern="0" cap="none" spc="0" normalizeH="0" baseline="0" noProof="0" dirty="0">
                <a:ln>
                  <a:noFill/>
                </a:ln>
                <a:solidFill>
                  <a:prstClr val="white"/>
                </a:solidFill>
                <a:effectLst/>
                <a:uLnTx/>
                <a:uFillTx/>
                <a:latin typeface="Calibri"/>
                <a:ea typeface="+mn-ea"/>
                <a:cs typeface="+mn-cs"/>
              </a:rPr>
              <a:t>CAB (400 mg) + RPV (600 mg) LA </a:t>
            </a:r>
            <a:br>
              <a:rPr kumimoji="0" lang="en-GB" altLang="en-US" sz="1100" b="1" i="0" u="none" strike="noStrike" kern="0" cap="none" spc="0" normalizeH="0" baseline="0" noProof="0" dirty="0">
                <a:ln>
                  <a:noFill/>
                </a:ln>
                <a:solidFill>
                  <a:prstClr val="white"/>
                </a:solidFill>
                <a:effectLst/>
                <a:uLnTx/>
                <a:uFillTx/>
                <a:latin typeface="Calibri"/>
                <a:ea typeface="+mn-ea"/>
                <a:cs typeface="+mn-cs"/>
              </a:rPr>
            </a:br>
            <a:r>
              <a:rPr kumimoji="0" lang="en-GB" altLang="en-US" sz="1100" b="1" i="0" u="none" strike="noStrike" kern="0" cap="none" spc="0" normalizeH="0" baseline="0" noProof="0" dirty="0">
                <a:ln>
                  <a:noFill/>
                </a:ln>
                <a:solidFill>
                  <a:prstClr val="white"/>
                </a:solidFill>
                <a:effectLst/>
                <a:uLnTx/>
                <a:uFillTx/>
                <a:latin typeface="Calibri"/>
                <a:ea typeface="+mn-ea"/>
                <a:cs typeface="+mn-cs"/>
              </a:rPr>
              <a:t>IM Q4W N=243</a:t>
            </a:r>
          </a:p>
          <a:p>
            <a:pPr marL="0" marR="0" lvl="0" indent="0" algn="ctr" defTabSz="914400" eaLnBrk="0" fontAlgn="base" latinLnBrk="0" hangingPunct="0">
              <a:lnSpc>
                <a:spcPct val="110000"/>
              </a:lnSpc>
              <a:spcBef>
                <a:spcPct val="0"/>
              </a:spcBef>
              <a:spcAft>
                <a:spcPct val="0"/>
              </a:spcAft>
              <a:buClrTx/>
              <a:buSzTx/>
              <a:buFontTx/>
              <a:buNone/>
              <a:tabLst/>
              <a:defRPr/>
            </a:pPr>
            <a:endParaRPr kumimoji="0" lang="en-GB" altLang="en-US"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153" name="Flowchart: Off-page Connector 3">
            <a:extLst>
              <a:ext uri="{FF2B5EF4-FFF2-40B4-BE49-F238E27FC236}">
                <a16:creationId xmlns:a16="http://schemas.microsoft.com/office/drawing/2014/main" id="{CCA4FE42-863C-48DE-9727-446A4B0A57ED}"/>
              </a:ext>
            </a:extLst>
          </p:cNvPr>
          <p:cNvSpPr/>
          <p:nvPr/>
        </p:nvSpPr>
        <p:spPr>
          <a:xfrm>
            <a:off x="3462114" y="2905058"/>
            <a:ext cx="4370259" cy="667069"/>
          </a:xfrm>
          <a:prstGeom prst="homePlate">
            <a:avLst>
              <a:gd name="adj" fmla="val 22314"/>
            </a:avLst>
          </a:prstGeom>
          <a:solidFill>
            <a:srgbClr val="970096"/>
          </a:solidFill>
          <a:ln w="12700" cap="flat" cmpd="sng" algn="ctr">
            <a:solidFill>
              <a:srgbClr val="970096"/>
            </a:solidFill>
            <a:prstDash val="solid"/>
            <a:miter lim="800000"/>
          </a:ln>
          <a:effectLst/>
        </p:spPr>
        <p:txBody>
          <a:bodyPr vert="horz"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100" b="1" i="0" u="none" strike="noStrike" kern="0" cap="none" spc="0" normalizeH="0" baseline="0" noProof="0" dirty="0">
                <a:ln>
                  <a:noFill/>
                </a:ln>
                <a:solidFill>
                  <a:prstClr val="white"/>
                </a:solidFill>
                <a:effectLst/>
                <a:uLnTx/>
                <a:uFillTx/>
                <a:latin typeface="Calibri"/>
                <a:ea typeface="+mn-ea"/>
                <a:cs typeface="+mn-cs"/>
              </a:rPr>
              <a:t>DTG/ABC/3TC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100" b="1" i="0" u="none" strike="noStrike" kern="0" cap="none" spc="0" normalizeH="0" baseline="0" noProof="0" dirty="0">
                <a:ln>
                  <a:noFill/>
                </a:ln>
                <a:solidFill>
                  <a:prstClr val="white"/>
                </a:solidFill>
                <a:effectLst/>
                <a:uLnTx/>
                <a:uFillTx/>
                <a:latin typeface="Calibri"/>
                <a:ea typeface="+mn-ea"/>
                <a:cs typeface="+mn-cs"/>
              </a:rPr>
              <a:t>Oral daily </a:t>
            </a:r>
            <a:r>
              <a:rPr kumimoji="0" lang="en-GB" altLang="en-US" sz="1100" b="1" i="0" u="none" strike="noStrike" kern="0" cap="none" spc="0" normalizeH="0" baseline="0" noProof="0" dirty="0">
                <a:ln>
                  <a:noFill/>
                </a:ln>
                <a:solidFill>
                  <a:prstClr val="white"/>
                </a:solidFill>
                <a:effectLst/>
                <a:uLnTx/>
                <a:uFillTx/>
                <a:latin typeface="Calibri"/>
                <a:ea typeface="+mn-ea"/>
                <a:cs typeface="+mn-cs"/>
              </a:rPr>
              <a:t>N=283</a:t>
            </a:r>
          </a:p>
        </p:txBody>
      </p:sp>
      <p:sp>
        <p:nvSpPr>
          <p:cNvPr id="154" name="Arrow: Pentagon 49">
            <a:extLst>
              <a:ext uri="{FF2B5EF4-FFF2-40B4-BE49-F238E27FC236}">
                <a16:creationId xmlns:a16="http://schemas.microsoft.com/office/drawing/2014/main" id="{4F1A1EAC-4C2B-45DE-A2E1-0FD8C85BCDDB}"/>
              </a:ext>
            </a:extLst>
          </p:cNvPr>
          <p:cNvSpPr/>
          <p:nvPr/>
        </p:nvSpPr>
        <p:spPr>
          <a:xfrm>
            <a:off x="2095831" y="2990427"/>
            <a:ext cx="1366282" cy="1622635"/>
          </a:xfrm>
          <a:prstGeom prst="homePlate">
            <a:avLst>
              <a:gd name="adj" fmla="val 24587"/>
            </a:avLst>
          </a:prstGeom>
          <a:solidFill>
            <a:srgbClr val="970096"/>
          </a:solidFill>
          <a:ln w="12700" cap="flat" cmpd="sng" algn="ctr">
            <a:solidFill>
              <a:srgbClr val="970096"/>
            </a:solidFill>
            <a:prstDash val="solid"/>
            <a:miter lim="800000"/>
          </a:ln>
          <a:effectLst/>
        </p:spPr>
        <p:txBody>
          <a:bodyPr lIns="45720" rIns="45720" rtlCol="0" anchor="ctr"/>
          <a:lstStyle/>
          <a:p>
            <a:pPr marL="0" marR="0" lvl="0" indent="0" defTabSz="914400" eaLnBrk="0" fontAlgn="base" latinLnBrk="0" hangingPunct="0">
              <a:lnSpc>
                <a:spcPct val="110000"/>
              </a:lnSpc>
              <a:spcBef>
                <a:spcPct val="0"/>
              </a:spcBef>
              <a:spcAft>
                <a:spcPct val="0"/>
              </a:spcAft>
              <a:buClrTx/>
              <a:buSzTx/>
              <a:buFontTx/>
              <a:buNone/>
              <a:tabLst/>
              <a:defRPr/>
            </a:pPr>
            <a:r>
              <a:rPr kumimoji="0" lang="en-GB" altLang="en-US" sz="1100" b="1" i="0" u="none" strike="noStrike" kern="0" cap="none" spc="0" normalizeH="0" baseline="0" noProof="0" dirty="0">
                <a:ln>
                  <a:noFill/>
                </a:ln>
                <a:solidFill>
                  <a:prstClr val="white"/>
                </a:solidFill>
                <a:effectLst/>
                <a:uLnTx/>
                <a:uFillTx/>
                <a:latin typeface="Calibri"/>
                <a:ea typeface="+mn-ea"/>
                <a:cs typeface="+mn-cs"/>
              </a:rPr>
              <a:t>N=629</a:t>
            </a:r>
          </a:p>
          <a:p>
            <a:pPr marL="0" marR="0" lvl="0" indent="0" defTabSz="914400" eaLnBrk="0" fontAlgn="base" latinLnBrk="0" hangingPunct="0">
              <a:lnSpc>
                <a:spcPct val="110000"/>
              </a:lnSpc>
              <a:spcBef>
                <a:spcPct val="0"/>
              </a:spcBef>
              <a:spcAft>
                <a:spcPct val="0"/>
              </a:spcAft>
              <a:buClrTx/>
              <a:buSzTx/>
              <a:buFontTx/>
              <a:buNone/>
              <a:tabLst/>
              <a:defRPr/>
            </a:pPr>
            <a:r>
              <a:rPr kumimoji="0" lang="en-GB" altLang="en-US" sz="1100" b="1" i="0" u="none" strike="noStrike" kern="0" cap="none" spc="0" normalizeH="0" baseline="0" noProof="0" dirty="0">
                <a:ln>
                  <a:noFill/>
                </a:ln>
                <a:solidFill>
                  <a:prstClr val="white"/>
                </a:solidFill>
                <a:effectLst/>
                <a:uLnTx/>
                <a:uFillTx/>
                <a:latin typeface="Calibri"/>
                <a:ea typeface="+mn-ea"/>
                <a:cs typeface="+mn-cs"/>
              </a:rPr>
              <a:t>DTG/ABC/3TC</a:t>
            </a:r>
          </a:p>
          <a:p>
            <a:pPr marL="0" marR="0" lvl="0" indent="0" defTabSz="914400" eaLnBrk="0" fontAlgn="base" latinLnBrk="0" hangingPunct="0">
              <a:lnSpc>
                <a:spcPct val="110000"/>
              </a:lnSpc>
              <a:spcBef>
                <a:spcPct val="0"/>
              </a:spcBef>
              <a:spcAft>
                <a:spcPct val="0"/>
              </a:spcAft>
              <a:buClrTx/>
              <a:buSzTx/>
              <a:buFontTx/>
              <a:buNone/>
              <a:tabLst/>
              <a:defRPr/>
            </a:pPr>
            <a:r>
              <a:rPr kumimoji="0" lang="en-GB" altLang="en-US" sz="1100" b="1" i="0" u="none" strike="noStrike" kern="0" cap="none" spc="0" normalizeH="0" baseline="0" noProof="0" dirty="0">
                <a:ln>
                  <a:noFill/>
                </a:ln>
                <a:solidFill>
                  <a:prstClr val="white"/>
                </a:solidFill>
                <a:effectLst/>
                <a:uLnTx/>
                <a:uFillTx/>
                <a:latin typeface="Calibri"/>
                <a:ea typeface="+mn-ea"/>
                <a:cs typeface="+mn-cs"/>
              </a:rPr>
              <a:t>single-tablet regimen for </a:t>
            </a:r>
            <a:br>
              <a:rPr kumimoji="0" lang="en-GB" altLang="en-US" sz="1100" b="1" i="0" u="none" strike="noStrike" kern="0" cap="none" spc="0" normalizeH="0" baseline="0" noProof="0" dirty="0">
                <a:ln>
                  <a:noFill/>
                </a:ln>
                <a:solidFill>
                  <a:prstClr val="white"/>
                </a:solidFill>
                <a:effectLst/>
                <a:uLnTx/>
                <a:uFillTx/>
                <a:latin typeface="Calibri"/>
                <a:ea typeface="+mn-ea"/>
                <a:cs typeface="+mn-cs"/>
              </a:rPr>
            </a:br>
            <a:r>
              <a:rPr kumimoji="0" lang="en-GB" altLang="en-US" sz="1100" b="1" i="0" u="none" strike="noStrike" kern="0" cap="none" spc="0" normalizeH="0" baseline="0" noProof="0" dirty="0">
                <a:ln>
                  <a:noFill/>
                </a:ln>
                <a:solidFill>
                  <a:prstClr val="white"/>
                </a:solidFill>
                <a:effectLst/>
                <a:uLnTx/>
                <a:uFillTx/>
                <a:latin typeface="Calibri"/>
                <a:ea typeface="+mn-ea"/>
                <a:cs typeface="+mn-cs"/>
              </a:rPr>
              <a:t>20 weeks</a:t>
            </a:r>
            <a:endParaRPr kumimoji="0" lang="en-GB" altLang="en-US" sz="1100" b="0" i="0" u="none" strike="noStrike" kern="0" cap="none" spc="0" normalizeH="0" baseline="30000" noProof="0" dirty="0">
              <a:ln>
                <a:noFill/>
              </a:ln>
              <a:solidFill>
                <a:prstClr val="white"/>
              </a:solidFill>
              <a:effectLst/>
              <a:uLnTx/>
              <a:uFillTx/>
              <a:latin typeface="Calibri"/>
              <a:ea typeface="+mn-ea"/>
              <a:cs typeface="+mn-cs"/>
            </a:endParaRPr>
          </a:p>
        </p:txBody>
      </p:sp>
      <p:sp>
        <p:nvSpPr>
          <p:cNvPr id="155" name="Rectangle 154">
            <a:extLst>
              <a:ext uri="{FF2B5EF4-FFF2-40B4-BE49-F238E27FC236}">
                <a16:creationId xmlns:a16="http://schemas.microsoft.com/office/drawing/2014/main" id="{3F50DCB0-4BF3-42C5-A407-5FE2AAFA3AF0}"/>
              </a:ext>
            </a:extLst>
          </p:cNvPr>
          <p:cNvSpPr>
            <a:spLocks noChangeArrowheads="1"/>
          </p:cNvSpPr>
          <p:nvPr/>
        </p:nvSpPr>
        <p:spPr bwMode="auto">
          <a:xfrm>
            <a:off x="3083142" y="5416939"/>
            <a:ext cx="167660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eaLnBrk="0" fontAlgn="base" hangingPunct="0">
              <a:spcBef>
                <a:spcPct val="0"/>
              </a:spcBef>
              <a:spcAft>
                <a:spcPct val="0"/>
              </a:spcAft>
              <a:defRPr/>
            </a:pPr>
            <a:r>
              <a:rPr lang="en-GB" altLang="en-US" sz="1200" b="1">
                <a:solidFill>
                  <a:prstClr val="black"/>
                </a:solidFill>
                <a:latin typeface="Calibri"/>
                <a:cs typeface="Arial" panose="020B0604020202020204" pitchFamily="34" charset="0"/>
              </a:rPr>
              <a:t>Randomisation (1:1) </a:t>
            </a:r>
            <a:endParaRPr lang="en-GB" altLang="en-US" sz="1200">
              <a:solidFill>
                <a:prstClr val="black"/>
              </a:solidFill>
              <a:latin typeface="Calibri"/>
              <a:cs typeface="Arial" panose="020B0604020202020204" pitchFamily="34" charset="0"/>
            </a:endParaRPr>
          </a:p>
        </p:txBody>
      </p:sp>
      <p:sp>
        <p:nvSpPr>
          <p:cNvPr id="156" name="Flowchart: Off-page Connector 3">
            <a:extLst>
              <a:ext uri="{FF2B5EF4-FFF2-40B4-BE49-F238E27FC236}">
                <a16:creationId xmlns:a16="http://schemas.microsoft.com/office/drawing/2014/main" id="{6DF9DC4D-CEC9-44C1-BEFF-520D55E2D185}"/>
              </a:ext>
            </a:extLst>
          </p:cNvPr>
          <p:cNvSpPr/>
          <p:nvPr/>
        </p:nvSpPr>
        <p:spPr>
          <a:xfrm rot="16200000">
            <a:off x="3517282" y="3868682"/>
            <a:ext cx="735812" cy="860461"/>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51"/>
              <a:gd name="connsiteY0" fmla="*/ 0 h 10000"/>
              <a:gd name="connsiteX1" fmla="*/ 10000 w 10051"/>
              <a:gd name="connsiteY1" fmla="*/ 0 h 10000"/>
              <a:gd name="connsiteX2" fmla="*/ 10051 w 10051"/>
              <a:gd name="connsiteY2" fmla="*/ 9260 h 10000"/>
              <a:gd name="connsiteX3" fmla="*/ 5000 w 10051"/>
              <a:gd name="connsiteY3" fmla="*/ 10000 h 10000"/>
              <a:gd name="connsiteX4" fmla="*/ 0 w 10051"/>
              <a:gd name="connsiteY4" fmla="*/ 8000 h 10000"/>
              <a:gd name="connsiteX5" fmla="*/ 0 w 10051"/>
              <a:gd name="connsiteY5" fmla="*/ 0 h 10000"/>
              <a:gd name="connsiteX0" fmla="*/ 0 w 10051"/>
              <a:gd name="connsiteY0" fmla="*/ 0 h 10000"/>
              <a:gd name="connsiteX1" fmla="*/ 10000 w 10051"/>
              <a:gd name="connsiteY1" fmla="*/ 0 h 10000"/>
              <a:gd name="connsiteX2" fmla="*/ 10051 w 10051"/>
              <a:gd name="connsiteY2" fmla="*/ 9260 h 10000"/>
              <a:gd name="connsiteX3" fmla="*/ 5000 w 10051"/>
              <a:gd name="connsiteY3" fmla="*/ 10000 h 10000"/>
              <a:gd name="connsiteX4" fmla="*/ 51 w 10051"/>
              <a:gd name="connsiteY4" fmla="*/ 9306 h 10000"/>
              <a:gd name="connsiteX5" fmla="*/ 0 w 10051"/>
              <a:gd name="connsiteY5" fmla="*/ 0 h 10000"/>
              <a:gd name="connsiteX0" fmla="*/ 0 w 10051"/>
              <a:gd name="connsiteY0" fmla="*/ 0 h 10000"/>
              <a:gd name="connsiteX1" fmla="*/ 10000 w 10051"/>
              <a:gd name="connsiteY1" fmla="*/ 0 h 10000"/>
              <a:gd name="connsiteX2" fmla="*/ 10051 w 10051"/>
              <a:gd name="connsiteY2" fmla="*/ 9660 h 10000"/>
              <a:gd name="connsiteX3" fmla="*/ 5000 w 10051"/>
              <a:gd name="connsiteY3" fmla="*/ 10000 h 10000"/>
              <a:gd name="connsiteX4" fmla="*/ 51 w 10051"/>
              <a:gd name="connsiteY4" fmla="*/ 9306 h 10000"/>
              <a:gd name="connsiteX5" fmla="*/ 0 w 10051"/>
              <a:gd name="connsiteY5" fmla="*/ 0 h 10000"/>
              <a:gd name="connsiteX0" fmla="*/ 0 w 10051"/>
              <a:gd name="connsiteY0" fmla="*/ 0 h 12132"/>
              <a:gd name="connsiteX1" fmla="*/ 10000 w 10051"/>
              <a:gd name="connsiteY1" fmla="*/ 0 h 12132"/>
              <a:gd name="connsiteX2" fmla="*/ 10051 w 10051"/>
              <a:gd name="connsiteY2" fmla="*/ 9660 h 12132"/>
              <a:gd name="connsiteX3" fmla="*/ 5000 w 10051"/>
              <a:gd name="connsiteY3" fmla="*/ 12132 h 12132"/>
              <a:gd name="connsiteX4" fmla="*/ 51 w 10051"/>
              <a:gd name="connsiteY4" fmla="*/ 9306 h 12132"/>
              <a:gd name="connsiteX5" fmla="*/ 0 w 10051"/>
              <a:gd name="connsiteY5" fmla="*/ 0 h 12132"/>
              <a:gd name="connsiteX0" fmla="*/ 0 w 10051"/>
              <a:gd name="connsiteY0" fmla="*/ 0 h 12132"/>
              <a:gd name="connsiteX1" fmla="*/ 10000 w 10051"/>
              <a:gd name="connsiteY1" fmla="*/ 0 h 12132"/>
              <a:gd name="connsiteX2" fmla="*/ 10051 w 10051"/>
              <a:gd name="connsiteY2" fmla="*/ 9660 h 12132"/>
              <a:gd name="connsiteX3" fmla="*/ 5000 w 10051"/>
              <a:gd name="connsiteY3" fmla="*/ 12132 h 12132"/>
              <a:gd name="connsiteX4" fmla="*/ 51 w 10051"/>
              <a:gd name="connsiteY4" fmla="*/ 9795 h 12132"/>
              <a:gd name="connsiteX5" fmla="*/ 0 w 10051"/>
              <a:gd name="connsiteY5" fmla="*/ 0 h 12132"/>
              <a:gd name="connsiteX0" fmla="*/ 0 w 10051"/>
              <a:gd name="connsiteY0" fmla="*/ 0 h 12132"/>
              <a:gd name="connsiteX1" fmla="*/ 10000 w 10051"/>
              <a:gd name="connsiteY1" fmla="*/ 0 h 12132"/>
              <a:gd name="connsiteX2" fmla="*/ 10051 w 10051"/>
              <a:gd name="connsiteY2" fmla="*/ 9660 h 12132"/>
              <a:gd name="connsiteX3" fmla="*/ 5000 w 10051"/>
              <a:gd name="connsiteY3" fmla="*/ 12132 h 12132"/>
              <a:gd name="connsiteX4" fmla="*/ 51 w 10051"/>
              <a:gd name="connsiteY4" fmla="*/ 9839 h 12132"/>
              <a:gd name="connsiteX5" fmla="*/ 0 w 10051"/>
              <a:gd name="connsiteY5" fmla="*/ 0 h 12132"/>
              <a:gd name="connsiteX0" fmla="*/ 0 w 10051"/>
              <a:gd name="connsiteY0" fmla="*/ 0 h 12132"/>
              <a:gd name="connsiteX1" fmla="*/ 10000 w 10051"/>
              <a:gd name="connsiteY1" fmla="*/ 0 h 12132"/>
              <a:gd name="connsiteX2" fmla="*/ 10051 w 10051"/>
              <a:gd name="connsiteY2" fmla="*/ 9660 h 12132"/>
              <a:gd name="connsiteX3" fmla="*/ 5000 w 10051"/>
              <a:gd name="connsiteY3" fmla="*/ 12132 h 12132"/>
              <a:gd name="connsiteX4" fmla="*/ 121 w 10051"/>
              <a:gd name="connsiteY4" fmla="*/ 9617 h 12132"/>
              <a:gd name="connsiteX5" fmla="*/ 0 w 10051"/>
              <a:gd name="connsiteY5" fmla="*/ 0 h 12132"/>
              <a:gd name="connsiteX0" fmla="*/ 23 w 10074"/>
              <a:gd name="connsiteY0" fmla="*/ 0 h 12132"/>
              <a:gd name="connsiteX1" fmla="*/ 10023 w 10074"/>
              <a:gd name="connsiteY1" fmla="*/ 0 h 12132"/>
              <a:gd name="connsiteX2" fmla="*/ 10074 w 10074"/>
              <a:gd name="connsiteY2" fmla="*/ 9660 h 12132"/>
              <a:gd name="connsiteX3" fmla="*/ 5023 w 10074"/>
              <a:gd name="connsiteY3" fmla="*/ 12132 h 12132"/>
              <a:gd name="connsiteX4" fmla="*/ 3 w 10074"/>
              <a:gd name="connsiteY4" fmla="*/ 9661 h 12132"/>
              <a:gd name="connsiteX5" fmla="*/ 23 w 10074"/>
              <a:gd name="connsiteY5" fmla="*/ 0 h 12132"/>
              <a:gd name="connsiteX0" fmla="*/ 23 w 10074"/>
              <a:gd name="connsiteY0" fmla="*/ 0 h 12132"/>
              <a:gd name="connsiteX1" fmla="*/ 10023 w 10074"/>
              <a:gd name="connsiteY1" fmla="*/ 0 h 12132"/>
              <a:gd name="connsiteX2" fmla="*/ 10074 w 10074"/>
              <a:gd name="connsiteY2" fmla="*/ 9660 h 12132"/>
              <a:gd name="connsiteX3" fmla="*/ 5023 w 10074"/>
              <a:gd name="connsiteY3" fmla="*/ 12132 h 12132"/>
              <a:gd name="connsiteX4" fmla="*/ 3 w 10074"/>
              <a:gd name="connsiteY4" fmla="*/ 9628 h 12132"/>
              <a:gd name="connsiteX5" fmla="*/ 23 w 10074"/>
              <a:gd name="connsiteY5" fmla="*/ 0 h 12132"/>
              <a:gd name="connsiteX0" fmla="*/ 74 w 10125"/>
              <a:gd name="connsiteY0" fmla="*/ 0 h 12132"/>
              <a:gd name="connsiteX1" fmla="*/ 10074 w 10125"/>
              <a:gd name="connsiteY1" fmla="*/ 0 h 12132"/>
              <a:gd name="connsiteX2" fmla="*/ 10125 w 10125"/>
              <a:gd name="connsiteY2" fmla="*/ 9660 h 12132"/>
              <a:gd name="connsiteX3" fmla="*/ 5074 w 10125"/>
              <a:gd name="connsiteY3" fmla="*/ 12132 h 12132"/>
              <a:gd name="connsiteX4" fmla="*/ 1 w 10125"/>
              <a:gd name="connsiteY4" fmla="*/ 9595 h 12132"/>
              <a:gd name="connsiteX5" fmla="*/ 74 w 10125"/>
              <a:gd name="connsiteY5" fmla="*/ 0 h 12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25" h="12132">
                <a:moveTo>
                  <a:pt x="74" y="0"/>
                </a:moveTo>
                <a:lnTo>
                  <a:pt x="10074" y="0"/>
                </a:lnTo>
                <a:cubicBezTo>
                  <a:pt x="10091" y="3087"/>
                  <a:pt x="10108" y="6573"/>
                  <a:pt x="10125" y="9660"/>
                </a:cubicBezTo>
                <a:lnTo>
                  <a:pt x="5074" y="12132"/>
                </a:lnTo>
                <a:lnTo>
                  <a:pt x="1" y="9595"/>
                </a:lnTo>
                <a:cubicBezTo>
                  <a:pt x="-16" y="6315"/>
                  <a:pt x="91" y="3280"/>
                  <a:pt x="74" y="0"/>
                </a:cubicBezTo>
                <a:close/>
              </a:path>
            </a:pathLst>
          </a:custGeom>
          <a:solidFill>
            <a:srgbClr val="00B0F0"/>
          </a:solidFill>
          <a:ln w="12700" cap="flat" cmpd="sng" algn="ctr">
            <a:solidFill>
              <a:srgbClr val="00B0F0"/>
            </a:solidFill>
            <a:prstDash val="solid"/>
            <a:miter lim="800000"/>
          </a:ln>
          <a:effectLst/>
        </p:spPr>
        <p:txBody>
          <a:bodyPr vert="vert" lIns="45720" tIns="46800" rIns="90000" bIns="46800" rtlCol="0" anchor="ctr"/>
          <a:lstStyle/>
          <a:p>
            <a:pPr marL="0" marR="0" lvl="0" indent="0" defTabSz="914400" eaLnBrk="0" fontAlgn="base" latinLnBrk="0" hangingPunct="0">
              <a:lnSpc>
                <a:spcPct val="95000"/>
              </a:lnSpc>
              <a:spcBef>
                <a:spcPct val="0"/>
              </a:spcBef>
              <a:spcAft>
                <a:spcPct val="0"/>
              </a:spcAft>
              <a:buClrTx/>
              <a:buSzTx/>
              <a:buFontTx/>
              <a:buNone/>
              <a:tabLst/>
              <a:defRPr/>
            </a:pPr>
            <a:r>
              <a:rPr kumimoji="0" lang="en-GB" altLang="en-US" sz="1100" b="1" i="0" u="none" strike="noStrike" kern="0" cap="none" spc="-20" normalizeH="0" baseline="0" noProof="0" dirty="0">
                <a:ln>
                  <a:noFill/>
                </a:ln>
                <a:solidFill>
                  <a:prstClr val="white"/>
                </a:solidFill>
                <a:effectLst/>
                <a:uLnTx/>
                <a:uFillTx/>
                <a:latin typeface="Calibri"/>
                <a:ea typeface="+mn-ea"/>
                <a:cs typeface="+mn-cs"/>
              </a:rPr>
              <a:t>Oral CAB</a:t>
            </a:r>
            <a:r>
              <a:rPr kumimoji="0" lang="en-GB" altLang="en-US" sz="1100" b="1" i="0" u="none" strike="noStrike" kern="0" cap="none" spc="0" normalizeH="0" baseline="0" noProof="0" dirty="0">
                <a:ln>
                  <a:noFill/>
                </a:ln>
                <a:solidFill>
                  <a:prstClr val="white"/>
                </a:solidFill>
                <a:effectLst/>
                <a:uLnTx/>
                <a:uFillTx/>
                <a:latin typeface="Calibri"/>
                <a:ea typeface="+mn-ea"/>
                <a:cs typeface="+mn-cs"/>
              </a:rPr>
              <a:t>+RPV N=283 </a:t>
            </a:r>
            <a:endParaRPr kumimoji="0" lang="en-GB" alt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157" name="TextBox 52">
            <a:extLst>
              <a:ext uri="{FF2B5EF4-FFF2-40B4-BE49-F238E27FC236}">
                <a16:creationId xmlns:a16="http://schemas.microsoft.com/office/drawing/2014/main" id="{D8749B2D-DC2C-4905-A3B7-B56E17D83561}"/>
              </a:ext>
            </a:extLst>
          </p:cNvPr>
          <p:cNvSpPr txBox="1"/>
          <p:nvPr/>
        </p:nvSpPr>
        <p:spPr>
          <a:xfrm>
            <a:off x="4851550" y="5416939"/>
            <a:ext cx="1849243" cy="184666"/>
          </a:xfrm>
          <a:prstGeom prst="rect">
            <a:avLst/>
          </a:prstGeom>
          <a:noFill/>
        </p:spPr>
        <p:txBody>
          <a:bodyPr wrap="square" lIns="0" tIns="0" rIns="0" bIns="0" rtlCol="0" anchor="t">
            <a:spAutoFit/>
          </a:bodyPr>
          <a:lstStyle/>
          <a:p>
            <a:pPr algn="ctr" defTabSz="914400" eaLnBrk="0" fontAlgn="base" hangingPunct="0">
              <a:spcBef>
                <a:spcPct val="0"/>
              </a:spcBef>
              <a:spcAft>
                <a:spcPct val="0"/>
              </a:spcAft>
              <a:defRPr/>
            </a:pPr>
            <a:r>
              <a:rPr lang="en-GB" sz="1200" b="1">
                <a:solidFill>
                  <a:prstClr val="black"/>
                </a:solidFill>
                <a:cs typeface="Arial" panose="020B0604020202020204" pitchFamily="34" charset="0"/>
              </a:rPr>
              <a:t>Primary Endpoint*</a:t>
            </a:r>
          </a:p>
        </p:txBody>
      </p:sp>
      <p:sp>
        <p:nvSpPr>
          <p:cNvPr id="158" name="Rectangle 50">
            <a:extLst>
              <a:ext uri="{FF2B5EF4-FFF2-40B4-BE49-F238E27FC236}">
                <a16:creationId xmlns:a16="http://schemas.microsoft.com/office/drawing/2014/main" id="{FE956E1E-F403-46F4-AA04-4B1673FBFDF2}"/>
              </a:ext>
            </a:extLst>
          </p:cNvPr>
          <p:cNvSpPr>
            <a:spLocks noChangeArrowheads="1"/>
          </p:cNvSpPr>
          <p:nvPr/>
        </p:nvSpPr>
        <p:spPr bwMode="auto">
          <a:xfrm>
            <a:off x="491152" y="2431191"/>
            <a:ext cx="126408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eaLnBrk="0" fontAlgn="base" hangingPunct="0">
              <a:spcBef>
                <a:spcPct val="0"/>
              </a:spcBef>
              <a:spcAft>
                <a:spcPct val="0"/>
              </a:spcAft>
              <a:defRPr/>
            </a:pPr>
            <a:r>
              <a:rPr lang="en-GB" altLang="en-US" sz="1300" b="1">
                <a:solidFill>
                  <a:prstClr val="black"/>
                </a:solidFill>
                <a:latin typeface="Calibri"/>
                <a:cs typeface="Arial" panose="020B0604020202020204" pitchFamily="34" charset="0"/>
              </a:rPr>
              <a:t>Screening </a:t>
            </a:r>
          </a:p>
          <a:p>
            <a:pPr algn="ctr" defTabSz="914400" eaLnBrk="0" fontAlgn="base" hangingPunct="0">
              <a:spcBef>
                <a:spcPct val="0"/>
              </a:spcBef>
              <a:spcAft>
                <a:spcPct val="0"/>
              </a:spcAft>
              <a:defRPr/>
            </a:pPr>
            <a:r>
              <a:rPr lang="en-GB" altLang="en-US" sz="1300" b="1">
                <a:solidFill>
                  <a:prstClr val="black"/>
                </a:solidFill>
                <a:latin typeface="Calibri"/>
                <a:cs typeface="Arial" panose="020B0604020202020204" pitchFamily="34" charset="0"/>
              </a:rPr>
              <a:t>Phase</a:t>
            </a:r>
            <a:endParaRPr lang="en-GB" altLang="en-US" sz="1300">
              <a:solidFill>
                <a:prstClr val="black"/>
              </a:solidFill>
              <a:latin typeface="Calibri"/>
              <a:cs typeface="Arial" panose="020B0604020202020204" pitchFamily="34" charset="0"/>
            </a:endParaRPr>
          </a:p>
        </p:txBody>
      </p:sp>
      <p:sp>
        <p:nvSpPr>
          <p:cNvPr id="159" name="Rectangle 158">
            <a:extLst>
              <a:ext uri="{FF2B5EF4-FFF2-40B4-BE49-F238E27FC236}">
                <a16:creationId xmlns:a16="http://schemas.microsoft.com/office/drawing/2014/main" id="{B9C459CF-2ADE-404F-A016-5D46C19C40C1}"/>
              </a:ext>
            </a:extLst>
          </p:cNvPr>
          <p:cNvSpPr/>
          <p:nvPr/>
        </p:nvSpPr>
        <p:spPr>
          <a:xfrm>
            <a:off x="276498" y="2960610"/>
            <a:ext cx="1779748" cy="1652651"/>
          </a:xfrm>
          <a:prstGeom prst="rect">
            <a:avLst/>
          </a:prstGeom>
          <a:solidFill>
            <a:srgbClr val="E7E6E6">
              <a:lumMod val="90000"/>
            </a:srgbClr>
          </a:solidFill>
          <a:ln w="12700" cap="flat" cmpd="sng" algn="ctr">
            <a:solidFill>
              <a:srgbClr val="E7E6E6"/>
            </a:solidFill>
            <a:prstDash val="solid"/>
            <a:miter lim="800000"/>
          </a:ln>
          <a:effectLst/>
        </p:spPr>
        <p:txBody>
          <a:bodyPr lIns="45720" rIns="0" rtlCol="0"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1100" b="1" i="0" u="none" strike="noStrike" kern="0" cap="none" spc="0" normalizeH="0" baseline="0" noProof="0" dirty="0">
                <a:ln>
                  <a:noFill/>
                </a:ln>
                <a:solidFill>
                  <a:prstClr val="black"/>
                </a:solidFill>
                <a:effectLst/>
                <a:uLnTx/>
                <a:uFillTx/>
                <a:latin typeface="Calibri"/>
                <a:ea typeface="+mn-ea"/>
                <a:cs typeface="+mn-cs"/>
              </a:rPr>
              <a:t>N=809</a:t>
            </a:r>
          </a:p>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1100" b="1" i="0" u="none" strike="noStrike" kern="0" cap="none" spc="0" normalizeH="0" baseline="0" noProof="0" dirty="0">
                <a:ln>
                  <a:noFill/>
                </a:ln>
                <a:solidFill>
                  <a:prstClr val="black"/>
                </a:solidFill>
                <a:effectLst/>
                <a:uLnTx/>
                <a:uFillTx/>
                <a:latin typeface="Calibri"/>
                <a:ea typeface="+mn-ea"/>
                <a:cs typeface="+mn-cs"/>
              </a:rPr>
              <a:t>ART naive</a:t>
            </a:r>
          </a:p>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1100" b="1" i="0" u="none" strike="noStrike" kern="0" cap="none" spc="0" normalizeH="0" baseline="0" noProof="0" dirty="0">
                <a:ln>
                  <a:noFill/>
                </a:ln>
                <a:solidFill>
                  <a:prstClr val="black"/>
                </a:solidFill>
                <a:effectLst/>
                <a:uLnTx/>
                <a:uFillTx/>
                <a:latin typeface="Calibri"/>
                <a:ea typeface="+mn-ea"/>
                <a:cs typeface="+mn-cs"/>
              </a:rPr>
              <a:t>HIV-1 RNA ≥1000 c/mL</a:t>
            </a:r>
            <a:br>
              <a:rPr kumimoji="0" lang="en-GB" altLang="en-US" sz="1100" b="1" i="0" u="none" strike="noStrike" kern="0" cap="none" spc="0" normalizeH="0" baseline="0" noProof="0" dirty="0">
                <a:ln>
                  <a:noFill/>
                </a:ln>
                <a:solidFill>
                  <a:prstClr val="black"/>
                </a:solidFill>
                <a:effectLst/>
                <a:uLnTx/>
                <a:uFillTx/>
                <a:latin typeface="Calibri"/>
                <a:ea typeface="+mn-ea"/>
                <a:cs typeface="+mn-cs"/>
              </a:rPr>
            </a:br>
            <a:r>
              <a:rPr kumimoji="0" lang="en-GB" altLang="en-US" sz="1100" b="1" i="0" u="none" strike="noStrike" kern="0" cap="none" spc="0" normalizeH="0" baseline="0" noProof="0" dirty="0">
                <a:ln>
                  <a:noFill/>
                </a:ln>
                <a:solidFill>
                  <a:prstClr val="black"/>
                </a:solidFill>
                <a:effectLst/>
                <a:uLnTx/>
                <a:uFillTx/>
                <a:latin typeface="Calibri"/>
                <a:ea typeface="+mn-ea"/>
                <a:cs typeface="+mn-cs"/>
              </a:rPr>
              <a:t>Any CD4 count</a:t>
            </a:r>
          </a:p>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1100" b="1" i="0" u="none" strike="noStrike" kern="0" cap="none" spc="0" normalizeH="0" baseline="0" noProof="0" dirty="0">
                <a:ln>
                  <a:noFill/>
                </a:ln>
                <a:solidFill>
                  <a:prstClr val="black"/>
                </a:solidFill>
                <a:effectLst/>
                <a:uLnTx/>
                <a:uFillTx/>
                <a:latin typeface="Calibri"/>
                <a:ea typeface="+mn-ea"/>
                <a:cs typeface="+mn-cs"/>
              </a:rPr>
              <a:t>HBsAg-negative</a:t>
            </a:r>
          </a:p>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1100" b="1" i="0" u="none" strike="noStrike" kern="0" cap="none" spc="0" normalizeH="0" baseline="0" noProof="0" dirty="0">
                <a:ln>
                  <a:noFill/>
                </a:ln>
                <a:solidFill>
                  <a:prstClr val="black"/>
                </a:solidFill>
                <a:effectLst/>
                <a:uLnTx/>
                <a:uFillTx/>
                <a:latin typeface="Calibri"/>
                <a:ea typeface="+mn-ea"/>
                <a:cs typeface="+mn-cs"/>
              </a:rPr>
              <a:t>NNRTI RAMs excluded </a:t>
            </a:r>
            <a:endParaRPr kumimoji="0" lang="en-GB" altLang="en-US" sz="1100" b="0" i="0" u="none" strike="noStrike" kern="0" cap="none" spc="0" normalizeH="0" baseline="0" noProof="0" dirty="0">
              <a:ln>
                <a:noFill/>
              </a:ln>
              <a:solidFill>
                <a:prstClr val="black"/>
              </a:solidFill>
              <a:effectLst/>
              <a:uLnTx/>
              <a:uFillTx/>
              <a:latin typeface="Calibri"/>
              <a:ea typeface="+mn-ea"/>
              <a:cs typeface="+mn-cs"/>
            </a:endParaRPr>
          </a:p>
        </p:txBody>
      </p:sp>
      <p:sp>
        <p:nvSpPr>
          <p:cNvPr id="160" name="Rectangle 12">
            <a:extLst>
              <a:ext uri="{FF2B5EF4-FFF2-40B4-BE49-F238E27FC236}">
                <a16:creationId xmlns:a16="http://schemas.microsoft.com/office/drawing/2014/main" id="{142D346F-FA4A-414D-BDB6-32064DF843C0}"/>
              </a:ext>
            </a:extLst>
          </p:cNvPr>
          <p:cNvSpPr>
            <a:spLocks noChangeArrowheads="1"/>
          </p:cNvSpPr>
          <p:nvPr/>
        </p:nvSpPr>
        <p:spPr bwMode="auto">
          <a:xfrm>
            <a:off x="2775586" y="4899453"/>
            <a:ext cx="15549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eaLnBrk="0" fontAlgn="base" hangingPunct="0">
              <a:spcBef>
                <a:spcPct val="0"/>
              </a:spcBef>
              <a:spcAft>
                <a:spcPct val="0"/>
              </a:spcAft>
              <a:defRPr/>
            </a:pPr>
            <a:r>
              <a:rPr lang="en-GB" altLang="en-US" sz="1200" b="1">
                <a:solidFill>
                  <a:prstClr val="black"/>
                </a:solidFill>
                <a:latin typeface="Calibri"/>
                <a:cs typeface="Arial" panose="020B0604020202020204" pitchFamily="34" charset="0"/>
              </a:rPr>
              <a:t>−4</a:t>
            </a:r>
          </a:p>
        </p:txBody>
      </p:sp>
      <p:sp>
        <p:nvSpPr>
          <p:cNvPr id="161" name="Rectangle 12">
            <a:extLst>
              <a:ext uri="{FF2B5EF4-FFF2-40B4-BE49-F238E27FC236}">
                <a16:creationId xmlns:a16="http://schemas.microsoft.com/office/drawing/2014/main" id="{FE988F47-4B69-4DD2-A945-F025D9BE451E}"/>
              </a:ext>
            </a:extLst>
          </p:cNvPr>
          <p:cNvSpPr>
            <a:spLocks noChangeArrowheads="1"/>
          </p:cNvSpPr>
          <p:nvPr/>
        </p:nvSpPr>
        <p:spPr bwMode="auto">
          <a:xfrm>
            <a:off x="1800837" y="5416939"/>
            <a:ext cx="122065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400" eaLnBrk="0" fontAlgn="base" hangingPunct="0">
              <a:spcBef>
                <a:spcPct val="0"/>
              </a:spcBef>
              <a:spcAft>
                <a:spcPct val="0"/>
              </a:spcAft>
              <a:defRPr/>
            </a:pPr>
            <a:r>
              <a:rPr lang="en-GB" altLang="en-US" sz="1200" b="1">
                <a:solidFill>
                  <a:prstClr val="black"/>
                </a:solidFill>
                <a:latin typeface="Calibri"/>
                <a:cs typeface="Arial" panose="020B0604020202020204" pitchFamily="34" charset="0"/>
              </a:rPr>
              <a:t>Confirm HIV-1 RNA</a:t>
            </a:r>
            <a:br>
              <a:rPr lang="en-GB" altLang="en-US" sz="1200" b="1">
                <a:solidFill>
                  <a:prstClr val="black"/>
                </a:solidFill>
                <a:latin typeface="Calibri"/>
                <a:cs typeface="Arial" panose="020B0604020202020204" pitchFamily="34" charset="0"/>
              </a:rPr>
            </a:br>
            <a:r>
              <a:rPr lang="en-GB" altLang="en-US" sz="1200" b="1">
                <a:solidFill>
                  <a:prstClr val="black"/>
                </a:solidFill>
                <a:latin typeface="Calibri"/>
                <a:cs typeface="Arial" panose="020B0604020202020204" pitchFamily="34" charset="0"/>
              </a:rPr>
              <a:t>&lt;50 c/mL</a:t>
            </a:r>
          </a:p>
        </p:txBody>
      </p:sp>
      <p:sp>
        <p:nvSpPr>
          <p:cNvPr id="162" name="Rectangle 12">
            <a:extLst>
              <a:ext uri="{FF2B5EF4-FFF2-40B4-BE49-F238E27FC236}">
                <a16:creationId xmlns:a16="http://schemas.microsoft.com/office/drawing/2014/main" id="{15020355-2AC3-4AD1-8DEC-7E2AE9F4E2E4}"/>
              </a:ext>
            </a:extLst>
          </p:cNvPr>
          <p:cNvSpPr>
            <a:spLocks noChangeArrowheads="1"/>
          </p:cNvSpPr>
          <p:nvPr/>
        </p:nvSpPr>
        <p:spPr bwMode="auto">
          <a:xfrm>
            <a:off x="1953229" y="4905778"/>
            <a:ext cx="23403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eaLnBrk="0" fontAlgn="base" hangingPunct="0">
              <a:spcBef>
                <a:spcPct val="0"/>
              </a:spcBef>
              <a:spcAft>
                <a:spcPct val="0"/>
              </a:spcAft>
              <a:defRPr/>
            </a:pPr>
            <a:r>
              <a:rPr lang="en-GB" altLang="en-US" sz="1200" b="1">
                <a:solidFill>
                  <a:prstClr val="black"/>
                </a:solidFill>
                <a:latin typeface="Calibri"/>
                <a:cs typeface="Arial" panose="020B0604020202020204" pitchFamily="34" charset="0"/>
              </a:rPr>
              <a:t>−20</a:t>
            </a:r>
          </a:p>
        </p:txBody>
      </p:sp>
      <p:sp>
        <p:nvSpPr>
          <p:cNvPr id="163" name="Flowchart: Off-page Connector 3">
            <a:extLst>
              <a:ext uri="{FF2B5EF4-FFF2-40B4-BE49-F238E27FC236}">
                <a16:creationId xmlns:a16="http://schemas.microsoft.com/office/drawing/2014/main" id="{5A4A6415-AC56-44AA-91D3-34D48C0629FC}"/>
              </a:ext>
            </a:extLst>
          </p:cNvPr>
          <p:cNvSpPr/>
          <p:nvPr/>
        </p:nvSpPr>
        <p:spPr>
          <a:xfrm>
            <a:off x="4327808" y="3925738"/>
            <a:ext cx="3496156" cy="742012"/>
          </a:xfrm>
          <a:prstGeom prst="homePlate">
            <a:avLst>
              <a:gd name="adj" fmla="val 22314"/>
            </a:avLst>
          </a:prstGeom>
          <a:solidFill>
            <a:srgbClr val="00A779"/>
          </a:solidFill>
          <a:ln w="12700" cap="flat" cmpd="sng" algn="ctr">
            <a:solidFill>
              <a:srgbClr val="00A779"/>
            </a:solidFill>
            <a:prstDash val="solid"/>
            <a:miter lim="800000"/>
          </a:ln>
          <a:effectLst/>
        </p:spPr>
        <p:txBody>
          <a:bodyPr vert="horz" lIns="0" rIns="0"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en-US" sz="1100" b="1" i="0" u="none" strike="noStrike" kern="0" cap="none" spc="0" normalizeH="0" baseline="0" noProof="0" dirty="0">
                <a:ln>
                  <a:noFill/>
                </a:ln>
                <a:solidFill>
                  <a:prstClr val="white"/>
                </a:solidFill>
                <a:effectLst/>
                <a:uLnTx/>
                <a:uFillTx/>
                <a:latin typeface="Calibri"/>
                <a:ea typeface="+mn-ea"/>
                <a:cs typeface="+mn-cs"/>
              </a:rPr>
              <a:t>CAB (400 mg) + RPV (600 mg) LA</a:t>
            </a:r>
            <a:r>
              <a:rPr kumimoji="0" lang="en-GB" altLang="en-US" sz="1100" b="1" i="0" u="none" strike="noStrike" kern="0" cap="none" spc="0" normalizeH="0" baseline="0" noProof="0" dirty="0">
                <a:ln>
                  <a:noFill/>
                </a:ln>
                <a:solidFill>
                  <a:prstClr val="white"/>
                </a:solidFill>
                <a:effectLst/>
                <a:uLnTx/>
                <a:uFillTx/>
                <a:latin typeface="Calibri"/>
                <a:ea typeface="+mn-ea"/>
                <a:cs typeface="Arial" panose="020B0604020202020204" pitchFamily="34" charset="0"/>
              </a:rPr>
              <a:t>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100" b="1" i="0" u="none" strike="noStrike" kern="0" cap="none" spc="0" normalizeH="0" baseline="0" noProof="0" dirty="0">
                <a:ln>
                  <a:noFill/>
                </a:ln>
                <a:solidFill>
                  <a:prstClr val="white"/>
                </a:solidFill>
                <a:effectLst/>
                <a:uLnTx/>
                <a:uFillTx/>
                <a:latin typeface="Calibri"/>
                <a:ea typeface="+mn-ea"/>
                <a:cs typeface="Arial" panose="020B0604020202020204" pitchFamily="34" charset="0"/>
              </a:rPr>
              <a:t>IM Q4W </a:t>
            </a:r>
            <a:r>
              <a:rPr kumimoji="0" lang="en-GB" altLang="en-US" sz="1100" b="1" i="0" u="none" strike="noStrike" kern="0" cap="none" spc="0" normalizeH="0" baseline="0" noProof="0" dirty="0">
                <a:ln>
                  <a:noFill/>
                </a:ln>
                <a:solidFill>
                  <a:prstClr val="white"/>
                </a:solidFill>
                <a:effectLst/>
                <a:uLnTx/>
                <a:uFillTx/>
                <a:latin typeface="Calibri"/>
                <a:ea typeface="+mn-ea"/>
                <a:cs typeface="Arial" panose="020B0604020202020204" pitchFamily="34" charset="0"/>
              </a:rPr>
              <a:t>N=278</a:t>
            </a:r>
          </a:p>
        </p:txBody>
      </p:sp>
      <p:sp>
        <p:nvSpPr>
          <p:cNvPr id="164" name="TextBox 60">
            <a:extLst>
              <a:ext uri="{FF2B5EF4-FFF2-40B4-BE49-F238E27FC236}">
                <a16:creationId xmlns:a16="http://schemas.microsoft.com/office/drawing/2014/main" id="{D2ED9240-B782-4C2A-84D0-9C2F0071ED78}"/>
              </a:ext>
            </a:extLst>
          </p:cNvPr>
          <p:cNvSpPr txBox="1"/>
          <p:nvPr/>
        </p:nvSpPr>
        <p:spPr>
          <a:xfrm>
            <a:off x="885958" y="4886045"/>
            <a:ext cx="760721" cy="184666"/>
          </a:xfrm>
          <a:prstGeom prst="rect">
            <a:avLst/>
          </a:prstGeom>
          <a:noFill/>
        </p:spPr>
        <p:txBody>
          <a:bodyPr wrap="none" lIns="0" tIns="0" rIns="0" bIns="0" rtlCol="0">
            <a:spAutoFit/>
          </a:bodyPr>
          <a:lstStyle/>
          <a:p>
            <a:pPr defTabSz="914400" eaLnBrk="0" fontAlgn="base" hangingPunct="0">
              <a:spcBef>
                <a:spcPct val="0"/>
              </a:spcBef>
              <a:spcAft>
                <a:spcPct val="0"/>
              </a:spcAft>
              <a:defRPr/>
            </a:pPr>
            <a:r>
              <a:rPr lang="en-GB" sz="1200" b="1">
                <a:solidFill>
                  <a:prstClr val="black"/>
                </a:solidFill>
                <a:cs typeface="Arial" panose="020B0604020202020204" pitchFamily="34" charset="0"/>
              </a:rPr>
              <a:t>Study Week</a:t>
            </a:r>
          </a:p>
        </p:txBody>
      </p:sp>
      <p:cxnSp>
        <p:nvCxnSpPr>
          <p:cNvPr id="165" name="Straight Arrow Connector 68">
            <a:extLst>
              <a:ext uri="{FF2B5EF4-FFF2-40B4-BE49-F238E27FC236}">
                <a16:creationId xmlns:a16="http://schemas.microsoft.com/office/drawing/2014/main" id="{0F89BF51-5294-4C2B-A59C-FC25EF29A2CF}"/>
              </a:ext>
            </a:extLst>
          </p:cNvPr>
          <p:cNvCxnSpPr>
            <a:cxnSpLocks/>
          </p:cNvCxnSpPr>
          <p:nvPr/>
        </p:nvCxnSpPr>
        <p:spPr>
          <a:xfrm>
            <a:off x="2056246" y="4745763"/>
            <a:ext cx="9594427" cy="0"/>
          </a:xfrm>
          <a:prstGeom prst="straightConnector1">
            <a:avLst/>
          </a:prstGeom>
          <a:noFill/>
          <a:ln w="28575" cap="sq" cmpd="sng" algn="ctr">
            <a:solidFill>
              <a:sysClr val="windowText" lastClr="000000"/>
            </a:solidFill>
            <a:prstDash val="solid"/>
            <a:miter lim="800000"/>
            <a:tailEnd type="triangle"/>
          </a:ln>
          <a:effectLst/>
        </p:spPr>
      </p:cxnSp>
      <p:cxnSp>
        <p:nvCxnSpPr>
          <p:cNvPr id="166" name="Straight Arrow Connector 70">
            <a:extLst>
              <a:ext uri="{FF2B5EF4-FFF2-40B4-BE49-F238E27FC236}">
                <a16:creationId xmlns:a16="http://schemas.microsoft.com/office/drawing/2014/main" id="{38F64B19-F28C-4590-8528-AAA83C72880F}"/>
              </a:ext>
            </a:extLst>
          </p:cNvPr>
          <p:cNvCxnSpPr>
            <a:cxnSpLocks/>
          </p:cNvCxnSpPr>
          <p:nvPr/>
        </p:nvCxnSpPr>
        <p:spPr>
          <a:xfrm rot="5400000">
            <a:off x="2006467" y="4795542"/>
            <a:ext cx="99558" cy="0"/>
          </a:xfrm>
          <a:prstGeom prst="straightConnector1">
            <a:avLst/>
          </a:prstGeom>
          <a:noFill/>
          <a:ln w="28575" cap="sq" cmpd="sng" algn="ctr">
            <a:solidFill>
              <a:sysClr val="windowText" lastClr="000000"/>
            </a:solidFill>
            <a:prstDash val="solid"/>
            <a:miter lim="800000"/>
            <a:headEnd type="none" w="med" len="med"/>
            <a:tailEnd type="none" w="med" len="med"/>
          </a:ln>
          <a:effectLst/>
        </p:spPr>
      </p:cxnSp>
      <p:cxnSp>
        <p:nvCxnSpPr>
          <p:cNvPr id="167" name="Straight Arrow Connector 71">
            <a:extLst>
              <a:ext uri="{FF2B5EF4-FFF2-40B4-BE49-F238E27FC236}">
                <a16:creationId xmlns:a16="http://schemas.microsoft.com/office/drawing/2014/main" id="{A8D15E73-48AB-4696-9656-879503C9299A}"/>
              </a:ext>
            </a:extLst>
          </p:cNvPr>
          <p:cNvCxnSpPr>
            <a:cxnSpLocks/>
          </p:cNvCxnSpPr>
          <p:nvPr/>
        </p:nvCxnSpPr>
        <p:spPr>
          <a:xfrm rot="5400000">
            <a:off x="2798908" y="4795542"/>
            <a:ext cx="99558" cy="0"/>
          </a:xfrm>
          <a:prstGeom prst="straightConnector1">
            <a:avLst/>
          </a:prstGeom>
          <a:noFill/>
          <a:ln w="28575" cap="sq" cmpd="sng" algn="ctr">
            <a:solidFill>
              <a:sysClr val="windowText" lastClr="000000"/>
            </a:solidFill>
            <a:prstDash val="solid"/>
            <a:miter lim="800000"/>
            <a:headEnd type="none" w="med" len="med"/>
            <a:tailEnd type="none" w="med" len="med"/>
          </a:ln>
          <a:effectLst/>
        </p:spPr>
      </p:cxnSp>
      <p:cxnSp>
        <p:nvCxnSpPr>
          <p:cNvPr id="168" name="Straight Arrow Connector 72">
            <a:extLst>
              <a:ext uri="{FF2B5EF4-FFF2-40B4-BE49-F238E27FC236}">
                <a16:creationId xmlns:a16="http://schemas.microsoft.com/office/drawing/2014/main" id="{E790EDA8-2C03-4865-A7E0-C6DA22454BA8}"/>
              </a:ext>
            </a:extLst>
          </p:cNvPr>
          <p:cNvCxnSpPr>
            <a:cxnSpLocks/>
          </p:cNvCxnSpPr>
          <p:nvPr/>
        </p:nvCxnSpPr>
        <p:spPr>
          <a:xfrm rot="5400000">
            <a:off x="5727918" y="4805892"/>
            <a:ext cx="99558" cy="0"/>
          </a:xfrm>
          <a:prstGeom prst="straightConnector1">
            <a:avLst/>
          </a:prstGeom>
          <a:noFill/>
          <a:ln w="28575" cap="sq" cmpd="sng" algn="ctr">
            <a:solidFill>
              <a:sysClr val="windowText" lastClr="000000"/>
            </a:solidFill>
            <a:prstDash val="solid"/>
            <a:miter lim="800000"/>
            <a:headEnd type="none" w="med" len="med"/>
            <a:tailEnd type="none" w="med" len="med"/>
          </a:ln>
          <a:effectLst/>
        </p:spPr>
      </p:cxnSp>
      <p:cxnSp>
        <p:nvCxnSpPr>
          <p:cNvPr id="169" name="Straight Arrow Connector 73">
            <a:extLst>
              <a:ext uri="{FF2B5EF4-FFF2-40B4-BE49-F238E27FC236}">
                <a16:creationId xmlns:a16="http://schemas.microsoft.com/office/drawing/2014/main" id="{CFBE7931-1E19-400F-BE9B-A1E4265BAE32}"/>
              </a:ext>
            </a:extLst>
          </p:cNvPr>
          <p:cNvCxnSpPr>
            <a:cxnSpLocks/>
          </p:cNvCxnSpPr>
          <p:nvPr/>
        </p:nvCxnSpPr>
        <p:spPr>
          <a:xfrm rot="5400000">
            <a:off x="7818584" y="4795542"/>
            <a:ext cx="99558" cy="0"/>
          </a:xfrm>
          <a:prstGeom prst="straightConnector1">
            <a:avLst/>
          </a:prstGeom>
          <a:noFill/>
          <a:ln w="28575" cap="sq" cmpd="sng" algn="ctr">
            <a:solidFill>
              <a:sysClr val="windowText" lastClr="000000"/>
            </a:solidFill>
            <a:prstDash val="solid"/>
            <a:miter lim="800000"/>
            <a:headEnd type="none" w="med" len="med"/>
            <a:tailEnd type="none" w="med" len="med"/>
          </a:ln>
          <a:effectLst/>
        </p:spPr>
      </p:cxnSp>
      <p:cxnSp>
        <p:nvCxnSpPr>
          <p:cNvPr id="170" name="Straight Arrow Connector 74">
            <a:extLst>
              <a:ext uri="{FF2B5EF4-FFF2-40B4-BE49-F238E27FC236}">
                <a16:creationId xmlns:a16="http://schemas.microsoft.com/office/drawing/2014/main" id="{6D847E1F-B97F-4A18-ADF4-8CCCDA8C9224}"/>
              </a:ext>
            </a:extLst>
          </p:cNvPr>
          <p:cNvCxnSpPr>
            <a:cxnSpLocks/>
          </p:cNvCxnSpPr>
          <p:nvPr/>
        </p:nvCxnSpPr>
        <p:spPr>
          <a:xfrm rot="5400000">
            <a:off x="3387326" y="4795542"/>
            <a:ext cx="99558" cy="0"/>
          </a:xfrm>
          <a:prstGeom prst="straightConnector1">
            <a:avLst/>
          </a:prstGeom>
          <a:noFill/>
          <a:ln w="28575" cap="sq" cmpd="sng" algn="ctr">
            <a:solidFill>
              <a:sysClr val="windowText" lastClr="000000"/>
            </a:solidFill>
            <a:prstDash val="solid"/>
            <a:miter lim="800000"/>
            <a:headEnd type="none" w="med" len="med"/>
            <a:tailEnd type="none" w="med" len="med"/>
          </a:ln>
          <a:effectLst/>
        </p:spPr>
      </p:cxnSp>
      <p:cxnSp>
        <p:nvCxnSpPr>
          <p:cNvPr id="171" name="Straight Arrow Connector 75">
            <a:extLst>
              <a:ext uri="{FF2B5EF4-FFF2-40B4-BE49-F238E27FC236}">
                <a16:creationId xmlns:a16="http://schemas.microsoft.com/office/drawing/2014/main" id="{6B5512A0-C36D-4EE2-A93A-E965BE7436B6}"/>
              </a:ext>
            </a:extLst>
          </p:cNvPr>
          <p:cNvCxnSpPr>
            <a:cxnSpLocks/>
          </p:cNvCxnSpPr>
          <p:nvPr/>
        </p:nvCxnSpPr>
        <p:spPr>
          <a:xfrm rot="5400000">
            <a:off x="4285773" y="4795542"/>
            <a:ext cx="99558" cy="0"/>
          </a:xfrm>
          <a:prstGeom prst="straightConnector1">
            <a:avLst/>
          </a:prstGeom>
          <a:noFill/>
          <a:ln w="28575" cap="sq" cmpd="sng" algn="ctr">
            <a:solidFill>
              <a:sysClr val="windowText" lastClr="000000"/>
            </a:solidFill>
            <a:prstDash val="solid"/>
            <a:miter lim="800000"/>
            <a:headEnd type="none" w="med" len="med"/>
            <a:tailEnd type="none" w="med" len="med"/>
          </a:ln>
          <a:effectLst/>
        </p:spPr>
      </p:cxnSp>
      <p:cxnSp>
        <p:nvCxnSpPr>
          <p:cNvPr id="172" name="Straight Arrow Connector 76">
            <a:extLst>
              <a:ext uri="{FF2B5EF4-FFF2-40B4-BE49-F238E27FC236}">
                <a16:creationId xmlns:a16="http://schemas.microsoft.com/office/drawing/2014/main" id="{C8298F7F-FA7F-4C92-A1CE-A9CEC5C7D3C6}"/>
              </a:ext>
            </a:extLst>
          </p:cNvPr>
          <p:cNvCxnSpPr>
            <a:cxnSpLocks/>
          </p:cNvCxnSpPr>
          <p:nvPr/>
        </p:nvCxnSpPr>
        <p:spPr>
          <a:xfrm rot="5400000">
            <a:off x="10901244" y="4795303"/>
            <a:ext cx="99558" cy="0"/>
          </a:xfrm>
          <a:prstGeom prst="straightConnector1">
            <a:avLst/>
          </a:prstGeom>
          <a:noFill/>
          <a:ln w="28575" cap="sq" cmpd="sng" algn="ctr">
            <a:solidFill>
              <a:sysClr val="windowText" lastClr="000000"/>
            </a:solidFill>
            <a:prstDash val="solid"/>
            <a:miter lim="800000"/>
            <a:headEnd type="none" w="med" len="med"/>
            <a:tailEnd type="none" w="med" len="med"/>
          </a:ln>
          <a:effectLst/>
        </p:spPr>
      </p:cxnSp>
      <p:cxnSp>
        <p:nvCxnSpPr>
          <p:cNvPr id="173" name="Straight Arrow Connector 85">
            <a:extLst>
              <a:ext uri="{FF2B5EF4-FFF2-40B4-BE49-F238E27FC236}">
                <a16:creationId xmlns:a16="http://schemas.microsoft.com/office/drawing/2014/main" id="{0625B34F-EE63-49A9-908B-52E69B755824}"/>
              </a:ext>
            </a:extLst>
          </p:cNvPr>
          <p:cNvCxnSpPr>
            <a:cxnSpLocks/>
          </p:cNvCxnSpPr>
          <p:nvPr/>
        </p:nvCxnSpPr>
        <p:spPr>
          <a:xfrm rot="5400000">
            <a:off x="9069992" y="4795303"/>
            <a:ext cx="99558" cy="0"/>
          </a:xfrm>
          <a:prstGeom prst="straightConnector1">
            <a:avLst/>
          </a:prstGeom>
          <a:noFill/>
          <a:ln w="28575" cap="sq" cmpd="sng" algn="ctr">
            <a:solidFill>
              <a:sysClr val="windowText" lastClr="000000"/>
            </a:solidFill>
            <a:prstDash val="solid"/>
            <a:miter lim="800000"/>
            <a:headEnd type="none" w="med" len="med"/>
            <a:tailEnd type="none" w="med" len="med"/>
          </a:ln>
          <a:effectLst/>
        </p:spPr>
      </p:cxnSp>
      <p:cxnSp>
        <p:nvCxnSpPr>
          <p:cNvPr id="174" name="Straight Arrow Connector 62">
            <a:extLst>
              <a:ext uri="{FF2B5EF4-FFF2-40B4-BE49-F238E27FC236}">
                <a16:creationId xmlns:a16="http://schemas.microsoft.com/office/drawing/2014/main" id="{81F10402-EE22-4358-825B-111AAD6F5604}"/>
              </a:ext>
            </a:extLst>
          </p:cNvPr>
          <p:cNvCxnSpPr>
            <a:cxnSpLocks/>
          </p:cNvCxnSpPr>
          <p:nvPr/>
        </p:nvCxnSpPr>
        <p:spPr>
          <a:xfrm rot="5400000">
            <a:off x="7524139" y="4795542"/>
            <a:ext cx="99557" cy="0"/>
          </a:xfrm>
          <a:prstGeom prst="straightConnector1">
            <a:avLst/>
          </a:prstGeom>
          <a:noFill/>
          <a:ln w="28575" cap="sq" cmpd="sng" algn="ctr">
            <a:solidFill>
              <a:sysClr val="windowText" lastClr="000000"/>
            </a:solidFill>
            <a:prstDash val="solid"/>
            <a:miter lim="800000"/>
            <a:headEnd type="none" w="med" len="med"/>
            <a:tailEnd type="none" w="med" len="med"/>
          </a:ln>
          <a:effectLst/>
        </p:spPr>
      </p:cxnSp>
      <p:cxnSp>
        <p:nvCxnSpPr>
          <p:cNvPr id="175" name="Straight Arrow Connector 63">
            <a:extLst>
              <a:ext uri="{FF2B5EF4-FFF2-40B4-BE49-F238E27FC236}">
                <a16:creationId xmlns:a16="http://schemas.microsoft.com/office/drawing/2014/main" id="{237CCFDB-E179-423C-B4F6-2D9FD65D4B61}"/>
              </a:ext>
            </a:extLst>
          </p:cNvPr>
          <p:cNvCxnSpPr>
            <a:cxnSpLocks/>
          </p:cNvCxnSpPr>
          <p:nvPr/>
        </p:nvCxnSpPr>
        <p:spPr>
          <a:xfrm flipV="1">
            <a:off x="3454957" y="5168822"/>
            <a:ext cx="0" cy="210141"/>
          </a:xfrm>
          <a:prstGeom prst="straightConnector1">
            <a:avLst/>
          </a:prstGeom>
          <a:noFill/>
          <a:ln w="19050" cap="flat" cmpd="sng" algn="ctr">
            <a:solidFill>
              <a:sysClr val="windowText" lastClr="000000"/>
            </a:solidFill>
            <a:prstDash val="solid"/>
            <a:miter lim="800000"/>
            <a:tailEnd type="triangle"/>
          </a:ln>
          <a:effectLst/>
        </p:spPr>
      </p:cxnSp>
      <p:cxnSp>
        <p:nvCxnSpPr>
          <p:cNvPr id="176" name="Straight Arrow Connector 65">
            <a:extLst>
              <a:ext uri="{FF2B5EF4-FFF2-40B4-BE49-F238E27FC236}">
                <a16:creationId xmlns:a16="http://schemas.microsoft.com/office/drawing/2014/main" id="{39CE1BD3-2EB4-47B5-841D-E0CDB5A1A950}"/>
              </a:ext>
            </a:extLst>
          </p:cNvPr>
          <p:cNvCxnSpPr>
            <a:cxnSpLocks/>
          </p:cNvCxnSpPr>
          <p:nvPr/>
        </p:nvCxnSpPr>
        <p:spPr>
          <a:xfrm flipV="1">
            <a:off x="2853774" y="5168822"/>
            <a:ext cx="0" cy="210141"/>
          </a:xfrm>
          <a:prstGeom prst="straightConnector1">
            <a:avLst/>
          </a:prstGeom>
          <a:noFill/>
          <a:ln w="19050" cap="flat" cmpd="sng" algn="ctr">
            <a:solidFill>
              <a:sysClr val="windowText" lastClr="000000"/>
            </a:solidFill>
            <a:prstDash val="solid"/>
            <a:miter lim="800000"/>
            <a:tailEnd type="triangle"/>
          </a:ln>
          <a:effectLst/>
        </p:spPr>
      </p:cxnSp>
      <p:cxnSp>
        <p:nvCxnSpPr>
          <p:cNvPr id="177" name="Straight Arrow Connector 66">
            <a:extLst>
              <a:ext uri="{FF2B5EF4-FFF2-40B4-BE49-F238E27FC236}">
                <a16:creationId xmlns:a16="http://schemas.microsoft.com/office/drawing/2014/main" id="{E1EA5A25-F269-43A0-A1A9-F744FEBFE582}"/>
              </a:ext>
            </a:extLst>
          </p:cNvPr>
          <p:cNvCxnSpPr>
            <a:cxnSpLocks/>
          </p:cNvCxnSpPr>
          <p:nvPr/>
        </p:nvCxnSpPr>
        <p:spPr>
          <a:xfrm flipV="1">
            <a:off x="5777697" y="5168822"/>
            <a:ext cx="0" cy="210141"/>
          </a:xfrm>
          <a:prstGeom prst="straightConnector1">
            <a:avLst/>
          </a:prstGeom>
          <a:noFill/>
          <a:ln w="19050" cap="flat" cmpd="sng" algn="ctr">
            <a:solidFill>
              <a:sysClr val="windowText" lastClr="000000"/>
            </a:solidFill>
            <a:prstDash val="solid"/>
            <a:miter lim="800000"/>
            <a:tailEnd type="triangle"/>
          </a:ln>
          <a:effectLst/>
        </p:spPr>
      </p:cxnSp>
      <p:cxnSp>
        <p:nvCxnSpPr>
          <p:cNvPr id="178" name="Straight Arrow Connector 67">
            <a:extLst>
              <a:ext uri="{FF2B5EF4-FFF2-40B4-BE49-F238E27FC236}">
                <a16:creationId xmlns:a16="http://schemas.microsoft.com/office/drawing/2014/main" id="{BA4290E6-B0C4-4BE7-8771-8BBBE6A6168D}"/>
              </a:ext>
            </a:extLst>
          </p:cNvPr>
          <p:cNvCxnSpPr>
            <a:cxnSpLocks/>
          </p:cNvCxnSpPr>
          <p:nvPr/>
        </p:nvCxnSpPr>
        <p:spPr>
          <a:xfrm flipV="1">
            <a:off x="10948571" y="5168822"/>
            <a:ext cx="0" cy="210141"/>
          </a:xfrm>
          <a:prstGeom prst="straightConnector1">
            <a:avLst/>
          </a:prstGeom>
          <a:noFill/>
          <a:ln w="19050" cap="flat" cmpd="sng" algn="ctr">
            <a:solidFill>
              <a:sysClr val="windowText" lastClr="000000"/>
            </a:solidFill>
            <a:prstDash val="solid"/>
            <a:miter lim="800000"/>
            <a:tailEnd type="triangle"/>
          </a:ln>
          <a:effectLst/>
        </p:spPr>
      </p:cxnSp>
      <p:sp>
        <p:nvSpPr>
          <p:cNvPr id="179" name="Flowchart: Off-page Connector 3">
            <a:extLst>
              <a:ext uri="{FF2B5EF4-FFF2-40B4-BE49-F238E27FC236}">
                <a16:creationId xmlns:a16="http://schemas.microsoft.com/office/drawing/2014/main" id="{550104DC-BF6D-41D2-BADB-753483E6C93B}"/>
              </a:ext>
            </a:extLst>
          </p:cNvPr>
          <p:cNvSpPr/>
          <p:nvPr/>
        </p:nvSpPr>
        <p:spPr>
          <a:xfrm>
            <a:off x="9119771" y="2874471"/>
            <a:ext cx="2606634" cy="383075"/>
          </a:xfrm>
          <a:prstGeom prst="homePlate">
            <a:avLst>
              <a:gd name="adj" fmla="val 23723"/>
            </a:avLst>
          </a:prstGeom>
          <a:solidFill>
            <a:srgbClr val="4472C4"/>
          </a:solidFill>
          <a:ln w="12700" cap="flat" cmpd="sng" algn="ctr">
            <a:solidFill>
              <a:srgbClr val="4472C4"/>
            </a:solidFill>
            <a:prstDash val="solid"/>
            <a:miter lim="800000"/>
          </a:ln>
          <a:effectLst/>
        </p:spPr>
        <p:txBody>
          <a:bodyPr vert="horz" rIns="90000" bIns="46800" rtlCol="0" anchor="ctr"/>
          <a:lstStyle/>
          <a:p>
            <a:pPr marL="0" marR="0" lvl="0" indent="0" algn="ctr" defTabSz="914400" eaLnBrk="0" fontAlgn="base" latinLnBrk="0" hangingPunct="0">
              <a:lnSpc>
                <a:spcPct val="110000"/>
              </a:lnSpc>
              <a:spcBef>
                <a:spcPct val="0"/>
              </a:spcBef>
              <a:spcAft>
                <a:spcPct val="0"/>
              </a:spcAft>
              <a:buClrTx/>
              <a:buSzTx/>
              <a:buFontTx/>
              <a:buNone/>
              <a:tabLst/>
              <a:defRPr/>
            </a:pPr>
            <a:endParaRPr kumimoji="0" lang="en-GB" altLang="en-US" sz="11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0" fontAlgn="base" latinLnBrk="0" hangingPunct="0">
              <a:lnSpc>
                <a:spcPct val="110000"/>
              </a:lnSpc>
              <a:spcBef>
                <a:spcPct val="0"/>
              </a:spcBef>
              <a:spcAft>
                <a:spcPct val="0"/>
              </a:spcAft>
              <a:buClrTx/>
              <a:buSzTx/>
              <a:buFontTx/>
              <a:buNone/>
              <a:tabLst/>
              <a:defRPr/>
            </a:pPr>
            <a:r>
              <a:rPr kumimoji="0" lang="en-GB" altLang="en-US" sz="1100" b="1" i="0" u="none" strike="noStrike" kern="0" cap="none" spc="0" normalizeH="0" baseline="0" noProof="0" dirty="0">
                <a:ln>
                  <a:noFill/>
                </a:ln>
                <a:solidFill>
                  <a:prstClr val="white"/>
                </a:solidFill>
                <a:effectLst/>
                <a:uLnTx/>
                <a:uFillTx/>
                <a:latin typeface="Calibri"/>
                <a:ea typeface="+mn-ea"/>
                <a:cs typeface="+mn-cs"/>
              </a:rPr>
              <a:t>CAB (400 mg) + RPV (600 mg) LA IM Q4W N=119</a:t>
            </a:r>
            <a:r>
              <a:rPr kumimoji="0" lang="en-GB" altLang="en-US" sz="1100" b="1" i="0" u="none" strike="noStrike" kern="0" cap="none" spc="0" normalizeH="0" baseline="30000" noProof="0" dirty="0">
                <a:ln>
                  <a:noFill/>
                </a:ln>
                <a:solidFill>
                  <a:prstClr val="white"/>
                </a:solidFill>
                <a:effectLst/>
                <a:uLnTx/>
                <a:uFillTx/>
                <a:latin typeface="Calibri"/>
                <a:ea typeface="+mn-ea"/>
                <a:cs typeface="+mn-cs"/>
              </a:rPr>
              <a:t>‡</a:t>
            </a:r>
          </a:p>
          <a:p>
            <a:pPr marL="0" marR="0" lvl="0" indent="0" algn="ctr" defTabSz="914400" eaLnBrk="0" fontAlgn="base" latinLnBrk="0" hangingPunct="0">
              <a:lnSpc>
                <a:spcPct val="110000"/>
              </a:lnSpc>
              <a:spcBef>
                <a:spcPct val="0"/>
              </a:spcBef>
              <a:spcAft>
                <a:spcPct val="0"/>
              </a:spcAft>
              <a:buClrTx/>
              <a:buSzTx/>
              <a:buFontTx/>
              <a:buNone/>
              <a:tabLst/>
              <a:defRPr/>
            </a:pPr>
            <a:endParaRPr kumimoji="0" lang="en-GB" altLang="en-US"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180" name="Flowchart: Off-page Connector 3">
            <a:extLst>
              <a:ext uri="{FF2B5EF4-FFF2-40B4-BE49-F238E27FC236}">
                <a16:creationId xmlns:a16="http://schemas.microsoft.com/office/drawing/2014/main" id="{254BFE0A-4943-44DD-8612-7478E3471C60}"/>
              </a:ext>
            </a:extLst>
          </p:cNvPr>
          <p:cNvSpPr/>
          <p:nvPr/>
        </p:nvSpPr>
        <p:spPr>
          <a:xfrm>
            <a:off x="7904807" y="3461468"/>
            <a:ext cx="3821597" cy="338554"/>
          </a:xfrm>
          <a:prstGeom prst="homePlate">
            <a:avLst>
              <a:gd name="adj" fmla="val 23723"/>
            </a:avLst>
          </a:prstGeom>
          <a:solidFill>
            <a:srgbClr val="4472C4"/>
          </a:solidFill>
          <a:ln w="12700" cap="flat" cmpd="sng" algn="ctr">
            <a:solidFill>
              <a:srgbClr val="4472C4"/>
            </a:solidFill>
            <a:prstDash val="solid"/>
            <a:miter lim="800000"/>
          </a:ln>
          <a:effectLst/>
        </p:spPr>
        <p:txBody>
          <a:bodyPr vert="horz" rIns="90000" bIns="46800" rtlCol="0" anchor="ctr"/>
          <a:lstStyle/>
          <a:p>
            <a:pPr marL="0" marR="0" lvl="0" indent="0" algn="ctr" defTabSz="914400" eaLnBrk="0" fontAlgn="base" latinLnBrk="0" hangingPunct="0">
              <a:lnSpc>
                <a:spcPct val="110000"/>
              </a:lnSpc>
              <a:spcBef>
                <a:spcPct val="0"/>
              </a:spcBef>
              <a:spcAft>
                <a:spcPct val="0"/>
              </a:spcAft>
              <a:buClrTx/>
              <a:buSzTx/>
              <a:buFontTx/>
              <a:buNone/>
              <a:tabLst/>
              <a:defRPr/>
            </a:pPr>
            <a:endParaRPr kumimoji="0" lang="en-GB" altLang="en-US" sz="11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0" fontAlgn="base" latinLnBrk="0" hangingPunct="0">
              <a:lnSpc>
                <a:spcPct val="110000"/>
              </a:lnSpc>
              <a:spcBef>
                <a:spcPct val="0"/>
              </a:spcBef>
              <a:spcAft>
                <a:spcPct val="0"/>
              </a:spcAft>
              <a:buClrTx/>
              <a:buSzTx/>
              <a:buFontTx/>
              <a:buNone/>
              <a:tabLst/>
              <a:defRPr/>
            </a:pPr>
            <a:r>
              <a:rPr kumimoji="0" lang="en-GB" altLang="en-US" sz="1100" b="1" i="0" u="none" strike="noStrike" kern="0" cap="none" spc="0" normalizeH="0" baseline="0" noProof="0" dirty="0">
                <a:ln>
                  <a:noFill/>
                </a:ln>
                <a:solidFill>
                  <a:prstClr val="white"/>
                </a:solidFill>
                <a:effectLst/>
                <a:uLnTx/>
                <a:uFillTx/>
                <a:latin typeface="Calibri"/>
                <a:ea typeface="+mn-ea"/>
                <a:cs typeface="+mn-cs"/>
              </a:rPr>
              <a:t>CAB (400 mg) + RPV (600 mg) LA </a:t>
            </a:r>
            <a:br>
              <a:rPr kumimoji="0" lang="en-GB" altLang="en-US" sz="1100" b="1" i="0" u="none" strike="noStrike" kern="0" cap="none" spc="0" normalizeH="0" baseline="0" noProof="0" dirty="0">
                <a:ln>
                  <a:noFill/>
                </a:ln>
                <a:solidFill>
                  <a:prstClr val="white"/>
                </a:solidFill>
                <a:effectLst/>
                <a:uLnTx/>
                <a:uFillTx/>
                <a:latin typeface="Calibri"/>
                <a:ea typeface="+mn-ea"/>
                <a:cs typeface="+mn-cs"/>
              </a:rPr>
            </a:br>
            <a:r>
              <a:rPr kumimoji="0" lang="en-GB" altLang="en-US" sz="1100" b="1" i="0" u="none" strike="noStrike" kern="0" cap="none" spc="0" normalizeH="0" baseline="0" noProof="0" dirty="0">
                <a:ln>
                  <a:noFill/>
                </a:ln>
                <a:solidFill>
                  <a:prstClr val="white"/>
                </a:solidFill>
                <a:effectLst/>
                <a:uLnTx/>
                <a:uFillTx/>
                <a:latin typeface="Calibri"/>
                <a:ea typeface="+mn-ea"/>
                <a:cs typeface="+mn-cs"/>
              </a:rPr>
              <a:t>IM Q4W N=111</a:t>
            </a:r>
            <a:r>
              <a:rPr kumimoji="0" lang="en-GB" altLang="en-US" sz="1100" b="1" i="0" u="none" strike="noStrike" kern="0" cap="none" spc="0" normalizeH="0" baseline="30000" noProof="0" dirty="0">
                <a:ln>
                  <a:noFill/>
                </a:ln>
                <a:solidFill>
                  <a:prstClr val="white"/>
                </a:solidFill>
                <a:effectLst/>
                <a:uLnTx/>
                <a:uFillTx/>
                <a:latin typeface="Calibri"/>
                <a:ea typeface="+mn-ea"/>
                <a:cs typeface="+mn-cs"/>
              </a:rPr>
              <a:t>§</a:t>
            </a:r>
          </a:p>
          <a:p>
            <a:pPr marL="0" marR="0" lvl="0" indent="0" algn="ctr" defTabSz="914400" eaLnBrk="0" fontAlgn="base" latinLnBrk="0" hangingPunct="0">
              <a:lnSpc>
                <a:spcPct val="110000"/>
              </a:lnSpc>
              <a:spcBef>
                <a:spcPct val="0"/>
              </a:spcBef>
              <a:spcAft>
                <a:spcPct val="0"/>
              </a:spcAft>
              <a:buClrTx/>
              <a:buSzTx/>
              <a:buFontTx/>
              <a:buNone/>
              <a:tabLst/>
              <a:defRPr/>
            </a:pPr>
            <a:endParaRPr kumimoji="0" lang="en-GB" altLang="en-US"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181" name="Flowchart: Off-page Connector 3">
            <a:extLst>
              <a:ext uri="{FF2B5EF4-FFF2-40B4-BE49-F238E27FC236}">
                <a16:creationId xmlns:a16="http://schemas.microsoft.com/office/drawing/2014/main" id="{4933B2EF-2601-46A8-8A4C-E3A892439095}"/>
              </a:ext>
            </a:extLst>
          </p:cNvPr>
          <p:cNvSpPr/>
          <p:nvPr/>
        </p:nvSpPr>
        <p:spPr>
          <a:xfrm rot="16200000">
            <a:off x="8304177" y="2511403"/>
            <a:ext cx="374401" cy="1142659"/>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51"/>
              <a:gd name="connsiteY0" fmla="*/ 0 h 10000"/>
              <a:gd name="connsiteX1" fmla="*/ 10000 w 10051"/>
              <a:gd name="connsiteY1" fmla="*/ 0 h 10000"/>
              <a:gd name="connsiteX2" fmla="*/ 10051 w 10051"/>
              <a:gd name="connsiteY2" fmla="*/ 9260 h 10000"/>
              <a:gd name="connsiteX3" fmla="*/ 5000 w 10051"/>
              <a:gd name="connsiteY3" fmla="*/ 10000 h 10000"/>
              <a:gd name="connsiteX4" fmla="*/ 0 w 10051"/>
              <a:gd name="connsiteY4" fmla="*/ 8000 h 10000"/>
              <a:gd name="connsiteX5" fmla="*/ 0 w 10051"/>
              <a:gd name="connsiteY5" fmla="*/ 0 h 10000"/>
              <a:gd name="connsiteX0" fmla="*/ 0 w 10051"/>
              <a:gd name="connsiteY0" fmla="*/ 0 h 10000"/>
              <a:gd name="connsiteX1" fmla="*/ 10000 w 10051"/>
              <a:gd name="connsiteY1" fmla="*/ 0 h 10000"/>
              <a:gd name="connsiteX2" fmla="*/ 10051 w 10051"/>
              <a:gd name="connsiteY2" fmla="*/ 9260 h 10000"/>
              <a:gd name="connsiteX3" fmla="*/ 5000 w 10051"/>
              <a:gd name="connsiteY3" fmla="*/ 10000 h 10000"/>
              <a:gd name="connsiteX4" fmla="*/ 51 w 10051"/>
              <a:gd name="connsiteY4" fmla="*/ 9306 h 10000"/>
              <a:gd name="connsiteX5" fmla="*/ 0 w 10051"/>
              <a:gd name="connsiteY5" fmla="*/ 0 h 10000"/>
              <a:gd name="connsiteX0" fmla="*/ 0 w 10051"/>
              <a:gd name="connsiteY0" fmla="*/ 0 h 10000"/>
              <a:gd name="connsiteX1" fmla="*/ 10000 w 10051"/>
              <a:gd name="connsiteY1" fmla="*/ 0 h 10000"/>
              <a:gd name="connsiteX2" fmla="*/ 10051 w 10051"/>
              <a:gd name="connsiteY2" fmla="*/ 9660 h 10000"/>
              <a:gd name="connsiteX3" fmla="*/ 5000 w 10051"/>
              <a:gd name="connsiteY3" fmla="*/ 10000 h 10000"/>
              <a:gd name="connsiteX4" fmla="*/ 51 w 10051"/>
              <a:gd name="connsiteY4" fmla="*/ 9306 h 10000"/>
              <a:gd name="connsiteX5" fmla="*/ 0 w 10051"/>
              <a:gd name="connsiteY5" fmla="*/ 0 h 10000"/>
              <a:gd name="connsiteX0" fmla="*/ 0 w 10051"/>
              <a:gd name="connsiteY0" fmla="*/ 0 h 12132"/>
              <a:gd name="connsiteX1" fmla="*/ 10000 w 10051"/>
              <a:gd name="connsiteY1" fmla="*/ 0 h 12132"/>
              <a:gd name="connsiteX2" fmla="*/ 10051 w 10051"/>
              <a:gd name="connsiteY2" fmla="*/ 9660 h 12132"/>
              <a:gd name="connsiteX3" fmla="*/ 5000 w 10051"/>
              <a:gd name="connsiteY3" fmla="*/ 12132 h 12132"/>
              <a:gd name="connsiteX4" fmla="*/ 51 w 10051"/>
              <a:gd name="connsiteY4" fmla="*/ 9306 h 12132"/>
              <a:gd name="connsiteX5" fmla="*/ 0 w 10051"/>
              <a:gd name="connsiteY5" fmla="*/ 0 h 12132"/>
              <a:gd name="connsiteX0" fmla="*/ 0 w 10051"/>
              <a:gd name="connsiteY0" fmla="*/ 0 h 12132"/>
              <a:gd name="connsiteX1" fmla="*/ 10000 w 10051"/>
              <a:gd name="connsiteY1" fmla="*/ 0 h 12132"/>
              <a:gd name="connsiteX2" fmla="*/ 10051 w 10051"/>
              <a:gd name="connsiteY2" fmla="*/ 9660 h 12132"/>
              <a:gd name="connsiteX3" fmla="*/ 5000 w 10051"/>
              <a:gd name="connsiteY3" fmla="*/ 12132 h 12132"/>
              <a:gd name="connsiteX4" fmla="*/ 51 w 10051"/>
              <a:gd name="connsiteY4" fmla="*/ 9795 h 12132"/>
              <a:gd name="connsiteX5" fmla="*/ 0 w 10051"/>
              <a:gd name="connsiteY5" fmla="*/ 0 h 12132"/>
              <a:gd name="connsiteX0" fmla="*/ 0 w 10051"/>
              <a:gd name="connsiteY0" fmla="*/ 0 h 12132"/>
              <a:gd name="connsiteX1" fmla="*/ 10000 w 10051"/>
              <a:gd name="connsiteY1" fmla="*/ 0 h 12132"/>
              <a:gd name="connsiteX2" fmla="*/ 10051 w 10051"/>
              <a:gd name="connsiteY2" fmla="*/ 9660 h 12132"/>
              <a:gd name="connsiteX3" fmla="*/ 5000 w 10051"/>
              <a:gd name="connsiteY3" fmla="*/ 12132 h 12132"/>
              <a:gd name="connsiteX4" fmla="*/ 51 w 10051"/>
              <a:gd name="connsiteY4" fmla="*/ 9839 h 12132"/>
              <a:gd name="connsiteX5" fmla="*/ 0 w 10051"/>
              <a:gd name="connsiteY5" fmla="*/ 0 h 12132"/>
              <a:gd name="connsiteX0" fmla="*/ 0 w 10051"/>
              <a:gd name="connsiteY0" fmla="*/ 0 h 12132"/>
              <a:gd name="connsiteX1" fmla="*/ 10000 w 10051"/>
              <a:gd name="connsiteY1" fmla="*/ 0 h 12132"/>
              <a:gd name="connsiteX2" fmla="*/ 10051 w 10051"/>
              <a:gd name="connsiteY2" fmla="*/ 9660 h 12132"/>
              <a:gd name="connsiteX3" fmla="*/ 5000 w 10051"/>
              <a:gd name="connsiteY3" fmla="*/ 12132 h 12132"/>
              <a:gd name="connsiteX4" fmla="*/ 121 w 10051"/>
              <a:gd name="connsiteY4" fmla="*/ 9617 h 12132"/>
              <a:gd name="connsiteX5" fmla="*/ 0 w 10051"/>
              <a:gd name="connsiteY5" fmla="*/ 0 h 12132"/>
              <a:gd name="connsiteX0" fmla="*/ 23 w 10074"/>
              <a:gd name="connsiteY0" fmla="*/ 0 h 12132"/>
              <a:gd name="connsiteX1" fmla="*/ 10023 w 10074"/>
              <a:gd name="connsiteY1" fmla="*/ 0 h 12132"/>
              <a:gd name="connsiteX2" fmla="*/ 10074 w 10074"/>
              <a:gd name="connsiteY2" fmla="*/ 9660 h 12132"/>
              <a:gd name="connsiteX3" fmla="*/ 5023 w 10074"/>
              <a:gd name="connsiteY3" fmla="*/ 12132 h 12132"/>
              <a:gd name="connsiteX4" fmla="*/ 3 w 10074"/>
              <a:gd name="connsiteY4" fmla="*/ 9661 h 12132"/>
              <a:gd name="connsiteX5" fmla="*/ 23 w 10074"/>
              <a:gd name="connsiteY5" fmla="*/ 0 h 12132"/>
              <a:gd name="connsiteX0" fmla="*/ 23 w 10074"/>
              <a:gd name="connsiteY0" fmla="*/ 0 h 12132"/>
              <a:gd name="connsiteX1" fmla="*/ 10023 w 10074"/>
              <a:gd name="connsiteY1" fmla="*/ 0 h 12132"/>
              <a:gd name="connsiteX2" fmla="*/ 10074 w 10074"/>
              <a:gd name="connsiteY2" fmla="*/ 9660 h 12132"/>
              <a:gd name="connsiteX3" fmla="*/ 5023 w 10074"/>
              <a:gd name="connsiteY3" fmla="*/ 12132 h 12132"/>
              <a:gd name="connsiteX4" fmla="*/ 3 w 10074"/>
              <a:gd name="connsiteY4" fmla="*/ 9628 h 12132"/>
              <a:gd name="connsiteX5" fmla="*/ 23 w 10074"/>
              <a:gd name="connsiteY5" fmla="*/ 0 h 12132"/>
              <a:gd name="connsiteX0" fmla="*/ 74 w 10125"/>
              <a:gd name="connsiteY0" fmla="*/ 0 h 12132"/>
              <a:gd name="connsiteX1" fmla="*/ 10074 w 10125"/>
              <a:gd name="connsiteY1" fmla="*/ 0 h 12132"/>
              <a:gd name="connsiteX2" fmla="*/ 10125 w 10125"/>
              <a:gd name="connsiteY2" fmla="*/ 9660 h 12132"/>
              <a:gd name="connsiteX3" fmla="*/ 5074 w 10125"/>
              <a:gd name="connsiteY3" fmla="*/ 12132 h 12132"/>
              <a:gd name="connsiteX4" fmla="*/ 1 w 10125"/>
              <a:gd name="connsiteY4" fmla="*/ 9595 h 12132"/>
              <a:gd name="connsiteX5" fmla="*/ 74 w 10125"/>
              <a:gd name="connsiteY5" fmla="*/ 0 h 12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25" h="12132">
                <a:moveTo>
                  <a:pt x="74" y="0"/>
                </a:moveTo>
                <a:lnTo>
                  <a:pt x="10074" y="0"/>
                </a:lnTo>
                <a:cubicBezTo>
                  <a:pt x="10091" y="3087"/>
                  <a:pt x="10108" y="6573"/>
                  <a:pt x="10125" y="9660"/>
                </a:cubicBezTo>
                <a:lnTo>
                  <a:pt x="5074" y="12132"/>
                </a:lnTo>
                <a:lnTo>
                  <a:pt x="1" y="9595"/>
                </a:lnTo>
                <a:cubicBezTo>
                  <a:pt x="-16" y="6315"/>
                  <a:pt x="91" y="3280"/>
                  <a:pt x="74" y="0"/>
                </a:cubicBezTo>
                <a:close/>
              </a:path>
            </a:pathLst>
          </a:custGeom>
          <a:solidFill>
            <a:srgbClr val="00B0F0"/>
          </a:solidFill>
          <a:ln w="12700" cap="flat" cmpd="sng" algn="ctr">
            <a:solidFill>
              <a:srgbClr val="00B0F0"/>
            </a:solidFill>
            <a:prstDash val="solid"/>
            <a:miter lim="800000"/>
          </a:ln>
          <a:effectLst/>
        </p:spPr>
        <p:txBody>
          <a:bodyPr vert="vert" lIns="45720" tIns="46800" rIns="90000" bIns="46800" rtlCol="0" anchor="ctr"/>
          <a:lstStyle/>
          <a:p>
            <a:pPr marL="0" marR="0" lvl="0" indent="0" defTabSz="914400" eaLnBrk="0" fontAlgn="base" latinLnBrk="0" hangingPunct="0">
              <a:lnSpc>
                <a:spcPct val="95000"/>
              </a:lnSpc>
              <a:spcBef>
                <a:spcPct val="0"/>
              </a:spcBef>
              <a:spcAft>
                <a:spcPct val="0"/>
              </a:spcAft>
              <a:buClrTx/>
              <a:buSzTx/>
              <a:buFontTx/>
              <a:buNone/>
              <a:tabLst/>
              <a:defRPr/>
            </a:pPr>
            <a:r>
              <a:rPr kumimoji="0" lang="en-GB" altLang="en-US" sz="1100" b="1" i="0" u="none" strike="noStrike" kern="0" cap="none" spc="-20" normalizeH="0" baseline="0" noProof="0" dirty="0">
                <a:ln>
                  <a:noFill/>
                </a:ln>
                <a:solidFill>
                  <a:prstClr val="white"/>
                </a:solidFill>
                <a:effectLst/>
                <a:uLnTx/>
                <a:uFillTx/>
                <a:latin typeface="Calibri"/>
                <a:ea typeface="+mn-ea"/>
                <a:cs typeface="+mn-cs"/>
              </a:rPr>
              <a:t>Oral CAB</a:t>
            </a:r>
            <a:r>
              <a:rPr kumimoji="0" lang="en-GB" altLang="en-US" sz="1100" b="1" i="0" u="none" strike="noStrike" kern="0" cap="none" spc="0" normalizeH="0" baseline="0" noProof="0" dirty="0">
                <a:ln>
                  <a:noFill/>
                </a:ln>
                <a:solidFill>
                  <a:prstClr val="white"/>
                </a:solidFill>
                <a:effectLst/>
                <a:uLnTx/>
                <a:uFillTx/>
                <a:latin typeface="Calibri"/>
                <a:ea typeface="+mn-ea"/>
                <a:cs typeface="+mn-cs"/>
              </a:rPr>
              <a:t>+RPV N=121</a:t>
            </a:r>
            <a:r>
              <a:rPr kumimoji="0" lang="en-GB" altLang="en-US" sz="1100" b="1" i="0" u="none" strike="noStrike" kern="0" cap="none" spc="0" normalizeH="0" baseline="30000" noProof="0" dirty="0">
                <a:ln>
                  <a:noFill/>
                </a:ln>
                <a:solidFill>
                  <a:prstClr val="white"/>
                </a:solidFill>
                <a:effectLst/>
                <a:uLnTx/>
                <a:uFillTx/>
                <a:latin typeface="Calibri"/>
                <a:ea typeface="+mn-ea"/>
                <a:cs typeface="+mn-cs"/>
              </a:rPr>
              <a:t>†</a:t>
            </a:r>
            <a:r>
              <a:rPr kumimoji="0" lang="en-GB" altLang="en-US" sz="1100" b="1" i="0" u="none" strike="noStrike" kern="0" cap="none" spc="0" normalizeH="0" baseline="0" noProof="0" dirty="0">
                <a:ln>
                  <a:noFill/>
                </a:ln>
                <a:solidFill>
                  <a:prstClr val="white"/>
                </a:solidFill>
                <a:effectLst/>
                <a:uLnTx/>
                <a:uFillTx/>
                <a:latin typeface="Calibri"/>
                <a:ea typeface="+mn-ea"/>
                <a:cs typeface="+mn-cs"/>
              </a:rPr>
              <a:t> </a:t>
            </a:r>
            <a:endParaRPr kumimoji="0" lang="en-GB" altLang="en-US" sz="11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182" name="Straight Arrow Connector 95">
            <a:extLst>
              <a:ext uri="{FF2B5EF4-FFF2-40B4-BE49-F238E27FC236}">
                <a16:creationId xmlns:a16="http://schemas.microsoft.com/office/drawing/2014/main" id="{1F405BF7-67F7-4E9C-99CF-87B9964C8463}"/>
              </a:ext>
            </a:extLst>
          </p:cNvPr>
          <p:cNvCxnSpPr>
            <a:cxnSpLocks/>
          </p:cNvCxnSpPr>
          <p:nvPr/>
        </p:nvCxnSpPr>
        <p:spPr>
          <a:xfrm flipV="1">
            <a:off x="7573917" y="5168822"/>
            <a:ext cx="0" cy="210141"/>
          </a:xfrm>
          <a:prstGeom prst="straightConnector1">
            <a:avLst/>
          </a:prstGeom>
          <a:noFill/>
          <a:ln w="19050" cap="flat" cmpd="sng" algn="ctr">
            <a:solidFill>
              <a:sysClr val="windowText" lastClr="000000"/>
            </a:solidFill>
            <a:prstDash val="solid"/>
            <a:miter lim="800000"/>
            <a:tailEnd type="triangle"/>
          </a:ln>
          <a:effectLst/>
        </p:spPr>
      </p:cxnSp>
      <p:sp>
        <p:nvSpPr>
          <p:cNvPr id="183" name="Rectangle 52">
            <a:extLst>
              <a:ext uri="{FF2B5EF4-FFF2-40B4-BE49-F238E27FC236}">
                <a16:creationId xmlns:a16="http://schemas.microsoft.com/office/drawing/2014/main" id="{43303B81-A215-458C-912F-C4D8F10CD28A}"/>
              </a:ext>
            </a:extLst>
          </p:cNvPr>
          <p:cNvSpPr>
            <a:spLocks noChangeArrowheads="1"/>
          </p:cNvSpPr>
          <p:nvPr/>
        </p:nvSpPr>
        <p:spPr bwMode="auto">
          <a:xfrm>
            <a:off x="9317873" y="2419298"/>
            <a:ext cx="995464"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eaLnBrk="0" fontAlgn="base" hangingPunct="0">
              <a:spcBef>
                <a:spcPct val="0"/>
              </a:spcBef>
              <a:spcAft>
                <a:spcPct val="0"/>
              </a:spcAft>
              <a:defRPr/>
            </a:pPr>
            <a:r>
              <a:rPr lang="en-GB" altLang="en-US" sz="1100" b="1">
                <a:solidFill>
                  <a:prstClr val="black"/>
                </a:solidFill>
                <a:latin typeface="Calibri"/>
                <a:cs typeface="Arial" panose="020B0604020202020204" pitchFamily="34" charset="0"/>
              </a:rPr>
              <a:t>Extension Switch</a:t>
            </a:r>
            <a:endParaRPr lang="en-GB" altLang="en-US" sz="1100" b="1" baseline="30000">
              <a:solidFill>
                <a:prstClr val="black"/>
              </a:solidFill>
              <a:latin typeface="Calibri"/>
              <a:cs typeface="Arial" panose="020B0604020202020204" pitchFamily="34" charset="0"/>
            </a:endParaRPr>
          </a:p>
        </p:txBody>
      </p:sp>
      <p:sp>
        <p:nvSpPr>
          <p:cNvPr id="184" name="Rectangle 15">
            <a:extLst>
              <a:ext uri="{FF2B5EF4-FFF2-40B4-BE49-F238E27FC236}">
                <a16:creationId xmlns:a16="http://schemas.microsoft.com/office/drawing/2014/main" id="{97F35F2F-F855-4CEC-8EB1-6301DB32071C}"/>
              </a:ext>
            </a:extLst>
          </p:cNvPr>
          <p:cNvSpPr>
            <a:spLocks noChangeArrowheads="1"/>
          </p:cNvSpPr>
          <p:nvPr/>
        </p:nvSpPr>
        <p:spPr bwMode="auto">
          <a:xfrm>
            <a:off x="10719971" y="4902961"/>
            <a:ext cx="46776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eaLnBrk="0" fontAlgn="base" hangingPunct="0">
              <a:spcBef>
                <a:spcPct val="0"/>
              </a:spcBef>
              <a:spcAft>
                <a:spcPct val="0"/>
              </a:spcAft>
              <a:defRPr/>
            </a:pPr>
            <a:r>
              <a:rPr lang="en-GB" altLang="en-US" sz="1200" b="1">
                <a:solidFill>
                  <a:prstClr val="black"/>
                </a:solidFill>
                <a:latin typeface="Calibri"/>
                <a:cs typeface="Arial" panose="020B0604020202020204" pitchFamily="34" charset="0"/>
              </a:rPr>
              <a:t>124</a:t>
            </a:r>
            <a:endParaRPr lang="en-GB" altLang="en-US" sz="1200">
              <a:solidFill>
                <a:prstClr val="black"/>
              </a:solidFill>
              <a:latin typeface="Calibri"/>
              <a:cs typeface="Arial" panose="020B0604020202020204" pitchFamily="34" charset="0"/>
            </a:endParaRPr>
          </a:p>
        </p:txBody>
      </p:sp>
      <p:sp>
        <p:nvSpPr>
          <p:cNvPr id="185" name="TextBox 78">
            <a:extLst>
              <a:ext uri="{FF2B5EF4-FFF2-40B4-BE49-F238E27FC236}">
                <a16:creationId xmlns:a16="http://schemas.microsoft.com/office/drawing/2014/main" id="{0EF6F133-553B-403F-ACAC-501C3742407B}"/>
              </a:ext>
            </a:extLst>
          </p:cNvPr>
          <p:cNvSpPr txBox="1"/>
          <p:nvPr/>
        </p:nvSpPr>
        <p:spPr>
          <a:xfrm>
            <a:off x="10090563" y="5416939"/>
            <a:ext cx="1726580" cy="184666"/>
          </a:xfrm>
          <a:prstGeom prst="rect">
            <a:avLst/>
          </a:prstGeom>
          <a:noFill/>
        </p:spPr>
        <p:txBody>
          <a:bodyPr wrap="square" lIns="0" tIns="0" rIns="0" bIns="0" rtlCol="0" anchor="t">
            <a:spAutoFit/>
          </a:bodyPr>
          <a:lstStyle/>
          <a:p>
            <a:pPr algn="ctr" defTabSz="914400" eaLnBrk="0" fontAlgn="base" hangingPunct="0">
              <a:spcBef>
                <a:spcPct val="0"/>
              </a:spcBef>
              <a:spcAft>
                <a:spcPct val="0"/>
              </a:spcAft>
              <a:defRPr/>
            </a:pPr>
            <a:r>
              <a:rPr lang="en-GB" sz="1200" b="1">
                <a:solidFill>
                  <a:prstClr val="black"/>
                </a:solidFill>
                <a:cs typeface="Arial" panose="020B0604020202020204" pitchFamily="34" charset="0"/>
              </a:rPr>
              <a:t>Oral Lead-In Analysis</a:t>
            </a:r>
          </a:p>
        </p:txBody>
      </p:sp>
      <p:sp>
        <p:nvSpPr>
          <p:cNvPr id="186" name="Rectangle 185">
            <a:extLst>
              <a:ext uri="{FF2B5EF4-FFF2-40B4-BE49-F238E27FC236}">
                <a16:creationId xmlns:a16="http://schemas.microsoft.com/office/drawing/2014/main" id="{F33992AE-22DE-4804-B818-FFFAD705BC6C}"/>
              </a:ext>
            </a:extLst>
          </p:cNvPr>
          <p:cNvSpPr/>
          <p:nvPr/>
        </p:nvSpPr>
        <p:spPr>
          <a:xfrm>
            <a:off x="10755602" y="4882812"/>
            <a:ext cx="421568" cy="218610"/>
          </a:xfrm>
          <a:prstGeom prst="rect">
            <a:avLst/>
          </a:prstGeom>
          <a:noFill/>
          <a:ln w="28575" cap="flat" cmpd="sng" algn="ctr">
            <a:solidFill>
              <a:srgbClr val="FF0000"/>
            </a:solidFill>
            <a:prstDash val="solid"/>
            <a:miter lim="800000"/>
          </a:ln>
          <a:effectLst/>
        </p:spPr>
        <p:txBody>
          <a:bodyPr vert="vert" rIns="90000" bIns="108000" rtlCol="0" anchor="ctr"/>
          <a:lstStyle/>
          <a:p>
            <a:pPr marL="0" marR="0" lvl="0" indent="0" algn="ctr" defTabSz="914400" eaLnBrk="0" fontAlgn="base" latinLnBrk="0" hangingPunct="0">
              <a:lnSpc>
                <a:spcPct val="110000"/>
              </a:lnSpc>
              <a:spcBef>
                <a:spcPct val="0"/>
              </a:spcBef>
              <a:spcAft>
                <a:spcPct val="0"/>
              </a:spcAft>
              <a:buClrTx/>
              <a:buSzTx/>
              <a:buFontTx/>
              <a:buNone/>
              <a:tabLst/>
              <a:defRPr/>
            </a:pPr>
            <a:endParaRPr kumimoji="0" lang="en-GB" sz="1200" b="1" i="0" u="none" strike="noStrike" kern="0" cap="none" spc="0" normalizeH="0" baseline="0" noProof="0">
              <a:ln>
                <a:noFill/>
              </a:ln>
              <a:solidFill>
                <a:prstClr val="black"/>
              </a:solidFill>
              <a:effectLst/>
              <a:uLnTx/>
              <a:uFillTx/>
              <a:latin typeface="Calibri"/>
              <a:ea typeface="+mn-ea"/>
              <a:cs typeface="+mn-cs"/>
            </a:endParaRPr>
          </a:p>
        </p:txBody>
      </p:sp>
      <p:sp>
        <p:nvSpPr>
          <p:cNvPr id="187" name="Rectangle 186">
            <a:extLst>
              <a:ext uri="{FF2B5EF4-FFF2-40B4-BE49-F238E27FC236}">
                <a16:creationId xmlns:a16="http://schemas.microsoft.com/office/drawing/2014/main" id="{D2B87E85-BB88-4477-B3EB-DBBED484A999}"/>
              </a:ext>
            </a:extLst>
          </p:cNvPr>
          <p:cNvSpPr/>
          <p:nvPr/>
        </p:nvSpPr>
        <p:spPr>
          <a:xfrm>
            <a:off x="7436506" y="4876800"/>
            <a:ext cx="259688" cy="220472"/>
          </a:xfrm>
          <a:prstGeom prst="rect">
            <a:avLst/>
          </a:prstGeom>
          <a:noFill/>
          <a:ln w="28575" cap="flat" cmpd="sng" algn="ctr">
            <a:solidFill>
              <a:srgbClr val="FF0000"/>
            </a:solidFill>
            <a:prstDash val="solid"/>
            <a:miter lim="800000"/>
          </a:ln>
          <a:effectLst/>
        </p:spPr>
        <p:txBody>
          <a:bodyPr vert="vert" rIns="90000" bIns="108000" rtlCol="0" anchor="ctr"/>
          <a:lstStyle/>
          <a:p>
            <a:pPr marL="0" marR="0" lvl="0" indent="0" algn="ctr" defTabSz="914400" eaLnBrk="0" fontAlgn="base" latinLnBrk="0" hangingPunct="0">
              <a:lnSpc>
                <a:spcPct val="110000"/>
              </a:lnSpc>
              <a:spcBef>
                <a:spcPct val="0"/>
              </a:spcBef>
              <a:spcAft>
                <a:spcPct val="0"/>
              </a:spcAft>
              <a:buClrTx/>
              <a:buSzTx/>
              <a:buFontTx/>
              <a:buNone/>
              <a:tabLst/>
              <a:defRPr/>
            </a:pPr>
            <a:endParaRPr kumimoji="0" lang="en-GB" sz="1200" b="1" i="0" u="none" strike="noStrike" kern="0" cap="none" spc="0" normalizeH="0" baseline="0" noProof="0">
              <a:ln>
                <a:noFill/>
              </a:ln>
              <a:solidFill>
                <a:prstClr val="black"/>
              </a:solidFill>
              <a:effectLst/>
              <a:uLnTx/>
              <a:uFillTx/>
              <a:latin typeface="Calibri"/>
              <a:ea typeface="+mn-ea"/>
              <a:cs typeface="+mn-cs"/>
            </a:endParaRPr>
          </a:p>
        </p:txBody>
      </p:sp>
      <p:sp>
        <p:nvSpPr>
          <p:cNvPr id="188" name="Rectangle 187">
            <a:extLst>
              <a:ext uri="{FF2B5EF4-FFF2-40B4-BE49-F238E27FC236}">
                <a16:creationId xmlns:a16="http://schemas.microsoft.com/office/drawing/2014/main" id="{686C08F7-C8C0-42F5-A9A4-DD4FF108F7DC}"/>
              </a:ext>
            </a:extLst>
          </p:cNvPr>
          <p:cNvSpPr/>
          <p:nvPr/>
        </p:nvSpPr>
        <p:spPr>
          <a:xfrm>
            <a:off x="7862419" y="2662384"/>
            <a:ext cx="3917947" cy="1194492"/>
          </a:xfrm>
          <a:prstGeom prst="rect">
            <a:avLst/>
          </a:prstGeom>
          <a:noFill/>
          <a:ln w="38100" cap="flat" cmpd="sng" algn="ctr">
            <a:solidFill>
              <a:srgbClr val="FF0000"/>
            </a:solidFill>
            <a:prstDash val="solid"/>
            <a:miter lim="800000"/>
          </a:ln>
          <a:effectLst/>
        </p:spPr>
        <p:txBody>
          <a:bodyPr vert="vert" rIns="90000" bIns="108000" rtlCol="0" anchor="ctr"/>
          <a:lstStyle/>
          <a:p>
            <a:pPr marL="0" marR="0" lvl="0" indent="0" algn="ctr" defTabSz="914400" eaLnBrk="0" fontAlgn="base" latinLnBrk="0" hangingPunct="0">
              <a:lnSpc>
                <a:spcPct val="110000"/>
              </a:lnSpc>
              <a:spcBef>
                <a:spcPct val="0"/>
              </a:spcBef>
              <a:spcAft>
                <a:spcPct val="0"/>
              </a:spcAft>
              <a:buClrTx/>
              <a:buSzTx/>
              <a:buFontTx/>
              <a:buNone/>
              <a:tabLst/>
              <a:defRPr/>
            </a:pPr>
            <a:endParaRPr kumimoji="0" lang="en-GB" sz="1200" b="1" i="0" u="none" strike="noStrike" kern="0" cap="none" spc="0" normalizeH="0" baseline="0" noProof="0">
              <a:ln>
                <a:noFill/>
              </a:ln>
              <a:solidFill>
                <a:prstClr val="black"/>
              </a:solidFill>
              <a:effectLst/>
              <a:uLnTx/>
              <a:uFillTx/>
              <a:latin typeface="Calibri"/>
              <a:ea typeface="+mn-ea"/>
              <a:cs typeface="+mn-cs"/>
            </a:endParaRPr>
          </a:p>
        </p:txBody>
      </p:sp>
      <p:sp>
        <p:nvSpPr>
          <p:cNvPr id="189" name="TextBox 64">
            <a:extLst>
              <a:ext uri="{FF2B5EF4-FFF2-40B4-BE49-F238E27FC236}">
                <a16:creationId xmlns:a16="http://schemas.microsoft.com/office/drawing/2014/main" id="{50D1ED90-FE64-4C1A-BEAE-73A3C522B3EC}"/>
              </a:ext>
            </a:extLst>
          </p:cNvPr>
          <p:cNvSpPr txBox="1"/>
          <p:nvPr/>
        </p:nvSpPr>
        <p:spPr>
          <a:xfrm>
            <a:off x="6471771" y="5416939"/>
            <a:ext cx="2203802" cy="553998"/>
          </a:xfrm>
          <a:prstGeom prst="rect">
            <a:avLst/>
          </a:prstGeom>
          <a:noFill/>
        </p:spPr>
        <p:txBody>
          <a:bodyPr wrap="square" lIns="0" tIns="0" rIns="0" bIns="0" rtlCol="0" anchor="t">
            <a:spAutoFit/>
          </a:bodyPr>
          <a:lstStyle/>
          <a:p>
            <a:pPr algn="ctr" defTabSz="914400" eaLnBrk="0" fontAlgn="base" hangingPunct="0">
              <a:spcBef>
                <a:spcPct val="0"/>
              </a:spcBef>
              <a:spcAft>
                <a:spcPct val="0"/>
              </a:spcAft>
              <a:defRPr/>
            </a:pPr>
            <a:r>
              <a:rPr lang="en-GB" sz="1200" b="1">
                <a:solidFill>
                  <a:prstClr val="black"/>
                </a:solidFill>
                <a:cs typeface="Arial" panose="020B0604020202020204" pitchFamily="34" charset="0"/>
              </a:rPr>
              <a:t>Participant/Physician Decision to Switch to </a:t>
            </a:r>
            <a:br>
              <a:rPr lang="en-GB" sz="1200" b="1">
                <a:solidFill>
                  <a:prstClr val="black"/>
                </a:solidFill>
                <a:cs typeface="Arial" panose="020B0604020202020204" pitchFamily="34" charset="0"/>
              </a:rPr>
            </a:br>
            <a:r>
              <a:rPr lang="en-GB" sz="1200" b="1">
                <a:solidFill>
                  <a:prstClr val="black"/>
                </a:solidFill>
                <a:cs typeface="Arial" panose="020B0604020202020204" pitchFamily="34" charset="0"/>
              </a:rPr>
              <a:t>CAB + RPV </a:t>
            </a:r>
            <a:r>
              <a:rPr lang="en-GB" sz="1200" b="1" err="1">
                <a:solidFill>
                  <a:prstClr val="black"/>
                </a:solidFill>
                <a:cs typeface="Arial" panose="020B0604020202020204" pitchFamily="34" charset="0"/>
              </a:rPr>
              <a:t>LA</a:t>
            </a:r>
            <a:r>
              <a:rPr lang="en-GB" sz="1200" b="1" baseline="30000" err="1">
                <a:solidFill>
                  <a:prstClr val="black"/>
                </a:solidFill>
                <a:cs typeface="Arial" panose="020B0604020202020204" pitchFamily="34" charset="0"/>
              </a:rPr>
              <a:t>ǁ</a:t>
            </a:r>
            <a:endParaRPr lang="en-GB" sz="1200" b="1" baseline="30000">
              <a:solidFill>
                <a:prstClr val="black"/>
              </a:solidFill>
              <a:cs typeface="Arial" panose="020B0604020202020204" pitchFamily="34" charset="0"/>
            </a:endParaRPr>
          </a:p>
        </p:txBody>
      </p:sp>
      <p:sp>
        <p:nvSpPr>
          <p:cNvPr id="190" name="Rectangle 189">
            <a:extLst>
              <a:ext uri="{FF2B5EF4-FFF2-40B4-BE49-F238E27FC236}">
                <a16:creationId xmlns:a16="http://schemas.microsoft.com/office/drawing/2014/main" id="{83A8C1B2-6822-4864-AF0C-1F08CC418B35}"/>
              </a:ext>
            </a:extLst>
          </p:cNvPr>
          <p:cNvSpPr/>
          <p:nvPr/>
        </p:nvSpPr>
        <p:spPr>
          <a:xfrm>
            <a:off x="3429000" y="2798271"/>
            <a:ext cx="4431143" cy="871467"/>
          </a:xfrm>
          <a:prstGeom prst="rect">
            <a:avLst/>
          </a:prstGeom>
          <a:noFill/>
          <a:ln w="38100" cap="flat" cmpd="sng" algn="ctr">
            <a:solidFill>
              <a:srgbClr val="FF0000"/>
            </a:solidFill>
            <a:prstDash val="solid"/>
            <a:miter lim="800000"/>
          </a:ln>
          <a:effectLst/>
        </p:spPr>
        <p:txBody>
          <a:bodyPr vert="vert" rIns="90000" bIns="108000" rtlCol="0" anchor="ctr"/>
          <a:lstStyle/>
          <a:p>
            <a:pPr marL="0" marR="0" lvl="0" indent="0" algn="ctr" defTabSz="914400" eaLnBrk="0" fontAlgn="base" latinLnBrk="0" hangingPunct="0">
              <a:lnSpc>
                <a:spcPct val="110000"/>
              </a:lnSpc>
              <a:spcBef>
                <a:spcPct val="0"/>
              </a:spcBef>
              <a:spcAft>
                <a:spcPct val="0"/>
              </a:spcAft>
              <a:buClrTx/>
              <a:buSzTx/>
              <a:buFontTx/>
              <a:buNone/>
              <a:tabLst/>
              <a:defRPr/>
            </a:pPr>
            <a:endParaRPr kumimoji="0" lang="en-GB" sz="1200" b="1" i="0" u="none" strike="noStrike" kern="0" cap="none" spc="0" normalizeH="0" baseline="0" noProof="0">
              <a:ln>
                <a:noFill/>
              </a:ln>
              <a:solidFill>
                <a:prstClr val="black"/>
              </a:solidFill>
              <a:effectLst/>
              <a:uLnTx/>
              <a:uFillTx/>
              <a:latin typeface="Calibri"/>
              <a:ea typeface="+mn-ea"/>
              <a:cs typeface="+mn-cs"/>
            </a:endParaRPr>
          </a:p>
        </p:txBody>
      </p:sp>
      <p:sp>
        <p:nvSpPr>
          <p:cNvPr id="191" name="TextBox 3">
            <a:extLst>
              <a:ext uri="{FF2B5EF4-FFF2-40B4-BE49-F238E27FC236}">
                <a16:creationId xmlns:a16="http://schemas.microsoft.com/office/drawing/2014/main" id="{ECE140E6-CE30-4AD9-961B-AE007AAF8CAA}"/>
              </a:ext>
            </a:extLst>
          </p:cNvPr>
          <p:cNvSpPr txBox="1"/>
          <p:nvPr/>
        </p:nvSpPr>
        <p:spPr bwMode="auto">
          <a:xfrm>
            <a:off x="9327998" y="2679230"/>
            <a:ext cx="458459"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rtlCol="0" anchor="t" anchorCtr="0" compatLnSpc="1">
            <a:prstTxWarp prst="textNoShape">
              <a:avLst/>
            </a:prstTxWarp>
            <a:spAutoFit/>
          </a:bodyPr>
          <a:lstStyle/>
          <a:p>
            <a:pPr defTabSz="914400" eaLnBrk="0" fontAlgn="base" hangingPunct="0">
              <a:spcBef>
                <a:spcPct val="0"/>
              </a:spcBef>
              <a:spcAft>
                <a:spcPct val="0"/>
              </a:spcAft>
              <a:defRPr/>
            </a:pPr>
            <a:r>
              <a:rPr lang="en-US" sz="1100" b="1" kern="0" dirty="0">
                <a:solidFill>
                  <a:prstClr val="black"/>
                </a:solidFill>
                <a:cs typeface="Arial" panose="020B0604020202020204" pitchFamily="34" charset="0"/>
              </a:rPr>
              <a:t>OLI arm</a:t>
            </a:r>
          </a:p>
        </p:txBody>
      </p:sp>
      <p:sp>
        <p:nvSpPr>
          <p:cNvPr id="192" name="TextBox 61">
            <a:extLst>
              <a:ext uri="{FF2B5EF4-FFF2-40B4-BE49-F238E27FC236}">
                <a16:creationId xmlns:a16="http://schemas.microsoft.com/office/drawing/2014/main" id="{943A1D9B-AF39-4274-AE49-B9AF7FB0EE0E}"/>
              </a:ext>
            </a:extLst>
          </p:cNvPr>
          <p:cNvSpPr txBox="1"/>
          <p:nvPr/>
        </p:nvSpPr>
        <p:spPr bwMode="auto">
          <a:xfrm>
            <a:off x="9327998" y="3266227"/>
            <a:ext cx="461665"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rtlCol="0" anchor="t" anchorCtr="0" compatLnSpc="1">
            <a:prstTxWarp prst="textNoShape">
              <a:avLst/>
            </a:prstTxWarp>
            <a:spAutoFit/>
          </a:bodyPr>
          <a:lstStyle/>
          <a:p>
            <a:pPr defTabSz="914400" eaLnBrk="0" fontAlgn="base" hangingPunct="0">
              <a:spcBef>
                <a:spcPct val="0"/>
              </a:spcBef>
              <a:spcAft>
                <a:spcPct val="0"/>
              </a:spcAft>
              <a:defRPr/>
            </a:pPr>
            <a:r>
              <a:rPr lang="en-US" sz="1100" b="1" kern="0">
                <a:solidFill>
                  <a:prstClr val="black"/>
                </a:solidFill>
                <a:cs typeface="Arial" panose="020B0604020202020204" pitchFamily="34" charset="0"/>
              </a:rPr>
              <a:t>DTI arm</a:t>
            </a:r>
          </a:p>
        </p:txBody>
      </p:sp>
      <p:sp>
        <p:nvSpPr>
          <p:cNvPr id="194" name="Text Placeholder 1">
            <a:extLst>
              <a:ext uri="{FF2B5EF4-FFF2-40B4-BE49-F238E27FC236}">
                <a16:creationId xmlns:a16="http://schemas.microsoft.com/office/drawing/2014/main" id="{2877A386-A97B-4130-B51D-887AEDBD41EE}"/>
              </a:ext>
            </a:extLst>
          </p:cNvPr>
          <p:cNvSpPr txBox="1">
            <a:spLocks/>
          </p:cNvSpPr>
          <p:nvPr/>
        </p:nvSpPr>
        <p:spPr>
          <a:xfrm>
            <a:off x="635762" y="5847344"/>
            <a:ext cx="11143488" cy="857717"/>
          </a:xfrm>
          <a:prstGeom prst="rect">
            <a:avLst/>
          </a:prstGeom>
        </p:spPr>
        <p:txBody>
          <a:bodyPr vert="horz" lIns="91440" tIns="45720" rIns="91440" bIns="36000" rtlCol="0" anchor="b">
            <a:normAutofit/>
          </a:bodyPr>
          <a:lstStyle>
            <a:lvl1pPr marL="0" indent="0" algn="l" defTabSz="914400" rtl="0" eaLnBrk="0" fontAlgn="base" latinLnBrk="0" hangingPunct="0">
              <a:lnSpc>
                <a:spcPct val="90000"/>
              </a:lnSpc>
              <a:spcBef>
                <a:spcPct val="0"/>
              </a:spcBef>
              <a:spcAft>
                <a:spcPts val="0"/>
              </a:spcAft>
              <a:buClr>
                <a:srgbClr val="E31836"/>
              </a:buClr>
              <a:buSzPct val="115000"/>
              <a:buFont typeface="Arial" panose="020B0604020202020204" pitchFamily="34" charset="0"/>
              <a:buNone/>
              <a:defRPr lang="en-US" sz="800" kern="0" baseline="0" dirty="0" smtClean="0">
                <a:solidFill>
                  <a:schemeClr val="tx1"/>
                </a:solidFill>
                <a:latin typeface="Arial" panose="020B0604020202020204" pitchFamily="34" charset="0"/>
                <a:ea typeface="+mn-ea"/>
                <a:cs typeface="Arial" panose="020B0604020202020204" pitchFamily="34" charset="0"/>
              </a:defRPr>
            </a:lvl1pPr>
            <a:lvl2pPr marL="0" indent="0" algn="l" defTabSz="914400" rtl="0" eaLnBrk="0" fontAlgn="base" latinLnBrk="0" hangingPunct="0">
              <a:lnSpc>
                <a:spcPct val="90000"/>
              </a:lnSpc>
              <a:spcBef>
                <a:spcPct val="0"/>
              </a:spcBef>
              <a:spcAft>
                <a:spcPts val="400"/>
              </a:spcAft>
              <a:buClr>
                <a:srgbClr val="E31836"/>
              </a:buClr>
              <a:buSzPct val="115000"/>
              <a:buFont typeface="Arial" panose="020B0604020202020204" pitchFamily="34" charset="0"/>
              <a:buNone/>
              <a:defRPr lang="en-US" sz="900" kern="0" baseline="0" dirty="0" smtClean="0">
                <a:solidFill>
                  <a:schemeClr val="accent2"/>
                </a:solidFill>
                <a:latin typeface="Arial" panose="020B0604020202020204" pitchFamily="34" charset="0"/>
                <a:ea typeface="+mn-ea"/>
                <a:cs typeface="Arial" panose="020B0604020202020204" pitchFamily="34" charset="0"/>
              </a:defRPr>
            </a:lvl2pPr>
            <a:lvl3pPr marL="0" indent="0" algn="l" defTabSz="914400" rtl="0" eaLnBrk="0" fontAlgn="base" latinLnBrk="0" hangingPunct="0">
              <a:lnSpc>
                <a:spcPct val="90000"/>
              </a:lnSpc>
              <a:spcBef>
                <a:spcPct val="0"/>
              </a:spcBef>
              <a:spcAft>
                <a:spcPts val="400"/>
              </a:spcAft>
              <a:buClr>
                <a:srgbClr val="E31836"/>
              </a:buClr>
              <a:buSzPct val="115000"/>
              <a:buFont typeface="Arial" panose="020B0604020202020204" pitchFamily="34" charset="0"/>
              <a:buNone/>
              <a:defRPr lang="en-US" sz="900" kern="0" baseline="0" dirty="0" smtClean="0">
                <a:solidFill>
                  <a:schemeClr val="accent2"/>
                </a:solidFill>
                <a:latin typeface="Arial" panose="020B0604020202020204" pitchFamily="34" charset="0"/>
                <a:ea typeface="+mn-ea"/>
                <a:cs typeface="Arial" panose="020B0604020202020204" pitchFamily="34" charset="0"/>
              </a:defRPr>
            </a:lvl3pPr>
            <a:lvl4pPr marL="0" indent="0" algn="l" defTabSz="914400" rtl="0" eaLnBrk="0" fontAlgn="base" latinLnBrk="0" hangingPunct="0">
              <a:lnSpc>
                <a:spcPct val="90000"/>
              </a:lnSpc>
              <a:spcBef>
                <a:spcPct val="0"/>
              </a:spcBef>
              <a:spcAft>
                <a:spcPts val="400"/>
              </a:spcAft>
              <a:buClr>
                <a:srgbClr val="E31836"/>
              </a:buClr>
              <a:buSzPct val="115000"/>
              <a:buFont typeface="Arial" panose="020B0604020202020204" pitchFamily="34" charset="0"/>
              <a:buNone/>
              <a:defRPr lang="en-US" sz="900" kern="0" baseline="0" dirty="0" smtClean="0">
                <a:solidFill>
                  <a:schemeClr val="accent2"/>
                </a:solidFill>
                <a:latin typeface="Arial" panose="020B0604020202020204" pitchFamily="34" charset="0"/>
                <a:ea typeface="+mn-ea"/>
                <a:cs typeface="Arial" panose="020B0604020202020204" pitchFamily="34" charset="0"/>
              </a:defRPr>
            </a:lvl4pPr>
            <a:lvl5pPr marL="0" indent="0" algn="l" defTabSz="914400" rtl="0" eaLnBrk="0" fontAlgn="base" latinLnBrk="0" hangingPunct="0">
              <a:lnSpc>
                <a:spcPct val="90000"/>
              </a:lnSpc>
              <a:spcBef>
                <a:spcPct val="0"/>
              </a:spcBef>
              <a:spcAft>
                <a:spcPts val="400"/>
              </a:spcAft>
              <a:buClr>
                <a:srgbClr val="E31836"/>
              </a:buClr>
              <a:buSzPct val="115000"/>
              <a:buFont typeface="Arial" panose="020B0604020202020204" pitchFamily="34" charset="0"/>
              <a:buNone/>
              <a:defRPr lang="en-US" sz="900" kern="0" baseline="0" dirty="0">
                <a:solidFill>
                  <a:schemeClr val="accent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0" fontAlgn="base" latinLnBrk="0" hangingPunct="0">
              <a:lnSpc>
                <a:spcPct val="90000"/>
              </a:lnSpc>
              <a:spcBef>
                <a:spcPct val="0"/>
              </a:spcBef>
              <a:spcAft>
                <a:spcPts val="0"/>
              </a:spcAft>
              <a:buClr>
                <a:srgbClr val="E31836"/>
              </a:buClr>
              <a:buSzPct val="115000"/>
              <a:buFont typeface="Arial" panose="020B0604020202020204" pitchFamily="34" charset="0"/>
              <a:buNone/>
              <a:tabLst/>
              <a:defRPr/>
            </a:pPr>
            <a:r>
              <a:rPr kumimoji="0" lang="en-GB" sz="9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rPr>
              <a:t>*Proportion of participants with HIV-1 RNA ≥50 copies/mL at Week 48 Snapshot algorithm.</a:t>
            </a:r>
          </a:p>
          <a:p>
            <a:pPr marL="0" marR="0" lvl="0" indent="0" algn="l" defTabSz="914400" rtl="0" eaLnBrk="0" fontAlgn="base" latinLnBrk="0" hangingPunct="0">
              <a:lnSpc>
                <a:spcPct val="90000"/>
              </a:lnSpc>
              <a:spcBef>
                <a:spcPct val="0"/>
              </a:spcBef>
              <a:spcAft>
                <a:spcPts val="0"/>
              </a:spcAft>
              <a:buClr>
                <a:srgbClr val="E31836"/>
              </a:buClr>
              <a:buSzPct val="115000"/>
              <a:buFont typeface="Arial" panose="020B0604020202020204" pitchFamily="34" charset="0"/>
              <a:buNone/>
              <a:tabLst/>
              <a:defRPr/>
            </a:pPr>
            <a:r>
              <a:rPr kumimoji="0" lang="en-GB" sz="900" b="0" i="0" u="none" strike="noStrike" kern="0" cap="none" spc="0" normalizeH="0" baseline="3000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rPr>
              <a:t>†</a:t>
            </a:r>
            <a:r>
              <a:rPr kumimoji="0" lang="en-GB" sz="9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rPr>
              <a:t>Two discontinuations during OLI: 1 participant relocation, 1 pregnancy.</a:t>
            </a:r>
          </a:p>
          <a:p>
            <a:pPr marL="0" marR="0" lvl="0" indent="0" algn="l" defTabSz="914400" rtl="0" eaLnBrk="0" fontAlgn="base" latinLnBrk="0" hangingPunct="0">
              <a:lnSpc>
                <a:spcPct val="90000"/>
              </a:lnSpc>
              <a:spcBef>
                <a:spcPct val="0"/>
              </a:spcBef>
              <a:spcAft>
                <a:spcPts val="0"/>
              </a:spcAft>
              <a:buClr>
                <a:srgbClr val="E31836"/>
              </a:buClr>
              <a:buSzPct val="115000"/>
              <a:buFont typeface="Arial" panose="020B0604020202020204" pitchFamily="34" charset="0"/>
              <a:buNone/>
              <a:tabLst/>
              <a:defRPr/>
            </a:pPr>
            <a:r>
              <a:rPr kumimoji="0" lang="en-GB" sz="900" b="0" i="0" u="none" strike="noStrike" kern="0" cap="none" spc="0" normalizeH="0" baseline="30000" noProof="0" dirty="0">
                <a:ln>
                  <a:noFill/>
                </a:ln>
                <a:solidFill>
                  <a:sysClr val="windowText" lastClr="000000"/>
                </a:solidFill>
                <a:effectLst/>
                <a:uLnTx/>
                <a:uFillTx/>
                <a:latin typeface="Calibri"/>
                <a:ea typeface="+mn-ea"/>
                <a:cs typeface="Arial" panose="020B0604020202020204" pitchFamily="34" charset="0"/>
              </a:rPr>
              <a:t>‡</a:t>
            </a:r>
            <a:r>
              <a:rPr kumimoji="0" lang="en-GB" sz="9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rPr>
              <a:t>For participants in the OLI arm, daily oral CAB (30 mg) + RPV (25 mg) was initiated at Week 100 and continued for ≥4 weeks. Participants received their last dose of oral CAB + RPV and their first loading injections of CAB (600 mg) + </a:t>
            </a:r>
            <a:br>
              <a:rPr kumimoji="0" lang="en-GB" sz="9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rPr>
            </a:br>
            <a:r>
              <a:rPr kumimoji="0" lang="en-GB" sz="9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rPr>
              <a:t>RPV (900 mg) LA at Week 104. This was followed by CAB 400 mg + RPV 600 mg LA Q4W.</a:t>
            </a:r>
          </a:p>
          <a:p>
            <a:pPr marL="0" marR="0" lvl="0" indent="0" algn="l" defTabSz="914400" rtl="0" eaLnBrk="0" fontAlgn="base" latinLnBrk="0" hangingPunct="0">
              <a:lnSpc>
                <a:spcPct val="90000"/>
              </a:lnSpc>
              <a:spcBef>
                <a:spcPct val="0"/>
              </a:spcBef>
              <a:spcAft>
                <a:spcPts val="0"/>
              </a:spcAft>
              <a:buClr>
                <a:srgbClr val="E31836"/>
              </a:buClr>
              <a:buSzPct val="115000"/>
              <a:buFont typeface="Arial" panose="020B0604020202020204" pitchFamily="34" charset="0"/>
              <a:buNone/>
              <a:tabLst/>
              <a:defRPr/>
            </a:pPr>
            <a:r>
              <a:rPr kumimoji="0" lang="en-GB" sz="900" b="0" i="0" u="none" strike="noStrike" kern="0" cap="none" spc="0" normalizeH="0" baseline="30000" noProof="0" dirty="0">
                <a:ln>
                  <a:noFill/>
                </a:ln>
                <a:solidFill>
                  <a:sysClr val="windowText" lastClr="000000"/>
                </a:solidFill>
                <a:effectLst/>
                <a:uLnTx/>
                <a:uFillTx/>
                <a:latin typeface="Calibri"/>
                <a:ea typeface="+mn-ea"/>
                <a:cs typeface="Arial" panose="020B0604020202020204" pitchFamily="34" charset="0"/>
              </a:rPr>
              <a:t>§</a:t>
            </a:r>
            <a:r>
              <a:rPr kumimoji="0" lang="en-GB" sz="9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rPr>
              <a:t>For participants in the DTI arm, the last dose of CAR and first loading injections of CAB (600 mg) + RPV (900 mg) LA were administered at Week 100.</a:t>
            </a:r>
            <a:br>
              <a:rPr kumimoji="0" lang="en-GB" sz="9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rPr>
            </a:br>
            <a:r>
              <a:rPr kumimoji="0" lang="en-GB" sz="9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rPr>
              <a:t>This was followed by CAB 400 mg + RPV 600 mg LA Q4W.</a:t>
            </a:r>
          </a:p>
        </p:txBody>
      </p:sp>
    </p:spTree>
    <p:extLst>
      <p:ext uri="{BB962C8B-B14F-4D97-AF65-F5344CB8AC3E}">
        <p14:creationId xmlns:p14="http://schemas.microsoft.com/office/powerpoint/2010/main" val="721720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normAutofit/>
          </a:bodyPr>
          <a:lstStyle/>
          <a:p>
            <a:r>
              <a:rPr lang="en-US" sz="5400"/>
              <a:t>1</a:t>
            </a:r>
            <a:r>
              <a:rPr lang="en-US" sz="5400" baseline="30000"/>
              <a:t>st</a:t>
            </a:r>
            <a:r>
              <a:rPr lang="en-US" sz="5400"/>
              <a:t> Line ARV therapy</a:t>
            </a:r>
          </a:p>
        </p:txBody>
      </p:sp>
    </p:spTree>
    <p:extLst>
      <p:ext uri="{BB962C8B-B14F-4D97-AF65-F5344CB8AC3E}">
        <p14:creationId xmlns:p14="http://schemas.microsoft.com/office/powerpoint/2010/main" val="5746828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23D622-38AE-4318-858D-FD274D44F2A5}"/>
              </a:ext>
            </a:extLst>
          </p:cNvPr>
          <p:cNvSpPr>
            <a:spLocks noGrp="1"/>
          </p:cNvSpPr>
          <p:nvPr>
            <p:ph type="title"/>
          </p:nvPr>
        </p:nvSpPr>
        <p:spPr>
          <a:xfrm>
            <a:off x="1043615" y="96819"/>
            <a:ext cx="10114838" cy="1581373"/>
          </a:xfrm>
        </p:spPr>
        <p:txBody>
          <a:bodyPr/>
          <a:lstStyle/>
          <a:p>
            <a:r>
              <a:rPr lang="en-GB" dirty="0"/>
              <a:t>FLAIR OLI : Snapshot Virologic Outcomes at Week 124 </a:t>
            </a:r>
            <a:br>
              <a:rPr lang="en-GB" dirty="0"/>
            </a:br>
            <a:r>
              <a:rPr lang="en-GB" dirty="0"/>
              <a:t>(Extension Switch)</a:t>
            </a:r>
            <a:endParaRPr lang="fr-FR" dirty="0"/>
          </a:p>
        </p:txBody>
      </p:sp>
      <p:sp>
        <p:nvSpPr>
          <p:cNvPr id="4" name="Espace réservé du contenu 2">
            <a:extLst>
              <a:ext uri="{FF2B5EF4-FFF2-40B4-BE49-F238E27FC236}">
                <a16:creationId xmlns:a16="http://schemas.microsoft.com/office/drawing/2014/main" id="{94BB5D5F-D6D9-4A40-9616-70353EB56E3A}"/>
              </a:ext>
            </a:extLst>
          </p:cNvPr>
          <p:cNvSpPr txBox="1">
            <a:spLocks/>
          </p:cNvSpPr>
          <p:nvPr/>
        </p:nvSpPr>
        <p:spPr>
          <a:xfrm>
            <a:off x="609600" y="5521798"/>
            <a:ext cx="10972800" cy="1063038"/>
          </a:xfrm>
          <a:prstGeom prst="rect">
            <a:avLst/>
          </a:prstGeom>
        </p:spPr>
        <p:txBody>
          <a:bodyPr vert="horz" lIns="91440" tIns="45720" rIns="91440" bIns="45720" rtlCol="0">
            <a:normAutofit fontScale="92500" lnSpcReduction="10000"/>
          </a:bodyPr>
          <a:lstStyle>
            <a:lvl1pPr marL="257175" indent="-257175" algn="l" defTabSz="342900" rtl="0" eaLnBrk="1" latinLnBrk="0" hangingPunct="1">
              <a:spcBef>
                <a:spcPct val="20000"/>
              </a:spcBef>
              <a:buClr>
                <a:srgbClr val="3C549F"/>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3C549F"/>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3C549F"/>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GB" sz="2000" dirty="0"/>
              <a:t>Only 1 participant (0.4%) met the CVF criterion in the Extension Switch population</a:t>
            </a:r>
          </a:p>
          <a:p>
            <a:pPr lvl="1"/>
            <a:r>
              <a:rPr lang="en-GB" sz="1600" dirty="0"/>
              <a:t>The participant was in the DTI arm and met the CVF criterion on the 12</a:t>
            </a:r>
            <a:r>
              <a:rPr lang="en-GB" sz="1600" baseline="30000" dirty="0"/>
              <a:t>th</a:t>
            </a:r>
            <a:r>
              <a:rPr lang="en-GB" sz="1600" dirty="0"/>
              <a:t> week of LA therapy. No INSTI or NNRTI resistance-associated mutations were detected at baseline and no INSTI resistance-associated mutations were detected at the timepoint of suspected virologic failure (NNRTI mutations could not be generated as the assay failed)</a:t>
            </a:r>
          </a:p>
        </p:txBody>
      </p:sp>
      <p:grpSp>
        <p:nvGrpSpPr>
          <p:cNvPr id="3" name="Groupe 2">
            <a:extLst>
              <a:ext uri="{FF2B5EF4-FFF2-40B4-BE49-F238E27FC236}">
                <a16:creationId xmlns:a16="http://schemas.microsoft.com/office/drawing/2014/main" id="{FF8777A7-06F6-4CB2-A5EC-94A64C770EC2}"/>
              </a:ext>
            </a:extLst>
          </p:cNvPr>
          <p:cNvGrpSpPr/>
          <p:nvPr/>
        </p:nvGrpSpPr>
        <p:grpSpPr>
          <a:xfrm>
            <a:off x="32059" y="1871388"/>
            <a:ext cx="6357851" cy="3464726"/>
            <a:chOff x="32059" y="1871388"/>
            <a:chExt cx="6357851" cy="3464726"/>
          </a:xfrm>
        </p:grpSpPr>
        <p:sp>
          <p:nvSpPr>
            <p:cNvPr id="6" name="ZoneTexte 5">
              <a:extLst>
                <a:ext uri="{FF2B5EF4-FFF2-40B4-BE49-F238E27FC236}">
                  <a16:creationId xmlns:a16="http://schemas.microsoft.com/office/drawing/2014/main" id="{D80BAD01-E34B-4111-B456-5D252773D56A}"/>
                </a:ext>
              </a:extLst>
            </p:cNvPr>
            <p:cNvSpPr txBox="1"/>
            <p:nvPr/>
          </p:nvSpPr>
          <p:spPr>
            <a:xfrm>
              <a:off x="311566" y="2015588"/>
              <a:ext cx="420308" cy="276999"/>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effectLst/>
                  <a:uLnTx/>
                  <a:uFillTx/>
                  <a:ea typeface="+mn-ea"/>
                  <a:cs typeface="Arial" charset="0"/>
                </a:rPr>
                <a:t>100</a:t>
              </a:r>
            </a:p>
          </p:txBody>
        </p:sp>
        <p:sp>
          <p:nvSpPr>
            <p:cNvPr id="8" name="ZoneTexte 7">
              <a:extLst>
                <a:ext uri="{FF2B5EF4-FFF2-40B4-BE49-F238E27FC236}">
                  <a16:creationId xmlns:a16="http://schemas.microsoft.com/office/drawing/2014/main" id="{F4A5D362-213E-4FDE-AD04-01F6D9391444}"/>
                </a:ext>
              </a:extLst>
            </p:cNvPr>
            <p:cNvSpPr txBox="1"/>
            <p:nvPr/>
          </p:nvSpPr>
          <p:spPr>
            <a:xfrm>
              <a:off x="417392" y="4653378"/>
              <a:ext cx="269626" cy="276999"/>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effectLst/>
                  <a:uLnTx/>
                  <a:uFillTx/>
                  <a:ea typeface="+mn-ea"/>
                  <a:cs typeface="Arial" charset="0"/>
                </a:rPr>
                <a:t>0</a:t>
              </a:r>
            </a:p>
          </p:txBody>
        </p:sp>
        <p:sp>
          <p:nvSpPr>
            <p:cNvPr id="10" name="ZoneTexte 9">
              <a:extLst>
                <a:ext uri="{FF2B5EF4-FFF2-40B4-BE49-F238E27FC236}">
                  <a16:creationId xmlns:a16="http://schemas.microsoft.com/office/drawing/2014/main" id="{F618CE17-B103-4ED7-98DE-C820E432C2E8}"/>
                </a:ext>
              </a:extLst>
            </p:cNvPr>
            <p:cNvSpPr txBox="1"/>
            <p:nvPr/>
          </p:nvSpPr>
          <p:spPr>
            <a:xfrm>
              <a:off x="327596" y="2532045"/>
              <a:ext cx="354584" cy="276999"/>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effectLst/>
                  <a:uLnTx/>
                  <a:uFillTx/>
                  <a:ea typeface="+mn-ea"/>
                  <a:cs typeface="Arial" charset="0"/>
                </a:rPr>
                <a:t>80</a:t>
              </a:r>
            </a:p>
          </p:txBody>
        </p:sp>
        <p:sp>
          <p:nvSpPr>
            <p:cNvPr id="12" name="ZoneTexte 11">
              <a:extLst>
                <a:ext uri="{FF2B5EF4-FFF2-40B4-BE49-F238E27FC236}">
                  <a16:creationId xmlns:a16="http://schemas.microsoft.com/office/drawing/2014/main" id="{DCB4F227-400D-413D-B6CB-8E2436169941}"/>
                </a:ext>
              </a:extLst>
            </p:cNvPr>
            <p:cNvSpPr txBox="1"/>
            <p:nvPr/>
          </p:nvSpPr>
          <p:spPr>
            <a:xfrm>
              <a:off x="327596" y="3060489"/>
              <a:ext cx="354584" cy="276999"/>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effectLst/>
                  <a:uLnTx/>
                  <a:uFillTx/>
                  <a:ea typeface="+mn-ea"/>
                  <a:cs typeface="Arial" charset="0"/>
                </a:rPr>
                <a:t>60</a:t>
              </a:r>
            </a:p>
          </p:txBody>
        </p:sp>
        <p:sp>
          <p:nvSpPr>
            <p:cNvPr id="14" name="ZoneTexte 13">
              <a:extLst>
                <a:ext uri="{FF2B5EF4-FFF2-40B4-BE49-F238E27FC236}">
                  <a16:creationId xmlns:a16="http://schemas.microsoft.com/office/drawing/2014/main" id="{C07B5128-B471-404A-8B96-712AA0032DE1}"/>
                </a:ext>
              </a:extLst>
            </p:cNvPr>
            <p:cNvSpPr txBox="1"/>
            <p:nvPr/>
          </p:nvSpPr>
          <p:spPr>
            <a:xfrm>
              <a:off x="327596" y="3584509"/>
              <a:ext cx="354584" cy="276999"/>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effectLst/>
                  <a:uLnTx/>
                  <a:uFillTx/>
                  <a:ea typeface="+mn-ea"/>
                  <a:cs typeface="Arial" charset="0"/>
                </a:rPr>
                <a:t>40</a:t>
              </a:r>
            </a:p>
          </p:txBody>
        </p:sp>
        <p:sp>
          <p:nvSpPr>
            <p:cNvPr id="16" name="ZoneTexte 15">
              <a:extLst>
                <a:ext uri="{FF2B5EF4-FFF2-40B4-BE49-F238E27FC236}">
                  <a16:creationId xmlns:a16="http://schemas.microsoft.com/office/drawing/2014/main" id="{0D743C85-C224-43C3-8315-F19EC798E657}"/>
                </a:ext>
              </a:extLst>
            </p:cNvPr>
            <p:cNvSpPr txBox="1"/>
            <p:nvPr/>
          </p:nvSpPr>
          <p:spPr>
            <a:xfrm>
              <a:off x="930012" y="4905227"/>
              <a:ext cx="1519967" cy="430887"/>
            </a:xfrm>
            <a:prstGeom prst="rect">
              <a:avLst/>
            </a:prstGeom>
            <a:noFill/>
          </p:spPr>
          <p:txBody>
            <a:bodyPr wrap="none" rtlCol="0">
              <a:spAutoFit/>
            </a:bodyPr>
            <a:lstStyle/>
            <a:p>
              <a:pPr algn="ctr" eaLnBrk="0" fontAlgn="base" hangingPunct="0">
                <a:spcBef>
                  <a:spcPts val="600"/>
                </a:spcBef>
                <a:spcAft>
                  <a:spcPts val="600"/>
                </a:spcAft>
                <a:defRPr/>
              </a:pPr>
              <a:r>
                <a:rPr lang="en-GB" sz="1100" b="1" dirty="0"/>
                <a:t>Virologic nonresponse </a:t>
              </a:r>
              <a:br>
                <a:rPr lang="en-GB" sz="1100" b="1" dirty="0"/>
              </a:br>
              <a:r>
                <a:rPr lang="en-GB" sz="1100" b="1" dirty="0"/>
                <a:t>(HIV-1 RNA ≥ 50 c/mL)</a:t>
              </a:r>
            </a:p>
          </p:txBody>
        </p:sp>
        <p:sp>
          <p:nvSpPr>
            <p:cNvPr id="18" name="Line 21">
              <a:extLst>
                <a:ext uri="{FF2B5EF4-FFF2-40B4-BE49-F238E27FC236}">
                  <a16:creationId xmlns:a16="http://schemas.microsoft.com/office/drawing/2014/main" id="{F1AB63E1-E39D-4F0B-852F-BBCDDD2AAD77}"/>
                </a:ext>
              </a:extLst>
            </p:cNvPr>
            <p:cNvSpPr>
              <a:spLocks noChangeShapeType="1"/>
            </p:cNvSpPr>
            <p:nvPr/>
          </p:nvSpPr>
          <p:spPr bwMode="auto">
            <a:xfrm rot="5400000" flipV="1">
              <a:off x="728379" y="2128016"/>
              <a:ext cx="0" cy="67221"/>
            </a:xfrm>
            <a:prstGeom prst="line">
              <a:avLst/>
            </a:prstGeom>
            <a:noFill/>
            <a:ln w="9525" cap="rnd">
              <a:solidFill>
                <a:srgbClr val="00206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effectLst/>
                <a:uLnTx/>
                <a:uFillTx/>
                <a:ea typeface="+mn-ea"/>
                <a:cs typeface="Arial" charset="0"/>
              </a:endParaRPr>
            </a:p>
          </p:txBody>
        </p:sp>
        <p:sp>
          <p:nvSpPr>
            <p:cNvPr id="20" name="Line 21">
              <a:extLst>
                <a:ext uri="{FF2B5EF4-FFF2-40B4-BE49-F238E27FC236}">
                  <a16:creationId xmlns:a16="http://schemas.microsoft.com/office/drawing/2014/main" id="{3DDBDC2B-9FAB-4E9B-B65F-1C58974C6645}"/>
                </a:ext>
              </a:extLst>
            </p:cNvPr>
            <p:cNvSpPr>
              <a:spLocks noChangeShapeType="1"/>
            </p:cNvSpPr>
            <p:nvPr/>
          </p:nvSpPr>
          <p:spPr bwMode="auto">
            <a:xfrm flipV="1">
              <a:off x="768947" y="2161403"/>
              <a:ext cx="0" cy="2693806"/>
            </a:xfrm>
            <a:prstGeom prst="line">
              <a:avLst/>
            </a:prstGeom>
            <a:noFill/>
            <a:ln w="9525" cap="rnd">
              <a:solidFill>
                <a:srgbClr val="00206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effectLst/>
                <a:uLnTx/>
                <a:uFillTx/>
                <a:ea typeface="+mn-ea"/>
                <a:cs typeface="Arial" charset="0"/>
              </a:endParaRPr>
            </a:p>
          </p:txBody>
        </p:sp>
        <p:sp>
          <p:nvSpPr>
            <p:cNvPr id="22" name="Line 21">
              <a:extLst>
                <a:ext uri="{FF2B5EF4-FFF2-40B4-BE49-F238E27FC236}">
                  <a16:creationId xmlns:a16="http://schemas.microsoft.com/office/drawing/2014/main" id="{E682E8BC-2D79-49D1-AB90-5E0AAB7CB169}"/>
                </a:ext>
              </a:extLst>
            </p:cNvPr>
            <p:cNvSpPr>
              <a:spLocks noChangeShapeType="1"/>
            </p:cNvSpPr>
            <p:nvPr/>
          </p:nvSpPr>
          <p:spPr bwMode="auto">
            <a:xfrm rot="5400000" flipV="1">
              <a:off x="3542339" y="1944228"/>
              <a:ext cx="0" cy="5695142"/>
            </a:xfrm>
            <a:prstGeom prst="line">
              <a:avLst/>
            </a:prstGeom>
            <a:noFill/>
            <a:ln w="9525" cap="rnd">
              <a:solidFill>
                <a:srgbClr val="00206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effectLst/>
                <a:uLnTx/>
                <a:uFillTx/>
                <a:ea typeface="+mn-ea"/>
                <a:cs typeface="Arial" charset="0"/>
              </a:endParaRPr>
            </a:p>
          </p:txBody>
        </p:sp>
        <p:sp>
          <p:nvSpPr>
            <p:cNvPr id="24" name="Line 21">
              <a:extLst>
                <a:ext uri="{FF2B5EF4-FFF2-40B4-BE49-F238E27FC236}">
                  <a16:creationId xmlns:a16="http://schemas.microsoft.com/office/drawing/2014/main" id="{F1C35AF9-E9DF-4CEF-8F6E-EB0D39858CAB}"/>
                </a:ext>
              </a:extLst>
            </p:cNvPr>
            <p:cNvSpPr>
              <a:spLocks noChangeShapeType="1"/>
            </p:cNvSpPr>
            <p:nvPr/>
          </p:nvSpPr>
          <p:spPr bwMode="auto">
            <a:xfrm rot="5400000" flipV="1">
              <a:off x="728379" y="2644473"/>
              <a:ext cx="0" cy="67221"/>
            </a:xfrm>
            <a:prstGeom prst="line">
              <a:avLst/>
            </a:prstGeom>
            <a:noFill/>
            <a:ln w="9525" cap="rnd">
              <a:solidFill>
                <a:srgbClr val="00206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effectLst/>
                <a:uLnTx/>
                <a:uFillTx/>
                <a:ea typeface="+mn-ea"/>
                <a:cs typeface="Arial" charset="0"/>
              </a:endParaRPr>
            </a:p>
          </p:txBody>
        </p:sp>
        <p:sp>
          <p:nvSpPr>
            <p:cNvPr id="26" name="Line 21">
              <a:extLst>
                <a:ext uri="{FF2B5EF4-FFF2-40B4-BE49-F238E27FC236}">
                  <a16:creationId xmlns:a16="http://schemas.microsoft.com/office/drawing/2014/main" id="{E4410159-B734-44F4-B114-C553C3451360}"/>
                </a:ext>
              </a:extLst>
            </p:cNvPr>
            <p:cNvSpPr>
              <a:spLocks noChangeShapeType="1"/>
            </p:cNvSpPr>
            <p:nvPr/>
          </p:nvSpPr>
          <p:spPr bwMode="auto">
            <a:xfrm rot="5400000" flipV="1">
              <a:off x="728379" y="3172917"/>
              <a:ext cx="0" cy="67221"/>
            </a:xfrm>
            <a:prstGeom prst="line">
              <a:avLst/>
            </a:prstGeom>
            <a:noFill/>
            <a:ln w="9525" cap="rnd">
              <a:solidFill>
                <a:srgbClr val="00206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effectLst/>
                <a:uLnTx/>
                <a:uFillTx/>
                <a:ea typeface="+mn-ea"/>
                <a:cs typeface="Arial" charset="0"/>
              </a:endParaRPr>
            </a:p>
          </p:txBody>
        </p:sp>
        <p:sp>
          <p:nvSpPr>
            <p:cNvPr id="28" name="Line 21">
              <a:extLst>
                <a:ext uri="{FF2B5EF4-FFF2-40B4-BE49-F238E27FC236}">
                  <a16:creationId xmlns:a16="http://schemas.microsoft.com/office/drawing/2014/main" id="{BEC3223C-6DF3-40BA-A83B-0BAB099B77FB}"/>
                </a:ext>
              </a:extLst>
            </p:cNvPr>
            <p:cNvSpPr>
              <a:spLocks noChangeShapeType="1"/>
            </p:cNvSpPr>
            <p:nvPr/>
          </p:nvSpPr>
          <p:spPr bwMode="auto">
            <a:xfrm rot="5400000" flipV="1">
              <a:off x="728379" y="3696937"/>
              <a:ext cx="0" cy="67221"/>
            </a:xfrm>
            <a:prstGeom prst="line">
              <a:avLst/>
            </a:prstGeom>
            <a:noFill/>
            <a:ln w="9525" cap="rnd">
              <a:solidFill>
                <a:srgbClr val="00206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effectLst/>
                <a:uLnTx/>
                <a:uFillTx/>
                <a:ea typeface="+mn-ea"/>
                <a:cs typeface="Arial" charset="0"/>
              </a:endParaRPr>
            </a:p>
          </p:txBody>
        </p:sp>
        <p:sp>
          <p:nvSpPr>
            <p:cNvPr id="30" name="Line 21">
              <a:extLst>
                <a:ext uri="{FF2B5EF4-FFF2-40B4-BE49-F238E27FC236}">
                  <a16:creationId xmlns:a16="http://schemas.microsoft.com/office/drawing/2014/main" id="{7C017448-1357-4942-8ACB-42DB013D11A7}"/>
                </a:ext>
              </a:extLst>
            </p:cNvPr>
            <p:cNvSpPr>
              <a:spLocks noChangeShapeType="1"/>
            </p:cNvSpPr>
            <p:nvPr/>
          </p:nvSpPr>
          <p:spPr bwMode="auto">
            <a:xfrm rot="5400000" flipV="1">
              <a:off x="728379" y="4231371"/>
              <a:ext cx="0" cy="67221"/>
            </a:xfrm>
            <a:prstGeom prst="line">
              <a:avLst/>
            </a:prstGeom>
            <a:noFill/>
            <a:ln w="9525" cap="rnd">
              <a:solidFill>
                <a:srgbClr val="00206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effectLst/>
                <a:uLnTx/>
                <a:uFillTx/>
                <a:ea typeface="+mn-ea"/>
                <a:cs typeface="Arial" charset="0"/>
              </a:endParaRPr>
            </a:p>
          </p:txBody>
        </p:sp>
        <p:sp>
          <p:nvSpPr>
            <p:cNvPr id="32" name="ZoneTexte 31">
              <a:extLst>
                <a:ext uri="{FF2B5EF4-FFF2-40B4-BE49-F238E27FC236}">
                  <a16:creationId xmlns:a16="http://schemas.microsoft.com/office/drawing/2014/main" id="{9F10B261-3427-466D-861A-A691484E2491}"/>
                </a:ext>
              </a:extLst>
            </p:cNvPr>
            <p:cNvSpPr txBox="1"/>
            <p:nvPr/>
          </p:nvSpPr>
          <p:spPr>
            <a:xfrm>
              <a:off x="327596" y="4118943"/>
              <a:ext cx="354584" cy="276999"/>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effectLst/>
                  <a:uLnTx/>
                  <a:uFillTx/>
                  <a:ea typeface="+mn-ea"/>
                  <a:cs typeface="Arial" charset="0"/>
                </a:rPr>
                <a:t>20</a:t>
              </a:r>
            </a:p>
          </p:txBody>
        </p:sp>
        <p:sp>
          <p:nvSpPr>
            <p:cNvPr id="34" name="ZoneTexte 33">
              <a:extLst>
                <a:ext uri="{FF2B5EF4-FFF2-40B4-BE49-F238E27FC236}">
                  <a16:creationId xmlns:a16="http://schemas.microsoft.com/office/drawing/2014/main" id="{654F14D7-4652-4E24-BA3A-62DA5EB71D15}"/>
                </a:ext>
              </a:extLst>
            </p:cNvPr>
            <p:cNvSpPr txBox="1"/>
            <p:nvPr/>
          </p:nvSpPr>
          <p:spPr>
            <a:xfrm>
              <a:off x="2824496" y="4905227"/>
              <a:ext cx="1460656" cy="430887"/>
            </a:xfrm>
            <a:prstGeom prst="rect">
              <a:avLst/>
            </a:prstGeom>
            <a:noFill/>
          </p:spPr>
          <p:txBody>
            <a:bodyPr wrap="none" rtlCol="0">
              <a:spAutoFit/>
            </a:bodyPr>
            <a:lstStyle/>
            <a:p>
              <a:pPr algn="ctr" eaLnBrk="0" fontAlgn="base" hangingPunct="0">
                <a:spcBef>
                  <a:spcPts val="600"/>
                </a:spcBef>
                <a:spcAft>
                  <a:spcPts val="600"/>
                </a:spcAft>
                <a:defRPr/>
              </a:pPr>
              <a:r>
                <a:rPr lang="fr-FR" sz="1100" b="1" dirty="0" err="1"/>
                <a:t>Virologic</a:t>
              </a:r>
              <a:r>
                <a:rPr lang="fr-FR" sz="1100" b="1" dirty="0"/>
                <a:t> suppression</a:t>
              </a:r>
              <a:br>
                <a:rPr lang="fr-FR" sz="1100" b="1" dirty="0"/>
              </a:br>
              <a:r>
                <a:rPr lang="fr-FR" sz="1100" b="1" dirty="0"/>
                <a:t>(HIV-1 RNA &lt;50 c/</a:t>
              </a:r>
              <a:r>
                <a:rPr lang="fr-FR" sz="1100" b="1" dirty="0" err="1"/>
                <a:t>mL</a:t>
              </a:r>
              <a:r>
                <a:rPr lang="fr-FR" sz="1100" b="1" dirty="0"/>
                <a:t>)</a:t>
              </a:r>
            </a:p>
          </p:txBody>
        </p:sp>
        <p:sp>
          <p:nvSpPr>
            <p:cNvPr id="36" name="ZoneTexte 35">
              <a:extLst>
                <a:ext uri="{FF2B5EF4-FFF2-40B4-BE49-F238E27FC236}">
                  <a16:creationId xmlns:a16="http://schemas.microsoft.com/office/drawing/2014/main" id="{F3162F9F-FCA1-4BD0-BBE6-683D20B20666}"/>
                </a:ext>
              </a:extLst>
            </p:cNvPr>
            <p:cNvSpPr txBox="1"/>
            <p:nvPr/>
          </p:nvSpPr>
          <p:spPr>
            <a:xfrm>
              <a:off x="4904203" y="4905227"/>
              <a:ext cx="1180131" cy="261610"/>
            </a:xfrm>
            <a:prstGeom prst="rect">
              <a:avLst/>
            </a:prstGeom>
            <a:noFill/>
          </p:spPr>
          <p:txBody>
            <a:bodyPr wrap="none" rtlCol="0">
              <a:spAutoFit/>
            </a:bodyPr>
            <a:lstStyle/>
            <a:p>
              <a:pPr algn="ctr" eaLnBrk="0" fontAlgn="base" hangingPunct="0">
                <a:spcBef>
                  <a:spcPts val="600"/>
                </a:spcBef>
                <a:spcAft>
                  <a:spcPts val="600"/>
                </a:spcAft>
                <a:defRPr/>
              </a:pPr>
              <a:r>
                <a:rPr lang="fr-FR" sz="1100" b="1" dirty="0"/>
                <a:t>No </a:t>
              </a:r>
              <a:r>
                <a:rPr lang="fr-FR" sz="1100" b="1" dirty="0" err="1"/>
                <a:t>virologic</a:t>
              </a:r>
              <a:r>
                <a:rPr lang="fr-FR" sz="1100" b="1" dirty="0"/>
                <a:t> data</a:t>
              </a:r>
            </a:p>
          </p:txBody>
        </p:sp>
        <p:sp>
          <p:nvSpPr>
            <p:cNvPr id="38" name="Line 21">
              <a:extLst>
                <a:ext uri="{FF2B5EF4-FFF2-40B4-BE49-F238E27FC236}">
                  <a16:creationId xmlns:a16="http://schemas.microsoft.com/office/drawing/2014/main" id="{3213D35D-B1DC-4FD1-8DDA-2A6857F63649}"/>
                </a:ext>
              </a:extLst>
            </p:cNvPr>
            <p:cNvSpPr>
              <a:spLocks noChangeShapeType="1"/>
            </p:cNvSpPr>
            <p:nvPr/>
          </p:nvSpPr>
          <p:spPr bwMode="auto">
            <a:xfrm flipV="1">
              <a:off x="2623219" y="4794286"/>
              <a:ext cx="0" cy="89471"/>
            </a:xfrm>
            <a:prstGeom prst="line">
              <a:avLst/>
            </a:prstGeom>
            <a:noFill/>
            <a:ln w="9525" cap="rnd">
              <a:solidFill>
                <a:srgbClr val="00206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effectLst/>
                <a:uLnTx/>
                <a:uFillTx/>
                <a:ea typeface="+mn-ea"/>
                <a:cs typeface="Arial" charset="0"/>
              </a:endParaRPr>
            </a:p>
          </p:txBody>
        </p:sp>
        <p:sp>
          <p:nvSpPr>
            <p:cNvPr id="40" name="Line 21">
              <a:extLst>
                <a:ext uri="{FF2B5EF4-FFF2-40B4-BE49-F238E27FC236}">
                  <a16:creationId xmlns:a16="http://schemas.microsoft.com/office/drawing/2014/main" id="{CFAFBEEE-3057-41C1-B7A4-C5C913367D1A}"/>
                </a:ext>
              </a:extLst>
            </p:cNvPr>
            <p:cNvSpPr>
              <a:spLocks noChangeShapeType="1"/>
            </p:cNvSpPr>
            <p:nvPr/>
          </p:nvSpPr>
          <p:spPr bwMode="auto">
            <a:xfrm flipV="1">
              <a:off x="4487579" y="4794286"/>
              <a:ext cx="0" cy="89471"/>
            </a:xfrm>
            <a:prstGeom prst="line">
              <a:avLst/>
            </a:prstGeom>
            <a:noFill/>
            <a:ln w="9525" cap="rnd">
              <a:solidFill>
                <a:srgbClr val="00206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effectLst/>
                <a:uLnTx/>
                <a:uFillTx/>
                <a:ea typeface="+mn-ea"/>
                <a:cs typeface="Arial" charset="0"/>
              </a:endParaRPr>
            </a:p>
          </p:txBody>
        </p:sp>
        <p:sp>
          <p:nvSpPr>
            <p:cNvPr id="42" name="Line 21">
              <a:extLst>
                <a:ext uri="{FF2B5EF4-FFF2-40B4-BE49-F238E27FC236}">
                  <a16:creationId xmlns:a16="http://schemas.microsoft.com/office/drawing/2014/main" id="{9B959A8D-DE87-469D-ABAF-9B5D39CC9A5B}"/>
                </a:ext>
              </a:extLst>
            </p:cNvPr>
            <p:cNvSpPr>
              <a:spLocks noChangeShapeType="1"/>
            </p:cNvSpPr>
            <p:nvPr/>
          </p:nvSpPr>
          <p:spPr bwMode="auto">
            <a:xfrm flipV="1">
              <a:off x="6368627" y="4794286"/>
              <a:ext cx="0" cy="89471"/>
            </a:xfrm>
            <a:prstGeom prst="line">
              <a:avLst/>
            </a:prstGeom>
            <a:noFill/>
            <a:ln w="9525" cap="rnd">
              <a:solidFill>
                <a:srgbClr val="00206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effectLst/>
                <a:uLnTx/>
                <a:uFillTx/>
                <a:ea typeface="+mn-ea"/>
                <a:cs typeface="Arial" charset="0"/>
              </a:endParaRPr>
            </a:p>
          </p:txBody>
        </p:sp>
        <p:sp>
          <p:nvSpPr>
            <p:cNvPr id="44" name="ZoneTexte 43">
              <a:extLst>
                <a:ext uri="{FF2B5EF4-FFF2-40B4-BE49-F238E27FC236}">
                  <a16:creationId xmlns:a16="http://schemas.microsoft.com/office/drawing/2014/main" id="{B3F49B94-F6FB-4575-9515-F75673D3C1B0}"/>
                </a:ext>
              </a:extLst>
            </p:cNvPr>
            <p:cNvSpPr txBox="1"/>
            <p:nvPr/>
          </p:nvSpPr>
          <p:spPr>
            <a:xfrm>
              <a:off x="1134860" y="4438738"/>
              <a:ext cx="381836"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effectLst/>
                  <a:uLnTx/>
                  <a:uFillTx/>
                  <a:ea typeface="+mn-ea"/>
                  <a:cs typeface="Arial" charset="0"/>
                </a:rPr>
                <a:t>0,9</a:t>
              </a:r>
            </a:p>
          </p:txBody>
        </p:sp>
        <p:sp>
          <p:nvSpPr>
            <p:cNvPr id="46" name="ZoneTexte 45">
              <a:extLst>
                <a:ext uri="{FF2B5EF4-FFF2-40B4-BE49-F238E27FC236}">
                  <a16:creationId xmlns:a16="http://schemas.microsoft.com/office/drawing/2014/main" id="{7F5E15F2-36AF-4DE3-9DE7-FF564D68613E}"/>
                </a:ext>
              </a:extLst>
            </p:cNvPr>
            <p:cNvSpPr txBox="1"/>
            <p:nvPr/>
          </p:nvSpPr>
          <p:spPr>
            <a:xfrm>
              <a:off x="1865621" y="4453978"/>
              <a:ext cx="381836"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effectLst/>
                  <a:uLnTx/>
                  <a:uFillTx/>
                  <a:ea typeface="+mn-ea"/>
                  <a:cs typeface="Arial" charset="0"/>
                </a:rPr>
                <a:t>0,8</a:t>
              </a:r>
            </a:p>
          </p:txBody>
        </p:sp>
        <p:sp>
          <p:nvSpPr>
            <p:cNvPr id="48" name="ZoneTexte 47">
              <a:extLst>
                <a:ext uri="{FF2B5EF4-FFF2-40B4-BE49-F238E27FC236}">
                  <a16:creationId xmlns:a16="http://schemas.microsoft.com/office/drawing/2014/main" id="{3D77C462-9ADE-4785-A0D7-B2409E9829F8}"/>
                </a:ext>
              </a:extLst>
            </p:cNvPr>
            <p:cNvSpPr txBox="1"/>
            <p:nvPr/>
          </p:nvSpPr>
          <p:spPr>
            <a:xfrm>
              <a:off x="2943948" y="1871388"/>
              <a:ext cx="460382"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effectLst/>
                  <a:uLnTx/>
                  <a:uFillTx/>
                  <a:ea typeface="+mn-ea"/>
                  <a:cs typeface="Arial" charset="0"/>
                </a:rPr>
                <a:t>99,1</a:t>
              </a:r>
            </a:p>
          </p:txBody>
        </p:sp>
        <p:sp>
          <p:nvSpPr>
            <p:cNvPr id="50" name="ZoneTexte 49">
              <a:extLst>
                <a:ext uri="{FF2B5EF4-FFF2-40B4-BE49-F238E27FC236}">
                  <a16:creationId xmlns:a16="http://schemas.microsoft.com/office/drawing/2014/main" id="{247146D2-9159-423B-88C2-3DE9116B6EC3}"/>
                </a:ext>
              </a:extLst>
            </p:cNvPr>
            <p:cNvSpPr txBox="1"/>
            <p:nvPr/>
          </p:nvSpPr>
          <p:spPr>
            <a:xfrm>
              <a:off x="3686162" y="2002888"/>
              <a:ext cx="460382"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effectLst/>
                  <a:uLnTx/>
                  <a:uFillTx/>
                  <a:ea typeface="+mn-ea"/>
                  <a:cs typeface="Arial" charset="0"/>
                </a:rPr>
                <a:t>93,4</a:t>
              </a:r>
            </a:p>
          </p:txBody>
        </p:sp>
        <p:sp>
          <p:nvSpPr>
            <p:cNvPr id="52" name="ZoneTexte 51">
              <a:extLst>
                <a:ext uri="{FF2B5EF4-FFF2-40B4-BE49-F238E27FC236}">
                  <a16:creationId xmlns:a16="http://schemas.microsoft.com/office/drawing/2014/main" id="{CE6E7748-AFAE-4079-8387-843F9594E42C}"/>
                </a:ext>
              </a:extLst>
            </p:cNvPr>
            <p:cNvSpPr txBox="1"/>
            <p:nvPr/>
          </p:nvSpPr>
          <p:spPr>
            <a:xfrm>
              <a:off x="4933990" y="4453978"/>
              <a:ext cx="269625"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effectLst/>
                  <a:uLnTx/>
                  <a:uFillTx/>
                  <a:ea typeface="+mn-ea"/>
                  <a:cs typeface="Arial" charset="0"/>
                </a:rPr>
                <a:t>0</a:t>
              </a:r>
            </a:p>
          </p:txBody>
        </p:sp>
        <p:sp>
          <p:nvSpPr>
            <p:cNvPr id="54" name="ZoneTexte 53">
              <a:extLst>
                <a:ext uri="{FF2B5EF4-FFF2-40B4-BE49-F238E27FC236}">
                  <a16:creationId xmlns:a16="http://schemas.microsoft.com/office/drawing/2014/main" id="{EB075DDE-0396-47D3-9583-E882F9B1868A}"/>
                </a:ext>
              </a:extLst>
            </p:cNvPr>
            <p:cNvSpPr txBox="1"/>
            <p:nvPr/>
          </p:nvSpPr>
          <p:spPr>
            <a:xfrm>
              <a:off x="5569025" y="4347298"/>
              <a:ext cx="381836"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effectLst/>
                  <a:uLnTx/>
                  <a:uFillTx/>
                  <a:ea typeface="+mn-ea"/>
                  <a:cs typeface="Arial" charset="0"/>
                </a:rPr>
                <a:t>5,8</a:t>
              </a:r>
            </a:p>
          </p:txBody>
        </p:sp>
        <p:sp>
          <p:nvSpPr>
            <p:cNvPr id="56" name="ZoneTexte 55">
              <a:extLst>
                <a:ext uri="{FF2B5EF4-FFF2-40B4-BE49-F238E27FC236}">
                  <a16:creationId xmlns:a16="http://schemas.microsoft.com/office/drawing/2014/main" id="{6488173B-FF9D-4DB2-B27C-CA2A4BBCA08D}"/>
                </a:ext>
              </a:extLst>
            </p:cNvPr>
            <p:cNvSpPr txBox="1"/>
            <p:nvPr/>
          </p:nvSpPr>
          <p:spPr>
            <a:xfrm>
              <a:off x="4682677" y="2180169"/>
              <a:ext cx="1234056" cy="276999"/>
            </a:xfrm>
            <a:prstGeom prst="rect">
              <a:avLst/>
            </a:prstGeom>
            <a:noFill/>
          </p:spPr>
          <p:txBody>
            <a:bodyPr wrap="none" rtlCol="0">
              <a:spAutoFit/>
            </a:bodyPr>
            <a:lstStyle/>
            <a:p>
              <a:pPr eaLnBrk="0" fontAlgn="base" hangingPunct="0">
                <a:spcBef>
                  <a:spcPts val="600"/>
                </a:spcBef>
                <a:spcAft>
                  <a:spcPts val="600"/>
                </a:spcAft>
                <a:defRPr/>
              </a:pPr>
              <a:r>
                <a:rPr lang="fr-FR" sz="1200" b="1" dirty="0"/>
                <a:t>DTI arm (N=111)</a:t>
              </a:r>
            </a:p>
          </p:txBody>
        </p:sp>
        <p:sp>
          <p:nvSpPr>
            <p:cNvPr id="58" name="ZoneTexte 57">
              <a:extLst>
                <a:ext uri="{FF2B5EF4-FFF2-40B4-BE49-F238E27FC236}">
                  <a16:creationId xmlns:a16="http://schemas.microsoft.com/office/drawing/2014/main" id="{7B140120-05CD-4744-9A27-F4FF1186D884}"/>
                </a:ext>
              </a:extLst>
            </p:cNvPr>
            <p:cNvSpPr txBox="1"/>
            <p:nvPr/>
          </p:nvSpPr>
          <p:spPr>
            <a:xfrm>
              <a:off x="4682677" y="2452027"/>
              <a:ext cx="1231427" cy="276999"/>
            </a:xfrm>
            <a:prstGeom prst="rect">
              <a:avLst/>
            </a:prstGeom>
            <a:noFill/>
          </p:spPr>
          <p:txBody>
            <a:bodyPr wrap="none" rtlCol="0">
              <a:spAutoFit/>
            </a:bodyPr>
            <a:lstStyle/>
            <a:p>
              <a:pPr eaLnBrk="0" fontAlgn="base" hangingPunct="0">
                <a:spcBef>
                  <a:spcPts val="600"/>
                </a:spcBef>
                <a:spcAft>
                  <a:spcPts val="600"/>
                </a:spcAft>
                <a:defRPr/>
              </a:pPr>
              <a:r>
                <a:rPr lang="fr-FR" sz="1200" b="1" dirty="0"/>
                <a:t>OLI arm (N=121)</a:t>
              </a:r>
            </a:p>
          </p:txBody>
        </p:sp>
        <p:sp>
          <p:nvSpPr>
            <p:cNvPr id="60" name="Rectangle 59">
              <a:extLst>
                <a:ext uri="{FF2B5EF4-FFF2-40B4-BE49-F238E27FC236}">
                  <a16:creationId xmlns:a16="http://schemas.microsoft.com/office/drawing/2014/main" id="{34E95A04-9C36-4A65-B504-D07ADCAA9F31}"/>
                </a:ext>
              </a:extLst>
            </p:cNvPr>
            <p:cNvSpPr/>
            <p:nvPr/>
          </p:nvSpPr>
          <p:spPr bwMode="auto">
            <a:xfrm>
              <a:off x="4610287" y="2259840"/>
              <a:ext cx="110490" cy="110490"/>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a:ln>
                  <a:noFill/>
                </a:ln>
                <a:effectLst/>
              </a:endParaRPr>
            </a:p>
          </p:txBody>
        </p:sp>
        <p:sp>
          <p:nvSpPr>
            <p:cNvPr id="62" name="Rectangle 61">
              <a:extLst>
                <a:ext uri="{FF2B5EF4-FFF2-40B4-BE49-F238E27FC236}">
                  <a16:creationId xmlns:a16="http://schemas.microsoft.com/office/drawing/2014/main" id="{5ABC2C8B-F5A8-47E8-9F39-BDFC61B07CE8}"/>
                </a:ext>
              </a:extLst>
            </p:cNvPr>
            <p:cNvSpPr/>
            <p:nvPr/>
          </p:nvSpPr>
          <p:spPr bwMode="auto">
            <a:xfrm>
              <a:off x="4610287" y="2532005"/>
              <a:ext cx="110490" cy="110490"/>
            </a:xfrm>
            <a:prstGeom prst="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a:ln>
                  <a:noFill/>
                </a:ln>
                <a:effectLst/>
              </a:endParaRPr>
            </a:p>
          </p:txBody>
        </p:sp>
        <p:sp>
          <p:nvSpPr>
            <p:cNvPr id="64" name="Rectangle 63">
              <a:extLst>
                <a:ext uri="{FF2B5EF4-FFF2-40B4-BE49-F238E27FC236}">
                  <a16:creationId xmlns:a16="http://schemas.microsoft.com/office/drawing/2014/main" id="{E529B769-3F02-4CAD-B23A-D12780F0B189}"/>
                </a:ext>
              </a:extLst>
            </p:cNvPr>
            <p:cNvSpPr/>
            <p:nvPr/>
          </p:nvSpPr>
          <p:spPr bwMode="auto">
            <a:xfrm>
              <a:off x="3650093" y="2350476"/>
              <a:ext cx="532503" cy="2443808"/>
            </a:xfrm>
            <a:prstGeom prst="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a:ln>
                  <a:noFill/>
                </a:ln>
                <a:effectLst/>
              </a:endParaRPr>
            </a:p>
          </p:txBody>
        </p:sp>
        <p:sp>
          <p:nvSpPr>
            <p:cNvPr id="66" name="Rectangle 65">
              <a:extLst>
                <a:ext uri="{FF2B5EF4-FFF2-40B4-BE49-F238E27FC236}">
                  <a16:creationId xmlns:a16="http://schemas.microsoft.com/office/drawing/2014/main" id="{F49E8985-231D-4451-AB3B-E2C79F4B7B27}"/>
                </a:ext>
              </a:extLst>
            </p:cNvPr>
            <p:cNvSpPr/>
            <p:nvPr/>
          </p:nvSpPr>
          <p:spPr bwMode="auto">
            <a:xfrm>
              <a:off x="2919332" y="2192490"/>
              <a:ext cx="532503" cy="2601794"/>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a:ln>
                  <a:noFill/>
                </a:ln>
                <a:effectLst/>
              </a:endParaRPr>
            </a:p>
          </p:txBody>
        </p:sp>
        <p:sp>
          <p:nvSpPr>
            <p:cNvPr id="68" name="Rectangle 67">
              <a:extLst>
                <a:ext uri="{FF2B5EF4-FFF2-40B4-BE49-F238E27FC236}">
                  <a16:creationId xmlns:a16="http://schemas.microsoft.com/office/drawing/2014/main" id="{F16096DD-4C98-447E-8319-0540E9C586DB}"/>
                </a:ext>
              </a:extLst>
            </p:cNvPr>
            <p:cNvSpPr/>
            <p:nvPr/>
          </p:nvSpPr>
          <p:spPr bwMode="auto">
            <a:xfrm>
              <a:off x="5509190" y="4646130"/>
              <a:ext cx="532503" cy="148154"/>
            </a:xfrm>
            <a:prstGeom prst="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a:ln>
                  <a:noFill/>
                </a:ln>
                <a:effectLst/>
              </a:endParaRPr>
            </a:p>
          </p:txBody>
        </p:sp>
        <p:sp>
          <p:nvSpPr>
            <p:cNvPr id="72" name="ZoneTexte 71">
              <a:extLst>
                <a:ext uri="{FF2B5EF4-FFF2-40B4-BE49-F238E27FC236}">
                  <a16:creationId xmlns:a16="http://schemas.microsoft.com/office/drawing/2014/main" id="{880B877C-DC40-4C43-92AC-1C16AA225D65}"/>
                </a:ext>
              </a:extLst>
            </p:cNvPr>
            <p:cNvSpPr txBox="1"/>
            <p:nvPr/>
          </p:nvSpPr>
          <p:spPr>
            <a:xfrm rot="16200000">
              <a:off x="-422103" y="3290501"/>
              <a:ext cx="1185324"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effectLst/>
                  <a:uLnTx/>
                  <a:uFillTx/>
                  <a:ea typeface="+mn-ea"/>
                  <a:cs typeface="Arial" charset="0"/>
                </a:rPr>
                <a:t>Participants (%)</a:t>
              </a:r>
            </a:p>
          </p:txBody>
        </p:sp>
      </p:grpSp>
      <p:graphicFrame>
        <p:nvGraphicFramePr>
          <p:cNvPr id="74" name="Content Placeholder 7">
            <a:extLst>
              <a:ext uri="{FF2B5EF4-FFF2-40B4-BE49-F238E27FC236}">
                <a16:creationId xmlns:a16="http://schemas.microsoft.com/office/drawing/2014/main" id="{C86CC5DC-151A-4055-BC87-EC0D3869CF96}"/>
              </a:ext>
            </a:extLst>
          </p:cNvPr>
          <p:cNvGraphicFramePr>
            <a:graphicFrameLocks/>
          </p:cNvGraphicFramePr>
          <p:nvPr>
            <p:extLst>
              <p:ext uri="{D42A27DB-BD31-4B8C-83A1-F6EECF244321}">
                <p14:modId xmlns:p14="http://schemas.microsoft.com/office/powerpoint/2010/main" val="2250883183"/>
              </p:ext>
            </p:extLst>
          </p:nvPr>
        </p:nvGraphicFramePr>
        <p:xfrm>
          <a:off x="6995715" y="1824473"/>
          <a:ext cx="4917204" cy="3026030"/>
        </p:xfrm>
        <a:graphic>
          <a:graphicData uri="http://schemas.openxmlformats.org/drawingml/2006/table">
            <a:tbl>
              <a:tblPr firstRow="1" bandRow="1">
                <a:tableStyleId>{5C22544A-7EE6-4342-B048-85BDC9FD1C3A}</a:tableStyleId>
              </a:tblPr>
              <a:tblGrid>
                <a:gridCol w="2510554">
                  <a:extLst>
                    <a:ext uri="{9D8B030D-6E8A-4147-A177-3AD203B41FA5}">
                      <a16:colId xmlns:a16="http://schemas.microsoft.com/office/drawing/2014/main" val="20000"/>
                    </a:ext>
                  </a:extLst>
                </a:gridCol>
                <a:gridCol w="1203325">
                  <a:extLst>
                    <a:ext uri="{9D8B030D-6E8A-4147-A177-3AD203B41FA5}">
                      <a16:colId xmlns:a16="http://schemas.microsoft.com/office/drawing/2014/main" val="20001"/>
                    </a:ext>
                  </a:extLst>
                </a:gridCol>
                <a:gridCol w="1203325">
                  <a:extLst>
                    <a:ext uri="{9D8B030D-6E8A-4147-A177-3AD203B41FA5}">
                      <a16:colId xmlns:a16="http://schemas.microsoft.com/office/drawing/2014/main" val="20002"/>
                    </a:ext>
                  </a:extLst>
                </a:gridCol>
              </a:tblGrid>
              <a:tr h="36000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l" defTabSz="914400" rtl="0" eaLnBrk="1" latinLnBrk="0" hangingPunct="1">
                        <a:lnSpc>
                          <a:spcPts val="1800"/>
                        </a:lnSpc>
                        <a:spcBef>
                          <a:spcPts val="0"/>
                        </a:spcBef>
                        <a:spcAft>
                          <a:spcPts val="0"/>
                        </a:spcAft>
                      </a:pPr>
                      <a:r>
                        <a:rPr lang="en-US" sz="1000" b="1" kern="1200" dirty="0">
                          <a:solidFill>
                            <a:schemeClr val="bg1"/>
                          </a:solidFill>
                        </a:rPr>
                        <a:t>Outcome, n (%)</a:t>
                      </a:r>
                      <a:endParaRPr lang="en-US" sz="1000" b="1" kern="1200" dirty="0">
                        <a:solidFill>
                          <a:schemeClr val="bg1"/>
                        </a:solidFill>
                        <a:latin typeface="+mn-lt"/>
                        <a:ea typeface="+mn-ea"/>
                        <a:cs typeface="+mn-cs"/>
                      </a:endParaRPr>
                    </a:p>
                  </a:txBody>
                  <a:tcPr marL="36000" marR="7145" marT="0" marB="2054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0000"/>
                        </a:lnSpc>
                        <a:spcAft>
                          <a:spcPts val="0"/>
                        </a:spcAft>
                      </a:pPr>
                      <a:r>
                        <a:rPr lang="en-US" sz="1000" noProof="0" dirty="0">
                          <a:solidFill>
                            <a:schemeClr val="bg1"/>
                          </a:solidFill>
                          <a:effectLst/>
                        </a:rPr>
                        <a:t>DTI am</a:t>
                      </a:r>
                    </a:p>
                    <a:p>
                      <a:pPr algn="ctr">
                        <a:lnSpc>
                          <a:spcPct val="100000"/>
                        </a:lnSpc>
                        <a:spcAft>
                          <a:spcPts val="0"/>
                        </a:spcAft>
                      </a:pPr>
                      <a:r>
                        <a:rPr lang="en-US" sz="1000" noProof="0" dirty="0">
                          <a:solidFill>
                            <a:schemeClr val="bg1"/>
                          </a:solidFill>
                          <a:effectLst/>
                        </a:rPr>
                        <a:t>N=111</a:t>
                      </a:r>
                      <a:endParaRPr lang="en-US" sz="1000" noProof="0" dirty="0">
                        <a:solidFill>
                          <a:schemeClr val="bg1"/>
                        </a:solidFill>
                        <a:effectLst/>
                        <a:latin typeface="+mn-lt"/>
                        <a:ea typeface="Calibri" panose="020F0502020204030204" pitchFamily="34" charset="0"/>
                        <a:cs typeface="Times New Roman" panose="02020603050405020304" pitchFamily="18" charset="0"/>
                      </a:endParaRPr>
                    </a:p>
                  </a:txBody>
                  <a:tcPr marL="90000" marR="90000" marT="0" marB="0" anchor="ctr">
                    <a:solidFill>
                      <a:srgbClr val="00B05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0000"/>
                        </a:lnSpc>
                        <a:spcAft>
                          <a:spcPts val="0"/>
                        </a:spcAft>
                      </a:pPr>
                      <a:r>
                        <a:rPr lang="en-US" sz="1000" noProof="0" dirty="0">
                          <a:solidFill>
                            <a:schemeClr val="bg1"/>
                          </a:solidFill>
                          <a:effectLst/>
                        </a:rPr>
                        <a:t>OLI arm</a:t>
                      </a:r>
                    </a:p>
                    <a:p>
                      <a:pPr algn="ctr">
                        <a:lnSpc>
                          <a:spcPct val="100000"/>
                        </a:lnSpc>
                        <a:spcAft>
                          <a:spcPts val="0"/>
                        </a:spcAft>
                      </a:pPr>
                      <a:r>
                        <a:rPr lang="en-US" sz="1000" noProof="0" dirty="0">
                          <a:solidFill>
                            <a:schemeClr val="bg1"/>
                          </a:solidFill>
                          <a:effectLst/>
                        </a:rPr>
                        <a:t>N=121</a:t>
                      </a:r>
                      <a:endParaRPr lang="en-US" sz="1000" noProof="0" dirty="0">
                        <a:solidFill>
                          <a:schemeClr val="bg1"/>
                        </a:solidFill>
                        <a:effectLst/>
                        <a:latin typeface="+mn-lt"/>
                        <a:ea typeface="Calibri" panose="020F0502020204030204" pitchFamily="34" charset="0"/>
                        <a:cs typeface="Times New Roman" panose="02020603050405020304" pitchFamily="18" charset="0"/>
                      </a:endParaRPr>
                    </a:p>
                  </a:txBody>
                  <a:tcPr marL="90000" marR="90000" marT="0" marB="0" anchor="ctr">
                    <a:solidFill>
                      <a:srgbClr val="92D050"/>
                    </a:solidFill>
                  </a:tcPr>
                </a:tc>
                <a:extLst>
                  <a:ext uri="{0D108BD9-81ED-4DB2-BD59-A6C34878D82A}">
                    <a16:rowId xmlns:a16="http://schemas.microsoft.com/office/drawing/2014/main" val="10000"/>
                  </a:ext>
                </a:extLst>
              </a:tr>
              <a:tr h="23612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ct val="100000"/>
                        </a:lnSpc>
                        <a:spcAft>
                          <a:spcPts val="0"/>
                        </a:spcAft>
                      </a:pPr>
                      <a:r>
                        <a:rPr lang="sv-SE" sz="1000" noProof="0">
                          <a:effectLst/>
                        </a:rPr>
                        <a:t>HIV-1 RNA &lt;50 copies/mL</a:t>
                      </a:r>
                      <a:endParaRPr lang="en-US" sz="1000" noProof="0">
                        <a:effectLst/>
                        <a:latin typeface="+mn-lt"/>
                        <a:ea typeface="Calibri" panose="020F0502020204030204" pitchFamily="34" charset="0"/>
                        <a:cs typeface="Times New Roman" panose="02020603050405020304" pitchFamily="18" charset="0"/>
                      </a:endParaRPr>
                    </a:p>
                  </a:txBody>
                  <a:tcPr marL="126000" marR="90000"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noProof="0">
                          <a:effectLst/>
                        </a:rPr>
                        <a:t>110 (99.1)</a:t>
                      </a:r>
                      <a:endParaRPr lang="en-US" sz="1000" noProof="0">
                        <a:effectLst/>
                        <a:latin typeface="+mn-lt"/>
                        <a:ea typeface="Calibri" panose="020F0502020204030204" pitchFamily="34" charset="0"/>
                        <a:cs typeface="Times New Roman" panose="02020603050405020304" pitchFamily="18" charset="0"/>
                      </a:endParaRPr>
                    </a:p>
                  </a:txBody>
                  <a:tcPr marL="90000" marR="90000"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noProof="0">
                          <a:effectLst/>
                        </a:rPr>
                        <a:t>113 (93.4)</a:t>
                      </a:r>
                      <a:endParaRPr lang="en-US" sz="1000" noProof="0">
                        <a:effectLst/>
                        <a:latin typeface="+mn-lt"/>
                        <a:ea typeface="Calibri" panose="020F0502020204030204" pitchFamily="34" charset="0"/>
                        <a:cs typeface="Times New Roman" panose="02020603050405020304" pitchFamily="18" charset="0"/>
                      </a:endParaRPr>
                    </a:p>
                  </a:txBody>
                  <a:tcPr marL="90000" marR="90000" marT="0" marB="0" anchor="ctr"/>
                </a:tc>
                <a:extLst>
                  <a:ext uri="{0D108BD9-81ED-4DB2-BD59-A6C34878D82A}">
                    <a16:rowId xmlns:a16="http://schemas.microsoft.com/office/drawing/2014/main" val="10001"/>
                  </a:ext>
                </a:extLst>
              </a:tr>
              <a:tr h="23612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kern="1200" noProof="0">
                          <a:solidFill>
                            <a:schemeClr val="dk1"/>
                          </a:solidFill>
                          <a:effectLst/>
                        </a:rPr>
                        <a:t>HIV-1 RNA ≥50 copies/mL</a:t>
                      </a:r>
                      <a:endParaRPr lang="en-US" sz="1000" kern="1200" noProof="0">
                        <a:solidFill>
                          <a:schemeClr val="dk1"/>
                        </a:solidFill>
                        <a:effectLst/>
                        <a:latin typeface="+mn-lt"/>
                        <a:ea typeface="+mn-ea"/>
                        <a:cs typeface="+mn-cs"/>
                      </a:endParaRPr>
                    </a:p>
                  </a:txBody>
                  <a:tcPr marL="126000" marR="90000"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lnSpc>
                          <a:spcPct val="100000"/>
                        </a:lnSpc>
                        <a:spcAft>
                          <a:spcPts val="0"/>
                        </a:spcAft>
                      </a:pPr>
                      <a:r>
                        <a:rPr lang="en-US" sz="1000" kern="1200" noProof="0">
                          <a:solidFill>
                            <a:schemeClr val="dk1"/>
                          </a:solidFill>
                          <a:effectLst/>
                        </a:rPr>
                        <a:t>1 (0.9)</a:t>
                      </a:r>
                      <a:endParaRPr lang="en-US" sz="1000" kern="1200" noProof="0">
                        <a:solidFill>
                          <a:schemeClr val="dk1"/>
                        </a:solidFill>
                        <a:effectLst/>
                        <a:latin typeface="+mn-lt"/>
                        <a:ea typeface="+mn-ea"/>
                        <a:cs typeface="+mn-cs"/>
                      </a:endParaRPr>
                    </a:p>
                  </a:txBody>
                  <a:tcPr marL="90000" marR="90000"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lnSpc>
                          <a:spcPct val="100000"/>
                        </a:lnSpc>
                        <a:spcAft>
                          <a:spcPts val="0"/>
                        </a:spcAft>
                      </a:pPr>
                      <a:r>
                        <a:rPr lang="en-US" sz="1000" kern="1200" noProof="0">
                          <a:solidFill>
                            <a:schemeClr val="dk1"/>
                          </a:solidFill>
                          <a:effectLst/>
                        </a:rPr>
                        <a:t>1 (0.8)</a:t>
                      </a:r>
                      <a:endParaRPr lang="en-US" sz="1000" kern="1200" noProof="0">
                        <a:solidFill>
                          <a:schemeClr val="dk1"/>
                        </a:solidFill>
                        <a:effectLst/>
                        <a:latin typeface="+mn-lt"/>
                        <a:ea typeface="+mn-ea"/>
                        <a:cs typeface="+mn-cs"/>
                      </a:endParaRPr>
                    </a:p>
                  </a:txBody>
                  <a:tcPr marL="90000" marR="90000" marT="0" marB="0" anchor="ctr"/>
                </a:tc>
                <a:extLst>
                  <a:ext uri="{0D108BD9-81ED-4DB2-BD59-A6C34878D82A}">
                    <a16:rowId xmlns:a16="http://schemas.microsoft.com/office/drawing/2014/main" val="3071863442"/>
                  </a:ext>
                </a:extLst>
              </a:tr>
              <a:tr h="23612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82563" lvl="1" indent="0" algn="l" defTabSz="914400" rtl="0" eaLnBrk="1" latinLnBrk="0" hangingPunct="1">
                        <a:lnSpc>
                          <a:spcPct val="100000"/>
                        </a:lnSpc>
                        <a:spcAft>
                          <a:spcPts val="0"/>
                        </a:spcAft>
                      </a:pPr>
                      <a:r>
                        <a:rPr lang="en-US" sz="1000" kern="1200" noProof="0">
                          <a:solidFill>
                            <a:schemeClr val="dk1"/>
                          </a:solidFill>
                          <a:effectLst/>
                        </a:rPr>
                        <a:t>Data in window not below threshold </a:t>
                      </a:r>
                      <a:endParaRPr lang="en-US" sz="1000" kern="1200" noProof="0">
                        <a:solidFill>
                          <a:schemeClr val="dk1"/>
                        </a:solidFill>
                        <a:effectLst/>
                        <a:latin typeface="+mn-lt"/>
                        <a:ea typeface="+mn-ea"/>
                        <a:cs typeface="+mn-cs"/>
                      </a:endParaRPr>
                    </a:p>
                  </a:txBody>
                  <a:tcPr marL="126000" marR="90000"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lnSpc>
                          <a:spcPct val="100000"/>
                        </a:lnSpc>
                        <a:spcAft>
                          <a:spcPts val="0"/>
                        </a:spcAft>
                      </a:pPr>
                      <a:r>
                        <a:rPr lang="en-US" sz="1000" kern="1200" noProof="0">
                          <a:solidFill>
                            <a:schemeClr val="dk1"/>
                          </a:solidFill>
                          <a:effectLst/>
                        </a:rPr>
                        <a:t>0</a:t>
                      </a:r>
                      <a:endParaRPr lang="en-US" sz="1000" kern="1200" noProof="0">
                        <a:solidFill>
                          <a:schemeClr val="dk1"/>
                        </a:solidFill>
                        <a:effectLst/>
                        <a:latin typeface="+mn-lt"/>
                        <a:ea typeface="+mn-ea"/>
                        <a:cs typeface="+mn-cs"/>
                      </a:endParaRPr>
                    </a:p>
                  </a:txBody>
                  <a:tcPr marL="90000" marR="90000"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lnSpc>
                          <a:spcPct val="100000"/>
                        </a:lnSpc>
                        <a:spcAft>
                          <a:spcPts val="0"/>
                        </a:spcAft>
                      </a:pPr>
                      <a:r>
                        <a:rPr lang="en-US" sz="1000" kern="1200" noProof="0">
                          <a:solidFill>
                            <a:schemeClr val="dk1"/>
                          </a:solidFill>
                          <a:effectLst/>
                        </a:rPr>
                        <a:t>1 (0.8)</a:t>
                      </a:r>
                      <a:r>
                        <a:rPr lang="en-US" sz="1000" kern="1200" baseline="0" noProof="0">
                          <a:solidFill>
                            <a:schemeClr val="dk1"/>
                          </a:solidFill>
                          <a:effectLst/>
                        </a:rPr>
                        <a:t>*</a:t>
                      </a:r>
                      <a:endParaRPr lang="en-US" sz="1000" kern="1200" baseline="0" noProof="0">
                        <a:solidFill>
                          <a:schemeClr val="dk1"/>
                        </a:solidFill>
                        <a:effectLst/>
                        <a:latin typeface="+mn-lt"/>
                        <a:ea typeface="+mn-ea"/>
                        <a:cs typeface="+mn-cs"/>
                      </a:endParaRPr>
                    </a:p>
                  </a:txBody>
                  <a:tcPr marL="90000" marR="90000" marT="0" marB="0" anchor="ctr"/>
                </a:tc>
                <a:extLst>
                  <a:ext uri="{0D108BD9-81ED-4DB2-BD59-A6C34878D82A}">
                    <a16:rowId xmlns:a16="http://schemas.microsoft.com/office/drawing/2014/main" val="10003"/>
                  </a:ext>
                </a:extLst>
              </a:tr>
              <a:tr h="236123">
                <a:tc>
                  <a:txBody>
                    <a:bodyPr/>
                    <a:lstStyle/>
                    <a:p>
                      <a:pPr marL="457200" marR="0" lvl="1" indent="-274638" algn="l" defTabSz="91440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a:ln>
                            <a:noFill/>
                          </a:ln>
                          <a:solidFill>
                            <a:srgbClr val="071D49"/>
                          </a:solidFill>
                          <a:effectLst/>
                          <a:uLnTx/>
                          <a:uFillTx/>
                        </a:rPr>
                        <a:t>Discontinued for lack of efficacy</a:t>
                      </a:r>
                      <a:endParaRPr kumimoji="0" lang="en-US" sz="1000" b="0" i="0" u="none" strike="noStrike" kern="1200" cap="none" spc="0" normalizeH="0" baseline="0" noProof="0">
                        <a:ln>
                          <a:noFill/>
                        </a:ln>
                        <a:solidFill>
                          <a:srgbClr val="071D49"/>
                        </a:solidFill>
                        <a:effectLst/>
                        <a:uLnTx/>
                        <a:uFillTx/>
                        <a:latin typeface="+mn-lt"/>
                        <a:ea typeface="+mn-ea"/>
                        <a:cs typeface="+mn-cs"/>
                      </a:endParaRPr>
                    </a:p>
                  </a:txBody>
                  <a:tcPr marL="126000" marR="90000" marT="0" marB="0" anchor="ctr"/>
                </a:tc>
                <a:tc>
                  <a:txBody>
                    <a:bodyPr/>
                    <a:lstStyle/>
                    <a:p>
                      <a:pPr marL="0" algn="ctr" defTabSz="914400" rtl="0" eaLnBrk="1" latinLnBrk="0" hangingPunct="1">
                        <a:lnSpc>
                          <a:spcPct val="100000"/>
                        </a:lnSpc>
                        <a:spcAft>
                          <a:spcPts val="0"/>
                        </a:spcAft>
                      </a:pPr>
                      <a:r>
                        <a:rPr lang="en-US" sz="1000" kern="1200" noProof="0">
                          <a:solidFill>
                            <a:schemeClr val="dk1"/>
                          </a:solidFill>
                          <a:effectLst/>
                        </a:rPr>
                        <a:t>1 (0.9)</a:t>
                      </a:r>
                      <a:r>
                        <a:rPr lang="en-US" sz="1000" kern="1200" baseline="30000" noProof="0">
                          <a:solidFill>
                            <a:schemeClr val="dk1"/>
                          </a:solidFill>
                          <a:effectLst/>
                        </a:rPr>
                        <a:t>†</a:t>
                      </a:r>
                      <a:endParaRPr lang="en-US" sz="1000" kern="1200" baseline="30000" noProof="0">
                        <a:solidFill>
                          <a:schemeClr val="dk1"/>
                        </a:solidFill>
                        <a:effectLst/>
                        <a:latin typeface="+mn-lt"/>
                        <a:ea typeface="+mn-ea"/>
                        <a:cs typeface="+mn-cs"/>
                      </a:endParaRPr>
                    </a:p>
                  </a:txBody>
                  <a:tcPr marL="90000" marR="90000" marT="0" marB="0" anchor="ctr"/>
                </a:tc>
                <a:tc>
                  <a:txBody>
                    <a:bodyPr/>
                    <a:lstStyle/>
                    <a:p>
                      <a:pPr marL="0" algn="ctr" defTabSz="914400" rtl="0" eaLnBrk="1" latinLnBrk="0" hangingPunct="1">
                        <a:lnSpc>
                          <a:spcPct val="100000"/>
                        </a:lnSpc>
                        <a:spcAft>
                          <a:spcPts val="0"/>
                        </a:spcAft>
                      </a:pPr>
                      <a:r>
                        <a:rPr lang="en-US" sz="1000" kern="1200" noProof="0">
                          <a:solidFill>
                            <a:schemeClr val="dk1"/>
                          </a:solidFill>
                          <a:effectLst/>
                        </a:rPr>
                        <a:t>0</a:t>
                      </a:r>
                      <a:endParaRPr lang="en-US" sz="1000" kern="1200" noProof="0">
                        <a:solidFill>
                          <a:schemeClr val="dk1"/>
                        </a:solidFill>
                        <a:effectLst/>
                        <a:latin typeface="+mn-lt"/>
                        <a:ea typeface="+mn-ea"/>
                        <a:cs typeface="+mn-cs"/>
                      </a:endParaRPr>
                    </a:p>
                  </a:txBody>
                  <a:tcPr marL="90000" marR="90000" marT="0" marB="0" anchor="ctr"/>
                </a:tc>
                <a:extLst>
                  <a:ext uri="{0D108BD9-81ED-4DB2-BD59-A6C34878D82A}">
                    <a16:rowId xmlns:a16="http://schemas.microsoft.com/office/drawing/2014/main" val="2474825592"/>
                  </a:ext>
                </a:extLst>
              </a:tr>
              <a:tr h="23612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82563" lvl="1" indent="0" algn="l" defTabSz="914400" rtl="0" eaLnBrk="1" latinLnBrk="0" hangingPunct="1">
                        <a:lnSpc>
                          <a:spcPct val="100000"/>
                        </a:lnSpc>
                        <a:spcAft>
                          <a:spcPts val="0"/>
                        </a:spcAft>
                      </a:pPr>
                      <a:r>
                        <a:rPr lang="en-US" sz="1000" kern="1200" noProof="0" dirty="0">
                          <a:solidFill>
                            <a:schemeClr val="dk1"/>
                          </a:solidFill>
                          <a:effectLst/>
                        </a:rPr>
                        <a:t>Discontinued for other reason while not below threshold</a:t>
                      </a:r>
                      <a:endParaRPr lang="en-US" sz="1000" kern="1200" noProof="0" dirty="0">
                        <a:solidFill>
                          <a:schemeClr val="dk1"/>
                        </a:solidFill>
                        <a:effectLst/>
                        <a:latin typeface="+mn-lt"/>
                        <a:ea typeface="+mn-ea"/>
                        <a:cs typeface="+mn-cs"/>
                      </a:endParaRPr>
                    </a:p>
                  </a:txBody>
                  <a:tcPr marL="126000" marR="90000"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lnSpc>
                          <a:spcPct val="100000"/>
                        </a:lnSpc>
                        <a:spcAft>
                          <a:spcPts val="0"/>
                        </a:spcAft>
                      </a:pPr>
                      <a:r>
                        <a:rPr lang="en-US" sz="1000" kern="1200" noProof="0">
                          <a:solidFill>
                            <a:schemeClr val="dk1"/>
                          </a:solidFill>
                          <a:effectLst/>
                        </a:rPr>
                        <a:t>0</a:t>
                      </a:r>
                      <a:endParaRPr lang="en-US" sz="1000" kern="1200" noProof="0">
                        <a:solidFill>
                          <a:schemeClr val="dk1"/>
                        </a:solidFill>
                        <a:effectLst/>
                        <a:latin typeface="+mn-lt"/>
                        <a:ea typeface="+mn-ea"/>
                        <a:cs typeface="+mn-cs"/>
                      </a:endParaRPr>
                    </a:p>
                  </a:txBody>
                  <a:tcPr marL="90000" marR="90000"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lnSpc>
                          <a:spcPct val="100000"/>
                        </a:lnSpc>
                        <a:spcAft>
                          <a:spcPts val="0"/>
                        </a:spcAft>
                      </a:pPr>
                      <a:r>
                        <a:rPr lang="en-US" sz="1000" kern="1200" noProof="0">
                          <a:solidFill>
                            <a:schemeClr val="dk1"/>
                          </a:solidFill>
                          <a:effectLst/>
                        </a:rPr>
                        <a:t> 0</a:t>
                      </a:r>
                      <a:endParaRPr lang="en-US" sz="1000" kern="1200" noProof="0">
                        <a:solidFill>
                          <a:schemeClr val="dk1"/>
                        </a:solidFill>
                        <a:effectLst/>
                        <a:latin typeface="+mn-lt"/>
                        <a:ea typeface="+mn-ea"/>
                        <a:cs typeface="+mn-cs"/>
                      </a:endParaRPr>
                    </a:p>
                  </a:txBody>
                  <a:tcPr marL="90000" marR="90000" marT="0" marB="0" anchor="ctr"/>
                </a:tc>
                <a:extLst>
                  <a:ext uri="{0D108BD9-81ED-4DB2-BD59-A6C34878D82A}">
                    <a16:rowId xmlns:a16="http://schemas.microsoft.com/office/drawing/2014/main" val="10005"/>
                  </a:ext>
                </a:extLst>
              </a:tr>
              <a:tr h="23612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457200" lvl="1" indent="-274638" algn="l" defTabSz="914400" rtl="0" eaLnBrk="1" latinLnBrk="0" hangingPunct="1">
                        <a:lnSpc>
                          <a:spcPct val="100000"/>
                        </a:lnSpc>
                        <a:spcAft>
                          <a:spcPts val="0"/>
                        </a:spcAft>
                      </a:pPr>
                      <a:r>
                        <a:rPr lang="en-US" sz="1000" kern="1200" noProof="0" dirty="0">
                          <a:solidFill>
                            <a:schemeClr val="dk1"/>
                          </a:solidFill>
                          <a:effectLst/>
                        </a:rPr>
                        <a:t>Change in background therapy</a:t>
                      </a:r>
                      <a:endParaRPr lang="en-US" sz="1000" kern="1200" noProof="0" dirty="0">
                        <a:solidFill>
                          <a:schemeClr val="dk1"/>
                        </a:solidFill>
                        <a:effectLst/>
                        <a:latin typeface="Arial"/>
                        <a:ea typeface="+mn-ea"/>
                        <a:cs typeface="+mn-cs"/>
                      </a:endParaRPr>
                    </a:p>
                  </a:txBody>
                  <a:tcPr marL="126000" marR="90000"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lnSpc>
                          <a:spcPct val="100000"/>
                        </a:lnSpc>
                        <a:spcAft>
                          <a:spcPts val="0"/>
                        </a:spcAft>
                      </a:pPr>
                      <a:r>
                        <a:rPr lang="en-US" sz="1000" kern="1200" noProof="0">
                          <a:solidFill>
                            <a:schemeClr val="dk1"/>
                          </a:solidFill>
                          <a:effectLst/>
                        </a:rPr>
                        <a:t>0</a:t>
                      </a:r>
                      <a:endParaRPr lang="en-US" sz="1000" kern="1200" noProof="0">
                        <a:solidFill>
                          <a:schemeClr val="dk1"/>
                        </a:solidFill>
                        <a:effectLst/>
                        <a:latin typeface="+mn-lt"/>
                        <a:ea typeface="+mn-ea"/>
                        <a:cs typeface="+mn-cs"/>
                      </a:endParaRPr>
                    </a:p>
                  </a:txBody>
                  <a:tcPr marL="90000" marR="90000"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lnSpc>
                          <a:spcPct val="100000"/>
                        </a:lnSpc>
                        <a:spcAft>
                          <a:spcPts val="0"/>
                        </a:spcAft>
                      </a:pPr>
                      <a:r>
                        <a:rPr lang="en-US" sz="1000" kern="1200" noProof="0">
                          <a:solidFill>
                            <a:schemeClr val="dk1"/>
                          </a:solidFill>
                          <a:effectLst/>
                        </a:rPr>
                        <a:t>0</a:t>
                      </a:r>
                      <a:endParaRPr lang="en-US" sz="1000" kern="1200" noProof="0">
                        <a:solidFill>
                          <a:schemeClr val="dk1"/>
                        </a:solidFill>
                        <a:effectLst/>
                        <a:latin typeface="+mn-lt"/>
                        <a:ea typeface="+mn-ea"/>
                        <a:cs typeface="+mn-cs"/>
                      </a:endParaRPr>
                    </a:p>
                  </a:txBody>
                  <a:tcPr marL="90000" marR="90000" marT="0" marB="0" anchor="ctr"/>
                </a:tc>
                <a:extLst>
                  <a:ext uri="{0D108BD9-81ED-4DB2-BD59-A6C34878D82A}">
                    <a16:rowId xmlns:a16="http://schemas.microsoft.com/office/drawing/2014/main" val="10006"/>
                  </a:ext>
                </a:extLst>
              </a:tr>
              <a:tr h="23612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u="none" strike="noStrike" kern="1200" cap="none" spc="0" normalizeH="0" baseline="0" noProof="0">
                          <a:ln>
                            <a:noFill/>
                          </a:ln>
                          <a:solidFill>
                            <a:srgbClr val="071D49"/>
                          </a:solidFill>
                          <a:effectLst/>
                          <a:uLnTx/>
                          <a:uFillTx/>
                        </a:rPr>
                        <a:t>No virologic data</a:t>
                      </a:r>
                      <a:endParaRPr kumimoji="0" lang="en-US" sz="1000" b="0" i="0" u="none" strike="noStrike" kern="1200" cap="none" spc="0" normalizeH="0" baseline="0" noProof="0">
                        <a:ln>
                          <a:noFill/>
                        </a:ln>
                        <a:solidFill>
                          <a:srgbClr val="071D49"/>
                        </a:solidFill>
                        <a:effectLst/>
                        <a:uLnTx/>
                        <a:uFillTx/>
                        <a:latin typeface="Arial"/>
                        <a:ea typeface="+mn-ea"/>
                        <a:cs typeface="+mn-cs"/>
                      </a:endParaRPr>
                    </a:p>
                  </a:txBody>
                  <a:tcPr marL="126000" marR="90000"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lnSpc>
                          <a:spcPct val="100000"/>
                        </a:lnSpc>
                        <a:spcAft>
                          <a:spcPts val="0"/>
                        </a:spcAft>
                      </a:pPr>
                      <a:r>
                        <a:rPr lang="en-US" sz="1000" kern="1200" noProof="0">
                          <a:solidFill>
                            <a:schemeClr val="dk1"/>
                          </a:solidFill>
                          <a:effectLst/>
                        </a:rPr>
                        <a:t>0</a:t>
                      </a:r>
                      <a:endParaRPr lang="en-US" sz="1000" kern="1200" noProof="0">
                        <a:solidFill>
                          <a:schemeClr val="dk1"/>
                        </a:solidFill>
                        <a:effectLst/>
                        <a:latin typeface="+mn-lt"/>
                        <a:ea typeface="+mn-ea"/>
                        <a:cs typeface="+mn-cs"/>
                      </a:endParaRPr>
                    </a:p>
                  </a:txBody>
                  <a:tcPr marL="90000" marR="90000"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lnSpc>
                          <a:spcPct val="100000"/>
                        </a:lnSpc>
                        <a:spcAft>
                          <a:spcPts val="0"/>
                        </a:spcAft>
                      </a:pPr>
                      <a:r>
                        <a:rPr lang="en-US" sz="1000" kern="1200" noProof="0">
                          <a:solidFill>
                            <a:schemeClr val="dk1"/>
                          </a:solidFill>
                          <a:effectLst/>
                        </a:rPr>
                        <a:t>7 (5.8)</a:t>
                      </a:r>
                      <a:endParaRPr lang="en-US" sz="1000" kern="1200" noProof="0">
                        <a:solidFill>
                          <a:schemeClr val="dk1"/>
                        </a:solidFill>
                        <a:effectLst/>
                        <a:latin typeface="+mn-lt"/>
                        <a:ea typeface="+mn-ea"/>
                        <a:cs typeface="+mn-cs"/>
                      </a:endParaRPr>
                    </a:p>
                  </a:txBody>
                  <a:tcPr marL="90000" marR="90000" marT="0" marB="0" anchor="ctr"/>
                </a:tc>
                <a:extLst>
                  <a:ext uri="{0D108BD9-81ED-4DB2-BD59-A6C34878D82A}">
                    <a16:rowId xmlns:a16="http://schemas.microsoft.com/office/drawing/2014/main" val="10007"/>
                  </a:ext>
                </a:extLst>
              </a:tr>
              <a:tr h="23612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457200" lvl="1" indent="-274638" algn="l" defTabSz="914400" rtl="0" eaLnBrk="1" latinLnBrk="0" hangingPunct="1">
                        <a:lnSpc>
                          <a:spcPct val="100000"/>
                        </a:lnSpc>
                        <a:spcAft>
                          <a:spcPts val="0"/>
                        </a:spcAft>
                      </a:pPr>
                      <a:r>
                        <a:rPr lang="en-US" sz="1000" kern="1200" noProof="0">
                          <a:solidFill>
                            <a:schemeClr val="dk1"/>
                          </a:solidFill>
                          <a:effectLst/>
                        </a:rPr>
                        <a:t>Discontinued due to AE</a:t>
                      </a:r>
                      <a:endParaRPr lang="en-US" sz="1000" kern="1200" noProof="0">
                        <a:solidFill>
                          <a:schemeClr val="dk1"/>
                        </a:solidFill>
                        <a:effectLst/>
                        <a:latin typeface="+mn-lt"/>
                        <a:ea typeface="+mn-ea"/>
                        <a:cs typeface="+mn-cs"/>
                      </a:endParaRPr>
                    </a:p>
                  </a:txBody>
                  <a:tcPr marL="126000" marR="90000"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lnSpc>
                          <a:spcPct val="100000"/>
                        </a:lnSpc>
                        <a:spcAft>
                          <a:spcPts val="0"/>
                        </a:spcAft>
                      </a:pPr>
                      <a:r>
                        <a:rPr lang="en-US" sz="1000" kern="1200" baseline="0" noProof="0">
                          <a:solidFill>
                            <a:schemeClr val="dk1"/>
                          </a:solidFill>
                          <a:effectLst/>
                        </a:rPr>
                        <a:t>0</a:t>
                      </a:r>
                      <a:endParaRPr lang="en-US" sz="1000" kern="1200" baseline="0" noProof="0">
                        <a:solidFill>
                          <a:schemeClr val="dk1"/>
                        </a:solidFill>
                        <a:effectLst/>
                        <a:latin typeface="+mn-lt"/>
                        <a:ea typeface="+mn-ea"/>
                        <a:cs typeface="+mn-cs"/>
                      </a:endParaRPr>
                    </a:p>
                  </a:txBody>
                  <a:tcPr marL="90000" marR="90000"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lnSpc>
                          <a:spcPct val="100000"/>
                        </a:lnSpc>
                        <a:spcAft>
                          <a:spcPts val="0"/>
                        </a:spcAft>
                      </a:pPr>
                      <a:r>
                        <a:rPr lang="en-US" sz="1000" kern="1200" noProof="0" dirty="0">
                          <a:solidFill>
                            <a:schemeClr val="dk1"/>
                          </a:solidFill>
                          <a:effectLst/>
                        </a:rPr>
                        <a:t>2 (1.7)</a:t>
                      </a:r>
                      <a:r>
                        <a:rPr lang="en-US" sz="1000" kern="1200" baseline="30000" noProof="0" dirty="0">
                          <a:solidFill>
                            <a:schemeClr val="dk1"/>
                          </a:solidFill>
                          <a:effectLst/>
                        </a:rPr>
                        <a:t> *</a:t>
                      </a:r>
                      <a:endParaRPr lang="en-US" sz="1000" kern="1200" baseline="30000" noProof="0" dirty="0">
                        <a:solidFill>
                          <a:schemeClr val="dk1"/>
                        </a:solidFill>
                        <a:effectLst/>
                        <a:latin typeface="+mn-lt"/>
                        <a:ea typeface="+mn-ea"/>
                        <a:cs typeface="+mn-cs"/>
                      </a:endParaRPr>
                    </a:p>
                  </a:txBody>
                  <a:tcPr marL="90000" marR="90000" marT="0" marB="0" anchor="ctr"/>
                </a:tc>
                <a:extLst>
                  <a:ext uri="{0D108BD9-81ED-4DB2-BD59-A6C34878D82A}">
                    <a16:rowId xmlns:a16="http://schemas.microsoft.com/office/drawing/2014/main" val="2131210028"/>
                  </a:ext>
                </a:extLst>
              </a:tr>
              <a:tr h="236123">
                <a:tc>
                  <a:txBody>
                    <a:bodyPr/>
                    <a:lstStyle/>
                    <a:p>
                      <a:pPr marL="457200" lvl="1" indent="-274638" algn="l" defTabSz="914400" rtl="0" eaLnBrk="1" latinLnBrk="0" hangingPunct="1">
                        <a:lnSpc>
                          <a:spcPct val="100000"/>
                        </a:lnSpc>
                        <a:spcAft>
                          <a:spcPts val="0"/>
                        </a:spcAft>
                      </a:pPr>
                      <a:r>
                        <a:rPr lang="en-GB" sz="1000" kern="1200" noProof="0">
                          <a:solidFill>
                            <a:schemeClr val="dk1"/>
                          </a:solidFill>
                          <a:effectLst/>
                        </a:rPr>
                        <a:t>Discontinued due to death</a:t>
                      </a:r>
                      <a:endParaRPr lang="en-GB" sz="1000" kern="1200" noProof="0">
                        <a:solidFill>
                          <a:schemeClr val="dk1"/>
                        </a:solidFill>
                        <a:effectLst/>
                        <a:latin typeface="+mn-lt"/>
                        <a:ea typeface="+mn-ea"/>
                        <a:cs typeface="+mn-cs"/>
                      </a:endParaRPr>
                    </a:p>
                  </a:txBody>
                  <a:tcPr marL="126000" marR="90000" marT="0" marB="0" anchor="ctr"/>
                </a:tc>
                <a:tc>
                  <a:txBody>
                    <a:bodyPr/>
                    <a:lstStyle/>
                    <a:p>
                      <a:pPr marL="0" algn="ctr" defTabSz="914400" rtl="0" eaLnBrk="1" latinLnBrk="0" hangingPunct="1">
                        <a:lnSpc>
                          <a:spcPct val="100000"/>
                        </a:lnSpc>
                        <a:spcAft>
                          <a:spcPts val="0"/>
                        </a:spcAft>
                      </a:pPr>
                      <a:r>
                        <a:rPr lang="en-US" sz="1000" kern="1200" baseline="0" noProof="0">
                          <a:solidFill>
                            <a:schemeClr val="dk1"/>
                          </a:solidFill>
                          <a:effectLst/>
                        </a:rPr>
                        <a:t>0</a:t>
                      </a:r>
                      <a:endParaRPr lang="en-US" sz="1000" kern="1200" baseline="0" noProof="0">
                        <a:solidFill>
                          <a:schemeClr val="dk1"/>
                        </a:solidFill>
                        <a:effectLst/>
                        <a:latin typeface="+mn-lt"/>
                        <a:ea typeface="+mn-ea"/>
                        <a:cs typeface="+mn-cs"/>
                      </a:endParaRPr>
                    </a:p>
                  </a:txBody>
                  <a:tcPr marL="90000" marR="90000" marT="0" marB="0" anchor="ctr"/>
                </a:tc>
                <a:tc>
                  <a:txBody>
                    <a:bodyPr/>
                    <a:lstStyle/>
                    <a:p>
                      <a:pPr marL="0" algn="ctr" defTabSz="914400" rtl="0" eaLnBrk="1" latinLnBrk="0" hangingPunct="1">
                        <a:lnSpc>
                          <a:spcPct val="100000"/>
                        </a:lnSpc>
                        <a:spcAft>
                          <a:spcPts val="0"/>
                        </a:spcAft>
                      </a:pPr>
                      <a:r>
                        <a:rPr lang="en-US" sz="1000" kern="1200" baseline="0" noProof="0">
                          <a:solidFill>
                            <a:schemeClr val="dk1"/>
                          </a:solidFill>
                          <a:effectLst/>
                        </a:rPr>
                        <a:t>0</a:t>
                      </a:r>
                      <a:endParaRPr lang="en-US" sz="1000" kern="1200" baseline="0" noProof="0">
                        <a:solidFill>
                          <a:schemeClr val="dk1"/>
                        </a:solidFill>
                        <a:effectLst/>
                        <a:latin typeface="+mn-lt"/>
                        <a:ea typeface="+mn-ea"/>
                        <a:cs typeface="+mn-cs"/>
                      </a:endParaRPr>
                    </a:p>
                  </a:txBody>
                  <a:tcPr marL="90000" marR="90000" marT="0" marB="0" anchor="ctr"/>
                </a:tc>
                <a:extLst>
                  <a:ext uri="{0D108BD9-81ED-4DB2-BD59-A6C34878D82A}">
                    <a16:rowId xmlns:a16="http://schemas.microsoft.com/office/drawing/2014/main" val="3838806907"/>
                  </a:ext>
                </a:extLst>
              </a:tr>
              <a:tr h="236123">
                <a:tc>
                  <a:txBody>
                    <a:bodyPr/>
                    <a:lstStyle/>
                    <a:p>
                      <a:pPr marL="182563" marR="0" lvl="1" indent="0" algn="l" defTabSz="91440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a:ln>
                            <a:noFill/>
                          </a:ln>
                          <a:solidFill>
                            <a:srgbClr val="071D49"/>
                          </a:solidFill>
                          <a:effectLst/>
                          <a:uLnTx/>
                          <a:uFillTx/>
                        </a:rPr>
                        <a:t>Discontinued study for other reason</a:t>
                      </a:r>
                      <a:endParaRPr kumimoji="0" lang="en-US" sz="1000" b="0" i="0" u="none" strike="noStrike" kern="1200" cap="none" spc="0" normalizeH="0" baseline="0" noProof="0">
                        <a:ln>
                          <a:noFill/>
                        </a:ln>
                        <a:solidFill>
                          <a:srgbClr val="071D49"/>
                        </a:solidFill>
                        <a:effectLst/>
                        <a:uLnTx/>
                        <a:uFillTx/>
                        <a:latin typeface="+mn-lt"/>
                        <a:ea typeface="+mn-ea"/>
                        <a:cs typeface="+mn-cs"/>
                      </a:endParaRPr>
                    </a:p>
                  </a:txBody>
                  <a:tcPr marL="126000" marR="90000"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baseline="0" noProof="0">
                          <a:solidFill>
                            <a:schemeClr val="dk1"/>
                          </a:solidFill>
                          <a:effectLst/>
                        </a:rPr>
                        <a:t>0</a:t>
                      </a:r>
                      <a:endParaRPr lang="en-US" sz="1000" kern="1200" baseline="0" noProof="0">
                        <a:solidFill>
                          <a:schemeClr val="dk1"/>
                        </a:solidFill>
                        <a:effectLst/>
                        <a:latin typeface="+mn-lt"/>
                        <a:ea typeface="+mn-ea"/>
                        <a:cs typeface="+mn-cs"/>
                      </a:endParaRPr>
                    </a:p>
                  </a:txBody>
                  <a:tcPr marL="90000" marR="90000"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noProof="0">
                          <a:solidFill>
                            <a:schemeClr val="dk1"/>
                          </a:solidFill>
                          <a:effectLst/>
                        </a:rPr>
                        <a:t>5 (4.1)</a:t>
                      </a:r>
                      <a:r>
                        <a:rPr lang="en-GB" sz="1000" kern="0" baseline="30000"/>
                        <a:t>§</a:t>
                      </a:r>
                      <a:endParaRPr lang="en-US" sz="1000" kern="1200" baseline="30000" noProof="0">
                        <a:solidFill>
                          <a:schemeClr val="dk1"/>
                        </a:solidFill>
                        <a:effectLst/>
                        <a:latin typeface="+mn-lt"/>
                        <a:ea typeface="+mn-ea"/>
                        <a:cs typeface="+mn-cs"/>
                      </a:endParaRPr>
                    </a:p>
                  </a:txBody>
                  <a:tcPr marL="90000" marR="90000" marT="0" marB="0" anchor="ctr"/>
                </a:tc>
                <a:extLst>
                  <a:ext uri="{0D108BD9-81ED-4DB2-BD59-A6C34878D82A}">
                    <a16:rowId xmlns:a16="http://schemas.microsoft.com/office/drawing/2014/main" val="2288815041"/>
                  </a:ext>
                </a:extLst>
              </a:tr>
              <a:tr h="23612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82563" lvl="1" indent="0" algn="l" defTabSz="914400" rtl="0" eaLnBrk="1" latinLnBrk="0" hangingPunct="1">
                        <a:lnSpc>
                          <a:spcPct val="100000"/>
                        </a:lnSpc>
                        <a:spcAft>
                          <a:spcPts val="0"/>
                        </a:spcAft>
                      </a:pPr>
                      <a:r>
                        <a:rPr lang="en-US" sz="1000" kern="1200" noProof="0">
                          <a:solidFill>
                            <a:schemeClr val="dk1"/>
                          </a:solidFill>
                          <a:effectLst/>
                        </a:rPr>
                        <a:t>On study but missing data in window</a:t>
                      </a:r>
                      <a:endParaRPr lang="en-US" sz="1000" kern="1200" noProof="0">
                        <a:solidFill>
                          <a:schemeClr val="dk1"/>
                        </a:solidFill>
                        <a:effectLst/>
                        <a:latin typeface="+mn-lt"/>
                        <a:ea typeface="+mn-ea"/>
                        <a:cs typeface="+mn-cs"/>
                      </a:endParaRPr>
                    </a:p>
                  </a:txBody>
                  <a:tcPr marL="126000" marR="90000"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lnSpc>
                          <a:spcPct val="100000"/>
                        </a:lnSpc>
                        <a:spcAft>
                          <a:spcPts val="0"/>
                        </a:spcAft>
                      </a:pPr>
                      <a:r>
                        <a:rPr lang="en-US" sz="1000" kern="1200" noProof="0">
                          <a:solidFill>
                            <a:schemeClr val="dk1"/>
                          </a:solidFill>
                          <a:effectLst/>
                        </a:rPr>
                        <a:t>0</a:t>
                      </a:r>
                      <a:endParaRPr lang="en-US" sz="1000" kern="1200" noProof="0">
                        <a:solidFill>
                          <a:schemeClr val="dk1"/>
                        </a:solidFill>
                        <a:effectLst/>
                        <a:latin typeface="+mn-lt"/>
                        <a:ea typeface="+mn-ea"/>
                        <a:cs typeface="+mn-cs"/>
                      </a:endParaRPr>
                    </a:p>
                  </a:txBody>
                  <a:tcPr marL="90000" marR="90000"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lnSpc>
                          <a:spcPct val="100000"/>
                        </a:lnSpc>
                        <a:spcAft>
                          <a:spcPts val="0"/>
                        </a:spcAft>
                      </a:pPr>
                      <a:r>
                        <a:rPr lang="en-US" sz="1000" kern="1200" noProof="0" dirty="0">
                          <a:solidFill>
                            <a:schemeClr val="dk1"/>
                          </a:solidFill>
                          <a:effectLst/>
                        </a:rPr>
                        <a:t>0</a:t>
                      </a:r>
                      <a:endParaRPr lang="en-US" sz="1000" kern="1200" noProof="0" dirty="0">
                        <a:solidFill>
                          <a:schemeClr val="dk1"/>
                        </a:solidFill>
                        <a:effectLst/>
                        <a:latin typeface="+mn-lt"/>
                        <a:ea typeface="+mn-ea"/>
                        <a:cs typeface="+mn-cs"/>
                      </a:endParaRPr>
                    </a:p>
                  </a:txBody>
                  <a:tcPr marL="90000" marR="90000" marT="0" marB="0" anchor="ctr"/>
                </a:tc>
                <a:extLst>
                  <a:ext uri="{0D108BD9-81ED-4DB2-BD59-A6C34878D82A}">
                    <a16:rowId xmlns:a16="http://schemas.microsoft.com/office/drawing/2014/main" val="1253256648"/>
                  </a:ext>
                </a:extLst>
              </a:tr>
            </a:tbl>
          </a:graphicData>
        </a:graphic>
      </p:graphicFrame>
      <p:sp>
        <p:nvSpPr>
          <p:cNvPr id="76" name="Rectangle 75">
            <a:extLst>
              <a:ext uri="{FF2B5EF4-FFF2-40B4-BE49-F238E27FC236}">
                <a16:creationId xmlns:a16="http://schemas.microsoft.com/office/drawing/2014/main" id="{88819199-7E01-42C4-8214-E837C63A2378}"/>
              </a:ext>
            </a:extLst>
          </p:cNvPr>
          <p:cNvSpPr/>
          <p:nvPr/>
        </p:nvSpPr>
        <p:spPr>
          <a:xfrm>
            <a:off x="6995715" y="2437800"/>
            <a:ext cx="4917204" cy="223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srgbClr val="FFFFFF"/>
              </a:solidFill>
              <a:latin typeface="Arial"/>
            </a:endParaRPr>
          </a:p>
        </p:txBody>
      </p:sp>
      <p:sp>
        <p:nvSpPr>
          <p:cNvPr id="78" name="Rectangle 77">
            <a:extLst>
              <a:ext uri="{FF2B5EF4-FFF2-40B4-BE49-F238E27FC236}">
                <a16:creationId xmlns:a16="http://schemas.microsoft.com/office/drawing/2014/main" id="{A786D79C-65C3-4FA7-8153-36B183070A8C}"/>
              </a:ext>
            </a:extLst>
          </p:cNvPr>
          <p:cNvSpPr/>
          <p:nvPr/>
        </p:nvSpPr>
        <p:spPr>
          <a:xfrm>
            <a:off x="6995715" y="2659289"/>
            <a:ext cx="4917204" cy="223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srgbClr val="FFFFFF"/>
              </a:solidFill>
              <a:latin typeface="Arial"/>
            </a:endParaRPr>
          </a:p>
        </p:txBody>
      </p:sp>
      <p:sp>
        <p:nvSpPr>
          <p:cNvPr id="80" name="Rectangle 79">
            <a:extLst>
              <a:ext uri="{FF2B5EF4-FFF2-40B4-BE49-F238E27FC236}">
                <a16:creationId xmlns:a16="http://schemas.microsoft.com/office/drawing/2014/main" id="{18A9CF8B-8662-4F3D-A75D-38080FF19070}"/>
              </a:ext>
            </a:extLst>
          </p:cNvPr>
          <p:cNvSpPr/>
          <p:nvPr/>
        </p:nvSpPr>
        <p:spPr>
          <a:xfrm>
            <a:off x="6995714" y="3936599"/>
            <a:ext cx="4917204" cy="223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srgbClr val="FFFFFF"/>
              </a:solidFill>
              <a:latin typeface="Arial"/>
            </a:endParaRPr>
          </a:p>
        </p:txBody>
      </p:sp>
      <p:sp>
        <p:nvSpPr>
          <p:cNvPr id="82" name="ZoneTexte 81">
            <a:extLst>
              <a:ext uri="{FF2B5EF4-FFF2-40B4-BE49-F238E27FC236}">
                <a16:creationId xmlns:a16="http://schemas.microsoft.com/office/drawing/2014/main" id="{F987964A-73CB-416D-A5BE-3C9DBBC731E9}"/>
              </a:ext>
            </a:extLst>
          </p:cNvPr>
          <p:cNvSpPr txBox="1"/>
          <p:nvPr/>
        </p:nvSpPr>
        <p:spPr bwMode="auto">
          <a:xfrm>
            <a:off x="7067263" y="4971914"/>
            <a:ext cx="112851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rtlCol="0" anchor="t" anchorCtr="0" compatLnSpc="1">
            <a:prstTxWarp prst="textNoShape">
              <a:avLst/>
            </a:prstTxWarp>
            <a:spAutoFit/>
          </a:bodyPr>
          <a:lstStyle/>
          <a:p>
            <a:pPr algn="l"/>
            <a:r>
              <a:rPr lang="fr-FR" sz="1200" kern="0" dirty="0"/>
              <a:t>* </a:t>
            </a:r>
            <a:r>
              <a:rPr lang="fr-FR" sz="1200" kern="0" dirty="0" err="1"/>
              <a:t>Weight</a:t>
            </a:r>
            <a:r>
              <a:rPr lang="fr-FR" sz="1200" kern="0" dirty="0"/>
              <a:t> gain, ISR</a:t>
            </a:r>
          </a:p>
        </p:txBody>
      </p:sp>
      <p:sp>
        <p:nvSpPr>
          <p:cNvPr id="84" name="Rectangle 83">
            <a:extLst>
              <a:ext uri="{FF2B5EF4-FFF2-40B4-BE49-F238E27FC236}">
                <a16:creationId xmlns:a16="http://schemas.microsoft.com/office/drawing/2014/main" id="{9F2D7BC0-8992-4DAC-8C91-0C33EDBC43CF}"/>
              </a:ext>
            </a:extLst>
          </p:cNvPr>
          <p:cNvSpPr/>
          <p:nvPr/>
        </p:nvSpPr>
        <p:spPr>
          <a:xfrm>
            <a:off x="9677723" y="6495532"/>
            <a:ext cx="2514279" cy="276999"/>
          </a:xfrm>
          <a:prstGeom prst="rect">
            <a:avLst/>
          </a:prstGeom>
        </p:spPr>
        <p:txBody>
          <a:bodyPr wrap="none">
            <a:spAutoFit/>
          </a:bodyPr>
          <a:lstStyle/>
          <a:p>
            <a:pPr algn="r"/>
            <a:r>
              <a:rPr lang="fr-FR" sz="1200" i="1" dirty="0">
                <a:solidFill>
                  <a:srgbClr val="000000"/>
                </a:solidFill>
                <a:ea typeface="Arial" pitchFamily="-84" charset="0"/>
                <a:cs typeface="Arial" pitchFamily="-84" charset="0"/>
              </a:rPr>
              <a:t>D’</a:t>
            </a:r>
            <a:r>
              <a:rPr lang="fr-FR" sz="1200" i="1" dirty="0" err="1">
                <a:solidFill>
                  <a:srgbClr val="000000"/>
                </a:solidFill>
                <a:ea typeface="Arial" pitchFamily="-84" charset="0"/>
                <a:cs typeface="Arial" pitchFamily="-84" charset="0"/>
              </a:rPr>
              <a:t>Amico</a:t>
            </a:r>
            <a:r>
              <a:rPr lang="fr-FR" sz="1200" i="1" dirty="0">
                <a:solidFill>
                  <a:srgbClr val="000000"/>
                </a:solidFill>
                <a:ea typeface="Arial" pitchFamily="-84" charset="0"/>
                <a:cs typeface="Arial" pitchFamily="-84" charset="0"/>
              </a:rPr>
              <a:t> R</a:t>
            </a:r>
            <a:r>
              <a:rPr lang="fr-FR" sz="1200" i="1" dirty="0"/>
              <a:t>, Glasgow 2020, Abs. O414 </a:t>
            </a:r>
          </a:p>
        </p:txBody>
      </p:sp>
    </p:spTree>
    <p:extLst>
      <p:ext uri="{BB962C8B-B14F-4D97-AF65-F5344CB8AC3E}">
        <p14:creationId xmlns:p14="http://schemas.microsoft.com/office/powerpoint/2010/main" val="4472988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EEDC4D0-9CA7-454E-9785-FC020DAB6F5C}"/>
              </a:ext>
            </a:extLst>
          </p:cNvPr>
          <p:cNvSpPr>
            <a:spLocks noGrp="1"/>
          </p:cNvSpPr>
          <p:nvPr>
            <p:ph type="ctrTitle"/>
          </p:nvPr>
        </p:nvSpPr>
        <p:spPr/>
        <p:txBody>
          <a:bodyPr>
            <a:normAutofit fontScale="90000"/>
          </a:bodyPr>
          <a:lstStyle/>
          <a:p>
            <a:r>
              <a:rPr lang="en-GB" sz="3600" dirty="0"/>
              <a:t>A COMBINATION OF VIRAL AND PARTICIPANT FACTORS INFLUENCE VIROLOGIC OUTCOME TO LONG-ACTING CABOTEGRAVIR + RILPIVIRINE: MULTIVARIABLE AND BASELINE FACTOR ANALYSES ACROSS ATLAS, FLAIR AND ATLAS-2M PHASE 3 STUDIES</a:t>
            </a:r>
            <a:endParaRPr lang="fr-FR" dirty="0"/>
          </a:p>
        </p:txBody>
      </p:sp>
      <p:sp>
        <p:nvSpPr>
          <p:cNvPr id="7" name="Rectangle 6">
            <a:extLst>
              <a:ext uri="{FF2B5EF4-FFF2-40B4-BE49-F238E27FC236}">
                <a16:creationId xmlns:a16="http://schemas.microsoft.com/office/drawing/2014/main" id="{B7CD9EF2-2992-4114-BC15-7EE5B40B21A4}"/>
              </a:ext>
            </a:extLst>
          </p:cNvPr>
          <p:cNvSpPr/>
          <p:nvPr/>
        </p:nvSpPr>
        <p:spPr>
          <a:xfrm>
            <a:off x="9531915" y="6495532"/>
            <a:ext cx="2660087" cy="276999"/>
          </a:xfrm>
          <a:prstGeom prst="rect">
            <a:avLst/>
          </a:prstGeom>
        </p:spPr>
        <p:txBody>
          <a:bodyPr wrap="none">
            <a:spAutoFit/>
          </a:bodyPr>
          <a:lstStyle/>
          <a:p>
            <a:pPr algn="r"/>
            <a:r>
              <a:rPr lang="fr-FR" sz="1200" i="1" dirty="0" err="1">
                <a:solidFill>
                  <a:srgbClr val="000000"/>
                </a:solidFill>
                <a:ea typeface="Arial" pitchFamily="-84" charset="0"/>
                <a:cs typeface="Arial" pitchFamily="-84" charset="0"/>
              </a:rPr>
              <a:t>Margolis</a:t>
            </a:r>
            <a:r>
              <a:rPr lang="fr-FR" sz="1200" i="1" dirty="0">
                <a:solidFill>
                  <a:srgbClr val="000000"/>
                </a:solidFill>
                <a:ea typeface="Arial" pitchFamily="-84" charset="0"/>
                <a:cs typeface="Arial" pitchFamily="-84" charset="0"/>
              </a:rPr>
              <a:t> DA</a:t>
            </a:r>
            <a:r>
              <a:rPr lang="fr-FR" sz="1200" i="1" dirty="0"/>
              <a:t>, Glasgow 2020, Abs. O442</a:t>
            </a:r>
          </a:p>
        </p:txBody>
      </p:sp>
    </p:spTree>
    <p:extLst>
      <p:ext uri="{BB962C8B-B14F-4D97-AF65-F5344CB8AC3E}">
        <p14:creationId xmlns:p14="http://schemas.microsoft.com/office/powerpoint/2010/main" val="25729818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5B53CF-4A08-4B24-A2AC-1EF7C713C8E7}"/>
              </a:ext>
            </a:extLst>
          </p:cNvPr>
          <p:cNvSpPr>
            <a:spLocks noGrp="1"/>
          </p:cNvSpPr>
          <p:nvPr>
            <p:ph type="title"/>
          </p:nvPr>
        </p:nvSpPr>
        <p:spPr/>
        <p:txBody>
          <a:bodyPr>
            <a:normAutofit fontScale="90000"/>
          </a:bodyPr>
          <a:lstStyle/>
          <a:p>
            <a:pPr lvl="0" eaLnBrk="1" hangingPunct="1">
              <a:lnSpc>
                <a:spcPct val="90000"/>
              </a:lnSpc>
              <a:defRPr/>
            </a:pPr>
            <a:r>
              <a:rPr lang="en-GB" dirty="0"/>
              <a:t>Multivariable Analysis : </a:t>
            </a:r>
            <a:r>
              <a:rPr lang="en-GB" altLang="en-US" dirty="0"/>
              <a:t>Participant, </a:t>
            </a:r>
            <a:r>
              <a:rPr lang="en-GB" altLang="en-US" kern="1200" dirty="0"/>
              <a:t>Baseline </a:t>
            </a:r>
            <a:r>
              <a:rPr lang="en-GB" altLang="en-US" dirty="0"/>
              <a:t>Virus </a:t>
            </a:r>
            <a:r>
              <a:rPr lang="en-GB" altLang="en-US" kern="1200" dirty="0"/>
              <a:t>and PK </a:t>
            </a:r>
            <a:r>
              <a:rPr lang="en-GB" altLang="en-US" dirty="0"/>
              <a:t>Factors Explored in Relation to CVF Outcome Through </a:t>
            </a:r>
            <a:r>
              <a:rPr lang="en-GB" altLang="en-US" kern="1200" dirty="0"/>
              <a:t>Week 48 of CAB + RPV LA IM</a:t>
            </a:r>
            <a:endParaRPr lang="en-US" altLang="en-US" kern="1200" dirty="0"/>
          </a:p>
        </p:txBody>
      </p:sp>
      <p:sp>
        <p:nvSpPr>
          <p:cNvPr id="9" name="Rectangle 8">
            <a:extLst>
              <a:ext uri="{FF2B5EF4-FFF2-40B4-BE49-F238E27FC236}">
                <a16:creationId xmlns:a16="http://schemas.microsoft.com/office/drawing/2014/main" id="{7910BED9-03BC-4C29-8474-0B16C07F7300}"/>
              </a:ext>
            </a:extLst>
          </p:cNvPr>
          <p:cNvSpPr/>
          <p:nvPr/>
        </p:nvSpPr>
        <p:spPr>
          <a:xfrm>
            <a:off x="9531915" y="6495532"/>
            <a:ext cx="2660087" cy="276999"/>
          </a:xfrm>
          <a:prstGeom prst="rect">
            <a:avLst/>
          </a:prstGeom>
        </p:spPr>
        <p:txBody>
          <a:bodyPr wrap="none">
            <a:spAutoFit/>
          </a:bodyPr>
          <a:lstStyle/>
          <a:p>
            <a:pPr algn="r"/>
            <a:r>
              <a:rPr lang="fr-FR" sz="1200" i="1" dirty="0" err="1">
                <a:solidFill>
                  <a:srgbClr val="000000"/>
                </a:solidFill>
                <a:ea typeface="Arial" pitchFamily="-84" charset="0"/>
                <a:cs typeface="Arial" pitchFamily="-84" charset="0"/>
              </a:rPr>
              <a:t>Margolis</a:t>
            </a:r>
            <a:r>
              <a:rPr lang="fr-FR" sz="1200" i="1" dirty="0">
                <a:solidFill>
                  <a:srgbClr val="000000"/>
                </a:solidFill>
                <a:ea typeface="Arial" pitchFamily="-84" charset="0"/>
                <a:cs typeface="Arial" pitchFamily="-84" charset="0"/>
              </a:rPr>
              <a:t> DA</a:t>
            </a:r>
            <a:r>
              <a:rPr lang="fr-FR" sz="1200" i="1" dirty="0"/>
              <a:t>, Glasgow 2020, Abs. O442 </a:t>
            </a:r>
          </a:p>
        </p:txBody>
      </p:sp>
      <p:sp>
        <p:nvSpPr>
          <p:cNvPr id="11" name="ZoneTexte 10">
            <a:extLst>
              <a:ext uri="{FF2B5EF4-FFF2-40B4-BE49-F238E27FC236}">
                <a16:creationId xmlns:a16="http://schemas.microsoft.com/office/drawing/2014/main" id="{82BECBBC-EB32-4923-BC1C-9EA88584A7E2}"/>
              </a:ext>
            </a:extLst>
          </p:cNvPr>
          <p:cNvSpPr txBox="1"/>
          <p:nvPr/>
        </p:nvSpPr>
        <p:spPr>
          <a:xfrm>
            <a:off x="1329025" y="1843543"/>
            <a:ext cx="3097643" cy="707886"/>
          </a:xfrm>
          <a:prstGeom prst="rect">
            <a:avLst/>
          </a:prstGeom>
          <a:noFill/>
        </p:spPr>
        <p:txBody>
          <a:bodyPr wrap="none" rtlCol="0">
            <a:spAutoFit/>
          </a:bodyPr>
          <a:lstStyle/>
          <a:p>
            <a:pPr algn="ctr"/>
            <a:r>
              <a:rPr lang="en-US" sz="2000" b="1" dirty="0">
                <a:solidFill>
                  <a:srgbClr val="0070C0"/>
                </a:solidFill>
                <a:latin typeface="+mj-lt"/>
                <a:cs typeface="Calibri" panose="020F0502020204030204" pitchFamily="34" charset="0"/>
              </a:rPr>
              <a:t>CVF (two consecutive</a:t>
            </a:r>
            <a:br>
              <a:rPr lang="en-US" sz="2000" b="1" dirty="0">
                <a:solidFill>
                  <a:srgbClr val="0070C0"/>
                </a:solidFill>
                <a:latin typeface="+mj-lt"/>
                <a:cs typeface="Calibri" panose="020F0502020204030204" pitchFamily="34" charset="0"/>
              </a:rPr>
            </a:br>
            <a:r>
              <a:rPr lang="en-US" sz="2000" b="1" dirty="0">
                <a:solidFill>
                  <a:srgbClr val="0070C0"/>
                </a:solidFill>
                <a:latin typeface="+mj-lt"/>
                <a:cs typeface="Calibri" panose="020F0502020204030204" pitchFamily="34" charset="0"/>
              </a:rPr>
              <a:t>HIV-1 RNA ≥ 200 copies/mL</a:t>
            </a:r>
            <a:endParaRPr lang="fr-FR" sz="2000" b="1" dirty="0">
              <a:solidFill>
                <a:srgbClr val="0070C0"/>
              </a:solidFill>
              <a:latin typeface="+mj-lt"/>
              <a:cs typeface="Calibri" panose="020F0502020204030204" pitchFamily="34" charset="0"/>
            </a:endParaRPr>
          </a:p>
        </p:txBody>
      </p:sp>
      <p:grpSp>
        <p:nvGrpSpPr>
          <p:cNvPr id="2" name="Groupe 1">
            <a:extLst>
              <a:ext uri="{FF2B5EF4-FFF2-40B4-BE49-F238E27FC236}">
                <a16:creationId xmlns:a16="http://schemas.microsoft.com/office/drawing/2014/main" id="{8CF77E00-F63D-4AED-958A-FD01316785C3}"/>
              </a:ext>
            </a:extLst>
          </p:cNvPr>
          <p:cNvGrpSpPr/>
          <p:nvPr/>
        </p:nvGrpSpPr>
        <p:grpSpPr>
          <a:xfrm>
            <a:off x="169479" y="2490076"/>
            <a:ext cx="5552106" cy="3404508"/>
            <a:chOff x="169479" y="2490076"/>
            <a:chExt cx="5552106" cy="3404508"/>
          </a:xfrm>
        </p:grpSpPr>
        <p:sp>
          <p:nvSpPr>
            <p:cNvPr id="8" name="Oval 28">
              <a:extLst>
                <a:ext uri="{FF2B5EF4-FFF2-40B4-BE49-F238E27FC236}">
                  <a16:creationId xmlns:a16="http://schemas.microsoft.com/office/drawing/2014/main" id="{626AD485-1578-47C5-ABC9-A6696D261DAB}"/>
                </a:ext>
              </a:extLst>
            </p:cNvPr>
            <p:cNvSpPr/>
            <p:nvPr/>
          </p:nvSpPr>
          <p:spPr>
            <a:xfrm>
              <a:off x="1380270" y="2754644"/>
              <a:ext cx="2840038" cy="12954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j-lt"/>
                <a:ea typeface="+mn-ea"/>
                <a:cs typeface="+mn-cs"/>
              </a:endParaRPr>
            </a:p>
          </p:txBody>
        </p:sp>
        <p:sp>
          <p:nvSpPr>
            <p:cNvPr id="10" name="TextBox 29">
              <a:extLst>
                <a:ext uri="{FF2B5EF4-FFF2-40B4-BE49-F238E27FC236}">
                  <a16:creationId xmlns:a16="http://schemas.microsoft.com/office/drawing/2014/main" id="{FA9B607B-DB07-44A6-B982-77453FE73741}"/>
                </a:ext>
              </a:extLst>
            </p:cNvPr>
            <p:cNvSpPr txBox="1"/>
            <p:nvPr/>
          </p:nvSpPr>
          <p:spPr bwMode="auto">
            <a:xfrm>
              <a:off x="1400908" y="3125970"/>
              <a:ext cx="28194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effectLst/>
                  <a:uLnTx/>
                  <a:uFillTx/>
                  <a:latin typeface="+mj-lt"/>
                  <a:ea typeface="+mn-ea"/>
                  <a:cs typeface="Arial" panose="020B0604020202020204" pitchFamily="34" charset="0"/>
                </a:rPr>
                <a:t>~1% (17/1636) of CAB + RPV participants had CVF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effectLst/>
                  <a:uLnTx/>
                  <a:uFillTx/>
                  <a:latin typeface="+mj-lt"/>
                  <a:ea typeface="+mn-ea"/>
                  <a:cs typeface="Arial" panose="020B0604020202020204" pitchFamily="34" charset="0"/>
                </a:rPr>
                <a:t>among the three studies*</a:t>
              </a:r>
            </a:p>
          </p:txBody>
        </p:sp>
        <p:sp>
          <p:nvSpPr>
            <p:cNvPr id="13" name="TextBox 35">
              <a:extLst>
                <a:ext uri="{FF2B5EF4-FFF2-40B4-BE49-F238E27FC236}">
                  <a16:creationId xmlns:a16="http://schemas.microsoft.com/office/drawing/2014/main" id="{92066DEF-2C6B-4E6B-8A5D-C7FD8B89F23A}"/>
                </a:ext>
              </a:extLst>
            </p:cNvPr>
            <p:cNvSpPr txBox="1"/>
            <p:nvPr/>
          </p:nvSpPr>
          <p:spPr bwMode="auto">
            <a:xfrm>
              <a:off x="1197749" y="5381033"/>
              <a:ext cx="23564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effectLst/>
                  <a:uLnTx/>
                  <a:uFillTx/>
                  <a:latin typeface="+mj-lt"/>
                  <a:ea typeface="+mn-ea"/>
                  <a:cs typeface="Arial" panose="020B0604020202020204" pitchFamily="34" charset="0"/>
                </a:rPr>
                <a:t>283</a:t>
              </a:r>
            </a:p>
          </p:txBody>
        </p:sp>
        <p:sp>
          <p:nvSpPr>
            <p:cNvPr id="14" name="TextBox 35">
              <a:extLst>
                <a:ext uri="{FF2B5EF4-FFF2-40B4-BE49-F238E27FC236}">
                  <a16:creationId xmlns:a16="http://schemas.microsoft.com/office/drawing/2014/main" id="{4844A353-8C63-4E1C-8E53-21AFF629B370}"/>
                </a:ext>
              </a:extLst>
            </p:cNvPr>
            <p:cNvSpPr txBox="1"/>
            <p:nvPr/>
          </p:nvSpPr>
          <p:spPr bwMode="auto">
            <a:xfrm>
              <a:off x="867668" y="5381033"/>
              <a:ext cx="22762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effectLst/>
                  <a:uLnTx/>
                  <a:uFillTx/>
                  <a:latin typeface="+mj-lt"/>
                  <a:ea typeface="+mn-ea"/>
                  <a:cs typeface="Arial" panose="020B0604020202020204" pitchFamily="34" charset="0"/>
                </a:rPr>
                <a:t> n =</a:t>
              </a:r>
            </a:p>
          </p:txBody>
        </p:sp>
        <p:sp>
          <p:nvSpPr>
            <p:cNvPr id="17" name="TextBox 35">
              <a:extLst>
                <a:ext uri="{FF2B5EF4-FFF2-40B4-BE49-F238E27FC236}">
                  <a16:creationId xmlns:a16="http://schemas.microsoft.com/office/drawing/2014/main" id="{AFF9A2B4-5485-419C-BE7E-FF8A34F146E5}"/>
                </a:ext>
              </a:extLst>
            </p:cNvPr>
            <p:cNvSpPr txBox="1"/>
            <p:nvPr/>
          </p:nvSpPr>
          <p:spPr bwMode="auto">
            <a:xfrm>
              <a:off x="1746007" y="5381033"/>
              <a:ext cx="23564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effectLst/>
                  <a:uLnTx/>
                  <a:uFillTx/>
                  <a:latin typeface="+mj-lt"/>
                  <a:ea typeface="+mn-ea"/>
                  <a:cs typeface="Arial" panose="020B0604020202020204" pitchFamily="34" charset="0"/>
                </a:rPr>
                <a:t>283</a:t>
              </a:r>
            </a:p>
          </p:txBody>
        </p:sp>
        <p:sp>
          <p:nvSpPr>
            <p:cNvPr id="21" name="TextBox 35">
              <a:extLst>
                <a:ext uri="{FF2B5EF4-FFF2-40B4-BE49-F238E27FC236}">
                  <a16:creationId xmlns:a16="http://schemas.microsoft.com/office/drawing/2014/main" id="{E1816E56-0921-4D73-A891-FD538EE10F43}"/>
                </a:ext>
              </a:extLst>
            </p:cNvPr>
            <p:cNvSpPr txBox="1"/>
            <p:nvPr/>
          </p:nvSpPr>
          <p:spPr bwMode="auto">
            <a:xfrm>
              <a:off x="2509344" y="5381033"/>
              <a:ext cx="23564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effectLst/>
                  <a:uLnTx/>
                  <a:uFillTx/>
                  <a:latin typeface="+mj-lt"/>
                  <a:ea typeface="+mn-ea"/>
                  <a:cs typeface="Arial" panose="020B0604020202020204" pitchFamily="34" charset="0"/>
                </a:rPr>
                <a:t>308</a:t>
              </a:r>
            </a:p>
          </p:txBody>
        </p:sp>
        <p:sp>
          <p:nvSpPr>
            <p:cNvPr id="23" name="TextBox 35">
              <a:extLst>
                <a:ext uri="{FF2B5EF4-FFF2-40B4-BE49-F238E27FC236}">
                  <a16:creationId xmlns:a16="http://schemas.microsoft.com/office/drawing/2014/main" id="{C4323D92-4B69-4836-AFC8-4E798705950E}"/>
                </a:ext>
              </a:extLst>
            </p:cNvPr>
            <p:cNvSpPr txBox="1"/>
            <p:nvPr/>
          </p:nvSpPr>
          <p:spPr bwMode="auto">
            <a:xfrm>
              <a:off x="3044069" y="5381033"/>
              <a:ext cx="23564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effectLst/>
                  <a:uLnTx/>
                  <a:uFillTx/>
                  <a:latin typeface="+mj-lt"/>
                  <a:ea typeface="+mn-ea"/>
                  <a:cs typeface="Arial" panose="020B0604020202020204" pitchFamily="34" charset="0"/>
                </a:rPr>
                <a:t>308</a:t>
              </a:r>
            </a:p>
          </p:txBody>
        </p:sp>
        <p:sp>
          <p:nvSpPr>
            <p:cNvPr id="25" name="TextBox 35">
              <a:extLst>
                <a:ext uri="{FF2B5EF4-FFF2-40B4-BE49-F238E27FC236}">
                  <a16:creationId xmlns:a16="http://schemas.microsoft.com/office/drawing/2014/main" id="{466CFC1E-1F2D-4632-AE10-70B34E748F9E}"/>
                </a:ext>
              </a:extLst>
            </p:cNvPr>
            <p:cNvSpPr txBox="1"/>
            <p:nvPr/>
          </p:nvSpPr>
          <p:spPr bwMode="auto">
            <a:xfrm>
              <a:off x="3847892" y="5381033"/>
              <a:ext cx="23564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effectLst/>
                  <a:uLnTx/>
                  <a:uFillTx/>
                  <a:latin typeface="+mj-lt"/>
                  <a:ea typeface="+mn-ea"/>
                  <a:cs typeface="Arial" panose="020B0604020202020204" pitchFamily="34" charset="0"/>
                </a:rPr>
                <a:t>523</a:t>
              </a:r>
            </a:p>
          </p:txBody>
        </p:sp>
        <p:sp>
          <p:nvSpPr>
            <p:cNvPr id="39" name="TextBox 35">
              <a:extLst>
                <a:ext uri="{FF2B5EF4-FFF2-40B4-BE49-F238E27FC236}">
                  <a16:creationId xmlns:a16="http://schemas.microsoft.com/office/drawing/2014/main" id="{41CE70CE-3C33-4DE3-B0C7-6CF62006BDEA}"/>
                </a:ext>
              </a:extLst>
            </p:cNvPr>
            <p:cNvSpPr txBox="1"/>
            <p:nvPr/>
          </p:nvSpPr>
          <p:spPr bwMode="auto">
            <a:xfrm>
              <a:off x="4370230" y="5381033"/>
              <a:ext cx="23564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effectLst/>
                  <a:uLnTx/>
                  <a:uFillTx/>
                  <a:latin typeface="+mj-lt"/>
                  <a:ea typeface="+mn-ea"/>
                  <a:cs typeface="Arial" panose="020B0604020202020204" pitchFamily="34" charset="0"/>
                </a:rPr>
                <a:t>522</a:t>
              </a:r>
            </a:p>
          </p:txBody>
        </p:sp>
        <p:sp>
          <p:nvSpPr>
            <p:cNvPr id="41" name="ZoneTexte 40">
              <a:extLst>
                <a:ext uri="{FF2B5EF4-FFF2-40B4-BE49-F238E27FC236}">
                  <a16:creationId xmlns:a16="http://schemas.microsoft.com/office/drawing/2014/main" id="{86648A36-5729-4FE5-8BC6-0115FBBE6F78}"/>
                </a:ext>
              </a:extLst>
            </p:cNvPr>
            <p:cNvSpPr txBox="1"/>
            <p:nvPr/>
          </p:nvSpPr>
          <p:spPr>
            <a:xfrm>
              <a:off x="456363" y="2490076"/>
              <a:ext cx="420308" cy="276999"/>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effectLst/>
                  <a:uLnTx/>
                  <a:uFillTx/>
                  <a:latin typeface="+mj-lt"/>
                  <a:ea typeface="+mn-ea"/>
                  <a:cs typeface="Arial" charset="0"/>
                </a:rPr>
                <a:t>100</a:t>
              </a:r>
            </a:p>
          </p:txBody>
        </p:sp>
        <p:sp>
          <p:nvSpPr>
            <p:cNvPr id="43" name="ZoneTexte 42">
              <a:extLst>
                <a:ext uri="{FF2B5EF4-FFF2-40B4-BE49-F238E27FC236}">
                  <a16:creationId xmlns:a16="http://schemas.microsoft.com/office/drawing/2014/main" id="{4EEFF5C8-F5ED-44AF-9661-17AD58CD8124}"/>
                </a:ext>
              </a:extLst>
            </p:cNvPr>
            <p:cNvSpPr txBox="1"/>
            <p:nvPr/>
          </p:nvSpPr>
          <p:spPr>
            <a:xfrm>
              <a:off x="607045" y="5158346"/>
              <a:ext cx="269626" cy="276999"/>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effectLst/>
                  <a:uLnTx/>
                  <a:uFillTx/>
                  <a:latin typeface="+mj-lt"/>
                  <a:ea typeface="+mn-ea"/>
                  <a:cs typeface="Arial" charset="0"/>
                </a:rPr>
                <a:t>0</a:t>
              </a:r>
            </a:p>
          </p:txBody>
        </p:sp>
        <p:sp>
          <p:nvSpPr>
            <p:cNvPr id="45" name="ZoneTexte 44">
              <a:extLst>
                <a:ext uri="{FF2B5EF4-FFF2-40B4-BE49-F238E27FC236}">
                  <a16:creationId xmlns:a16="http://schemas.microsoft.com/office/drawing/2014/main" id="{E61E32DF-5AC2-4EDC-81D8-0FAE37614818}"/>
                </a:ext>
              </a:extLst>
            </p:cNvPr>
            <p:cNvSpPr txBox="1"/>
            <p:nvPr/>
          </p:nvSpPr>
          <p:spPr>
            <a:xfrm>
              <a:off x="522087" y="3026853"/>
              <a:ext cx="354584" cy="276999"/>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effectLst/>
                  <a:uLnTx/>
                  <a:uFillTx/>
                  <a:latin typeface="+mj-lt"/>
                  <a:ea typeface="+mn-ea"/>
                  <a:cs typeface="Arial" charset="0"/>
                </a:rPr>
                <a:t>80</a:t>
              </a:r>
            </a:p>
          </p:txBody>
        </p:sp>
        <p:sp>
          <p:nvSpPr>
            <p:cNvPr id="47" name="ZoneTexte 46">
              <a:extLst>
                <a:ext uri="{FF2B5EF4-FFF2-40B4-BE49-F238E27FC236}">
                  <a16:creationId xmlns:a16="http://schemas.microsoft.com/office/drawing/2014/main" id="{DE61AB88-EF98-4A2A-BEE4-7A87CD73699F}"/>
                </a:ext>
              </a:extLst>
            </p:cNvPr>
            <p:cNvSpPr txBox="1"/>
            <p:nvPr/>
          </p:nvSpPr>
          <p:spPr>
            <a:xfrm>
              <a:off x="522087" y="3560377"/>
              <a:ext cx="354584" cy="276999"/>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effectLst/>
                  <a:uLnTx/>
                  <a:uFillTx/>
                  <a:latin typeface="+mj-lt"/>
                  <a:ea typeface="+mn-ea"/>
                  <a:cs typeface="Arial" charset="0"/>
                </a:rPr>
                <a:t>60</a:t>
              </a:r>
            </a:p>
          </p:txBody>
        </p:sp>
        <p:sp>
          <p:nvSpPr>
            <p:cNvPr id="49" name="ZoneTexte 48">
              <a:extLst>
                <a:ext uri="{FF2B5EF4-FFF2-40B4-BE49-F238E27FC236}">
                  <a16:creationId xmlns:a16="http://schemas.microsoft.com/office/drawing/2014/main" id="{FFFA3643-9D04-4BD6-897C-F73E6E5896E9}"/>
                </a:ext>
              </a:extLst>
            </p:cNvPr>
            <p:cNvSpPr txBox="1"/>
            <p:nvPr/>
          </p:nvSpPr>
          <p:spPr>
            <a:xfrm>
              <a:off x="522087" y="4089477"/>
              <a:ext cx="354584" cy="276999"/>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effectLst/>
                  <a:uLnTx/>
                  <a:uFillTx/>
                  <a:latin typeface="+mj-lt"/>
                  <a:ea typeface="+mn-ea"/>
                  <a:cs typeface="Arial" charset="0"/>
                </a:rPr>
                <a:t>40</a:t>
              </a:r>
            </a:p>
          </p:txBody>
        </p:sp>
        <p:sp>
          <p:nvSpPr>
            <p:cNvPr id="51" name="Line 21">
              <a:extLst>
                <a:ext uri="{FF2B5EF4-FFF2-40B4-BE49-F238E27FC236}">
                  <a16:creationId xmlns:a16="http://schemas.microsoft.com/office/drawing/2014/main" id="{6BF80743-4CAE-4B4C-89F3-44F0DED34ABD}"/>
                </a:ext>
              </a:extLst>
            </p:cNvPr>
            <p:cNvSpPr>
              <a:spLocks noChangeShapeType="1"/>
            </p:cNvSpPr>
            <p:nvPr/>
          </p:nvSpPr>
          <p:spPr bwMode="auto">
            <a:xfrm rot="5400000" flipV="1">
              <a:off x="873176" y="2584920"/>
              <a:ext cx="0" cy="67221"/>
            </a:xfrm>
            <a:prstGeom prst="line">
              <a:avLst/>
            </a:prstGeom>
            <a:noFill/>
            <a:ln w="9525" cap="rnd">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effectLst/>
                <a:uLnTx/>
                <a:uFillTx/>
                <a:latin typeface="+mj-lt"/>
                <a:ea typeface="+mn-ea"/>
                <a:cs typeface="Arial" charset="0"/>
              </a:endParaRPr>
            </a:p>
          </p:txBody>
        </p:sp>
        <p:sp>
          <p:nvSpPr>
            <p:cNvPr id="53" name="Line 21">
              <a:extLst>
                <a:ext uri="{FF2B5EF4-FFF2-40B4-BE49-F238E27FC236}">
                  <a16:creationId xmlns:a16="http://schemas.microsoft.com/office/drawing/2014/main" id="{54CB725E-150F-46E8-A600-B8A33B3CF125}"/>
                </a:ext>
              </a:extLst>
            </p:cNvPr>
            <p:cNvSpPr>
              <a:spLocks noChangeShapeType="1"/>
            </p:cNvSpPr>
            <p:nvPr/>
          </p:nvSpPr>
          <p:spPr bwMode="auto">
            <a:xfrm flipV="1">
              <a:off x="913744" y="2621962"/>
              <a:ext cx="0" cy="2756799"/>
            </a:xfrm>
            <a:prstGeom prst="line">
              <a:avLst/>
            </a:prstGeom>
            <a:noFill/>
            <a:ln w="9525" cap="rnd">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effectLst/>
                <a:uLnTx/>
                <a:uFillTx/>
                <a:latin typeface="+mj-lt"/>
                <a:ea typeface="+mn-ea"/>
                <a:cs typeface="Arial" charset="0"/>
              </a:endParaRPr>
            </a:p>
          </p:txBody>
        </p:sp>
        <p:sp>
          <p:nvSpPr>
            <p:cNvPr id="55" name="Line 21">
              <a:extLst>
                <a:ext uri="{FF2B5EF4-FFF2-40B4-BE49-F238E27FC236}">
                  <a16:creationId xmlns:a16="http://schemas.microsoft.com/office/drawing/2014/main" id="{08488A4D-F8EC-4B92-8778-10F53C42F706}"/>
                </a:ext>
              </a:extLst>
            </p:cNvPr>
            <p:cNvSpPr>
              <a:spLocks noChangeShapeType="1"/>
            </p:cNvSpPr>
            <p:nvPr/>
          </p:nvSpPr>
          <p:spPr bwMode="auto">
            <a:xfrm rot="5400000" flipV="1">
              <a:off x="2861407" y="3270041"/>
              <a:ext cx="0" cy="4043683"/>
            </a:xfrm>
            <a:prstGeom prst="line">
              <a:avLst/>
            </a:prstGeom>
            <a:noFill/>
            <a:ln w="9525" cap="rnd">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effectLst/>
                <a:uLnTx/>
                <a:uFillTx/>
                <a:latin typeface="+mj-lt"/>
                <a:ea typeface="+mn-ea"/>
                <a:cs typeface="Arial" charset="0"/>
              </a:endParaRPr>
            </a:p>
          </p:txBody>
        </p:sp>
        <p:sp>
          <p:nvSpPr>
            <p:cNvPr id="57" name="Line 21">
              <a:extLst>
                <a:ext uri="{FF2B5EF4-FFF2-40B4-BE49-F238E27FC236}">
                  <a16:creationId xmlns:a16="http://schemas.microsoft.com/office/drawing/2014/main" id="{A027D9C0-A1DD-4526-A7B5-A36ED24A4B29}"/>
                </a:ext>
              </a:extLst>
            </p:cNvPr>
            <p:cNvSpPr>
              <a:spLocks noChangeShapeType="1"/>
            </p:cNvSpPr>
            <p:nvPr/>
          </p:nvSpPr>
          <p:spPr bwMode="auto">
            <a:xfrm rot="5400000" flipV="1">
              <a:off x="873176" y="3121697"/>
              <a:ext cx="0" cy="67221"/>
            </a:xfrm>
            <a:prstGeom prst="line">
              <a:avLst/>
            </a:prstGeom>
            <a:noFill/>
            <a:ln w="9525" cap="rnd">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effectLst/>
                <a:uLnTx/>
                <a:uFillTx/>
                <a:latin typeface="+mj-lt"/>
                <a:ea typeface="+mn-ea"/>
                <a:cs typeface="Arial" charset="0"/>
              </a:endParaRPr>
            </a:p>
          </p:txBody>
        </p:sp>
        <p:sp>
          <p:nvSpPr>
            <p:cNvPr id="59" name="Line 21">
              <a:extLst>
                <a:ext uri="{FF2B5EF4-FFF2-40B4-BE49-F238E27FC236}">
                  <a16:creationId xmlns:a16="http://schemas.microsoft.com/office/drawing/2014/main" id="{E27C13AA-8307-47DD-A1C4-267F560DD282}"/>
                </a:ext>
              </a:extLst>
            </p:cNvPr>
            <p:cNvSpPr>
              <a:spLocks noChangeShapeType="1"/>
            </p:cNvSpPr>
            <p:nvPr/>
          </p:nvSpPr>
          <p:spPr bwMode="auto">
            <a:xfrm rot="5400000" flipV="1">
              <a:off x="873176" y="3655221"/>
              <a:ext cx="0" cy="67221"/>
            </a:xfrm>
            <a:prstGeom prst="line">
              <a:avLst/>
            </a:prstGeom>
            <a:noFill/>
            <a:ln w="9525" cap="rnd">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effectLst/>
                <a:uLnTx/>
                <a:uFillTx/>
                <a:latin typeface="+mj-lt"/>
                <a:ea typeface="+mn-ea"/>
                <a:cs typeface="Arial" charset="0"/>
              </a:endParaRPr>
            </a:p>
          </p:txBody>
        </p:sp>
        <p:sp>
          <p:nvSpPr>
            <p:cNvPr id="61" name="Line 21">
              <a:extLst>
                <a:ext uri="{FF2B5EF4-FFF2-40B4-BE49-F238E27FC236}">
                  <a16:creationId xmlns:a16="http://schemas.microsoft.com/office/drawing/2014/main" id="{D456DBDC-3C6B-47EF-B98D-2693BE27A22C}"/>
                </a:ext>
              </a:extLst>
            </p:cNvPr>
            <p:cNvSpPr>
              <a:spLocks noChangeShapeType="1"/>
            </p:cNvSpPr>
            <p:nvPr/>
          </p:nvSpPr>
          <p:spPr bwMode="auto">
            <a:xfrm rot="5400000" flipV="1">
              <a:off x="873176" y="4184321"/>
              <a:ext cx="0" cy="67221"/>
            </a:xfrm>
            <a:prstGeom prst="line">
              <a:avLst/>
            </a:prstGeom>
            <a:noFill/>
            <a:ln w="9525" cap="rnd">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effectLst/>
                <a:uLnTx/>
                <a:uFillTx/>
                <a:latin typeface="+mj-lt"/>
                <a:ea typeface="+mn-ea"/>
                <a:cs typeface="Arial" charset="0"/>
              </a:endParaRPr>
            </a:p>
          </p:txBody>
        </p:sp>
        <p:sp>
          <p:nvSpPr>
            <p:cNvPr id="63" name="Line 21">
              <a:extLst>
                <a:ext uri="{FF2B5EF4-FFF2-40B4-BE49-F238E27FC236}">
                  <a16:creationId xmlns:a16="http://schemas.microsoft.com/office/drawing/2014/main" id="{DA927E2B-4BA4-44D8-B7FE-6AFCB92711AA}"/>
                </a:ext>
              </a:extLst>
            </p:cNvPr>
            <p:cNvSpPr>
              <a:spLocks noChangeShapeType="1"/>
            </p:cNvSpPr>
            <p:nvPr/>
          </p:nvSpPr>
          <p:spPr bwMode="auto">
            <a:xfrm rot="5400000" flipV="1">
              <a:off x="873176" y="4721295"/>
              <a:ext cx="0" cy="67221"/>
            </a:xfrm>
            <a:prstGeom prst="line">
              <a:avLst/>
            </a:prstGeom>
            <a:noFill/>
            <a:ln w="9525" cap="rnd">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effectLst/>
                <a:uLnTx/>
                <a:uFillTx/>
                <a:latin typeface="+mj-lt"/>
                <a:ea typeface="+mn-ea"/>
                <a:cs typeface="Arial" charset="0"/>
              </a:endParaRPr>
            </a:p>
          </p:txBody>
        </p:sp>
        <p:sp>
          <p:nvSpPr>
            <p:cNvPr id="65" name="ZoneTexte 64">
              <a:extLst>
                <a:ext uri="{FF2B5EF4-FFF2-40B4-BE49-F238E27FC236}">
                  <a16:creationId xmlns:a16="http://schemas.microsoft.com/office/drawing/2014/main" id="{2D760142-0471-4C7D-8AEB-FE18ABC6F106}"/>
                </a:ext>
              </a:extLst>
            </p:cNvPr>
            <p:cNvSpPr txBox="1"/>
            <p:nvPr/>
          </p:nvSpPr>
          <p:spPr>
            <a:xfrm>
              <a:off x="522087" y="4626451"/>
              <a:ext cx="354584" cy="276999"/>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effectLst/>
                  <a:uLnTx/>
                  <a:uFillTx/>
                  <a:latin typeface="+mj-lt"/>
                  <a:ea typeface="+mn-ea"/>
                  <a:cs typeface="Arial" charset="0"/>
                </a:rPr>
                <a:t>20</a:t>
              </a:r>
            </a:p>
          </p:txBody>
        </p:sp>
        <p:sp>
          <p:nvSpPr>
            <p:cNvPr id="67" name="Line 21">
              <a:extLst>
                <a:ext uri="{FF2B5EF4-FFF2-40B4-BE49-F238E27FC236}">
                  <a16:creationId xmlns:a16="http://schemas.microsoft.com/office/drawing/2014/main" id="{29844E6A-5C80-4F2F-91F8-258A0CF08ED7}"/>
                </a:ext>
              </a:extLst>
            </p:cNvPr>
            <p:cNvSpPr>
              <a:spLocks noChangeShapeType="1"/>
            </p:cNvSpPr>
            <p:nvPr/>
          </p:nvSpPr>
          <p:spPr bwMode="auto">
            <a:xfrm flipV="1">
              <a:off x="2242236" y="5289290"/>
              <a:ext cx="0" cy="89471"/>
            </a:xfrm>
            <a:prstGeom prst="line">
              <a:avLst/>
            </a:prstGeom>
            <a:noFill/>
            <a:ln w="9525" cap="rnd">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effectLst/>
                <a:uLnTx/>
                <a:uFillTx/>
                <a:latin typeface="+mj-lt"/>
                <a:ea typeface="+mn-ea"/>
                <a:cs typeface="Arial" charset="0"/>
              </a:endParaRPr>
            </a:p>
          </p:txBody>
        </p:sp>
        <p:sp>
          <p:nvSpPr>
            <p:cNvPr id="69" name="TextBox 35">
              <a:extLst>
                <a:ext uri="{FF2B5EF4-FFF2-40B4-BE49-F238E27FC236}">
                  <a16:creationId xmlns:a16="http://schemas.microsoft.com/office/drawing/2014/main" id="{ABF03C1A-7DF0-4950-9287-C7AD29B09848}"/>
                </a:ext>
              </a:extLst>
            </p:cNvPr>
            <p:cNvSpPr txBox="1"/>
            <p:nvPr/>
          </p:nvSpPr>
          <p:spPr bwMode="auto">
            <a:xfrm>
              <a:off x="1200955" y="4977833"/>
              <a:ext cx="22923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effectLst/>
                  <a:uLnTx/>
                  <a:uFillTx/>
                  <a:latin typeface="+mj-lt"/>
                  <a:ea typeface="+mn-ea"/>
                  <a:cs typeface="Arial" panose="020B0604020202020204" pitchFamily="34" charset="0"/>
                </a:rPr>
                <a:t>1,4</a:t>
              </a:r>
            </a:p>
          </p:txBody>
        </p:sp>
        <p:sp>
          <p:nvSpPr>
            <p:cNvPr id="71" name="TextBox 35">
              <a:extLst>
                <a:ext uri="{FF2B5EF4-FFF2-40B4-BE49-F238E27FC236}">
                  <a16:creationId xmlns:a16="http://schemas.microsoft.com/office/drawing/2014/main" id="{23ABAF6D-F3EB-423A-85B4-E50B9FDA89D0}"/>
                </a:ext>
              </a:extLst>
            </p:cNvPr>
            <p:cNvSpPr txBox="1"/>
            <p:nvPr/>
          </p:nvSpPr>
          <p:spPr bwMode="auto">
            <a:xfrm>
              <a:off x="1749213" y="4986798"/>
              <a:ext cx="22923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effectLst/>
                  <a:uLnTx/>
                  <a:uFillTx/>
                  <a:latin typeface="+mj-lt"/>
                  <a:ea typeface="+mn-ea"/>
                  <a:cs typeface="Arial" panose="020B0604020202020204" pitchFamily="34" charset="0"/>
                </a:rPr>
                <a:t>1,1</a:t>
              </a:r>
            </a:p>
          </p:txBody>
        </p:sp>
        <p:sp>
          <p:nvSpPr>
            <p:cNvPr id="73" name="TextBox 35">
              <a:extLst>
                <a:ext uri="{FF2B5EF4-FFF2-40B4-BE49-F238E27FC236}">
                  <a16:creationId xmlns:a16="http://schemas.microsoft.com/office/drawing/2014/main" id="{8BCD74E6-C07D-42D0-89E0-BF929D8C8284}"/>
                </a:ext>
              </a:extLst>
            </p:cNvPr>
            <p:cNvSpPr txBox="1"/>
            <p:nvPr/>
          </p:nvSpPr>
          <p:spPr bwMode="auto">
            <a:xfrm>
              <a:off x="2512550" y="4995763"/>
              <a:ext cx="22923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effectLst/>
                  <a:uLnTx/>
                  <a:uFillTx/>
                  <a:latin typeface="+mj-lt"/>
                  <a:ea typeface="+mn-ea"/>
                  <a:cs typeface="Arial" panose="020B0604020202020204" pitchFamily="34" charset="0"/>
                </a:rPr>
                <a:t>1,0</a:t>
              </a:r>
            </a:p>
          </p:txBody>
        </p:sp>
        <p:sp>
          <p:nvSpPr>
            <p:cNvPr id="75" name="TextBox 35">
              <a:extLst>
                <a:ext uri="{FF2B5EF4-FFF2-40B4-BE49-F238E27FC236}">
                  <a16:creationId xmlns:a16="http://schemas.microsoft.com/office/drawing/2014/main" id="{08B54705-B06A-40D8-B0AB-B2997CC7F9C3}"/>
                </a:ext>
              </a:extLst>
            </p:cNvPr>
            <p:cNvSpPr txBox="1"/>
            <p:nvPr/>
          </p:nvSpPr>
          <p:spPr bwMode="auto">
            <a:xfrm>
              <a:off x="3047275" y="4995763"/>
              <a:ext cx="22923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effectLst/>
                  <a:uLnTx/>
                  <a:uFillTx/>
                  <a:latin typeface="+mj-lt"/>
                  <a:ea typeface="+mn-ea"/>
                  <a:cs typeface="Arial" panose="020B0604020202020204" pitchFamily="34" charset="0"/>
                </a:rPr>
                <a:t>1,3</a:t>
              </a:r>
            </a:p>
          </p:txBody>
        </p:sp>
        <p:sp>
          <p:nvSpPr>
            <p:cNvPr id="77" name="TextBox 35">
              <a:extLst>
                <a:ext uri="{FF2B5EF4-FFF2-40B4-BE49-F238E27FC236}">
                  <a16:creationId xmlns:a16="http://schemas.microsoft.com/office/drawing/2014/main" id="{7789886A-2BC8-40BA-913D-C4D7EE926D95}"/>
                </a:ext>
              </a:extLst>
            </p:cNvPr>
            <p:cNvSpPr txBox="1"/>
            <p:nvPr/>
          </p:nvSpPr>
          <p:spPr bwMode="auto">
            <a:xfrm>
              <a:off x="3851098" y="5004728"/>
              <a:ext cx="22923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effectLst/>
                  <a:uLnTx/>
                  <a:uFillTx/>
                  <a:latin typeface="+mj-lt"/>
                  <a:ea typeface="+mn-ea"/>
                  <a:cs typeface="Arial" panose="020B0604020202020204" pitchFamily="34" charset="0"/>
                </a:rPr>
                <a:t>0,4</a:t>
              </a:r>
            </a:p>
          </p:txBody>
        </p:sp>
        <p:sp>
          <p:nvSpPr>
            <p:cNvPr id="79" name="TextBox 35">
              <a:extLst>
                <a:ext uri="{FF2B5EF4-FFF2-40B4-BE49-F238E27FC236}">
                  <a16:creationId xmlns:a16="http://schemas.microsoft.com/office/drawing/2014/main" id="{29D06A2D-184B-4B7B-A976-1CC1AE542FEB}"/>
                </a:ext>
              </a:extLst>
            </p:cNvPr>
            <p:cNvSpPr txBox="1"/>
            <p:nvPr/>
          </p:nvSpPr>
          <p:spPr bwMode="auto">
            <a:xfrm>
              <a:off x="4373436" y="5004728"/>
              <a:ext cx="22923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effectLst/>
                  <a:uLnTx/>
                  <a:uFillTx/>
                  <a:latin typeface="+mj-lt"/>
                  <a:ea typeface="+mn-ea"/>
                  <a:cs typeface="Arial" panose="020B0604020202020204" pitchFamily="34" charset="0"/>
                </a:rPr>
                <a:t>1,5</a:t>
              </a:r>
            </a:p>
          </p:txBody>
        </p:sp>
        <p:sp>
          <p:nvSpPr>
            <p:cNvPr id="81" name="ZoneTexte 80">
              <a:extLst>
                <a:ext uri="{FF2B5EF4-FFF2-40B4-BE49-F238E27FC236}">
                  <a16:creationId xmlns:a16="http://schemas.microsoft.com/office/drawing/2014/main" id="{C05D264D-2098-4071-BADA-2EC933FB8B99}"/>
                </a:ext>
              </a:extLst>
            </p:cNvPr>
            <p:cNvSpPr txBox="1"/>
            <p:nvPr/>
          </p:nvSpPr>
          <p:spPr>
            <a:xfrm rot="16200000">
              <a:off x="-604482" y="3849099"/>
              <a:ext cx="1824922"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effectLst/>
                  <a:uLnTx/>
                  <a:uFillTx/>
                  <a:latin typeface="+mj-lt"/>
                  <a:ea typeface="+mn-ea"/>
                  <a:cs typeface="Arial" charset="0"/>
                </a:rPr>
                <a:t> Participants </a:t>
              </a:r>
              <a:r>
                <a:rPr kumimoji="0" lang="fr-FR" sz="1200" b="1" i="0" u="none" strike="noStrike" kern="1200" cap="none" spc="0" normalizeH="0" baseline="0" noProof="0" dirty="0" err="1">
                  <a:ln>
                    <a:noFill/>
                  </a:ln>
                  <a:effectLst/>
                  <a:uLnTx/>
                  <a:uFillTx/>
                  <a:latin typeface="+mj-lt"/>
                  <a:ea typeface="+mn-ea"/>
                  <a:cs typeface="Arial" charset="0"/>
                </a:rPr>
                <a:t>with</a:t>
              </a:r>
              <a:r>
                <a:rPr kumimoji="0" lang="fr-FR" sz="1200" b="1" i="0" u="none" strike="noStrike" kern="1200" cap="none" spc="0" normalizeH="0" baseline="0" noProof="0" dirty="0">
                  <a:ln>
                    <a:noFill/>
                  </a:ln>
                  <a:effectLst/>
                  <a:uLnTx/>
                  <a:uFillTx/>
                  <a:latin typeface="+mj-lt"/>
                  <a:ea typeface="+mn-ea"/>
                  <a:cs typeface="Arial" charset="0"/>
                </a:rPr>
                <a:t> CVF (%)</a:t>
              </a:r>
            </a:p>
          </p:txBody>
        </p:sp>
        <p:sp>
          <p:nvSpPr>
            <p:cNvPr id="83" name="TextBox 35">
              <a:extLst>
                <a:ext uri="{FF2B5EF4-FFF2-40B4-BE49-F238E27FC236}">
                  <a16:creationId xmlns:a16="http://schemas.microsoft.com/office/drawing/2014/main" id="{821D79CE-9418-4E3A-A620-D5E3BD601F0A}"/>
                </a:ext>
              </a:extLst>
            </p:cNvPr>
            <p:cNvSpPr txBox="1"/>
            <p:nvPr/>
          </p:nvSpPr>
          <p:spPr bwMode="auto">
            <a:xfrm>
              <a:off x="1349231" y="5679140"/>
              <a:ext cx="41517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effectLst/>
                  <a:uLnTx/>
                  <a:uFillTx/>
                  <a:latin typeface="+mj-lt"/>
                  <a:ea typeface="+mn-ea"/>
                  <a:cs typeface="Arial" panose="020B0604020202020204" pitchFamily="34" charset="0"/>
                </a:rPr>
                <a:t>FLAIR</a:t>
              </a:r>
            </a:p>
          </p:txBody>
        </p:sp>
        <p:sp>
          <p:nvSpPr>
            <p:cNvPr id="85" name="TextBox 35">
              <a:extLst>
                <a:ext uri="{FF2B5EF4-FFF2-40B4-BE49-F238E27FC236}">
                  <a16:creationId xmlns:a16="http://schemas.microsoft.com/office/drawing/2014/main" id="{1E6EAF3A-FC24-4AA8-A498-A006E97318E8}"/>
                </a:ext>
              </a:extLst>
            </p:cNvPr>
            <p:cNvSpPr txBox="1"/>
            <p:nvPr/>
          </p:nvSpPr>
          <p:spPr bwMode="auto">
            <a:xfrm>
              <a:off x="2645874" y="5679140"/>
              <a:ext cx="46647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effectLst/>
                  <a:uLnTx/>
                  <a:uFillTx/>
                  <a:latin typeface="+mj-lt"/>
                  <a:ea typeface="+mn-ea"/>
                  <a:cs typeface="Arial" panose="020B0604020202020204" pitchFamily="34" charset="0"/>
                </a:rPr>
                <a:t>ATLAS</a:t>
              </a:r>
            </a:p>
          </p:txBody>
        </p:sp>
        <p:sp>
          <p:nvSpPr>
            <p:cNvPr id="87" name="TextBox 35">
              <a:extLst>
                <a:ext uri="{FF2B5EF4-FFF2-40B4-BE49-F238E27FC236}">
                  <a16:creationId xmlns:a16="http://schemas.microsoft.com/office/drawing/2014/main" id="{D8273D0C-D730-4F65-8275-8FA7F8FA511B}"/>
                </a:ext>
              </a:extLst>
            </p:cNvPr>
            <p:cNvSpPr txBox="1"/>
            <p:nvPr/>
          </p:nvSpPr>
          <p:spPr bwMode="auto">
            <a:xfrm>
              <a:off x="3801630" y="5679140"/>
              <a:ext cx="769441"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effectLst/>
                  <a:uLnTx/>
                  <a:uFillTx/>
                  <a:latin typeface="+mj-lt"/>
                  <a:ea typeface="+mn-ea"/>
                  <a:cs typeface="Arial" panose="020B0604020202020204" pitchFamily="34" charset="0"/>
                </a:rPr>
                <a:t>ATLAS-2M</a:t>
              </a:r>
            </a:p>
          </p:txBody>
        </p:sp>
        <p:sp>
          <p:nvSpPr>
            <p:cNvPr id="89" name="Rectangle 88">
              <a:extLst>
                <a:ext uri="{FF2B5EF4-FFF2-40B4-BE49-F238E27FC236}">
                  <a16:creationId xmlns:a16="http://schemas.microsoft.com/office/drawing/2014/main" id="{55C9883B-4BC6-48D9-A6C6-7C1F7905F9BB}"/>
                </a:ext>
              </a:extLst>
            </p:cNvPr>
            <p:cNvSpPr/>
            <p:nvPr/>
          </p:nvSpPr>
          <p:spPr bwMode="auto">
            <a:xfrm>
              <a:off x="1635217" y="5262152"/>
              <a:ext cx="457223" cy="25807"/>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effectLst/>
                <a:latin typeface="+mj-lt"/>
              </a:endParaRPr>
            </a:p>
          </p:txBody>
        </p:sp>
        <p:sp>
          <p:nvSpPr>
            <p:cNvPr id="91" name="Rectangle 90">
              <a:extLst>
                <a:ext uri="{FF2B5EF4-FFF2-40B4-BE49-F238E27FC236}">
                  <a16:creationId xmlns:a16="http://schemas.microsoft.com/office/drawing/2014/main" id="{8E1EA702-731D-4A27-B96D-0B9D9FCAA869}"/>
                </a:ext>
              </a:extLst>
            </p:cNvPr>
            <p:cNvSpPr/>
            <p:nvPr/>
          </p:nvSpPr>
          <p:spPr bwMode="auto">
            <a:xfrm>
              <a:off x="2398554" y="5266631"/>
              <a:ext cx="457223" cy="21328"/>
            </a:xfrm>
            <a:prstGeom prst="rect">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effectLst/>
                <a:latin typeface="+mj-lt"/>
              </a:endParaRPr>
            </a:p>
          </p:txBody>
        </p:sp>
        <p:sp>
          <p:nvSpPr>
            <p:cNvPr id="93" name="Rectangle 92">
              <a:extLst>
                <a:ext uri="{FF2B5EF4-FFF2-40B4-BE49-F238E27FC236}">
                  <a16:creationId xmlns:a16="http://schemas.microsoft.com/office/drawing/2014/main" id="{C8F257A0-9073-498E-97B8-1D87A838C990}"/>
                </a:ext>
              </a:extLst>
            </p:cNvPr>
            <p:cNvSpPr/>
            <p:nvPr/>
          </p:nvSpPr>
          <p:spPr bwMode="auto">
            <a:xfrm>
              <a:off x="1086959" y="5253609"/>
              <a:ext cx="457223" cy="34350"/>
            </a:xfrm>
            <a:prstGeom prst="rect">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effectLst/>
                <a:latin typeface="+mj-lt"/>
              </a:endParaRPr>
            </a:p>
          </p:txBody>
        </p:sp>
        <p:sp>
          <p:nvSpPr>
            <p:cNvPr id="95" name="Rectangle 94">
              <a:extLst>
                <a:ext uri="{FF2B5EF4-FFF2-40B4-BE49-F238E27FC236}">
                  <a16:creationId xmlns:a16="http://schemas.microsoft.com/office/drawing/2014/main" id="{EB42689F-4E77-4903-95AC-822FBF992FFF}"/>
                </a:ext>
              </a:extLst>
            </p:cNvPr>
            <p:cNvSpPr/>
            <p:nvPr/>
          </p:nvSpPr>
          <p:spPr bwMode="auto">
            <a:xfrm>
              <a:off x="2933279" y="5256732"/>
              <a:ext cx="457223" cy="31227"/>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effectLst/>
                <a:latin typeface="+mj-lt"/>
              </a:endParaRPr>
            </a:p>
          </p:txBody>
        </p:sp>
        <p:sp>
          <p:nvSpPr>
            <p:cNvPr id="97" name="Rectangle 96">
              <a:extLst>
                <a:ext uri="{FF2B5EF4-FFF2-40B4-BE49-F238E27FC236}">
                  <a16:creationId xmlns:a16="http://schemas.microsoft.com/office/drawing/2014/main" id="{2441D1BE-900E-40B2-B7D8-536E30FC9405}"/>
                </a:ext>
              </a:extLst>
            </p:cNvPr>
            <p:cNvSpPr/>
            <p:nvPr/>
          </p:nvSpPr>
          <p:spPr bwMode="auto">
            <a:xfrm>
              <a:off x="4259440" y="5250174"/>
              <a:ext cx="457223" cy="37785"/>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effectLst/>
                <a:latin typeface="+mj-lt"/>
              </a:endParaRPr>
            </a:p>
          </p:txBody>
        </p:sp>
        <p:sp>
          <p:nvSpPr>
            <p:cNvPr id="99" name="Line 21">
              <a:extLst>
                <a:ext uri="{FF2B5EF4-FFF2-40B4-BE49-F238E27FC236}">
                  <a16:creationId xmlns:a16="http://schemas.microsoft.com/office/drawing/2014/main" id="{35967EA2-C512-4F78-A166-E1F555F049C0}"/>
                </a:ext>
              </a:extLst>
            </p:cNvPr>
            <p:cNvSpPr>
              <a:spLocks noChangeShapeType="1"/>
            </p:cNvSpPr>
            <p:nvPr/>
          </p:nvSpPr>
          <p:spPr bwMode="auto">
            <a:xfrm flipV="1">
              <a:off x="3568116" y="5289290"/>
              <a:ext cx="0" cy="89471"/>
            </a:xfrm>
            <a:prstGeom prst="line">
              <a:avLst/>
            </a:prstGeom>
            <a:noFill/>
            <a:ln w="9525" cap="rnd">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effectLst/>
                <a:uLnTx/>
                <a:uFillTx/>
                <a:latin typeface="+mj-lt"/>
                <a:ea typeface="+mn-ea"/>
                <a:cs typeface="Arial" charset="0"/>
              </a:endParaRPr>
            </a:p>
          </p:txBody>
        </p:sp>
        <p:sp>
          <p:nvSpPr>
            <p:cNvPr id="101" name="Line 21">
              <a:extLst>
                <a:ext uri="{FF2B5EF4-FFF2-40B4-BE49-F238E27FC236}">
                  <a16:creationId xmlns:a16="http://schemas.microsoft.com/office/drawing/2014/main" id="{58850B1C-6F14-4381-B00B-AF55E5FC5568}"/>
                </a:ext>
              </a:extLst>
            </p:cNvPr>
            <p:cNvSpPr>
              <a:spLocks noChangeShapeType="1"/>
            </p:cNvSpPr>
            <p:nvPr/>
          </p:nvSpPr>
          <p:spPr bwMode="auto">
            <a:xfrm flipV="1">
              <a:off x="4883249" y="5289290"/>
              <a:ext cx="0" cy="89471"/>
            </a:xfrm>
            <a:prstGeom prst="line">
              <a:avLst/>
            </a:prstGeom>
            <a:noFill/>
            <a:ln w="9525" cap="rnd">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effectLst/>
                <a:uLnTx/>
                <a:uFillTx/>
                <a:latin typeface="+mj-lt"/>
                <a:ea typeface="+mn-ea"/>
                <a:cs typeface="Arial" charset="0"/>
              </a:endParaRPr>
            </a:p>
          </p:txBody>
        </p:sp>
        <p:sp>
          <p:nvSpPr>
            <p:cNvPr id="103" name="ZoneTexte 102">
              <a:extLst>
                <a:ext uri="{FF2B5EF4-FFF2-40B4-BE49-F238E27FC236}">
                  <a16:creationId xmlns:a16="http://schemas.microsoft.com/office/drawing/2014/main" id="{A65E607D-75B6-4723-9464-B0F35C014870}"/>
                </a:ext>
              </a:extLst>
            </p:cNvPr>
            <p:cNvSpPr txBox="1"/>
            <p:nvPr/>
          </p:nvSpPr>
          <p:spPr>
            <a:xfrm>
              <a:off x="4510163" y="2765580"/>
              <a:ext cx="1211422" cy="276999"/>
            </a:xfrm>
            <a:prstGeom prst="rect">
              <a:avLst/>
            </a:prstGeom>
            <a:noFill/>
          </p:spPr>
          <p:txBody>
            <a:bodyPr wrap="none" rtlCol="0">
              <a:spAutoFit/>
            </a:bodyPr>
            <a:lstStyle/>
            <a:p>
              <a:pPr eaLnBrk="0" fontAlgn="base" hangingPunct="0">
                <a:spcBef>
                  <a:spcPts val="600"/>
                </a:spcBef>
                <a:spcAft>
                  <a:spcPts val="600"/>
                </a:spcAft>
                <a:defRPr/>
              </a:pPr>
              <a:r>
                <a:rPr lang="fr-FR" sz="1200" b="1" dirty="0">
                  <a:latin typeface="+mj-lt"/>
                </a:rPr>
                <a:t>CAB + RPV Q4W</a:t>
              </a:r>
            </a:p>
          </p:txBody>
        </p:sp>
        <p:sp>
          <p:nvSpPr>
            <p:cNvPr id="105" name="Rectangle 104">
              <a:extLst>
                <a:ext uri="{FF2B5EF4-FFF2-40B4-BE49-F238E27FC236}">
                  <a16:creationId xmlns:a16="http://schemas.microsoft.com/office/drawing/2014/main" id="{B9F3B19D-10CA-407A-BA79-F500115FFA4A}"/>
                </a:ext>
              </a:extLst>
            </p:cNvPr>
            <p:cNvSpPr/>
            <p:nvPr/>
          </p:nvSpPr>
          <p:spPr bwMode="auto">
            <a:xfrm>
              <a:off x="4437773" y="2845251"/>
              <a:ext cx="110490" cy="110490"/>
            </a:xfrm>
            <a:prstGeom prst="rect">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a:ln>
                  <a:noFill/>
                </a:ln>
                <a:effectLst/>
                <a:latin typeface="+mj-lt"/>
              </a:endParaRPr>
            </a:p>
          </p:txBody>
        </p:sp>
        <p:sp>
          <p:nvSpPr>
            <p:cNvPr id="107" name="ZoneTexte 106">
              <a:extLst>
                <a:ext uri="{FF2B5EF4-FFF2-40B4-BE49-F238E27FC236}">
                  <a16:creationId xmlns:a16="http://schemas.microsoft.com/office/drawing/2014/main" id="{317F0FFA-2B0D-4ABD-983E-9F31516D6D37}"/>
                </a:ext>
              </a:extLst>
            </p:cNvPr>
            <p:cNvSpPr txBox="1"/>
            <p:nvPr/>
          </p:nvSpPr>
          <p:spPr>
            <a:xfrm>
              <a:off x="4510163" y="3034360"/>
              <a:ext cx="1211422" cy="276999"/>
            </a:xfrm>
            <a:prstGeom prst="rect">
              <a:avLst/>
            </a:prstGeom>
            <a:noFill/>
          </p:spPr>
          <p:txBody>
            <a:bodyPr wrap="none" rtlCol="0">
              <a:spAutoFit/>
            </a:bodyPr>
            <a:lstStyle/>
            <a:p>
              <a:pPr eaLnBrk="0" fontAlgn="base" hangingPunct="0">
                <a:spcBef>
                  <a:spcPts val="600"/>
                </a:spcBef>
                <a:spcAft>
                  <a:spcPts val="600"/>
                </a:spcAft>
                <a:defRPr/>
              </a:pPr>
              <a:r>
                <a:rPr lang="fr-FR" sz="1200" b="1" dirty="0">
                  <a:latin typeface="+mj-lt"/>
                </a:rPr>
                <a:t>CAB + RPV Q8W</a:t>
              </a:r>
            </a:p>
          </p:txBody>
        </p:sp>
        <p:sp>
          <p:nvSpPr>
            <p:cNvPr id="109" name="Rectangle 108">
              <a:extLst>
                <a:ext uri="{FF2B5EF4-FFF2-40B4-BE49-F238E27FC236}">
                  <a16:creationId xmlns:a16="http://schemas.microsoft.com/office/drawing/2014/main" id="{A7C6C78E-ADF4-437F-A159-7A8A52D9477A}"/>
                </a:ext>
              </a:extLst>
            </p:cNvPr>
            <p:cNvSpPr/>
            <p:nvPr/>
          </p:nvSpPr>
          <p:spPr bwMode="auto">
            <a:xfrm>
              <a:off x="4437773" y="3114031"/>
              <a:ext cx="110490" cy="110490"/>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a:ln>
                  <a:noFill/>
                </a:ln>
                <a:effectLst/>
                <a:latin typeface="+mj-lt"/>
              </a:endParaRPr>
            </a:p>
          </p:txBody>
        </p:sp>
        <p:sp>
          <p:nvSpPr>
            <p:cNvPr id="111" name="ZoneTexte 110">
              <a:extLst>
                <a:ext uri="{FF2B5EF4-FFF2-40B4-BE49-F238E27FC236}">
                  <a16:creationId xmlns:a16="http://schemas.microsoft.com/office/drawing/2014/main" id="{983CE0E0-1939-4023-9664-65ABF016B2C5}"/>
                </a:ext>
              </a:extLst>
            </p:cNvPr>
            <p:cNvSpPr txBox="1"/>
            <p:nvPr/>
          </p:nvSpPr>
          <p:spPr>
            <a:xfrm>
              <a:off x="4527654" y="3322700"/>
              <a:ext cx="445956" cy="276999"/>
            </a:xfrm>
            <a:prstGeom prst="rect">
              <a:avLst/>
            </a:prstGeom>
            <a:noFill/>
          </p:spPr>
          <p:txBody>
            <a:bodyPr wrap="none" rtlCol="0">
              <a:spAutoFit/>
            </a:bodyPr>
            <a:lstStyle/>
            <a:p>
              <a:pPr eaLnBrk="0" fontAlgn="base" hangingPunct="0">
                <a:spcBef>
                  <a:spcPts val="600"/>
                </a:spcBef>
                <a:spcAft>
                  <a:spcPts val="600"/>
                </a:spcAft>
                <a:defRPr/>
              </a:pPr>
              <a:r>
                <a:rPr lang="fr-FR" sz="1200" b="1" dirty="0">
                  <a:latin typeface="+mj-lt"/>
                </a:rPr>
                <a:t>CAR</a:t>
              </a:r>
            </a:p>
          </p:txBody>
        </p:sp>
        <p:sp>
          <p:nvSpPr>
            <p:cNvPr id="113" name="Rectangle 112">
              <a:extLst>
                <a:ext uri="{FF2B5EF4-FFF2-40B4-BE49-F238E27FC236}">
                  <a16:creationId xmlns:a16="http://schemas.microsoft.com/office/drawing/2014/main" id="{AC369433-6EAF-4774-88BA-5CBFF70E37E5}"/>
                </a:ext>
              </a:extLst>
            </p:cNvPr>
            <p:cNvSpPr/>
            <p:nvPr/>
          </p:nvSpPr>
          <p:spPr bwMode="auto">
            <a:xfrm>
              <a:off x="4455264" y="3402371"/>
              <a:ext cx="110490" cy="110490"/>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a:ln>
                  <a:noFill/>
                </a:ln>
                <a:effectLst/>
                <a:latin typeface="+mj-lt"/>
              </a:endParaRPr>
            </a:p>
          </p:txBody>
        </p:sp>
      </p:grpSp>
      <p:sp>
        <p:nvSpPr>
          <p:cNvPr id="115" name="ZoneTexte 114">
            <a:extLst>
              <a:ext uri="{FF2B5EF4-FFF2-40B4-BE49-F238E27FC236}">
                <a16:creationId xmlns:a16="http://schemas.microsoft.com/office/drawing/2014/main" id="{7FBEE9AB-0E92-4FBE-BA2A-98EBAE5F1DFB}"/>
              </a:ext>
            </a:extLst>
          </p:cNvPr>
          <p:cNvSpPr txBox="1"/>
          <p:nvPr/>
        </p:nvSpPr>
        <p:spPr>
          <a:xfrm>
            <a:off x="8096532" y="5663751"/>
            <a:ext cx="4001566" cy="523220"/>
          </a:xfrm>
          <a:prstGeom prst="rect">
            <a:avLst/>
          </a:prstGeom>
          <a:noFill/>
        </p:spPr>
        <p:txBody>
          <a:bodyPr wrap="none" rtlCol="0">
            <a:spAutoFit/>
          </a:bodyPr>
          <a:lstStyle/>
          <a:p>
            <a:pPr marL="0" indent="0">
              <a:buNone/>
            </a:pPr>
            <a:r>
              <a:rPr lang="en-GB" altLang="en-US" sz="1400" dirty="0">
                <a:latin typeface="+mn-lt"/>
              </a:rPr>
              <a:t>* </a:t>
            </a:r>
            <a:r>
              <a:rPr lang="en-US" altLang="en-US" sz="1400" dirty="0">
                <a:latin typeface="+mn-lt"/>
              </a:rPr>
              <a:t>Pre-existing INSTI, as well as L74I polymorphism, </a:t>
            </a:r>
          </a:p>
          <a:p>
            <a:pPr marL="0" indent="0">
              <a:buNone/>
            </a:pPr>
            <a:r>
              <a:rPr lang="en-US" altLang="en-US" sz="1400" dirty="0">
                <a:latin typeface="+mn-lt"/>
              </a:rPr>
              <a:t>RPV and NNRTI RAMs (observed in plasma or PBMC)</a:t>
            </a:r>
            <a:endParaRPr lang="en-AU" altLang="en-US" sz="1400" dirty="0">
              <a:latin typeface="+mn-lt"/>
            </a:endParaRPr>
          </a:p>
        </p:txBody>
      </p:sp>
      <p:sp>
        <p:nvSpPr>
          <p:cNvPr id="117" name="TextBox 1">
            <a:extLst>
              <a:ext uri="{FF2B5EF4-FFF2-40B4-BE49-F238E27FC236}">
                <a16:creationId xmlns:a16="http://schemas.microsoft.com/office/drawing/2014/main" id="{FAD6E4CD-8635-48AA-8E08-C747D9CB4037}"/>
              </a:ext>
            </a:extLst>
          </p:cNvPr>
          <p:cNvSpPr txBox="1"/>
          <p:nvPr/>
        </p:nvSpPr>
        <p:spPr bwMode="auto">
          <a:xfrm>
            <a:off x="6251209" y="2258290"/>
            <a:ext cx="5562600" cy="32316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200"/>
              </a:spcAft>
              <a:buClr>
                <a:srgbClr val="FF0000"/>
              </a:buClr>
              <a:buSzTx/>
              <a:buFontTx/>
              <a:buNone/>
              <a:tabLst/>
              <a:defRPr/>
            </a:pPr>
            <a:r>
              <a:rPr kumimoji="0" lang="en-GB" altLang="en-US" sz="2000" b="1" i="0" u="none" strike="noStrike" kern="1200" cap="none" spc="0" normalizeH="0" baseline="0" noProof="0" dirty="0">
                <a:ln>
                  <a:noFill/>
                </a:ln>
                <a:effectLst/>
                <a:uLnTx/>
                <a:uFillTx/>
                <a:ea typeface="+mn-ea"/>
                <a:cs typeface="Arial" panose="020B0604020202020204" pitchFamily="34" charset="0"/>
              </a:rPr>
              <a:t>Factors explored in the MVA </a:t>
            </a:r>
          </a:p>
          <a:p>
            <a:pPr marL="182563" marR="0" lvl="0" indent="-182563" algn="l" defTabSz="914400" rtl="0" eaLnBrk="1" fontAlgn="base" latinLnBrk="0" hangingPunct="1">
              <a:lnSpc>
                <a:spcPct val="100000"/>
              </a:lnSpc>
              <a:spcBef>
                <a:spcPct val="0"/>
              </a:spcBef>
              <a:spcAft>
                <a:spcPts val="1200"/>
              </a:spcAft>
              <a:buClr>
                <a:srgbClr val="0070C0"/>
              </a:buClr>
              <a:buSzTx/>
              <a:buFont typeface="Arial" panose="020B0604020202020204" pitchFamily="34" charset="0"/>
              <a:buChar char="•"/>
              <a:tabLst/>
              <a:defRPr/>
            </a:pPr>
            <a:r>
              <a:rPr kumimoji="0" lang="en-GB" altLang="en-US" sz="2000" b="0" i="0" u="none" strike="noStrike" kern="1200" cap="none" spc="0" normalizeH="0" baseline="0" noProof="0" dirty="0">
                <a:ln>
                  <a:noFill/>
                </a:ln>
                <a:effectLst/>
                <a:uLnTx/>
                <a:uFillTx/>
                <a:ea typeface="+mn-ea"/>
                <a:cs typeface="Arial" panose="020B0604020202020204" pitchFamily="34" charset="0"/>
              </a:rPr>
              <a:t>CAB and RPV PK (i.e. initial trough concentrations </a:t>
            </a:r>
            <a:br>
              <a:rPr kumimoji="0" lang="en-GB" altLang="en-US" sz="2000" b="0" i="0" u="none" strike="noStrike" kern="1200" cap="none" spc="0" normalizeH="0" baseline="0" noProof="0" dirty="0">
                <a:ln>
                  <a:noFill/>
                </a:ln>
                <a:effectLst/>
                <a:uLnTx/>
                <a:uFillTx/>
                <a:ea typeface="+mn-ea"/>
                <a:cs typeface="Arial" panose="020B0604020202020204" pitchFamily="34" charset="0"/>
              </a:rPr>
            </a:br>
            <a:r>
              <a:rPr kumimoji="0" lang="en-GB" altLang="en-US" sz="2000" b="0" i="0" u="none" strike="noStrike" kern="1200" cap="none" spc="0" normalizeH="0" baseline="0" noProof="0" dirty="0">
                <a:ln>
                  <a:noFill/>
                </a:ln>
                <a:effectLst/>
                <a:uLnTx/>
                <a:uFillTx/>
                <a:ea typeface="+mn-ea"/>
                <a:cs typeface="Arial" panose="020B0604020202020204" pitchFamily="34" charset="0"/>
              </a:rPr>
              <a:t>at Week 8) and pre-existing resistance mutations,</a:t>
            </a:r>
            <a:r>
              <a:rPr lang="en-GB" altLang="en-US" sz="2000" baseline="30000" dirty="0">
                <a:cs typeface="Arial" panose="020B0604020202020204" pitchFamily="34" charset="0"/>
              </a:rPr>
              <a:t>*</a:t>
            </a:r>
            <a:r>
              <a:rPr kumimoji="0" lang="en-GB" altLang="en-US" sz="2000" b="0" i="0" u="none" strike="noStrike" kern="1200" cap="none" spc="0" normalizeH="0" baseline="0" noProof="0" dirty="0">
                <a:ln>
                  <a:noFill/>
                </a:ln>
                <a:effectLst/>
                <a:uLnTx/>
                <a:uFillTx/>
                <a:ea typeface="+mn-ea"/>
                <a:cs typeface="Arial" panose="020B0604020202020204" pitchFamily="34" charset="0"/>
              </a:rPr>
              <a:t> adjusting for the following covariates:</a:t>
            </a:r>
          </a:p>
          <a:p>
            <a:pPr marL="525463" marR="0" lvl="1" indent="-342900" algn="l" defTabSz="914400" rtl="0" eaLnBrk="1" fontAlgn="base" latinLnBrk="0" hangingPunct="1">
              <a:lnSpc>
                <a:spcPct val="100000"/>
              </a:lnSpc>
              <a:spcBef>
                <a:spcPct val="0"/>
              </a:spcBef>
              <a:spcAft>
                <a:spcPts val="1200"/>
              </a:spcAft>
              <a:buClr>
                <a:srgbClr val="0070C0"/>
              </a:buClr>
              <a:buSzTx/>
              <a:buFont typeface="Arial" panose="020B0604020202020204" pitchFamily="34" charset="0"/>
              <a:buChar char="‒"/>
              <a:tabLst/>
              <a:defRPr/>
            </a:pPr>
            <a:r>
              <a:rPr kumimoji="0" lang="en-GB" altLang="en-US" sz="2000" b="0" i="0" u="none" strike="noStrike" kern="1200" cap="none" spc="0" normalizeH="0" baseline="0" noProof="0" dirty="0">
                <a:ln>
                  <a:noFill/>
                </a:ln>
                <a:effectLst/>
                <a:uLnTx/>
                <a:uFillTx/>
                <a:ea typeface="+mn-ea"/>
                <a:cs typeface="Arial" panose="020B0604020202020204" pitchFamily="34" charset="0"/>
              </a:rPr>
              <a:t>Sex at birth</a:t>
            </a:r>
          </a:p>
          <a:p>
            <a:pPr marL="525463" marR="0" lvl="1" indent="-342900" algn="l" defTabSz="914400" rtl="0" eaLnBrk="1" fontAlgn="base" latinLnBrk="0" hangingPunct="1">
              <a:lnSpc>
                <a:spcPct val="100000"/>
              </a:lnSpc>
              <a:spcBef>
                <a:spcPct val="0"/>
              </a:spcBef>
              <a:spcAft>
                <a:spcPts val="1200"/>
              </a:spcAft>
              <a:buClr>
                <a:srgbClr val="0070C0"/>
              </a:buClr>
              <a:buSzTx/>
              <a:buFont typeface="Arial" panose="020B0604020202020204" pitchFamily="34" charset="0"/>
              <a:buChar char="‒"/>
              <a:tabLst/>
              <a:defRPr/>
            </a:pPr>
            <a:r>
              <a:rPr kumimoji="0" lang="en-GB" altLang="en-US" sz="2000" b="0" i="0" u="none" strike="noStrike" kern="1200" cap="none" spc="0" normalizeH="0" baseline="0" noProof="0" dirty="0">
                <a:ln>
                  <a:noFill/>
                </a:ln>
                <a:effectLst/>
                <a:uLnTx/>
                <a:uFillTx/>
                <a:ea typeface="+mn-ea"/>
                <a:cs typeface="Arial" panose="020B0604020202020204" pitchFamily="34" charset="0"/>
              </a:rPr>
              <a:t>BMI</a:t>
            </a:r>
          </a:p>
          <a:p>
            <a:pPr marL="525463" marR="0" lvl="1" indent="-342900" algn="l" defTabSz="914400" rtl="0" eaLnBrk="1" fontAlgn="base" latinLnBrk="0" hangingPunct="1">
              <a:lnSpc>
                <a:spcPct val="100000"/>
              </a:lnSpc>
              <a:spcBef>
                <a:spcPct val="0"/>
              </a:spcBef>
              <a:spcAft>
                <a:spcPts val="1200"/>
              </a:spcAft>
              <a:buClr>
                <a:srgbClr val="0070C0"/>
              </a:buClr>
              <a:buSzTx/>
              <a:buFont typeface="Arial" panose="020B0604020202020204" pitchFamily="34" charset="0"/>
              <a:buChar char="‒"/>
              <a:tabLst/>
              <a:defRPr/>
            </a:pPr>
            <a:r>
              <a:rPr kumimoji="0" lang="en-GB" altLang="en-US" sz="2000" b="0" i="0" u="none" strike="noStrike" kern="1200" cap="none" spc="0" normalizeH="0" baseline="0" noProof="0" dirty="0">
                <a:ln>
                  <a:noFill/>
                </a:ln>
                <a:effectLst/>
                <a:uLnTx/>
                <a:uFillTx/>
                <a:ea typeface="+mn-ea"/>
                <a:cs typeface="Arial" panose="020B0604020202020204" pitchFamily="34" charset="0"/>
              </a:rPr>
              <a:t>HIV-1 subtype </a:t>
            </a:r>
          </a:p>
          <a:p>
            <a:pPr marL="525463" marR="0" lvl="1" indent="-342900" algn="l" defTabSz="914400" rtl="0" eaLnBrk="1" fontAlgn="base" latinLnBrk="0" hangingPunct="1">
              <a:lnSpc>
                <a:spcPct val="100000"/>
              </a:lnSpc>
              <a:spcBef>
                <a:spcPct val="0"/>
              </a:spcBef>
              <a:spcAft>
                <a:spcPts val="1200"/>
              </a:spcAft>
              <a:buClr>
                <a:srgbClr val="0070C0"/>
              </a:buClr>
              <a:buSzTx/>
              <a:buFont typeface="Arial" panose="020B0604020202020204" pitchFamily="34" charset="0"/>
              <a:buChar char="‒"/>
              <a:tabLst/>
              <a:defRPr/>
            </a:pPr>
            <a:r>
              <a:rPr kumimoji="0" lang="en-GB" altLang="en-US" sz="2000" b="0" i="0" u="none" strike="noStrike" kern="1200" cap="none" spc="0" normalizeH="0" baseline="0" noProof="0" dirty="0">
                <a:ln>
                  <a:noFill/>
                </a:ln>
                <a:effectLst/>
                <a:uLnTx/>
                <a:uFillTx/>
                <a:ea typeface="+mn-ea"/>
                <a:cs typeface="Arial" panose="020B0604020202020204" pitchFamily="34" charset="0"/>
              </a:rPr>
              <a:t>Q4W and Q8W regimen</a:t>
            </a:r>
          </a:p>
        </p:txBody>
      </p:sp>
    </p:spTree>
    <p:extLst>
      <p:ext uri="{BB962C8B-B14F-4D97-AF65-F5344CB8AC3E}">
        <p14:creationId xmlns:p14="http://schemas.microsoft.com/office/powerpoint/2010/main" val="11503036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52514C-03ED-4C57-96D9-E21AC1A12674}"/>
              </a:ext>
            </a:extLst>
          </p:cNvPr>
          <p:cNvSpPr>
            <a:spLocks noGrp="1"/>
          </p:cNvSpPr>
          <p:nvPr>
            <p:ph type="title"/>
          </p:nvPr>
        </p:nvSpPr>
        <p:spPr/>
        <p:txBody>
          <a:bodyPr>
            <a:normAutofit/>
          </a:bodyPr>
          <a:lstStyle/>
          <a:p>
            <a:r>
              <a:rPr lang="en-GB" sz="2800" dirty="0"/>
              <a:t>Multivariable Analysis: Four Factors Were Associated With an Increased Odds Ratio of CVF, Three Are Baseline Factors </a:t>
            </a:r>
          </a:p>
        </p:txBody>
      </p:sp>
      <p:sp>
        <p:nvSpPr>
          <p:cNvPr id="2" name="Rectangle 1">
            <a:extLst>
              <a:ext uri="{FF2B5EF4-FFF2-40B4-BE49-F238E27FC236}">
                <a16:creationId xmlns:a16="http://schemas.microsoft.com/office/drawing/2014/main" id="{3A41E769-7115-4A3D-A01C-E447C306BA5A}"/>
              </a:ext>
            </a:extLst>
          </p:cNvPr>
          <p:cNvSpPr/>
          <p:nvPr/>
        </p:nvSpPr>
        <p:spPr>
          <a:xfrm>
            <a:off x="9531915" y="6495532"/>
            <a:ext cx="2660087" cy="276999"/>
          </a:xfrm>
          <a:prstGeom prst="rect">
            <a:avLst/>
          </a:prstGeom>
        </p:spPr>
        <p:txBody>
          <a:bodyPr wrap="none">
            <a:spAutoFit/>
          </a:bodyPr>
          <a:lstStyle/>
          <a:p>
            <a:pPr algn="r"/>
            <a:r>
              <a:rPr lang="fr-FR" sz="1200" i="1" dirty="0" err="1">
                <a:solidFill>
                  <a:srgbClr val="000000"/>
                </a:solidFill>
                <a:ea typeface="Arial" pitchFamily="-84" charset="0"/>
                <a:cs typeface="Arial" pitchFamily="-84" charset="0"/>
              </a:rPr>
              <a:t>Margolis</a:t>
            </a:r>
            <a:r>
              <a:rPr lang="fr-FR" sz="1200" i="1" dirty="0">
                <a:solidFill>
                  <a:srgbClr val="000000"/>
                </a:solidFill>
                <a:ea typeface="Arial" pitchFamily="-84" charset="0"/>
                <a:cs typeface="Arial" pitchFamily="-84" charset="0"/>
              </a:rPr>
              <a:t> DA</a:t>
            </a:r>
            <a:r>
              <a:rPr lang="fr-FR" sz="1200" i="1" dirty="0"/>
              <a:t>, Glasgow 2020, Abs. O442 </a:t>
            </a:r>
          </a:p>
        </p:txBody>
      </p:sp>
      <p:graphicFrame>
        <p:nvGraphicFramePr>
          <p:cNvPr id="5" name="Tableau 9">
            <a:extLst>
              <a:ext uri="{FF2B5EF4-FFF2-40B4-BE49-F238E27FC236}">
                <a16:creationId xmlns:a16="http://schemas.microsoft.com/office/drawing/2014/main" id="{2309B430-D01E-4EA5-B7CF-02899900F7BB}"/>
              </a:ext>
            </a:extLst>
          </p:cNvPr>
          <p:cNvGraphicFramePr>
            <a:graphicFrameLocks noGrp="1"/>
          </p:cNvGraphicFramePr>
          <p:nvPr>
            <p:extLst>
              <p:ext uri="{D42A27DB-BD31-4B8C-83A1-F6EECF244321}">
                <p14:modId xmlns:p14="http://schemas.microsoft.com/office/powerpoint/2010/main" val="2186756710"/>
              </p:ext>
            </p:extLst>
          </p:nvPr>
        </p:nvGraphicFramePr>
        <p:xfrm>
          <a:off x="1460501" y="1907706"/>
          <a:ext cx="9521762" cy="2001520"/>
        </p:xfrm>
        <a:graphic>
          <a:graphicData uri="http://schemas.openxmlformats.org/drawingml/2006/table">
            <a:tbl>
              <a:tblPr firstRow="1" bandRow="1">
                <a:tableStyleId>{5C22544A-7EE6-4342-B048-85BDC9FD1C3A}</a:tableStyleId>
              </a:tblPr>
              <a:tblGrid>
                <a:gridCol w="5457762">
                  <a:extLst>
                    <a:ext uri="{9D8B030D-6E8A-4147-A177-3AD203B41FA5}">
                      <a16:colId xmlns:a16="http://schemas.microsoft.com/office/drawing/2014/main" val="2872495557"/>
                    </a:ext>
                  </a:extLst>
                </a:gridCol>
                <a:gridCol w="4064000">
                  <a:extLst>
                    <a:ext uri="{9D8B030D-6E8A-4147-A177-3AD203B41FA5}">
                      <a16:colId xmlns:a16="http://schemas.microsoft.com/office/drawing/2014/main" val="3684651778"/>
                    </a:ext>
                  </a:extLst>
                </a:gridCol>
              </a:tblGrid>
              <a:tr h="370840">
                <a:tc>
                  <a:txBody>
                    <a:bodyPr/>
                    <a:lstStyle/>
                    <a:p>
                      <a:r>
                        <a:rPr lang="fr-FR" sz="1400" dirty="0" err="1">
                          <a:solidFill>
                            <a:schemeClr val="bg1"/>
                          </a:solidFill>
                        </a:rPr>
                        <a:t>Parameter</a:t>
                      </a:r>
                      <a:endParaRPr lang="fr-FR" sz="1400" dirty="0">
                        <a:solidFill>
                          <a:schemeClr val="bg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effectLst/>
                          <a:latin typeface="+mn-lt"/>
                        </a:rPr>
                        <a:t>Final Model</a:t>
                      </a:r>
                      <a:br>
                        <a:rPr lang="en-US" sz="1400" dirty="0">
                          <a:solidFill>
                            <a:schemeClr val="bg1"/>
                          </a:solidFill>
                          <a:effectLst/>
                          <a:latin typeface="+mn-lt"/>
                        </a:rPr>
                      </a:br>
                      <a:r>
                        <a:rPr lang="en-US" sz="1400" dirty="0">
                          <a:solidFill>
                            <a:schemeClr val="bg1"/>
                          </a:solidFill>
                          <a:effectLst/>
                          <a:latin typeface="+mn-lt"/>
                        </a:rPr>
                        <a:t>OR (95% CI), p-value</a:t>
                      </a:r>
                      <a:r>
                        <a:rPr lang="en-US" sz="1400" baseline="0" dirty="0">
                          <a:solidFill>
                            <a:schemeClr val="bg1"/>
                          </a:solidFill>
                          <a:effectLst/>
                          <a:latin typeface="+mn-lt"/>
                        </a:rPr>
                        <a:t>*</a:t>
                      </a:r>
                      <a:endParaRPr lang="en-US" sz="1400" b="1" kern="1200" baseline="0" dirty="0">
                        <a:solidFill>
                          <a:schemeClr val="bg1"/>
                        </a:solidFill>
                        <a:effectLst/>
                        <a:latin typeface="+mn-lt"/>
                        <a:ea typeface="Times New Roman" panose="02020603050405020304" pitchFamily="18" charset="0"/>
                        <a:cs typeface="+mn-cs"/>
                      </a:endParaRPr>
                    </a:p>
                  </a:txBody>
                  <a:tcPr anchor="ctr"/>
                </a:tc>
                <a:extLst>
                  <a:ext uri="{0D108BD9-81ED-4DB2-BD59-A6C34878D82A}">
                    <a16:rowId xmlns:a16="http://schemas.microsoft.com/office/drawing/2014/main" val="1951893711"/>
                  </a:ext>
                </a:extLst>
              </a:tr>
              <a:tr h="370840">
                <a:tc>
                  <a:txBody>
                    <a:bodyPr/>
                    <a:lstStyle>
                      <a:lvl1pPr marL="0" algn="l" defTabSz="1219170" rtl="0" eaLnBrk="1" latinLnBrk="0" hangingPunct="1">
                        <a:defRPr sz="2400" kern="1200">
                          <a:solidFill>
                            <a:schemeClr val="dk1"/>
                          </a:solidFill>
                          <a:latin typeface="Raleway"/>
                        </a:defRPr>
                      </a:lvl1pPr>
                      <a:lvl2pPr marL="609585" algn="l" defTabSz="1219170" rtl="0" eaLnBrk="1" latinLnBrk="0" hangingPunct="1">
                        <a:defRPr sz="2400" kern="1200">
                          <a:solidFill>
                            <a:schemeClr val="dk1"/>
                          </a:solidFill>
                          <a:latin typeface="Raleway"/>
                        </a:defRPr>
                      </a:lvl2pPr>
                      <a:lvl3pPr marL="1219170" algn="l" defTabSz="1219170" rtl="0" eaLnBrk="1" latinLnBrk="0" hangingPunct="1">
                        <a:defRPr sz="2400" kern="1200">
                          <a:solidFill>
                            <a:schemeClr val="dk1"/>
                          </a:solidFill>
                          <a:latin typeface="Raleway"/>
                        </a:defRPr>
                      </a:lvl3pPr>
                      <a:lvl4pPr marL="1828754" algn="l" defTabSz="1219170" rtl="0" eaLnBrk="1" latinLnBrk="0" hangingPunct="1">
                        <a:defRPr sz="2400" kern="1200">
                          <a:solidFill>
                            <a:schemeClr val="dk1"/>
                          </a:solidFill>
                          <a:latin typeface="Raleway"/>
                        </a:defRPr>
                      </a:lvl4pPr>
                      <a:lvl5pPr marL="2438339" algn="l" defTabSz="1219170" rtl="0" eaLnBrk="1" latinLnBrk="0" hangingPunct="1">
                        <a:defRPr sz="2400" kern="1200">
                          <a:solidFill>
                            <a:schemeClr val="dk1"/>
                          </a:solidFill>
                          <a:latin typeface="Raleway"/>
                        </a:defRPr>
                      </a:lvl5pPr>
                      <a:lvl6pPr marL="3047924" algn="l" defTabSz="1219170" rtl="0" eaLnBrk="1" latinLnBrk="0" hangingPunct="1">
                        <a:defRPr sz="2400" kern="1200">
                          <a:solidFill>
                            <a:schemeClr val="dk1"/>
                          </a:solidFill>
                          <a:latin typeface="Raleway"/>
                        </a:defRPr>
                      </a:lvl6pPr>
                      <a:lvl7pPr marL="3657509" algn="l" defTabSz="1219170" rtl="0" eaLnBrk="1" latinLnBrk="0" hangingPunct="1">
                        <a:defRPr sz="2400" kern="1200">
                          <a:solidFill>
                            <a:schemeClr val="dk1"/>
                          </a:solidFill>
                          <a:latin typeface="Raleway"/>
                        </a:defRPr>
                      </a:lvl7pPr>
                      <a:lvl8pPr marL="4267093" algn="l" defTabSz="1219170" rtl="0" eaLnBrk="1" latinLnBrk="0" hangingPunct="1">
                        <a:defRPr sz="2400" kern="1200">
                          <a:solidFill>
                            <a:schemeClr val="dk1"/>
                          </a:solidFill>
                          <a:latin typeface="Raleway"/>
                        </a:defRPr>
                      </a:lvl8pPr>
                      <a:lvl9pPr marL="4876678" algn="l" defTabSz="1219170" rtl="0" eaLnBrk="1" latinLnBrk="0" hangingPunct="1">
                        <a:defRPr sz="2400" kern="1200">
                          <a:solidFill>
                            <a:schemeClr val="dk1"/>
                          </a:solidFill>
                          <a:latin typeface="Raleway"/>
                        </a:defRPr>
                      </a:lvl9pPr>
                    </a:lstStyle>
                    <a:p>
                      <a:pPr marL="0" marR="0">
                        <a:spcBef>
                          <a:spcPts val="0"/>
                        </a:spcBef>
                        <a:spcAft>
                          <a:spcPts val="0"/>
                        </a:spcAft>
                      </a:pPr>
                      <a:r>
                        <a:rPr lang="en-US" sz="1400" b="1" dirty="0">
                          <a:solidFill>
                            <a:schemeClr val="tx1"/>
                          </a:solidFill>
                          <a:effectLst/>
                          <a:latin typeface="+mn-lt"/>
                        </a:rPr>
                        <a:t>RPV RAM(s) at baseline</a:t>
                      </a:r>
                      <a:r>
                        <a:rPr lang="en-GB" sz="1400" b="1" kern="1200" baseline="30000" dirty="0">
                          <a:solidFill>
                            <a:schemeClr val="tx1"/>
                          </a:solidFill>
                          <a:effectLst/>
                          <a:latin typeface="Raleway"/>
                          <a:ea typeface="+mn-ea"/>
                          <a:cs typeface="+mn-cs"/>
                        </a:rPr>
                        <a:t>†</a:t>
                      </a:r>
                      <a:endParaRPr lang="en-US" sz="2000" b="1" baseline="30000" dirty="0">
                        <a:solidFill>
                          <a:schemeClr val="tx1"/>
                        </a:solidFill>
                        <a:effectLst/>
                        <a:latin typeface="+mn-lt"/>
                        <a:ea typeface="Times New Roman" panose="02020603050405020304" pitchFamily="18" charset="0"/>
                      </a:endParaRPr>
                    </a:p>
                  </a:txBody>
                  <a:tcPr marL="38100" marR="38100" marT="38100" marB="38100" anchor="ctr"/>
                </a:tc>
                <a:tc>
                  <a:txBody>
                    <a:bodyPr/>
                    <a:lstStyle>
                      <a:lvl1pPr marL="0" algn="l" defTabSz="1219170" rtl="0" eaLnBrk="1" latinLnBrk="0" hangingPunct="1">
                        <a:defRPr sz="2400" kern="1200">
                          <a:solidFill>
                            <a:schemeClr val="dk1"/>
                          </a:solidFill>
                          <a:latin typeface="Raleway"/>
                        </a:defRPr>
                      </a:lvl1pPr>
                      <a:lvl2pPr marL="609585" algn="l" defTabSz="1219170" rtl="0" eaLnBrk="1" latinLnBrk="0" hangingPunct="1">
                        <a:defRPr sz="2400" kern="1200">
                          <a:solidFill>
                            <a:schemeClr val="dk1"/>
                          </a:solidFill>
                          <a:latin typeface="Raleway"/>
                        </a:defRPr>
                      </a:lvl2pPr>
                      <a:lvl3pPr marL="1219170" algn="l" defTabSz="1219170" rtl="0" eaLnBrk="1" latinLnBrk="0" hangingPunct="1">
                        <a:defRPr sz="2400" kern="1200">
                          <a:solidFill>
                            <a:schemeClr val="dk1"/>
                          </a:solidFill>
                          <a:latin typeface="Raleway"/>
                        </a:defRPr>
                      </a:lvl3pPr>
                      <a:lvl4pPr marL="1828754" algn="l" defTabSz="1219170" rtl="0" eaLnBrk="1" latinLnBrk="0" hangingPunct="1">
                        <a:defRPr sz="2400" kern="1200">
                          <a:solidFill>
                            <a:schemeClr val="dk1"/>
                          </a:solidFill>
                          <a:latin typeface="Raleway"/>
                        </a:defRPr>
                      </a:lvl4pPr>
                      <a:lvl5pPr marL="2438339" algn="l" defTabSz="1219170" rtl="0" eaLnBrk="1" latinLnBrk="0" hangingPunct="1">
                        <a:defRPr sz="2400" kern="1200">
                          <a:solidFill>
                            <a:schemeClr val="dk1"/>
                          </a:solidFill>
                          <a:latin typeface="Raleway"/>
                        </a:defRPr>
                      </a:lvl5pPr>
                      <a:lvl6pPr marL="3047924" algn="l" defTabSz="1219170" rtl="0" eaLnBrk="1" latinLnBrk="0" hangingPunct="1">
                        <a:defRPr sz="2400" kern="1200">
                          <a:solidFill>
                            <a:schemeClr val="dk1"/>
                          </a:solidFill>
                          <a:latin typeface="Raleway"/>
                        </a:defRPr>
                      </a:lvl6pPr>
                      <a:lvl7pPr marL="3657509" algn="l" defTabSz="1219170" rtl="0" eaLnBrk="1" latinLnBrk="0" hangingPunct="1">
                        <a:defRPr sz="2400" kern="1200">
                          <a:solidFill>
                            <a:schemeClr val="dk1"/>
                          </a:solidFill>
                          <a:latin typeface="Raleway"/>
                        </a:defRPr>
                      </a:lvl7pPr>
                      <a:lvl8pPr marL="4267093" algn="l" defTabSz="1219170" rtl="0" eaLnBrk="1" latinLnBrk="0" hangingPunct="1">
                        <a:defRPr sz="2400" kern="1200">
                          <a:solidFill>
                            <a:schemeClr val="dk1"/>
                          </a:solidFill>
                          <a:latin typeface="Raleway"/>
                        </a:defRPr>
                      </a:lvl8pPr>
                      <a:lvl9pPr marL="4876678" algn="l" defTabSz="1219170" rtl="0" eaLnBrk="1" latinLnBrk="0" hangingPunct="1">
                        <a:defRPr sz="2400" kern="1200">
                          <a:solidFill>
                            <a:schemeClr val="dk1"/>
                          </a:solidFill>
                          <a:latin typeface="Raleway"/>
                        </a:defRPr>
                      </a:lvl9pPr>
                    </a:lstStyle>
                    <a:p>
                      <a:pPr marL="0" marR="0" algn="ctr">
                        <a:spcBef>
                          <a:spcPts val="0"/>
                        </a:spcBef>
                        <a:spcAft>
                          <a:spcPts val="0"/>
                        </a:spcAft>
                      </a:pPr>
                      <a:r>
                        <a:rPr lang="en-US" sz="1400" kern="1200" dirty="0">
                          <a:solidFill>
                            <a:schemeClr val="tx1"/>
                          </a:solidFill>
                          <a:effectLst/>
                          <a:latin typeface="+mn-lt"/>
                        </a:rPr>
                        <a:t>37,24 (8,44 </a:t>
                      </a:r>
                      <a:r>
                        <a:rPr kumimoji="0" lang="en-US" sz="1400" b="0" i="0" u="none" strike="noStrike" kern="1200" cap="none" spc="0" normalizeH="0" baseline="0" noProof="0" dirty="0">
                          <a:ln>
                            <a:noFill/>
                          </a:ln>
                          <a:solidFill>
                            <a:schemeClr val="tx1"/>
                          </a:solidFill>
                          <a:effectLst/>
                          <a:uLnTx/>
                          <a:uFillTx/>
                          <a:latin typeface="+mn-lt"/>
                          <a:ea typeface="+mn-ea"/>
                          <a:cs typeface="+mn-cs"/>
                        </a:rPr>
                        <a:t>– </a:t>
                      </a:r>
                      <a:r>
                        <a:rPr lang="en-US" sz="1400" kern="1200" dirty="0">
                          <a:solidFill>
                            <a:schemeClr val="tx1"/>
                          </a:solidFill>
                          <a:effectLst/>
                          <a:latin typeface="+mn-lt"/>
                        </a:rPr>
                        <a:t>&gt; 99), p &lt; 0,001</a:t>
                      </a:r>
                      <a:endParaRPr lang="en-US" sz="1400" kern="1200" dirty="0">
                        <a:solidFill>
                          <a:schemeClr val="tx1"/>
                        </a:solidFill>
                        <a:effectLst/>
                        <a:latin typeface="+mn-lt"/>
                        <a:ea typeface="+mn-ea"/>
                        <a:cs typeface="+mn-cs"/>
                      </a:endParaRPr>
                    </a:p>
                  </a:txBody>
                  <a:tcPr marL="38100" marR="38100" marT="38100" marB="38100" anchor="ctr"/>
                </a:tc>
                <a:extLst>
                  <a:ext uri="{0D108BD9-81ED-4DB2-BD59-A6C34878D82A}">
                    <a16:rowId xmlns:a16="http://schemas.microsoft.com/office/drawing/2014/main" val="2827802350"/>
                  </a:ext>
                </a:extLst>
              </a:tr>
              <a:tr h="370840">
                <a:tc>
                  <a:txBody>
                    <a:bodyPr/>
                    <a:lstStyle>
                      <a:lvl1pPr marL="0" algn="l" defTabSz="1219170" rtl="0" eaLnBrk="1" latinLnBrk="0" hangingPunct="1">
                        <a:defRPr sz="2400" kern="1200">
                          <a:solidFill>
                            <a:schemeClr val="dk1"/>
                          </a:solidFill>
                          <a:latin typeface="Raleway"/>
                        </a:defRPr>
                      </a:lvl1pPr>
                      <a:lvl2pPr marL="609585" algn="l" defTabSz="1219170" rtl="0" eaLnBrk="1" latinLnBrk="0" hangingPunct="1">
                        <a:defRPr sz="2400" kern="1200">
                          <a:solidFill>
                            <a:schemeClr val="dk1"/>
                          </a:solidFill>
                          <a:latin typeface="Raleway"/>
                        </a:defRPr>
                      </a:lvl2pPr>
                      <a:lvl3pPr marL="1219170" algn="l" defTabSz="1219170" rtl="0" eaLnBrk="1" latinLnBrk="0" hangingPunct="1">
                        <a:defRPr sz="2400" kern="1200">
                          <a:solidFill>
                            <a:schemeClr val="dk1"/>
                          </a:solidFill>
                          <a:latin typeface="Raleway"/>
                        </a:defRPr>
                      </a:lvl3pPr>
                      <a:lvl4pPr marL="1828754" algn="l" defTabSz="1219170" rtl="0" eaLnBrk="1" latinLnBrk="0" hangingPunct="1">
                        <a:defRPr sz="2400" kern="1200">
                          <a:solidFill>
                            <a:schemeClr val="dk1"/>
                          </a:solidFill>
                          <a:latin typeface="Raleway"/>
                        </a:defRPr>
                      </a:lvl4pPr>
                      <a:lvl5pPr marL="2438339" algn="l" defTabSz="1219170" rtl="0" eaLnBrk="1" latinLnBrk="0" hangingPunct="1">
                        <a:defRPr sz="2400" kern="1200">
                          <a:solidFill>
                            <a:schemeClr val="dk1"/>
                          </a:solidFill>
                          <a:latin typeface="Raleway"/>
                        </a:defRPr>
                      </a:lvl5pPr>
                      <a:lvl6pPr marL="3047924" algn="l" defTabSz="1219170" rtl="0" eaLnBrk="1" latinLnBrk="0" hangingPunct="1">
                        <a:defRPr sz="2400" kern="1200">
                          <a:solidFill>
                            <a:schemeClr val="dk1"/>
                          </a:solidFill>
                          <a:latin typeface="Raleway"/>
                        </a:defRPr>
                      </a:lvl6pPr>
                      <a:lvl7pPr marL="3657509" algn="l" defTabSz="1219170" rtl="0" eaLnBrk="1" latinLnBrk="0" hangingPunct="1">
                        <a:defRPr sz="2400" kern="1200">
                          <a:solidFill>
                            <a:schemeClr val="dk1"/>
                          </a:solidFill>
                          <a:latin typeface="Raleway"/>
                        </a:defRPr>
                      </a:lvl7pPr>
                      <a:lvl8pPr marL="4267093" algn="l" defTabSz="1219170" rtl="0" eaLnBrk="1" latinLnBrk="0" hangingPunct="1">
                        <a:defRPr sz="2400" kern="1200">
                          <a:solidFill>
                            <a:schemeClr val="dk1"/>
                          </a:solidFill>
                          <a:latin typeface="Raleway"/>
                        </a:defRPr>
                      </a:lvl8pPr>
                      <a:lvl9pPr marL="4876678" algn="l" defTabSz="1219170" rtl="0" eaLnBrk="1" latinLnBrk="0" hangingPunct="1">
                        <a:defRPr sz="2400" kern="1200">
                          <a:solidFill>
                            <a:schemeClr val="dk1"/>
                          </a:solidFill>
                          <a:latin typeface="Raleway"/>
                        </a:defRPr>
                      </a:lvl9pPr>
                    </a:lstStyle>
                    <a:p>
                      <a:pPr marL="0" marR="0">
                        <a:spcBef>
                          <a:spcPts val="0"/>
                        </a:spcBef>
                        <a:spcAft>
                          <a:spcPts val="0"/>
                        </a:spcAft>
                      </a:pPr>
                      <a:r>
                        <a:rPr lang="en-GB" sz="1400" b="1" dirty="0">
                          <a:solidFill>
                            <a:schemeClr val="tx1"/>
                          </a:solidFill>
                          <a:effectLst/>
                          <a:latin typeface="+mn-lt"/>
                        </a:rPr>
                        <a:t>Log</a:t>
                      </a:r>
                      <a:r>
                        <a:rPr lang="en-GB" sz="1400" b="1" baseline="-25000" dirty="0">
                          <a:solidFill>
                            <a:schemeClr val="tx1"/>
                          </a:solidFill>
                          <a:effectLst/>
                          <a:latin typeface="+mn-lt"/>
                        </a:rPr>
                        <a:t>2</a:t>
                      </a:r>
                      <a:r>
                        <a:rPr lang="en-GB" sz="1400" b="1" dirty="0">
                          <a:solidFill>
                            <a:schemeClr val="tx1"/>
                          </a:solidFill>
                          <a:effectLst/>
                          <a:latin typeface="+mn-lt"/>
                        </a:rPr>
                        <a:t> of </a:t>
                      </a:r>
                      <a:r>
                        <a:rPr lang="en-GB" sz="1400" b="1" i="1" dirty="0">
                          <a:solidFill>
                            <a:schemeClr val="tx1"/>
                          </a:solidFill>
                          <a:effectLst/>
                          <a:latin typeface="+mn-lt"/>
                        </a:rPr>
                        <a:t>post hoc </a:t>
                      </a:r>
                      <a:r>
                        <a:rPr lang="en-GB" sz="1400" b="1" dirty="0">
                          <a:solidFill>
                            <a:schemeClr val="tx1"/>
                          </a:solidFill>
                          <a:effectLst/>
                          <a:latin typeface="+mn-lt"/>
                        </a:rPr>
                        <a:t>Week 8 RPV trough concentration</a:t>
                      </a:r>
                      <a:endParaRPr lang="en-US" sz="2000" b="1" dirty="0">
                        <a:solidFill>
                          <a:schemeClr val="tx1"/>
                        </a:solidFill>
                        <a:effectLst/>
                        <a:latin typeface="+mn-lt"/>
                        <a:ea typeface="Times New Roman" panose="02020603050405020304" pitchFamily="18" charset="0"/>
                      </a:endParaRPr>
                    </a:p>
                  </a:txBody>
                  <a:tcPr marL="38100" marR="38100" marT="38100" marB="38100" anchor="ctr"/>
                </a:tc>
                <a:tc>
                  <a:txBody>
                    <a:bodyPr/>
                    <a:lstStyle>
                      <a:lvl1pPr marL="0" algn="l" defTabSz="1219170" rtl="0" eaLnBrk="1" latinLnBrk="0" hangingPunct="1">
                        <a:defRPr sz="2400" kern="1200">
                          <a:solidFill>
                            <a:schemeClr val="dk1"/>
                          </a:solidFill>
                          <a:latin typeface="Raleway"/>
                        </a:defRPr>
                      </a:lvl1pPr>
                      <a:lvl2pPr marL="609585" algn="l" defTabSz="1219170" rtl="0" eaLnBrk="1" latinLnBrk="0" hangingPunct="1">
                        <a:defRPr sz="2400" kern="1200">
                          <a:solidFill>
                            <a:schemeClr val="dk1"/>
                          </a:solidFill>
                          <a:latin typeface="Raleway"/>
                        </a:defRPr>
                      </a:lvl2pPr>
                      <a:lvl3pPr marL="1219170" algn="l" defTabSz="1219170" rtl="0" eaLnBrk="1" latinLnBrk="0" hangingPunct="1">
                        <a:defRPr sz="2400" kern="1200">
                          <a:solidFill>
                            <a:schemeClr val="dk1"/>
                          </a:solidFill>
                          <a:latin typeface="Raleway"/>
                        </a:defRPr>
                      </a:lvl3pPr>
                      <a:lvl4pPr marL="1828754" algn="l" defTabSz="1219170" rtl="0" eaLnBrk="1" latinLnBrk="0" hangingPunct="1">
                        <a:defRPr sz="2400" kern="1200">
                          <a:solidFill>
                            <a:schemeClr val="dk1"/>
                          </a:solidFill>
                          <a:latin typeface="Raleway"/>
                        </a:defRPr>
                      </a:lvl4pPr>
                      <a:lvl5pPr marL="2438339" algn="l" defTabSz="1219170" rtl="0" eaLnBrk="1" latinLnBrk="0" hangingPunct="1">
                        <a:defRPr sz="2400" kern="1200">
                          <a:solidFill>
                            <a:schemeClr val="dk1"/>
                          </a:solidFill>
                          <a:latin typeface="Raleway"/>
                        </a:defRPr>
                      </a:lvl5pPr>
                      <a:lvl6pPr marL="3047924" algn="l" defTabSz="1219170" rtl="0" eaLnBrk="1" latinLnBrk="0" hangingPunct="1">
                        <a:defRPr sz="2400" kern="1200">
                          <a:solidFill>
                            <a:schemeClr val="dk1"/>
                          </a:solidFill>
                          <a:latin typeface="Raleway"/>
                        </a:defRPr>
                      </a:lvl6pPr>
                      <a:lvl7pPr marL="3657509" algn="l" defTabSz="1219170" rtl="0" eaLnBrk="1" latinLnBrk="0" hangingPunct="1">
                        <a:defRPr sz="2400" kern="1200">
                          <a:solidFill>
                            <a:schemeClr val="dk1"/>
                          </a:solidFill>
                          <a:latin typeface="Raleway"/>
                        </a:defRPr>
                      </a:lvl7pPr>
                      <a:lvl8pPr marL="4267093" algn="l" defTabSz="1219170" rtl="0" eaLnBrk="1" latinLnBrk="0" hangingPunct="1">
                        <a:defRPr sz="2400" kern="1200">
                          <a:solidFill>
                            <a:schemeClr val="dk1"/>
                          </a:solidFill>
                          <a:latin typeface="Raleway"/>
                        </a:defRPr>
                      </a:lvl8pPr>
                      <a:lvl9pPr marL="4876678" algn="l" defTabSz="1219170" rtl="0" eaLnBrk="1" latinLnBrk="0" hangingPunct="1">
                        <a:defRPr sz="2400" kern="1200">
                          <a:solidFill>
                            <a:schemeClr val="dk1"/>
                          </a:solidFill>
                          <a:latin typeface="Raleway"/>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rPr>
                        <a:t>4,17 (1,59 – 11,11), p = 0,004</a:t>
                      </a:r>
                      <a:endParaRPr lang="en-US" sz="1400" kern="1200" dirty="0">
                        <a:solidFill>
                          <a:schemeClr val="tx1"/>
                        </a:solidFill>
                        <a:effectLst/>
                        <a:latin typeface="+mn-lt"/>
                        <a:ea typeface="+mn-ea"/>
                        <a:cs typeface="+mn-cs"/>
                      </a:endParaRPr>
                    </a:p>
                  </a:txBody>
                  <a:tcPr marL="38100" marR="38100" marT="38100" marB="38100" anchor="ctr"/>
                </a:tc>
                <a:extLst>
                  <a:ext uri="{0D108BD9-81ED-4DB2-BD59-A6C34878D82A}">
                    <a16:rowId xmlns:a16="http://schemas.microsoft.com/office/drawing/2014/main" val="3537537945"/>
                  </a:ext>
                </a:extLst>
              </a:tr>
              <a:tr h="370840">
                <a:tc>
                  <a:txBody>
                    <a:bodyPr/>
                    <a:lstStyle>
                      <a:lvl1pPr marL="0" algn="l" defTabSz="1219170" rtl="0" eaLnBrk="1" latinLnBrk="0" hangingPunct="1">
                        <a:defRPr sz="2400" kern="1200">
                          <a:solidFill>
                            <a:schemeClr val="dk1"/>
                          </a:solidFill>
                          <a:latin typeface="Raleway"/>
                        </a:defRPr>
                      </a:lvl1pPr>
                      <a:lvl2pPr marL="609585" algn="l" defTabSz="1219170" rtl="0" eaLnBrk="1" latinLnBrk="0" hangingPunct="1">
                        <a:defRPr sz="2400" kern="1200">
                          <a:solidFill>
                            <a:schemeClr val="dk1"/>
                          </a:solidFill>
                          <a:latin typeface="Raleway"/>
                        </a:defRPr>
                      </a:lvl2pPr>
                      <a:lvl3pPr marL="1219170" algn="l" defTabSz="1219170" rtl="0" eaLnBrk="1" latinLnBrk="0" hangingPunct="1">
                        <a:defRPr sz="2400" kern="1200">
                          <a:solidFill>
                            <a:schemeClr val="dk1"/>
                          </a:solidFill>
                          <a:latin typeface="Raleway"/>
                        </a:defRPr>
                      </a:lvl3pPr>
                      <a:lvl4pPr marL="1828754" algn="l" defTabSz="1219170" rtl="0" eaLnBrk="1" latinLnBrk="0" hangingPunct="1">
                        <a:defRPr sz="2400" kern="1200">
                          <a:solidFill>
                            <a:schemeClr val="dk1"/>
                          </a:solidFill>
                          <a:latin typeface="Raleway"/>
                        </a:defRPr>
                      </a:lvl4pPr>
                      <a:lvl5pPr marL="2438339" algn="l" defTabSz="1219170" rtl="0" eaLnBrk="1" latinLnBrk="0" hangingPunct="1">
                        <a:defRPr sz="2400" kern="1200">
                          <a:solidFill>
                            <a:schemeClr val="dk1"/>
                          </a:solidFill>
                          <a:latin typeface="Raleway"/>
                        </a:defRPr>
                      </a:lvl5pPr>
                      <a:lvl6pPr marL="3047924" algn="l" defTabSz="1219170" rtl="0" eaLnBrk="1" latinLnBrk="0" hangingPunct="1">
                        <a:defRPr sz="2400" kern="1200">
                          <a:solidFill>
                            <a:schemeClr val="dk1"/>
                          </a:solidFill>
                          <a:latin typeface="Raleway"/>
                        </a:defRPr>
                      </a:lvl6pPr>
                      <a:lvl7pPr marL="3657509" algn="l" defTabSz="1219170" rtl="0" eaLnBrk="1" latinLnBrk="0" hangingPunct="1">
                        <a:defRPr sz="2400" kern="1200">
                          <a:solidFill>
                            <a:schemeClr val="dk1"/>
                          </a:solidFill>
                          <a:latin typeface="Raleway"/>
                        </a:defRPr>
                      </a:lvl7pPr>
                      <a:lvl8pPr marL="4267093" algn="l" defTabSz="1219170" rtl="0" eaLnBrk="1" latinLnBrk="0" hangingPunct="1">
                        <a:defRPr sz="2400" kern="1200">
                          <a:solidFill>
                            <a:schemeClr val="dk1"/>
                          </a:solidFill>
                          <a:latin typeface="Raleway"/>
                        </a:defRPr>
                      </a:lvl8pPr>
                      <a:lvl9pPr marL="4876678" algn="l" defTabSz="1219170" rtl="0" eaLnBrk="1" latinLnBrk="0" hangingPunct="1">
                        <a:defRPr sz="2400" kern="1200">
                          <a:solidFill>
                            <a:schemeClr val="dk1"/>
                          </a:solidFill>
                          <a:latin typeface="Raleway"/>
                        </a:defRPr>
                      </a:lvl9pPr>
                    </a:lstStyle>
                    <a:p>
                      <a:pPr marL="0" marR="0">
                        <a:spcBef>
                          <a:spcPts val="0"/>
                        </a:spcBef>
                        <a:spcAft>
                          <a:spcPts val="0"/>
                        </a:spcAft>
                      </a:pPr>
                      <a:r>
                        <a:rPr lang="pt-BR" sz="1400" b="1" u="none" strike="noStrike" baseline="0" dirty="0">
                          <a:solidFill>
                            <a:schemeClr val="tx1"/>
                          </a:solidFill>
                          <a:latin typeface="+mn-lt"/>
                        </a:rPr>
                        <a:t>Baseline HIV-1 subtype A6/A1</a:t>
                      </a:r>
                      <a:endParaRPr lang="en-US" sz="2000" b="1" dirty="0">
                        <a:solidFill>
                          <a:schemeClr val="tx1"/>
                        </a:solidFill>
                        <a:effectLst/>
                        <a:latin typeface="+mn-lt"/>
                        <a:ea typeface="Times New Roman" panose="02020603050405020304" pitchFamily="18" charset="0"/>
                      </a:endParaRPr>
                    </a:p>
                  </a:txBody>
                  <a:tcPr marL="38100" marR="38100" marT="38100" marB="38100" anchor="ctr"/>
                </a:tc>
                <a:tc>
                  <a:txBody>
                    <a:bodyPr/>
                    <a:lstStyle>
                      <a:lvl1pPr marL="0" algn="l" defTabSz="1219170" rtl="0" eaLnBrk="1" latinLnBrk="0" hangingPunct="1">
                        <a:defRPr sz="2400" kern="1200">
                          <a:solidFill>
                            <a:schemeClr val="dk1"/>
                          </a:solidFill>
                          <a:latin typeface="Raleway"/>
                        </a:defRPr>
                      </a:lvl1pPr>
                      <a:lvl2pPr marL="609585" algn="l" defTabSz="1219170" rtl="0" eaLnBrk="1" latinLnBrk="0" hangingPunct="1">
                        <a:defRPr sz="2400" kern="1200">
                          <a:solidFill>
                            <a:schemeClr val="dk1"/>
                          </a:solidFill>
                          <a:latin typeface="Raleway"/>
                        </a:defRPr>
                      </a:lvl2pPr>
                      <a:lvl3pPr marL="1219170" algn="l" defTabSz="1219170" rtl="0" eaLnBrk="1" latinLnBrk="0" hangingPunct="1">
                        <a:defRPr sz="2400" kern="1200">
                          <a:solidFill>
                            <a:schemeClr val="dk1"/>
                          </a:solidFill>
                          <a:latin typeface="Raleway"/>
                        </a:defRPr>
                      </a:lvl3pPr>
                      <a:lvl4pPr marL="1828754" algn="l" defTabSz="1219170" rtl="0" eaLnBrk="1" latinLnBrk="0" hangingPunct="1">
                        <a:defRPr sz="2400" kern="1200">
                          <a:solidFill>
                            <a:schemeClr val="dk1"/>
                          </a:solidFill>
                          <a:latin typeface="Raleway"/>
                        </a:defRPr>
                      </a:lvl4pPr>
                      <a:lvl5pPr marL="2438339" algn="l" defTabSz="1219170" rtl="0" eaLnBrk="1" latinLnBrk="0" hangingPunct="1">
                        <a:defRPr sz="2400" kern="1200">
                          <a:solidFill>
                            <a:schemeClr val="dk1"/>
                          </a:solidFill>
                          <a:latin typeface="Raleway"/>
                        </a:defRPr>
                      </a:lvl5pPr>
                      <a:lvl6pPr marL="3047924" algn="l" defTabSz="1219170" rtl="0" eaLnBrk="1" latinLnBrk="0" hangingPunct="1">
                        <a:defRPr sz="2400" kern="1200">
                          <a:solidFill>
                            <a:schemeClr val="dk1"/>
                          </a:solidFill>
                          <a:latin typeface="Raleway"/>
                        </a:defRPr>
                      </a:lvl6pPr>
                      <a:lvl7pPr marL="3657509" algn="l" defTabSz="1219170" rtl="0" eaLnBrk="1" latinLnBrk="0" hangingPunct="1">
                        <a:defRPr sz="2400" kern="1200">
                          <a:solidFill>
                            <a:schemeClr val="dk1"/>
                          </a:solidFill>
                          <a:latin typeface="Raleway"/>
                        </a:defRPr>
                      </a:lvl7pPr>
                      <a:lvl8pPr marL="4267093" algn="l" defTabSz="1219170" rtl="0" eaLnBrk="1" latinLnBrk="0" hangingPunct="1">
                        <a:defRPr sz="2400" kern="1200">
                          <a:solidFill>
                            <a:schemeClr val="dk1"/>
                          </a:solidFill>
                          <a:latin typeface="Raleway"/>
                        </a:defRPr>
                      </a:lvl8pPr>
                      <a:lvl9pPr marL="4876678" algn="l" defTabSz="1219170" rtl="0" eaLnBrk="1" latinLnBrk="0" hangingPunct="1">
                        <a:defRPr sz="2400" kern="1200">
                          <a:solidFill>
                            <a:schemeClr val="dk1"/>
                          </a:solidFill>
                          <a:latin typeface="Raleway"/>
                        </a:defRPr>
                      </a:lvl9pPr>
                    </a:lstStyle>
                    <a:p>
                      <a:pPr marL="0" marR="0" algn="ctr">
                        <a:spcBef>
                          <a:spcPts val="0"/>
                        </a:spcBef>
                        <a:spcAft>
                          <a:spcPts val="0"/>
                        </a:spcAft>
                      </a:pPr>
                      <a:r>
                        <a:rPr lang="en-US" sz="1400" kern="1200" dirty="0">
                          <a:solidFill>
                            <a:schemeClr val="tx1"/>
                          </a:solidFill>
                          <a:effectLst/>
                          <a:latin typeface="+mn-lt"/>
                        </a:rPr>
                        <a:t>6,59 (1,82 </a:t>
                      </a:r>
                      <a:r>
                        <a:rPr kumimoji="0" lang="en-US" sz="1400" b="0" i="0" u="none" strike="noStrike" kern="1200" cap="none" spc="0" normalizeH="0" baseline="0" noProof="0" dirty="0">
                          <a:ln>
                            <a:noFill/>
                          </a:ln>
                          <a:solidFill>
                            <a:schemeClr val="tx1"/>
                          </a:solidFill>
                          <a:effectLst/>
                          <a:uLnTx/>
                          <a:uFillTx/>
                          <a:latin typeface="+mn-lt"/>
                          <a:ea typeface="+mn-ea"/>
                          <a:cs typeface="+mn-cs"/>
                        </a:rPr>
                        <a:t>– </a:t>
                      </a:r>
                      <a:r>
                        <a:rPr lang="en-US" sz="1400" kern="1200" dirty="0">
                          <a:solidFill>
                            <a:schemeClr val="tx1"/>
                          </a:solidFill>
                          <a:effectLst/>
                          <a:latin typeface="+mn-lt"/>
                        </a:rPr>
                        <a:t>25,26), p = 0,005</a:t>
                      </a:r>
                      <a:endParaRPr lang="en-US" sz="1400" kern="1200" dirty="0">
                        <a:solidFill>
                          <a:schemeClr val="tx1"/>
                        </a:solidFill>
                        <a:effectLst/>
                        <a:latin typeface="+mn-lt"/>
                        <a:ea typeface="+mn-ea"/>
                        <a:cs typeface="+mn-cs"/>
                      </a:endParaRPr>
                    </a:p>
                  </a:txBody>
                  <a:tcPr marL="38100" marR="38100" marT="38100" marB="38100" anchor="ctr"/>
                </a:tc>
                <a:extLst>
                  <a:ext uri="{0D108BD9-81ED-4DB2-BD59-A6C34878D82A}">
                    <a16:rowId xmlns:a16="http://schemas.microsoft.com/office/drawing/2014/main" val="3511656135"/>
                  </a:ext>
                </a:extLst>
              </a:tr>
              <a:tr h="370840">
                <a:tc>
                  <a:txBody>
                    <a:bodyPr/>
                    <a:lstStyle>
                      <a:lvl1pPr marL="0" algn="l" defTabSz="1219170" rtl="0" eaLnBrk="1" latinLnBrk="0" hangingPunct="1">
                        <a:defRPr sz="2400" kern="1200">
                          <a:solidFill>
                            <a:schemeClr val="dk1"/>
                          </a:solidFill>
                          <a:latin typeface="Raleway"/>
                        </a:defRPr>
                      </a:lvl1pPr>
                      <a:lvl2pPr marL="609585" algn="l" defTabSz="1219170" rtl="0" eaLnBrk="1" latinLnBrk="0" hangingPunct="1">
                        <a:defRPr sz="2400" kern="1200">
                          <a:solidFill>
                            <a:schemeClr val="dk1"/>
                          </a:solidFill>
                          <a:latin typeface="Raleway"/>
                        </a:defRPr>
                      </a:lvl2pPr>
                      <a:lvl3pPr marL="1219170" algn="l" defTabSz="1219170" rtl="0" eaLnBrk="1" latinLnBrk="0" hangingPunct="1">
                        <a:defRPr sz="2400" kern="1200">
                          <a:solidFill>
                            <a:schemeClr val="dk1"/>
                          </a:solidFill>
                          <a:latin typeface="Raleway"/>
                        </a:defRPr>
                      </a:lvl3pPr>
                      <a:lvl4pPr marL="1828754" algn="l" defTabSz="1219170" rtl="0" eaLnBrk="1" latinLnBrk="0" hangingPunct="1">
                        <a:defRPr sz="2400" kern="1200">
                          <a:solidFill>
                            <a:schemeClr val="dk1"/>
                          </a:solidFill>
                          <a:latin typeface="Raleway"/>
                        </a:defRPr>
                      </a:lvl4pPr>
                      <a:lvl5pPr marL="2438339" algn="l" defTabSz="1219170" rtl="0" eaLnBrk="1" latinLnBrk="0" hangingPunct="1">
                        <a:defRPr sz="2400" kern="1200">
                          <a:solidFill>
                            <a:schemeClr val="dk1"/>
                          </a:solidFill>
                          <a:latin typeface="Raleway"/>
                        </a:defRPr>
                      </a:lvl5pPr>
                      <a:lvl6pPr marL="3047924" algn="l" defTabSz="1219170" rtl="0" eaLnBrk="1" latinLnBrk="0" hangingPunct="1">
                        <a:defRPr sz="2400" kern="1200">
                          <a:solidFill>
                            <a:schemeClr val="dk1"/>
                          </a:solidFill>
                          <a:latin typeface="Raleway"/>
                        </a:defRPr>
                      </a:lvl6pPr>
                      <a:lvl7pPr marL="3657509" algn="l" defTabSz="1219170" rtl="0" eaLnBrk="1" latinLnBrk="0" hangingPunct="1">
                        <a:defRPr sz="2400" kern="1200">
                          <a:solidFill>
                            <a:schemeClr val="dk1"/>
                          </a:solidFill>
                          <a:latin typeface="Raleway"/>
                        </a:defRPr>
                      </a:lvl7pPr>
                      <a:lvl8pPr marL="4267093" algn="l" defTabSz="1219170" rtl="0" eaLnBrk="1" latinLnBrk="0" hangingPunct="1">
                        <a:defRPr sz="2400" kern="1200">
                          <a:solidFill>
                            <a:schemeClr val="dk1"/>
                          </a:solidFill>
                          <a:latin typeface="Raleway"/>
                        </a:defRPr>
                      </a:lvl8pPr>
                      <a:lvl9pPr marL="4876678" algn="l" defTabSz="1219170" rtl="0" eaLnBrk="1" latinLnBrk="0" hangingPunct="1">
                        <a:defRPr sz="2400" kern="1200">
                          <a:solidFill>
                            <a:schemeClr val="dk1"/>
                          </a:solidFill>
                          <a:latin typeface="Raleway"/>
                        </a:defRPr>
                      </a:lvl9pPr>
                    </a:lstStyle>
                    <a:p>
                      <a:pPr marL="0" marR="0">
                        <a:spcBef>
                          <a:spcPts val="0"/>
                        </a:spcBef>
                        <a:spcAft>
                          <a:spcPts val="0"/>
                        </a:spcAft>
                      </a:pPr>
                      <a:r>
                        <a:rPr lang="en-US" sz="1400" b="1" dirty="0">
                          <a:solidFill>
                            <a:schemeClr val="tx1"/>
                          </a:solidFill>
                          <a:effectLst/>
                          <a:latin typeface="+mn-lt"/>
                        </a:rPr>
                        <a:t>BMI (kg/m</a:t>
                      </a:r>
                      <a:r>
                        <a:rPr lang="en-US" sz="1400" b="1" baseline="30000" dirty="0">
                          <a:solidFill>
                            <a:schemeClr val="tx1"/>
                          </a:solidFill>
                          <a:effectLst/>
                          <a:latin typeface="+mn-lt"/>
                        </a:rPr>
                        <a:t>2</a:t>
                      </a:r>
                      <a:r>
                        <a:rPr lang="en-US" sz="1400" b="1" dirty="0">
                          <a:solidFill>
                            <a:schemeClr val="tx1"/>
                          </a:solidFill>
                          <a:effectLst/>
                          <a:latin typeface="+mn-lt"/>
                        </a:rPr>
                        <a:t>) at baseline</a:t>
                      </a:r>
                      <a:endParaRPr lang="en-US" sz="2000" b="1" dirty="0">
                        <a:solidFill>
                          <a:schemeClr val="tx1"/>
                        </a:solidFill>
                        <a:effectLst/>
                        <a:latin typeface="+mn-lt"/>
                        <a:ea typeface="Times New Roman" panose="02020603050405020304" pitchFamily="18" charset="0"/>
                      </a:endParaRPr>
                    </a:p>
                  </a:txBody>
                  <a:tcPr marL="38100" marR="38100" marT="38100" marB="38100" anchor="ctr"/>
                </a:tc>
                <a:tc>
                  <a:txBody>
                    <a:bodyPr/>
                    <a:lstStyle>
                      <a:lvl1pPr marL="0" algn="l" defTabSz="1219170" rtl="0" eaLnBrk="1" latinLnBrk="0" hangingPunct="1">
                        <a:defRPr sz="2400" kern="1200">
                          <a:solidFill>
                            <a:schemeClr val="dk1"/>
                          </a:solidFill>
                          <a:latin typeface="Raleway"/>
                        </a:defRPr>
                      </a:lvl1pPr>
                      <a:lvl2pPr marL="609585" algn="l" defTabSz="1219170" rtl="0" eaLnBrk="1" latinLnBrk="0" hangingPunct="1">
                        <a:defRPr sz="2400" kern="1200">
                          <a:solidFill>
                            <a:schemeClr val="dk1"/>
                          </a:solidFill>
                          <a:latin typeface="Raleway"/>
                        </a:defRPr>
                      </a:lvl2pPr>
                      <a:lvl3pPr marL="1219170" algn="l" defTabSz="1219170" rtl="0" eaLnBrk="1" latinLnBrk="0" hangingPunct="1">
                        <a:defRPr sz="2400" kern="1200">
                          <a:solidFill>
                            <a:schemeClr val="dk1"/>
                          </a:solidFill>
                          <a:latin typeface="Raleway"/>
                        </a:defRPr>
                      </a:lvl3pPr>
                      <a:lvl4pPr marL="1828754" algn="l" defTabSz="1219170" rtl="0" eaLnBrk="1" latinLnBrk="0" hangingPunct="1">
                        <a:defRPr sz="2400" kern="1200">
                          <a:solidFill>
                            <a:schemeClr val="dk1"/>
                          </a:solidFill>
                          <a:latin typeface="Raleway"/>
                        </a:defRPr>
                      </a:lvl4pPr>
                      <a:lvl5pPr marL="2438339" algn="l" defTabSz="1219170" rtl="0" eaLnBrk="1" latinLnBrk="0" hangingPunct="1">
                        <a:defRPr sz="2400" kern="1200">
                          <a:solidFill>
                            <a:schemeClr val="dk1"/>
                          </a:solidFill>
                          <a:latin typeface="Raleway"/>
                        </a:defRPr>
                      </a:lvl5pPr>
                      <a:lvl6pPr marL="3047924" algn="l" defTabSz="1219170" rtl="0" eaLnBrk="1" latinLnBrk="0" hangingPunct="1">
                        <a:defRPr sz="2400" kern="1200">
                          <a:solidFill>
                            <a:schemeClr val="dk1"/>
                          </a:solidFill>
                          <a:latin typeface="Raleway"/>
                        </a:defRPr>
                      </a:lvl6pPr>
                      <a:lvl7pPr marL="3657509" algn="l" defTabSz="1219170" rtl="0" eaLnBrk="1" latinLnBrk="0" hangingPunct="1">
                        <a:defRPr sz="2400" kern="1200">
                          <a:solidFill>
                            <a:schemeClr val="dk1"/>
                          </a:solidFill>
                          <a:latin typeface="Raleway"/>
                        </a:defRPr>
                      </a:lvl7pPr>
                      <a:lvl8pPr marL="4267093" algn="l" defTabSz="1219170" rtl="0" eaLnBrk="1" latinLnBrk="0" hangingPunct="1">
                        <a:defRPr sz="2400" kern="1200">
                          <a:solidFill>
                            <a:schemeClr val="dk1"/>
                          </a:solidFill>
                          <a:latin typeface="Raleway"/>
                        </a:defRPr>
                      </a:lvl8pPr>
                      <a:lvl9pPr marL="4876678" algn="l" defTabSz="1219170" rtl="0" eaLnBrk="1" latinLnBrk="0" hangingPunct="1">
                        <a:defRPr sz="2400" kern="1200">
                          <a:solidFill>
                            <a:schemeClr val="dk1"/>
                          </a:solidFill>
                          <a:latin typeface="Raleway"/>
                        </a:defRPr>
                      </a:lvl9pPr>
                    </a:lstStyle>
                    <a:p>
                      <a:pPr marL="0" marR="0" algn="ctr">
                        <a:spcBef>
                          <a:spcPts val="0"/>
                        </a:spcBef>
                        <a:spcAft>
                          <a:spcPts val="0"/>
                        </a:spcAft>
                      </a:pPr>
                      <a:r>
                        <a:rPr lang="en-US" sz="1400" kern="1200" dirty="0">
                          <a:solidFill>
                            <a:schemeClr val="tx1"/>
                          </a:solidFill>
                          <a:effectLst/>
                          <a:latin typeface="+mn-lt"/>
                        </a:rPr>
                        <a:t>1,13 (1,03 </a:t>
                      </a:r>
                      <a:r>
                        <a:rPr kumimoji="0" lang="en-US" sz="1400" b="0" i="0" u="none" strike="noStrike" kern="1200" cap="none" spc="0" normalizeH="0" baseline="0" noProof="0" dirty="0">
                          <a:ln>
                            <a:noFill/>
                          </a:ln>
                          <a:solidFill>
                            <a:schemeClr val="tx1"/>
                          </a:solidFill>
                          <a:effectLst/>
                          <a:uLnTx/>
                          <a:uFillTx/>
                          <a:latin typeface="+mn-lt"/>
                          <a:ea typeface="+mn-ea"/>
                          <a:cs typeface="+mn-cs"/>
                        </a:rPr>
                        <a:t>– </a:t>
                      </a:r>
                      <a:r>
                        <a:rPr lang="en-US" sz="1400" kern="1200" dirty="0">
                          <a:solidFill>
                            <a:schemeClr val="tx1"/>
                          </a:solidFill>
                          <a:effectLst/>
                          <a:latin typeface="+mn-lt"/>
                        </a:rPr>
                        <a:t>1,25), p = 0,014</a:t>
                      </a:r>
                      <a:endParaRPr lang="en-US" sz="1400" kern="1200" dirty="0">
                        <a:solidFill>
                          <a:schemeClr val="tx1"/>
                        </a:solidFill>
                        <a:effectLst/>
                        <a:latin typeface="+mn-lt"/>
                        <a:ea typeface="+mn-ea"/>
                        <a:cs typeface="+mn-cs"/>
                      </a:endParaRPr>
                    </a:p>
                  </a:txBody>
                  <a:tcPr marL="38100" marR="38100" marT="38100" marB="38100" anchor="ctr"/>
                </a:tc>
                <a:extLst>
                  <a:ext uri="{0D108BD9-81ED-4DB2-BD59-A6C34878D82A}">
                    <a16:rowId xmlns:a16="http://schemas.microsoft.com/office/drawing/2014/main" val="265382800"/>
                  </a:ext>
                </a:extLst>
              </a:tr>
            </a:tbl>
          </a:graphicData>
        </a:graphic>
      </p:graphicFrame>
      <p:graphicFrame>
        <p:nvGraphicFramePr>
          <p:cNvPr id="6" name="Tableau 9">
            <a:extLst>
              <a:ext uri="{FF2B5EF4-FFF2-40B4-BE49-F238E27FC236}">
                <a16:creationId xmlns:a16="http://schemas.microsoft.com/office/drawing/2014/main" id="{5F4847A7-C272-4D98-8683-AC6C8F9D9BC7}"/>
              </a:ext>
            </a:extLst>
          </p:cNvPr>
          <p:cNvGraphicFramePr>
            <a:graphicFrameLocks noGrp="1"/>
          </p:cNvGraphicFramePr>
          <p:nvPr>
            <p:extLst>
              <p:ext uri="{D42A27DB-BD31-4B8C-83A1-F6EECF244321}">
                <p14:modId xmlns:p14="http://schemas.microsoft.com/office/powerpoint/2010/main" val="2682964184"/>
              </p:ext>
            </p:extLst>
          </p:nvPr>
        </p:nvGraphicFramePr>
        <p:xfrm>
          <a:off x="1460501" y="4264497"/>
          <a:ext cx="9521761" cy="1483360"/>
        </p:xfrm>
        <a:graphic>
          <a:graphicData uri="http://schemas.openxmlformats.org/drawingml/2006/table">
            <a:tbl>
              <a:tblPr firstRow="1" bandRow="1">
                <a:tableStyleId>{5C22544A-7EE6-4342-B048-85BDC9FD1C3A}</a:tableStyleId>
              </a:tblPr>
              <a:tblGrid>
                <a:gridCol w="3786975">
                  <a:extLst>
                    <a:ext uri="{9D8B030D-6E8A-4147-A177-3AD203B41FA5}">
                      <a16:colId xmlns:a16="http://schemas.microsoft.com/office/drawing/2014/main" val="2872495557"/>
                    </a:ext>
                  </a:extLst>
                </a:gridCol>
                <a:gridCol w="2867393">
                  <a:extLst>
                    <a:ext uri="{9D8B030D-6E8A-4147-A177-3AD203B41FA5}">
                      <a16:colId xmlns:a16="http://schemas.microsoft.com/office/drawing/2014/main" val="3684651778"/>
                    </a:ext>
                  </a:extLst>
                </a:gridCol>
                <a:gridCol w="2867393">
                  <a:extLst>
                    <a:ext uri="{9D8B030D-6E8A-4147-A177-3AD203B41FA5}">
                      <a16:colId xmlns:a16="http://schemas.microsoft.com/office/drawing/2014/main" val="3680888684"/>
                    </a:ext>
                  </a:extLst>
                </a:gridCol>
              </a:tblGrid>
              <a:tr h="370840">
                <a:tc>
                  <a:txBody>
                    <a:bodyPr/>
                    <a:lstStyle/>
                    <a:p>
                      <a:r>
                        <a:rPr lang="fr-FR" sz="1400" dirty="0">
                          <a:solidFill>
                            <a:schemeClr val="bg1"/>
                          </a:solidFill>
                        </a:rPr>
                        <a:t>Factor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effectLst/>
                          <a:latin typeface="+mn-lt"/>
                        </a:rPr>
                        <a:t>CVF, n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1" kern="1200" baseline="0" dirty="0">
                          <a:solidFill>
                            <a:schemeClr val="bg1"/>
                          </a:solidFill>
                          <a:effectLst/>
                          <a:latin typeface="+mn-lt"/>
                          <a:ea typeface="Times New Roman" panose="02020603050405020304" pitchFamily="18" charset="0"/>
                          <a:cs typeface="+mn-cs"/>
                        </a:rPr>
                        <a:t>HIV-1 RNA &lt; 50 copies/ml, N (%)</a:t>
                      </a:r>
                    </a:p>
                  </a:txBody>
                  <a:tcPr anchor="ctr"/>
                </a:tc>
                <a:extLst>
                  <a:ext uri="{0D108BD9-81ED-4DB2-BD59-A6C34878D82A}">
                    <a16:rowId xmlns:a16="http://schemas.microsoft.com/office/drawing/2014/main" val="1951893711"/>
                  </a:ext>
                </a:extLst>
              </a:tr>
              <a:tr h="370840">
                <a:tc>
                  <a:txBody>
                    <a:bodyPr/>
                    <a:lstStyle/>
                    <a:p>
                      <a:pPr algn="l" fontAlgn="ctr"/>
                      <a:r>
                        <a:rPr lang="en-US" sz="1400" b="1" u="none" strike="noStrike" dirty="0">
                          <a:solidFill>
                            <a:schemeClr val="tx1"/>
                          </a:solidFill>
                          <a:effectLst/>
                          <a:latin typeface="+mn-lt"/>
                        </a:rPr>
                        <a:t>No baseline factors</a:t>
                      </a:r>
                      <a:endParaRPr lang="en-US" sz="1400" b="1" i="0" u="none" strike="noStrike" dirty="0">
                        <a:solidFill>
                          <a:schemeClr val="tx1"/>
                        </a:solidFill>
                        <a:effectLst/>
                        <a:latin typeface="+mn-lt"/>
                      </a:endParaRPr>
                    </a:p>
                  </a:txBody>
                  <a:tcPr marL="108000" marR="8304" marT="8302" marB="0" anchor="ctr"/>
                </a:tc>
                <a:tc>
                  <a:txBody>
                    <a:bodyPr/>
                    <a:lstStyle/>
                    <a:p>
                      <a:pPr marL="111125" marR="0" lvl="0" indent="0" algn="ctr" defTabSz="1219170" rtl="0" eaLnBrk="1" fontAlgn="ctr" latinLnBrk="0" hangingPunct="1">
                        <a:lnSpc>
                          <a:spcPct val="100000"/>
                        </a:lnSpc>
                        <a:spcBef>
                          <a:spcPts val="0"/>
                        </a:spcBef>
                        <a:spcAft>
                          <a:spcPts val="0"/>
                        </a:spcAft>
                        <a:buClrTx/>
                        <a:buSzTx/>
                        <a:buFontTx/>
                        <a:buNone/>
                        <a:tabLst/>
                        <a:defRPr/>
                      </a:pPr>
                      <a:r>
                        <a:rPr lang="en-US" sz="1400" u="none" strike="noStrike" dirty="0">
                          <a:solidFill>
                            <a:schemeClr val="tx1"/>
                          </a:solidFill>
                          <a:effectLst/>
                          <a:latin typeface="+mn-lt"/>
                        </a:rPr>
                        <a:t>3/732 (</a:t>
                      </a:r>
                      <a:r>
                        <a:rPr lang="en-US" sz="1400" u="none" strike="noStrike" kern="1200" dirty="0">
                          <a:solidFill>
                            <a:schemeClr val="tx1"/>
                          </a:solidFill>
                          <a:effectLst/>
                          <a:latin typeface="+mn-lt"/>
                        </a:rPr>
                        <a:t>0,41)</a:t>
                      </a:r>
                      <a:endParaRPr lang="en-US" sz="1400" u="none" strike="noStrike" kern="1200" dirty="0">
                        <a:solidFill>
                          <a:schemeClr val="tx1"/>
                        </a:solidFill>
                        <a:effectLst/>
                        <a:latin typeface="+mn-lt"/>
                        <a:ea typeface="+mn-ea"/>
                        <a:cs typeface="+mn-cs"/>
                      </a:endParaRPr>
                    </a:p>
                  </a:txBody>
                  <a:tcPr marL="8304" marR="8304" marT="8302" marB="0" anchor="ctr"/>
                </a:tc>
                <a:tc>
                  <a:txBody>
                    <a:bodyPr/>
                    <a:lstStyle/>
                    <a:p>
                      <a:pPr marL="111125" indent="0" algn="ctr" defTabSz="914400" rtl="0" eaLnBrk="1" fontAlgn="ctr" latinLnBrk="0" hangingPunct="1"/>
                      <a:r>
                        <a:rPr lang="en-US" sz="1400" u="none" strike="noStrike" kern="1200" dirty="0">
                          <a:solidFill>
                            <a:schemeClr val="tx1"/>
                          </a:solidFill>
                          <a:effectLst/>
                          <a:latin typeface="+mn-lt"/>
                        </a:rPr>
                        <a:t>694/732 (95)</a:t>
                      </a:r>
                      <a:endParaRPr lang="en-US" sz="1400" u="none" strike="noStrike" kern="1200" dirty="0">
                        <a:solidFill>
                          <a:schemeClr val="tx1"/>
                        </a:solidFill>
                        <a:effectLst/>
                        <a:latin typeface="+mn-lt"/>
                        <a:ea typeface="+mn-ea"/>
                        <a:cs typeface="+mn-cs"/>
                      </a:endParaRPr>
                    </a:p>
                  </a:txBody>
                  <a:tcPr marL="8304" marR="8304" marT="8302" marB="0" anchor="ctr"/>
                </a:tc>
                <a:extLst>
                  <a:ext uri="{0D108BD9-81ED-4DB2-BD59-A6C34878D82A}">
                    <a16:rowId xmlns:a16="http://schemas.microsoft.com/office/drawing/2014/main" val="2827802350"/>
                  </a:ext>
                </a:extLst>
              </a:tr>
              <a:tr h="370840">
                <a:tc>
                  <a:txBody>
                    <a:bodyPr/>
                    <a:lstStyle/>
                    <a:p>
                      <a:pPr algn="l" fontAlgn="ctr"/>
                      <a:r>
                        <a:rPr lang="en-US" sz="1400" b="1" u="none" strike="noStrike" dirty="0">
                          <a:solidFill>
                            <a:schemeClr val="tx1"/>
                          </a:solidFill>
                          <a:effectLst/>
                          <a:latin typeface="+mn-lt"/>
                        </a:rPr>
                        <a:t>Any one baseline factor</a:t>
                      </a:r>
                      <a:endParaRPr lang="en-US" sz="1400" b="1" i="0" u="none" strike="noStrike" dirty="0">
                        <a:solidFill>
                          <a:schemeClr val="tx1"/>
                        </a:solidFill>
                        <a:effectLst/>
                        <a:latin typeface="+mn-lt"/>
                      </a:endParaRPr>
                    </a:p>
                  </a:txBody>
                  <a:tcPr marL="108000" marR="8304" marT="8302" marB="0" anchor="ctr"/>
                </a:tc>
                <a:tc>
                  <a:txBody>
                    <a:bodyPr/>
                    <a:lstStyle/>
                    <a:p>
                      <a:pPr marL="111125" marR="0" lvl="0" indent="0" algn="ctr" defTabSz="914400" rtl="0" eaLnBrk="1" fontAlgn="ctr" latinLnBrk="0" hangingPunct="1">
                        <a:lnSpc>
                          <a:spcPct val="100000"/>
                        </a:lnSpc>
                        <a:spcBef>
                          <a:spcPts val="0"/>
                        </a:spcBef>
                        <a:spcAft>
                          <a:spcPts val="0"/>
                        </a:spcAft>
                        <a:buClrTx/>
                        <a:buSzTx/>
                        <a:buFontTx/>
                        <a:buNone/>
                        <a:tabLst/>
                        <a:defRPr/>
                      </a:pPr>
                      <a:r>
                        <a:rPr lang="en-US" sz="1400" u="none" strike="noStrike" kern="1200" dirty="0">
                          <a:solidFill>
                            <a:schemeClr val="tx1"/>
                          </a:solidFill>
                          <a:effectLst/>
                          <a:latin typeface="+mn-lt"/>
                        </a:rPr>
                        <a:t>1/272 (0,37)</a:t>
                      </a:r>
                      <a:endParaRPr lang="en-US" sz="1400" u="none" strike="noStrike" kern="1200" dirty="0">
                        <a:solidFill>
                          <a:schemeClr val="tx1"/>
                        </a:solidFill>
                        <a:effectLst/>
                        <a:latin typeface="+mn-lt"/>
                        <a:ea typeface="+mn-ea"/>
                        <a:cs typeface="+mn-cs"/>
                      </a:endParaRPr>
                    </a:p>
                  </a:txBody>
                  <a:tcPr marL="8304" marR="8304" marT="8302" marB="0" anchor="ctr"/>
                </a:tc>
                <a:tc>
                  <a:txBody>
                    <a:bodyPr/>
                    <a:lstStyle/>
                    <a:p>
                      <a:pPr marL="111125" indent="0" algn="ctr" defTabSz="914400" rtl="0" eaLnBrk="1" fontAlgn="ctr" latinLnBrk="0" hangingPunct="1"/>
                      <a:r>
                        <a:rPr lang="en-US" sz="1400" u="none" strike="noStrike" kern="1200" dirty="0">
                          <a:solidFill>
                            <a:schemeClr val="tx1"/>
                          </a:solidFill>
                          <a:effectLst/>
                          <a:latin typeface="+mn-lt"/>
                        </a:rPr>
                        <a:t>261/272 (96)</a:t>
                      </a:r>
                      <a:endParaRPr lang="en-US" sz="1400" u="none" strike="noStrike" kern="1200" dirty="0">
                        <a:solidFill>
                          <a:schemeClr val="tx1"/>
                        </a:solidFill>
                        <a:effectLst/>
                        <a:latin typeface="+mn-lt"/>
                        <a:ea typeface="+mn-ea"/>
                        <a:cs typeface="+mn-cs"/>
                      </a:endParaRPr>
                    </a:p>
                  </a:txBody>
                  <a:tcPr marL="8304" marR="8304" marT="8302" marB="0" anchor="ctr"/>
                </a:tc>
                <a:extLst>
                  <a:ext uri="{0D108BD9-81ED-4DB2-BD59-A6C34878D82A}">
                    <a16:rowId xmlns:a16="http://schemas.microsoft.com/office/drawing/2014/main" val="3537537945"/>
                  </a:ext>
                </a:extLst>
              </a:tr>
              <a:tr h="370840">
                <a:tc>
                  <a:txBody>
                    <a:bodyPr/>
                    <a:lstStyle/>
                    <a:p>
                      <a:pPr algn="l" fontAlgn="ctr"/>
                      <a:r>
                        <a:rPr lang="en-US" sz="1400" b="1" u="none" strike="noStrike" dirty="0">
                          <a:solidFill>
                            <a:schemeClr val="tx1"/>
                          </a:solidFill>
                          <a:effectLst/>
                          <a:latin typeface="+mn-lt"/>
                        </a:rPr>
                        <a:t>Two or more baseline factors</a:t>
                      </a:r>
                      <a:endParaRPr lang="en-US" sz="1400" b="1" i="0" u="none" strike="noStrike" dirty="0">
                        <a:solidFill>
                          <a:schemeClr val="tx1"/>
                        </a:solidFill>
                        <a:effectLst/>
                        <a:latin typeface="+mn-lt"/>
                      </a:endParaRPr>
                    </a:p>
                  </a:txBody>
                  <a:tcPr marL="108000" marR="8304" marT="8302" marB="0" anchor="ctr"/>
                </a:tc>
                <a:tc>
                  <a:txBody>
                    <a:bodyPr/>
                    <a:lstStyle/>
                    <a:p>
                      <a:pPr marL="111125" indent="0" algn="ctr" defTabSz="914400" rtl="0" eaLnBrk="1" fontAlgn="ctr" latinLnBrk="0" hangingPunct="1"/>
                      <a:r>
                        <a:rPr lang="en-US" sz="1400" b="1" u="none" strike="noStrike" kern="1200" dirty="0">
                          <a:solidFill>
                            <a:schemeClr val="tx1"/>
                          </a:solidFill>
                          <a:effectLst/>
                          <a:latin typeface="+mn-lt"/>
                        </a:rPr>
                        <a:t>9/35 (26)</a:t>
                      </a:r>
                      <a:endParaRPr lang="en-US" sz="1400" b="1" u="none" strike="noStrike" kern="1200" dirty="0">
                        <a:solidFill>
                          <a:schemeClr val="tx1"/>
                        </a:solidFill>
                        <a:effectLst/>
                        <a:latin typeface="+mn-lt"/>
                        <a:ea typeface="+mn-ea"/>
                        <a:cs typeface="+mn-cs"/>
                      </a:endParaRPr>
                    </a:p>
                  </a:txBody>
                  <a:tcPr marL="8304" marR="8304" marT="8302" marB="0" anchor="ctr"/>
                </a:tc>
                <a:tc>
                  <a:txBody>
                    <a:bodyPr/>
                    <a:lstStyle/>
                    <a:p>
                      <a:pPr marL="111125" indent="0" algn="ctr" defTabSz="914400" rtl="0" eaLnBrk="1" fontAlgn="ctr" latinLnBrk="0" hangingPunct="1"/>
                      <a:r>
                        <a:rPr lang="en-US" sz="1400" b="1" u="none" strike="noStrike" kern="1200" dirty="0">
                          <a:solidFill>
                            <a:schemeClr val="tx1"/>
                          </a:solidFill>
                          <a:effectLst/>
                          <a:latin typeface="+mn-lt"/>
                        </a:rPr>
                        <a:t>25/35 (71)</a:t>
                      </a:r>
                      <a:endParaRPr lang="en-US" sz="1400" b="1" u="none" strike="noStrike" kern="1200" dirty="0">
                        <a:solidFill>
                          <a:schemeClr val="tx1"/>
                        </a:solidFill>
                        <a:effectLst/>
                        <a:latin typeface="+mn-lt"/>
                        <a:ea typeface="+mn-ea"/>
                        <a:cs typeface="+mn-cs"/>
                      </a:endParaRPr>
                    </a:p>
                  </a:txBody>
                  <a:tcPr marL="8304" marR="8304" marT="8302" marB="0" anchor="ctr"/>
                </a:tc>
                <a:extLst>
                  <a:ext uri="{0D108BD9-81ED-4DB2-BD59-A6C34878D82A}">
                    <a16:rowId xmlns:a16="http://schemas.microsoft.com/office/drawing/2014/main" val="3511656135"/>
                  </a:ext>
                </a:extLst>
              </a:tr>
            </a:tbl>
          </a:graphicData>
        </a:graphic>
      </p:graphicFrame>
      <p:sp>
        <p:nvSpPr>
          <p:cNvPr id="7" name="Rectangle 6">
            <a:extLst>
              <a:ext uri="{FF2B5EF4-FFF2-40B4-BE49-F238E27FC236}">
                <a16:creationId xmlns:a16="http://schemas.microsoft.com/office/drawing/2014/main" id="{11412351-2194-4061-A52E-FCDC705F9136}"/>
              </a:ext>
            </a:extLst>
          </p:cNvPr>
          <p:cNvSpPr/>
          <p:nvPr/>
        </p:nvSpPr>
        <p:spPr>
          <a:xfrm>
            <a:off x="1460501" y="2417885"/>
            <a:ext cx="9521762" cy="1491342"/>
          </a:xfrm>
          <a:prstGeom prst="rect">
            <a:avLst/>
          </a:prstGeom>
          <a:no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srgbClr val="FFFFFF"/>
              </a:solidFill>
              <a:latin typeface="Arial"/>
            </a:endParaRPr>
          </a:p>
        </p:txBody>
      </p:sp>
    </p:spTree>
    <p:extLst>
      <p:ext uri="{BB962C8B-B14F-4D97-AF65-F5344CB8AC3E}">
        <p14:creationId xmlns:p14="http://schemas.microsoft.com/office/powerpoint/2010/main" val="26846764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EEDC4D0-9CA7-454E-9785-FC020DAB6F5C}"/>
              </a:ext>
            </a:extLst>
          </p:cNvPr>
          <p:cNvSpPr>
            <a:spLocks noGrp="1"/>
          </p:cNvSpPr>
          <p:nvPr>
            <p:ph type="ctrTitle"/>
          </p:nvPr>
        </p:nvSpPr>
        <p:spPr/>
        <p:txBody>
          <a:bodyPr>
            <a:normAutofit/>
          </a:bodyPr>
          <a:lstStyle/>
          <a:p>
            <a:r>
              <a:rPr lang="fr-FR" sz="3600" dirty="0"/>
              <a:t>New </a:t>
            </a:r>
            <a:r>
              <a:rPr lang="fr-FR" sz="3600" dirty="0" err="1"/>
              <a:t>ARVs</a:t>
            </a:r>
            <a:r>
              <a:rPr lang="fr-FR" sz="3600" dirty="0"/>
              <a:t> </a:t>
            </a:r>
            <a:endParaRPr lang="fr-FR" dirty="0"/>
          </a:p>
        </p:txBody>
      </p:sp>
    </p:spTree>
    <p:extLst>
      <p:ext uri="{BB962C8B-B14F-4D97-AF65-F5344CB8AC3E}">
        <p14:creationId xmlns:p14="http://schemas.microsoft.com/office/powerpoint/2010/main" val="9654460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2C486F-C2C7-414A-BD60-9F271F430954}"/>
              </a:ext>
            </a:extLst>
          </p:cNvPr>
          <p:cNvSpPr/>
          <p:nvPr/>
        </p:nvSpPr>
        <p:spPr>
          <a:xfrm>
            <a:off x="9646048" y="6495532"/>
            <a:ext cx="2545954" cy="276999"/>
          </a:xfrm>
          <a:prstGeom prst="rect">
            <a:avLst/>
          </a:prstGeom>
        </p:spPr>
        <p:txBody>
          <a:bodyPr wrap="none">
            <a:spAutoFit/>
          </a:bodyPr>
          <a:lstStyle/>
          <a:p>
            <a:pPr algn="r"/>
            <a:r>
              <a:rPr lang="fr-FR" sz="1200" i="1" dirty="0">
                <a:solidFill>
                  <a:srgbClr val="000000"/>
                </a:solidFill>
                <a:ea typeface="Arial" pitchFamily="-84" charset="0"/>
                <a:cs typeface="Arial" pitchFamily="-84" charset="0"/>
              </a:rPr>
              <a:t>Molina JM</a:t>
            </a:r>
            <a:r>
              <a:rPr lang="fr-FR" sz="1200" i="1" dirty="0"/>
              <a:t>, Glasgow 2020, Abs. O415 </a:t>
            </a:r>
          </a:p>
        </p:txBody>
      </p:sp>
      <p:sp>
        <p:nvSpPr>
          <p:cNvPr id="3" name="Titre 2">
            <a:extLst>
              <a:ext uri="{FF2B5EF4-FFF2-40B4-BE49-F238E27FC236}">
                <a16:creationId xmlns:a16="http://schemas.microsoft.com/office/drawing/2014/main" id="{4CC9422F-55E7-4BD8-B748-1279ED1F343D}"/>
              </a:ext>
            </a:extLst>
          </p:cNvPr>
          <p:cNvSpPr>
            <a:spLocks noGrp="1"/>
          </p:cNvSpPr>
          <p:nvPr>
            <p:ph type="title"/>
          </p:nvPr>
        </p:nvSpPr>
        <p:spPr/>
        <p:txBody>
          <a:bodyPr>
            <a:normAutofit/>
          </a:bodyPr>
          <a:lstStyle/>
          <a:p>
            <a:r>
              <a:rPr lang="en-US" sz="2800" dirty="0" err="1"/>
              <a:t>lslatravir</a:t>
            </a:r>
            <a:r>
              <a:rPr lang="en-US" sz="2800" dirty="0"/>
              <a:t> in Combination With </a:t>
            </a:r>
            <a:r>
              <a:rPr lang="en-US" sz="2800" dirty="0" err="1"/>
              <a:t>Doravirine</a:t>
            </a:r>
            <a:br>
              <a:rPr lang="en-US" sz="2800" dirty="0"/>
            </a:br>
            <a:r>
              <a:rPr lang="en-US" sz="2800" dirty="0"/>
              <a:t>Maintains HIV-1 Viral Suppression</a:t>
            </a:r>
            <a:br>
              <a:rPr lang="en-US" sz="2800" dirty="0"/>
            </a:br>
            <a:r>
              <a:rPr lang="en-US" sz="2800" dirty="0"/>
              <a:t>Through 96 Weeks (1)</a:t>
            </a:r>
            <a:endParaRPr lang="fr-FR" sz="2800" dirty="0"/>
          </a:p>
        </p:txBody>
      </p:sp>
      <p:sp>
        <p:nvSpPr>
          <p:cNvPr id="8" name="ZoneTexte 7">
            <a:extLst>
              <a:ext uri="{FF2B5EF4-FFF2-40B4-BE49-F238E27FC236}">
                <a16:creationId xmlns:a16="http://schemas.microsoft.com/office/drawing/2014/main" id="{0F00D027-80F5-4638-AE8B-D44DB5F620C6}"/>
              </a:ext>
            </a:extLst>
          </p:cNvPr>
          <p:cNvSpPr txBox="1"/>
          <p:nvPr/>
        </p:nvSpPr>
        <p:spPr>
          <a:xfrm>
            <a:off x="3230899" y="1791069"/>
            <a:ext cx="5730223" cy="400110"/>
          </a:xfrm>
          <a:prstGeom prst="rect">
            <a:avLst/>
          </a:prstGeom>
          <a:noFill/>
        </p:spPr>
        <p:txBody>
          <a:bodyPr wrap="none">
            <a:spAutoFit/>
          </a:bodyPr>
          <a:lstStyle/>
          <a:p>
            <a:pPr algn="ctr" defTabSz="685783" eaLnBrk="0" fontAlgn="base" hangingPunct="0">
              <a:spcBef>
                <a:spcPct val="0"/>
              </a:spcBef>
              <a:spcAft>
                <a:spcPct val="0"/>
              </a:spcAft>
              <a:defRPr/>
            </a:pPr>
            <a:r>
              <a:rPr lang="en-GB" sz="2000" b="1" dirty="0">
                <a:solidFill>
                  <a:srgbClr val="0070C0"/>
                </a:solidFill>
                <a:cs typeface="Arial" panose="020B0604020202020204" pitchFamily="34" charset="0"/>
              </a:rPr>
              <a:t>Protocol 011: Phase 2 Dose Ranging Trial of ISL+DOR</a:t>
            </a:r>
            <a:endParaRPr lang="en-GB" sz="2000" b="1" baseline="30000" dirty="0">
              <a:solidFill>
                <a:srgbClr val="0070C0"/>
              </a:solidFill>
              <a:cs typeface="Arial" panose="020B0604020202020204" pitchFamily="34" charset="0"/>
            </a:endParaRPr>
          </a:p>
        </p:txBody>
      </p:sp>
      <p:grpSp>
        <p:nvGrpSpPr>
          <p:cNvPr id="4" name="Groupe 3">
            <a:extLst>
              <a:ext uri="{FF2B5EF4-FFF2-40B4-BE49-F238E27FC236}">
                <a16:creationId xmlns:a16="http://schemas.microsoft.com/office/drawing/2014/main" id="{36C7C7F4-6784-4E99-AECE-1A0522ADDD96}"/>
              </a:ext>
            </a:extLst>
          </p:cNvPr>
          <p:cNvGrpSpPr/>
          <p:nvPr/>
        </p:nvGrpSpPr>
        <p:grpSpPr>
          <a:xfrm>
            <a:off x="1200529" y="2332339"/>
            <a:ext cx="10503669" cy="3905732"/>
            <a:chOff x="1200529" y="2324026"/>
            <a:chExt cx="10503669" cy="3905732"/>
          </a:xfrm>
        </p:grpSpPr>
        <p:sp>
          <p:nvSpPr>
            <p:cNvPr id="46" name="Rectangle 45">
              <a:extLst>
                <a:ext uri="{FF2B5EF4-FFF2-40B4-BE49-F238E27FC236}">
                  <a16:creationId xmlns:a16="http://schemas.microsoft.com/office/drawing/2014/main" id="{25D0DD03-0C5F-4D2A-8EAC-C2C7C92110B1}"/>
                </a:ext>
              </a:extLst>
            </p:cNvPr>
            <p:cNvSpPr/>
            <p:nvPr/>
          </p:nvSpPr>
          <p:spPr>
            <a:xfrm>
              <a:off x="1200529" y="2929292"/>
              <a:ext cx="1896381" cy="2670029"/>
            </a:xfrm>
            <a:prstGeom prst="rect">
              <a:avLst/>
            </a:prstGeom>
            <a:solidFill>
              <a:schemeClr val="bg1">
                <a:lumMod val="85000"/>
              </a:schemeClr>
            </a:solidFill>
            <a:ln w="9525" cap="flat" cmpd="sng" algn="ctr">
              <a:no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a:ln>
                    <a:noFill/>
                  </a:ln>
                  <a:effectLst/>
                  <a:uLnTx/>
                  <a:uFillTx/>
                  <a:latin typeface="+mj-lt"/>
                  <a:ea typeface="+mn-ea"/>
                  <a:cs typeface="+mn-cs"/>
                </a:rPr>
                <a:t>Key Inclusion</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a:ln>
                    <a:noFill/>
                  </a:ln>
                  <a:effectLst/>
                  <a:uLnTx/>
                  <a:uFillTx/>
                  <a:latin typeface="+mj-lt"/>
                  <a:ea typeface="+mn-ea"/>
                  <a:cs typeface="+mn-cs"/>
                </a:rPr>
                <a:t>Criteria:</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b="0" i="0" u="none" strike="noStrike" kern="0" cap="none" spc="0" normalizeH="0" baseline="0" noProof="0">
                  <a:ln>
                    <a:noFill/>
                  </a:ln>
                  <a:effectLst/>
                  <a:uLnTx/>
                  <a:uFillTx/>
                  <a:latin typeface="+mj-lt"/>
                  <a:ea typeface="+mn-ea"/>
                  <a:cs typeface="+mn-cs"/>
                </a:rPr>
                <a:t>Treatment-naïve</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b="0" i="0" u="none" strike="noStrike" kern="0" cap="none" spc="0" normalizeH="0" baseline="0" noProof="0">
                  <a:ln>
                    <a:noFill/>
                  </a:ln>
                  <a:effectLst/>
                  <a:uLnTx/>
                  <a:uFillTx/>
                  <a:latin typeface="+mj-lt"/>
                  <a:ea typeface="+mn-ea"/>
                  <a:cs typeface="+mn-cs"/>
                </a:rPr>
                <a:t>HIV-1 RNA </a:t>
              </a:r>
              <a:r>
                <a:rPr kumimoji="0" lang="en-US" sz="1100" b="0" i="0" u="none" strike="noStrike" kern="0" cap="none" spc="0" normalizeH="0" baseline="0" noProof="0">
                  <a:ln>
                    <a:noFill/>
                  </a:ln>
                  <a:effectLst/>
                  <a:uLnTx/>
                  <a:uFillTx/>
                  <a:latin typeface="Calibri" panose="020F0502020204030204" pitchFamily="34" charset="0"/>
                  <a:cs typeface="Calibri" panose="020F0502020204030204" pitchFamily="34" charset="0"/>
                </a:rPr>
                <a:t>≥</a:t>
              </a:r>
              <a:r>
                <a:rPr kumimoji="0" lang="en-US" sz="1100" b="0" i="0" u="none" strike="noStrike" kern="0" cap="none" spc="0" normalizeH="0" baseline="0" noProof="0">
                  <a:ln>
                    <a:noFill/>
                  </a:ln>
                  <a:effectLst/>
                  <a:uLnTx/>
                  <a:uFillTx/>
                  <a:latin typeface="+mj-lt"/>
                  <a:ea typeface="+mn-ea"/>
                  <a:cs typeface="+mn-cs"/>
                </a:rPr>
                <a:t>1000 c/mL</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b="0" i="0" u="none" strike="noStrike" kern="0" cap="none" spc="0" normalizeH="0" baseline="0" noProof="0">
                  <a:ln>
                    <a:noFill/>
                  </a:ln>
                  <a:effectLst/>
                  <a:uLnTx/>
                  <a:uFillTx/>
                  <a:latin typeface="+mj-lt"/>
                  <a:ea typeface="+mn-ea"/>
                  <a:cs typeface="+mn-cs"/>
                </a:rPr>
                <a:t>CD4+ T-cell count </a:t>
              </a:r>
              <a:r>
                <a:rPr kumimoji="0" lang="en-US" sz="1100" b="0" i="0" u="none" strike="noStrike" kern="0" cap="none" spc="0" normalizeH="0" baseline="0" noProof="0">
                  <a:ln>
                    <a:noFill/>
                  </a:ln>
                  <a:effectLst/>
                  <a:uLnTx/>
                  <a:uFillTx/>
                  <a:latin typeface="Calibri" panose="020F0502020204030204" pitchFamily="34" charset="0"/>
                  <a:cs typeface="Calibri" panose="020F0502020204030204" pitchFamily="34" charset="0"/>
                </a:rPr>
                <a:t>≥ </a:t>
              </a:r>
              <a:r>
                <a:rPr kumimoji="0" lang="en-US" sz="1100" b="0" i="0" u="none" strike="noStrike" kern="0" cap="none" spc="0" normalizeH="0" baseline="0" noProof="0">
                  <a:ln>
                    <a:noFill/>
                  </a:ln>
                  <a:effectLst/>
                  <a:uLnTx/>
                  <a:uFillTx/>
                  <a:latin typeface="+mj-lt"/>
                  <a:ea typeface="+mn-ea"/>
                  <a:cs typeface="+mn-cs"/>
                </a:rPr>
                <a:t>200</a:t>
              </a:r>
              <a:br>
                <a:rPr lang="en-US" sz="1100" kern="0">
                  <a:latin typeface="+mj-lt"/>
                </a:rPr>
              </a:br>
              <a:r>
                <a:rPr kumimoji="0" lang="en-US" sz="1100" b="0" i="0" u="none" strike="noStrike" kern="0" cap="none" spc="0" normalizeH="0" baseline="0" noProof="0">
                  <a:ln>
                    <a:noFill/>
                  </a:ln>
                  <a:effectLst/>
                  <a:uLnTx/>
                  <a:uFillTx/>
                  <a:latin typeface="+mj-lt"/>
                  <a:ea typeface="+mn-ea"/>
                  <a:cs typeface="+mn-cs"/>
                </a:rPr>
                <a:t>cells/mL</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b="0" i="0" u="none" strike="noStrike" kern="0" cap="none" spc="0" normalizeH="0" baseline="0" noProof="0">
                  <a:ln>
                    <a:noFill/>
                  </a:ln>
                  <a:effectLst/>
                  <a:uLnTx/>
                  <a:uFillTx/>
                  <a:latin typeface="+mj-lt"/>
                  <a:ea typeface="+mn-ea"/>
                  <a:cs typeface="+mn-cs"/>
                </a:rPr>
                <a:t>No ARV drug resistance</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b="0" i="0" u="none" strike="noStrike" kern="0" cap="none" spc="0" normalizeH="0" baseline="0" noProof="0">
                  <a:ln>
                    <a:noFill/>
                  </a:ln>
                  <a:effectLst/>
                  <a:uLnTx/>
                  <a:uFillTx/>
                  <a:latin typeface="+mj-lt"/>
                  <a:ea typeface="+mn-ea"/>
                  <a:cs typeface="+mn-cs"/>
                </a:rPr>
                <a:t>No HCV co-infection or</a:t>
              </a:r>
              <a:br>
                <a:rPr kumimoji="0" lang="en-US" sz="1100" b="0" i="0" u="none" strike="noStrike" kern="0" cap="none" spc="0" normalizeH="0" baseline="0" noProof="0">
                  <a:ln>
                    <a:noFill/>
                  </a:ln>
                  <a:effectLst/>
                  <a:uLnTx/>
                  <a:uFillTx/>
                  <a:latin typeface="+mj-lt"/>
                  <a:ea typeface="+mn-ea"/>
                  <a:cs typeface="+mn-cs"/>
                </a:rPr>
              </a:br>
              <a:r>
                <a:rPr kumimoji="0" lang="en-US" sz="1100" b="0" i="0" u="none" strike="noStrike" kern="0" cap="none" spc="0" normalizeH="0" baseline="0" noProof="0">
                  <a:ln>
                    <a:noFill/>
                  </a:ln>
                  <a:effectLst/>
                  <a:uLnTx/>
                  <a:uFillTx/>
                  <a:latin typeface="+mj-lt"/>
                  <a:ea typeface="+mn-ea"/>
                  <a:cs typeface="+mn-cs"/>
                </a:rPr>
                <a:t>active HBV co-infection</a:t>
              </a:r>
              <a:br>
                <a:rPr kumimoji="0" lang="en-US" sz="1100" b="0" i="0" u="none" strike="noStrike" kern="0" cap="none" spc="0" normalizeH="0" baseline="0" noProof="0">
                  <a:ln>
                    <a:noFill/>
                  </a:ln>
                  <a:effectLst/>
                  <a:uLnTx/>
                  <a:uFillTx/>
                  <a:latin typeface="+mj-lt"/>
                  <a:ea typeface="+mn-ea"/>
                  <a:cs typeface="+mn-cs"/>
                </a:rPr>
              </a:br>
              <a:endParaRPr kumimoji="0" lang="en-US" sz="1100" b="0" i="0" u="none" strike="noStrike" kern="0" cap="none" spc="0" normalizeH="0" baseline="0" noProof="0">
                <a:ln>
                  <a:noFill/>
                </a:ln>
                <a:effectLst/>
                <a:uLnTx/>
                <a:uFillTx/>
                <a:latin typeface="+mj-lt"/>
                <a:ea typeface="+mn-ea"/>
                <a:cs typeface="+mn-cs"/>
              </a:endParaRPr>
            </a:p>
            <a:p>
              <a:pPr marR="0" lvl="0" defTabSz="914400" eaLnBrk="1" fontAlgn="base" latinLnBrk="0" hangingPunct="1">
                <a:lnSpc>
                  <a:spcPct val="100000"/>
                </a:lnSpc>
                <a:spcBef>
                  <a:spcPct val="0"/>
                </a:spcBef>
                <a:spcAft>
                  <a:spcPct val="0"/>
                </a:spcAft>
                <a:buClrTx/>
                <a:buSzTx/>
                <a:tabLst/>
                <a:defRPr/>
              </a:pPr>
              <a:r>
                <a:rPr kumimoji="0" lang="en-US" sz="1100" b="0" i="0" u="none" strike="noStrike" kern="0" cap="none" spc="0" normalizeH="0" baseline="0" noProof="0">
                  <a:ln>
                    <a:noFill/>
                  </a:ln>
                  <a:effectLst/>
                  <a:uLnTx/>
                  <a:uFillTx/>
                  <a:latin typeface="+mj-lt"/>
                  <a:ea typeface="+mn-ea"/>
                  <a:cs typeface="+mn-cs"/>
                </a:rPr>
                <a:t>Stratification by screening</a:t>
              </a:r>
            </a:p>
            <a:p>
              <a:pPr marR="0" lvl="0" defTabSz="914400" eaLnBrk="1" fontAlgn="base" latinLnBrk="0" hangingPunct="1">
                <a:lnSpc>
                  <a:spcPct val="100000"/>
                </a:lnSpc>
                <a:spcBef>
                  <a:spcPct val="0"/>
                </a:spcBef>
                <a:spcAft>
                  <a:spcPct val="0"/>
                </a:spcAft>
                <a:buClrTx/>
                <a:buSzTx/>
                <a:tabLst/>
                <a:defRPr/>
              </a:pPr>
              <a:r>
                <a:rPr kumimoji="0" lang="en-US" sz="1100" b="0" i="0" u="none" strike="noStrike" kern="0" cap="none" spc="0" normalizeH="0" baseline="0" noProof="0">
                  <a:ln>
                    <a:noFill/>
                  </a:ln>
                  <a:effectLst/>
                  <a:uLnTx/>
                  <a:uFillTx/>
                  <a:latin typeface="+mj-lt"/>
                  <a:ea typeface="+mn-ea"/>
                  <a:cs typeface="+mn-cs"/>
                </a:rPr>
                <a:t>HIV-1 RNA level (</a:t>
              </a:r>
              <a:r>
                <a:rPr kumimoji="0" lang="en-US" sz="1100" b="0" i="0" u="none" strike="noStrike" kern="0" cap="none" spc="0" normalizeH="0" baseline="0" noProof="0">
                  <a:ln>
                    <a:noFill/>
                  </a:ln>
                  <a:effectLst/>
                  <a:uLnTx/>
                  <a:uFillTx/>
                  <a:latin typeface="+mj-lt"/>
                  <a:ea typeface="+mn-ea"/>
                  <a:cs typeface="+mn-cs"/>
                  <a:sym typeface="Symbol" panose="05050102010706020507" pitchFamily="18" charset="2"/>
                </a:rPr>
                <a:t></a:t>
              </a:r>
              <a:r>
                <a:rPr kumimoji="0" lang="en-US" sz="1100" b="0" i="0" u="none" strike="noStrike" kern="0" cap="none" spc="0" normalizeH="0" baseline="0" noProof="0">
                  <a:ln>
                    <a:noFill/>
                  </a:ln>
                  <a:effectLst/>
                  <a:uLnTx/>
                  <a:uFillTx/>
                  <a:latin typeface="+mj-lt"/>
                  <a:ea typeface="+mn-ea"/>
                  <a:cs typeface="+mn-cs"/>
                </a:rPr>
                <a:t>100,000</a:t>
              </a:r>
            </a:p>
            <a:p>
              <a:pPr marR="0" lvl="0" defTabSz="914400" eaLnBrk="1" fontAlgn="base" latinLnBrk="0" hangingPunct="1">
                <a:lnSpc>
                  <a:spcPct val="100000"/>
                </a:lnSpc>
                <a:spcBef>
                  <a:spcPct val="0"/>
                </a:spcBef>
                <a:spcAft>
                  <a:spcPct val="0"/>
                </a:spcAft>
                <a:buClrTx/>
                <a:buSzTx/>
                <a:tabLst/>
                <a:defRPr/>
              </a:pPr>
              <a:r>
                <a:rPr kumimoji="0" lang="en-US" sz="1100" b="0" i="0" u="none" strike="noStrike" kern="0" cap="none" spc="0" normalizeH="0" baseline="0" noProof="0">
                  <a:ln>
                    <a:noFill/>
                  </a:ln>
                  <a:effectLst/>
                  <a:uLnTx/>
                  <a:uFillTx/>
                  <a:latin typeface="+mj-lt"/>
                  <a:ea typeface="+mn-ea"/>
                  <a:cs typeface="+mn-cs"/>
                </a:rPr>
                <a:t>or &gt;100,000 </a:t>
              </a:r>
              <a:r>
                <a:rPr lang="en-US" sz="1100" kern="0">
                  <a:latin typeface="+mj-lt"/>
                </a:rPr>
                <a:t>c</a:t>
              </a:r>
              <a:r>
                <a:rPr kumimoji="0" lang="en-US" sz="1100" b="0" i="0" u="none" strike="noStrike" kern="0" cap="none" spc="0" normalizeH="0" baseline="0" noProof="0">
                  <a:ln>
                    <a:noFill/>
                  </a:ln>
                  <a:effectLst/>
                  <a:uLnTx/>
                  <a:uFillTx/>
                  <a:latin typeface="+mj-lt"/>
                  <a:ea typeface="+mn-ea"/>
                  <a:cs typeface="+mn-cs"/>
                </a:rPr>
                <a:t>opies/mL)</a:t>
              </a:r>
              <a:br>
                <a:rPr kumimoji="0" lang="en-US" sz="1100" b="0" i="0" u="none" strike="noStrike" kern="0" cap="none" spc="0" normalizeH="0" baseline="0" noProof="0">
                  <a:ln>
                    <a:noFill/>
                  </a:ln>
                  <a:effectLst/>
                  <a:uLnTx/>
                  <a:uFillTx/>
                  <a:latin typeface="+mj-lt"/>
                  <a:ea typeface="+mn-ea"/>
                  <a:cs typeface="+mn-cs"/>
                </a:rPr>
              </a:br>
              <a:endParaRPr kumimoji="0" lang="en-US" sz="1100" b="0" i="0" u="none" strike="noStrike" kern="0" cap="none" spc="0" normalizeH="0" baseline="0" noProof="0">
                <a:ln>
                  <a:noFill/>
                </a:ln>
                <a:effectLst/>
                <a:uLnTx/>
                <a:uFillTx/>
                <a:latin typeface="+mj-lt"/>
                <a:ea typeface="+mn-ea"/>
                <a:cs typeface="+mn-cs"/>
              </a:endParaRPr>
            </a:p>
            <a:p>
              <a:pPr marR="0" lvl="0" algn="ctr" defTabSz="914400" eaLnBrk="1" fontAlgn="base" latinLnBrk="0" hangingPunct="1">
                <a:lnSpc>
                  <a:spcPct val="100000"/>
                </a:lnSpc>
                <a:spcBef>
                  <a:spcPct val="0"/>
                </a:spcBef>
                <a:spcAft>
                  <a:spcPct val="0"/>
                </a:spcAft>
                <a:buClrTx/>
                <a:buSzTx/>
                <a:tabLst/>
                <a:defRPr/>
              </a:pPr>
              <a:r>
                <a:rPr kumimoji="0" lang="en-US" sz="1100" b="1" i="0" u="none" strike="noStrike" kern="0" cap="none" spc="0" normalizeH="0" baseline="0" noProof="0">
                  <a:ln>
                    <a:noFill/>
                  </a:ln>
                  <a:effectLst/>
                  <a:uLnTx/>
                  <a:uFillTx/>
                  <a:latin typeface="+mj-lt"/>
                  <a:ea typeface="+mn-ea"/>
                  <a:cs typeface="+mn-cs"/>
                </a:rPr>
                <a:t>N = </a:t>
              </a:r>
              <a:r>
                <a:rPr kumimoji="0" lang="en-US" sz="1100" b="1" i="0" u="none" strike="noStrike" kern="0" cap="none" spc="0" normalizeH="0" baseline="0" noProof="0">
                  <a:ln>
                    <a:noFill/>
                  </a:ln>
                  <a:effectLst/>
                  <a:uLnTx/>
                  <a:uFillTx/>
                  <a:latin typeface="+mj-lt"/>
                  <a:ea typeface="+mn-ea"/>
                  <a:cs typeface="+mn-cs"/>
                  <a:sym typeface="Symbol" panose="05050102010706020507" pitchFamily="18" charset="2"/>
                </a:rPr>
                <a:t></a:t>
              </a:r>
              <a:r>
                <a:rPr kumimoji="0" lang="en-US" sz="1100" b="1" i="0" u="none" strike="noStrike" kern="0" cap="none" spc="0" normalizeH="0" baseline="0" noProof="0">
                  <a:ln>
                    <a:noFill/>
                  </a:ln>
                  <a:effectLst/>
                  <a:uLnTx/>
                  <a:uFillTx/>
                  <a:latin typeface="+mj-lt"/>
                  <a:ea typeface="+mn-ea"/>
                  <a:cs typeface="+mn-cs"/>
                </a:rPr>
                <a:t> 30 per arm</a:t>
              </a:r>
              <a:endParaRPr kumimoji="0" lang="en-US" sz="1100" b="1" i="0" u="none" strike="noStrike" kern="0" cap="none" spc="0" normalizeH="0" baseline="0" noProof="0" dirty="0">
                <a:ln>
                  <a:noFill/>
                </a:ln>
                <a:effectLst/>
                <a:uLnTx/>
                <a:uFillTx/>
                <a:latin typeface="+mj-lt"/>
                <a:ea typeface="+mn-ea"/>
                <a:cs typeface="+mn-cs"/>
              </a:endParaRPr>
            </a:p>
          </p:txBody>
        </p:sp>
        <p:sp>
          <p:nvSpPr>
            <p:cNvPr id="47" name="Signalisation droite 8">
              <a:extLst>
                <a:ext uri="{FF2B5EF4-FFF2-40B4-BE49-F238E27FC236}">
                  <a16:creationId xmlns:a16="http://schemas.microsoft.com/office/drawing/2014/main" id="{59CCBDD6-5B00-4073-802C-B581CEB99A12}"/>
                </a:ext>
              </a:extLst>
            </p:cNvPr>
            <p:cNvSpPr/>
            <p:nvPr/>
          </p:nvSpPr>
          <p:spPr>
            <a:xfrm>
              <a:off x="3172387" y="2929292"/>
              <a:ext cx="1830337" cy="594388"/>
            </a:xfrm>
            <a:prstGeom prst="homePlate">
              <a:avLst/>
            </a:prstGeom>
            <a:solidFill>
              <a:srgbClr val="3C857C"/>
            </a:solidFill>
            <a:ln w="9525" cap="flat" cmpd="sng" algn="ctr">
              <a:noFill/>
              <a:prstDash val="solid"/>
            </a:ln>
            <a:effectLst/>
          </p:spPr>
          <p:txBody>
            <a:bodyPr lIns="36000" tIns="36000" rIns="36000" bIns="36000"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fr-FR" sz="1100" b="1" i="0" u="none" strike="noStrike" kern="0" cap="none" spc="0" normalizeH="0" baseline="0" noProof="0" dirty="0">
                  <a:ln>
                    <a:noFill/>
                  </a:ln>
                  <a:solidFill>
                    <a:srgbClr val="FFFFFF"/>
                  </a:solidFill>
                  <a:effectLst/>
                  <a:uLnTx/>
                  <a:uFillTx/>
                  <a:latin typeface="+mj-lt"/>
                  <a:ea typeface="+mn-ea"/>
                  <a:cs typeface="+mn-cs"/>
                </a:rPr>
                <a:t>ISL 0,25 mg QD</a:t>
              </a:r>
              <a:br>
                <a:rPr kumimoji="0" lang="fr-FR" sz="1100" b="1" i="0" u="none" strike="noStrike" kern="0" cap="none" spc="0" normalizeH="0" baseline="0" noProof="0" dirty="0">
                  <a:ln>
                    <a:noFill/>
                  </a:ln>
                  <a:solidFill>
                    <a:srgbClr val="FFFFFF"/>
                  </a:solidFill>
                  <a:effectLst/>
                  <a:uLnTx/>
                  <a:uFillTx/>
                  <a:latin typeface="+mj-lt"/>
                  <a:ea typeface="+mn-ea"/>
                  <a:cs typeface="+mn-cs"/>
                </a:rPr>
              </a:br>
              <a:r>
                <a:rPr kumimoji="0" lang="fr-FR" sz="1100" b="1" i="0" u="none" strike="noStrike" kern="0" cap="none" spc="0" normalizeH="0" baseline="0" noProof="0" dirty="0">
                  <a:ln>
                    <a:noFill/>
                  </a:ln>
                  <a:solidFill>
                    <a:srgbClr val="FFFFFF"/>
                  </a:solidFill>
                  <a:effectLst/>
                  <a:uLnTx/>
                  <a:uFillTx/>
                  <a:latin typeface="+mj-lt"/>
                  <a:ea typeface="+mn-ea"/>
                  <a:cs typeface="+mn-cs"/>
                </a:rPr>
                <a:t>+ DOR QD + 3TC QD</a:t>
              </a:r>
            </a:p>
            <a:p>
              <a:pPr marL="0" marR="0" lvl="0" indent="0" defTabSz="914400" eaLnBrk="1" fontAlgn="base" latinLnBrk="0" hangingPunct="1">
                <a:lnSpc>
                  <a:spcPct val="100000"/>
                </a:lnSpc>
                <a:spcBef>
                  <a:spcPct val="0"/>
                </a:spcBef>
                <a:spcAft>
                  <a:spcPct val="0"/>
                </a:spcAft>
                <a:buClrTx/>
                <a:buSzTx/>
                <a:buFontTx/>
                <a:buNone/>
                <a:tabLst/>
                <a:defRPr/>
              </a:pPr>
              <a:r>
                <a:rPr kumimoji="0" lang="fr-FR" sz="1100" b="0" i="0" u="none" strike="noStrike" kern="0" cap="none" spc="0" normalizeH="0" baseline="0" noProof="0" dirty="0">
                  <a:ln>
                    <a:noFill/>
                  </a:ln>
                  <a:solidFill>
                    <a:srgbClr val="FFFFFF"/>
                  </a:solidFill>
                  <a:effectLst/>
                  <a:uLnTx/>
                  <a:uFillTx/>
                  <a:latin typeface="+mj-lt"/>
                  <a:ea typeface="+mn-ea"/>
                  <a:cs typeface="+mn-cs"/>
                </a:rPr>
                <a:t>(+ DOR/3TC/TDF PBO)</a:t>
              </a:r>
            </a:p>
          </p:txBody>
        </p:sp>
        <p:sp>
          <p:nvSpPr>
            <p:cNvPr id="48" name="Signalisation droite 9">
              <a:extLst>
                <a:ext uri="{FF2B5EF4-FFF2-40B4-BE49-F238E27FC236}">
                  <a16:creationId xmlns:a16="http://schemas.microsoft.com/office/drawing/2014/main" id="{31BF6FCF-086A-42F5-8099-55D31F9BE5E5}"/>
                </a:ext>
              </a:extLst>
            </p:cNvPr>
            <p:cNvSpPr/>
            <p:nvPr/>
          </p:nvSpPr>
          <p:spPr>
            <a:xfrm>
              <a:off x="4993289" y="2929292"/>
              <a:ext cx="1830337" cy="594388"/>
            </a:xfrm>
            <a:prstGeom prst="homePlate">
              <a:avLst/>
            </a:prstGeom>
            <a:solidFill>
              <a:srgbClr val="3C857C"/>
            </a:solidFill>
            <a:ln w="9525" cap="flat" cmpd="sng" algn="ctr">
              <a:noFill/>
              <a:prstDash val="solid"/>
            </a:ln>
            <a:effectLst/>
          </p:spPr>
          <p:txBody>
            <a:bodyPr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100" b="1" i="0" u="none" strike="noStrike" kern="0" cap="none" spc="0" normalizeH="0" baseline="0" noProof="0" dirty="0">
                  <a:ln>
                    <a:noFill/>
                  </a:ln>
                  <a:solidFill>
                    <a:srgbClr val="FFFFFF"/>
                  </a:solidFill>
                  <a:effectLst/>
                  <a:uLnTx/>
                  <a:uFillTx/>
                  <a:latin typeface="+mj-lt"/>
                  <a:ea typeface="+mn-ea"/>
                  <a:cs typeface="+mn-cs"/>
                </a:rPr>
                <a:t>ISL 0,25 mg QD</a:t>
              </a:r>
              <a:br>
                <a:rPr kumimoji="0" lang="fr-FR" sz="1100" b="1" i="0" u="none" strike="noStrike" kern="0" cap="none" spc="0" normalizeH="0" baseline="0" noProof="0" dirty="0">
                  <a:ln>
                    <a:noFill/>
                  </a:ln>
                  <a:solidFill>
                    <a:srgbClr val="FFFFFF"/>
                  </a:solidFill>
                  <a:effectLst/>
                  <a:uLnTx/>
                  <a:uFillTx/>
                  <a:latin typeface="+mj-lt"/>
                  <a:ea typeface="+mn-ea"/>
                  <a:cs typeface="+mn-cs"/>
                </a:rPr>
              </a:br>
              <a:r>
                <a:rPr kumimoji="0" lang="fr-FR" sz="1100" b="1" i="0" u="none" strike="noStrike" kern="0" cap="none" spc="0" normalizeH="0" baseline="0" noProof="0" dirty="0">
                  <a:ln>
                    <a:noFill/>
                  </a:ln>
                  <a:solidFill>
                    <a:srgbClr val="FFFFFF"/>
                  </a:solidFill>
                  <a:effectLst/>
                  <a:uLnTx/>
                  <a:uFillTx/>
                  <a:latin typeface="+mj-lt"/>
                  <a:ea typeface="+mn-ea"/>
                  <a:cs typeface="+mn-cs"/>
                </a:rPr>
                <a:t>+ DOR QD</a:t>
              </a:r>
              <a:endParaRPr kumimoji="0" lang="fr-FR" sz="2800" b="0" i="0" u="none" strike="noStrike" kern="0" cap="none" spc="0" normalizeH="0" baseline="0" noProof="0" dirty="0">
                <a:ln>
                  <a:noFill/>
                </a:ln>
                <a:solidFill>
                  <a:srgbClr val="FFFFFF"/>
                </a:solidFill>
                <a:effectLst/>
                <a:uLnTx/>
                <a:uFillTx/>
                <a:latin typeface="+mj-lt"/>
                <a:ea typeface="+mn-ea"/>
                <a:cs typeface="+mn-cs"/>
              </a:endParaRPr>
            </a:p>
          </p:txBody>
        </p:sp>
        <p:sp>
          <p:nvSpPr>
            <p:cNvPr id="49" name="Signalisation droite 10">
              <a:extLst>
                <a:ext uri="{FF2B5EF4-FFF2-40B4-BE49-F238E27FC236}">
                  <a16:creationId xmlns:a16="http://schemas.microsoft.com/office/drawing/2014/main" id="{26B9AE2F-0239-4E34-A302-A1BF44EA29FB}"/>
                </a:ext>
              </a:extLst>
            </p:cNvPr>
            <p:cNvSpPr/>
            <p:nvPr/>
          </p:nvSpPr>
          <p:spPr>
            <a:xfrm>
              <a:off x="3172387" y="3618027"/>
              <a:ext cx="1830337" cy="594388"/>
            </a:xfrm>
            <a:prstGeom prst="homePlate">
              <a:avLst/>
            </a:prstGeom>
            <a:solidFill>
              <a:srgbClr val="88CBB4"/>
            </a:solidFill>
            <a:ln w="9525" cap="flat" cmpd="sng" algn="ctr">
              <a:noFill/>
              <a:prstDash val="solid"/>
            </a:ln>
            <a:effectLst/>
          </p:spPr>
          <p:txBody>
            <a:bodyPr lIns="36000" tIns="36000" rIns="36000" bIns="36000"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fr-FR" sz="1100" b="1" i="0" u="none" strike="noStrike" kern="0" cap="none" spc="0" normalizeH="0" baseline="0" noProof="0" dirty="0">
                  <a:ln>
                    <a:noFill/>
                  </a:ln>
                  <a:effectLst/>
                  <a:uLnTx/>
                  <a:uFillTx/>
                  <a:latin typeface="+mj-lt"/>
                  <a:ea typeface="+mn-ea"/>
                  <a:cs typeface="+mn-cs"/>
                </a:rPr>
                <a:t>ISL 0,75 mg QD</a:t>
              </a:r>
              <a:br>
                <a:rPr kumimoji="0" lang="fr-FR" sz="1100" b="1" i="0" u="none" strike="noStrike" kern="0" cap="none" spc="0" normalizeH="0" baseline="0" noProof="0" dirty="0">
                  <a:ln>
                    <a:noFill/>
                  </a:ln>
                  <a:effectLst/>
                  <a:uLnTx/>
                  <a:uFillTx/>
                  <a:latin typeface="+mj-lt"/>
                  <a:ea typeface="+mn-ea"/>
                  <a:cs typeface="+mn-cs"/>
                </a:rPr>
              </a:br>
              <a:r>
                <a:rPr kumimoji="0" lang="fr-FR" sz="1100" b="1" i="0" u="none" strike="noStrike" kern="0" cap="none" spc="0" normalizeH="0" baseline="0" noProof="0" dirty="0">
                  <a:ln>
                    <a:noFill/>
                  </a:ln>
                  <a:effectLst/>
                  <a:uLnTx/>
                  <a:uFillTx/>
                  <a:latin typeface="+mj-lt"/>
                  <a:ea typeface="+mn-ea"/>
                  <a:cs typeface="+mn-cs"/>
                </a:rPr>
                <a:t>+ DOR QD + 3TC QD</a:t>
              </a:r>
            </a:p>
            <a:p>
              <a:pPr marL="0" marR="0" lvl="0" indent="0" defTabSz="914400" eaLnBrk="1" fontAlgn="base" latinLnBrk="0" hangingPunct="1">
                <a:lnSpc>
                  <a:spcPct val="100000"/>
                </a:lnSpc>
                <a:spcBef>
                  <a:spcPct val="0"/>
                </a:spcBef>
                <a:spcAft>
                  <a:spcPct val="0"/>
                </a:spcAft>
                <a:buClrTx/>
                <a:buSzTx/>
                <a:buFontTx/>
                <a:buNone/>
                <a:tabLst/>
                <a:defRPr/>
              </a:pPr>
              <a:r>
                <a:rPr kumimoji="0" lang="fr-FR" sz="1100" b="0" i="0" u="none" strike="noStrike" kern="0" cap="none" spc="0" normalizeH="0" baseline="0" noProof="0" dirty="0">
                  <a:ln>
                    <a:noFill/>
                  </a:ln>
                  <a:effectLst/>
                  <a:uLnTx/>
                  <a:uFillTx/>
                  <a:latin typeface="+mj-lt"/>
                  <a:ea typeface="+mn-ea"/>
                  <a:cs typeface="+mn-cs"/>
                </a:rPr>
                <a:t>(+ DOR/3TC/TDF PBO)</a:t>
              </a:r>
            </a:p>
          </p:txBody>
        </p:sp>
        <p:sp>
          <p:nvSpPr>
            <p:cNvPr id="50" name="Signalisation droite 11">
              <a:extLst>
                <a:ext uri="{FF2B5EF4-FFF2-40B4-BE49-F238E27FC236}">
                  <a16:creationId xmlns:a16="http://schemas.microsoft.com/office/drawing/2014/main" id="{66427D4B-D231-43E4-8E2F-416B3E557CC8}"/>
                </a:ext>
              </a:extLst>
            </p:cNvPr>
            <p:cNvSpPr/>
            <p:nvPr/>
          </p:nvSpPr>
          <p:spPr>
            <a:xfrm>
              <a:off x="5002724" y="3618027"/>
              <a:ext cx="1830337" cy="594388"/>
            </a:xfrm>
            <a:prstGeom prst="homePlate">
              <a:avLst/>
            </a:prstGeom>
            <a:solidFill>
              <a:srgbClr val="88CBB4"/>
            </a:solidFill>
            <a:ln w="9525" cap="flat" cmpd="sng" algn="ctr">
              <a:noFill/>
              <a:prstDash val="solid"/>
            </a:ln>
            <a:effectLst/>
          </p:spPr>
          <p:txBody>
            <a:bodyPr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100" b="1" i="0" u="none" strike="noStrike" kern="0" cap="none" spc="0" normalizeH="0" baseline="0" noProof="0" dirty="0">
                  <a:ln>
                    <a:noFill/>
                  </a:ln>
                  <a:effectLst/>
                  <a:uLnTx/>
                  <a:uFillTx/>
                  <a:latin typeface="+mj-lt"/>
                  <a:ea typeface="+mn-ea"/>
                  <a:cs typeface="+mn-cs"/>
                </a:rPr>
                <a:t>ISL 0,75 mg QD</a:t>
              </a:r>
              <a:br>
                <a:rPr kumimoji="0" lang="fr-FR" sz="1100" b="1" i="0" u="none" strike="noStrike" kern="0" cap="none" spc="0" normalizeH="0" baseline="0" noProof="0" dirty="0">
                  <a:ln>
                    <a:noFill/>
                  </a:ln>
                  <a:effectLst/>
                  <a:uLnTx/>
                  <a:uFillTx/>
                  <a:latin typeface="+mj-lt"/>
                  <a:ea typeface="+mn-ea"/>
                  <a:cs typeface="+mn-cs"/>
                </a:rPr>
              </a:br>
              <a:r>
                <a:rPr kumimoji="0" lang="fr-FR" sz="1100" b="1" i="0" u="none" strike="noStrike" kern="0" cap="none" spc="0" normalizeH="0" baseline="0" noProof="0" dirty="0">
                  <a:ln>
                    <a:noFill/>
                  </a:ln>
                  <a:effectLst/>
                  <a:uLnTx/>
                  <a:uFillTx/>
                  <a:latin typeface="+mj-lt"/>
                  <a:ea typeface="+mn-ea"/>
                  <a:cs typeface="+mn-cs"/>
                </a:rPr>
                <a:t>+ DOR QD</a:t>
              </a:r>
              <a:endParaRPr kumimoji="0" lang="fr-FR" sz="2800" b="0" i="0" u="none" strike="noStrike" kern="0" cap="none" spc="0" normalizeH="0" baseline="0" noProof="0" dirty="0">
                <a:ln>
                  <a:noFill/>
                </a:ln>
                <a:effectLst/>
                <a:uLnTx/>
                <a:uFillTx/>
                <a:latin typeface="+mj-lt"/>
                <a:ea typeface="+mn-ea"/>
                <a:cs typeface="+mn-cs"/>
              </a:endParaRPr>
            </a:p>
          </p:txBody>
        </p:sp>
        <p:sp>
          <p:nvSpPr>
            <p:cNvPr id="51" name="Signalisation droite 12">
              <a:extLst>
                <a:ext uri="{FF2B5EF4-FFF2-40B4-BE49-F238E27FC236}">
                  <a16:creationId xmlns:a16="http://schemas.microsoft.com/office/drawing/2014/main" id="{08ADCEE9-C15B-4979-8E96-9C06759C3C3D}"/>
                </a:ext>
              </a:extLst>
            </p:cNvPr>
            <p:cNvSpPr/>
            <p:nvPr/>
          </p:nvSpPr>
          <p:spPr>
            <a:xfrm>
              <a:off x="3172387" y="4316197"/>
              <a:ext cx="1830337" cy="594388"/>
            </a:xfrm>
            <a:prstGeom prst="homePlate">
              <a:avLst/>
            </a:prstGeom>
            <a:solidFill>
              <a:srgbClr val="2B635D"/>
            </a:solidFill>
            <a:ln w="9525" cap="flat" cmpd="sng" algn="ctr">
              <a:noFill/>
              <a:prstDash val="solid"/>
            </a:ln>
            <a:effectLst/>
          </p:spPr>
          <p:txBody>
            <a:bodyPr lIns="36000" tIns="36000" rIns="36000" bIns="36000"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fr-FR" sz="1100" b="1" i="0" u="none" strike="noStrike" kern="0" cap="none" spc="0" normalizeH="0" baseline="0" noProof="0" dirty="0">
                  <a:ln>
                    <a:noFill/>
                  </a:ln>
                  <a:solidFill>
                    <a:srgbClr val="FFFFFF"/>
                  </a:solidFill>
                  <a:effectLst/>
                  <a:uLnTx/>
                  <a:uFillTx/>
                  <a:latin typeface="+mj-lt"/>
                  <a:ea typeface="+mn-ea"/>
                  <a:cs typeface="+mn-cs"/>
                </a:rPr>
                <a:t>ISL 2,25 mg QD</a:t>
              </a:r>
              <a:br>
                <a:rPr kumimoji="0" lang="fr-FR" sz="1100" b="1" i="0" u="none" strike="noStrike" kern="0" cap="none" spc="0" normalizeH="0" baseline="0" noProof="0" dirty="0">
                  <a:ln>
                    <a:noFill/>
                  </a:ln>
                  <a:solidFill>
                    <a:srgbClr val="FFFFFF"/>
                  </a:solidFill>
                  <a:effectLst/>
                  <a:uLnTx/>
                  <a:uFillTx/>
                  <a:latin typeface="+mj-lt"/>
                  <a:ea typeface="+mn-ea"/>
                  <a:cs typeface="+mn-cs"/>
                </a:rPr>
              </a:br>
              <a:r>
                <a:rPr kumimoji="0" lang="fr-FR" sz="1100" b="1" i="0" u="none" strike="noStrike" kern="0" cap="none" spc="0" normalizeH="0" baseline="0" noProof="0" dirty="0">
                  <a:ln>
                    <a:noFill/>
                  </a:ln>
                  <a:solidFill>
                    <a:srgbClr val="FFFFFF"/>
                  </a:solidFill>
                  <a:effectLst/>
                  <a:uLnTx/>
                  <a:uFillTx/>
                  <a:latin typeface="+mj-lt"/>
                  <a:ea typeface="+mn-ea"/>
                  <a:cs typeface="+mn-cs"/>
                </a:rPr>
                <a:t>+ DOR QD + 3TC QD</a:t>
              </a:r>
            </a:p>
            <a:p>
              <a:pPr marL="0" marR="0" lvl="0" indent="0" defTabSz="914400" eaLnBrk="1" fontAlgn="base" latinLnBrk="0" hangingPunct="1">
                <a:lnSpc>
                  <a:spcPct val="100000"/>
                </a:lnSpc>
                <a:spcBef>
                  <a:spcPct val="0"/>
                </a:spcBef>
                <a:spcAft>
                  <a:spcPct val="0"/>
                </a:spcAft>
                <a:buClrTx/>
                <a:buSzTx/>
                <a:buFontTx/>
                <a:buNone/>
                <a:tabLst/>
                <a:defRPr/>
              </a:pPr>
              <a:r>
                <a:rPr kumimoji="0" lang="fr-FR" sz="1100" b="0" i="0" u="none" strike="noStrike" kern="0" cap="none" spc="0" normalizeH="0" baseline="0" noProof="0" dirty="0">
                  <a:ln>
                    <a:noFill/>
                  </a:ln>
                  <a:solidFill>
                    <a:srgbClr val="FFFFFF"/>
                  </a:solidFill>
                  <a:effectLst/>
                  <a:uLnTx/>
                  <a:uFillTx/>
                  <a:latin typeface="+mj-lt"/>
                  <a:ea typeface="+mn-ea"/>
                  <a:cs typeface="+mn-cs"/>
                </a:rPr>
                <a:t>(+ DOR/3TC/TDF PBO)</a:t>
              </a:r>
            </a:p>
          </p:txBody>
        </p:sp>
        <p:sp>
          <p:nvSpPr>
            <p:cNvPr id="52" name="Signalisation droite 13">
              <a:extLst>
                <a:ext uri="{FF2B5EF4-FFF2-40B4-BE49-F238E27FC236}">
                  <a16:creationId xmlns:a16="http://schemas.microsoft.com/office/drawing/2014/main" id="{EF856AE3-CEF7-486D-A1EE-7F5B8F26E5B2}"/>
                </a:ext>
              </a:extLst>
            </p:cNvPr>
            <p:cNvSpPr/>
            <p:nvPr/>
          </p:nvSpPr>
          <p:spPr>
            <a:xfrm>
              <a:off x="4993289" y="4316197"/>
              <a:ext cx="1830337" cy="594388"/>
            </a:xfrm>
            <a:prstGeom prst="homePlate">
              <a:avLst/>
            </a:prstGeom>
            <a:solidFill>
              <a:srgbClr val="2B635D"/>
            </a:solidFill>
            <a:ln w="9525" cap="flat" cmpd="sng" algn="ctr">
              <a:noFill/>
              <a:prstDash val="solid"/>
            </a:ln>
            <a:effectLst/>
          </p:spPr>
          <p:txBody>
            <a:bodyPr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100" b="1" i="0" u="none" strike="noStrike" kern="0" cap="none" spc="0" normalizeH="0" baseline="0" noProof="0" dirty="0">
                  <a:ln>
                    <a:noFill/>
                  </a:ln>
                  <a:solidFill>
                    <a:srgbClr val="FFFFFF"/>
                  </a:solidFill>
                  <a:effectLst/>
                  <a:uLnTx/>
                  <a:uFillTx/>
                  <a:latin typeface="+mj-lt"/>
                  <a:ea typeface="+mn-ea"/>
                  <a:cs typeface="+mn-cs"/>
                </a:rPr>
                <a:t>ISL 2,25 mg QD</a:t>
              </a:r>
              <a:br>
                <a:rPr kumimoji="0" lang="fr-FR" sz="1100" b="1" i="0" u="none" strike="noStrike" kern="0" cap="none" spc="0" normalizeH="0" baseline="0" noProof="0" dirty="0">
                  <a:ln>
                    <a:noFill/>
                  </a:ln>
                  <a:solidFill>
                    <a:srgbClr val="FFFFFF"/>
                  </a:solidFill>
                  <a:effectLst/>
                  <a:uLnTx/>
                  <a:uFillTx/>
                  <a:latin typeface="+mj-lt"/>
                  <a:ea typeface="+mn-ea"/>
                  <a:cs typeface="+mn-cs"/>
                </a:rPr>
              </a:br>
              <a:r>
                <a:rPr kumimoji="0" lang="fr-FR" sz="1100" b="1" i="0" u="none" strike="noStrike" kern="0" cap="none" spc="0" normalizeH="0" baseline="0" noProof="0" dirty="0">
                  <a:ln>
                    <a:noFill/>
                  </a:ln>
                  <a:solidFill>
                    <a:srgbClr val="FFFFFF"/>
                  </a:solidFill>
                  <a:effectLst/>
                  <a:uLnTx/>
                  <a:uFillTx/>
                  <a:latin typeface="+mj-lt"/>
                  <a:ea typeface="+mn-ea"/>
                  <a:cs typeface="+mn-cs"/>
                </a:rPr>
                <a:t>+ DOR QD</a:t>
              </a:r>
              <a:endParaRPr kumimoji="0" lang="fr-FR" sz="2800" b="0" i="0" u="none" strike="noStrike" kern="0" cap="none" spc="0" normalizeH="0" baseline="0" noProof="0" dirty="0">
                <a:ln>
                  <a:noFill/>
                </a:ln>
                <a:solidFill>
                  <a:srgbClr val="FFFFFF"/>
                </a:solidFill>
                <a:effectLst/>
                <a:uLnTx/>
                <a:uFillTx/>
                <a:latin typeface="+mj-lt"/>
                <a:ea typeface="+mn-ea"/>
                <a:cs typeface="+mn-cs"/>
              </a:endParaRPr>
            </a:p>
          </p:txBody>
        </p:sp>
        <p:sp>
          <p:nvSpPr>
            <p:cNvPr id="53" name="Signalisation droite 14">
              <a:extLst>
                <a:ext uri="{FF2B5EF4-FFF2-40B4-BE49-F238E27FC236}">
                  <a16:creationId xmlns:a16="http://schemas.microsoft.com/office/drawing/2014/main" id="{A7CAFB66-E7EC-49E6-A3DA-CD2BFFB23A96}"/>
                </a:ext>
              </a:extLst>
            </p:cNvPr>
            <p:cNvSpPr/>
            <p:nvPr/>
          </p:nvSpPr>
          <p:spPr>
            <a:xfrm>
              <a:off x="3172387" y="5004932"/>
              <a:ext cx="1830337" cy="594388"/>
            </a:xfrm>
            <a:prstGeom prst="homePlate">
              <a:avLst/>
            </a:prstGeom>
            <a:solidFill>
              <a:schemeClr val="tx1">
                <a:lumMod val="50000"/>
                <a:lumOff val="50000"/>
              </a:schemeClr>
            </a:solidFill>
            <a:ln w="9525" cap="flat" cmpd="sng" algn="ctr">
              <a:noFill/>
              <a:prstDash val="solid"/>
            </a:ln>
            <a:effectLst/>
          </p:spPr>
          <p:txBody>
            <a:bodyPr lIns="36000" tIns="36000" rIns="36000" bIns="36000"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fr-FR" sz="1100" b="1" i="0" u="none" strike="noStrike" kern="0" cap="none" spc="0" normalizeH="0" baseline="0" noProof="0" dirty="0">
                  <a:ln>
                    <a:noFill/>
                  </a:ln>
                  <a:solidFill>
                    <a:srgbClr val="FFFFFF"/>
                  </a:solidFill>
                  <a:effectLst/>
                  <a:uLnTx/>
                  <a:uFillTx/>
                  <a:latin typeface="+mj-lt"/>
                  <a:ea typeface="+mn-ea"/>
                  <a:cs typeface="+mn-cs"/>
                </a:rPr>
                <a:t>DOR/3TC/TDF</a:t>
              </a:r>
              <a:br>
                <a:rPr kumimoji="0" lang="fr-FR" sz="1100" b="0" i="0" u="none" strike="noStrike" kern="0" cap="none" spc="0" normalizeH="0" baseline="0" noProof="0" dirty="0">
                  <a:ln>
                    <a:noFill/>
                  </a:ln>
                  <a:solidFill>
                    <a:srgbClr val="FFFFFF"/>
                  </a:solidFill>
                  <a:effectLst/>
                  <a:uLnTx/>
                  <a:uFillTx/>
                  <a:latin typeface="+mj-lt"/>
                  <a:ea typeface="+mn-ea"/>
                  <a:cs typeface="+mn-cs"/>
                </a:rPr>
              </a:br>
              <a:r>
                <a:rPr kumimoji="0" lang="fr-FR" sz="1100" b="0" i="0" u="none" strike="noStrike" kern="0" cap="none" spc="0" normalizeH="0" baseline="0" noProof="0" dirty="0">
                  <a:ln>
                    <a:noFill/>
                  </a:ln>
                  <a:solidFill>
                    <a:srgbClr val="FFFFFF"/>
                  </a:solidFill>
                  <a:effectLst/>
                  <a:uLnTx/>
                  <a:uFillTx/>
                  <a:latin typeface="+mj-lt"/>
                  <a:ea typeface="+mn-ea"/>
                  <a:cs typeface="+mn-cs"/>
                </a:rPr>
                <a:t>(+ ISL + DOR + 3TC </a:t>
              </a:r>
              <a:br>
                <a:rPr kumimoji="0" lang="fr-FR" sz="1100" b="0" i="0" u="none" strike="noStrike" kern="0" cap="none" spc="0" normalizeH="0" baseline="0" noProof="0" dirty="0">
                  <a:ln>
                    <a:noFill/>
                  </a:ln>
                  <a:solidFill>
                    <a:srgbClr val="FFFFFF"/>
                  </a:solidFill>
                  <a:effectLst/>
                  <a:uLnTx/>
                  <a:uFillTx/>
                  <a:latin typeface="+mj-lt"/>
                  <a:ea typeface="+mn-ea"/>
                  <a:cs typeface="+mn-cs"/>
                </a:rPr>
              </a:br>
              <a:r>
                <a:rPr kumimoji="0" lang="fr-FR" sz="1100" b="0" i="0" u="none" strike="noStrike" kern="0" cap="none" spc="0" normalizeH="0" baseline="0" noProof="0" dirty="0">
                  <a:ln>
                    <a:noFill/>
                  </a:ln>
                  <a:solidFill>
                    <a:srgbClr val="FFFFFF"/>
                  </a:solidFill>
                  <a:effectLst/>
                  <a:uLnTx/>
                  <a:uFillTx/>
                  <a:latin typeface="+mj-lt"/>
                  <a:ea typeface="+mn-ea"/>
                  <a:cs typeface="+mn-cs"/>
                </a:rPr>
                <a:t>QD PBO)</a:t>
              </a:r>
              <a:endParaRPr kumimoji="0" lang="fr-FR" sz="2800" b="0" i="0" u="none" strike="noStrike" kern="0" cap="none" spc="0" normalizeH="0" baseline="0" noProof="0" dirty="0">
                <a:ln>
                  <a:noFill/>
                </a:ln>
                <a:solidFill>
                  <a:srgbClr val="FFFFFF"/>
                </a:solidFill>
                <a:effectLst/>
                <a:uLnTx/>
                <a:uFillTx/>
                <a:latin typeface="+mj-lt"/>
                <a:ea typeface="+mn-ea"/>
                <a:cs typeface="+mn-cs"/>
              </a:endParaRPr>
            </a:p>
          </p:txBody>
        </p:sp>
        <p:sp>
          <p:nvSpPr>
            <p:cNvPr id="54" name="Signalisation droite 15">
              <a:extLst>
                <a:ext uri="{FF2B5EF4-FFF2-40B4-BE49-F238E27FC236}">
                  <a16:creationId xmlns:a16="http://schemas.microsoft.com/office/drawing/2014/main" id="{B350A529-AD77-487B-BA69-C64A47FBA797}"/>
                </a:ext>
              </a:extLst>
            </p:cNvPr>
            <p:cNvSpPr/>
            <p:nvPr/>
          </p:nvSpPr>
          <p:spPr>
            <a:xfrm>
              <a:off x="4993288" y="5004932"/>
              <a:ext cx="3773891" cy="594388"/>
            </a:xfrm>
            <a:prstGeom prst="homePlate">
              <a:avLst/>
            </a:prstGeom>
            <a:solidFill>
              <a:schemeClr val="tx1">
                <a:lumMod val="50000"/>
                <a:lumOff val="50000"/>
              </a:schemeClr>
            </a:solidFill>
            <a:ln w="9525"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100" b="1" i="0" u="none" strike="noStrike" kern="0" cap="none" spc="0" normalizeH="0" baseline="0" noProof="0" dirty="0">
                  <a:ln>
                    <a:noFill/>
                  </a:ln>
                  <a:solidFill>
                    <a:srgbClr val="FFFFFF"/>
                  </a:solidFill>
                  <a:effectLst/>
                  <a:uLnTx/>
                  <a:uFillTx/>
                  <a:latin typeface="+mj-lt"/>
                  <a:ea typeface="+mn-ea"/>
                  <a:cs typeface="+mn-cs"/>
                </a:rPr>
                <a:t>DOR/3TC/TDF</a:t>
              </a:r>
              <a:endParaRPr kumimoji="0" lang="fr-FR" sz="2800" b="0" i="0" u="none" strike="noStrike" kern="0" cap="none" spc="0" normalizeH="0" baseline="0" noProof="0" dirty="0">
                <a:ln>
                  <a:noFill/>
                </a:ln>
                <a:solidFill>
                  <a:srgbClr val="FFFFFF"/>
                </a:solidFill>
                <a:effectLst/>
                <a:uLnTx/>
                <a:uFillTx/>
                <a:latin typeface="+mj-lt"/>
                <a:ea typeface="+mn-ea"/>
                <a:cs typeface="+mn-cs"/>
              </a:endParaRPr>
            </a:p>
          </p:txBody>
        </p:sp>
        <p:sp>
          <p:nvSpPr>
            <p:cNvPr id="55" name="Signalisation droite 16">
              <a:extLst>
                <a:ext uri="{FF2B5EF4-FFF2-40B4-BE49-F238E27FC236}">
                  <a16:creationId xmlns:a16="http://schemas.microsoft.com/office/drawing/2014/main" id="{3087395B-7132-4CCA-AFC0-54BE8E173AC9}"/>
                </a:ext>
              </a:extLst>
            </p:cNvPr>
            <p:cNvSpPr/>
            <p:nvPr/>
          </p:nvSpPr>
          <p:spPr>
            <a:xfrm>
              <a:off x="6833060" y="2929292"/>
              <a:ext cx="1934118" cy="1981293"/>
            </a:xfrm>
            <a:prstGeom prst="homePlate">
              <a:avLst>
                <a:gd name="adj" fmla="val 18042"/>
              </a:avLst>
            </a:prstGeom>
            <a:solidFill>
              <a:srgbClr val="88CBB4"/>
            </a:solidFill>
            <a:ln w="9525"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100" b="1" i="0" u="none" strike="noStrike" kern="0" cap="none" spc="0" normalizeH="0" baseline="0" noProof="0" dirty="0">
                  <a:ln>
                    <a:noFill/>
                  </a:ln>
                  <a:effectLst/>
                  <a:uLnTx/>
                  <a:uFillTx/>
                  <a:latin typeface="+mj-lt"/>
                  <a:ea typeface="+mn-ea"/>
                  <a:cs typeface="+mn-cs"/>
                </a:rPr>
                <a:t>ISL </a:t>
              </a:r>
              <a:r>
                <a:rPr kumimoji="0" lang="fr-FR" sz="1100" b="1" i="0" u="none" strike="noStrike" kern="0" cap="none" spc="0" normalizeH="0" baseline="0" noProof="0" dirty="0" err="1">
                  <a:ln>
                    <a:noFill/>
                  </a:ln>
                  <a:effectLst/>
                  <a:uLnTx/>
                  <a:uFillTx/>
                  <a:latin typeface="+mj-lt"/>
                  <a:ea typeface="+mn-ea"/>
                  <a:cs typeface="+mn-cs"/>
                </a:rPr>
                <a:t>Selected</a:t>
              </a:r>
              <a:r>
                <a:rPr kumimoji="0" lang="fr-FR" sz="1100" b="1" i="0" u="none" strike="noStrike" kern="0" cap="none" spc="0" normalizeH="0" baseline="0" noProof="0" dirty="0">
                  <a:ln>
                    <a:noFill/>
                  </a:ln>
                  <a:effectLst/>
                  <a:uLnTx/>
                  <a:uFillTx/>
                  <a:latin typeface="+mj-lt"/>
                  <a:ea typeface="+mn-ea"/>
                  <a:cs typeface="+mn-cs"/>
                </a:rPr>
                <a:t> Dose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100" b="1" i="0" u="none" strike="noStrike" kern="0" cap="none" spc="0" normalizeH="0" baseline="0" noProof="0" dirty="0">
                  <a:ln>
                    <a:noFill/>
                  </a:ln>
                  <a:effectLst/>
                  <a:uLnTx/>
                  <a:uFillTx/>
                  <a:latin typeface="+mj-lt"/>
                  <a:ea typeface="+mn-ea"/>
                  <a:cs typeface="+mn-cs"/>
                </a:rPr>
                <a:t>DOR QD</a:t>
              </a:r>
            </a:p>
          </p:txBody>
        </p:sp>
        <p:sp>
          <p:nvSpPr>
            <p:cNvPr id="56" name="Rectangle 55">
              <a:extLst>
                <a:ext uri="{FF2B5EF4-FFF2-40B4-BE49-F238E27FC236}">
                  <a16:creationId xmlns:a16="http://schemas.microsoft.com/office/drawing/2014/main" id="{341B1CB9-95CE-46B5-8DCA-7E52A51B59F6}"/>
                </a:ext>
              </a:extLst>
            </p:cNvPr>
            <p:cNvSpPr/>
            <p:nvPr/>
          </p:nvSpPr>
          <p:spPr>
            <a:xfrm>
              <a:off x="8823788" y="2929292"/>
              <a:ext cx="2000162" cy="2670029"/>
            </a:xfrm>
            <a:prstGeom prst="rect">
              <a:avLst/>
            </a:prstGeom>
            <a:solidFill>
              <a:srgbClr val="88CBB4"/>
            </a:solidFill>
            <a:ln w="9525"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200" b="1" i="0" u="none" strike="noStrike" kern="0" cap="none" spc="0" normalizeH="0" baseline="0" noProof="0" dirty="0">
                  <a:ln>
                    <a:noFill/>
                  </a:ln>
                  <a:effectLst/>
                  <a:uLnTx/>
                  <a:uFillTx/>
                  <a:latin typeface="+mj-lt"/>
                  <a:ea typeface="+mn-ea"/>
                  <a:cs typeface="+mn-cs"/>
                </a:rPr>
                <a:t>DOR/ISL</a:t>
              </a:r>
            </a:p>
          </p:txBody>
        </p:sp>
        <p:grpSp>
          <p:nvGrpSpPr>
            <p:cNvPr id="57" name="Groupe 56">
              <a:extLst>
                <a:ext uri="{FF2B5EF4-FFF2-40B4-BE49-F238E27FC236}">
                  <a16:creationId xmlns:a16="http://schemas.microsoft.com/office/drawing/2014/main" id="{16BB2604-2669-4265-A2B2-37AF00F0D50D}"/>
                </a:ext>
              </a:extLst>
            </p:cNvPr>
            <p:cNvGrpSpPr/>
            <p:nvPr/>
          </p:nvGrpSpPr>
          <p:grpSpPr>
            <a:xfrm>
              <a:off x="3181821" y="5656683"/>
              <a:ext cx="7642128" cy="216014"/>
              <a:chOff x="2420911" y="5384800"/>
              <a:chExt cx="6071016" cy="228405"/>
            </a:xfrm>
          </p:grpSpPr>
          <p:cxnSp>
            <p:nvCxnSpPr>
              <p:cNvPr id="58" name="Connecteur droit 57">
                <a:extLst>
                  <a:ext uri="{FF2B5EF4-FFF2-40B4-BE49-F238E27FC236}">
                    <a16:creationId xmlns:a16="http://schemas.microsoft.com/office/drawing/2014/main" id="{9977CD55-A4CF-47C8-B8DB-D8869B960428}"/>
                  </a:ext>
                </a:extLst>
              </p:cNvPr>
              <p:cNvCxnSpPr>
                <a:cxnSpLocks/>
              </p:cNvCxnSpPr>
              <p:nvPr/>
            </p:nvCxnSpPr>
            <p:spPr>
              <a:xfrm>
                <a:off x="2420911" y="5459631"/>
                <a:ext cx="1753850" cy="0"/>
              </a:xfrm>
              <a:prstGeom prst="line">
                <a:avLst/>
              </a:prstGeom>
              <a:noFill/>
              <a:ln w="19050" cap="flat" cmpd="sng" algn="ctr">
                <a:solidFill>
                  <a:srgbClr val="000000"/>
                </a:solidFill>
                <a:prstDash val="solid"/>
              </a:ln>
              <a:effectLst/>
            </p:spPr>
          </p:cxnSp>
          <p:cxnSp>
            <p:nvCxnSpPr>
              <p:cNvPr id="59" name="Connecteur droit 58">
                <a:extLst>
                  <a:ext uri="{FF2B5EF4-FFF2-40B4-BE49-F238E27FC236}">
                    <a16:creationId xmlns:a16="http://schemas.microsoft.com/office/drawing/2014/main" id="{B2D64DD2-4548-4590-910B-EDAAA4FDDA2D}"/>
                  </a:ext>
                </a:extLst>
              </p:cNvPr>
              <p:cNvCxnSpPr>
                <a:cxnSpLocks/>
              </p:cNvCxnSpPr>
              <p:nvPr/>
            </p:nvCxnSpPr>
            <p:spPr>
              <a:xfrm>
                <a:off x="4234721" y="5459631"/>
                <a:ext cx="1918741" cy="0"/>
              </a:xfrm>
              <a:prstGeom prst="line">
                <a:avLst/>
              </a:prstGeom>
              <a:noFill/>
              <a:ln w="19050" cap="flat" cmpd="sng" algn="ctr">
                <a:solidFill>
                  <a:srgbClr val="000000"/>
                </a:solidFill>
                <a:prstDash val="solid"/>
              </a:ln>
              <a:effectLst/>
            </p:spPr>
          </p:cxnSp>
          <p:cxnSp>
            <p:nvCxnSpPr>
              <p:cNvPr id="60" name="Connecteur droit 59">
                <a:extLst>
                  <a:ext uri="{FF2B5EF4-FFF2-40B4-BE49-F238E27FC236}">
                    <a16:creationId xmlns:a16="http://schemas.microsoft.com/office/drawing/2014/main" id="{4BCD5912-1151-43B8-A423-7E4AE4697160}"/>
                  </a:ext>
                </a:extLst>
              </p:cNvPr>
              <p:cNvCxnSpPr>
                <a:cxnSpLocks/>
              </p:cNvCxnSpPr>
              <p:nvPr/>
            </p:nvCxnSpPr>
            <p:spPr>
              <a:xfrm>
                <a:off x="6198433" y="5459631"/>
                <a:ext cx="2293494" cy="0"/>
              </a:xfrm>
              <a:prstGeom prst="line">
                <a:avLst/>
              </a:prstGeom>
              <a:noFill/>
              <a:ln w="19050" cap="flat" cmpd="sng" algn="ctr">
                <a:solidFill>
                  <a:srgbClr val="000000"/>
                </a:solidFill>
                <a:prstDash val="solid"/>
              </a:ln>
              <a:effectLst/>
            </p:spPr>
          </p:cxnSp>
          <p:cxnSp>
            <p:nvCxnSpPr>
              <p:cNvPr id="61" name="Connecteur droit 60">
                <a:extLst>
                  <a:ext uri="{FF2B5EF4-FFF2-40B4-BE49-F238E27FC236}">
                    <a16:creationId xmlns:a16="http://schemas.microsoft.com/office/drawing/2014/main" id="{73969C39-2993-4805-BEFE-6ABB434F0098}"/>
                  </a:ext>
                </a:extLst>
              </p:cNvPr>
              <p:cNvCxnSpPr>
                <a:cxnSpLocks/>
              </p:cNvCxnSpPr>
              <p:nvPr/>
            </p:nvCxnSpPr>
            <p:spPr>
              <a:xfrm flipV="1">
                <a:off x="4142248" y="5384800"/>
                <a:ext cx="73576" cy="151031"/>
              </a:xfrm>
              <a:prstGeom prst="line">
                <a:avLst/>
              </a:prstGeom>
              <a:noFill/>
              <a:ln w="19050" cap="flat" cmpd="sng" algn="ctr">
                <a:solidFill>
                  <a:srgbClr val="000000"/>
                </a:solidFill>
                <a:prstDash val="solid"/>
              </a:ln>
              <a:effectLst/>
            </p:spPr>
          </p:cxnSp>
          <p:cxnSp>
            <p:nvCxnSpPr>
              <p:cNvPr id="62" name="Connecteur droit 61">
                <a:extLst>
                  <a:ext uri="{FF2B5EF4-FFF2-40B4-BE49-F238E27FC236}">
                    <a16:creationId xmlns:a16="http://schemas.microsoft.com/office/drawing/2014/main" id="{A99B6946-B6A3-4908-9BD4-3985D277C0FD}"/>
                  </a:ext>
                </a:extLst>
              </p:cNvPr>
              <p:cNvCxnSpPr>
                <a:cxnSpLocks/>
              </p:cNvCxnSpPr>
              <p:nvPr/>
            </p:nvCxnSpPr>
            <p:spPr>
              <a:xfrm flipV="1">
                <a:off x="4196956" y="5384800"/>
                <a:ext cx="73576" cy="151031"/>
              </a:xfrm>
              <a:prstGeom prst="line">
                <a:avLst/>
              </a:prstGeom>
              <a:noFill/>
              <a:ln w="19050" cap="flat" cmpd="sng" algn="ctr">
                <a:solidFill>
                  <a:srgbClr val="000000"/>
                </a:solidFill>
                <a:prstDash val="solid"/>
              </a:ln>
              <a:effectLst/>
            </p:spPr>
          </p:cxnSp>
          <p:cxnSp>
            <p:nvCxnSpPr>
              <p:cNvPr id="63" name="Connecteur droit 62">
                <a:extLst>
                  <a:ext uri="{FF2B5EF4-FFF2-40B4-BE49-F238E27FC236}">
                    <a16:creationId xmlns:a16="http://schemas.microsoft.com/office/drawing/2014/main" id="{C74E3D39-6A94-4EF7-BD5D-5F4876561428}"/>
                  </a:ext>
                </a:extLst>
              </p:cNvPr>
              <p:cNvCxnSpPr>
                <a:cxnSpLocks/>
              </p:cNvCxnSpPr>
              <p:nvPr/>
            </p:nvCxnSpPr>
            <p:spPr>
              <a:xfrm flipV="1">
                <a:off x="6113604" y="5384800"/>
                <a:ext cx="73576" cy="151031"/>
              </a:xfrm>
              <a:prstGeom prst="line">
                <a:avLst/>
              </a:prstGeom>
              <a:noFill/>
              <a:ln w="19050" cap="flat" cmpd="sng" algn="ctr">
                <a:solidFill>
                  <a:srgbClr val="000000"/>
                </a:solidFill>
                <a:prstDash val="solid"/>
              </a:ln>
              <a:effectLst/>
            </p:spPr>
          </p:cxnSp>
          <p:cxnSp>
            <p:nvCxnSpPr>
              <p:cNvPr id="64" name="Connecteur droit 63">
                <a:extLst>
                  <a:ext uri="{FF2B5EF4-FFF2-40B4-BE49-F238E27FC236}">
                    <a16:creationId xmlns:a16="http://schemas.microsoft.com/office/drawing/2014/main" id="{0585F543-0EB5-432D-B960-163B6C4CF46C}"/>
                  </a:ext>
                </a:extLst>
              </p:cNvPr>
              <p:cNvCxnSpPr>
                <a:cxnSpLocks/>
              </p:cNvCxnSpPr>
              <p:nvPr/>
            </p:nvCxnSpPr>
            <p:spPr>
              <a:xfrm flipV="1">
                <a:off x="6162525" y="5384800"/>
                <a:ext cx="73576" cy="151031"/>
              </a:xfrm>
              <a:prstGeom prst="line">
                <a:avLst/>
              </a:prstGeom>
              <a:noFill/>
              <a:ln w="19050" cap="flat" cmpd="sng" algn="ctr">
                <a:solidFill>
                  <a:srgbClr val="000000"/>
                </a:solidFill>
                <a:prstDash val="solid"/>
              </a:ln>
              <a:effectLst/>
            </p:spPr>
          </p:cxnSp>
          <p:cxnSp>
            <p:nvCxnSpPr>
              <p:cNvPr id="65" name="Connecteur droit 64">
                <a:extLst>
                  <a:ext uri="{FF2B5EF4-FFF2-40B4-BE49-F238E27FC236}">
                    <a16:creationId xmlns:a16="http://schemas.microsoft.com/office/drawing/2014/main" id="{BF3A66B8-EEE2-416C-865A-E3CAF4B650D4}"/>
                  </a:ext>
                </a:extLst>
              </p:cNvPr>
              <p:cNvCxnSpPr>
                <a:cxnSpLocks/>
              </p:cNvCxnSpPr>
              <p:nvPr/>
            </p:nvCxnSpPr>
            <p:spPr>
              <a:xfrm flipV="1">
                <a:off x="3794367" y="5455723"/>
                <a:ext cx="0" cy="157482"/>
              </a:xfrm>
              <a:prstGeom prst="line">
                <a:avLst/>
              </a:prstGeom>
              <a:noFill/>
              <a:ln w="19050" cap="flat" cmpd="sng" algn="ctr">
                <a:solidFill>
                  <a:srgbClr val="000000"/>
                </a:solidFill>
                <a:prstDash val="solid"/>
              </a:ln>
              <a:effectLst/>
            </p:spPr>
          </p:cxnSp>
          <p:cxnSp>
            <p:nvCxnSpPr>
              <p:cNvPr id="66" name="Connecteur droit 65">
                <a:extLst>
                  <a:ext uri="{FF2B5EF4-FFF2-40B4-BE49-F238E27FC236}">
                    <a16:creationId xmlns:a16="http://schemas.microsoft.com/office/drawing/2014/main" id="{6EC296BF-0137-4357-A493-CE639F2D1937}"/>
                  </a:ext>
                </a:extLst>
              </p:cNvPr>
              <p:cNvCxnSpPr>
                <a:cxnSpLocks/>
              </p:cNvCxnSpPr>
              <p:nvPr/>
            </p:nvCxnSpPr>
            <p:spPr>
              <a:xfrm flipV="1">
                <a:off x="2422767" y="5455723"/>
                <a:ext cx="0" cy="157482"/>
              </a:xfrm>
              <a:prstGeom prst="line">
                <a:avLst/>
              </a:prstGeom>
              <a:noFill/>
              <a:ln w="19050" cap="flat" cmpd="sng" algn="ctr">
                <a:solidFill>
                  <a:srgbClr val="000000"/>
                </a:solidFill>
                <a:prstDash val="solid"/>
              </a:ln>
              <a:effectLst/>
            </p:spPr>
          </p:cxnSp>
          <p:cxnSp>
            <p:nvCxnSpPr>
              <p:cNvPr id="67" name="Connecteur droit 66">
                <a:extLst>
                  <a:ext uri="{FF2B5EF4-FFF2-40B4-BE49-F238E27FC236}">
                    <a16:creationId xmlns:a16="http://schemas.microsoft.com/office/drawing/2014/main" id="{2AA268D9-5A66-4A87-BEEB-90D44D55E850}"/>
                  </a:ext>
                </a:extLst>
              </p:cNvPr>
              <p:cNvCxnSpPr>
                <a:cxnSpLocks/>
              </p:cNvCxnSpPr>
              <p:nvPr/>
            </p:nvCxnSpPr>
            <p:spPr>
              <a:xfrm flipV="1">
                <a:off x="4474305" y="5455723"/>
                <a:ext cx="0" cy="157482"/>
              </a:xfrm>
              <a:prstGeom prst="line">
                <a:avLst/>
              </a:prstGeom>
              <a:noFill/>
              <a:ln w="19050" cap="flat" cmpd="sng" algn="ctr">
                <a:solidFill>
                  <a:srgbClr val="000000"/>
                </a:solidFill>
                <a:prstDash val="solid"/>
              </a:ln>
              <a:effectLst/>
            </p:spPr>
          </p:cxnSp>
          <p:cxnSp>
            <p:nvCxnSpPr>
              <p:cNvPr id="68" name="Connecteur droit 67">
                <a:extLst>
                  <a:ext uri="{FF2B5EF4-FFF2-40B4-BE49-F238E27FC236}">
                    <a16:creationId xmlns:a16="http://schemas.microsoft.com/office/drawing/2014/main" id="{58C182B4-D678-41E2-A9B5-9FE633D8E4F1}"/>
                  </a:ext>
                </a:extLst>
              </p:cNvPr>
              <p:cNvCxnSpPr>
                <a:cxnSpLocks/>
              </p:cNvCxnSpPr>
              <p:nvPr/>
            </p:nvCxnSpPr>
            <p:spPr>
              <a:xfrm flipV="1">
                <a:off x="5287105" y="5455723"/>
                <a:ext cx="0" cy="157482"/>
              </a:xfrm>
              <a:prstGeom prst="line">
                <a:avLst/>
              </a:prstGeom>
              <a:noFill/>
              <a:ln w="19050" cap="flat" cmpd="sng" algn="ctr">
                <a:solidFill>
                  <a:srgbClr val="000000"/>
                </a:solidFill>
                <a:prstDash val="solid"/>
              </a:ln>
              <a:effectLst/>
            </p:spPr>
          </p:cxnSp>
          <p:cxnSp>
            <p:nvCxnSpPr>
              <p:cNvPr id="69" name="Connecteur droit 68">
                <a:extLst>
                  <a:ext uri="{FF2B5EF4-FFF2-40B4-BE49-F238E27FC236}">
                    <a16:creationId xmlns:a16="http://schemas.microsoft.com/office/drawing/2014/main" id="{02D46A67-41E4-4250-89BC-3474AD139CBA}"/>
                  </a:ext>
                </a:extLst>
              </p:cNvPr>
              <p:cNvCxnSpPr>
                <a:cxnSpLocks/>
              </p:cNvCxnSpPr>
              <p:nvPr/>
            </p:nvCxnSpPr>
            <p:spPr>
              <a:xfrm flipV="1">
                <a:off x="5900612" y="5455723"/>
                <a:ext cx="0" cy="157482"/>
              </a:xfrm>
              <a:prstGeom prst="line">
                <a:avLst/>
              </a:prstGeom>
              <a:noFill/>
              <a:ln w="19050" cap="flat" cmpd="sng" algn="ctr">
                <a:solidFill>
                  <a:srgbClr val="000000"/>
                </a:solidFill>
                <a:prstDash val="solid"/>
              </a:ln>
              <a:effectLst/>
            </p:spPr>
          </p:cxnSp>
          <p:cxnSp>
            <p:nvCxnSpPr>
              <p:cNvPr id="70" name="Connecteur droit 69">
                <a:extLst>
                  <a:ext uri="{FF2B5EF4-FFF2-40B4-BE49-F238E27FC236}">
                    <a16:creationId xmlns:a16="http://schemas.microsoft.com/office/drawing/2014/main" id="{96652F71-AD54-4711-BA21-216512E4C51A}"/>
                  </a:ext>
                </a:extLst>
              </p:cNvPr>
              <p:cNvCxnSpPr>
                <a:cxnSpLocks/>
              </p:cNvCxnSpPr>
              <p:nvPr/>
            </p:nvCxnSpPr>
            <p:spPr>
              <a:xfrm flipV="1">
                <a:off x="6912704" y="5455723"/>
                <a:ext cx="0" cy="157482"/>
              </a:xfrm>
              <a:prstGeom prst="line">
                <a:avLst/>
              </a:prstGeom>
              <a:noFill/>
              <a:ln w="19050" cap="flat" cmpd="sng" algn="ctr">
                <a:solidFill>
                  <a:srgbClr val="000000"/>
                </a:solidFill>
                <a:prstDash val="solid"/>
              </a:ln>
              <a:effectLst/>
            </p:spPr>
          </p:cxnSp>
          <p:cxnSp>
            <p:nvCxnSpPr>
              <p:cNvPr id="71" name="Connecteur droit 70">
                <a:extLst>
                  <a:ext uri="{FF2B5EF4-FFF2-40B4-BE49-F238E27FC236}">
                    <a16:creationId xmlns:a16="http://schemas.microsoft.com/office/drawing/2014/main" id="{14E17756-1440-45C5-A165-80CDBE59398E}"/>
                  </a:ext>
                </a:extLst>
              </p:cNvPr>
              <p:cNvCxnSpPr>
                <a:cxnSpLocks/>
              </p:cNvCxnSpPr>
              <p:nvPr/>
            </p:nvCxnSpPr>
            <p:spPr>
              <a:xfrm flipV="1">
                <a:off x="8475781" y="5455723"/>
                <a:ext cx="0" cy="157482"/>
              </a:xfrm>
              <a:prstGeom prst="line">
                <a:avLst/>
              </a:prstGeom>
              <a:noFill/>
              <a:ln w="19050" cap="flat" cmpd="sng" algn="ctr">
                <a:solidFill>
                  <a:srgbClr val="000000"/>
                </a:solidFill>
                <a:prstDash val="solid"/>
              </a:ln>
              <a:effectLst/>
            </p:spPr>
          </p:cxnSp>
        </p:grpSp>
        <p:sp>
          <p:nvSpPr>
            <p:cNvPr id="72" name="ZoneTexte 71">
              <a:extLst>
                <a:ext uri="{FF2B5EF4-FFF2-40B4-BE49-F238E27FC236}">
                  <a16:creationId xmlns:a16="http://schemas.microsoft.com/office/drawing/2014/main" id="{0C14D19D-0857-4FBE-9D21-B85CB5EFB55D}"/>
                </a:ext>
              </a:extLst>
            </p:cNvPr>
            <p:cNvSpPr txBox="1"/>
            <p:nvPr/>
          </p:nvSpPr>
          <p:spPr>
            <a:xfrm>
              <a:off x="3122259" y="2335191"/>
              <a:ext cx="1523174" cy="461665"/>
            </a:xfrm>
            <a:prstGeom prst="rect">
              <a:avLst/>
            </a:prstGeom>
            <a:noFill/>
          </p:spPr>
          <p:txBody>
            <a:bodyPr wrap="none" rtlCol="0">
              <a:spAutoFit/>
            </a:bodyPr>
            <a:lstStyle/>
            <a:p>
              <a:pPr algn="ctr" fontAlgn="base">
                <a:spcBef>
                  <a:spcPct val="0"/>
                </a:spcBef>
                <a:spcAft>
                  <a:spcPct val="0"/>
                </a:spcAft>
              </a:pPr>
              <a:r>
                <a:rPr lang="en-US" sz="1200" b="1" dirty="0">
                  <a:solidFill>
                    <a:srgbClr val="000000"/>
                  </a:solidFill>
                  <a:latin typeface="+mj-lt"/>
                  <a:ea typeface="ＭＳ Ｐゴシック" pitchFamily="-84" charset="-128"/>
                </a:rPr>
                <a:t>Part 1:</a:t>
              </a:r>
            </a:p>
            <a:p>
              <a:pPr algn="ctr" fontAlgn="base">
                <a:spcBef>
                  <a:spcPct val="0"/>
                </a:spcBef>
                <a:spcAft>
                  <a:spcPct val="0"/>
                </a:spcAft>
              </a:pPr>
              <a:r>
                <a:rPr lang="en-US" sz="1200" b="1" dirty="0">
                  <a:solidFill>
                    <a:srgbClr val="000000"/>
                  </a:solidFill>
                  <a:latin typeface="+mj-lt"/>
                  <a:ea typeface="ＭＳ Ｐゴシック" pitchFamily="-84" charset="-128"/>
                </a:rPr>
                <a:t>3-Drug Dose Ranging</a:t>
              </a:r>
              <a:endParaRPr lang="fr-FR" sz="1200" b="1" dirty="0">
                <a:solidFill>
                  <a:srgbClr val="000000"/>
                </a:solidFill>
                <a:latin typeface="+mj-lt"/>
                <a:ea typeface="ＭＳ Ｐゴシック" pitchFamily="-84" charset="-128"/>
              </a:endParaRPr>
            </a:p>
          </p:txBody>
        </p:sp>
        <p:sp>
          <p:nvSpPr>
            <p:cNvPr id="73" name="ZoneTexte 72">
              <a:extLst>
                <a:ext uri="{FF2B5EF4-FFF2-40B4-BE49-F238E27FC236}">
                  <a16:creationId xmlns:a16="http://schemas.microsoft.com/office/drawing/2014/main" id="{8C7E7DCE-C3FC-4180-A9D9-8B1A6286AB92}"/>
                </a:ext>
              </a:extLst>
            </p:cNvPr>
            <p:cNvSpPr txBox="1"/>
            <p:nvPr/>
          </p:nvSpPr>
          <p:spPr>
            <a:xfrm>
              <a:off x="5101673" y="2324026"/>
              <a:ext cx="1523174" cy="461665"/>
            </a:xfrm>
            <a:prstGeom prst="rect">
              <a:avLst/>
            </a:prstGeom>
            <a:noFill/>
          </p:spPr>
          <p:txBody>
            <a:bodyPr wrap="none" rtlCol="0">
              <a:spAutoFit/>
            </a:bodyPr>
            <a:lstStyle/>
            <a:p>
              <a:pPr algn="ctr" fontAlgn="base">
                <a:spcBef>
                  <a:spcPct val="0"/>
                </a:spcBef>
                <a:spcAft>
                  <a:spcPct val="0"/>
                </a:spcAft>
              </a:pPr>
              <a:r>
                <a:rPr lang="en-US" sz="1200" b="1" dirty="0">
                  <a:solidFill>
                    <a:srgbClr val="000000"/>
                  </a:solidFill>
                  <a:latin typeface="+mj-lt"/>
                  <a:ea typeface="ＭＳ Ｐゴシック" pitchFamily="-84" charset="-128"/>
                </a:rPr>
                <a:t>Part 2:</a:t>
              </a:r>
            </a:p>
            <a:p>
              <a:pPr algn="ctr" fontAlgn="base">
                <a:spcBef>
                  <a:spcPct val="0"/>
                </a:spcBef>
                <a:spcAft>
                  <a:spcPct val="0"/>
                </a:spcAft>
              </a:pPr>
              <a:r>
                <a:rPr lang="en-US" sz="1200" b="1" dirty="0">
                  <a:solidFill>
                    <a:srgbClr val="000000"/>
                  </a:solidFill>
                  <a:latin typeface="+mj-lt"/>
                  <a:ea typeface="ＭＳ Ｐゴシック" pitchFamily="-84" charset="-128"/>
                </a:rPr>
                <a:t>2-Drug Dose Ranging</a:t>
              </a:r>
              <a:endParaRPr lang="fr-FR" sz="1200" b="1" dirty="0">
                <a:solidFill>
                  <a:srgbClr val="000000"/>
                </a:solidFill>
                <a:latin typeface="+mj-lt"/>
                <a:ea typeface="ＭＳ Ｐゴシック" pitchFamily="-84" charset="-128"/>
              </a:endParaRPr>
            </a:p>
          </p:txBody>
        </p:sp>
        <p:sp>
          <p:nvSpPr>
            <p:cNvPr id="74" name="ZoneTexte 73">
              <a:extLst>
                <a:ext uri="{FF2B5EF4-FFF2-40B4-BE49-F238E27FC236}">
                  <a16:creationId xmlns:a16="http://schemas.microsoft.com/office/drawing/2014/main" id="{EE762037-6DAB-4FC0-BBB5-11DDEF7BCD25}"/>
                </a:ext>
              </a:extLst>
            </p:cNvPr>
            <p:cNvSpPr txBox="1"/>
            <p:nvPr/>
          </p:nvSpPr>
          <p:spPr>
            <a:xfrm>
              <a:off x="7184058" y="2361629"/>
              <a:ext cx="1026179" cy="461665"/>
            </a:xfrm>
            <a:prstGeom prst="rect">
              <a:avLst/>
            </a:prstGeom>
            <a:noFill/>
          </p:spPr>
          <p:txBody>
            <a:bodyPr wrap="none" rtlCol="0">
              <a:spAutoFit/>
            </a:bodyPr>
            <a:lstStyle/>
            <a:p>
              <a:pPr algn="ctr" fontAlgn="base">
                <a:spcBef>
                  <a:spcPct val="0"/>
                </a:spcBef>
                <a:spcAft>
                  <a:spcPct val="0"/>
                </a:spcAft>
              </a:pPr>
              <a:r>
                <a:rPr lang="fr-FR" sz="1200" b="1" dirty="0">
                  <a:solidFill>
                    <a:srgbClr val="000000"/>
                  </a:solidFill>
                  <a:latin typeface="+mj-lt"/>
                  <a:ea typeface="ＭＳ Ｐゴシック" pitchFamily="-84" charset="-128"/>
                </a:rPr>
                <a:t>Part3:</a:t>
              </a:r>
            </a:p>
            <a:p>
              <a:pPr algn="ctr" fontAlgn="base">
                <a:spcBef>
                  <a:spcPct val="0"/>
                </a:spcBef>
                <a:spcAft>
                  <a:spcPct val="0"/>
                </a:spcAft>
              </a:pPr>
              <a:r>
                <a:rPr lang="fr-FR" sz="1200" b="1" dirty="0">
                  <a:solidFill>
                    <a:srgbClr val="000000"/>
                  </a:solidFill>
                  <a:latin typeface="+mj-lt"/>
                  <a:ea typeface="ＭＳ Ｐゴシック" pitchFamily="-84" charset="-128"/>
                </a:rPr>
                <a:t>Maintenance</a:t>
              </a:r>
            </a:p>
          </p:txBody>
        </p:sp>
        <p:sp>
          <p:nvSpPr>
            <p:cNvPr id="75" name="ZoneTexte 74">
              <a:extLst>
                <a:ext uri="{FF2B5EF4-FFF2-40B4-BE49-F238E27FC236}">
                  <a16:creationId xmlns:a16="http://schemas.microsoft.com/office/drawing/2014/main" id="{A705AE5E-DFDB-434A-B683-852EA7395091}"/>
                </a:ext>
              </a:extLst>
            </p:cNvPr>
            <p:cNvSpPr txBox="1"/>
            <p:nvPr/>
          </p:nvSpPr>
          <p:spPr>
            <a:xfrm>
              <a:off x="9383684" y="2361629"/>
              <a:ext cx="880371" cy="461665"/>
            </a:xfrm>
            <a:prstGeom prst="rect">
              <a:avLst/>
            </a:prstGeom>
            <a:noFill/>
          </p:spPr>
          <p:txBody>
            <a:bodyPr wrap="none" rtlCol="0">
              <a:spAutoFit/>
            </a:bodyPr>
            <a:lstStyle/>
            <a:p>
              <a:pPr algn="ctr" fontAlgn="base">
                <a:spcBef>
                  <a:spcPct val="0"/>
                </a:spcBef>
                <a:spcAft>
                  <a:spcPct val="0"/>
                </a:spcAft>
              </a:pPr>
              <a:r>
                <a:rPr lang="fr-FR" sz="1200" b="1" dirty="0">
                  <a:solidFill>
                    <a:srgbClr val="000000"/>
                  </a:solidFill>
                  <a:latin typeface="+mj-lt"/>
                  <a:ea typeface="ＭＳ Ｐゴシック" pitchFamily="-84" charset="-128"/>
                </a:rPr>
                <a:t>Part4:</a:t>
              </a:r>
            </a:p>
            <a:p>
              <a:pPr algn="ctr" fontAlgn="base">
                <a:spcBef>
                  <a:spcPct val="0"/>
                </a:spcBef>
                <a:spcAft>
                  <a:spcPct val="0"/>
                </a:spcAft>
              </a:pPr>
              <a:r>
                <a:rPr lang="fr-FR" sz="1200" b="1" dirty="0">
                  <a:solidFill>
                    <a:srgbClr val="000000"/>
                  </a:solidFill>
                  <a:latin typeface="+mj-lt"/>
                  <a:ea typeface="ＭＳ Ｐゴシック" pitchFamily="-84" charset="-128"/>
                </a:rPr>
                <a:t>Open label</a:t>
              </a:r>
            </a:p>
          </p:txBody>
        </p:sp>
        <p:sp>
          <p:nvSpPr>
            <p:cNvPr id="76" name="ZoneTexte 75">
              <a:extLst>
                <a:ext uri="{FF2B5EF4-FFF2-40B4-BE49-F238E27FC236}">
                  <a16:creationId xmlns:a16="http://schemas.microsoft.com/office/drawing/2014/main" id="{658B9954-E760-4D4B-92FB-55454B93A384}"/>
                </a:ext>
              </a:extLst>
            </p:cNvPr>
            <p:cNvSpPr txBox="1"/>
            <p:nvPr/>
          </p:nvSpPr>
          <p:spPr>
            <a:xfrm>
              <a:off x="3050215" y="5952759"/>
              <a:ext cx="263213" cy="276999"/>
            </a:xfrm>
            <a:prstGeom prst="rect">
              <a:avLst/>
            </a:prstGeom>
            <a:noFill/>
          </p:spPr>
          <p:txBody>
            <a:bodyPr wrap="none" rtlCol="0">
              <a:spAutoFit/>
            </a:bodyPr>
            <a:lstStyle/>
            <a:p>
              <a:pPr algn="ctr" fontAlgn="base">
                <a:spcBef>
                  <a:spcPct val="0"/>
                </a:spcBef>
                <a:spcAft>
                  <a:spcPct val="0"/>
                </a:spcAft>
              </a:pPr>
              <a:r>
                <a:rPr lang="fr-FR" sz="1200" dirty="0">
                  <a:solidFill>
                    <a:srgbClr val="000000"/>
                  </a:solidFill>
                  <a:latin typeface="+mj-lt"/>
                  <a:ea typeface="ＭＳ Ｐゴシック" pitchFamily="-84" charset="-128"/>
                </a:rPr>
                <a:t>0</a:t>
              </a:r>
            </a:p>
          </p:txBody>
        </p:sp>
        <p:sp>
          <p:nvSpPr>
            <p:cNvPr id="77" name="ZoneTexte 76">
              <a:extLst>
                <a:ext uri="{FF2B5EF4-FFF2-40B4-BE49-F238E27FC236}">
                  <a16:creationId xmlns:a16="http://schemas.microsoft.com/office/drawing/2014/main" id="{AFA73B26-97E1-4F85-A3B8-99EBA7829ABF}"/>
                </a:ext>
              </a:extLst>
            </p:cNvPr>
            <p:cNvSpPr txBox="1"/>
            <p:nvPr/>
          </p:nvSpPr>
          <p:spPr>
            <a:xfrm>
              <a:off x="4744779" y="5952759"/>
              <a:ext cx="341760" cy="276999"/>
            </a:xfrm>
            <a:prstGeom prst="rect">
              <a:avLst/>
            </a:prstGeom>
            <a:noFill/>
          </p:spPr>
          <p:txBody>
            <a:bodyPr wrap="none" rtlCol="0">
              <a:spAutoFit/>
            </a:bodyPr>
            <a:lstStyle/>
            <a:p>
              <a:pPr algn="ctr" fontAlgn="base">
                <a:spcBef>
                  <a:spcPct val="0"/>
                </a:spcBef>
                <a:spcAft>
                  <a:spcPct val="0"/>
                </a:spcAft>
              </a:pPr>
              <a:r>
                <a:rPr lang="fr-FR" sz="1200" dirty="0">
                  <a:solidFill>
                    <a:srgbClr val="000000"/>
                  </a:solidFill>
                  <a:latin typeface="+mj-lt"/>
                  <a:ea typeface="ＭＳ Ｐゴシック" pitchFamily="-84" charset="-128"/>
                </a:rPr>
                <a:t>24</a:t>
              </a:r>
            </a:p>
          </p:txBody>
        </p:sp>
        <p:sp>
          <p:nvSpPr>
            <p:cNvPr id="78" name="ZoneTexte 77">
              <a:extLst>
                <a:ext uri="{FF2B5EF4-FFF2-40B4-BE49-F238E27FC236}">
                  <a16:creationId xmlns:a16="http://schemas.microsoft.com/office/drawing/2014/main" id="{5409AE16-033B-41D0-9E65-9878C28EB3BE}"/>
                </a:ext>
              </a:extLst>
            </p:cNvPr>
            <p:cNvSpPr txBox="1"/>
            <p:nvPr/>
          </p:nvSpPr>
          <p:spPr>
            <a:xfrm>
              <a:off x="5604416" y="5952759"/>
              <a:ext cx="341760" cy="276999"/>
            </a:xfrm>
            <a:prstGeom prst="rect">
              <a:avLst/>
            </a:prstGeom>
            <a:noFill/>
          </p:spPr>
          <p:txBody>
            <a:bodyPr wrap="none" rtlCol="0">
              <a:spAutoFit/>
            </a:bodyPr>
            <a:lstStyle/>
            <a:p>
              <a:pPr algn="ctr" fontAlgn="base">
                <a:spcBef>
                  <a:spcPct val="0"/>
                </a:spcBef>
                <a:spcAft>
                  <a:spcPct val="0"/>
                </a:spcAft>
              </a:pPr>
              <a:r>
                <a:rPr lang="fr-FR" sz="1200" dirty="0">
                  <a:solidFill>
                    <a:srgbClr val="000000"/>
                  </a:solidFill>
                  <a:latin typeface="+mj-lt"/>
                  <a:ea typeface="ＭＳ Ｐゴシック" pitchFamily="-84" charset="-128"/>
                </a:rPr>
                <a:t>48</a:t>
              </a:r>
            </a:p>
          </p:txBody>
        </p:sp>
        <p:sp>
          <p:nvSpPr>
            <p:cNvPr id="79" name="ZoneTexte 78">
              <a:extLst>
                <a:ext uri="{FF2B5EF4-FFF2-40B4-BE49-F238E27FC236}">
                  <a16:creationId xmlns:a16="http://schemas.microsoft.com/office/drawing/2014/main" id="{B19448BA-AC8C-4D8A-9DD6-6FA482E43682}"/>
                </a:ext>
              </a:extLst>
            </p:cNvPr>
            <p:cNvSpPr txBox="1"/>
            <p:nvPr/>
          </p:nvSpPr>
          <p:spPr>
            <a:xfrm>
              <a:off x="6522534" y="5952759"/>
              <a:ext cx="545341" cy="276999"/>
            </a:xfrm>
            <a:prstGeom prst="rect">
              <a:avLst/>
            </a:prstGeom>
            <a:noFill/>
          </p:spPr>
          <p:txBody>
            <a:bodyPr wrap="none" rtlCol="0">
              <a:spAutoFit/>
            </a:bodyPr>
            <a:lstStyle/>
            <a:p>
              <a:pPr algn="ctr" fontAlgn="base">
                <a:spcBef>
                  <a:spcPct val="0"/>
                </a:spcBef>
                <a:spcAft>
                  <a:spcPct val="0"/>
                </a:spcAft>
              </a:pPr>
              <a:r>
                <a:rPr lang="fr-FR" sz="1200" dirty="0">
                  <a:solidFill>
                    <a:srgbClr val="000000"/>
                  </a:solidFill>
                  <a:latin typeface="+mj-lt"/>
                  <a:ea typeface="ＭＳ Ｐゴシック" pitchFamily="-84" charset="-128"/>
                </a:rPr>
                <a:t>60-84</a:t>
              </a:r>
            </a:p>
          </p:txBody>
        </p:sp>
        <p:sp>
          <p:nvSpPr>
            <p:cNvPr id="80" name="ZoneTexte 79">
              <a:extLst>
                <a:ext uri="{FF2B5EF4-FFF2-40B4-BE49-F238E27FC236}">
                  <a16:creationId xmlns:a16="http://schemas.microsoft.com/office/drawing/2014/main" id="{623302CC-55A8-41A3-9C91-5278C11E2700}"/>
                </a:ext>
              </a:extLst>
            </p:cNvPr>
            <p:cNvSpPr txBox="1"/>
            <p:nvPr/>
          </p:nvSpPr>
          <p:spPr>
            <a:xfrm>
              <a:off x="7411108" y="5952759"/>
              <a:ext cx="341760" cy="276999"/>
            </a:xfrm>
            <a:prstGeom prst="rect">
              <a:avLst/>
            </a:prstGeom>
            <a:noFill/>
          </p:spPr>
          <p:txBody>
            <a:bodyPr wrap="none" rtlCol="0">
              <a:spAutoFit/>
            </a:bodyPr>
            <a:lstStyle/>
            <a:p>
              <a:pPr algn="ctr" fontAlgn="base">
                <a:spcBef>
                  <a:spcPct val="0"/>
                </a:spcBef>
                <a:spcAft>
                  <a:spcPct val="0"/>
                </a:spcAft>
              </a:pPr>
              <a:r>
                <a:rPr lang="fr-FR" sz="1200" dirty="0">
                  <a:solidFill>
                    <a:srgbClr val="000000"/>
                  </a:solidFill>
                  <a:latin typeface="+mj-lt"/>
                  <a:ea typeface="ＭＳ Ｐゴシック" pitchFamily="-84" charset="-128"/>
                </a:rPr>
                <a:t>96</a:t>
              </a:r>
            </a:p>
          </p:txBody>
        </p:sp>
        <p:sp>
          <p:nvSpPr>
            <p:cNvPr id="81" name="ZoneTexte 80">
              <a:extLst>
                <a:ext uri="{FF2B5EF4-FFF2-40B4-BE49-F238E27FC236}">
                  <a16:creationId xmlns:a16="http://schemas.microsoft.com/office/drawing/2014/main" id="{84B11344-896A-4AEA-B901-B66C7352B4B7}"/>
                </a:ext>
              </a:extLst>
            </p:cNvPr>
            <p:cNvSpPr txBox="1"/>
            <p:nvPr/>
          </p:nvSpPr>
          <p:spPr>
            <a:xfrm>
              <a:off x="8639432" y="5952759"/>
              <a:ext cx="420307" cy="276999"/>
            </a:xfrm>
            <a:prstGeom prst="rect">
              <a:avLst/>
            </a:prstGeom>
            <a:noFill/>
          </p:spPr>
          <p:txBody>
            <a:bodyPr wrap="none" rtlCol="0">
              <a:spAutoFit/>
            </a:bodyPr>
            <a:lstStyle/>
            <a:p>
              <a:pPr algn="ctr" fontAlgn="base">
                <a:spcBef>
                  <a:spcPct val="0"/>
                </a:spcBef>
                <a:spcAft>
                  <a:spcPct val="0"/>
                </a:spcAft>
              </a:pPr>
              <a:r>
                <a:rPr lang="fr-FR" sz="1200" dirty="0">
                  <a:solidFill>
                    <a:srgbClr val="000000"/>
                  </a:solidFill>
                  <a:latin typeface="+mj-lt"/>
                  <a:ea typeface="ＭＳ Ｐゴシック" pitchFamily="-84" charset="-128"/>
                </a:rPr>
                <a:t>144</a:t>
              </a:r>
            </a:p>
          </p:txBody>
        </p:sp>
        <p:sp>
          <p:nvSpPr>
            <p:cNvPr id="82" name="ZoneTexte 81">
              <a:extLst>
                <a:ext uri="{FF2B5EF4-FFF2-40B4-BE49-F238E27FC236}">
                  <a16:creationId xmlns:a16="http://schemas.microsoft.com/office/drawing/2014/main" id="{C5AE573B-CDAA-45AC-8A3F-B1D7E8A83115}"/>
                </a:ext>
              </a:extLst>
            </p:cNvPr>
            <p:cNvSpPr txBox="1"/>
            <p:nvPr/>
          </p:nvSpPr>
          <p:spPr>
            <a:xfrm>
              <a:off x="10555396" y="5952759"/>
              <a:ext cx="420307" cy="276999"/>
            </a:xfrm>
            <a:prstGeom prst="rect">
              <a:avLst/>
            </a:prstGeom>
            <a:noFill/>
          </p:spPr>
          <p:txBody>
            <a:bodyPr wrap="none" rtlCol="0">
              <a:spAutoFit/>
            </a:bodyPr>
            <a:lstStyle/>
            <a:p>
              <a:pPr algn="ctr" fontAlgn="base">
                <a:spcBef>
                  <a:spcPct val="0"/>
                </a:spcBef>
                <a:spcAft>
                  <a:spcPct val="0"/>
                </a:spcAft>
              </a:pPr>
              <a:r>
                <a:rPr lang="fr-FR" sz="1200" dirty="0">
                  <a:solidFill>
                    <a:srgbClr val="000000"/>
                  </a:solidFill>
                  <a:latin typeface="+mj-lt"/>
                  <a:ea typeface="ＭＳ Ｐゴシック" pitchFamily="-84" charset="-128"/>
                </a:rPr>
                <a:t>192</a:t>
              </a:r>
            </a:p>
          </p:txBody>
        </p:sp>
        <p:sp>
          <p:nvSpPr>
            <p:cNvPr id="84" name="ZoneTexte 83">
              <a:extLst>
                <a:ext uri="{FF2B5EF4-FFF2-40B4-BE49-F238E27FC236}">
                  <a16:creationId xmlns:a16="http://schemas.microsoft.com/office/drawing/2014/main" id="{563ED097-4818-4C69-9D22-49E7E459456D}"/>
                </a:ext>
              </a:extLst>
            </p:cNvPr>
            <p:cNvSpPr txBox="1"/>
            <p:nvPr/>
          </p:nvSpPr>
          <p:spPr>
            <a:xfrm>
              <a:off x="1594490" y="5655629"/>
              <a:ext cx="1045479" cy="400110"/>
            </a:xfrm>
            <a:prstGeom prst="rect">
              <a:avLst/>
            </a:prstGeom>
            <a:noFill/>
          </p:spPr>
          <p:txBody>
            <a:bodyPr wrap="none" rtlCol="0">
              <a:spAutoFit/>
            </a:bodyPr>
            <a:lstStyle/>
            <a:p>
              <a:pPr algn="ctr"/>
              <a:r>
                <a:rPr lang="fr-FR" sz="1000" dirty="0"/>
                <a:t>ClinicalTrials.gov</a:t>
              </a:r>
            </a:p>
            <a:p>
              <a:pPr algn="ctr"/>
              <a:r>
                <a:rPr lang="fr-FR" sz="1000" dirty="0"/>
                <a:t>NCT03272347</a:t>
              </a:r>
            </a:p>
          </p:txBody>
        </p:sp>
        <p:sp>
          <p:nvSpPr>
            <p:cNvPr id="85" name="ZoneTexte 84">
              <a:extLst>
                <a:ext uri="{FF2B5EF4-FFF2-40B4-BE49-F238E27FC236}">
                  <a16:creationId xmlns:a16="http://schemas.microsoft.com/office/drawing/2014/main" id="{638E7CF7-448F-4934-B9F1-383C0C4E7713}"/>
                </a:ext>
              </a:extLst>
            </p:cNvPr>
            <p:cNvSpPr txBox="1"/>
            <p:nvPr/>
          </p:nvSpPr>
          <p:spPr>
            <a:xfrm>
              <a:off x="11098327" y="5952759"/>
              <a:ext cx="605871" cy="276999"/>
            </a:xfrm>
            <a:prstGeom prst="rect">
              <a:avLst/>
            </a:prstGeom>
            <a:noFill/>
          </p:spPr>
          <p:txBody>
            <a:bodyPr wrap="none" rtlCol="0">
              <a:spAutoFit/>
            </a:bodyPr>
            <a:lstStyle/>
            <a:p>
              <a:pPr algn="ctr" fontAlgn="base">
                <a:spcBef>
                  <a:spcPct val="0"/>
                </a:spcBef>
                <a:spcAft>
                  <a:spcPct val="0"/>
                </a:spcAft>
              </a:pPr>
              <a:r>
                <a:rPr lang="fr-FR" sz="1200" b="1" dirty="0" err="1">
                  <a:solidFill>
                    <a:srgbClr val="000000"/>
                  </a:solidFill>
                  <a:latin typeface="+mj-lt"/>
                  <a:ea typeface="ＭＳ Ｐゴシック" pitchFamily="-84" charset="-128"/>
                </a:rPr>
                <a:t>Weeks</a:t>
              </a:r>
              <a:endParaRPr lang="fr-FR" sz="1200" b="1" dirty="0">
                <a:solidFill>
                  <a:srgbClr val="000000"/>
                </a:solidFill>
                <a:latin typeface="+mj-lt"/>
                <a:ea typeface="ＭＳ Ｐゴシック" pitchFamily="-84" charset="-128"/>
              </a:endParaRPr>
            </a:p>
          </p:txBody>
        </p:sp>
      </p:grpSp>
    </p:spTree>
    <p:extLst>
      <p:ext uri="{BB962C8B-B14F-4D97-AF65-F5344CB8AC3E}">
        <p14:creationId xmlns:p14="http://schemas.microsoft.com/office/powerpoint/2010/main" val="19017574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2C486F-C2C7-414A-BD60-9F271F430954}"/>
              </a:ext>
            </a:extLst>
          </p:cNvPr>
          <p:cNvSpPr/>
          <p:nvPr/>
        </p:nvSpPr>
        <p:spPr>
          <a:xfrm>
            <a:off x="9646048" y="6495532"/>
            <a:ext cx="2545954" cy="276999"/>
          </a:xfrm>
          <a:prstGeom prst="rect">
            <a:avLst/>
          </a:prstGeom>
        </p:spPr>
        <p:txBody>
          <a:bodyPr wrap="none">
            <a:spAutoFit/>
          </a:bodyPr>
          <a:lstStyle/>
          <a:p>
            <a:pPr algn="r"/>
            <a:r>
              <a:rPr lang="fr-FR" sz="1200" i="1" dirty="0">
                <a:solidFill>
                  <a:srgbClr val="000000"/>
                </a:solidFill>
                <a:ea typeface="Arial" pitchFamily="-84" charset="0"/>
                <a:cs typeface="Arial" pitchFamily="-84" charset="0"/>
              </a:rPr>
              <a:t>Molina JM</a:t>
            </a:r>
            <a:r>
              <a:rPr lang="fr-FR" sz="1200" i="1" dirty="0"/>
              <a:t>, Glasgow 2020, Abs. O415 </a:t>
            </a:r>
          </a:p>
        </p:txBody>
      </p:sp>
      <p:sp>
        <p:nvSpPr>
          <p:cNvPr id="3" name="Titre 2">
            <a:extLst>
              <a:ext uri="{FF2B5EF4-FFF2-40B4-BE49-F238E27FC236}">
                <a16:creationId xmlns:a16="http://schemas.microsoft.com/office/drawing/2014/main" id="{4CC9422F-55E7-4BD8-B748-1279ED1F343D}"/>
              </a:ext>
            </a:extLst>
          </p:cNvPr>
          <p:cNvSpPr>
            <a:spLocks noGrp="1"/>
          </p:cNvSpPr>
          <p:nvPr>
            <p:ph type="title"/>
          </p:nvPr>
        </p:nvSpPr>
        <p:spPr/>
        <p:txBody>
          <a:bodyPr>
            <a:normAutofit/>
          </a:bodyPr>
          <a:lstStyle/>
          <a:p>
            <a:r>
              <a:rPr lang="en-US" sz="2800" dirty="0" err="1"/>
              <a:t>lslatravir</a:t>
            </a:r>
            <a:r>
              <a:rPr lang="en-US" sz="2800" dirty="0"/>
              <a:t> in Combination With </a:t>
            </a:r>
            <a:r>
              <a:rPr lang="en-US" sz="2800" dirty="0" err="1"/>
              <a:t>Doravirine</a:t>
            </a:r>
            <a:br>
              <a:rPr lang="en-US" sz="2800" dirty="0"/>
            </a:br>
            <a:r>
              <a:rPr lang="en-US" sz="2800" dirty="0"/>
              <a:t>Maintains HIV-1 Viral Suppression</a:t>
            </a:r>
            <a:br>
              <a:rPr lang="en-US" sz="2800" dirty="0"/>
            </a:br>
            <a:r>
              <a:rPr lang="en-US" sz="2800" dirty="0"/>
              <a:t>Through 96 Weeks (2)</a:t>
            </a:r>
            <a:endParaRPr lang="fr-FR" sz="2800" dirty="0"/>
          </a:p>
        </p:txBody>
      </p:sp>
      <p:sp>
        <p:nvSpPr>
          <p:cNvPr id="83" name="Espace réservé du contenu 4">
            <a:extLst>
              <a:ext uri="{FF2B5EF4-FFF2-40B4-BE49-F238E27FC236}">
                <a16:creationId xmlns:a16="http://schemas.microsoft.com/office/drawing/2014/main" id="{A8C33AA8-7BFF-4B76-B641-055DBDDC14A8}"/>
              </a:ext>
            </a:extLst>
          </p:cNvPr>
          <p:cNvSpPr txBox="1">
            <a:spLocks/>
          </p:cNvSpPr>
          <p:nvPr/>
        </p:nvSpPr>
        <p:spPr>
          <a:xfrm>
            <a:off x="609600" y="5279530"/>
            <a:ext cx="10972800" cy="1403669"/>
          </a:xfrm>
          <a:prstGeom prst="rect">
            <a:avLst/>
          </a:prstGeom>
        </p:spPr>
        <p:txBody>
          <a:bodyPr vert="horz" lIns="91440" tIns="45720" rIns="91440" bIns="45720" rtlCol="0">
            <a:normAutofit lnSpcReduction="10000"/>
          </a:bodyPr>
          <a:lstStyle>
            <a:lvl1pPr marL="257175" indent="-257175" algn="l" defTabSz="342900" rtl="0" eaLnBrk="1" latinLnBrk="0" hangingPunct="1">
              <a:spcBef>
                <a:spcPct val="20000"/>
              </a:spcBef>
              <a:buClr>
                <a:srgbClr val="3C549F"/>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3C549F"/>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3C549F"/>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1600"/>
              <a:t>All participants with PDVF had confirmatory </a:t>
            </a:r>
            <a:r>
              <a:rPr lang="en-US" sz="1600" b="1"/>
              <a:t>HIV-1 RNA levels &lt;80 copies/mL</a:t>
            </a:r>
          </a:p>
          <a:p>
            <a:r>
              <a:rPr lang="en-US" sz="1600" b="1"/>
              <a:t>No participants met the criteria for resistance testing</a:t>
            </a:r>
          </a:p>
          <a:p>
            <a:r>
              <a:rPr lang="en-US" sz="1600"/>
              <a:t>A higher rate of drug-related AEs was reported for DOR/3TC/TDF participants compared with ISL</a:t>
            </a:r>
          </a:p>
          <a:p>
            <a:r>
              <a:rPr lang="en-US" sz="1600" b="1"/>
              <a:t>No additional ISL participants reported drug-related AEs </a:t>
            </a:r>
            <a:r>
              <a:rPr lang="en-US" sz="1600"/>
              <a:t>while 3 participants in the DOR/3TC/TDF reported drug-related AEs </a:t>
            </a:r>
            <a:r>
              <a:rPr lang="en-US" sz="1600" b="1"/>
              <a:t>during weeks 48-96</a:t>
            </a:r>
            <a:endParaRPr lang="en-US" sz="1600" b="1" dirty="0"/>
          </a:p>
        </p:txBody>
      </p:sp>
      <p:grpSp>
        <p:nvGrpSpPr>
          <p:cNvPr id="4" name="Groupe 3">
            <a:extLst>
              <a:ext uri="{FF2B5EF4-FFF2-40B4-BE49-F238E27FC236}">
                <a16:creationId xmlns:a16="http://schemas.microsoft.com/office/drawing/2014/main" id="{59A71EF2-3446-4190-A69C-8349B87E4B25}"/>
              </a:ext>
            </a:extLst>
          </p:cNvPr>
          <p:cNvGrpSpPr/>
          <p:nvPr/>
        </p:nvGrpSpPr>
        <p:grpSpPr>
          <a:xfrm>
            <a:off x="1559560" y="1777689"/>
            <a:ext cx="9219808" cy="3624605"/>
            <a:chOff x="1559560" y="1777689"/>
            <a:chExt cx="9219808" cy="3624605"/>
          </a:xfrm>
        </p:grpSpPr>
        <p:sp>
          <p:nvSpPr>
            <p:cNvPr id="10" name="Rectangle 46">
              <a:extLst>
                <a:ext uri="{FF2B5EF4-FFF2-40B4-BE49-F238E27FC236}">
                  <a16:creationId xmlns:a16="http://schemas.microsoft.com/office/drawing/2014/main" id="{1C4DDC61-952B-4C8A-8EB7-DD7870880AED}"/>
                </a:ext>
              </a:extLst>
            </p:cNvPr>
            <p:cNvSpPr>
              <a:spLocks noChangeArrowheads="1"/>
            </p:cNvSpPr>
            <p:nvPr/>
          </p:nvSpPr>
          <p:spPr bwMode="auto">
            <a:xfrm>
              <a:off x="1840852" y="4700576"/>
              <a:ext cx="140647" cy="288147"/>
            </a:xfrm>
            <a:prstGeom prst="rect">
              <a:avLst/>
            </a:prstGeom>
            <a:noFill/>
            <a:ln w="9525">
              <a:noFill/>
              <a:miter lim="800000"/>
              <a:headEnd/>
              <a:tailEnd/>
            </a:ln>
          </p:spPr>
          <p:txBody>
            <a:bodyPr wrap="square" lIns="36000" tIns="36000" rIns="36000" bIns="36000">
              <a:spAutoFit/>
            </a:bodyPr>
            <a:lstStyle/>
            <a:p>
              <a:pPr algn="r"/>
              <a:r>
                <a:rPr lang="fr-FR" sz="1400"/>
                <a:t>0</a:t>
              </a:r>
            </a:p>
          </p:txBody>
        </p:sp>
        <p:sp>
          <p:nvSpPr>
            <p:cNvPr id="11" name="Rectangle 47">
              <a:extLst>
                <a:ext uri="{FF2B5EF4-FFF2-40B4-BE49-F238E27FC236}">
                  <a16:creationId xmlns:a16="http://schemas.microsoft.com/office/drawing/2014/main" id="{664DD8EC-F616-4A8D-9DA5-4B8F81E7BB3A}"/>
                </a:ext>
              </a:extLst>
            </p:cNvPr>
            <p:cNvSpPr>
              <a:spLocks noChangeArrowheads="1"/>
            </p:cNvSpPr>
            <p:nvPr/>
          </p:nvSpPr>
          <p:spPr bwMode="auto">
            <a:xfrm>
              <a:off x="1700207" y="4118801"/>
              <a:ext cx="281292" cy="288147"/>
            </a:xfrm>
            <a:prstGeom prst="rect">
              <a:avLst/>
            </a:prstGeom>
            <a:noFill/>
            <a:ln w="9525">
              <a:noFill/>
              <a:miter lim="800000"/>
              <a:headEnd/>
              <a:tailEnd/>
            </a:ln>
          </p:spPr>
          <p:txBody>
            <a:bodyPr wrap="square" lIns="36000" tIns="36000" rIns="36000" bIns="36000">
              <a:spAutoFit/>
            </a:bodyPr>
            <a:lstStyle/>
            <a:p>
              <a:pPr algn="r"/>
              <a:r>
                <a:rPr lang="fr-FR" sz="1400" dirty="0"/>
                <a:t>20</a:t>
              </a:r>
            </a:p>
          </p:txBody>
        </p:sp>
        <p:sp>
          <p:nvSpPr>
            <p:cNvPr id="12" name="Rectangle 48">
              <a:extLst>
                <a:ext uri="{FF2B5EF4-FFF2-40B4-BE49-F238E27FC236}">
                  <a16:creationId xmlns:a16="http://schemas.microsoft.com/office/drawing/2014/main" id="{B104C6F7-AAE0-4DC6-A9AC-BAFC40BBA6BD}"/>
                </a:ext>
              </a:extLst>
            </p:cNvPr>
            <p:cNvSpPr>
              <a:spLocks noChangeArrowheads="1"/>
            </p:cNvSpPr>
            <p:nvPr/>
          </p:nvSpPr>
          <p:spPr bwMode="auto">
            <a:xfrm>
              <a:off x="1700207" y="3528467"/>
              <a:ext cx="281292" cy="288147"/>
            </a:xfrm>
            <a:prstGeom prst="rect">
              <a:avLst/>
            </a:prstGeom>
            <a:noFill/>
            <a:ln w="9525">
              <a:noFill/>
              <a:miter lim="800000"/>
              <a:headEnd/>
              <a:tailEnd/>
            </a:ln>
          </p:spPr>
          <p:txBody>
            <a:bodyPr wrap="square" lIns="36000" tIns="36000" rIns="36000" bIns="36000">
              <a:spAutoFit/>
            </a:bodyPr>
            <a:lstStyle/>
            <a:p>
              <a:pPr algn="r"/>
              <a:r>
                <a:rPr lang="fr-FR" sz="1400"/>
                <a:t>40</a:t>
              </a:r>
            </a:p>
          </p:txBody>
        </p:sp>
        <p:sp>
          <p:nvSpPr>
            <p:cNvPr id="13" name="Rectangle 49">
              <a:extLst>
                <a:ext uri="{FF2B5EF4-FFF2-40B4-BE49-F238E27FC236}">
                  <a16:creationId xmlns:a16="http://schemas.microsoft.com/office/drawing/2014/main" id="{5880437F-D332-4917-BDA8-0E6A07945424}"/>
                </a:ext>
              </a:extLst>
            </p:cNvPr>
            <p:cNvSpPr>
              <a:spLocks noChangeArrowheads="1"/>
            </p:cNvSpPr>
            <p:nvPr/>
          </p:nvSpPr>
          <p:spPr bwMode="auto">
            <a:xfrm>
              <a:off x="1700207" y="2951770"/>
              <a:ext cx="281292" cy="288147"/>
            </a:xfrm>
            <a:prstGeom prst="rect">
              <a:avLst/>
            </a:prstGeom>
            <a:noFill/>
            <a:ln w="9525">
              <a:noFill/>
              <a:miter lim="800000"/>
              <a:headEnd/>
              <a:tailEnd/>
            </a:ln>
          </p:spPr>
          <p:txBody>
            <a:bodyPr wrap="square" lIns="36000" tIns="36000" rIns="36000" bIns="36000">
              <a:spAutoFit/>
            </a:bodyPr>
            <a:lstStyle/>
            <a:p>
              <a:pPr algn="r"/>
              <a:r>
                <a:rPr lang="fr-FR" sz="1400"/>
                <a:t>60</a:t>
              </a:r>
            </a:p>
          </p:txBody>
        </p:sp>
        <p:sp>
          <p:nvSpPr>
            <p:cNvPr id="14" name="Rectangle 50">
              <a:extLst>
                <a:ext uri="{FF2B5EF4-FFF2-40B4-BE49-F238E27FC236}">
                  <a16:creationId xmlns:a16="http://schemas.microsoft.com/office/drawing/2014/main" id="{E2310BAB-B0E6-4FDA-B24D-15C68BBAA2F9}"/>
                </a:ext>
              </a:extLst>
            </p:cNvPr>
            <p:cNvSpPr>
              <a:spLocks noChangeArrowheads="1"/>
            </p:cNvSpPr>
            <p:nvPr/>
          </p:nvSpPr>
          <p:spPr bwMode="auto">
            <a:xfrm>
              <a:off x="1700207" y="2371594"/>
              <a:ext cx="281292" cy="288147"/>
            </a:xfrm>
            <a:prstGeom prst="rect">
              <a:avLst/>
            </a:prstGeom>
            <a:noFill/>
            <a:ln w="9525">
              <a:noFill/>
              <a:miter lim="800000"/>
              <a:headEnd/>
              <a:tailEnd/>
            </a:ln>
          </p:spPr>
          <p:txBody>
            <a:bodyPr wrap="square" lIns="36000" tIns="36000" rIns="36000" bIns="36000">
              <a:spAutoFit/>
            </a:bodyPr>
            <a:lstStyle/>
            <a:p>
              <a:pPr algn="r"/>
              <a:r>
                <a:rPr lang="fr-FR" sz="1400"/>
                <a:t>80</a:t>
              </a:r>
            </a:p>
          </p:txBody>
        </p:sp>
        <p:sp>
          <p:nvSpPr>
            <p:cNvPr id="15" name="Rectangle 51">
              <a:extLst>
                <a:ext uri="{FF2B5EF4-FFF2-40B4-BE49-F238E27FC236}">
                  <a16:creationId xmlns:a16="http://schemas.microsoft.com/office/drawing/2014/main" id="{2940BDCA-94EF-4C3D-B635-1EFE4ECC0C80}"/>
                </a:ext>
              </a:extLst>
            </p:cNvPr>
            <p:cNvSpPr>
              <a:spLocks noChangeArrowheads="1"/>
            </p:cNvSpPr>
            <p:nvPr/>
          </p:nvSpPr>
          <p:spPr bwMode="auto">
            <a:xfrm>
              <a:off x="1559560" y="1777689"/>
              <a:ext cx="421939" cy="288147"/>
            </a:xfrm>
            <a:prstGeom prst="rect">
              <a:avLst/>
            </a:prstGeom>
            <a:noFill/>
            <a:ln w="9525">
              <a:noFill/>
              <a:miter lim="800000"/>
              <a:headEnd/>
              <a:tailEnd/>
            </a:ln>
          </p:spPr>
          <p:txBody>
            <a:bodyPr wrap="square" lIns="36000" tIns="36000" rIns="36000" bIns="36000">
              <a:spAutoFit/>
            </a:bodyPr>
            <a:lstStyle/>
            <a:p>
              <a:pPr algn="r"/>
              <a:r>
                <a:rPr lang="fr-FR" sz="1400" dirty="0"/>
                <a:t>100</a:t>
              </a:r>
            </a:p>
          </p:txBody>
        </p:sp>
        <p:sp>
          <p:nvSpPr>
            <p:cNvPr id="16" name="Freeform 8">
              <a:extLst>
                <a:ext uri="{FF2B5EF4-FFF2-40B4-BE49-F238E27FC236}">
                  <a16:creationId xmlns:a16="http://schemas.microsoft.com/office/drawing/2014/main" id="{A620BFDE-68BE-4ED6-A484-1D2D7339EF9C}"/>
                </a:ext>
              </a:extLst>
            </p:cNvPr>
            <p:cNvSpPr>
              <a:spLocks/>
            </p:cNvSpPr>
            <p:nvPr/>
          </p:nvSpPr>
          <p:spPr bwMode="auto">
            <a:xfrm>
              <a:off x="2095255" y="1892192"/>
              <a:ext cx="8684113" cy="2960976"/>
            </a:xfrm>
            <a:custGeom>
              <a:avLst/>
              <a:gdLst>
                <a:gd name="T0" fmla="*/ 3239 w 3239"/>
                <a:gd name="T1" fmla="*/ 2671 h 2671"/>
                <a:gd name="T2" fmla="*/ 0 w 3239"/>
                <a:gd name="T3" fmla="*/ 2671 h 2671"/>
                <a:gd name="T4" fmla="*/ 0 w 3239"/>
                <a:gd name="T5" fmla="*/ 0 h 2671"/>
              </a:gdLst>
              <a:ahLst/>
              <a:cxnLst>
                <a:cxn ang="0">
                  <a:pos x="T0" y="T1"/>
                </a:cxn>
                <a:cxn ang="0">
                  <a:pos x="T2" y="T3"/>
                </a:cxn>
                <a:cxn ang="0">
                  <a:pos x="T4" y="T5"/>
                </a:cxn>
              </a:cxnLst>
              <a:rect l="0" t="0" r="r" b="b"/>
              <a:pathLst>
                <a:path w="3239" h="2671">
                  <a:moveTo>
                    <a:pt x="3239" y="2671"/>
                  </a:moveTo>
                  <a:lnTo>
                    <a:pt x="0" y="2671"/>
                  </a:lnTo>
                  <a:lnTo>
                    <a:pt x="0" y="0"/>
                  </a:lnTo>
                </a:path>
              </a:pathLst>
            </a:custGeom>
            <a:noFill/>
            <a:ln w="12700">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7" name="Line 9">
              <a:extLst>
                <a:ext uri="{FF2B5EF4-FFF2-40B4-BE49-F238E27FC236}">
                  <a16:creationId xmlns:a16="http://schemas.microsoft.com/office/drawing/2014/main" id="{D5566409-0E67-43A6-B175-F620D573887B}"/>
                </a:ext>
              </a:extLst>
            </p:cNvPr>
            <p:cNvSpPr>
              <a:spLocks noChangeShapeType="1"/>
            </p:cNvSpPr>
            <p:nvPr/>
          </p:nvSpPr>
          <p:spPr bwMode="auto">
            <a:xfrm>
              <a:off x="1985771" y="2505950"/>
              <a:ext cx="115664" cy="0"/>
            </a:xfrm>
            <a:prstGeom prst="line">
              <a:avLst/>
            </a:prstGeom>
            <a:noFill/>
            <a:ln w="12700">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8" name="Line 10">
              <a:extLst>
                <a:ext uri="{FF2B5EF4-FFF2-40B4-BE49-F238E27FC236}">
                  <a16:creationId xmlns:a16="http://schemas.microsoft.com/office/drawing/2014/main" id="{52C08A88-B5F1-4D02-925C-F2AAE2159C1F}"/>
                </a:ext>
              </a:extLst>
            </p:cNvPr>
            <p:cNvSpPr>
              <a:spLocks noChangeShapeType="1"/>
            </p:cNvSpPr>
            <p:nvPr/>
          </p:nvSpPr>
          <p:spPr bwMode="auto">
            <a:xfrm>
              <a:off x="1985771" y="3090411"/>
              <a:ext cx="115664" cy="0"/>
            </a:xfrm>
            <a:prstGeom prst="line">
              <a:avLst/>
            </a:prstGeom>
            <a:noFill/>
            <a:ln w="12700">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9" name="Line 11">
              <a:extLst>
                <a:ext uri="{FF2B5EF4-FFF2-40B4-BE49-F238E27FC236}">
                  <a16:creationId xmlns:a16="http://schemas.microsoft.com/office/drawing/2014/main" id="{76EDB488-9A44-42A0-9DA3-E918F394AD5E}"/>
                </a:ext>
              </a:extLst>
            </p:cNvPr>
            <p:cNvSpPr>
              <a:spLocks noChangeShapeType="1"/>
            </p:cNvSpPr>
            <p:nvPr/>
          </p:nvSpPr>
          <p:spPr bwMode="auto">
            <a:xfrm>
              <a:off x="1985771" y="3670865"/>
              <a:ext cx="115664" cy="0"/>
            </a:xfrm>
            <a:prstGeom prst="line">
              <a:avLst/>
            </a:prstGeom>
            <a:noFill/>
            <a:ln w="12700">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20" name="Line 12">
              <a:extLst>
                <a:ext uri="{FF2B5EF4-FFF2-40B4-BE49-F238E27FC236}">
                  <a16:creationId xmlns:a16="http://schemas.microsoft.com/office/drawing/2014/main" id="{F08E8D19-C90E-4AEE-B58C-233057E4A680}"/>
                </a:ext>
              </a:extLst>
            </p:cNvPr>
            <p:cNvSpPr>
              <a:spLocks noChangeShapeType="1"/>
            </p:cNvSpPr>
            <p:nvPr/>
          </p:nvSpPr>
          <p:spPr bwMode="auto">
            <a:xfrm>
              <a:off x="1985771" y="4261479"/>
              <a:ext cx="115664" cy="0"/>
            </a:xfrm>
            <a:prstGeom prst="line">
              <a:avLst/>
            </a:prstGeom>
            <a:noFill/>
            <a:ln w="12700">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21" name="Line 13">
              <a:extLst>
                <a:ext uri="{FF2B5EF4-FFF2-40B4-BE49-F238E27FC236}">
                  <a16:creationId xmlns:a16="http://schemas.microsoft.com/office/drawing/2014/main" id="{8E1DEF56-C474-45F1-983D-1A656AB71BE7}"/>
                </a:ext>
              </a:extLst>
            </p:cNvPr>
            <p:cNvSpPr>
              <a:spLocks noChangeShapeType="1"/>
            </p:cNvSpPr>
            <p:nvPr/>
          </p:nvSpPr>
          <p:spPr bwMode="auto">
            <a:xfrm>
              <a:off x="1985771" y="4853168"/>
              <a:ext cx="115664" cy="0"/>
            </a:xfrm>
            <a:prstGeom prst="line">
              <a:avLst/>
            </a:prstGeom>
            <a:noFill/>
            <a:ln w="12700">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22" name="Line 14">
              <a:extLst>
                <a:ext uri="{FF2B5EF4-FFF2-40B4-BE49-F238E27FC236}">
                  <a16:creationId xmlns:a16="http://schemas.microsoft.com/office/drawing/2014/main" id="{6C0B985F-45AC-4FA2-B91B-79C5A61199D5}"/>
                </a:ext>
              </a:extLst>
            </p:cNvPr>
            <p:cNvSpPr>
              <a:spLocks noChangeShapeType="1"/>
            </p:cNvSpPr>
            <p:nvPr/>
          </p:nvSpPr>
          <p:spPr bwMode="auto">
            <a:xfrm>
              <a:off x="1985771" y="1920416"/>
              <a:ext cx="115664" cy="0"/>
            </a:xfrm>
            <a:prstGeom prst="line">
              <a:avLst/>
            </a:prstGeom>
            <a:noFill/>
            <a:ln w="12700">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23" name="Rectangle 20">
              <a:extLst>
                <a:ext uri="{FF2B5EF4-FFF2-40B4-BE49-F238E27FC236}">
                  <a16:creationId xmlns:a16="http://schemas.microsoft.com/office/drawing/2014/main" id="{207C7F6A-48EE-45CD-983F-27489C283EB1}"/>
                </a:ext>
              </a:extLst>
            </p:cNvPr>
            <p:cNvSpPr>
              <a:spLocks noChangeArrowheads="1"/>
            </p:cNvSpPr>
            <p:nvPr/>
          </p:nvSpPr>
          <p:spPr bwMode="auto">
            <a:xfrm>
              <a:off x="2425077" y="2328672"/>
              <a:ext cx="464442" cy="2524496"/>
            </a:xfrm>
            <a:prstGeom prst="rect">
              <a:avLst/>
            </a:prstGeom>
            <a:solidFill>
              <a:srgbClr val="39827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30000"/>
                </a:lnSpc>
                <a:spcBef>
                  <a:spcPct val="20000"/>
                </a:spcBef>
                <a:buClr>
                  <a:srgbClr val="990000"/>
                </a:buClr>
                <a:buSzPct val="120000"/>
              </a:pPr>
              <a:endParaRPr lang="fr-FR" sz="1400" b="1">
                <a:solidFill>
                  <a:schemeClr val="tx1"/>
                </a:solidFill>
                <a:latin typeface="+mn-lt"/>
                <a:ea typeface="MS Mincho" pitchFamily="49" charset="-128"/>
              </a:endParaRPr>
            </a:p>
          </p:txBody>
        </p:sp>
        <p:sp>
          <p:nvSpPr>
            <p:cNvPr id="24" name="Rectangle 40">
              <a:extLst>
                <a:ext uri="{FF2B5EF4-FFF2-40B4-BE49-F238E27FC236}">
                  <a16:creationId xmlns:a16="http://schemas.microsoft.com/office/drawing/2014/main" id="{B6C3F2C5-9226-4DCB-BB34-F2BBF9257498}"/>
                </a:ext>
              </a:extLst>
            </p:cNvPr>
            <p:cNvSpPr>
              <a:spLocks noChangeArrowheads="1"/>
            </p:cNvSpPr>
            <p:nvPr/>
          </p:nvSpPr>
          <p:spPr bwMode="auto">
            <a:xfrm>
              <a:off x="2397318" y="2156092"/>
              <a:ext cx="492200" cy="169277"/>
            </a:xfrm>
            <a:prstGeom prst="rect">
              <a:avLst/>
            </a:prstGeom>
            <a:noFill/>
            <a:ln w="9525">
              <a:noFill/>
              <a:miter lim="800000"/>
              <a:headEnd/>
              <a:tailEnd/>
            </a:ln>
          </p:spPr>
          <p:txBody>
            <a:bodyPr wrap="square" lIns="0" tIns="0" rIns="0" bIns="0">
              <a:spAutoFit/>
            </a:bodyPr>
            <a:lstStyle/>
            <a:p>
              <a:pPr algn="ctr"/>
              <a:r>
                <a:rPr lang="fr-FR" sz="1100" b="1" dirty="0"/>
                <a:t>86,2%</a:t>
              </a:r>
            </a:p>
          </p:txBody>
        </p:sp>
        <p:sp>
          <p:nvSpPr>
            <p:cNvPr id="25" name="Rectangle 53">
              <a:extLst>
                <a:ext uri="{FF2B5EF4-FFF2-40B4-BE49-F238E27FC236}">
                  <a16:creationId xmlns:a16="http://schemas.microsoft.com/office/drawing/2014/main" id="{3E380311-53D5-4FD0-8118-CA0EF2D2D4D0}"/>
                </a:ext>
              </a:extLst>
            </p:cNvPr>
            <p:cNvSpPr>
              <a:spLocks noChangeArrowheads="1"/>
            </p:cNvSpPr>
            <p:nvPr/>
          </p:nvSpPr>
          <p:spPr bwMode="auto">
            <a:xfrm>
              <a:off x="2409837" y="4909851"/>
              <a:ext cx="2304782" cy="246221"/>
            </a:xfrm>
            <a:prstGeom prst="rect">
              <a:avLst/>
            </a:prstGeom>
            <a:noFill/>
            <a:ln w="9525">
              <a:noFill/>
              <a:miter lim="800000"/>
              <a:headEnd/>
              <a:tailEnd/>
            </a:ln>
          </p:spPr>
          <p:txBody>
            <a:bodyPr wrap="square" lIns="0" tIns="0" rIns="0" bIns="0">
              <a:spAutoFit/>
            </a:bodyPr>
            <a:lstStyle/>
            <a:p>
              <a:pPr algn="ctr"/>
              <a:r>
                <a:rPr lang="en-US" sz="1600" b="1"/>
                <a:t>HIV-1 RNA &lt; 50 copies/mL</a:t>
              </a:r>
              <a:endParaRPr lang="en-US" sz="1600" b="1" dirty="0"/>
            </a:p>
          </p:txBody>
        </p:sp>
        <p:sp>
          <p:nvSpPr>
            <p:cNvPr id="107" name="Rectangle 53">
              <a:extLst>
                <a:ext uri="{FF2B5EF4-FFF2-40B4-BE49-F238E27FC236}">
                  <a16:creationId xmlns:a16="http://schemas.microsoft.com/office/drawing/2014/main" id="{7C7F319A-FB3A-438B-9D5E-D86B0BD61198}"/>
                </a:ext>
              </a:extLst>
            </p:cNvPr>
            <p:cNvSpPr>
              <a:spLocks noChangeArrowheads="1"/>
            </p:cNvSpPr>
            <p:nvPr/>
          </p:nvSpPr>
          <p:spPr bwMode="auto">
            <a:xfrm>
              <a:off x="5246801" y="4909851"/>
              <a:ext cx="2304782" cy="246221"/>
            </a:xfrm>
            <a:prstGeom prst="rect">
              <a:avLst/>
            </a:prstGeom>
            <a:noFill/>
            <a:ln w="9525">
              <a:noFill/>
              <a:miter lim="800000"/>
              <a:headEnd/>
              <a:tailEnd/>
            </a:ln>
          </p:spPr>
          <p:txBody>
            <a:bodyPr wrap="square" lIns="0" tIns="0" rIns="0" bIns="0">
              <a:spAutoFit/>
            </a:bodyPr>
            <a:lstStyle/>
            <a:p>
              <a:pPr algn="ctr"/>
              <a:r>
                <a:rPr lang="en-US" sz="1600" b="1"/>
                <a:t>HIV-1 RNA </a:t>
              </a:r>
              <a:r>
                <a:rPr lang="en-US" sz="1600" b="1">
                  <a:latin typeface="Calibri" panose="020F0502020204030204" pitchFamily="34" charset="0"/>
                  <a:cs typeface="Calibri" panose="020F0502020204030204" pitchFamily="34" charset="0"/>
                </a:rPr>
                <a:t>≥</a:t>
              </a:r>
              <a:r>
                <a:rPr lang="en-US" sz="1600" b="1"/>
                <a:t> 50 copies/mL</a:t>
              </a:r>
              <a:endParaRPr lang="en-US" sz="1600" b="1" dirty="0"/>
            </a:p>
          </p:txBody>
        </p:sp>
        <p:sp>
          <p:nvSpPr>
            <p:cNvPr id="108" name="Rectangle 53">
              <a:extLst>
                <a:ext uri="{FF2B5EF4-FFF2-40B4-BE49-F238E27FC236}">
                  <a16:creationId xmlns:a16="http://schemas.microsoft.com/office/drawing/2014/main" id="{62EB2FEF-25E0-435D-BA64-7B6C4F5A8090}"/>
                </a:ext>
              </a:extLst>
            </p:cNvPr>
            <p:cNvSpPr>
              <a:spLocks noChangeArrowheads="1"/>
            </p:cNvSpPr>
            <p:nvPr/>
          </p:nvSpPr>
          <p:spPr bwMode="auto">
            <a:xfrm>
              <a:off x="8083765" y="4909851"/>
              <a:ext cx="2304782" cy="492443"/>
            </a:xfrm>
            <a:prstGeom prst="rect">
              <a:avLst/>
            </a:prstGeom>
            <a:noFill/>
            <a:ln w="9525">
              <a:noFill/>
              <a:miter lim="800000"/>
              <a:headEnd/>
              <a:tailEnd/>
            </a:ln>
          </p:spPr>
          <p:txBody>
            <a:bodyPr wrap="square" lIns="0" tIns="0" rIns="0" bIns="0">
              <a:spAutoFit/>
            </a:bodyPr>
            <a:lstStyle/>
            <a:p>
              <a:pPr algn="ctr"/>
              <a:r>
                <a:rPr lang="en-US" sz="1600" b="1"/>
                <a:t>No virologic data in</a:t>
              </a:r>
              <a:br>
                <a:rPr lang="en-US" sz="1600" b="1"/>
              </a:br>
              <a:r>
                <a:rPr lang="en-US" sz="1600" b="1"/>
                <a:t>week 96 window</a:t>
              </a:r>
              <a:endParaRPr lang="en-US" sz="1600" b="1" dirty="0"/>
            </a:p>
          </p:txBody>
        </p:sp>
        <p:sp>
          <p:nvSpPr>
            <p:cNvPr id="109" name="Rectangle 20">
              <a:extLst>
                <a:ext uri="{FF2B5EF4-FFF2-40B4-BE49-F238E27FC236}">
                  <a16:creationId xmlns:a16="http://schemas.microsoft.com/office/drawing/2014/main" id="{FEBF4C99-E08E-49EE-A269-BFC729E2E26A}"/>
                </a:ext>
              </a:extLst>
            </p:cNvPr>
            <p:cNvSpPr>
              <a:spLocks noChangeArrowheads="1"/>
            </p:cNvSpPr>
            <p:nvPr/>
          </p:nvSpPr>
          <p:spPr bwMode="auto">
            <a:xfrm>
              <a:off x="2886334" y="2200656"/>
              <a:ext cx="464442" cy="2652512"/>
            </a:xfrm>
            <a:prstGeom prst="rect">
              <a:avLst/>
            </a:prstGeom>
            <a:solidFill>
              <a:srgbClr val="88CBB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30000"/>
                </a:lnSpc>
                <a:spcBef>
                  <a:spcPct val="20000"/>
                </a:spcBef>
                <a:buClr>
                  <a:srgbClr val="990000"/>
                </a:buClr>
                <a:buSzPct val="120000"/>
              </a:pPr>
              <a:endParaRPr lang="fr-FR" sz="1400" b="1">
                <a:solidFill>
                  <a:schemeClr val="tx1"/>
                </a:solidFill>
                <a:latin typeface="+mn-lt"/>
                <a:ea typeface="MS Mincho" pitchFamily="49" charset="-128"/>
              </a:endParaRPr>
            </a:p>
          </p:txBody>
        </p:sp>
        <p:sp>
          <p:nvSpPr>
            <p:cNvPr id="110" name="Rectangle 40">
              <a:extLst>
                <a:ext uri="{FF2B5EF4-FFF2-40B4-BE49-F238E27FC236}">
                  <a16:creationId xmlns:a16="http://schemas.microsoft.com/office/drawing/2014/main" id="{88CD20BE-C931-461D-BC03-1A87B0E6E3FC}"/>
                </a:ext>
              </a:extLst>
            </p:cNvPr>
            <p:cNvSpPr>
              <a:spLocks noChangeArrowheads="1"/>
            </p:cNvSpPr>
            <p:nvPr/>
          </p:nvSpPr>
          <p:spPr bwMode="auto">
            <a:xfrm>
              <a:off x="2854139" y="2019683"/>
              <a:ext cx="492200" cy="169277"/>
            </a:xfrm>
            <a:prstGeom prst="rect">
              <a:avLst/>
            </a:prstGeom>
            <a:noFill/>
            <a:ln w="9525">
              <a:noFill/>
              <a:miter lim="800000"/>
              <a:headEnd/>
              <a:tailEnd/>
            </a:ln>
          </p:spPr>
          <p:txBody>
            <a:bodyPr wrap="square" lIns="0" tIns="0" rIns="0" bIns="0">
              <a:spAutoFit/>
            </a:bodyPr>
            <a:lstStyle/>
            <a:p>
              <a:pPr algn="ctr"/>
              <a:r>
                <a:rPr lang="fr-FR" sz="1100" b="1" dirty="0"/>
                <a:t>90%</a:t>
              </a:r>
            </a:p>
          </p:txBody>
        </p:sp>
        <p:sp>
          <p:nvSpPr>
            <p:cNvPr id="111" name="Rectangle 20">
              <a:extLst>
                <a:ext uri="{FF2B5EF4-FFF2-40B4-BE49-F238E27FC236}">
                  <a16:creationId xmlns:a16="http://schemas.microsoft.com/office/drawing/2014/main" id="{3CFB542F-CC85-405D-B99D-0FB473E33BB4}"/>
                </a:ext>
              </a:extLst>
            </p:cNvPr>
            <p:cNvSpPr>
              <a:spLocks noChangeArrowheads="1"/>
            </p:cNvSpPr>
            <p:nvPr/>
          </p:nvSpPr>
          <p:spPr bwMode="auto">
            <a:xfrm>
              <a:off x="3346419" y="2865120"/>
              <a:ext cx="464442" cy="1988048"/>
            </a:xfrm>
            <a:prstGeom prst="rect">
              <a:avLst/>
            </a:prstGeom>
            <a:solidFill>
              <a:srgbClr val="2B635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30000"/>
                </a:lnSpc>
                <a:spcBef>
                  <a:spcPct val="20000"/>
                </a:spcBef>
                <a:buClr>
                  <a:srgbClr val="990000"/>
                </a:buClr>
                <a:buSzPct val="120000"/>
              </a:pPr>
              <a:endParaRPr lang="fr-FR" sz="1400" b="1">
                <a:solidFill>
                  <a:schemeClr val="tx1"/>
                </a:solidFill>
                <a:latin typeface="+mn-lt"/>
                <a:ea typeface="MS Mincho" pitchFamily="49" charset="-128"/>
              </a:endParaRPr>
            </a:p>
          </p:txBody>
        </p:sp>
        <p:sp>
          <p:nvSpPr>
            <p:cNvPr id="112" name="Rectangle 40">
              <a:extLst>
                <a:ext uri="{FF2B5EF4-FFF2-40B4-BE49-F238E27FC236}">
                  <a16:creationId xmlns:a16="http://schemas.microsoft.com/office/drawing/2014/main" id="{0E27063C-994E-4917-8FAD-B4EC26005DCC}"/>
                </a:ext>
              </a:extLst>
            </p:cNvPr>
            <p:cNvSpPr>
              <a:spLocks noChangeArrowheads="1"/>
            </p:cNvSpPr>
            <p:nvPr/>
          </p:nvSpPr>
          <p:spPr bwMode="auto">
            <a:xfrm>
              <a:off x="3324287" y="2696042"/>
              <a:ext cx="492200" cy="169277"/>
            </a:xfrm>
            <a:prstGeom prst="rect">
              <a:avLst/>
            </a:prstGeom>
            <a:noFill/>
            <a:ln w="9525">
              <a:noFill/>
              <a:miter lim="800000"/>
              <a:headEnd/>
              <a:tailEnd/>
            </a:ln>
          </p:spPr>
          <p:txBody>
            <a:bodyPr wrap="square" lIns="0" tIns="0" rIns="0" bIns="0">
              <a:spAutoFit/>
            </a:bodyPr>
            <a:lstStyle/>
            <a:p>
              <a:pPr algn="ctr"/>
              <a:r>
                <a:rPr lang="fr-FR" sz="1100" b="1" dirty="0"/>
                <a:t>67,7%</a:t>
              </a:r>
            </a:p>
          </p:txBody>
        </p:sp>
        <p:sp>
          <p:nvSpPr>
            <p:cNvPr id="113" name="Rectangle 20">
              <a:extLst>
                <a:ext uri="{FF2B5EF4-FFF2-40B4-BE49-F238E27FC236}">
                  <a16:creationId xmlns:a16="http://schemas.microsoft.com/office/drawing/2014/main" id="{F4379F8F-96E5-4DC1-8BE9-9652449AA02A}"/>
                </a:ext>
              </a:extLst>
            </p:cNvPr>
            <p:cNvSpPr>
              <a:spLocks noChangeArrowheads="1"/>
            </p:cNvSpPr>
            <p:nvPr/>
          </p:nvSpPr>
          <p:spPr bwMode="auto">
            <a:xfrm>
              <a:off x="3807676" y="2473960"/>
              <a:ext cx="464442" cy="2379208"/>
            </a:xfrm>
            <a:prstGeom prst="rect">
              <a:avLst/>
            </a:prstGeom>
            <a:solidFill>
              <a:srgbClr val="62CEC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30000"/>
                </a:lnSpc>
                <a:spcBef>
                  <a:spcPct val="20000"/>
                </a:spcBef>
                <a:buClr>
                  <a:srgbClr val="990000"/>
                </a:buClr>
                <a:buSzPct val="120000"/>
              </a:pPr>
              <a:endParaRPr lang="fr-FR" sz="1400" b="1">
                <a:solidFill>
                  <a:schemeClr val="tx1"/>
                </a:solidFill>
                <a:latin typeface="+mn-lt"/>
                <a:ea typeface="MS Mincho" pitchFamily="49" charset="-128"/>
              </a:endParaRPr>
            </a:p>
          </p:txBody>
        </p:sp>
        <p:sp>
          <p:nvSpPr>
            <p:cNvPr id="114" name="Rectangle 40">
              <a:extLst>
                <a:ext uri="{FF2B5EF4-FFF2-40B4-BE49-F238E27FC236}">
                  <a16:creationId xmlns:a16="http://schemas.microsoft.com/office/drawing/2014/main" id="{5FFDE2E8-9C10-4A6F-8927-709C5D7460A2}"/>
                </a:ext>
              </a:extLst>
            </p:cNvPr>
            <p:cNvSpPr>
              <a:spLocks noChangeArrowheads="1"/>
            </p:cNvSpPr>
            <p:nvPr/>
          </p:nvSpPr>
          <p:spPr bwMode="auto">
            <a:xfrm>
              <a:off x="3759055" y="2306316"/>
              <a:ext cx="492200" cy="169277"/>
            </a:xfrm>
            <a:prstGeom prst="rect">
              <a:avLst/>
            </a:prstGeom>
            <a:noFill/>
            <a:ln w="9525">
              <a:noFill/>
              <a:miter lim="800000"/>
              <a:headEnd/>
              <a:tailEnd/>
            </a:ln>
          </p:spPr>
          <p:txBody>
            <a:bodyPr wrap="square" lIns="0" tIns="0" rIns="0" bIns="0">
              <a:spAutoFit/>
            </a:bodyPr>
            <a:lstStyle/>
            <a:p>
              <a:pPr algn="ctr"/>
              <a:r>
                <a:rPr lang="fr-FR" sz="1100" b="1" dirty="0"/>
                <a:t>81,1%</a:t>
              </a:r>
            </a:p>
          </p:txBody>
        </p:sp>
        <p:sp>
          <p:nvSpPr>
            <p:cNvPr id="115" name="Rectangle 20">
              <a:extLst>
                <a:ext uri="{FF2B5EF4-FFF2-40B4-BE49-F238E27FC236}">
                  <a16:creationId xmlns:a16="http://schemas.microsoft.com/office/drawing/2014/main" id="{8F8684C9-E21A-4430-93BD-BE9213F1D9E6}"/>
                </a:ext>
              </a:extLst>
            </p:cNvPr>
            <p:cNvSpPr>
              <a:spLocks noChangeArrowheads="1"/>
            </p:cNvSpPr>
            <p:nvPr/>
          </p:nvSpPr>
          <p:spPr bwMode="auto">
            <a:xfrm>
              <a:off x="4271473" y="2512060"/>
              <a:ext cx="464442" cy="2341108"/>
            </a:xfrm>
            <a:prstGeom prst="rect">
              <a:avLst/>
            </a:prstGeom>
            <a:solidFill>
              <a:schemeClr val="bg1">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30000"/>
                </a:lnSpc>
                <a:spcBef>
                  <a:spcPct val="20000"/>
                </a:spcBef>
                <a:buClr>
                  <a:srgbClr val="990000"/>
                </a:buClr>
                <a:buSzPct val="120000"/>
              </a:pPr>
              <a:endParaRPr lang="fr-FR" sz="1400" b="1">
                <a:solidFill>
                  <a:schemeClr val="tx1"/>
                </a:solidFill>
                <a:latin typeface="+mn-lt"/>
                <a:ea typeface="MS Mincho" pitchFamily="49" charset="-128"/>
              </a:endParaRPr>
            </a:p>
          </p:txBody>
        </p:sp>
        <p:sp>
          <p:nvSpPr>
            <p:cNvPr id="116" name="Rectangle 40">
              <a:extLst>
                <a:ext uri="{FF2B5EF4-FFF2-40B4-BE49-F238E27FC236}">
                  <a16:creationId xmlns:a16="http://schemas.microsoft.com/office/drawing/2014/main" id="{4CF085CE-015A-4DA6-9524-3D32EAE228B3}"/>
                </a:ext>
              </a:extLst>
            </p:cNvPr>
            <p:cNvSpPr>
              <a:spLocks noChangeArrowheads="1"/>
            </p:cNvSpPr>
            <p:nvPr/>
          </p:nvSpPr>
          <p:spPr bwMode="auto">
            <a:xfrm>
              <a:off x="4247818" y="2335883"/>
              <a:ext cx="492200" cy="169277"/>
            </a:xfrm>
            <a:prstGeom prst="rect">
              <a:avLst/>
            </a:prstGeom>
            <a:noFill/>
            <a:ln w="9525">
              <a:noFill/>
              <a:miter lim="800000"/>
              <a:headEnd/>
              <a:tailEnd/>
            </a:ln>
          </p:spPr>
          <p:txBody>
            <a:bodyPr wrap="square" lIns="0" tIns="0" rIns="0" bIns="0">
              <a:spAutoFit/>
            </a:bodyPr>
            <a:lstStyle/>
            <a:p>
              <a:pPr algn="ctr"/>
              <a:r>
                <a:rPr lang="fr-FR" sz="1100" b="1" dirty="0"/>
                <a:t>80,6%</a:t>
              </a:r>
            </a:p>
          </p:txBody>
        </p:sp>
        <p:sp>
          <p:nvSpPr>
            <p:cNvPr id="117" name="Rectangle 20">
              <a:extLst>
                <a:ext uri="{FF2B5EF4-FFF2-40B4-BE49-F238E27FC236}">
                  <a16:creationId xmlns:a16="http://schemas.microsoft.com/office/drawing/2014/main" id="{B7E0931A-FC3B-4BD3-BC17-4B4BE127B470}"/>
                </a:ext>
              </a:extLst>
            </p:cNvPr>
            <p:cNvSpPr>
              <a:spLocks noChangeArrowheads="1"/>
            </p:cNvSpPr>
            <p:nvPr/>
          </p:nvSpPr>
          <p:spPr bwMode="auto">
            <a:xfrm>
              <a:off x="5241300" y="4659631"/>
              <a:ext cx="464442" cy="193538"/>
            </a:xfrm>
            <a:prstGeom prst="rect">
              <a:avLst/>
            </a:prstGeom>
            <a:solidFill>
              <a:srgbClr val="39827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30000"/>
                </a:lnSpc>
                <a:spcBef>
                  <a:spcPct val="20000"/>
                </a:spcBef>
                <a:buClr>
                  <a:srgbClr val="990000"/>
                </a:buClr>
                <a:buSzPct val="120000"/>
              </a:pPr>
              <a:endParaRPr lang="fr-FR" sz="1400" b="1">
                <a:solidFill>
                  <a:schemeClr val="tx1"/>
                </a:solidFill>
                <a:latin typeface="+mn-lt"/>
                <a:ea typeface="MS Mincho" pitchFamily="49" charset="-128"/>
              </a:endParaRPr>
            </a:p>
          </p:txBody>
        </p:sp>
        <p:sp>
          <p:nvSpPr>
            <p:cNvPr id="118" name="Rectangle 40">
              <a:extLst>
                <a:ext uri="{FF2B5EF4-FFF2-40B4-BE49-F238E27FC236}">
                  <a16:creationId xmlns:a16="http://schemas.microsoft.com/office/drawing/2014/main" id="{06384FEA-D587-4CC8-A804-8A6D1F403D10}"/>
                </a:ext>
              </a:extLst>
            </p:cNvPr>
            <p:cNvSpPr>
              <a:spLocks noChangeArrowheads="1"/>
            </p:cNvSpPr>
            <p:nvPr/>
          </p:nvSpPr>
          <p:spPr bwMode="auto">
            <a:xfrm>
              <a:off x="5213541" y="4485660"/>
              <a:ext cx="492200" cy="169277"/>
            </a:xfrm>
            <a:prstGeom prst="rect">
              <a:avLst/>
            </a:prstGeom>
            <a:noFill/>
            <a:ln w="9525">
              <a:noFill/>
              <a:miter lim="800000"/>
              <a:headEnd/>
              <a:tailEnd/>
            </a:ln>
          </p:spPr>
          <p:txBody>
            <a:bodyPr wrap="square" lIns="0" tIns="0" rIns="0" bIns="0">
              <a:spAutoFit/>
            </a:bodyPr>
            <a:lstStyle/>
            <a:p>
              <a:pPr algn="ctr"/>
              <a:r>
                <a:rPr lang="fr-FR" sz="1100" b="1" dirty="0"/>
                <a:t>6,9%</a:t>
              </a:r>
            </a:p>
          </p:txBody>
        </p:sp>
        <p:sp>
          <p:nvSpPr>
            <p:cNvPr id="119" name="Rectangle 20">
              <a:extLst>
                <a:ext uri="{FF2B5EF4-FFF2-40B4-BE49-F238E27FC236}">
                  <a16:creationId xmlns:a16="http://schemas.microsoft.com/office/drawing/2014/main" id="{6A534A6E-E60C-4452-BAC0-D89C3C44025E}"/>
                </a:ext>
              </a:extLst>
            </p:cNvPr>
            <p:cNvSpPr>
              <a:spLocks noChangeArrowheads="1"/>
            </p:cNvSpPr>
            <p:nvPr/>
          </p:nvSpPr>
          <p:spPr bwMode="auto">
            <a:xfrm>
              <a:off x="5705741" y="4661535"/>
              <a:ext cx="464442" cy="191633"/>
            </a:xfrm>
            <a:prstGeom prst="rect">
              <a:avLst/>
            </a:prstGeom>
            <a:solidFill>
              <a:srgbClr val="88CBB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30000"/>
                </a:lnSpc>
                <a:spcBef>
                  <a:spcPct val="20000"/>
                </a:spcBef>
                <a:buClr>
                  <a:srgbClr val="990000"/>
                </a:buClr>
                <a:buSzPct val="120000"/>
              </a:pPr>
              <a:endParaRPr lang="fr-FR" sz="1400" b="1">
                <a:solidFill>
                  <a:schemeClr val="tx1"/>
                </a:solidFill>
                <a:latin typeface="+mn-lt"/>
                <a:ea typeface="MS Mincho" pitchFamily="49" charset="-128"/>
              </a:endParaRPr>
            </a:p>
          </p:txBody>
        </p:sp>
        <p:sp>
          <p:nvSpPr>
            <p:cNvPr id="120" name="Rectangle 40">
              <a:extLst>
                <a:ext uri="{FF2B5EF4-FFF2-40B4-BE49-F238E27FC236}">
                  <a16:creationId xmlns:a16="http://schemas.microsoft.com/office/drawing/2014/main" id="{90153A52-01A5-42AD-B63A-C371D6501BE3}"/>
                </a:ext>
              </a:extLst>
            </p:cNvPr>
            <p:cNvSpPr>
              <a:spLocks noChangeArrowheads="1"/>
            </p:cNvSpPr>
            <p:nvPr/>
          </p:nvSpPr>
          <p:spPr bwMode="auto">
            <a:xfrm>
              <a:off x="5677982" y="4469918"/>
              <a:ext cx="492200" cy="169277"/>
            </a:xfrm>
            <a:prstGeom prst="rect">
              <a:avLst/>
            </a:prstGeom>
            <a:noFill/>
            <a:ln w="9525">
              <a:noFill/>
              <a:miter lim="800000"/>
              <a:headEnd/>
              <a:tailEnd/>
            </a:ln>
          </p:spPr>
          <p:txBody>
            <a:bodyPr wrap="square" lIns="0" tIns="0" rIns="0" bIns="0">
              <a:spAutoFit/>
            </a:bodyPr>
            <a:lstStyle/>
            <a:p>
              <a:pPr algn="ctr"/>
              <a:r>
                <a:rPr lang="fr-FR" sz="1100" b="1" dirty="0"/>
                <a:t>6,7%</a:t>
              </a:r>
            </a:p>
          </p:txBody>
        </p:sp>
        <p:sp>
          <p:nvSpPr>
            <p:cNvPr id="121" name="Rectangle 20">
              <a:extLst>
                <a:ext uri="{FF2B5EF4-FFF2-40B4-BE49-F238E27FC236}">
                  <a16:creationId xmlns:a16="http://schemas.microsoft.com/office/drawing/2014/main" id="{38F95855-41C8-4A94-A782-13F1B7910D5E}"/>
                </a:ext>
              </a:extLst>
            </p:cNvPr>
            <p:cNvSpPr>
              <a:spLocks noChangeArrowheads="1"/>
            </p:cNvSpPr>
            <p:nvPr/>
          </p:nvSpPr>
          <p:spPr bwMode="auto">
            <a:xfrm>
              <a:off x="6170809" y="4391025"/>
              <a:ext cx="464442" cy="462143"/>
            </a:xfrm>
            <a:prstGeom prst="rect">
              <a:avLst/>
            </a:prstGeom>
            <a:solidFill>
              <a:srgbClr val="2B635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30000"/>
                </a:lnSpc>
                <a:spcBef>
                  <a:spcPct val="20000"/>
                </a:spcBef>
                <a:buClr>
                  <a:srgbClr val="990000"/>
                </a:buClr>
                <a:buSzPct val="120000"/>
              </a:pPr>
              <a:endParaRPr lang="fr-FR" sz="1400" b="1">
                <a:solidFill>
                  <a:schemeClr val="tx1"/>
                </a:solidFill>
                <a:latin typeface="+mn-lt"/>
                <a:ea typeface="MS Mincho" pitchFamily="49" charset="-128"/>
              </a:endParaRPr>
            </a:p>
          </p:txBody>
        </p:sp>
        <p:sp>
          <p:nvSpPr>
            <p:cNvPr id="122" name="Rectangle 40">
              <a:extLst>
                <a:ext uri="{FF2B5EF4-FFF2-40B4-BE49-F238E27FC236}">
                  <a16:creationId xmlns:a16="http://schemas.microsoft.com/office/drawing/2014/main" id="{9C7496AB-BD7B-4179-A5CA-7DF408B3DBDA}"/>
                </a:ext>
              </a:extLst>
            </p:cNvPr>
            <p:cNvSpPr>
              <a:spLocks noChangeArrowheads="1"/>
            </p:cNvSpPr>
            <p:nvPr/>
          </p:nvSpPr>
          <p:spPr bwMode="auto">
            <a:xfrm>
              <a:off x="6143050" y="4211309"/>
              <a:ext cx="492200" cy="169277"/>
            </a:xfrm>
            <a:prstGeom prst="rect">
              <a:avLst/>
            </a:prstGeom>
            <a:noFill/>
            <a:ln w="9525">
              <a:noFill/>
              <a:miter lim="800000"/>
              <a:headEnd/>
              <a:tailEnd/>
            </a:ln>
          </p:spPr>
          <p:txBody>
            <a:bodyPr wrap="square" lIns="0" tIns="0" rIns="0" bIns="0">
              <a:spAutoFit/>
            </a:bodyPr>
            <a:lstStyle/>
            <a:p>
              <a:pPr algn="ctr"/>
              <a:r>
                <a:rPr lang="fr-FR" sz="1100" b="1" dirty="0"/>
                <a:t>16,1%</a:t>
              </a:r>
            </a:p>
          </p:txBody>
        </p:sp>
        <p:sp>
          <p:nvSpPr>
            <p:cNvPr id="123" name="Rectangle 20">
              <a:extLst>
                <a:ext uri="{FF2B5EF4-FFF2-40B4-BE49-F238E27FC236}">
                  <a16:creationId xmlns:a16="http://schemas.microsoft.com/office/drawing/2014/main" id="{D1C21E3B-6A9F-40D4-AC7E-EFCF20AB333E}"/>
                </a:ext>
              </a:extLst>
            </p:cNvPr>
            <p:cNvSpPr>
              <a:spLocks noChangeArrowheads="1"/>
            </p:cNvSpPr>
            <p:nvPr/>
          </p:nvSpPr>
          <p:spPr bwMode="auto">
            <a:xfrm>
              <a:off x="6630781" y="4556760"/>
              <a:ext cx="464442" cy="296408"/>
            </a:xfrm>
            <a:prstGeom prst="rect">
              <a:avLst/>
            </a:prstGeom>
            <a:solidFill>
              <a:srgbClr val="62CEC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30000"/>
                </a:lnSpc>
                <a:spcBef>
                  <a:spcPct val="20000"/>
                </a:spcBef>
                <a:buClr>
                  <a:srgbClr val="990000"/>
                </a:buClr>
                <a:buSzPct val="120000"/>
              </a:pPr>
              <a:endParaRPr lang="fr-FR" sz="1400" b="1">
                <a:solidFill>
                  <a:schemeClr val="tx1"/>
                </a:solidFill>
                <a:latin typeface="+mn-lt"/>
                <a:ea typeface="MS Mincho" pitchFamily="49" charset="-128"/>
              </a:endParaRPr>
            </a:p>
          </p:txBody>
        </p:sp>
        <p:sp>
          <p:nvSpPr>
            <p:cNvPr id="124" name="Rectangle 40">
              <a:extLst>
                <a:ext uri="{FF2B5EF4-FFF2-40B4-BE49-F238E27FC236}">
                  <a16:creationId xmlns:a16="http://schemas.microsoft.com/office/drawing/2014/main" id="{2AC12433-8581-435B-AA12-656F70B99DB2}"/>
                </a:ext>
              </a:extLst>
            </p:cNvPr>
            <p:cNvSpPr>
              <a:spLocks noChangeArrowheads="1"/>
            </p:cNvSpPr>
            <p:nvPr/>
          </p:nvSpPr>
          <p:spPr bwMode="auto">
            <a:xfrm>
              <a:off x="6603022" y="4397516"/>
              <a:ext cx="492200" cy="169277"/>
            </a:xfrm>
            <a:prstGeom prst="rect">
              <a:avLst/>
            </a:prstGeom>
            <a:noFill/>
            <a:ln w="9525">
              <a:noFill/>
              <a:miter lim="800000"/>
              <a:headEnd/>
              <a:tailEnd/>
            </a:ln>
          </p:spPr>
          <p:txBody>
            <a:bodyPr wrap="square" lIns="0" tIns="0" rIns="0" bIns="0">
              <a:spAutoFit/>
            </a:bodyPr>
            <a:lstStyle/>
            <a:p>
              <a:pPr algn="ctr"/>
              <a:r>
                <a:rPr lang="fr-FR" sz="1100" b="1" dirty="0"/>
                <a:t>10%</a:t>
              </a:r>
            </a:p>
          </p:txBody>
        </p:sp>
        <p:sp>
          <p:nvSpPr>
            <p:cNvPr id="125" name="Rectangle 20">
              <a:extLst>
                <a:ext uri="{FF2B5EF4-FFF2-40B4-BE49-F238E27FC236}">
                  <a16:creationId xmlns:a16="http://schemas.microsoft.com/office/drawing/2014/main" id="{2E936DD8-E182-440A-9CC6-9AB3B4D544BA}"/>
                </a:ext>
              </a:extLst>
            </p:cNvPr>
            <p:cNvSpPr>
              <a:spLocks noChangeArrowheads="1"/>
            </p:cNvSpPr>
            <p:nvPr/>
          </p:nvSpPr>
          <p:spPr bwMode="auto">
            <a:xfrm>
              <a:off x="7094144" y="4655820"/>
              <a:ext cx="464442" cy="197348"/>
            </a:xfrm>
            <a:prstGeom prst="rect">
              <a:avLst/>
            </a:prstGeom>
            <a:solidFill>
              <a:schemeClr val="bg1">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30000"/>
                </a:lnSpc>
                <a:spcBef>
                  <a:spcPct val="20000"/>
                </a:spcBef>
                <a:buClr>
                  <a:srgbClr val="990000"/>
                </a:buClr>
                <a:buSzPct val="120000"/>
              </a:pPr>
              <a:endParaRPr lang="fr-FR" sz="1400" b="1">
                <a:solidFill>
                  <a:schemeClr val="tx1"/>
                </a:solidFill>
                <a:latin typeface="+mn-lt"/>
                <a:ea typeface="MS Mincho" pitchFamily="49" charset="-128"/>
              </a:endParaRPr>
            </a:p>
          </p:txBody>
        </p:sp>
        <p:sp>
          <p:nvSpPr>
            <p:cNvPr id="126" name="Rectangle 40">
              <a:extLst>
                <a:ext uri="{FF2B5EF4-FFF2-40B4-BE49-F238E27FC236}">
                  <a16:creationId xmlns:a16="http://schemas.microsoft.com/office/drawing/2014/main" id="{2E0FCF7B-F2BE-43C3-BF5B-DB33FD2B99EE}"/>
                </a:ext>
              </a:extLst>
            </p:cNvPr>
            <p:cNvSpPr>
              <a:spLocks noChangeArrowheads="1"/>
            </p:cNvSpPr>
            <p:nvPr/>
          </p:nvSpPr>
          <p:spPr bwMode="auto">
            <a:xfrm>
              <a:off x="7066385" y="4500077"/>
              <a:ext cx="492200" cy="169277"/>
            </a:xfrm>
            <a:prstGeom prst="rect">
              <a:avLst/>
            </a:prstGeom>
            <a:noFill/>
            <a:ln w="9525">
              <a:noFill/>
              <a:miter lim="800000"/>
              <a:headEnd/>
              <a:tailEnd/>
            </a:ln>
          </p:spPr>
          <p:txBody>
            <a:bodyPr wrap="square" lIns="0" tIns="0" rIns="0" bIns="0">
              <a:spAutoFit/>
            </a:bodyPr>
            <a:lstStyle/>
            <a:p>
              <a:pPr algn="ctr"/>
              <a:r>
                <a:rPr lang="fr-FR" sz="1100" b="1" dirty="0"/>
                <a:t>6,5%</a:t>
              </a:r>
            </a:p>
          </p:txBody>
        </p:sp>
        <p:sp>
          <p:nvSpPr>
            <p:cNvPr id="127" name="Rectangle 20">
              <a:extLst>
                <a:ext uri="{FF2B5EF4-FFF2-40B4-BE49-F238E27FC236}">
                  <a16:creationId xmlns:a16="http://schemas.microsoft.com/office/drawing/2014/main" id="{250D60CF-D749-4E69-896B-89D40CFF1FAE}"/>
                </a:ext>
              </a:extLst>
            </p:cNvPr>
            <p:cNvSpPr>
              <a:spLocks noChangeArrowheads="1"/>
            </p:cNvSpPr>
            <p:nvPr/>
          </p:nvSpPr>
          <p:spPr bwMode="auto">
            <a:xfrm>
              <a:off x="8053119" y="4660900"/>
              <a:ext cx="464442" cy="192267"/>
            </a:xfrm>
            <a:prstGeom prst="rect">
              <a:avLst/>
            </a:prstGeom>
            <a:solidFill>
              <a:srgbClr val="39827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30000"/>
                </a:lnSpc>
                <a:spcBef>
                  <a:spcPct val="20000"/>
                </a:spcBef>
                <a:buClr>
                  <a:srgbClr val="990000"/>
                </a:buClr>
                <a:buSzPct val="120000"/>
              </a:pPr>
              <a:endParaRPr lang="fr-FR" sz="1400" b="1">
                <a:solidFill>
                  <a:schemeClr val="tx1"/>
                </a:solidFill>
                <a:latin typeface="+mn-lt"/>
                <a:ea typeface="MS Mincho" pitchFamily="49" charset="-128"/>
              </a:endParaRPr>
            </a:p>
          </p:txBody>
        </p:sp>
        <p:sp>
          <p:nvSpPr>
            <p:cNvPr id="128" name="Rectangle 40">
              <a:extLst>
                <a:ext uri="{FF2B5EF4-FFF2-40B4-BE49-F238E27FC236}">
                  <a16:creationId xmlns:a16="http://schemas.microsoft.com/office/drawing/2014/main" id="{1B08CBA9-8454-464D-9764-B850495247B2}"/>
                </a:ext>
              </a:extLst>
            </p:cNvPr>
            <p:cNvSpPr>
              <a:spLocks noChangeArrowheads="1"/>
            </p:cNvSpPr>
            <p:nvPr/>
          </p:nvSpPr>
          <p:spPr bwMode="auto">
            <a:xfrm>
              <a:off x="8025360" y="4473701"/>
              <a:ext cx="492200" cy="169277"/>
            </a:xfrm>
            <a:prstGeom prst="rect">
              <a:avLst/>
            </a:prstGeom>
            <a:noFill/>
            <a:ln w="9525">
              <a:noFill/>
              <a:miter lim="800000"/>
              <a:headEnd/>
              <a:tailEnd/>
            </a:ln>
          </p:spPr>
          <p:txBody>
            <a:bodyPr wrap="square" lIns="0" tIns="0" rIns="0" bIns="0">
              <a:spAutoFit/>
            </a:bodyPr>
            <a:lstStyle/>
            <a:p>
              <a:pPr algn="ctr"/>
              <a:r>
                <a:rPr lang="fr-FR" sz="1100" b="1" dirty="0"/>
                <a:t>6,9%</a:t>
              </a:r>
            </a:p>
          </p:txBody>
        </p:sp>
        <p:sp>
          <p:nvSpPr>
            <p:cNvPr id="129" name="Rectangle 20">
              <a:extLst>
                <a:ext uri="{FF2B5EF4-FFF2-40B4-BE49-F238E27FC236}">
                  <a16:creationId xmlns:a16="http://schemas.microsoft.com/office/drawing/2014/main" id="{80C4B769-CB08-4217-806A-4676CDEFC885}"/>
                </a:ext>
              </a:extLst>
            </p:cNvPr>
            <p:cNvSpPr>
              <a:spLocks noChangeArrowheads="1"/>
            </p:cNvSpPr>
            <p:nvPr/>
          </p:nvSpPr>
          <p:spPr bwMode="auto">
            <a:xfrm>
              <a:off x="8517560" y="4762500"/>
              <a:ext cx="464442" cy="90668"/>
            </a:xfrm>
            <a:prstGeom prst="rect">
              <a:avLst/>
            </a:prstGeom>
            <a:solidFill>
              <a:srgbClr val="88CBB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30000"/>
                </a:lnSpc>
                <a:spcBef>
                  <a:spcPct val="20000"/>
                </a:spcBef>
                <a:buClr>
                  <a:srgbClr val="990000"/>
                </a:buClr>
                <a:buSzPct val="120000"/>
              </a:pPr>
              <a:endParaRPr lang="fr-FR" sz="1400" b="1">
                <a:solidFill>
                  <a:schemeClr val="tx1"/>
                </a:solidFill>
                <a:latin typeface="+mn-lt"/>
                <a:ea typeface="MS Mincho" pitchFamily="49" charset="-128"/>
              </a:endParaRPr>
            </a:p>
          </p:txBody>
        </p:sp>
        <p:sp>
          <p:nvSpPr>
            <p:cNvPr id="130" name="Rectangle 40">
              <a:extLst>
                <a:ext uri="{FF2B5EF4-FFF2-40B4-BE49-F238E27FC236}">
                  <a16:creationId xmlns:a16="http://schemas.microsoft.com/office/drawing/2014/main" id="{6E1BC21B-5816-4740-A9F9-320C8F6270E1}"/>
                </a:ext>
              </a:extLst>
            </p:cNvPr>
            <p:cNvSpPr>
              <a:spLocks noChangeArrowheads="1"/>
            </p:cNvSpPr>
            <p:nvPr/>
          </p:nvSpPr>
          <p:spPr bwMode="auto">
            <a:xfrm>
              <a:off x="8489801" y="4570966"/>
              <a:ext cx="492200" cy="169277"/>
            </a:xfrm>
            <a:prstGeom prst="rect">
              <a:avLst/>
            </a:prstGeom>
            <a:noFill/>
            <a:ln w="9525">
              <a:noFill/>
              <a:miter lim="800000"/>
              <a:headEnd/>
              <a:tailEnd/>
            </a:ln>
          </p:spPr>
          <p:txBody>
            <a:bodyPr wrap="square" lIns="0" tIns="0" rIns="0" bIns="0">
              <a:spAutoFit/>
            </a:bodyPr>
            <a:lstStyle/>
            <a:p>
              <a:pPr algn="ctr"/>
              <a:r>
                <a:rPr lang="fr-FR" sz="1100" b="1" dirty="0"/>
                <a:t>3,3%</a:t>
              </a:r>
            </a:p>
          </p:txBody>
        </p:sp>
        <p:sp>
          <p:nvSpPr>
            <p:cNvPr id="131" name="Rectangle 20">
              <a:extLst>
                <a:ext uri="{FF2B5EF4-FFF2-40B4-BE49-F238E27FC236}">
                  <a16:creationId xmlns:a16="http://schemas.microsoft.com/office/drawing/2014/main" id="{EF5B3EE0-34C9-44C8-936E-C2DCBC2A9C7E}"/>
                </a:ext>
              </a:extLst>
            </p:cNvPr>
            <p:cNvSpPr>
              <a:spLocks noChangeArrowheads="1"/>
            </p:cNvSpPr>
            <p:nvPr/>
          </p:nvSpPr>
          <p:spPr bwMode="auto">
            <a:xfrm>
              <a:off x="8987708" y="4394200"/>
              <a:ext cx="464442" cy="458967"/>
            </a:xfrm>
            <a:prstGeom prst="rect">
              <a:avLst/>
            </a:prstGeom>
            <a:solidFill>
              <a:srgbClr val="2B635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30000"/>
                </a:lnSpc>
                <a:spcBef>
                  <a:spcPct val="20000"/>
                </a:spcBef>
                <a:buClr>
                  <a:srgbClr val="990000"/>
                </a:buClr>
                <a:buSzPct val="120000"/>
              </a:pPr>
              <a:endParaRPr lang="fr-FR" sz="1400" b="1">
                <a:solidFill>
                  <a:schemeClr val="tx1"/>
                </a:solidFill>
                <a:latin typeface="+mn-lt"/>
                <a:ea typeface="MS Mincho" pitchFamily="49" charset="-128"/>
              </a:endParaRPr>
            </a:p>
          </p:txBody>
        </p:sp>
        <p:sp>
          <p:nvSpPr>
            <p:cNvPr id="132" name="Rectangle 40">
              <a:extLst>
                <a:ext uri="{FF2B5EF4-FFF2-40B4-BE49-F238E27FC236}">
                  <a16:creationId xmlns:a16="http://schemas.microsoft.com/office/drawing/2014/main" id="{F9221802-DD05-42ED-8F88-41EF86E2C7B9}"/>
                </a:ext>
              </a:extLst>
            </p:cNvPr>
            <p:cNvSpPr>
              <a:spLocks noChangeArrowheads="1"/>
            </p:cNvSpPr>
            <p:nvPr/>
          </p:nvSpPr>
          <p:spPr bwMode="auto">
            <a:xfrm>
              <a:off x="8959949" y="4214603"/>
              <a:ext cx="492200" cy="169277"/>
            </a:xfrm>
            <a:prstGeom prst="rect">
              <a:avLst/>
            </a:prstGeom>
            <a:noFill/>
            <a:ln w="9525">
              <a:noFill/>
              <a:miter lim="800000"/>
              <a:headEnd/>
              <a:tailEnd/>
            </a:ln>
          </p:spPr>
          <p:txBody>
            <a:bodyPr wrap="square" lIns="0" tIns="0" rIns="0" bIns="0">
              <a:spAutoFit/>
            </a:bodyPr>
            <a:lstStyle/>
            <a:p>
              <a:pPr algn="ctr"/>
              <a:r>
                <a:rPr lang="fr-FR" sz="1100" b="1" dirty="0"/>
                <a:t>16,1%</a:t>
              </a:r>
            </a:p>
          </p:txBody>
        </p:sp>
        <p:sp>
          <p:nvSpPr>
            <p:cNvPr id="133" name="Rectangle 20">
              <a:extLst>
                <a:ext uri="{FF2B5EF4-FFF2-40B4-BE49-F238E27FC236}">
                  <a16:creationId xmlns:a16="http://schemas.microsoft.com/office/drawing/2014/main" id="{9C622ABA-CEEE-474F-BEE9-0A77B00112C2}"/>
                </a:ext>
              </a:extLst>
            </p:cNvPr>
            <p:cNvSpPr>
              <a:spLocks noChangeArrowheads="1"/>
            </p:cNvSpPr>
            <p:nvPr/>
          </p:nvSpPr>
          <p:spPr bwMode="auto">
            <a:xfrm>
              <a:off x="9447680" y="4599940"/>
              <a:ext cx="464442" cy="253227"/>
            </a:xfrm>
            <a:prstGeom prst="rect">
              <a:avLst/>
            </a:prstGeom>
            <a:solidFill>
              <a:srgbClr val="62CEC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30000"/>
                </a:lnSpc>
                <a:spcBef>
                  <a:spcPct val="20000"/>
                </a:spcBef>
                <a:buClr>
                  <a:srgbClr val="990000"/>
                </a:buClr>
                <a:buSzPct val="120000"/>
              </a:pPr>
              <a:endParaRPr lang="fr-FR" sz="1400" b="1">
                <a:solidFill>
                  <a:schemeClr val="tx1"/>
                </a:solidFill>
                <a:latin typeface="+mn-lt"/>
                <a:ea typeface="MS Mincho" pitchFamily="49" charset="-128"/>
              </a:endParaRPr>
            </a:p>
          </p:txBody>
        </p:sp>
        <p:sp>
          <p:nvSpPr>
            <p:cNvPr id="134" name="Rectangle 40">
              <a:extLst>
                <a:ext uri="{FF2B5EF4-FFF2-40B4-BE49-F238E27FC236}">
                  <a16:creationId xmlns:a16="http://schemas.microsoft.com/office/drawing/2014/main" id="{1F76C72D-C85A-427D-B8EB-E7E7788FC22F}"/>
                </a:ext>
              </a:extLst>
            </p:cNvPr>
            <p:cNvSpPr>
              <a:spLocks noChangeArrowheads="1"/>
            </p:cNvSpPr>
            <p:nvPr/>
          </p:nvSpPr>
          <p:spPr bwMode="auto">
            <a:xfrm>
              <a:off x="9419921" y="4411670"/>
              <a:ext cx="492200" cy="169277"/>
            </a:xfrm>
            <a:prstGeom prst="rect">
              <a:avLst/>
            </a:prstGeom>
            <a:noFill/>
            <a:ln w="9525">
              <a:noFill/>
              <a:miter lim="800000"/>
              <a:headEnd/>
              <a:tailEnd/>
            </a:ln>
          </p:spPr>
          <p:txBody>
            <a:bodyPr wrap="square" lIns="0" tIns="0" rIns="0" bIns="0">
              <a:spAutoFit/>
            </a:bodyPr>
            <a:lstStyle/>
            <a:p>
              <a:pPr algn="ctr"/>
              <a:r>
                <a:rPr lang="fr-FR" sz="1100" b="1" dirty="0"/>
                <a:t>8,9%</a:t>
              </a:r>
            </a:p>
          </p:txBody>
        </p:sp>
        <p:sp>
          <p:nvSpPr>
            <p:cNvPr id="135" name="Rectangle 20">
              <a:extLst>
                <a:ext uri="{FF2B5EF4-FFF2-40B4-BE49-F238E27FC236}">
                  <a16:creationId xmlns:a16="http://schemas.microsoft.com/office/drawing/2014/main" id="{F24143F9-D1C3-463F-9946-349B83AFDC40}"/>
                </a:ext>
              </a:extLst>
            </p:cNvPr>
            <p:cNvSpPr>
              <a:spLocks noChangeArrowheads="1"/>
            </p:cNvSpPr>
            <p:nvPr/>
          </p:nvSpPr>
          <p:spPr bwMode="auto">
            <a:xfrm>
              <a:off x="9911043" y="4490720"/>
              <a:ext cx="464442" cy="362448"/>
            </a:xfrm>
            <a:prstGeom prst="rect">
              <a:avLst/>
            </a:prstGeom>
            <a:solidFill>
              <a:schemeClr val="bg1">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30000"/>
                </a:lnSpc>
                <a:spcBef>
                  <a:spcPct val="20000"/>
                </a:spcBef>
                <a:buClr>
                  <a:srgbClr val="990000"/>
                </a:buClr>
                <a:buSzPct val="120000"/>
              </a:pPr>
              <a:endParaRPr lang="fr-FR" sz="1400" b="1">
                <a:solidFill>
                  <a:schemeClr val="tx1"/>
                </a:solidFill>
                <a:latin typeface="+mn-lt"/>
                <a:ea typeface="MS Mincho" pitchFamily="49" charset="-128"/>
              </a:endParaRPr>
            </a:p>
          </p:txBody>
        </p:sp>
        <p:sp>
          <p:nvSpPr>
            <p:cNvPr id="136" name="Rectangle 40">
              <a:extLst>
                <a:ext uri="{FF2B5EF4-FFF2-40B4-BE49-F238E27FC236}">
                  <a16:creationId xmlns:a16="http://schemas.microsoft.com/office/drawing/2014/main" id="{D6E4451E-ACE4-4D0A-A383-6367FCA4AC47}"/>
                </a:ext>
              </a:extLst>
            </p:cNvPr>
            <p:cNvSpPr>
              <a:spLocks noChangeArrowheads="1"/>
            </p:cNvSpPr>
            <p:nvPr/>
          </p:nvSpPr>
          <p:spPr bwMode="auto">
            <a:xfrm>
              <a:off x="9883284" y="4299502"/>
              <a:ext cx="492200" cy="169277"/>
            </a:xfrm>
            <a:prstGeom prst="rect">
              <a:avLst/>
            </a:prstGeom>
            <a:noFill/>
            <a:ln w="9525">
              <a:noFill/>
              <a:miter lim="800000"/>
              <a:headEnd/>
              <a:tailEnd/>
            </a:ln>
          </p:spPr>
          <p:txBody>
            <a:bodyPr wrap="square" lIns="0" tIns="0" rIns="0" bIns="0">
              <a:spAutoFit/>
            </a:bodyPr>
            <a:lstStyle/>
            <a:p>
              <a:pPr algn="ctr"/>
              <a:r>
                <a:rPr lang="fr-FR" sz="1100" b="1" dirty="0"/>
                <a:t>12,9%</a:t>
              </a:r>
            </a:p>
          </p:txBody>
        </p:sp>
        <p:sp>
          <p:nvSpPr>
            <p:cNvPr id="137" name="Rectangle 40">
              <a:extLst>
                <a:ext uri="{FF2B5EF4-FFF2-40B4-BE49-F238E27FC236}">
                  <a16:creationId xmlns:a16="http://schemas.microsoft.com/office/drawing/2014/main" id="{D39033DE-C071-43F3-B21A-BDDCD2DEE78B}"/>
                </a:ext>
              </a:extLst>
            </p:cNvPr>
            <p:cNvSpPr>
              <a:spLocks noChangeArrowheads="1"/>
            </p:cNvSpPr>
            <p:nvPr/>
          </p:nvSpPr>
          <p:spPr bwMode="auto">
            <a:xfrm>
              <a:off x="8791922" y="1958466"/>
              <a:ext cx="1642611" cy="288147"/>
            </a:xfrm>
            <a:prstGeom prst="rect">
              <a:avLst/>
            </a:prstGeom>
            <a:noFill/>
            <a:ln w="9525">
              <a:noFill/>
              <a:miter lim="800000"/>
              <a:headEnd/>
              <a:tailEnd/>
            </a:ln>
          </p:spPr>
          <p:txBody>
            <a:bodyPr wrap="none" lIns="72000" tIns="36000" rIns="72000" bIns="36000">
              <a:spAutoFit/>
            </a:bodyPr>
            <a:lstStyle/>
            <a:p>
              <a:r>
                <a:rPr lang="fr-FR" sz="1400" b="1" dirty="0"/>
                <a:t>ISL (0.25 mg) (N=29)</a:t>
              </a:r>
            </a:p>
          </p:txBody>
        </p:sp>
        <p:sp>
          <p:nvSpPr>
            <p:cNvPr id="139" name="Rectangle 20">
              <a:extLst>
                <a:ext uri="{FF2B5EF4-FFF2-40B4-BE49-F238E27FC236}">
                  <a16:creationId xmlns:a16="http://schemas.microsoft.com/office/drawing/2014/main" id="{CA2535AE-E45D-456D-9BBA-95E9C8AD7CE5}"/>
                </a:ext>
              </a:extLst>
            </p:cNvPr>
            <p:cNvSpPr>
              <a:spLocks noChangeArrowheads="1"/>
            </p:cNvSpPr>
            <p:nvPr/>
          </p:nvSpPr>
          <p:spPr bwMode="auto">
            <a:xfrm>
              <a:off x="8664089" y="2029843"/>
              <a:ext cx="144000" cy="144000"/>
            </a:xfrm>
            <a:prstGeom prst="rect">
              <a:avLst/>
            </a:prstGeom>
            <a:solidFill>
              <a:srgbClr val="39827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08000" rIns="108000" anchor="ctr"/>
            <a:lstStyle/>
            <a:p>
              <a:pPr>
                <a:lnSpc>
                  <a:spcPct val="130000"/>
                </a:lnSpc>
                <a:spcBef>
                  <a:spcPct val="20000"/>
                </a:spcBef>
                <a:buClr>
                  <a:srgbClr val="990000"/>
                </a:buClr>
                <a:buSzPct val="120000"/>
              </a:pPr>
              <a:endParaRPr lang="fr-FR" sz="1400" b="1">
                <a:solidFill>
                  <a:schemeClr val="tx1"/>
                </a:solidFill>
                <a:latin typeface="+mn-lt"/>
                <a:ea typeface="MS Mincho" pitchFamily="49" charset="-128"/>
              </a:endParaRPr>
            </a:p>
          </p:txBody>
        </p:sp>
        <p:sp>
          <p:nvSpPr>
            <p:cNvPr id="140" name="Rectangle 20">
              <a:extLst>
                <a:ext uri="{FF2B5EF4-FFF2-40B4-BE49-F238E27FC236}">
                  <a16:creationId xmlns:a16="http://schemas.microsoft.com/office/drawing/2014/main" id="{70B0C4CE-465E-450A-94AF-9114B74BD72F}"/>
                </a:ext>
              </a:extLst>
            </p:cNvPr>
            <p:cNvSpPr>
              <a:spLocks noChangeArrowheads="1"/>
            </p:cNvSpPr>
            <p:nvPr/>
          </p:nvSpPr>
          <p:spPr bwMode="auto">
            <a:xfrm>
              <a:off x="8664089" y="2259557"/>
              <a:ext cx="144000" cy="144000"/>
            </a:xfrm>
            <a:prstGeom prst="rect">
              <a:avLst/>
            </a:prstGeom>
            <a:solidFill>
              <a:srgbClr val="88CBB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08000" rIns="108000" anchor="ctr"/>
            <a:lstStyle/>
            <a:p>
              <a:pPr>
                <a:lnSpc>
                  <a:spcPct val="130000"/>
                </a:lnSpc>
                <a:spcBef>
                  <a:spcPct val="20000"/>
                </a:spcBef>
                <a:buClr>
                  <a:srgbClr val="990000"/>
                </a:buClr>
                <a:buSzPct val="120000"/>
              </a:pPr>
              <a:endParaRPr lang="fr-FR" sz="1400" b="1">
                <a:solidFill>
                  <a:schemeClr val="tx1"/>
                </a:solidFill>
                <a:latin typeface="+mn-lt"/>
                <a:ea typeface="MS Mincho" pitchFamily="49" charset="-128"/>
              </a:endParaRPr>
            </a:p>
          </p:txBody>
        </p:sp>
        <p:sp>
          <p:nvSpPr>
            <p:cNvPr id="141" name="Rectangle 20">
              <a:extLst>
                <a:ext uri="{FF2B5EF4-FFF2-40B4-BE49-F238E27FC236}">
                  <a16:creationId xmlns:a16="http://schemas.microsoft.com/office/drawing/2014/main" id="{F20178B9-72F4-4A58-ADB5-932E994D3DAC}"/>
                </a:ext>
              </a:extLst>
            </p:cNvPr>
            <p:cNvSpPr>
              <a:spLocks noChangeArrowheads="1"/>
            </p:cNvSpPr>
            <p:nvPr/>
          </p:nvSpPr>
          <p:spPr bwMode="auto">
            <a:xfrm>
              <a:off x="8664089" y="2482307"/>
              <a:ext cx="144000" cy="144000"/>
            </a:xfrm>
            <a:prstGeom prst="rect">
              <a:avLst/>
            </a:prstGeom>
            <a:solidFill>
              <a:srgbClr val="2B635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08000" rIns="108000" anchor="ctr"/>
            <a:lstStyle/>
            <a:p>
              <a:pPr>
                <a:lnSpc>
                  <a:spcPct val="130000"/>
                </a:lnSpc>
                <a:spcBef>
                  <a:spcPct val="20000"/>
                </a:spcBef>
                <a:buClr>
                  <a:srgbClr val="990000"/>
                </a:buClr>
                <a:buSzPct val="120000"/>
              </a:pPr>
              <a:endParaRPr lang="fr-FR" sz="1400" b="1">
                <a:solidFill>
                  <a:schemeClr val="tx1"/>
                </a:solidFill>
                <a:latin typeface="+mn-lt"/>
                <a:ea typeface="MS Mincho" pitchFamily="49" charset="-128"/>
              </a:endParaRPr>
            </a:p>
          </p:txBody>
        </p:sp>
        <p:sp>
          <p:nvSpPr>
            <p:cNvPr id="142" name="Rectangle 20">
              <a:extLst>
                <a:ext uri="{FF2B5EF4-FFF2-40B4-BE49-F238E27FC236}">
                  <a16:creationId xmlns:a16="http://schemas.microsoft.com/office/drawing/2014/main" id="{6CDB894F-CCBD-4B14-94B8-3E5345E54E84}"/>
                </a:ext>
              </a:extLst>
            </p:cNvPr>
            <p:cNvSpPr>
              <a:spLocks noChangeArrowheads="1"/>
            </p:cNvSpPr>
            <p:nvPr/>
          </p:nvSpPr>
          <p:spPr bwMode="auto">
            <a:xfrm>
              <a:off x="8664089" y="2712789"/>
              <a:ext cx="144000" cy="144000"/>
            </a:xfrm>
            <a:prstGeom prst="rect">
              <a:avLst/>
            </a:prstGeom>
            <a:solidFill>
              <a:srgbClr val="62CEC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08000" rIns="108000" anchor="ctr"/>
            <a:lstStyle/>
            <a:p>
              <a:pPr>
                <a:lnSpc>
                  <a:spcPct val="130000"/>
                </a:lnSpc>
                <a:spcBef>
                  <a:spcPct val="20000"/>
                </a:spcBef>
                <a:buClr>
                  <a:srgbClr val="990000"/>
                </a:buClr>
                <a:buSzPct val="120000"/>
              </a:pPr>
              <a:endParaRPr lang="fr-FR" sz="1400" b="1">
                <a:solidFill>
                  <a:schemeClr val="tx1"/>
                </a:solidFill>
                <a:latin typeface="+mn-lt"/>
                <a:ea typeface="MS Mincho" pitchFamily="49" charset="-128"/>
              </a:endParaRPr>
            </a:p>
          </p:txBody>
        </p:sp>
        <p:sp>
          <p:nvSpPr>
            <p:cNvPr id="143" name="Rectangle 20">
              <a:extLst>
                <a:ext uri="{FF2B5EF4-FFF2-40B4-BE49-F238E27FC236}">
                  <a16:creationId xmlns:a16="http://schemas.microsoft.com/office/drawing/2014/main" id="{CF114DEB-0F14-4DBB-8F47-71198F54ECE2}"/>
                </a:ext>
              </a:extLst>
            </p:cNvPr>
            <p:cNvSpPr>
              <a:spLocks noChangeArrowheads="1"/>
            </p:cNvSpPr>
            <p:nvPr/>
          </p:nvSpPr>
          <p:spPr bwMode="auto">
            <a:xfrm>
              <a:off x="8664089" y="2939016"/>
              <a:ext cx="144000" cy="144000"/>
            </a:xfrm>
            <a:prstGeom prst="rect">
              <a:avLst/>
            </a:prstGeom>
            <a:solidFill>
              <a:schemeClr val="bg1">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08000" rIns="108000" anchor="ctr"/>
            <a:lstStyle/>
            <a:p>
              <a:pPr>
                <a:lnSpc>
                  <a:spcPct val="130000"/>
                </a:lnSpc>
                <a:spcBef>
                  <a:spcPct val="20000"/>
                </a:spcBef>
                <a:buClr>
                  <a:srgbClr val="990000"/>
                </a:buClr>
                <a:buSzPct val="120000"/>
              </a:pPr>
              <a:endParaRPr lang="fr-FR" sz="1400" b="1">
                <a:solidFill>
                  <a:schemeClr val="tx1"/>
                </a:solidFill>
                <a:latin typeface="+mn-lt"/>
                <a:ea typeface="MS Mincho" pitchFamily="49" charset="-128"/>
              </a:endParaRPr>
            </a:p>
          </p:txBody>
        </p:sp>
        <p:sp>
          <p:nvSpPr>
            <p:cNvPr id="144" name="Rectangle 40">
              <a:extLst>
                <a:ext uri="{FF2B5EF4-FFF2-40B4-BE49-F238E27FC236}">
                  <a16:creationId xmlns:a16="http://schemas.microsoft.com/office/drawing/2014/main" id="{EBAD6ECB-0B13-4BFC-A4F8-7F9A0C8A3E57}"/>
                </a:ext>
              </a:extLst>
            </p:cNvPr>
            <p:cNvSpPr>
              <a:spLocks noChangeArrowheads="1"/>
            </p:cNvSpPr>
            <p:nvPr/>
          </p:nvSpPr>
          <p:spPr bwMode="auto">
            <a:xfrm>
              <a:off x="8791922" y="2196183"/>
              <a:ext cx="1642611" cy="288147"/>
            </a:xfrm>
            <a:prstGeom prst="rect">
              <a:avLst/>
            </a:prstGeom>
            <a:noFill/>
            <a:ln w="9525">
              <a:noFill/>
              <a:miter lim="800000"/>
              <a:headEnd/>
              <a:tailEnd/>
            </a:ln>
          </p:spPr>
          <p:txBody>
            <a:bodyPr wrap="none" lIns="72000" tIns="36000" rIns="72000" bIns="36000">
              <a:spAutoFit/>
            </a:bodyPr>
            <a:lstStyle/>
            <a:p>
              <a:r>
                <a:rPr lang="fr-FR" sz="1400" b="1" dirty="0"/>
                <a:t>ISL (0.75 mg) (N=30)</a:t>
              </a:r>
            </a:p>
          </p:txBody>
        </p:sp>
        <p:sp>
          <p:nvSpPr>
            <p:cNvPr id="145" name="Rectangle 40">
              <a:extLst>
                <a:ext uri="{FF2B5EF4-FFF2-40B4-BE49-F238E27FC236}">
                  <a16:creationId xmlns:a16="http://schemas.microsoft.com/office/drawing/2014/main" id="{8EA20345-D07A-4752-88D0-551B4351F1DD}"/>
                </a:ext>
              </a:extLst>
            </p:cNvPr>
            <p:cNvSpPr>
              <a:spLocks noChangeArrowheads="1"/>
            </p:cNvSpPr>
            <p:nvPr/>
          </p:nvSpPr>
          <p:spPr bwMode="auto">
            <a:xfrm>
              <a:off x="8791922" y="2409363"/>
              <a:ext cx="1642611" cy="288147"/>
            </a:xfrm>
            <a:prstGeom prst="rect">
              <a:avLst/>
            </a:prstGeom>
            <a:noFill/>
            <a:ln w="9525">
              <a:noFill/>
              <a:miter lim="800000"/>
              <a:headEnd/>
              <a:tailEnd/>
            </a:ln>
          </p:spPr>
          <p:txBody>
            <a:bodyPr wrap="none" lIns="72000" tIns="36000" rIns="72000" bIns="36000">
              <a:spAutoFit/>
            </a:bodyPr>
            <a:lstStyle/>
            <a:p>
              <a:r>
                <a:rPr lang="fr-FR" sz="1400" b="1" dirty="0"/>
                <a:t>ISL (2.25 mg) (N=31)</a:t>
              </a:r>
            </a:p>
          </p:txBody>
        </p:sp>
        <p:sp>
          <p:nvSpPr>
            <p:cNvPr id="146" name="Rectangle 40">
              <a:extLst>
                <a:ext uri="{FF2B5EF4-FFF2-40B4-BE49-F238E27FC236}">
                  <a16:creationId xmlns:a16="http://schemas.microsoft.com/office/drawing/2014/main" id="{ECB21A49-3565-45E2-9CEE-8A265242EE2B}"/>
                </a:ext>
              </a:extLst>
            </p:cNvPr>
            <p:cNvSpPr>
              <a:spLocks noChangeArrowheads="1"/>
            </p:cNvSpPr>
            <p:nvPr/>
          </p:nvSpPr>
          <p:spPr bwMode="auto">
            <a:xfrm>
              <a:off x="8791922" y="2646743"/>
              <a:ext cx="1697113" cy="288147"/>
            </a:xfrm>
            <a:prstGeom prst="rect">
              <a:avLst/>
            </a:prstGeom>
            <a:noFill/>
            <a:ln w="9525">
              <a:noFill/>
              <a:miter lim="800000"/>
              <a:headEnd/>
              <a:tailEnd/>
            </a:ln>
          </p:spPr>
          <p:txBody>
            <a:bodyPr wrap="none" lIns="72000" tIns="36000" rIns="72000" bIns="36000">
              <a:spAutoFit/>
            </a:bodyPr>
            <a:lstStyle/>
            <a:p>
              <a:r>
                <a:rPr lang="fr-FR" sz="1400" b="1" dirty="0" err="1"/>
                <a:t>Combined</a:t>
              </a:r>
              <a:r>
                <a:rPr lang="fr-FR" sz="1400" b="1" dirty="0"/>
                <a:t> ISL (N=90)</a:t>
              </a:r>
            </a:p>
          </p:txBody>
        </p:sp>
        <p:sp>
          <p:nvSpPr>
            <p:cNvPr id="147" name="Rectangle 40">
              <a:extLst>
                <a:ext uri="{FF2B5EF4-FFF2-40B4-BE49-F238E27FC236}">
                  <a16:creationId xmlns:a16="http://schemas.microsoft.com/office/drawing/2014/main" id="{9BB3E045-9A6D-447F-B6F2-C6782FA88CE9}"/>
                </a:ext>
              </a:extLst>
            </p:cNvPr>
            <p:cNvSpPr>
              <a:spLocks noChangeArrowheads="1"/>
            </p:cNvSpPr>
            <p:nvPr/>
          </p:nvSpPr>
          <p:spPr bwMode="auto">
            <a:xfrm>
              <a:off x="8791922" y="2866597"/>
              <a:ext cx="1733213" cy="288147"/>
            </a:xfrm>
            <a:prstGeom prst="rect">
              <a:avLst/>
            </a:prstGeom>
            <a:noFill/>
            <a:ln w="9525">
              <a:noFill/>
              <a:miter lim="800000"/>
              <a:headEnd/>
              <a:tailEnd/>
            </a:ln>
          </p:spPr>
          <p:txBody>
            <a:bodyPr wrap="none" lIns="72000" tIns="36000" rIns="72000" bIns="36000">
              <a:spAutoFit/>
            </a:bodyPr>
            <a:lstStyle/>
            <a:p>
              <a:r>
                <a:rPr lang="fr-FR" sz="1400" b="1" dirty="0"/>
                <a:t>DOR/3TC/TDF (N=31)</a:t>
              </a:r>
            </a:p>
          </p:txBody>
        </p:sp>
      </p:grpSp>
    </p:spTree>
    <p:extLst>
      <p:ext uri="{BB962C8B-B14F-4D97-AF65-F5344CB8AC3E}">
        <p14:creationId xmlns:p14="http://schemas.microsoft.com/office/powerpoint/2010/main" val="8761426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6E1EB2-F57A-43D4-BF7A-F0EF2D3415DA}"/>
              </a:ext>
            </a:extLst>
          </p:cNvPr>
          <p:cNvSpPr/>
          <p:nvPr/>
        </p:nvSpPr>
        <p:spPr>
          <a:xfrm>
            <a:off x="9659706" y="6495532"/>
            <a:ext cx="2532296" cy="276999"/>
          </a:xfrm>
          <a:prstGeom prst="rect">
            <a:avLst/>
          </a:prstGeom>
        </p:spPr>
        <p:txBody>
          <a:bodyPr wrap="none">
            <a:spAutoFit/>
          </a:bodyPr>
          <a:lstStyle/>
          <a:p>
            <a:pPr algn="r"/>
            <a:r>
              <a:rPr lang="fr-FR" sz="1200" i="1" dirty="0">
                <a:solidFill>
                  <a:srgbClr val="000000"/>
                </a:solidFill>
                <a:ea typeface="Arial" pitchFamily="-84" charset="0"/>
                <a:cs typeface="Arial" pitchFamily="-84" charset="0"/>
              </a:rPr>
              <a:t>Diamond T</a:t>
            </a:r>
            <a:r>
              <a:rPr lang="fr-FR" sz="1200" i="1" dirty="0"/>
              <a:t>, Glasgow 2020, Abs. P120 </a:t>
            </a:r>
          </a:p>
        </p:txBody>
      </p:sp>
      <p:sp>
        <p:nvSpPr>
          <p:cNvPr id="7" name="Titre 6">
            <a:extLst>
              <a:ext uri="{FF2B5EF4-FFF2-40B4-BE49-F238E27FC236}">
                <a16:creationId xmlns:a16="http://schemas.microsoft.com/office/drawing/2014/main" id="{93CC4A13-C103-465A-8BC8-4EE063162639}"/>
              </a:ext>
            </a:extLst>
          </p:cNvPr>
          <p:cNvSpPr>
            <a:spLocks noGrp="1"/>
          </p:cNvSpPr>
          <p:nvPr>
            <p:ph type="title"/>
          </p:nvPr>
        </p:nvSpPr>
        <p:spPr>
          <a:xfrm>
            <a:off x="1467561" y="96819"/>
            <a:ext cx="8424583" cy="1581373"/>
          </a:xfrm>
        </p:spPr>
        <p:txBody>
          <a:bodyPr>
            <a:normAutofit fontScale="90000"/>
          </a:bodyPr>
          <a:lstStyle/>
          <a:p>
            <a:r>
              <a:rPr lang="en-US" dirty="0" err="1"/>
              <a:t>lslatravir</a:t>
            </a:r>
            <a:r>
              <a:rPr lang="en-US" dirty="0"/>
              <a:t> Selects for HIV-1 Variants in MT4-GFP Cells That Profoundly Reduce Replicative</a:t>
            </a:r>
            <a:br>
              <a:rPr lang="en-US" dirty="0"/>
            </a:br>
            <a:r>
              <a:rPr lang="en-US" dirty="0"/>
              <a:t>Capacity in Peripheral Blood Mononuclear Cells (1)</a:t>
            </a:r>
            <a:endParaRPr lang="fr-FR" dirty="0"/>
          </a:p>
        </p:txBody>
      </p:sp>
      <p:sp>
        <p:nvSpPr>
          <p:cNvPr id="9" name="Espace réservé du contenu 7">
            <a:extLst>
              <a:ext uri="{FF2B5EF4-FFF2-40B4-BE49-F238E27FC236}">
                <a16:creationId xmlns:a16="http://schemas.microsoft.com/office/drawing/2014/main" id="{C283536D-7354-4ADB-8080-3DEDC38F50A4}"/>
              </a:ext>
            </a:extLst>
          </p:cNvPr>
          <p:cNvSpPr txBox="1">
            <a:spLocks/>
          </p:cNvSpPr>
          <p:nvPr/>
        </p:nvSpPr>
        <p:spPr>
          <a:xfrm>
            <a:off x="6268330" y="2433258"/>
            <a:ext cx="5861806" cy="2444709"/>
          </a:xfrm>
          <a:prstGeom prst="rect">
            <a:avLst/>
          </a:prstGeom>
        </p:spPr>
        <p:txBody>
          <a:bodyPr vert="horz" lIns="91440" tIns="45720" rIns="91440" bIns="45720" rtlCol="0">
            <a:noAutofit/>
          </a:bodyPr>
          <a:lstStyle>
            <a:lvl1pPr marL="257175" indent="-257175" algn="l" defTabSz="342900" rtl="0" eaLnBrk="1" latinLnBrk="0" hangingPunct="1">
              <a:spcBef>
                <a:spcPct val="20000"/>
              </a:spcBef>
              <a:buClr>
                <a:srgbClr val="3C549F"/>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3C549F"/>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3C549F"/>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2000" dirty="0"/>
              <a:t>M184I and M184V were the only single substitutions that conferred &gt;2-fold shift in potency</a:t>
            </a:r>
          </a:p>
          <a:p>
            <a:r>
              <a:rPr lang="en-US" sz="2000" dirty="0"/>
              <a:t>Only A114S (observed in 1 selection experiment at passage 38) in combination with M184V augmented resistance conferred by M184V by &gt;2-fold</a:t>
            </a:r>
          </a:p>
          <a:p>
            <a:r>
              <a:rPr lang="en-US" sz="2000" dirty="0"/>
              <a:t>A114S is exceedingly rare in clinical isolates</a:t>
            </a:r>
          </a:p>
          <a:p>
            <a:pPr lvl="1"/>
            <a:r>
              <a:rPr lang="en-US" sz="2000" dirty="0"/>
              <a:t>8 out of 139,609 people had A114S detected (Stanford HIV Drug Resistance Database)</a:t>
            </a:r>
            <a:r>
              <a:rPr lang="en-US" sz="2000" baseline="30000" dirty="0"/>
              <a:t>1</a:t>
            </a:r>
            <a:endParaRPr lang="fr-FR" sz="2000" baseline="30000" dirty="0"/>
          </a:p>
        </p:txBody>
      </p:sp>
      <p:sp>
        <p:nvSpPr>
          <p:cNvPr id="13" name="ZoneTexte 12">
            <a:extLst>
              <a:ext uri="{FF2B5EF4-FFF2-40B4-BE49-F238E27FC236}">
                <a16:creationId xmlns:a16="http://schemas.microsoft.com/office/drawing/2014/main" id="{45DA43AA-1EEF-495C-ABBC-3D74641C70E9}"/>
              </a:ext>
            </a:extLst>
          </p:cNvPr>
          <p:cNvSpPr txBox="1"/>
          <p:nvPr/>
        </p:nvSpPr>
        <p:spPr>
          <a:xfrm>
            <a:off x="526178" y="1791069"/>
            <a:ext cx="5545877" cy="923330"/>
          </a:xfrm>
          <a:prstGeom prst="rect">
            <a:avLst/>
          </a:prstGeom>
          <a:noFill/>
        </p:spPr>
        <p:txBody>
          <a:bodyPr wrap="none">
            <a:spAutoFit/>
          </a:bodyPr>
          <a:lstStyle/>
          <a:p>
            <a:pPr algn="ctr" defTabSz="685783" eaLnBrk="0" fontAlgn="base" hangingPunct="0">
              <a:spcBef>
                <a:spcPct val="0"/>
              </a:spcBef>
              <a:spcAft>
                <a:spcPct val="0"/>
              </a:spcAft>
              <a:defRPr/>
            </a:pPr>
            <a:r>
              <a:rPr lang="en-US" b="1" dirty="0">
                <a:solidFill>
                  <a:srgbClr val="0070C0"/>
                </a:solidFill>
                <a:cs typeface="Arial" panose="020B0604020202020204" pitchFamily="34" charset="0"/>
              </a:rPr>
              <a:t>Effect of Single-codon Substitutions on the</a:t>
            </a:r>
          </a:p>
          <a:p>
            <a:pPr algn="ctr" defTabSz="685783" eaLnBrk="0" fontAlgn="base" hangingPunct="0">
              <a:spcBef>
                <a:spcPct val="0"/>
              </a:spcBef>
              <a:spcAft>
                <a:spcPct val="0"/>
              </a:spcAft>
              <a:defRPr/>
            </a:pPr>
            <a:r>
              <a:rPr lang="en-US" b="1" dirty="0">
                <a:solidFill>
                  <a:srgbClr val="0070C0"/>
                </a:solidFill>
                <a:cs typeface="Arial" panose="020B0604020202020204" pitchFamily="34" charset="0"/>
              </a:rPr>
              <a:t>Susceptibility of HIV-1 Subtype B to ISL in MT4-GFP Cells</a:t>
            </a:r>
          </a:p>
          <a:p>
            <a:pPr algn="ctr" defTabSz="685783" eaLnBrk="0" fontAlgn="base" hangingPunct="0">
              <a:spcBef>
                <a:spcPct val="0"/>
              </a:spcBef>
              <a:spcAft>
                <a:spcPct val="0"/>
              </a:spcAft>
              <a:defRPr/>
            </a:pPr>
            <a:r>
              <a:rPr lang="en-US" b="1" dirty="0">
                <a:solidFill>
                  <a:srgbClr val="0070C0"/>
                </a:solidFill>
                <a:cs typeface="Arial" panose="020B0604020202020204" pitchFamily="34" charset="0"/>
              </a:rPr>
              <a:t>(100% NHS)</a:t>
            </a:r>
            <a:endParaRPr lang="en-GB" b="1" baseline="30000" dirty="0">
              <a:solidFill>
                <a:srgbClr val="0070C0"/>
              </a:solidFill>
              <a:cs typeface="Arial" panose="020B0604020202020204" pitchFamily="34" charset="0"/>
            </a:endParaRPr>
          </a:p>
        </p:txBody>
      </p:sp>
      <p:sp>
        <p:nvSpPr>
          <p:cNvPr id="14" name="Espace réservé du contenu 7">
            <a:extLst>
              <a:ext uri="{FF2B5EF4-FFF2-40B4-BE49-F238E27FC236}">
                <a16:creationId xmlns:a16="http://schemas.microsoft.com/office/drawing/2014/main" id="{5964B505-CD5D-4C21-B5FB-CFA383E031F2}"/>
              </a:ext>
            </a:extLst>
          </p:cNvPr>
          <p:cNvSpPr txBox="1">
            <a:spLocks/>
          </p:cNvSpPr>
          <p:nvPr/>
        </p:nvSpPr>
        <p:spPr>
          <a:xfrm>
            <a:off x="448829" y="5384862"/>
            <a:ext cx="5981313" cy="697300"/>
          </a:xfrm>
          <a:prstGeom prst="rect">
            <a:avLst/>
          </a:prstGeom>
        </p:spPr>
        <p:txBody>
          <a:bodyPr vert="horz" lIns="91440" tIns="45720" rIns="91440" bIns="45720" rtlCol="0">
            <a:normAutofit/>
          </a:bodyPr>
          <a:lstStyle>
            <a:lvl1pPr marL="257175" indent="-257175" algn="l" defTabSz="342900" rtl="0" eaLnBrk="1" latinLnBrk="0" hangingPunct="1">
              <a:spcBef>
                <a:spcPct val="20000"/>
              </a:spcBef>
              <a:buClr>
                <a:srgbClr val="3C549F"/>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3C549F"/>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3C549F"/>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1800" dirty="0"/>
              <a:t>Resistance was always associated with M184I or M184V</a:t>
            </a:r>
            <a:br>
              <a:rPr lang="en-US" sz="1800" dirty="0"/>
            </a:br>
            <a:r>
              <a:rPr lang="en-US" sz="1800" dirty="0"/>
              <a:t>across subtypes A, B and C</a:t>
            </a:r>
            <a:endParaRPr lang="fr-FR" sz="1600" baseline="30000" dirty="0"/>
          </a:p>
        </p:txBody>
      </p:sp>
      <p:grpSp>
        <p:nvGrpSpPr>
          <p:cNvPr id="3" name="Groupe 2">
            <a:extLst>
              <a:ext uri="{FF2B5EF4-FFF2-40B4-BE49-F238E27FC236}">
                <a16:creationId xmlns:a16="http://schemas.microsoft.com/office/drawing/2014/main" id="{2D52943C-EF6B-4ED0-8507-7869C24DCC13}"/>
              </a:ext>
            </a:extLst>
          </p:cNvPr>
          <p:cNvGrpSpPr/>
          <p:nvPr/>
        </p:nvGrpSpPr>
        <p:grpSpPr>
          <a:xfrm>
            <a:off x="251484" y="2611524"/>
            <a:ext cx="5775867" cy="2534086"/>
            <a:chOff x="251484" y="2611524"/>
            <a:chExt cx="5775867" cy="2534086"/>
          </a:xfrm>
        </p:grpSpPr>
        <p:sp>
          <p:nvSpPr>
            <p:cNvPr id="16" name="Rectangle 51">
              <a:extLst>
                <a:ext uri="{FF2B5EF4-FFF2-40B4-BE49-F238E27FC236}">
                  <a16:creationId xmlns:a16="http://schemas.microsoft.com/office/drawing/2014/main" id="{D8530245-AFE2-479A-8263-311AA15D2BCB}"/>
                </a:ext>
              </a:extLst>
            </p:cNvPr>
            <p:cNvSpPr>
              <a:spLocks noChangeArrowheads="1"/>
            </p:cNvSpPr>
            <p:nvPr/>
          </p:nvSpPr>
          <p:spPr bwMode="auto">
            <a:xfrm>
              <a:off x="646168" y="2611524"/>
              <a:ext cx="164074" cy="288147"/>
            </a:xfrm>
            <a:prstGeom prst="rect">
              <a:avLst/>
            </a:prstGeom>
            <a:noFill/>
            <a:ln w="9525">
              <a:noFill/>
              <a:miter lim="800000"/>
              <a:headEnd/>
              <a:tailEnd/>
            </a:ln>
          </p:spPr>
          <p:txBody>
            <a:bodyPr wrap="none" lIns="36000" tIns="36000" rIns="36000" bIns="36000">
              <a:spAutoFit/>
            </a:bodyPr>
            <a:lstStyle/>
            <a:p>
              <a:pPr algn="r"/>
              <a:r>
                <a:rPr lang="fr-FR" sz="1400" dirty="0"/>
                <a:t>8</a:t>
              </a:r>
            </a:p>
          </p:txBody>
        </p:sp>
        <p:sp>
          <p:nvSpPr>
            <p:cNvPr id="18" name="Freeform 8">
              <a:extLst>
                <a:ext uri="{FF2B5EF4-FFF2-40B4-BE49-F238E27FC236}">
                  <a16:creationId xmlns:a16="http://schemas.microsoft.com/office/drawing/2014/main" id="{BC1FCFC6-6B4F-4F8B-A6C8-0689CE9EBA01}"/>
                </a:ext>
              </a:extLst>
            </p:cNvPr>
            <p:cNvSpPr>
              <a:spLocks/>
            </p:cNvSpPr>
            <p:nvPr/>
          </p:nvSpPr>
          <p:spPr bwMode="auto">
            <a:xfrm>
              <a:off x="923998" y="2738120"/>
              <a:ext cx="5103353" cy="2115048"/>
            </a:xfrm>
            <a:custGeom>
              <a:avLst/>
              <a:gdLst>
                <a:gd name="T0" fmla="*/ 3239 w 3239"/>
                <a:gd name="T1" fmla="*/ 2671 h 2671"/>
                <a:gd name="T2" fmla="*/ 0 w 3239"/>
                <a:gd name="T3" fmla="*/ 2671 h 2671"/>
                <a:gd name="T4" fmla="*/ 0 w 3239"/>
                <a:gd name="T5" fmla="*/ 0 h 2671"/>
              </a:gdLst>
              <a:ahLst/>
              <a:cxnLst>
                <a:cxn ang="0">
                  <a:pos x="T0" y="T1"/>
                </a:cxn>
                <a:cxn ang="0">
                  <a:pos x="T2" y="T3"/>
                </a:cxn>
                <a:cxn ang="0">
                  <a:pos x="T4" y="T5"/>
                </a:cxn>
              </a:cxnLst>
              <a:rect l="0" t="0" r="r" b="b"/>
              <a:pathLst>
                <a:path w="3239" h="2671">
                  <a:moveTo>
                    <a:pt x="3239" y="2671"/>
                  </a:moveTo>
                  <a:lnTo>
                    <a:pt x="0" y="2671"/>
                  </a:lnTo>
                  <a:lnTo>
                    <a:pt x="0" y="0"/>
                  </a:lnTo>
                </a:path>
              </a:pathLst>
            </a:custGeom>
            <a:noFill/>
            <a:ln w="12700">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20" name="Line 14">
              <a:extLst>
                <a:ext uri="{FF2B5EF4-FFF2-40B4-BE49-F238E27FC236}">
                  <a16:creationId xmlns:a16="http://schemas.microsoft.com/office/drawing/2014/main" id="{4C3ECB49-8C44-45C6-8787-801A210942E6}"/>
                </a:ext>
              </a:extLst>
            </p:cNvPr>
            <p:cNvSpPr>
              <a:spLocks noChangeShapeType="1"/>
            </p:cNvSpPr>
            <p:nvPr/>
          </p:nvSpPr>
          <p:spPr bwMode="auto">
            <a:xfrm>
              <a:off x="841088" y="2754251"/>
              <a:ext cx="86900" cy="0"/>
            </a:xfrm>
            <a:prstGeom prst="line">
              <a:avLst/>
            </a:prstGeom>
            <a:noFill/>
            <a:ln w="12700">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21" name="Rectangle 51">
              <a:extLst>
                <a:ext uri="{FF2B5EF4-FFF2-40B4-BE49-F238E27FC236}">
                  <a16:creationId xmlns:a16="http://schemas.microsoft.com/office/drawing/2014/main" id="{70C4936F-C51A-43C5-AA4E-7AA27592797B}"/>
                </a:ext>
              </a:extLst>
            </p:cNvPr>
            <p:cNvSpPr>
              <a:spLocks noChangeArrowheads="1"/>
            </p:cNvSpPr>
            <p:nvPr/>
          </p:nvSpPr>
          <p:spPr bwMode="auto">
            <a:xfrm>
              <a:off x="646168" y="2873262"/>
              <a:ext cx="164074" cy="288147"/>
            </a:xfrm>
            <a:prstGeom prst="rect">
              <a:avLst/>
            </a:prstGeom>
            <a:noFill/>
            <a:ln w="9525">
              <a:noFill/>
              <a:miter lim="800000"/>
              <a:headEnd/>
              <a:tailEnd/>
            </a:ln>
          </p:spPr>
          <p:txBody>
            <a:bodyPr wrap="none" lIns="36000" tIns="36000" rIns="36000" bIns="36000">
              <a:spAutoFit/>
            </a:bodyPr>
            <a:lstStyle/>
            <a:p>
              <a:pPr algn="r"/>
              <a:r>
                <a:rPr lang="fr-FR" sz="1400" dirty="0"/>
                <a:t>7</a:t>
              </a:r>
            </a:p>
          </p:txBody>
        </p:sp>
        <p:sp>
          <p:nvSpPr>
            <p:cNvPr id="22" name="Line 14">
              <a:extLst>
                <a:ext uri="{FF2B5EF4-FFF2-40B4-BE49-F238E27FC236}">
                  <a16:creationId xmlns:a16="http://schemas.microsoft.com/office/drawing/2014/main" id="{03AC9400-EAB3-40CE-83F6-837913DEDCF0}"/>
                </a:ext>
              </a:extLst>
            </p:cNvPr>
            <p:cNvSpPr>
              <a:spLocks noChangeShapeType="1"/>
            </p:cNvSpPr>
            <p:nvPr/>
          </p:nvSpPr>
          <p:spPr bwMode="auto">
            <a:xfrm>
              <a:off x="841088" y="3015989"/>
              <a:ext cx="86900" cy="0"/>
            </a:xfrm>
            <a:prstGeom prst="line">
              <a:avLst/>
            </a:prstGeom>
            <a:noFill/>
            <a:ln w="12700">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23" name="Rectangle 51">
              <a:extLst>
                <a:ext uri="{FF2B5EF4-FFF2-40B4-BE49-F238E27FC236}">
                  <a16:creationId xmlns:a16="http://schemas.microsoft.com/office/drawing/2014/main" id="{332D8ADE-C1FE-4E47-A8A8-5B5E8FA1D8DF}"/>
                </a:ext>
              </a:extLst>
            </p:cNvPr>
            <p:cNvSpPr>
              <a:spLocks noChangeArrowheads="1"/>
            </p:cNvSpPr>
            <p:nvPr/>
          </p:nvSpPr>
          <p:spPr bwMode="auto">
            <a:xfrm>
              <a:off x="646168" y="3132852"/>
              <a:ext cx="164074" cy="288147"/>
            </a:xfrm>
            <a:prstGeom prst="rect">
              <a:avLst/>
            </a:prstGeom>
            <a:noFill/>
            <a:ln w="9525">
              <a:noFill/>
              <a:miter lim="800000"/>
              <a:headEnd/>
              <a:tailEnd/>
            </a:ln>
          </p:spPr>
          <p:txBody>
            <a:bodyPr wrap="none" lIns="36000" tIns="36000" rIns="36000" bIns="36000">
              <a:spAutoFit/>
            </a:bodyPr>
            <a:lstStyle/>
            <a:p>
              <a:pPr algn="r"/>
              <a:r>
                <a:rPr lang="fr-FR" sz="1400" dirty="0"/>
                <a:t>6</a:t>
              </a:r>
            </a:p>
          </p:txBody>
        </p:sp>
        <p:sp>
          <p:nvSpPr>
            <p:cNvPr id="24" name="Line 14">
              <a:extLst>
                <a:ext uri="{FF2B5EF4-FFF2-40B4-BE49-F238E27FC236}">
                  <a16:creationId xmlns:a16="http://schemas.microsoft.com/office/drawing/2014/main" id="{1D93B732-E576-4DD1-ACF1-45A3B984356D}"/>
                </a:ext>
              </a:extLst>
            </p:cNvPr>
            <p:cNvSpPr>
              <a:spLocks noChangeShapeType="1"/>
            </p:cNvSpPr>
            <p:nvPr/>
          </p:nvSpPr>
          <p:spPr bwMode="auto">
            <a:xfrm>
              <a:off x="841088" y="3275579"/>
              <a:ext cx="86900" cy="0"/>
            </a:xfrm>
            <a:prstGeom prst="line">
              <a:avLst/>
            </a:prstGeom>
            <a:noFill/>
            <a:ln w="12700">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25" name="Rectangle 51">
              <a:extLst>
                <a:ext uri="{FF2B5EF4-FFF2-40B4-BE49-F238E27FC236}">
                  <a16:creationId xmlns:a16="http://schemas.microsoft.com/office/drawing/2014/main" id="{13964BEF-2A0C-4F46-A85E-4115F7531F6C}"/>
                </a:ext>
              </a:extLst>
            </p:cNvPr>
            <p:cNvSpPr>
              <a:spLocks noChangeArrowheads="1"/>
            </p:cNvSpPr>
            <p:nvPr/>
          </p:nvSpPr>
          <p:spPr bwMode="auto">
            <a:xfrm>
              <a:off x="646168" y="3394590"/>
              <a:ext cx="164074" cy="288147"/>
            </a:xfrm>
            <a:prstGeom prst="rect">
              <a:avLst/>
            </a:prstGeom>
            <a:noFill/>
            <a:ln w="9525">
              <a:noFill/>
              <a:miter lim="800000"/>
              <a:headEnd/>
              <a:tailEnd/>
            </a:ln>
          </p:spPr>
          <p:txBody>
            <a:bodyPr wrap="none" lIns="36000" tIns="36000" rIns="36000" bIns="36000">
              <a:spAutoFit/>
            </a:bodyPr>
            <a:lstStyle/>
            <a:p>
              <a:pPr algn="r"/>
              <a:r>
                <a:rPr lang="fr-FR" sz="1400" dirty="0"/>
                <a:t>5</a:t>
              </a:r>
            </a:p>
          </p:txBody>
        </p:sp>
        <p:sp>
          <p:nvSpPr>
            <p:cNvPr id="26" name="Line 14">
              <a:extLst>
                <a:ext uri="{FF2B5EF4-FFF2-40B4-BE49-F238E27FC236}">
                  <a16:creationId xmlns:a16="http://schemas.microsoft.com/office/drawing/2014/main" id="{BA857815-86B5-4693-BCCD-65EA9D050593}"/>
                </a:ext>
              </a:extLst>
            </p:cNvPr>
            <p:cNvSpPr>
              <a:spLocks noChangeShapeType="1"/>
            </p:cNvSpPr>
            <p:nvPr/>
          </p:nvSpPr>
          <p:spPr bwMode="auto">
            <a:xfrm>
              <a:off x="841088" y="3537317"/>
              <a:ext cx="86900" cy="0"/>
            </a:xfrm>
            <a:prstGeom prst="line">
              <a:avLst/>
            </a:prstGeom>
            <a:noFill/>
            <a:ln w="12700">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27" name="Rectangle 51">
              <a:extLst>
                <a:ext uri="{FF2B5EF4-FFF2-40B4-BE49-F238E27FC236}">
                  <a16:creationId xmlns:a16="http://schemas.microsoft.com/office/drawing/2014/main" id="{5862EF0E-5256-4113-B271-C1B1D321E095}"/>
                </a:ext>
              </a:extLst>
            </p:cNvPr>
            <p:cNvSpPr>
              <a:spLocks noChangeArrowheads="1"/>
            </p:cNvSpPr>
            <p:nvPr/>
          </p:nvSpPr>
          <p:spPr bwMode="auto">
            <a:xfrm>
              <a:off x="646168" y="3674291"/>
              <a:ext cx="164074" cy="288147"/>
            </a:xfrm>
            <a:prstGeom prst="rect">
              <a:avLst/>
            </a:prstGeom>
            <a:noFill/>
            <a:ln w="9525">
              <a:noFill/>
              <a:miter lim="800000"/>
              <a:headEnd/>
              <a:tailEnd/>
            </a:ln>
          </p:spPr>
          <p:txBody>
            <a:bodyPr wrap="none" lIns="36000" tIns="36000" rIns="36000" bIns="36000">
              <a:spAutoFit/>
            </a:bodyPr>
            <a:lstStyle/>
            <a:p>
              <a:pPr algn="r"/>
              <a:r>
                <a:rPr lang="fr-FR" sz="1400" dirty="0"/>
                <a:t>4</a:t>
              </a:r>
            </a:p>
          </p:txBody>
        </p:sp>
        <p:sp>
          <p:nvSpPr>
            <p:cNvPr id="28" name="Line 14">
              <a:extLst>
                <a:ext uri="{FF2B5EF4-FFF2-40B4-BE49-F238E27FC236}">
                  <a16:creationId xmlns:a16="http://schemas.microsoft.com/office/drawing/2014/main" id="{BFD6126F-3819-48EA-A61F-52A7C84934E0}"/>
                </a:ext>
              </a:extLst>
            </p:cNvPr>
            <p:cNvSpPr>
              <a:spLocks noChangeShapeType="1"/>
            </p:cNvSpPr>
            <p:nvPr/>
          </p:nvSpPr>
          <p:spPr bwMode="auto">
            <a:xfrm>
              <a:off x="841088" y="3817018"/>
              <a:ext cx="86900" cy="0"/>
            </a:xfrm>
            <a:prstGeom prst="line">
              <a:avLst/>
            </a:prstGeom>
            <a:noFill/>
            <a:ln w="12700">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29" name="Rectangle 51">
              <a:extLst>
                <a:ext uri="{FF2B5EF4-FFF2-40B4-BE49-F238E27FC236}">
                  <a16:creationId xmlns:a16="http://schemas.microsoft.com/office/drawing/2014/main" id="{AA00EA7D-8FE7-4855-A6A3-6B5AF44B93C3}"/>
                </a:ext>
              </a:extLst>
            </p:cNvPr>
            <p:cNvSpPr>
              <a:spLocks noChangeArrowheads="1"/>
            </p:cNvSpPr>
            <p:nvPr/>
          </p:nvSpPr>
          <p:spPr bwMode="auto">
            <a:xfrm>
              <a:off x="646168" y="3936029"/>
              <a:ext cx="164074" cy="288147"/>
            </a:xfrm>
            <a:prstGeom prst="rect">
              <a:avLst/>
            </a:prstGeom>
            <a:noFill/>
            <a:ln w="9525">
              <a:noFill/>
              <a:miter lim="800000"/>
              <a:headEnd/>
              <a:tailEnd/>
            </a:ln>
          </p:spPr>
          <p:txBody>
            <a:bodyPr wrap="none" lIns="36000" tIns="36000" rIns="36000" bIns="36000">
              <a:spAutoFit/>
            </a:bodyPr>
            <a:lstStyle/>
            <a:p>
              <a:pPr algn="r"/>
              <a:r>
                <a:rPr lang="fr-FR" sz="1400" dirty="0"/>
                <a:t>3</a:t>
              </a:r>
            </a:p>
          </p:txBody>
        </p:sp>
        <p:sp>
          <p:nvSpPr>
            <p:cNvPr id="30" name="Line 14">
              <a:extLst>
                <a:ext uri="{FF2B5EF4-FFF2-40B4-BE49-F238E27FC236}">
                  <a16:creationId xmlns:a16="http://schemas.microsoft.com/office/drawing/2014/main" id="{F59EBAC9-AED8-431E-8F3B-61F390406F22}"/>
                </a:ext>
              </a:extLst>
            </p:cNvPr>
            <p:cNvSpPr>
              <a:spLocks noChangeShapeType="1"/>
            </p:cNvSpPr>
            <p:nvPr/>
          </p:nvSpPr>
          <p:spPr bwMode="auto">
            <a:xfrm>
              <a:off x="841088" y="4078756"/>
              <a:ext cx="86900" cy="0"/>
            </a:xfrm>
            <a:prstGeom prst="line">
              <a:avLst/>
            </a:prstGeom>
            <a:noFill/>
            <a:ln w="12700">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31" name="Rectangle 51">
              <a:extLst>
                <a:ext uri="{FF2B5EF4-FFF2-40B4-BE49-F238E27FC236}">
                  <a16:creationId xmlns:a16="http://schemas.microsoft.com/office/drawing/2014/main" id="{E39A0CAA-260E-4FEC-98B9-36F29775D7EC}"/>
                </a:ext>
              </a:extLst>
            </p:cNvPr>
            <p:cNvSpPr>
              <a:spLocks noChangeArrowheads="1"/>
            </p:cNvSpPr>
            <p:nvPr/>
          </p:nvSpPr>
          <p:spPr bwMode="auto">
            <a:xfrm>
              <a:off x="646168" y="4195944"/>
              <a:ext cx="164074" cy="288147"/>
            </a:xfrm>
            <a:prstGeom prst="rect">
              <a:avLst/>
            </a:prstGeom>
            <a:noFill/>
            <a:ln w="9525">
              <a:noFill/>
              <a:miter lim="800000"/>
              <a:headEnd/>
              <a:tailEnd/>
            </a:ln>
          </p:spPr>
          <p:txBody>
            <a:bodyPr wrap="none" lIns="36000" tIns="36000" rIns="36000" bIns="36000">
              <a:spAutoFit/>
            </a:bodyPr>
            <a:lstStyle/>
            <a:p>
              <a:pPr algn="r"/>
              <a:r>
                <a:rPr lang="fr-FR" sz="1400" dirty="0"/>
                <a:t>2</a:t>
              </a:r>
            </a:p>
          </p:txBody>
        </p:sp>
        <p:sp>
          <p:nvSpPr>
            <p:cNvPr id="32" name="Line 14">
              <a:extLst>
                <a:ext uri="{FF2B5EF4-FFF2-40B4-BE49-F238E27FC236}">
                  <a16:creationId xmlns:a16="http://schemas.microsoft.com/office/drawing/2014/main" id="{1C14B5D3-84C9-4968-9BAA-E08A4AAB38BD}"/>
                </a:ext>
              </a:extLst>
            </p:cNvPr>
            <p:cNvSpPr>
              <a:spLocks noChangeShapeType="1"/>
            </p:cNvSpPr>
            <p:nvPr/>
          </p:nvSpPr>
          <p:spPr bwMode="auto">
            <a:xfrm>
              <a:off x="841088" y="4338671"/>
              <a:ext cx="86900" cy="0"/>
            </a:xfrm>
            <a:prstGeom prst="line">
              <a:avLst/>
            </a:prstGeom>
            <a:noFill/>
            <a:ln w="12700">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33" name="Rectangle 51">
              <a:extLst>
                <a:ext uri="{FF2B5EF4-FFF2-40B4-BE49-F238E27FC236}">
                  <a16:creationId xmlns:a16="http://schemas.microsoft.com/office/drawing/2014/main" id="{EC863A98-19D6-4DA8-B65F-F41E325FD645}"/>
                </a:ext>
              </a:extLst>
            </p:cNvPr>
            <p:cNvSpPr>
              <a:spLocks noChangeArrowheads="1"/>
            </p:cNvSpPr>
            <p:nvPr/>
          </p:nvSpPr>
          <p:spPr bwMode="auto">
            <a:xfrm>
              <a:off x="646168" y="4457682"/>
              <a:ext cx="164074" cy="288147"/>
            </a:xfrm>
            <a:prstGeom prst="rect">
              <a:avLst/>
            </a:prstGeom>
            <a:noFill/>
            <a:ln w="9525">
              <a:noFill/>
              <a:miter lim="800000"/>
              <a:headEnd/>
              <a:tailEnd/>
            </a:ln>
          </p:spPr>
          <p:txBody>
            <a:bodyPr wrap="none" lIns="36000" tIns="36000" rIns="36000" bIns="36000">
              <a:spAutoFit/>
            </a:bodyPr>
            <a:lstStyle/>
            <a:p>
              <a:pPr algn="r"/>
              <a:r>
                <a:rPr lang="fr-FR" sz="1400" dirty="0"/>
                <a:t>1</a:t>
              </a:r>
            </a:p>
          </p:txBody>
        </p:sp>
        <p:sp>
          <p:nvSpPr>
            <p:cNvPr id="34" name="Line 14">
              <a:extLst>
                <a:ext uri="{FF2B5EF4-FFF2-40B4-BE49-F238E27FC236}">
                  <a16:creationId xmlns:a16="http://schemas.microsoft.com/office/drawing/2014/main" id="{1397447F-FFAE-4B13-9945-75EE18B1A5F0}"/>
                </a:ext>
              </a:extLst>
            </p:cNvPr>
            <p:cNvSpPr>
              <a:spLocks noChangeShapeType="1"/>
            </p:cNvSpPr>
            <p:nvPr/>
          </p:nvSpPr>
          <p:spPr bwMode="auto">
            <a:xfrm>
              <a:off x="841088" y="4600409"/>
              <a:ext cx="86900" cy="0"/>
            </a:xfrm>
            <a:prstGeom prst="line">
              <a:avLst/>
            </a:prstGeom>
            <a:noFill/>
            <a:ln w="12700">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35" name="Rectangle 51">
              <a:extLst>
                <a:ext uri="{FF2B5EF4-FFF2-40B4-BE49-F238E27FC236}">
                  <a16:creationId xmlns:a16="http://schemas.microsoft.com/office/drawing/2014/main" id="{93B530F2-CB8D-48CA-94C6-31671A576246}"/>
                </a:ext>
              </a:extLst>
            </p:cNvPr>
            <p:cNvSpPr>
              <a:spLocks noChangeArrowheads="1"/>
            </p:cNvSpPr>
            <p:nvPr/>
          </p:nvSpPr>
          <p:spPr bwMode="auto">
            <a:xfrm>
              <a:off x="646168" y="4710441"/>
              <a:ext cx="164074" cy="288147"/>
            </a:xfrm>
            <a:prstGeom prst="rect">
              <a:avLst/>
            </a:prstGeom>
            <a:noFill/>
            <a:ln w="9525">
              <a:noFill/>
              <a:miter lim="800000"/>
              <a:headEnd/>
              <a:tailEnd/>
            </a:ln>
          </p:spPr>
          <p:txBody>
            <a:bodyPr wrap="none" lIns="36000" tIns="36000" rIns="36000" bIns="36000">
              <a:spAutoFit/>
            </a:bodyPr>
            <a:lstStyle/>
            <a:p>
              <a:pPr algn="r"/>
              <a:r>
                <a:rPr lang="fr-FR" sz="1400" dirty="0"/>
                <a:t>0</a:t>
              </a:r>
            </a:p>
          </p:txBody>
        </p:sp>
        <p:sp>
          <p:nvSpPr>
            <p:cNvPr id="36" name="Line 14">
              <a:extLst>
                <a:ext uri="{FF2B5EF4-FFF2-40B4-BE49-F238E27FC236}">
                  <a16:creationId xmlns:a16="http://schemas.microsoft.com/office/drawing/2014/main" id="{1B408770-9C82-4ABB-92AC-931DEC8F5AA1}"/>
                </a:ext>
              </a:extLst>
            </p:cNvPr>
            <p:cNvSpPr>
              <a:spLocks noChangeShapeType="1"/>
            </p:cNvSpPr>
            <p:nvPr/>
          </p:nvSpPr>
          <p:spPr bwMode="auto">
            <a:xfrm>
              <a:off x="841088" y="4853168"/>
              <a:ext cx="86900" cy="0"/>
            </a:xfrm>
            <a:prstGeom prst="line">
              <a:avLst/>
            </a:prstGeom>
            <a:noFill/>
            <a:ln w="12700">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37" name="Rectangle 51">
              <a:extLst>
                <a:ext uri="{FF2B5EF4-FFF2-40B4-BE49-F238E27FC236}">
                  <a16:creationId xmlns:a16="http://schemas.microsoft.com/office/drawing/2014/main" id="{7D94E590-D63A-45E3-8DE1-8D4BD853C1C7}"/>
                </a:ext>
              </a:extLst>
            </p:cNvPr>
            <p:cNvSpPr>
              <a:spLocks noChangeArrowheads="1"/>
            </p:cNvSpPr>
            <p:nvPr/>
          </p:nvSpPr>
          <p:spPr bwMode="auto">
            <a:xfrm rot="16200000">
              <a:off x="-601089" y="3648917"/>
              <a:ext cx="1993294" cy="288147"/>
            </a:xfrm>
            <a:prstGeom prst="rect">
              <a:avLst/>
            </a:prstGeom>
            <a:noFill/>
            <a:ln w="9525">
              <a:noFill/>
              <a:miter lim="800000"/>
              <a:headEnd/>
              <a:tailEnd/>
            </a:ln>
          </p:spPr>
          <p:txBody>
            <a:bodyPr wrap="none" lIns="36000" tIns="36000" rIns="36000" bIns="36000">
              <a:spAutoFit/>
            </a:bodyPr>
            <a:lstStyle/>
            <a:p>
              <a:pPr algn="ctr"/>
              <a:r>
                <a:rPr lang="fr-FR" sz="1400" b="1" dirty="0" err="1"/>
                <a:t>Fold</a:t>
              </a:r>
              <a:r>
                <a:rPr lang="fr-FR" sz="1400" b="1" dirty="0"/>
                <a:t> change in IC</a:t>
              </a:r>
              <a:r>
                <a:rPr lang="fr-FR" sz="1400" b="1" baseline="-25000" dirty="0"/>
                <a:t>50</a:t>
              </a:r>
              <a:r>
                <a:rPr lang="fr-FR" sz="1400" b="1" dirty="0"/>
                <a:t> vs WT</a:t>
              </a:r>
            </a:p>
          </p:txBody>
        </p:sp>
        <p:sp>
          <p:nvSpPr>
            <p:cNvPr id="38" name="Rectangle 51">
              <a:extLst>
                <a:ext uri="{FF2B5EF4-FFF2-40B4-BE49-F238E27FC236}">
                  <a16:creationId xmlns:a16="http://schemas.microsoft.com/office/drawing/2014/main" id="{541F7B68-6AA6-49E4-B517-9EFF82814086}"/>
                </a:ext>
              </a:extLst>
            </p:cNvPr>
            <p:cNvSpPr>
              <a:spLocks noChangeArrowheads="1"/>
            </p:cNvSpPr>
            <p:nvPr/>
          </p:nvSpPr>
          <p:spPr bwMode="auto">
            <a:xfrm>
              <a:off x="1051011" y="4888241"/>
              <a:ext cx="289108" cy="257369"/>
            </a:xfrm>
            <a:prstGeom prst="rect">
              <a:avLst/>
            </a:prstGeom>
            <a:noFill/>
            <a:ln w="9525">
              <a:noFill/>
              <a:miter lim="800000"/>
              <a:headEnd/>
              <a:tailEnd/>
            </a:ln>
          </p:spPr>
          <p:txBody>
            <a:bodyPr wrap="none" lIns="36000" tIns="36000" rIns="36000" bIns="36000">
              <a:spAutoFit/>
            </a:bodyPr>
            <a:lstStyle/>
            <a:p>
              <a:pPr algn="ctr"/>
              <a:r>
                <a:rPr lang="fr-FR" sz="1200" b="1" dirty="0"/>
                <a:t>WT</a:t>
              </a:r>
            </a:p>
          </p:txBody>
        </p:sp>
        <p:sp>
          <p:nvSpPr>
            <p:cNvPr id="40" name="Rectangle 20">
              <a:extLst>
                <a:ext uri="{FF2B5EF4-FFF2-40B4-BE49-F238E27FC236}">
                  <a16:creationId xmlns:a16="http://schemas.microsoft.com/office/drawing/2014/main" id="{CC9CCFB5-C859-4058-9656-55DB59F431D0}"/>
                </a:ext>
              </a:extLst>
            </p:cNvPr>
            <p:cNvSpPr>
              <a:spLocks noChangeArrowheads="1"/>
            </p:cNvSpPr>
            <p:nvPr/>
          </p:nvSpPr>
          <p:spPr bwMode="auto">
            <a:xfrm>
              <a:off x="1065030" y="4594860"/>
              <a:ext cx="292723" cy="258307"/>
            </a:xfrm>
            <a:prstGeom prst="rect">
              <a:avLst/>
            </a:prstGeom>
            <a:solidFill>
              <a:srgbClr val="39827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30000"/>
                </a:lnSpc>
                <a:spcBef>
                  <a:spcPct val="20000"/>
                </a:spcBef>
                <a:buClr>
                  <a:srgbClr val="990000"/>
                </a:buClr>
                <a:buSzPct val="120000"/>
              </a:pPr>
              <a:endParaRPr lang="fr-FR" sz="1400" b="1">
                <a:solidFill>
                  <a:schemeClr val="tx1"/>
                </a:solidFill>
                <a:latin typeface="+mn-lt"/>
                <a:ea typeface="MS Mincho" pitchFamily="49" charset="-128"/>
              </a:endParaRPr>
            </a:p>
          </p:txBody>
        </p:sp>
        <p:sp>
          <p:nvSpPr>
            <p:cNvPr id="41" name="Rectangle 20">
              <a:extLst>
                <a:ext uri="{FF2B5EF4-FFF2-40B4-BE49-F238E27FC236}">
                  <a16:creationId xmlns:a16="http://schemas.microsoft.com/office/drawing/2014/main" id="{3EB65A2D-17EB-4E70-99DC-852E7A41493E}"/>
                </a:ext>
              </a:extLst>
            </p:cNvPr>
            <p:cNvSpPr>
              <a:spLocks noChangeArrowheads="1"/>
            </p:cNvSpPr>
            <p:nvPr/>
          </p:nvSpPr>
          <p:spPr bwMode="auto">
            <a:xfrm>
              <a:off x="1556520" y="4658360"/>
              <a:ext cx="292723" cy="194807"/>
            </a:xfrm>
            <a:prstGeom prst="rect">
              <a:avLst/>
            </a:prstGeom>
            <a:solidFill>
              <a:schemeClr val="bg1">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30000"/>
                </a:lnSpc>
                <a:spcBef>
                  <a:spcPct val="20000"/>
                </a:spcBef>
                <a:buClr>
                  <a:srgbClr val="990000"/>
                </a:buClr>
                <a:buSzPct val="120000"/>
              </a:pPr>
              <a:endParaRPr lang="fr-FR" sz="1400" b="1">
                <a:solidFill>
                  <a:schemeClr val="tx1"/>
                </a:solidFill>
                <a:latin typeface="+mn-lt"/>
                <a:ea typeface="MS Mincho" pitchFamily="49" charset="-128"/>
              </a:endParaRPr>
            </a:p>
          </p:txBody>
        </p:sp>
        <p:sp>
          <p:nvSpPr>
            <p:cNvPr id="42" name="Rectangle 20">
              <a:extLst>
                <a:ext uri="{FF2B5EF4-FFF2-40B4-BE49-F238E27FC236}">
                  <a16:creationId xmlns:a16="http://schemas.microsoft.com/office/drawing/2014/main" id="{B23E8BF7-3624-439B-AAE1-E4B5654B05A2}"/>
                </a:ext>
              </a:extLst>
            </p:cNvPr>
            <p:cNvSpPr>
              <a:spLocks noChangeArrowheads="1"/>
            </p:cNvSpPr>
            <p:nvPr/>
          </p:nvSpPr>
          <p:spPr bwMode="auto">
            <a:xfrm>
              <a:off x="2061345" y="4630420"/>
              <a:ext cx="292723" cy="222747"/>
            </a:xfrm>
            <a:prstGeom prst="rect">
              <a:avLst/>
            </a:prstGeom>
            <a:solidFill>
              <a:schemeClr val="bg1">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30000"/>
                </a:lnSpc>
                <a:spcBef>
                  <a:spcPct val="20000"/>
                </a:spcBef>
                <a:buClr>
                  <a:srgbClr val="990000"/>
                </a:buClr>
                <a:buSzPct val="120000"/>
              </a:pPr>
              <a:endParaRPr lang="fr-FR" sz="1400" b="1">
                <a:solidFill>
                  <a:schemeClr val="tx1"/>
                </a:solidFill>
                <a:latin typeface="+mn-lt"/>
                <a:ea typeface="MS Mincho" pitchFamily="49" charset="-128"/>
              </a:endParaRPr>
            </a:p>
          </p:txBody>
        </p:sp>
        <p:sp>
          <p:nvSpPr>
            <p:cNvPr id="43" name="Rectangle 51">
              <a:extLst>
                <a:ext uri="{FF2B5EF4-FFF2-40B4-BE49-F238E27FC236}">
                  <a16:creationId xmlns:a16="http://schemas.microsoft.com/office/drawing/2014/main" id="{59ED9021-D3CB-4C6C-80EC-0CAA6DE7F46B}"/>
                </a:ext>
              </a:extLst>
            </p:cNvPr>
            <p:cNvSpPr>
              <a:spLocks noChangeArrowheads="1"/>
            </p:cNvSpPr>
            <p:nvPr/>
          </p:nvSpPr>
          <p:spPr bwMode="auto">
            <a:xfrm>
              <a:off x="1487795" y="4888241"/>
              <a:ext cx="430172" cy="257369"/>
            </a:xfrm>
            <a:prstGeom prst="rect">
              <a:avLst/>
            </a:prstGeom>
            <a:noFill/>
            <a:ln w="9525">
              <a:noFill/>
              <a:miter lim="800000"/>
              <a:headEnd/>
              <a:tailEnd/>
            </a:ln>
          </p:spPr>
          <p:txBody>
            <a:bodyPr wrap="none" lIns="36000" tIns="36000" rIns="36000" bIns="36000">
              <a:spAutoFit/>
            </a:bodyPr>
            <a:lstStyle/>
            <a:p>
              <a:pPr algn="ctr"/>
              <a:r>
                <a:rPr lang="fr-FR" sz="1200" b="1" dirty="0"/>
                <a:t>M41L</a:t>
              </a:r>
            </a:p>
          </p:txBody>
        </p:sp>
        <p:sp>
          <p:nvSpPr>
            <p:cNvPr id="44" name="Rectangle 51">
              <a:extLst>
                <a:ext uri="{FF2B5EF4-FFF2-40B4-BE49-F238E27FC236}">
                  <a16:creationId xmlns:a16="http://schemas.microsoft.com/office/drawing/2014/main" id="{D7E69B41-C271-4702-B387-2E9BF4E62970}"/>
                </a:ext>
              </a:extLst>
            </p:cNvPr>
            <p:cNvSpPr>
              <a:spLocks noChangeArrowheads="1"/>
            </p:cNvSpPr>
            <p:nvPr/>
          </p:nvSpPr>
          <p:spPr bwMode="auto">
            <a:xfrm>
              <a:off x="2039106" y="4888241"/>
              <a:ext cx="337199" cy="257369"/>
            </a:xfrm>
            <a:prstGeom prst="rect">
              <a:avLst/>
            </a:prstGeom>
            <a:noFill/>
            <a:ln w="9525">
              <a:noFill/>
              <a:miter lim="800000"/>
              <a:headEnd/>
              <a:tailEnd/>
            </a:ln>
          </p:spPr>
          <p:txBody>
            <a:bodyPr wrap="none" lIns="36000" tIns="36000" rIns="36000" bIns="36000">
              <a:spAutoFit/>
            </a:bodyPr>
            <a:lstStyle/>
            <a:p>
              <a:pPr algn="ctr"/>
              <a:r>
                <a:rPr lang="fr-FR" sz="1200" b="1" dirty="0"/>
                <a:t>L74I</a:t>
              </a:r>
            </a:p>
          </p:txBody>
        </p:sp>
        <p:sp>
          <p:nvSpPr>
            <p:cNvPr id="45" name="Rectangle 20">
              <a:extLst>
                <a:ext uri="{FF2B5EF4-FFF2-40B4-BE49-F238E27FC236}">
                  <a16:creationId xmlns:a16="http://schemas.microsoft.com/office/drawing/2014/main" id="{261D9CB7-7BC2-4530-BDB2-61415C7EC1FF}"/>
                </a:ext>
              </a:extLst>
            </p:cNvPr>
            <p:cNvSpPr>
              <a:spLocks noChangeArrowheads="1"/>
            </p:cNvSpPr>
            <p:nvPr/>
          </p:nvSpPr>
          <p:spPr bwMode="auto">
            <a:xfrm>
              <a:off x="2550343" y="4625340"/>
              <a:ext cx="292723" cy="227827"/>
            </a:xfrm>
            <a:prstGeom prst="rect">
              <a:avLst/>
            </a:prstGeom>
            <a:solidFill>
              <a:schemeClr val="bg1">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30000"/>
                </a:lnSpc>
                <a:spcBef>
                  <a:spcPct val="20000"/>
                </a:spcBef>
                <a:buClr>
                  <a:srgbClr val="990000"/>
                </a:buClr>
                <a:buSzPct val="120000"/>
              </a:pPr>
              <a:endParaRPr lang="fr-FR" sz="1400" b="1">
                <a:solidFill>
                  <a:schemeClr val="tx1"/>
                </a:solidFill>
                <a:latin typeface="+mn-lt"/>
                <a:ea typeface="MS Mincho" pitchFamily="49" charset="-128"/>
              </a:endParaRPr>
            </a:p>
          </p:txBody>
        </p:sp>
        <p:sp>
          <p:nvSpPr>
            <p:cNvPr id="46" name="Rectangle 51">
              <a:extLst>
                <a:ext uri="{FF2B5EF4-FFF2-40B4-BE49-F238E27FC236}">
                  <a16:creationId xmlns:a16="http://schemas.microsoft.com/office/drawing/2014/main" id="{35406A9E-5B78-41F3-A419-BEAF4837F61E}"/>
                </a:ext>
              </a:extLst>
            </p:cNvPr>
            <p:cNvSpPr>
              <a:spLocks noChangeArrowheads="1"/>
            </p:cNvSpPr>
            <p:nvPr/>
          </p:nvSpPr>
          <p:spPr bwMode="auto">
            <a:xfrm>
              <a:off x="2515281" y="4888241"/>
              <a:ext cx="362846" cy="257369"/>
            </a:xfrm>
            <a:prstGeom prst="rect">
              <a:avLst/>
            </a:prstGeom>
            <a:noFill/>
            <a:ln w="9525">
              <a:noFill/>
              <a:miter lim="800000"/>
              <a:headEnd/>
              <a:tailEnd/>
            </a:ln>
          </p:spPr>
          <p:txBody>
            <a:bodyPr wrap="none" lIns="36000" tIns="36000" rIns="36000" bIns="36000">
              <a:spAutoFit/>
            </a:bodyPr>
            <a:lstStyle/>
            <a:p>
              <a:pPr algn="ctr"/>
              <a:r>
                <a:rPr lang="fr-FR" sz="1200" b="1" dirty="0"/>
                <a:t>V90I</a:t>
              </a:r>
            </a:p>
          </p:txBody>
        </p:sp>
        <p:sp>
          <p:nvSpPr>
            <p:cNvPr id="47" name="Rectangle 20">
              <a:extLst>
                <a:ext uri="{FF2B5EF4-FFF2-40B4-BE49-F238E27FC236}">
                  <a16:creationId xmlns:a16="http://schemas.microsoft.com/office/drawing/2014/main" id="{1978A931-C70B-4593-B578-0AF9DFAC1AB5}"/>
                </a:ext>
              </a:extLst>
            </p:cNvPr>
            <p:cNvSpPr>
              <a:spLocks noChangeArrowheads="1"/>
            </p:cNvSpPr>
            <p:nvPr/>
          </p:nvSpPr>
          <p:spPr bwMode="auto">
            <a:xfrm>
              <a:off x="3047979" y="4335780"/>
              <a:ext cx="292723" cy="517387"/>
            </a:xfrm>
            <a:prstGeom prst="rect">
              <a:avLst/>
            </a:prstGeom>
            <a:solidFill>
              <a:schemeClr val="bg1">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30000"/>
                </a:lnSpc>
                <a:spcBef>
                  <a:spcPct val="20000"/>
                </a:spcBef>
                <a:buClr>
                  <a:srgbClr val="990000"/>
                </a:buClr>
                <a:buSzPct val="120000"/>
              </a:pPr>
              <a:endParaRPr lang="fr-FR" sz="1400" b="1">
                <a:solidFill>
                  <a:schemeClr val="tx1"/>
                </a:solidFill>
                <a:latin typeface="+mn-lt"/>
                <a:ea typeface="MS Mincho" pitchFamily="49" charset="-128"/>
              </a:endParaRPr>
            </a:p>
          </p:txBody>
        </p:sp>
        <p:sp>
          <p:nvSpPr>
            <p:cNvPr id="48" name="Rectangle 51">
              <a:extLst>
                <a:ext uri="{FF2B5EF4-FFF2-40B4-BE49-F238E27FC236}">
                  <a16:creationId xmlns:a16="http://schemas.microsoft.com/office/drawing/2014/main" id="{1605F6EF-A65E-4465-BE23-7C70FF039CED}"/>
                </a:ext>
              </a:extLst>
            </p:cNvPr>
            <p:cNvSpPr>
              <a:spLocks noChangeArrowheads="1"/>
            </p:cNvSpPr>
            <p:nvPr/>
          </p:nvSpPr>
          <p:spPr bwMode="auto">
            <a:xfrm>
              <a:off x="2957613" y="4888241"/>
              <a:ext cx="473454" cy="257369"/>
            </a:xfrm>
            <a:prstGeom prst="rect">
              <a:avLst/>
            </a:prstGeom>
            <a:noFill/>
            <a:ln w="9525">
              <a:noFill/>
              <a:miter lim="800000"/>
              <a:headEnd/>
              <a:tailEnd/>
            </a:ln>
          </p:spPr>
          <p:txBody>
            <a:bodyPr wrap="none" lIns="36000" tIns="36000" rIns="36000" bIns="36000">
              <a:spAutoFit/>
            </a:bodyPr>
            <a:lstStyle/>
            <a:p>
              <a:pPr algn="ctr"/>
              <a:r>
                <a:rPr lang="fr-FR" sz="1200" b="1" dirty="0"/>
                <a:t>A114S</a:t>
              </a:r>
            </a:p>
          </p:txBody>
        </p:sp>
        <p:sp>
          <p:nvSpPr>
            <p:cNvPr id="49" name="Rectangle 20">
              <a:extLst>
                <a:ext uri="{FF2B5EF4-FFF2-40B4-BE49-F238E27FC236}">
                  <a16:creationId xmlns:a16="http://schemas.microsoft.com/office/drawing/2014/main" id="{4280771F-20F8-4750-90E5-EFEFF9DEDFC7}"/>
                </a:ext>
              </a:extLst>
            </p:cNvPr>
            <p:cNvSpPr>
              <a:spLocks noChangeArrowheads="1"/>
            </p:cNvSpPr>
            <p:nvPr/>
          </p:nvSpPr>
          <p:spPr bwMode="auto">
            <a:xfrm>
              <a:off x="3545615" y="4629150"/>
              <a:ext cx="292723" cy="224017"/>
            </a:xfrm>
            <a:prstGeom prst="rect">
              <a:avLst/>
            </a:prstGeom>
            <a:solidFill>
              <a:schemeClr val="bg1">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30000"/>
                </a:lnSpc>
                <a:spcBef>
                  <a:spcPct val="20000"/>
                </a:spcBef>
                <a:buClr>
                  <a:srgbClr val="990000"/>
                </a:buClr>
                <a:buSzPct val="120000"/>
              </a:pPr>
              <a:endParaRPr lang="fr-FR" sz="1400" b="1">
                <a:solidFill>
                  <a:schemeClr val="tx1"/>
                </a:solidFill>
                <a:latin typeface="+mn-lt"/>
                <a:ea typeface="MS Mincho" pitchFamily="49" charset="-128"/>
              </a:endParaRPr>
            </a:p>
          </p:txBody>
        </p:sp>
        <p:sp>
          <p:nvSpPr>
            <p:cNvPr id="50" name="Rectangle 51">
              <a:extLst>
                <a:ext uri="{FF2B5EF4-FFF2-40B4-BE49-F238E27FC236}">
                  <a16:creationId xmlns:a16="http://schemas.microsoft.com/office/drawing/2014/main" id="{397515A5-AC41-489E-96FE-3423D7796385}"/>
                </a:ext>
              </a:extLst>
            </p:cNvPr>
            <p:cNvSpPr>
              <a:spLocks noChangeArrowheads="1"/>
            </p:cNvSpPr>
            <p:nvPr/>
          </p:nvSpPr>
          <p:spPr bwMode="auto">
            <a:xfrm>
              <a:off x="3452845" y="4888241"/>
              <a:ext cx="478263" cy="257369"/>
            </a:xfrm>
            <a:prstGeom prst="rect">
              <a:avLst/>
            </a:prstGeom>
            <a:noFill/>
            <a:ln w="9525">
              <a:noFill/>
              <a:miter lim="800000"/>
              <a:headEnd/>
              <a:tailEnd/>
            </a:ln>
          </p:spPr>
          <p:txBody>
            <a:bodyPr wrap="none" lIns="36000" tIns="36000" rIns="36000" bIns="36000">
              <a:spAutoFit/>
            </a:bodyPr>
            <a:lstStyle/>
            <a:p>
              <a:pPr algn="ctr"/>
              <a:r>
                <a:rPr lang="fr-FR" sz="1200" b="1" dirty="0"/>
                <a:t>A158T</a:t>
              </a:r>
            </a:p>
          </p:txBody>
        </p:sp>
        <p:sp>
          <p:nvSpPr>
            <p:cNvPr id="51" name="Rectangle 20">
              <a:extLst>
                <a:ext uri="{FF2B5EF4-FFF2-40B4-BE49-F238E27FC236}">
                  <a16:creationId xmlns:a16="http://schemas.microsoft.com/office/drawing/2014/main" id="{96A45619-A0AF-458D-A723-E2CC4230AEF6}"/>
                </a:ext>
              </a:extLst>
            </p:cNvPr>
            <p:cNvSpPr>
              <a:spLocks noChangeArrowheads="1"/>
            </p:cNvSpPr>
            <p:nvPr/>
          </p:nvSpPr>
          <p:spPr bwMode="auto">
            <a:xfrm>
              <a:off x="4040247" y="4705350"/>
              <a:ext cx="292723" cy="147817"/>
            </a:xfrm>
            <a:prstGeom prst="rect">
              <a:avLst/>
            </a:prstGeom>
            <a:solidFill>
              <a:schemeClr val="bg1">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30000"/>
                </a:lnSpc>
                <a:spcBef>
                  <a:spcPct val="20000"/>
                </a:spcBef>
                <a:buClr>
                  <a:srgbClr val="990000"/>
                </a:buClr>
                <a:buSzPct val="120000"/>
              </a:pPr>
              <a:endParaRPr lang="fr-FR" sz="1400" b="1">
                <a:solidFill>
                  <a:schemeClr val="tx1"/>
                </a:solidFill>
                <a:latin typeface="+mn-lt"/>
                <a:ea typeface="MS Mincho" pitchFamily="49" charset="-128"/>
              </a:endParaRPr>
            </a:p>
          </p:txBody>
        </p:sp>
        <p:sp>
          <p:nvSpPr>
            <p:cNvPr id="52" name="Rectangle 51">
              <a:extLst>
                <a:ext uri="{FF2B5EF4-FFF2-40B4-BE49-F238E27FC236}">
                  <a16:creationId xmlns:a16="http://schemas.microsoft.com/office/drawing/2014/main" id="{98CC776B-29E4-472B-AEB2-4183750C47C9}"/>
                </a:ext>
              </a:extLst>
            </p:cNvPr>
            <p:cNvSpPr>
              <a:spLocks noChangeArrowheads="1"/>
            </p:cNvSpPr>
            <p:nvPr/>
          </p:nvSpPr>
          <p:spPr bwMode="auto">
            <a:xfrm>
              <a:off x="3951484" y="4888241"/>
              <a:ext cx="470248" cy="257369"/>
            </a:xfrm>
            <a:prstGeom prst="rect">
              <a:avLst/>
            </a:prstGeom>
            <a:noFill/>
            <a:ln w="9525">
              <a:noFill/>
              <a:miter lim="800000"/>
              <a:headEnd/>
              <a:tailEnd/>
            </a:ln>
          </p:spPr>
          <p:txBody>
            <a:bodyPr wrap="none" lIns="36000" tIns="36000" rIns="36000" bIns="36000">
              <a:spAutoFit/>
            </a:bodyPr>
            <a:lstStyle/>
            <a:p>
              <a:pPr algn="ctr"/>
              <a:r>
                <a:rPr lang="fr-FR" sz="1200" b="1" dirty="0"/>
                <a:t>C162Y</a:t>
              </a:r>
            </a:p>
          </p:txBody>
        </p:sp>
        <p:sp>
          <p:nvSpPr>
            <p:cNvPr id="53" name="Rectangle 20">
              <a:extLst>
                <a:ext uri="{FF2B5EF4-FFF2-40B4-BE49-F238E27FC236}">
                  <a16:creationId xmlns:a16="http://schemas.microsoft.com/office/drawing/2014/main" id="{B4E09349-CEDE-49E6-A8E5-170D16A36EC7}"/>
                </a:ext>
              </a:extLst>
            </p:cNvPr>
            <p:cNvSpPr>
              <a:spLocks noChangeArrowheads="1"/>
            </p:cNvSpPr>
            <p:nvPr/>
          </p:nvSpPr>
          <p:spPr bwMode="auto">
            <a:xfrm>
              <a:off x="4530583" y="3230880"/>
              <a:ext cx="292723" cy="1622287"/>
            </a:xfrm>
            <a:prstGeom prst="rect">
              <a:avLst/>
            </a:prstGeom>
            <a:solidFill>
              <a:schemeClr val="bg1">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30000"/>
                </a:lnSpc>
                <a:spcBef>
                  <a:spcPct val="20000"/>
                </a:spcBef>
                <a:buClr>
                  <a:srgbClr val="990000"/>
                </a:buClr>
                <a:buSzPct val="120000"/>
              </a:pPr>
              <a:endParaRPr lang="fr-FR" sz="1400" b="1">
                <a:solidFill>
                  <a:schemeClr val="tx1"/>
                </a:solidFill>
                <a:latin typeface="+mn-lt"/>
                <a:ea typeface="MS Mincho" pitchFamily="49" charset="-128"/>
              </a:endParaRPr>
            </a:p>
          </p:txBody>
        </p:sp>
        <p:sp>
          <p:nvSpPr>
            <p:cNvPr id="54" name="Rectangle 53">
              <a:extLst>
                <a:ext uri="{FF2B5EF4-FFF2-40B4-BE49-F238E27FC236}">
                  <a16:creationId xmlns:a16="http://schemas.microsoft.com/office/drawing/2014/main" id="{88FC46F2-AD59-4AAC-A1C8-BAA5896422C3}"/>
                </a:ext>
              </a:extLst>
            </p:cNvPr>
            <p:cNvSpPr>
              <a:spLocks noChangeArrowheads="1"/>
            </p:cNvSpPr>
            <p:nvPr/>
          </p:nvSpPr>
          <p:spPr bwMode="auto">
            <a:xfrm>
              <a:off x="4434607" y="4888241"/>
              <a:ext cx="484675" cy="257369"/>
            </a:xfrm>
            <a:prstGeom prst="rect">
              <a:avLst/>
            </a:prstGeom>
            <a:noFill/>
            <a:ln w="9525">
              <a:noFill/>
              <a:miter lim="800000"/>
              <a:headEnd/>
              <a:tailEnd/>
            </a:ln>
          </p:spPr>
          <p:txBody>
            <a:bodyPr wrap="none" lIns="36000" tIns="36000" rIns="36000" bIns="36000">
              <a:spAutoFit/>
            </a:bodyPr>
            <a:lstStyle/>
            <a:p>
              <a:pPr algn="ctr"/>
              <a:r>
                <a:rPr lang="fr-FR" sz="1200" b="1" dirty="0"/>
                <a:t>M184I</a:t>
              </a:r>
            </a:p>
          </p:txBody>
        </p:sp>
        <p:sp>
          <p:nvSpPr>
            <p:cNvPr id="55" name="Rectangle 20">
              <a:extLst>
                <a:ext uri="{FF2B5EF4-FFF2-40B4-BE49-F238E27FC236}">
                  <a16:creationId xmlns:a16="http://schemas.microsoft.com/office/drawing/2014/main" id="{C6822743-1833-470E-B690-7A3BE342AFAE}"/>
                </a:ext>
              </a:extLst>
            </p:cNvPr>
            <p:cNvSpPr>
              <a:spLocks noChangeArrowheads="1"/>
            </p:cNvSpPr>
            <p:nvPr/>
          </p:nvSpPr>
          <p:spPr bwMode="auto">
            <a:xfrm>
              <a:off x="5035408" y="3058160"/>
              <a:ext cx="292723" cy="1795007"/>
            </a:xfrm>
            <a:prstGeom prst="rect">
              <a:avLst/>
            </a:prstGeom>
            <a:solidFill>
              <a:schemeClr val="bg1">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30000"/>
                </a:lnSpc>
                <a:spcBef>
                  <a:spcPct val="20000"/>
                </a:spcBef>
                <a:buClr>
                  <a:srgbClr val="990000"/>
                </a:buClr>
                <a:buSzPct val="120000"/>
              </a:pPr>
              <a:endParaRPr lang="fr-FR" sz="1400" b="1">
                <a:solidFill>
                  <a:schemeClr val="tx1"/>
                </a:solidFill>
                <a:latin typeface="+mn-lt"/>
                <a:ea typeface="MS Mincho" pitchFamily="49" charset="-128"/>
              </a:endParaRPr>
            </a:p>
          </p:txBody>
        </p:sp>
        <p:sp>
          <p:nvSpPr>
            <p:cNvPr id="56" name="Rectangle 55">
              <a:extLst>
                <a:ext uri="{FF2B5EF4-FFF2-40B4-BE49-F238E27FC236}">
                  <a16:creationId xmlns:a16="http://schemas.microsoft.com/office/drawing/2014/main" id="{63712362-414C-40B2-AC4F-D5D0E766E1D3}"/>
                </a:ext>
              </a:extLst>
            </p:cNvPr>
            <p:cNvSpPr>
              <a:spLocks noChangeArrowheads="1"/>
            </p:cNvSpPr>
            <p:nvPr/>
          </p:nvSpPr>
          <p:spPr bwMode="auto">
            <a:xfrm>
              <a:off x="4914586" y="4888241"/>
              <a:ext cx="534368" cy="257369"/>
            </a:xfrm>
            <a:prstGeom prst="rect">
              <a:avLst/>
            </a:prstGeom>
            <a:noFill/>
            <a:ln w="9525">
              <a:noFill/>
              <a:miter lim="800000"/>
              <a:headEnd/>
              <a:tailEnd/>
            </a:ln>
          </p:spPr>
          <p:txBody>
            <a:bodyPr wrap="none" lIns="36000" tIns="36000" rIns="36000" bIns="36000">
              <a:spAutoFit/>
            </a:bodyPr>
            <a:lstStyle/>
            <a:p>
              <a:pPr algn="ctr"/>
              <a:r>
                <a:rPr lang="fr-FR" sz="1200" b="1" dirty="0"/>
                <a:t>M184V</a:t>
              </a:r>
            </a:p>
          </p:txBody>
        </p:sp>
        <p:sp>
          <p:nvSpPr>
            <p:cNvPr id="57" name="Rectangle 20">
              <a:extLst>
                <a:ext uri="{FF2B5EF4-FFF2-40B4-BE49-F238E27FC236}">
                  <a16:creationId xmlns:a16="http://schemas.microsoft.com/office/drawing/2014/main" id="{3582F188-DFB3-4DA1-B2C4-DE6AC94B8F22}"/>
                </a:ext>
              </a:extLst>
            </p:cNvPr>
            <p:cNvSpPr>
              <a:spLocks noChangeArrowheads="1"/>
            </p:cNvSpPr>
            <p:nvPr/>
          </p:nvSpPr>
          <p:spPr bwMode="auto">
            <a:xfrm>
              <a:off x="5531378" y="4672965"/>
              <a:ext cx="292723" cy="180202"/>
            </a:xfrm>
            <a:prstGeom prst="rect">
              <a:avLst/>
            </a:prstGeom>
            <a:solidFill>
              <a:schemeClr val="bg1">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30000"/>
                </a:lnSpc>
                <a:spcBef>
                  <a:spcPct val="20000"/>
                </a:spcBef>
                <a:buClr>
                  <a:srgbClr val="990000"/>
                </a:buClr>
                <a:buSzPct val="120000"/>
              </a:pPr>
              <a:endParaRPr lang="fr-FR" sz="1400" b="1">
                <a:solidFill>
                  <a:schemeClr val="tx1"/>
                </a:solidFill>
                <a:latin typeface="+mn-lt"/>
                <a:ea typeface="MS Mincho" pitchFamily="49" charset="-128"/>
              </a:endParaRPr>
            </a:p>
          </p:txBody>
        </p:sp>
        <p:sp>
          <p:nvSpPr>
            <p:cNvPr id="58" name="Rectangle 57">
              <a:extLst>
                <a:ext uri="{FF2B5EF4-FFF2-40B4-BE49-F238E27FC236}">
                  <a16:creationId xmlns:a16="http://schemas.microsoft.com/office/drawing/2014/main" id="{148FEF6B-61B2-40A0-AE9F-3E939EB58956}"/>
                </a:ext>
              </a:extLst>
            </p:cNvPr>
            <p:cNvSpPr>
              <a:spLocks noChangeArrowheads="1"/>
            </p:cNvSpPr>
            <p:nvPr/>
          </p:nvSpPr>
          <p:spPr bwMode="auto">
            <a:xfrm>
              <a:off x="5438608" y="4888241"/>
              <a:ext cx="478263" cy="257369"/>
            </a:xfrm>
            <a:prstGeom prst="rect">
              <a:avLst/>
            </a:prstGeom>
            <a:noFill/>
            <a:ln w="9525">
              <a:noFill/>
              <a:miter lim="800000"/>
              <a:headEnd/>
              <a:tailEnd/>
            </a:ln>
          </p:spPr>
          <p:txBody>
            <a:bodyPr wrap="none" lIns="36000" tIns="36000" rIns="36000" bIns="36000">
              <a:spAutoFit/>
            </a:bodyPr>
            <a:lstStyle/>
            <a:p>
              <a:pPr algn="ctr"/>
              <a:r>
                <a:rPr lang="fr-FR" sz="1200" b="1" dirty="0"/>
                <a:t>A400T</a:t>
              </a:r>
            </a:p>
          </p:txBody>
        </p:sp>
      </p:grpSp>
    </p:spTree>
    <p:extLst>
      <p:ext uri="{BB962C8B-B14F-4D97-AF65-F5344CB8AC3E}">
        <p14:creationId xmlns:p14="http://schemas.microsoft.com/office/powerpoint/2010/main" val="37360799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6E1EB2-F57A-43D4-BF7A-F0EF2D3415DA}"/>
              </a:ext>
            </a:extLst>
          </p:cNvPr>
          <p:cNvSpPr/>
          <p:nvPr/>
        </p:nvSpPr>
        <p:spPr>
          <a:xfrm>
            <a:off x="9659706" y="6495532"/>
            <a:ext cx="2532296" cy="276999"/>
          </a:xfrm>
          <a:prstGeom prst="rect">
            <a:avLst/>
          </a:prstGeom>
        </p:spPr>
        <p:txBody>
          <a:bodyPr wrap="none">
            <a:spAutoFit/>
          </a:bodyPr>
          <a:lstStyle/>
          <a:p>
            <a:pPr algn="r"/>
            <a:r>
              <a:rPr lang="fr-FR" sz="1200" i="1" dirty="0">
                <a:solidFill>
                  <a:srgbClr val="000000"/>
                </a:solidFill>
                <a:ea typeface="Arial" pitchFamily="-84" charset="0"/>
                <a:cs typeface="Arial" pitchFamily="-84" charset="0"/>
              </a:rPr>
              <a:t>Diamond T</a:t>
            </a:r>
            <a:r>
              <a:rPr lang="fr-FR" sz="1200" i="1" dirty="0"/>
              <a:t>, Glasgow 2020, Abs. P120 </a:t>
            </a:r>
          </a:p>
        </p:txBody>
      </p:sp>
      <p:sp>
        <p:nvSpPr>
          <p:cNvPr id="7" name="Titre 6">
            <a:extLst>
              <a:ext uri="{FF2B5EF4-FFF2-40B4-BE49-F238E27FC236}">
                <a16:creationId xmlns:a16="http://schemas.microsoft.com/office/drawing/2014/main" id="{93CC4A13-C103-465A-8BC8-4EE063162639}"/>
              </a:ext>
            </a:extLst>
          </p:cNvPr>
          <p:cNvSpPr>
            <a:spLocks noGrp="1"/>
          </p:cNvSpPr>
          <p:nvPr>
            <p:ph type="title"/>
          </p:nvPr>
        </p:nvSpPr>
        <p:spPr>
          <a:xfrm>
            <a:off x="1467562" y="96819"/>
            <a:ext cx="8341456" cy="1581373"/>
          </a:xfrm>
        </p:spPr>
        <p:txBody>
          <a:bodyPr>
            <a:normAutofit fontScale="90000"/>
          </a:bodyPr>
          <a:lstStyle/>
          <a:p>
            <a:r>
              <a:rPr lang="en-US" dirty="0" err="1"/>
              <a:t>lslatravir</a:t>
            </a:r>
            <a:r>
              <a:rPr lang="en-US" dirty="0"/>
              <a:t> Selects for HIV-1 Variants in MT4-GFP Cells That Profoundly Reduce Replicative</a:t>
            </a:r>
            <a:br>
              <a:rPr lang="en-US" dirty="0"/>
            </a:br>
            <a:r>
              <a:rPr lang="en-US" dirty="0"/>
              <a:t>Capacity in Peripheral Blood Mononuclear Cells (2)</a:t>
            </a:r>
            <a:endParaRPr lang="fr-FR" dirty="0"/>
          </a:p>
        </p:txBody>
      </p:sp>
      <p:sp>
        <p:nvSpPr>
          <p:cNvPr id="9" name="Espace réservé du contenu 7">
            <a:extLst>
              <a:ext uri="{FF2B5EF4-FFF2-40B4-BE49-F238E27FC236}">
                <a16:creationId xmlns:a16="http://schemas.microsoft.com/office/drawing/2014/main" id="{C283536D-7354-4ADB-8080-3DEDC38F50A4}"/>
              </a:ext>
            </a:extLst>
          </p:cNvPr>
          <p:cNvSpPr txBox="1">
            <a:spLocks/>
          </p:cNvSpPr>
          <p:nvPr/>
        </p:nvSpPr>
        <p:spPr>
          <a:xfrm>
            <a:off x="5583206" y="5082703"/>
            <a:ext cx="6450430" cy="1415124"/>
          </a:xfrm>
          <a:prstGeom prst="rect">
            <a:avLst/>
          </a:prstGeom>
        </p:spPr>
        <p:txBody>
          <a:bodyPr vert="horz" lIns="91440" tIns="45720" rIns="91440" bIns="45720" rtlCol="0">
            <a:noAutofit/>
          </a:bodyPr>
          <a:lstStyle>
            <a:lvl1pPr marL="257175" indent="-257175" algn="l" defTabSz="342900" rtl="0" eaLnBrk="1" latinLnBrk="0" hangingPunct="1">
              <a:spcBef>
                <a:spcPct val="20000"/>
              </a:spcBef>
              <a:buClr>
                <a:srgbClr val="3C549F"/>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3C549F"/>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3C549F"/>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2000" dirty="0"/>
              <a:t>No replication was observed for A114S/M184V in PBMCs (R</a:t>
            </a:r>
            <a:r>
              <a:rPr lang="en-US" sz="2000" baseline="-25000" dirty="0"/>
              <a:t>0</a:t>
            </a:r>
            <a:r>
              <a:rPr lang="en-US" sz="2000" dirty="0"/>
              <a:t> = 1.08)</a:t>
            </a:r>
          </a:p>
          <a:p>
            <a:r>
              <a:rPr lang="en-US" sz="2000" dirty="0"/>
              <a:t>M41L/A114S/M184V had decreased replicative capacity in 1PBMCs (</a:t>
            </a:r>
            <a:r>
              <a:rPr lang="en-US" sz="2000" dirty="0">
                <a:sym typeface="Symbol" panose="05050102010706020507" pitchFamily="18" charset="2"/>
              </a:rPr>
              <a:t></a:t>
            </a:r>
            <a:r>
              <a:rPr lang="en-US" sz="2000" dirty="0"/>
              <a:t>36% of WT)</a:t>
            </a:r>
            <a:endParaRPr lang="fr-FR" sz="2000" baseline="30000" dirty="0"/>
          </a:p>
        </p:txBody>
      </p:sp>
      <p:sp>
        <p:nvSpPr>
          <p:cNvPr id="13" name="ZoneTexte 12">
            <a:extLst>
              <a:ext uri="{FF2B5EF4-FFF2-40B4-BE49-F238E27FC236}">
                <a16:creationId xmlns:a16="http://schemas.microsoft.com/office/drawing/2014/main" id="{45DA43AA-1EEF-495C-ABBC-3D74641C70E9}"/>
              </a:ext>
            </a:extLst>
          </p:cNvPr>
          <p:cNvSpPr txBox="1"/>
          <p:nvPr/>
        </p:nvSpPr>
        <p:spPr>
          <a:xfrm>
            <a:off x="1302782" y="1791069"/>
            <a:ext cx="3992696" cy="369332"/>
          </a:xfrm>
          <a:prstGeom prst="rect">
            <a:avLst/>
          </a:prstGeom>
          <a:noFill/>
        </p:spPr>
        <p:txBody>
          <a:bodyPr wrap="none">
            <a:spAutoFit/>
          </a:bodyPr>
          <a:lstStyle/>
          <a:p>
            <a:pPr algn="ctr" defTabSz="685783" eaLnBrk="0" fontAlgn="base" hangingPunct="0">
              <a:spcBef>
                <a:spcPct val="0"/>
              </a:spcBef>
              <a:spcAft>
                <a:spcPct val="0"/>
              </a:spcAft>
              <a:defRPr/>
            </a:pPr>
            <a:r>
              <a:rPr lang="en-US" b="1" dirty="0">
                <a:solidFill>
                  <a:srgbClr val="0070C0"/>
                </a:solidFill>
                <a:cs typeface="Arial" panose="020B0604020202020204" pitchFamily="34" charset="0"/>
              </a:rPr>
              <a:t>Replicative capacity of viruses in PBMCs</a:t>
            </a:r>
            <a:endParaRPr lang="en-GB" b="1" baseline="30000" dirty="0">
              <a:solidFill>
                <a:srgbClr val="0070C0"/>
              </a:solidFill>
              <a:cs typeface="Arial" panose="020B0604020202020204" pitchFamily="34" charset="0"/>
            </a:endParaRPr>
          </a:p>
        </p:txBody>
      </p:sp>
      <p:graphicFrame>
        <p:nvGraphicFramePr>
          <p:cNvPr id="6" name="Tableau 7">
            <a:extLst>
              <a:ext uri="{FF2B5EF4-FFF2-40B4-BE49-F238E27FC236}">
                <a16:creationId xmlns:a16="http://schemas.microsoft.com/office/drawing/2014/main" id="{44FA4CC7-566E-4114-AE37-BD7153313909}"/>
              </a:ext>
            </a:extLst>
          </p:cNvPr>
          <p:cNvGraphicFramePr>
            <a:graphicFrameLocks noGrp="1"/>
          </p:cNvGraphicFramePr>
          <p:nvPr>
            <p:extLst>
              <p:ext uri="{D42A27DB-BD31-4B8C-83A1-F6EECF244321}">
                <p14:modId xmlns:p14="http://schemas.microsoft.com/office/powerpoint/2010/main" val="283955107"/>
              </p:ext>
            </p:extLst>
          </p:nvPr>
        </p:nvGraphicFramePr>
        <p:xfrm>
          <a:off x="6556914" y="1890198"/>
          <a:ext cx="4781773" cy="2225040"/>
        </p:xfrm>
        <a:graphic>
          <a:graphicData uri="http://schemas.openxmlformats.org/drawingml/2006/table">
            <a:tbl>
              <a:tblPr firstRow="1" bandRow="1">
                <a:tableStyleId>{5C22544A-7EE6-4342-B048-85BDC9FD1C3A}</a:tableStyleId>
              </a:tblPr>
              <a:tblGrid>
                <a:gridCol w="3080971">
                  <a:extLst>
                    <a:ext uri="{9D8B030D-6E8A-4147-A177-3AD203B41FA5}">
                      <a16:colId xmlns:a16="http://schemas.microsoft.com/office/drawing/2014/main" val="3037208185"/>
                    </a:ext>
                  </a:extLst>
                </a:gridCol>
                <a:gridCol w="1700802">
                  <a:extLst>
                    <a:ext uri="{9D8B030D-6E8A-4147-A177-3AD203B41FA5}">
                      <a16:colId xmlns:a16="http://schemas.microsoft.com/office/drawing/2014/main" val="3583755945"/>
                    </a:ext>
                  </a:extLst>
                </a:gridCol>
              </a:tblGrid>
              <a:tr h="370840">
                <a:tc>
                  <a:txBody>
                    <a:bodyPr/>
                    <a:lstStyle/>
                    <a:p>
                      <a:pPr algn="l"/>
                      <a:r>
                        <a:rPr lang="fr-FR" sz="1600" b="1" i="0" u="none" strike="noStrike" kern="1200" baseline="0" dirty="0">
                          <a:solidFill>
                            <a:schemeClr val="lt1"/>
                          </a:solidFill>
                          <a:latin typeface="+mn-lt"/>
                          <a:ea typeface="+mn-ea"/>
                          <a:cs typeface="+mn-cs"/>
                        </a:rPr>
                        <a:t>HIV-1 Variant</a:t>
                      </a:r>
                      <a:endParaRPr lang="fr-FR" sz="1800" dirty="0"/>
                    </a:p>
                  </a:txBody>
                  <a:tcPr anchor="ctr"/>
                </a:tc>
                <a:tc>
                  <a:txBody>
                    <a:bodyPr/>
                    <a:lstStyle/>
                    <a:p>
                      <a:pPr algn="ctr"/>
                      <a:r>
                        <a:rPr lang="fr-FR" sz="1600" b="1" i="0" u="none" strike="noStrike" kern="1200" baseline="0" dirty="0">
                          <a:solidFill>
                            <a:schemeClr val="lt1"/>
                          </a:solidFill>
                          <a:latin typeface="+mn-lt"/>
                          <a:ea typeface="+mn-ea"/>
                          <a:cs typeface="+mn-cs"/>
                        </a:rPr>
                        <a:t>R</a:t>
                      </a:r>
                      <a:r>
                        <a:rPr lang="fr-FR" sz="1600" b="1" i="0" u="none" strike="noStrike" kern="1200" baseline="-25000" dirty="0">
                          <a:solidFill>
                            <a:schemeClr val="lt1"/>
                          </a:solidFill>
                          <a:latin typeface="+mn-lt"/>
                          <a:ea typeface="+mn-ea"/>
                          <a:cs typeface="+mn-cs"/>
                        </a:rPr>
                        <a:t>0</a:t>
                      </a:r>
                      <a:r>
                        <a:rPr lang="fr-FR" sz="1600" b="1" i="0" u="none" strike="noStrike" kern="1200" baseline="0" dirty="0">
                          <a:solidFill>
                            <a:schemeClr val="lt1"/>
                          </a:solidFill>
                          <a:latin typeface="+mn-lt"/>
                          <a:ea typeface="+mn-ea"/>
                          <a:cs typeface="+mn-cs"/>
                        </a:rPr>
                        <a:t> (10</a:t>
                      </a:r>
                      <a:r>
                        <a:rPr lang="fr-FR" sz="1600" b="1" i="0" u="none" strike="noStrike" kern="1200" baseline="30000" dirty="0">
                          <a:solidFill>
                            <a:schemeClr val="lt1"/>
                          </a:solidFill>
                          <a:latin typeface="+mn-lt"/>
                          <a:ea typeface="+mn-ea"/>
                          <a:cs typeface="+mn-cs"/>
                        </a:rPr>
                        <a:t>slope</a:t>
                      </a:r>
                      <a:r>
                        <a:rPr lang="fr-FR" sz="1600" b="1" i="0" u="none" strike="noStrike" kern="1200" baseline="0" dirty="0">
                          <a:solidFill>
                            <a:schemeClr val="lt1"/>
                          </a:solidFill>
                          <a:latin typeface="+mn-lt"/>
                          <a:ea typeface="+mn-ea"/>
                          <a:cs typeface="+mn-cs"/>
                        </a:rPr>
                        <a:t>)</a:t>
                      </a:r>
                      <a:endParaRPr lang="fr-FR" sz="1800" dirty="0"/>
                    </a:p>
                  </a:txBody>
                  <a:tcPr anchor="ctr"/>
                </a:tc>
                <a:extLst>
                  <a:ext uri="{0D108BD9-81ED-4DB2-BD59-A6C34878D82A}">
                    <a16:rowId xmlns:a16="http://schemas.microsoft.com/office/drawing/2014/main" val="1476330289"/>
                  </a:ext>
                </a:extLst>
              </a:tr>
              <a:tr h="370840">
                <a:tc>
                  <a:txBody>
                    <a:bodyPr/>
                    <a:lstStyle/>
                    <a:p>
                      <a:pPr algn="l"/>
                      <a:r>
                        <a:rPr lang="fr-FR" sz="1600" b="0" i="0" u="none" strike="noStrike" kern="1200" baseline="0" dirty="0">
                          <a:solidFill>
                            <a:schemeClr val="dk1"/>
                          </a:solidFill>
                          <a:latin typeface="+mn-lt"/>
                          <a:ea typeface="+mn-ea"/>
                          <a:cs typeface="+mn-cs"/>
                        </a:rPr>
                        <a:t>WT</a:t>
                      </a:r>
                      <a:endParaRPr lang="fr-FR" sz="1800" dirty="0"/>
                    </a:p>
                  </a:txBody>
                  <a:tcPr anchor="ctr"/>
                </a:tc>
                <a:tc>
                  <a:txBody>
                    <a:bodyPr/>
                    <a:lstStyle/>
                    <a:p>
                      <a:pPr algn="ctr"/>
                      <a:r>
                        <a:rPr lang="fr-FR" sz="1800" dirty="0"/>
                        <a:t>2.30</a:t>
                      </a:r>
                    </a:p>
                  </a:txBody>
                  <a:tcPr anchor="ctr"/>
                </a:tc>
                <a:extLst>
                  <a:ext uri="{0D108BD9-81ED-4DB2-BD59-A6C34878D82A}">
                    <a16:rowId xmlns:a16="http://schemas.microsoft.com/office/drawing/2014/main" val="458777010"/>
                  </a:ext>
                </a:extLst>
              </a:tr>
              <a:tr h="370840">
                <a:tc>
                  <a:txBody>
                    <a:bodyPr/>
                    <a:lstStyle/>
                    <a:p>
                      <a:pPr algn="l"/>
                      <a:r>
                        <a:rPr lang="fr-FR" sz="1600" b="0" i="0" u="none" strike="noStrike" kern="1200" baseline="0" dirty="0">
                          <a:solidFill>
                            <a:schemeClr val="dk1"/>
                          </a:solidFill>
                          <a:latin typeface="+mn-lt"/>
                          <a:ea typeface="+mn-ea"/>
                          <a:cs typeface="+mn-cs"/>
                        </a:rPr>
                        <a:t>M184I</a:t>
                      </a:r>
                      <a:endParaRPr lang="fr-FR" sz="1800" dirty="0"/>
                    </a:p>
                  </a:txBody>
                  <a:tcPr anchor="ctr"/>
                </a:tc>
                <a:tc>
                  <a:txBody>
                    <a:bodyPr/>
                    <a:lstStyle/>
                    <a:p>
                      <a:pPr algn="ctr"/>
                      <a:r>
                        <a:rPr lang="fr-FR" sz="1800" dirty="0"/>
                        <a:t>1.94</a:t>
                      </a:r>
                    </a:p>
                  </a:txBody>
                  <a:tcPr anchor="ctr"/>
                </a:tc>
                <a:extLst>
                  <a:ext uri="{0D108BD9-81ED-4DB2-BD59-A6C34878D82A}">
                    <a16:rowId xmlns:a16="http://schemas.microsoft.com/office/drawing/2014/main" val="11583743"/>
                  </a:ext>
                </a:extLst>
              </a:tr>
              <a:tr h="370840">
                <a:tc>
                  <a:txBody>
                    <a:bodyPr/>
                    <a:lstStyle/>
                    <a:p>
                      <a:pPr algn="l"/>
                      <a:r>
                        <a:rPr lang="fr-FR" sz="1600" b="0" i="0" u="none" strike="noStrike" kern="1200" baseline="0" dirty="0">
                          <a:solidFill>
                            <a:schemeClr val="dk1"/>
                          </a:solidFill>
                          <a:latin typeface="+mn-lt"/>
                          <a:ea typeface="+mn-ea"/>
                          <a:cs typeface="+mn-cs"/>
                        </a:rPr>
                        <a:t>M184V</a:t>
                      </a:r>
                      <a:endParaRPr lang="fr-FR" sz="1800" dirty="0"/>
                    </a:p>
                  </a:txBody>
                  <a:tcPr anchor="ctr"/>
                </a:tc>
                <a:tc>
                  <a:txBody>
                    <a:bodyPr/>
                    <a:lstStyle/>
                    <a:p>
                      <a:pPr algn="ctr"/>
                      <a:r>
                        <a:rPr lang="fr-FR" sz="1800" dirty="0"/>
                        <a:t>1.91</a:t>
                      </a:r>
                    </a:p>
                  </a:txBody>
                  <a:tcPr anchor="ctr"/>
                </a:tc>
                <a:extLst>
                  <a:ext uri="{0D108BD9-81ED-4DB2-BD59-A6C34878D82A}">
                    <a16:rowId xmlns:a16="http://schemas.microsoft.com/office/drawing/2014/main" val="4087931228"/>
                  </a:ext>
                </a:extLst>
              </a:tr>
              <a:tr h="370840">
                <a:tc>
                  <a:txBody>
                    <a:bodyPr/>
                    <a:lstStyle/>
                    <a:p>
                      <a:pPr algn="l"/>
                      <a:r>
                        <a:rPr lang="fr-FR" sz="1600" b="0" i="0" u="none" strike="noStrike" kern="1200" baseline="0" dirty="0">
                          <a:solidFill>
                            <a:schemeClr val="dk1"/>
                          </a:solidFill>
                          <a:latin typeface="+mn-lt"/>
                          <a:ea typeface="+mn-ea"/>
                          <a:cs typeface="+mn-cs"/>
                        </a:rPr>
                        <a:t>A114S/M184V</a:t>
                      </a:r>
                      <a:endParaRPr lang="fr-FR" sz="1800" dirty="0"/>
                    </a:p>
                  </a:txBody>
                  <a:tcPr anchor="ctr"/>
                </a:tc>
                <a:tc>
                  <a:txBody>
                    <a:bodyPr/>
                    <a:lstStyle/>
                    <a:p>
                      <a:pPr algn="ctr"/>
                      <a:r>
                        <a:rPr lang="fr-FR" sz="1800" dirty="0"/>
                        <a:t>1.08</a:t>
                      </a:r>
                    </a:p>
                  </a:txBody>
                  <a:tcPr anchor="ctr"/>
                </a:tc>
                <a:extLst>
                  <a:ext uri="{0D108BD9-81ED-4DB2-BD59-A6C34878D82A}">
                    <a16:rowId xmlns:a16="http://schemas.microsoft.com/office/drawing/2014/main" val="1724120124"/>
                  </a:ext>
                </a:extLst>
              </a:tr>
              <a:tr h="370840">
                <a:tc>
                  <a:txBody>
                    <a:bodyPr/>
                    <a:lstStyle/>
                    <a:p>
                      <a:pPr algn="l"/>
                      <a:r>
                        <a:rPr lang="fr-FR" sz="1600" b="0" i="0" u="none" strike="noStrike" kern="1200" baseline="0" dirty="0">
                          <a:solidFill>
                            <a:schemeClr val="dk1"/>
                          </a:solidFill>
                          <a:latin typeface="+mn-lt"/>
                          <a:ea typeface="+mn-ea"/>
                          <a:cs typeface="+mn-cs"/>
                        </a:rPr>
                        <a:t>M41L/A114S/M184V</a:t>
                      </a:r>
                      <a:endParaRPr lang="fr-FR" sz="1800" dirty="0"/>
                    </a:p>
                  </a:txBody>
                  <a:tcPr anchor="ctr"/>
                </a:tc>
                <a:tc>
                  <a:txBody>
                    <a:bodyPr/>
                    <a:lstStyle/>
                    <a:p>
                      <a:pPr algn="ctr"/>
                      <a:r>
                        <a:rPr lang="fr-FR" sz="1800" dirty="0"/>
                        <a:t>1.48</a:t>
                      </a:r>
                    </a:p>
                  </a:txBody>
                  <a:tcPr anchor="ctr"/>
                </a:tc>
                <a:extLst>
                  <a:ext uri="{0D108BD9-81ED-4DB2-BD59-A6C34878D82A}">
                    <a16:rowId xmlns:a16="http://schemas.microsoft.com/office/drawing/2014/main" val="3927958938"/>
                  </a:ext>
                </a:extLst>
              </a:tr>
            </a:tbl>
          </a:graphicData>
        </a:graphic>
      </p:graphicFrame>
      <p:sp>
        <p:nvSpPr>
          <p:cNvPr id="10" name="ZoneTexte 9">
            <a:extLst>
              <a:ext uri="{FF2B5EF4-FFF2-40B4-BE49-F238E27FC236}">
                <a16:creationId xmlns:a16="http://schemas.microsoft.com/office/drawing/2014/main" id="{FE0CD179-28A8-467C-AD2E-207448F67061}"/>
              </a:ext>
            </a:extLst>
          </p:cNvPr>
          <p:cNvSpPr txBox="1"/>
          <p:nvPr/>
        </p:nvSpPr>
        <p:spPr>
          <a:xfrm>
            <a:off x="6502050" y="4210975"/>
            <a:ext cx="4880599" cy="461665"/>
          </a:xfrm>
          <a:prstGeom prst="rect">
            <a:avLst/>
          </a:prstGeom>
          <a:noFill/>
        </p:spPr>
        <p:txBody>
          <a:bodyPr wrap="square" rtlCol="0">
            <a:spAutoFit/>
          </a:bodyPr>
          <a:lstStyle/>
          <a:p>
            <a:r>
              <a:rPr lang="en-US" sz="1200" dirty="0"/>
              <a:t>Linear regression was performed during the phase with the largest increase in p24 for each virus to determine the R</a:t>
            </a:r>
            <a:r>
              <a:rPr lang="en-US" sz="1200" baseline="-25000" dirty="0"/>
              <a:t>0</a:t>
            </a:r>
            <a:r>
              <a:rPr lang="en-US" sz="1200" dirty="0"/>
              <a:t> value for each virus.</a:t>
            </a:r>
            <a:endParaRPr lang="fr-FR" sz="1200" dirty="0"/>
          </a:p>
        </p:txBody>
      </p:sp>
      <p:grpSp>
        <p:nvGrpSpPr>
          <p:cNvPr id="3" name="Groupe 2">
            <a:extLst>
              <a:ext uri="{FF2B5EF4-FFF2-40B4-BE49-F238E27FC236}">
                <a16:creationId xmlns:a16="http://schemas.microsoft.com/office/drawing/2014/main" id="{51015E3C-3FE9-4C2A-A7F9-AF4131CBCAA7}"/>
              </a:ext>
            </a:extLst>
          </p:cNvPr>
          <p:cNvGrpSpPr/>
          <p:nvPr/>
        </p:nvGrpSpPr>
        <p:grpSpPr>
          <a:xfrm>
            <a:off x="104573" y="2226858"/>
            <a:ext cx="5267146" cy="3639977"/>
            <a:chOff x="104573" y="2226858"/>
            <a:chExt cx="5267146" cy="3639977"/>
          </a:xfrm>
        </p:grpSpPr>
        <p:sp>
          <p:nvSpPr>
            <p:cNvPr id="137" name="Rectangle 136">
              <a:extLst>
                <a:ext uri="{FF2B5EF4-FFF2-40B4-BE49-F238E27FC236}">
                  <a16:creationId xmlns:a16="http://schemas.microsoft.com/office/drawing/2014/main" id="{C6713882-4C7C-490A-BDD7-DEBF1F119DC8}"/>
                </a:ext>
              </a:extLst>
            </p:cNvPr>
            <p:cNvSpPr/>
            <p:nvPr/>
          </p:nvSpPr>
          <p:spPr>
            <a:xfrm>
              <a:off x="2662721" y="4873443"/>
              <a:ext cx="109220" cy="109220"/>
            </a:xfrm>
            <a:prstGeom prst="rect">
              <a:avLst/>
            </a:prstGeom>
            <a:solidFill>
              <a:srgbClr val="385CAA"/>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8" name="Rectangle 137">
              <a:extLst>
                <a:ext uri="{FF2B5EF4-FFF2-40B4-BE49-F238E27FC236}">
                  <a16:creationId xmlns:a16="http://schemas.microsoft.com/office/drawing/2014/main" id="{B50439D4-9DFD-4E63-BE77-521D06235A6A}"/>
                </a:ext>
              </a:extLst>
            </p:cNvPr>
            <p:cNvSpPr/>
            <p:nvPr/>
          </p:nvSpPr>
          <p:spPr>
            <a:xfrm>
              <a:off x="2243137" y="5002983"/>
              <a:ext cx="109220" cy="109220"/>
            </a:xfrm>
            <a:prstGeom prst="rect">
              <a:avLst/>
            </a:prstGeom>
            <a:solidFill>
              <a:srgbClr val="385CAA"/>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9" name="Rectangle 138">
              <a:extLst>
                <a:ext uri="{FF2B5EF4-FFF2-40B4-BE49-F238E27FC236}">
                  <a16:creationId xmlns:a16="http://schemas.microsoft.com/office/drawing/2014/main" id="{EBA7B99D-AA81-4960-88D7-981BCF6E7A84}"/>
                </a:ext>
              </a:extLst>
            </p:cNvPr>
            <p:cNvSpPr/>
            <p:nvPr/>
          </p:nvSpPr>
          <p:spPr>
            <a:xfrm>
              <a:off x="1827362" y="5038543"/>
              <a:ext cx="109220" cy="109220"/>
            </a:xfrm>
            <a:prstGeom prst="rect">
              <a:avLst/>
            </a:prstGeom>
            <a:solidFill>
              <a:srgbClr val="385CAA"/>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0" name="Rectangle 139">
              <a:extLst>
                <a:ext uri="{FF2B5EF4-FFF2-40B4-BE49-F238E27FC236}">
                  <a16:creationId xmlns:a16="http://schemas.microsoft.com/office/drawing/2014/main" id="{2A55EFE7-F66C-42D5-8919-FCCFBD8C39AA}"/>
                </a:ext>
              </a:extLst>
            </p:cNvPr>
            <p:cNvSpPr/>
            <p:nvPr/>
          </p:nvSpPr>
          <p:spPr>
            <a:xfrm>
              <a:off x="1406231" y="5038543"/>
              <a:ext cx="109220" cy="109220"/>
            </a:xfrm>
            <a:prstGeom prst="rect">
              <a:avLst/>
            </a:prstGeom>
            <a:solidFill>
              <a:srgbClr val="385CAA"/>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1" name="Rectangle 140">
              <a:extLst>
                <a:ext uri="{FF2B5EF4-FFF2-40B4-BE49-F238E27FC236}">
                  <a16:creationId xmlns:a16="http://schemas.microsoft.com/office/drawing/2014/main" id="{D5CCD3EB-8851-45FC-BDF8-A1E6F288BF02}"/>
                </a:ext>
              </a:extLst>
            </p:cNvPr>
            <p:cNvSpPr/>
            <p:nvPr/>
          </p:nvSpPr>
          <p:spPr>
            <a:xfrm>
              <a:off x="985293" y="5038543"/>
              <a:ext cx="109220" cy="109220"/>
            </a:xfrm>
            <a:prstGeom prst="rect">
              <a:avLst/>
            </a:prstGeom>
            <a:solidFill>
              <a:srgbClr val="385CAA"/>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8" name="Rectangle 147">
              <a:extLst>
                <a:ext uri="{FF2B5EF4-FFF2-40B4-BE49-F238E27FC236}">
                  <a16:creationId xmlns:a16="http://schemas.microsoft.com/office/drawing/2014/main" id="{BA4B2444-018D-4497-90C9-B021A2843FAF}"/>
                </a:ext>
              </a:extLst>
            </p:cNvPr>
            <p:cNvSpPr/>
            <p:nvPr/>
          </p:nvSpPr>
          <p:spPr>
            <a:xfrm>
              <a:off x="2662721" y="4925894"/>
              <a:ext cx="109220" cy="109220"/>
            </a:xfrm>
            <a:prstGeom prst="rect">
              <a:avLst/>
            </a:prstGeom>
            <a:solidFill>
              <a:srgbClr val="8A9C3B"/>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9" name="Rectangle 148">
              <a:extLst>
                <a:ext uri="{FF2B5EF4-FFF2-40B4-BE49-F238E27FC236}">
                  <a16:creationId xmlns:a16="http://schemas.microsoft.com/office/drawing/2014/main" id="{0B9799A7-70F8-4F5A-9360-648B472695F7}"/>
                </a:ext>
              </a:extLst>
            </p:cNvPr>
            <p:cNvSpPr/>
            <p:nvPr/>
          </p:nvSpPr>
          <p:spPr>
            <a:xfrm>
              <a:off x="2243137" y="4963994"/>
              <a:ext cx="109220" cy="109220"/>
            </a:xfrm>
            <a:prstGeom prst="rect">
              <a:avLst/>
            </a:prstGeom>
            <a:solidFill>
              <a:srgbClr val="8A9C3B"/>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0" name="Rectangle 149">
              <a:extLst>
                <a:ext uri="{FF2B5EF4-FFF2-40B4-BE49-F238E27FC236}">
                  <a16:creationId xmlns:a16="http://schemas.microsoft.com/office/drawing/2014/main" id="{D22F7F23-76E2-4A18-80F4-86C0E4058409}"/>
                </a:ext>
              </a:extLst>
            </p:cNvPr>
            <p:cNvSpPr/>
            <p:nvPr/>
          </p:nvSpPr>
          <p:spPr>
            <a:xfrm>
              <a:off x="1827362" y="4966534"/>
              <a:ext cx="109220" cy="109220"/>
            </a:xfrm>
            <a:prstGeom prst="rect">
              <a:avLst/>
            </a:prstGeom>
            <a:solidFill>
              <a:srgbClr val="8A9C3B"/>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1" name="Rectangle 150">
              <a:extLst>
                <a:ext uri="{FF2B5EF4-FFF2-40B4-BE49-F238E27FC236}">
                  <a16:creationId xmlns:a16="http://schemas.microsoft.com/office/drawing/2014/main" id="{A4A3E2A7-44D4-4E72-B6E9-5DE1CFA5AEDB}"/>
                </a:ext>
              </a:extLst>
            </p:cNvPr>
            <p:cNvSpPr/>
            <p:nvPr/>
          </p:nvSpPr>
          <p:spPr>
            <a:xfrm>
              <a:off x="1406231" y="5012254"/>
              <a:ext cx="109220" cy="109220"/>
            </a:xfrm>
            <a:prstGeom prst="rect">
              <a:avLst/>
            </a:prstGeom>
            <a:solidFill>
              <a:srgbClr val="8A9C3B"/>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2" name="Rectangle 151">
              <a:extLst>
                <a:ext uri="{FF2B5EF4-FFF2-40B4-BE49-F238E27FC236}">
                  <a16:creationId xmlns:a16="http://schemas.microsoft.com/office/drawing/2014/main" id="{029E53E7-2A6B-458E-9330-A7336D0A09BE}"/>
                </a:ext>
              </a:extLst>
            </p:cNvPr>
            <p:cNvSpPr/>
            <p:nvPr/>
          </p:nvSpPr>
          <p:spPr>
            <a:xfrm>
              <a:off x="985293" y="5004634"/>
              <a:ext cx="109220" cy="109220"/>
            </a:xfrm>
            <a:prstGeom prst="rect">
              <a:avLst/>
            </a:prstGeom>
            <a:solidFill>
              <a:srgbClr val="8A9C3B"/>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51">
              <a:extLst>
                <a:ext uri="{FF2B5EF4-FFF2-40B4-BE49-F238E27FC236}">
                  <a16:creationId xmlns:a16="http://schemas.microsoft.com/office/drawing/2014/main" id="{6CCFD6BE-0F3C-4B95-B142-C88172BA2E13}"/>
                </a:ext>
              </a:extLst>
            </p:cNvPr>
            <p:cNvSpPr>
              <a:spLocks noChangeArrowheads="1"/>
            </p:cNvSpPr>
            <p:nvPr/>
          </p:nvSpPr>
          <p:spPr bwMode="auto">
            <a:xfrm>
              <a:off x="479723" y="2226858"/>
              <a:ext cx="438189" cy="288147"/>
            </a:xfrm>
            <a:prstGeom prst="rect">
              <a:avLst/>
            </a:prstGeom>
            <a:noFill/>
            <a:ln w="9525">
              <a:noFill/>
              <a:miter lim="800000"/>
              <a:headEnd/>
              <a:tailEnd/>
            </a:ln>
          </p:spPr>
          <p:txBody>
            <a:bodyPr wrap="none" lIns="36000" tIns="36000" rIns="36000" bIns="36000">
              <a:spAutoFit/>
            </a:bodyPr>
            <a:lstStyle/>
            <a:p>
              <a:pPr algn="r"/>
              <a:r>
                <a:rPr lang="fr-FR" sz="1400" dirty="0"/>
                <a:t>5000</a:t>
              </a:r>
            </a:p>
          </p:txBody>
        </p:sp>
        <p:sp>
          <p:nvSpPr>
            <p:cNvPr id="12" name="Freeform 8">
              <a:extLst>
                <a:ext uri="{FF2B5EF4-FFF2-40B4-BE49-F238E27FC236}">
                  <a16:creationId xmlns:a16="http://schemas.microsoft.com/office/drawing/2014/main" id="{FA2A55CA-CDDD-4F69-8C1B-C06E0321AF31}"/>
                </a:ext>
              </a:extLst>
            </p:cNvPr>
            <p:cNvSpPr>
              <a:spLocks/>
            </p:cNvSpPr>
            <p:nvPr/>
          </p:nvSpPr>
          <p:spPr bwMode="auto">
            <a:xfrm>
              <a:off x="1031669" y="2357264"/>
              <a:ext cx="4241372" cy="2809858"/>
            </a:xfrm>
            <a:custGeom>
              <a:avLst/>
              <a:gdLst>
                <a:gd name="T0" fmla="*/ 3239 w 3239"/>
                <a:gd name="T1" fmla="*/ 2671 h 2671"/>
                <a:gd name="T2" fmla="*/ 0 w 3239"/>
                <a:gd name="T3" fmla="*/ 2671 h 2671"/>
                <a:gd name="T4" fmla="*/ 0 w 3239"/>
                <a:gd name="T5" fmla="*/ 0 h 2671"/>
              </a:gdLst>
              <a:ahLst/>
              <a:cxnLst>
                <a:cxn ang="0">
                  <a:pos x="T0" y="T1"/>
                </a:cxn>
                <a:cxn ang="0">
                  <a:pos x="T2" y="T3"/>
                </a:cxn>
                <a:cxn ang="0">
                  <a:pos x="T4" y="T5"/>
                </a:cxn>
              </a:cxnLst>
              <a:rect l="0" t="0" r="r" b="b"/>
              <a:pathLst>
                <a:path w="3239" h="2671">
                  <a:moveTo>
                    <a:pt x="3239" y="2671"/>
                  </a:moveTo>
                  <a:lnTo>
                    <a:pt x="0" y="2671"/>
                  </a:lnTo>
                  <a:lnTo>
                    <a:pt x="0" y="0"/>
                  </a:lnTo>
                </a:path>
              </a:pathLst>
            </a:custGeom>
            <a:noFill/>
            <a:ln w="12700">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5" name="Line 14">
              <a:extLst>
                <a:ext uri="{FF2B5EF4-FFF2-40B4-BE49-F238E27FC236}">
                  <a16:creationId xmlns:a16="http://schemas.microsoft.com/office/drawing/2014/main" id="{3CA58879-F59A-4F14-B17C-D0018A8EEE84}"/>
                </a:ext>
              </a:extLst>
            </p:cNvPr>
            <p:cNvSpPr>
              <a:spLocks noChangeShapeType="1"/>
            </p:cNvSpPr>
            <p:nvPr/>
          </p:nvSpPr>
          <p:spPr bwMode="auto">
            <a:xfrm>
              <a:off x="948758" y="2369585"/>
              <a:ext cx="86900" cy="0"/>
            </a:xfrm>
            <a:prstGeom prst="line">
              <a:avLst/>
            </a:prstGeom>
            <a:noFill/>
            <a:ln w="12700">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65" name="Rectangle 51">
              <a:extLst>
                <a:ext uri="{FF2B5EF4-FFF2-40B4-BE49-F238E27FC236}">
                  <a16:creationId xmlns:a16="http://schemas.microsoft.com/office/drawing/2014/main" id="{C308ECBF-34DB-4F45-9D8F-47CBE98E2902}"/>
                </a:ext>
              </a:extLst>
            </p:cNvPr>
            <p:cNvSpPr>
              <a:spLocks noChangeArrowheads="1"/>
            </p:cNvSpPr>
            <p:nvPr/>
          </p:nvSpPr>
          <p:spPr bwMode="auto">
            <a:xfrm>
              <a:off x="479723" y="2768412"/>
              <a:ext cx="438189" cy="288147"/>
            </a:xfrm>
            <a:prstGeom prst="rect">
              <a:avLst/>
            </a:prstGeom>
            <a:noFill/>
            <a:ln w="9525">
              <a:noFill/>
              <a:miter lim="800000"/>
              <a:headEnd/>
              <a:tailEnd/>
            </a:ln>
          </p:spPr>
          <p:txBody>
            <a:bodyPr wrap="none" lIns="36000" tIns="36000" rIns="36000" bIns="36000">
              <a:spAutoFit/>
            </a:bodyPr>
            <a:lstStyle/>
            <a:p>
              <a:pPr algn="r"/>
              <a:r>
                <a:rPr lang="fr-FR" sz="1400" dirty="0"/>
                <a:t>4000</a:t>
              </a:r>
            </a:p>
          </p:txBody>
        </p:sp>
        <p:sp>
          <p:nvSpPr>
            <p:cNvPr id="66" name="Line 14">
              <a:extLst>
                <a:ext uri="{FF2B5EF4-FFF2-40B4-BE49-F238E27FC236}">
                  <a16:creationId xmlns:a16="http://schemas.microsoft.com/office/drawing/2014/main" id="{8D6C051E-89DC-4DC1-9845-DE6F38489BD6}"/>
                </a:ext>
              </a:extLst>
            </p:cNvPr>
            <p:cNvSpPr>
              <a:spLocks noChangeShapeType="1"/>
            </p:cNvSpPr>
            <p:nvPr/>
          </p:nvSpPr>
          <p:spPr bwMode="auto">
            <a:xfrm>
              <a:off x="948758" y="2911139"/>
              <a:ext cx="86900" cy="0"/>
            </a:xfrm>
            <a:prstGeom prst="line">
              <a:avLst/>
            </a:prstGeom>
            <a:noFill/>
            <a:ln w="12700">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67" name="Rectangle 51">
              <a:extLst>
                <a:ext uri="{FF2B5EF4-FFF2-40B4-BE49-F238E27FC236}">
                  <a16:creationId xmlns:a16="http://schemas.microsoft.com/office/drawing/2014/main" id="{F5C8C86C-A5A7-4D03-AC69-F9770D4127FC}"/>
                </a:ext>
              </a:extLst>
            </p:cNvPr>
            <p:cNvSpPr>
              <a:spLocks noChangeArrowheads="1"/>
            </p:cNvSpPr>
            <p:nvPr/>
          </p:nvSpPr>
          <p:spPr bwMode="auto">
            <a:xfrm>
              <a:off x="479723" y="3335340"/>
              <a:ext cx="438189" cy="288147"/>
            </a:xfrm>
            <a:prstGeom prst="rect">
              <a:avLst/>
            </a:prstGeom>
            <a:noFill/>
            <a:ln w="9525">
              <a:noFill/>
              <a:miter lim="800000"/>
              <a:headEnd/>
              <a:tailEnd/>
            </a:ln>
          </p:spPr>
          <p:txBody>
            <a:bodyPr wrap="none" lIns="36000" tIns="36000" rIns="36000" bIns="36000">
              <a:spAutoFit/>
            </a:bodyPr>
            <a:lstStyle/>
            <a:p>
              <a:pPr algn="r"/>
              <a:r>
                <a:rPr lang="fr-FR" sz="1400" dirty="0"/>
                <a:t>3000</a:t>
              </a:r>
            </a:p>
          </p:txBody>
        </p:sp>
        <p:sp>
          <p:nvSpPr>
            <p:cNvPr id="68" name="Line 14">
              <a:extLst>
                <a:ext uri="{FF2B5EF4-FFF2-40B4-BE49-F238E27FC236}">
                  <a16:creationId xmlns:a16="http://schemas.microsoft.com/office/drawing/2014/main" id="{A427C6CD-57E9-4E76-9689-074C46431A64}"/>
                </a:ext>
              </a:extLst>
            </p:cNvPr>
            <p:cNvSpPr>
              <a:spLocks noChangeShapeType="1"/>
            </p:cNvSpPr>
            <p:nvPr/>
          </p:nvSpPr>
          <p:spPr bwMode="auto">
            <a:xfrm>
              <a:off x="948758" y="3478067"/>
              <a:ext cx="86900" cy="0"/>
            </a:xfrm>
            <a:prstGeom prst="line">
              <a:avLst/>
            </a:prstGeom>
            <a:noFill/>
            <a:ln w="12700">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69" name="Rectangle 51">
              <a:extLst>
                <a:ext uri="{FF2B5EF4-FFF2-40B4-BE49-F238E27FC236}">
                  <a16:creationId xmlns:a16="http://schemas.microsoft.com/office/drawing/2014/main" id="{CB8F3C3F-3897-43F7-B318-979144434046}"/>
                </a:ext>
              </a:extLst>
            </p:cNvPr>
            <p:cNvSpPr>
              <a:spLocks noChangeArrowheads="1"/>
            </p:cNvSpPr>
            <p:nvPr/>
          </p:nvSpPr>
          <p:spPr bwMode="auto">
            <a:xfrm>
              <a:off x="479723" y="3890076"/>
              <a:ext cx="438189" cy="288147"/>
            </a:xfrm>
            <a:prstGeom prst="rect">
              <a:avLst/>
            </a:prstGeom>
            <a:noFill/>
            <a:ln w="9525">
              <a:noFill/>
              <a:miter lim="800000"/>
              <a:headEnd/>
              <a:tailEnd/>
            </a:ln>
          </p:spPr>
          <p:txBody>
            <a:bodyPr wrap="none" lIns="36000" tIns="36000" rIns="36000" bIns="36000">
              <a:spAutoFit/>
            </a:bodyPr>
            <a:lstStyle/>
            <a:p>
              <a:pPr algn="r"/>
              <a:r>
                <a:rPr lang="fr-FR" sz="1400" dirty="0"/>
                <a:t>2000</a:t>
              </a:r>
            </a:p>
          </p:txBody>
        </p:sp>
        <p:sp>
          <p:nvSpPr>
            <p:cNvPr id="70" name="Line 14">
              <a:extLst>
                <a:ext uri="{FF2B5EF4-FFF2-40B4-BE49-F238E27FC236}">
                  <a16:creationId xmlns:a16="http://schemas.microsoft.com/office/drawing/2014/main" id="{86B44187-9051-471A-B26D-2CBA3E21B56B}"/>
                </a:ext>
              </a:extLst>
            </p:cNvPr>
            <p:cNvSpPr>
              <a:spLocks noChangeShapeType="1"/>
            </p:cNvSpPr>
            <p:nvPr/>
          </p:nvSpPr>
          <p:spPr bwMode="auto">
            <a:xfrm>
              <a:off x="948758" y="4032803"/>
              <a:ext cx="86900" cy="0"/>
            </a:xfrm>
            <a:prstGeom prst="line">
              <a:avLst/>
            </a:prstGeom>
            <a:noFill/>
            <a:ln w="12700">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71" name="Rectangle 51">
              <a:extLst>
                <a:ext uri="{FF2B5EF4-FFF2-40B4-BE49-F238E27FC236}">
                  <a16:creationId xmlns:a16="http://schemas.microsoft.com/office/drawing/2014/main" id="{B2E50D19-F003-4D63-9EC2-698D67894A3B}"/>
                </a:ext>
              </a:extLst>
            </p:cNvPr>
            <p:cNvSpPr>
              <a:spLocks noChangeArrowheads="1"/>
            </p:cNvSpPr>
            <p:nvPr/>
          </p:nvSpPr>
          <p:spPr bwMode="auto">
            <a:xfrm>
              <a:off x="479723" y="4463100"/>
              <a:ext cx="438189" cy="288147"/>
            </a:xfrm>
            <a:prstGeom prst="rect">
              <a:avLst/>
            </a:prstGeom>
            <a:noFill/>
            <a:ln w="9525">
              <a:noFill/>
              <a:miter lim="800000"/>
              <a:headEnd/>
              <a:tailEnd/>
            </a:ln>
          </p:spPr>
          <p:txBody>
            <a:bodyPr wrap="none" lIns="36000" tIns="36000" rIns="36000" bIns="36000">
              <a:spAutoFit/>
            </a:bodyPr>
            <a:lstStyle/>
            <a:p>
              <a:pPr algn="r"/>
              <a:r>
                <a:rPr lang="fr-FR" sz="1400" dirty="0"/>
                <a:t>1000</a:t>
              </a:r>
            </a:p>
          </p:txBody>
        </p:sp>
        <p:sp>
          <p:nvSpPr>
            <p:cNvPr id="72" name="Line 14">
              <a:extLst>
                <a:ext uri="{FF2B5EF4-FFF2-40B4-BE49-F238E27FC236}">
                  <a16:creationId xmlns:a16="http://schemas.microsoft.com/office/drawing/2014/main" id="{8C065D60-8E75-4604-8AC5-E40191D6532C}"/>
                </a:ext>
              </a:extLst>
            </p:cNvPr>
            <p:cNvSpPr>
              <a:spLocks noChangeShapeType="1"/>
            </p:cNvSpPr>
            <p:nvPr/>
          </p:nvSpPr>
          <p:spPr bwMode="auto">
            <a:xfrm>
              <a:off x="948758" y="4605827"/>
              <a:ext cx="86900" cy="0"/>
            </a:xfrm>
            <a:prstGeom prst="line">
              <a:avLst/>
            </a:prstGeom>
            <a:noFill/>
            <a:ln w="12700">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73" name="Rectangle 51">
              <a:extLst>
                <a:ext uri="{FF2B5EF4-FFF2-40B4-BE49-F238E27FC236}">
                  <a16:creationId xmlns:a16="http://schemas.microsoft.com/office/drawing/2014/main" id="{917F4361-6AE6-487B-B8D8-745711811768}"/>
                </a:ext>
              </a:extLst>
            </p:cNvPr>
            <p:cNvSpPr>
              <a:spLocks noChangeArrowheads="1"/>
            </p:cNvSpPr>
            <p:nvPr/>
          </p:nvSpPr>
          <p:spPr bwMode="auto">
            <a:xfrm>
              <a:off x="753838" y="5017836"/>
              <a:ext cx="164074" cy="288147"/>
            </a:xfrm>
            <a:prstGeom prst="rect">
              <a:avLst/>
            </a:prstGeom>
            <a:noFill/>
            <a:ln w="9525">
              <a:noFill/>
              <a:miter lim="800000"/>
              <a:headEnd/>
              <a:tailEnd/>
            </a:ln>
          </p:spPr>
          <p:txBody>
            <a:bodyPr wrap="none" lIns="36000" tIns="36000" rIns="36000" bIns="36000">
              <a:spAutoFit/>
            </a:bodyPr>
            <a:lstStyle/>
            <a:p>
              <a:pPr algn="r"/>
              <a:r>
                <a:rPr lang="fr-FR" sz="1400" dirty="0"/>
                <a:t>0</a:t>
              </a:r>
            </a:p>
          </p:txBody>
        </p:sp>
        <p:sp>
          <p:nvSpPr>
            <p:cNvPr id="75" name="Rectangle 51">
              <a:extLst>
                <a:ext uri="{FF2B5EF4-FFF2-40B4-BE49-F238E27FC236}">
                  <a16:creationId xmlns:a16="http://schemas.microsoft.com/office/drawing/2014/main" id="{310F5258-A542-4902-BB1E-B076A41BA733}"/>
                </a:ext>
              </a:extLst>
            </p:cNvPr>
            <p:cNvSpPr>
              <a:spLocks noChangeArrowheads="1"/>
            </p:cNvSpPr>
            <p:nvPr/>
          </p:nvSpPr>
          <p:spPr bwMode="auto">
            <a:xfrm rot="16200000">
              <a:off x="-245587" y="3582640"/>
              <a:ext cx="988467" cy="288147"/>
            </a:xfrm>
            <a:prstGeom prst="rect">
              <a:avLst/>
            </a:prstGeom>
            <a:noFill/>
            <a:ln w="9525">
              <a:noFill/>
              <a:miter lim="800000"/>
              <a:headEnd/>
              <a:tailEnd/>
            </a:ln>
          </p:spPr>
          <p:txBody>
            <a:bodyPr wrap="none" lIns="36000" tIns="36000" rIns="36000" bIns="36000">
              <a:spAutoFit/>
            </a:bodyPr>
            <a:lstStyle/>
            <a:p>
              <a:pPr algn="ctr"/>
              <a:r>
                <a:rPr lang="fr-FR" sz="1400" b="1" dirty="0"/>
                <a:t>P24 (</a:t>
              </a:r>
              <a:r>
                <a:rPr lang="fr-FR" sz="1400" b="1" dirty="0" err="1"/>
                <a:t>pg</a:t>
              </a:r>
              <a:r>
                <a:rPr lang="fr-FR" sz="1400" b="1" dirty="0"/>
                <a:t>/</a:t>
              </a:r>
              <a:r>
                <a:rPr lang="fr-FR" sz="1400" b="1" dirty="0" err="1"/>
                <a:t>mL</a:t>
              </a:r>
              <a:r>
                <a:rPr lang="fr-FR" sz="1400" b="1" dirty="0"/>
                <a:t>)</a:t>
              </a:r>
            </a:p>
          </p:txBody>
        </p:sp>
        <p:sp>
          <p:nvSpPr>
            <p:cNvPr id="76" name="Rectangle 51">
              <a:extLst>
                <a:ext uri="{FF2B5EF4-FFF2-40B4-BE49-F238E27FC236}">
                  <a16:creationId xmlns:a16="http://schemas.microsoft.com/office/drawing/2014/main" id="{8307A388-BCF4-40E6-ADA9-4F8CCA083D3A}"/>
                </a:ext>
              </a:extLst>
            </p:cNvPr>
            <p:cNvSpPr>
              <a:spLocks noChangeArrowheads="1"/>
            </p:cNvSpPr>
            <p:nvPr/>
          </p:nvSpPr>
          <p:spPr bwMode="auto">
            <a:xfrm>
              <a:off x="950053" y="5237292"/>
              <a:ext cx="164074" cy="288147"/>
            </a:xfrm>
            <a:prstGeom prst="rect">
              <a:avLst/>
            </a:prstGeom>
            <a:noFill/>
            <a:ln w="9525">
              <a:noFill/>
              <a:miter lim="800000"/>
              <a:headEnd/>
              <a:tailEnd/>
            </a:ln>
          </p:spPr>
          <p:txBody>
            <a:bodyPr wrap="none" lIns="36000" tIns="36000" rIns="36000" bIns="36000">
              <a:spAutoFit/>
            </a:bodyPr>
            <a:lstStyle/>
            <a:p>
              <a:pPr algn="ctr"/>
              <a:r>
                <a:rPr lang="fr-FR" sz="1400" dirty="0"/>
                <a:t>0</a:t>
              </a:r>
            </a:p>
          </p:txBody>
        </p:sp>
        <p:sp>
          <p:nvSpPr>
            <p:cNvPr id="77" name="Line 14">
              <a:extLst>
                <a:ext uri="{FF2B5EF4-FFF2-40B4-BE49-F238E27FC236}">
                  <a16:creationId xmlns:a16="http://schemas.microsoft.com/office/drawing/2014/main" id="{8DC4D6DD-52ED-4269-A98D-6E29027CC1D4}"/>
                </a:ext>
              </a:extLst>
            </p:cNvPr>
            <p:cNvSpPr>
              <a:spLocks noChangeShapeType="1"/>
            </p:cNvSpPr>
            <p:nvPr/>
          </p:nvSpPr>
          <p:spPr bwMode="auto">
            <a:xfrm rot="16200000">
              <a:off x="990303" y="5204013"/>
              <a:ext cx="86900" cy="0"/>
            </a:xfrm>
            <a:prstGeom prst="line">
              <a:avLst/>
            </a:prstGeom>
            <a:noFill/>
            <a:ln w="12700">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algn="ctr"/>
              <a:endParaRPr lang="fr-FR" sz="1400"/>
            </a:p>
          </p:txBody>
        </p:sp>
        <p:sp>
          <p:nvSpPr>
            <p:cNvPr id="78" name="Rectangle 51">
              <a:extLst>
                <a:ext uri="{FF2B5EF4-FFF2-40B4-BE49-F238E27FC236}">
                  <a16:creationId xmlns:a16="http://schemas.microsoft.com/office/drawing/2014/main" id="{D7476D29-4E2B-4DFD-9821-E1195AABCC85}"/>
                </a:ext>
              </a:extLst>
            </p:cNvPr>
            <p:cNvSpPr>
              <a:spLocks noChangeArrowheads="1"/>
            </p:cNvSpPr>
            <p:nvPr/>
          </p:nvSpPr>
          <p:spPr bwMode="auto">
            <a:xfrm>
              <a:off x="1378804" y="5237292"/>
              <a:ext cx="164074" cy="288147"/>
            </a:xfrm>
            <a:prstGeom prst="rect">
              <a:avLst/>
            </a:prstGeom>
            <a:noFill/>
            <a:ln w="9525">
              <a:noFill/>
              <a:miter lim="800000"/>
              <a:headEnd/>
              <a:tailEnd/>
            </a:ln>
          </p:spPr>
          <p:txBody>
            <a:bodyPr wrap="none" lIns="36000" tIns="36000" rIns="36000" bIns="36000">
              <a:spAutoFit/>
            </a:bodyPr>
            <a:lstStyle/>
            <a:p>
              <a:pPr algn="ctr"/>
              <a:r>
                <a:rPr lang="fr-FR" sz="1400" dirty="0"/>
                <a:t>1</a:t>
              </a:r>
            </a:p>
          </p:txBody>
        </p:sp>
        <p:sp>
          <p:nvSpPr>
            <p:cNvPr id="79" name="Line 14">
              <a:extLst>
                <a:ext uri="{FF2B5EF4-FFF2-40B4-BE49-F238E27FC236}">
                  <a16:creationId xmlns:a16="http://schemas.microsoft.com/office/drawing/2014/main" id="{1126ABEC-BDE1-42F6-9B2E-A5AA22AE0130}"/>
                </a:ext>
              </a:extLst>
            </p:cNvPr>
            <p:cNvSpPr>
              <a:spLocks noChangeShapeType="1"/>
            </p:cNvSpPr>
            <p:nvPr/>
          </p:nvSpPr>
          <p:spPr bwMode="auto">
            <a:xfrm rot="16200000">
              <a:off x="1417391" y="5204013"/>
              <a:ext cx="86900" cy="0"/>
            </a:xfrm>
            <a:prstGeom prst="line">
              <a:avLst/>
            </a:prstGeom>
            <a:noFill/>
            <a:ln w="12700">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algn="ctr"/>
              <a:endParaRPr lang="fr-FR" sz="1400"/>
            </a:p>
          </p:txBody>
        </p:sp>
        <p:sp>
          <p:nvSpPr>
            <p:cNvPr id="80" name="Rectangle 51">
              <a:extLst>
                <a:ext uri="{FF2B5EF4-FFF2-40B4-BE49-F238E27FC236}">
                  <a16:creationId xmlns:a16="http://schemas.microsoft.com/office/drawing/2014/main" id="{C2081F7F-F577-4486-95AB-FF587368AC80}"/>
                </a:ext>
              </a:extLst>
            </p:cNvPr>
            <p:cNvSpPr>
              <a:spLocks noChangeArrowheads="1"/>
            </p:cNvSpPr>
            <p:nvPr/>
          </p:nvSpPr>
          <p:spPr bwMode="auto">
            <a:xfrm>
              <a:off x="1799935" y="5237292"/>
              <a:ext cx="164074" cy="288147"/>
            </a:xfrm>
            <a:prstGeom prst="rect">
              <a:avLst/>
            </a:prstGeom>
            <a:noFill/>
            <a:ln w="9525">
              <a:noFill/>
              <a:miter lim="800000"/>
              <a:headEnd/>
              <a:tailEnd/>
            </a:ln>
          </p:spPr>
          <p:txBody>
            <a:bodyPr wrap="none" lIns="36000" tIns="36000" rIns="36000" bIns="36000">
              <a:spAutoFit/>
            </a:bodyPr>
            <a:lstStyle/>
            <a:p>
              <a:pPr algn="ctr"/>
              <a:r>
                <a:rPr lang="fr-FR" sz="1400" dirty="0"/>
                <a:t>2</a:t>
              </a:r>
            </a:p>
          </p:txBody>
        </p:sp>
        <p:sp>
          <p:nvSpPr>
            <p:cNvPr id="81" name="Line 14">
              <a:extLst>
                <a:ext uri="{FF2B5EF4-FFF2-40B4-BE49-F238E27FC236}">
                  <a16:creationId xmlns:a16="http://schemas.microsoft.com/office/drawing/2014/main" id="{11BD282E-51BE-44F2-8A6C-6A97549F11AF}"/>
                </a:ext>
              </a:extLst>
            </p:cNvPr>
            <p:cNvSpPr>
              <a:spLocks noChangeShapeType="1"/>
            </p:cNvSpPr>
            <p:nvPr/>
          </p:nvSpPr>
          <p:spPr bwMode="auto">
            <a:xfrm rot="16200000">
              <a:off x="1838522" y="5204013"/>
              <a:ext cx="86900" cy="0"/>
            </a:xfrm>
            <a:prstGeom prst="line">
              <a:avLst/>
            </a:prstGeom>
            <a:noFill/>
            <a:ln w="12700">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algn="ctr"/>
              <a:endParaRPr lang="fr-FR" sz="1400"/>
            </a:p>
          </p:txBody>
        </p:sp>
        <p:sp>
          <p:nvSpPr>
            <p:cNvPr id="82" name="Rectangle 51">
              <a:extLst>
                <a:ext uri="{FF2B5EF4-FFF2-40B4-BE49-F238E27FC236}">
                  <a16:creationId xmlns:a16="http://schemas.microsoft.com/office/drawing/2014/main" id="{5D793FD0-BB79-4832-92FF-E93063DC7771}"/>
                </a:ext>
              </a:extLst>
            </p:cNvPr>
            <p:cNvSpPr>
              <a:spLocks noChangeArrowheads="1"/>
            </p:cNvSpPr>
            <p:nvPr/>
          </p:nvSpPr>
          <p:spPr bwMode="auto">
            <a:xfrm>
              <a:off x="2215710" y="5237292"/>
              <a:ext cx="164074" cy="288147"/>
            </a:xfrm>
            <a:prstGeom prst="rect">
              <a:avLst/>
            </a:prstGeom>
            <a:noFill/>
            <a:ln w="9525">
              <a:noFill/>
              <a:miter lim="800000"/>
              <a:headEnd/>
              <a:tailEnd/>
            </a:ln>
          </p:spPr>
          <p:txBody>
            <a:bodyPr wrap="none" lIns="36000" tIns="36000" rIns="36000" bIns="36000">
              <a:spAutoFit/>
            </a:bodyPr>
            <a:lstStyle/>
            <a:p>
              <a:pPr algn="ctr"/>
              <a:r>
                <a:rPr lang="fr-FR" sz="1400" dirty="0"/>
                <a:t>3</a:t>
              </a:r>
            </a:p>
          </p:txBody>
        </p:sp>
        <p:sp>
          <p:nvSpPr>
            <p:cNvPr id="83" name="Line 14">
              <a:extLst>
                <a:ext uri="{FF2B5EF4-FFF2-40B4-BE49-F238E27FC236}">
                  <a16:creationId xmlns:a16="http://schemas.microsoft.com/office/drawing/2014/main" id="{B4BCF4D4-1CDC-4B3F-BBD2-6FBD20FCF219}"/>
                </a:ext>
              </a:extLst>
            </p:cNvPr>
            <p:cNvSpPr>
              <a:spLocks noChangeShapeType="1"/>
            </p:cNvSpPr>
            <p:nvPr/>
          </p:nvSpPr>
          <p:spPr bwMode="auto">
            <a:xfrm rot="16200000">
              <a:off x="2254297" y="5204013"/>
              <a:ext cx="86900" cy="0"/>
            </a:xfrm>
            <a:prstGeom prst="line">
              <a:avLst/>
            </a:prstGeom>
            <a:noFill/>
            <a:ln w="12700">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algn="ctr"/>
              <a:endParaRPr lang="fr-FR" sz="1400"/>
            </a:p>
          </p:txBody>
        </p:sp>
        <p:sp>
          <p:nvSpPr>
            <p:cNvPr id="84" name="Rectangle 51">
              <a:extLst>
                <a:ext uri="{FF2B5EF4-FFF2-40B4-BE49-F238E27FC236}">
                  <a16:creationId xmlns:a16="http://schemas.microsoft.com/office/drawing/2014/main" id="{3DACF6E4-CF7B-4C40-9536-706981DD7209}"/>
                </a:ext>
              </a:extLst>
            </p:cNvPr>
            <p:cNvSpPr>
              <a:spLocks noChangeArrowheads="1"/>
            </p:cNvSpPr>
            <p:nvPr/>
          </p:nvSpPr>
          <p:spPr bwMode="auto">
            <a:xfrm>
              <a:off x="2635294" y="5237292"/>
              <a:ext cx="164074" cy="288147"/>
            </a:xfrm>
            <a:prstGeom prst="rect">
              <a:avLst/>
            </a:prstGeom>
            <a:noFill/>
            <a:ln w="9525">
              <a:noFill/>
              <a:miter lim="800000"/>
              <a:headEnd/>
              <a:tailEnd/>
            </a:ln>
          </p:spPr>
          <p:txBody>
            <a:bodyPr wrap="none" lIns="36000" tIns="36000" rIns="36000" bIns="36000">
              <a:spAutoFit/>
            </a:bodyPr>
            <a:lstStyle/>
            <a:p>
              <a:pPr algn="ctr"/>
              <a:r>
                <a:rPr lang="fr-FR" sz="1400" dirty="0"/>
                <a:t>4</a:t>
              </a:r>
            </a:p>
          </p:txBody>
        </p:sp>
        <p:sp>
          <p:nvSpPr>
            <p:cNvPr id="85" name="Line 14">
              <a:extLst>
                <a:ext uri="{FF2B5EF4-FFF2-40B4-BE49-F238E27FC236}">
                  <a16:creationId xmlns:a16="http://schemas.microsoft.com/office/drawing/2014/main" id="{8AC87281-F000-43AD-8C88-068FA86C7ED3}"/>
                </a:ext>
              </a:extLst>
            </p:cNvPr>
            <p:cNvSpPr>
              <a:spLocks noChangeShapeType="1"/>
            </p:cNvSpPr>
            <p:nvPr/>
          </p:nvSpPr>
          <p:spPr bwMode="auto">
            <a:xfrm rot="16200000">
              <a:off x="2673881" y="5204013"/>
              <a:ext cx="86900" cy="0"/>
            </a:xfrm>
            <a:prstGeom prst="line">
              <a:avLst/>
            </a:prstGeom>
            <a:noFill/>
            <a:ln w="12700">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algn="ctr"/>
              <a:endParaRPr lang="fr-FR" sz="1400"/>
            </a:p>
          </p:txBody>
        </p:sp>
        <p:sp>
          <p:nvSpPr>
            <p:cNvPr id="86" name="Rectangle 51">
              <a:extLst>
                <a:ext uri="{FF2B5EF4-FFF2-40B4-BE49-F238E27FC236}">
                  <a16:creationId xmlns:a16="http://schemas.microsoft.com/office/drawing/2014/main" id="{284CFC01-ABC6-4F36-845A-0BD23621A4BE}"/>
                </a:ext>
              </a:extLst>
            </p:cNvPr>
            <p:cNvSpPr>
              <a:spLocks noChangeArrowheads="1"/>
            </p:cNvSpPr>
            <p:nvPr/>
          </p:nvSpPr>
          <p:spPr bwMode="auto">
            <a:xfrm>
              <a:off x="3056541" y="5237292"/>
              <a:ext cx="164074" cy="288147"/>
            </a:xfrm>
            <a:prstGeom prst="rect">
              <a:avLst/>
            </a:prstGeom>
            <a:noFill/>
            <a:ln w="9525">
              <a:noFill/>
              <a:miter lim="800000"/>
              <a:headEnd/>
              <a:tailEnd/>
            </a:ln>
          </p:spPr>
          <p:txBody>
            <a:bodyPr wrap="none" lIns="36000" tIns="36000" rIns="36000" bIns="36000">
              <a:spAutoFit/>
            </a:bodyPr>
            <a:lstStyle/>
            <a:p>
              <a:pPr algn="ctr"/>
              <a:r>
                <a:rPr lang="fr-FR" sz="1400" dirty="0"/>
                <a:t>5</a:t>
              </a:r>
            </a:p>
          </p:txBody>
        </p:sp>
        <p:sp>
          <p:nvSpPr>
            <p:cNvPr id="87" name="Line 14">
              <a:extLst>
                <a:ext uri="{FF2B5EF4-FFF2-40B4-BE49-F238E27FC236}">
                  <a16:creationId xmlns:a16="http://schemas.microsoft.com/office/drawing/2014/main" id="{0D257A9C-6817-415C-8409-E2438A637612}"/>
                </a:ext>
              </a:extLst>
            </p:cNvPr>
            <p:cNvSpPr>
              <a:spLocks noChangeShapeType="1"/>
            </p:cNvSpPr>
            <p:nvPr/>
          </p:nvSpPr>
          <p:spPr bwMode="auto">
            <a:xfrm rot="16200000">
              <a:off x="3095128" y="5204013"/>
              <a:ext cx="86900" cy="0"/>
            </a:xfrm>
            <a:prstGeom prst="line">
              <a:avLst/>
            </a:prstGeom>
            <a:noFill/>
            <a:ln w="12700">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algn="ctr"/>
              <a:endParaRPr lang="fr-FR" sz="1400"/>
            </a:p>
          </p:txBody>
        </p:sp>
        <p:sp>
          <p:nvSpPr>
            <p:cNvPr id="88" name="Rectangle 51">
              <a:extLst>
                <a:ext uri="{FF2B5EF4-FFF2-40B4-BE49-F238E27FC236}">
                  <a16:creationId xmlns:a16="http://schemas.microsoft.com/office/drawing/2014/main" id="{A807FD6A-1A5A-43F3-AC33-AC769FCA6404}"/>
                </a:ext>
              </a:extLst>
            </p:cNvPr>
            <p:cNvSpPr>
              <a:spLocks noChangeArrowheads="1"/>
            </p:cNvSpPr>
            <p:nvPr/>
          </p:nvSpPr>
          <p:spPr bwMode="auto">
            <a:xfrm>
              <a:off x="3492786" y="5237292"/>
              <a:ext cx="164074" cy="288147"/>
            </a:xfrm>
            <a:prstGeom prst="rect">
              <a:avLst/>
            </a:prstGeom>
            <a:noFill/>
            <a:ln w="9525">
              <a:noFill/>
              <a:miter lim="800000"/>
              <a:headEnd/>
              <a:tailEnd/>
            </a:ln>
          </p:spPr>
          <p:txBody>
            <a:bodyPr wrap="none" lIns="36000" tIns="36000" rIns="36000" bIns="36000">
              <a:spAutoFit/>
            </a:bodyPr>
            <a:lstStyle/>
            <a:p>
              <a:pPr algn="ctr"/>
              <a:r>
                <a:rPr lang="fr-FR" sz="1400" dirty="0"/>
                <a:t>6</a:t>
              </a:r>
            </a:p>
          </p:txBody>
        </p:sp>
        <p:sp>
          <p:nvSpPr>
            <p:cNvPr id="89" name="Line 14">
              <a:extLst>
                <a:ext uri="{FF2B5EF4-FFF2-40B4-BE49-F238E27FC236}">
                  <a16:creationId xmlns:a16="http://schemas.microsoft.com/office/drawing/2014/main" id="{129D09C7-E7BB-45F3-9E37-224DD710B72A}"/>
                </a:ext>
              </a:extLst>
            </p:cNvPr>
            <p:cNvSpPr>
              <a:spLocks noChangeShapeType="1"/>
            </p:cNvSpPr>
            <p:nvPr/>
          </p:nvSpPr>
          <p:spPr bwMode="auto">
            <a:xfrm rot="16200000">
              <a:off x="3531373" y="5204013"/>
              <a:ext cx="86900" cy="0"/>
            </a:xfrm>
            <a:prstGeom prst="line">
              <a:avLst/>
            </a:prstGeom>
            <a:noFill/>
            <a:ln w="12700">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algn="ctr"/>
              <a:endParaRPr lang="fr-FR" sz="1400"/>
            </a:p>
          </p:txBody>
        </p:sp>
        <p:sp>
          <p:nvSpPr>
            <p:cNvPr id="90" name="Rectangle 51">
              <a:extLst>
                <a:ext uri="{FF2B5EF4-FFF2-40B4-BE49-F238E27FC236}">
                  <a16:creationId xmlns:a16="http://schemas.microsoft.com/office/drawing/2014/main" id="{B7D42FB1-EAD1-4071-9E84-B041BE405FFC}"/>
                </a:ext>
              </a:extLst>
            </p:cNvPr>
            <p:cNvSpPr>
              <a:spLocks noChangeArrowheads="1"/>
            </p:cNvSpPr>
            <p:nvPr/>
          </p:nvSpPr>
          <p:spPr bwMode="auto">
            <a:xfrm>
              <a:off x="3904729" y="5237292"/>
              <a:ext cx="164074" cy="288147"/>
            </a:xfrm>
            <a:prstGeom prst="rect">
              <a:avLst/>
            </a:prstGeom>
            <a:noFill/>
            <a:ln w="9525">
              <a:noFill/>
              <a:miter lim="800000"/>
              <a:headEnd/>
              <a:tailEnd/>
            </a:ln>
          </p:spPr>
          <p:txBody>
            <a:bodyPr wrap="none" lIns="36000" tIns="36000" rIns="36000" bIns="36000">
              <a:spAutoFit/>
            </a:bodyPr>
            <a:lstStyle/>
            <a:p>
              <a:pPr algn="ctr"/>
              <a:r>
                <a:rPr lang="fr-FR" sz="1400" dirty="0"/>
                <a:t>7</a:t>
              </a:r>
            </a:p>
          </p:txBody>
        </p:sp>
        <p:sp>
          <p:nvSpPr>
            <p:cNvPr id="91" name="Line 14">
              <a:extLst>
                <a:ext uri="{FF2B5EF4-FFF2-40B4-BE49-F238E27FC236}">
                  <a16:creationId xmlns:a16="http://schemas.microsoft.com/office/drawing/2014/main" id="{417B2BC3-9584-4312-9204-2290B2AE9ABD}"/>
                </a:ext>
              </a:extLst>
            </p:cNvPr>
            <p:cNvSpPr>
              <a:spLocks noChangeShapeType="1"/>
            </p:cNvSpPr>
            <p:nvPr/>
          </p:nvSpPr>
          <p:spPr bwMode="auto">
            <a:xfrm rot="16200000">
              <a:off x="3943316" y="5204013"/>
              <a:ext cx="86900" cy="0"/>
            </a:xfrm>
            <a:prstGeom prst="line">
              <a:avLst/>
            </a:prstGeom>
            <a:noFill/>
            <a:ln w="12700">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algn="ctr"/>
              <a:endParaRPr lang="fr-FR" sz="1400"/>
            </a:p>
          </p:txBody>
        </p:sp>
        <p:sp>
          <p:nvSpPr>
            <p:cNvPr id="92" name="Rectangle 51">
              <a:extLst>
                <a:ext uri="{FF2B5EF4-FFF2-40B4-BE49-F238E27FC236}">
                  <a16:creationId xmlns:a16="http://schemas.microsoft.com/office/drawing/2014/main" id="{B4BA4BE2-225A-45E5-AB44-819DA4896066}"/>
                </a:ext>
              </a:extLst>
            </p:cNvPr>
            <p:cNvSpPr>
              <a:spLocks noChangeArrowheads="1"/>
            </p:cNvSpPr>
            <p:nvPr/>
          </p:nvSpPr>
          <p:spPr bwMode="auto">
            <a:xfrm>
              <a:off x="4328144" y="5237292"/>
              <a:ext cx="164074" cy="288147"/>
            </a:xfrm>
            <a:prstGeom prst="rect">
              <a:avLst/>
            </a:prstGeom>
            <a:noFill/>
            <a:ln w="9525">
              <a:noFill/>
              <a:miter lim="800000"/>
              <a:headEnd/>
              <a:tailEnd/>
            </a:ln>
          </p:spPr>
          <p:txBody>
            <a:bodyPr wrap="none" lIns="36000" tIns="36000" rIns="36000" bIns="36000">
              <a:spAutoFit/>
            </a:bodyPr>
            <a:lstStyle/>
            <a:p>
              <a:pPr algn="ctr"/>
              <a:r>
                <a:rPr lang="fr-FR" sz="1400" dirty="0"/>
                <a:t>8</a:t>
              </a:r>
            </a:p>
          </p:txBody>
        </p:sp>
        <p:sp>
          <p:nvSpPr>
            <p:cNvPr id="93" name="Line 14">
              <a:extLst>
                <a:ext uri="{FF2B5EF4-FFF2-40B4-BE49-F238E27FC236}">
                  <a16:creationId xmlns:a16="http://schemas.microsoft.com/office/drawing/2014/main" id="{2DE8DF49-3D74-487F-8E11-164E1D081C4A}"/>
                </a:ext>
              </a:extLst>
            </p:cNvPr>
            <p:cNvSpPr>
              <a:spLocks noChangeShapeType="1"/>
            </p:cNvSpPr>
            <p:nvPr/>
          </p:nvSpPr>
          <p:spPr bwMode="auto">
            <a:xfrm rot="16200000">
              <a:off x="4366731" y="5204013"/>
              <a:ext cx="86900" cy="0"/>
            </a:xfrm>
            <a:prstGeom prst="line">
              <a:avLst/>
            </a:prstGeom>
            <a:noFill/>
            <a:ln w="12700">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algn="ctr"/>
              <a:endParaRPr lang="fr-FR" sz="1400"/>
            </a:p>
          </p:txBody>
        </p:sp>
        <p:sp>
          <p:nvSpPr>
            <p:cNvPr id="94" name="Rectangle 51">
              <a:extLst>
                <a:ext uri="{FF2B5EF4-FFF2-40B4-BE49-F238E27FC236}">
                  <a16:creationId xmlns:a16="http://schemas.microsoft.com/office/drawing/2014/main" id="{32A612C0-826D-4E31-AA96-A0FA688E965C}"/>
                </a:ext>
              </a:extLst>
            </p:cNvPr>
            <p:cNvSpPr>
              <a:spLocks noChangeArrowheads="1"/>
            </p:cNvSpPr>
            <p:nvPr/>
          </p:nvSpPr>
          <p:spPr bwMode="auto">
            <a:xfrm>
              <a:off x="4741654" y="5237292"/>
              <a:ext cx="164074" cy="288147"/>
            </a:xfrm>
            <a:prstGeom prst="rect">
              <a:avLst/>
            </a:prstGeom>
            <a:noFill/>
            <a:ln w="9525">
              <a:noFill/>
              <a:miter lim="800000"/>
              <a:headEnd/>
              <a:tailEnd/>
            </a:ln>
          </p:spPr>
          <p:txBody>
            <a:bodyPr wrap="none" lIns="36000" tIns="36000" rIns="36000" bIns="36000">
              <a:spAutoFit/>
            </a:bodyPr>
            <a:lstStyle/>
            <a:p>
              <a:pPr algn="ctr"/>
              <a:r>
                <a:rPr lang="fr-FR" sz="1400" dirty="0"/>
                <a:t>9</a:t>
              </a:r>
            </a:p>
          </p:txBody>
        </p:sp>
        <p:sp>
          <p:nvSpPr>
            <p:cNvPr id="95" name="Line 14">
              <a:extLst>
                <a:ext uri="{FF2B5EF4-FFF2-40B4-BE49-F238E27FC236}">
                  <a16:creationId xmlns:a16="http://schemas.microsoft.com/office/drawing/2014/main" id="{1C000046-205E-46A9-A7D8-7D7CCCB158A5}"/>
                </a:ext>
              </a:extLst>
            </p:cNvPr>
            <p:cNvSpPr>
              <a:spLocks noChangeShapeType="1"/>
            </p:cNvSpPr>
            <p:nvPr/>
          </p:nvSpPr>
          <p:spPr bwMode="auto">
            <a:xfrm rot="16200000">
              <a:off x="4780241" y="5204013"/>
              <a:ext cx="86900" cy="0"/>
            </a:xfrm>
            <a:prstGeom prst="line">
              <a:avLst/>
            </a:prstGeom>
            <a:noFill/>
            <a:ln w="12700">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algn="ctr"/>
              <a:endParaRPr lang="fr-FR" sz="1400"/>
            </a:p>
          </p:txBody>
        </p:sp>
        <p:sp>
          <p:nvSpPr>
            <p:cNvPr id="96" name="Rectangle 51">
              <a:extLst>
                <a:ext uri="{FF2B5EF4-FFF2-40B4-BE49-F238E27FC236}">
                  <a16:creationId xmlns:a16="http://schemas.microsoft.com/office/drawing/2014/main" id="{B693332A-8B2E-4E27-BB67-73C736F0170F}"/>
                </a:ext>
              </a:extLst>
            </p:cNvPr>
            <p:cNvSpPr>
              <a:spLocks noChangeArrowheads="1"/>
            </p:cNvSpPr>
            <p:nvPr/>
          </p:nvSpPr>
          <p:spPr bwMode="auto">
            <a:xfrm>
              <a:off x="5116274" y="5237292"/>
              <a:ext cx="255445" cy="288147"/>
            </a:xfrm>
            <a:prstGeom prst="rect">
              <a:avLst/>
            </a:prstGeom>
            <a:noFill/>
            <a:ln w="9525">
              <a:noFill/>
              <a:miter lim="800000"/>
              <a:headEnd/>
              <a:tailEnd/>
            </a:ln>
          </p:spPr>
          <p:txBody>
            <a:bodyPr wrap="none" lIns="36000" tIns="36000" rIns="36000" bIns="36000">
              <a:spAutoFit/>
            </a:bodyPr>
            <a:lstStyle/>
            <a:p>
              <a:pPr algn="ctr"/>
              <a:r>
                <a:rPr lang="fr-FR" sz="1400" dirty="0"/>
                <a:t>10</a:t>
              </a:r>
            </a:p>
          </p:txBody>
        </p:sp>
        <p:sp>
          <p:nvSpPr>
            <p:cNvPr id="97" name="Line 14">
              <a:extLst>
                <a:ext uri="{FF2B5EF4-FFF2-40B4-BE49-F238E27FC236}">
                  <a16:creationId xmlns:a16="http://schemas.microsoft.com/office/drawing/2014/main" id="{281D6701-9EEC-45AB-8DAF-4BC984FD5388}"/>
                </a:ext>
              </a:extLst>
            </p:cNvPr>
            <p:cNvSpPr>
              <a:spLocks noChangeShapeType="1"/>
            </p:cNvSpPr>
            <p:nvPr/>
          </p:nvSpPr>
          <p:spPr bwMode="auto">
            <a:xfrm rot="16200000">
              <a:off x="5200546" y="5204013"/>
              <a:ext cx="86900" cy="0"/>
            </a:xfrm>
            <a:prstGeom prst="line">
              <a:avLst/>
            </a:prstGeom>
            <a:noFill/>
            <a:ln w="12700">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algn="ctr"/>
              <a:endParaRPr lang="fr-FR" sz="1400"/>
            </a:p>
          </p:txBody>
        </p:sp>
        <p:sp>
          <p:nvSpPr>
            <p:cNvPr id="98" name="Rectangle 51">
              <a:extLst>
                <a:ext uri="{FF2B5EF4-FFF2-40B4-BE49-F238E27FC236}">
                  <a16:creationId xmlns:a16="http://schemas.microsoft.com/office/drawing/2014/main" id="{614A403A-B7C3-4D17-8A61-D0D9647D4116}"/>
                </a:ext>
              </a:extLst>
            </p:cNvPr>
            <p:cNvSpPr>
              <a:spLocks noChangeArrowheads="1"/>
            </p:cNvSpPr>
            <p:nvPr/>
          </p:nvSpPr>
          <p:spPr bwMode="auto">
            <a:xfrm>
              <a:off x="2387580" y="5578688"/>
              <a:ext cx="1502005" cy="288147"/>
            </a:xfrm>
            <a:prstGeom prst="rect">
              <a:avLst/>
            </a:prstGeom>
            <a:noFill/>
            <a:ln w="9525">
              <a:noFill/>
              <a:miter lim="800000"/>
              <a:headEnd/>
              <a:tailEnd/>
            </a:ln>
          </p:spPr>
          <p:txBody>
            <a:bodyPr wrap="none" lIns="36000" tIns="36000" rIns="36000" bIns="36000">
              <a:spAutoFit/>
            </a:bodyPr>
            <a:lstStyle/>
            <a:p>
              <a:pPr algn="ctr"/>
              <a:r>
                <a:rPr lang="fr-FR" sz="1400" b="1" dirty="0"/>
                <a:t>Days Post-infection</a:t>
              </a:r>
            </a:p>
          </p:txBody>
        </p:sp>
        <p:sp>
          <p:nvSpPr>
            <p:cNvPr id="116" name="Ellipse 115">
              <a:extLst>
                <a:ext uri="{FF2B5EF4-FFF2-40B4-BE49-F238E27FC236}">
                  <a16:creationId xmlns:a16="http://schemas.microsoft.com/office/drawing/2014/main" id="{7FD1A4B9-5786-43C9-B02B-5B1561A4D381}"/>
                </a:ext>
              </a:extLst>
            </p:cNvPr>
            <p:cNvSpPr/>
            <p:nvPr/>
          </p:nvSpPr>
          <p:spPr>
            <a:xfrm>
              <a:off x="1203854" y="3205745"/>
              <a:ext cx="109220" cy="109220"/>
            </a:xfrm>
            <a:prstGeom prst="ellipse">
              <a:avLst/>
            </a:prstGeom>
            <a:solidFill>
              <a:srgbClr val="68B6E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7" name="Ellipse 116">
              <a:extLst>
                <a:ext uri="{FF2B5EF4-FFF2-40B4-BE49-F238E27FC236}">
                  <a16:creationId xmlns:a16="http://schemas.microsoft.com/office/drawing/2014/main" id="{D73FC69A-73C9-44BF-BABC-4A45FDD5D58D}"/>
                </a:ext>
              </a:extLst>
            </p:cNvPr>
            <p:cNvSpPr/>
            <p:nvPr/>
          </p:nvSpPr>
          <p:spPr>
            <a:xfrm>
              <a:off x="1203854" y="2424674"/>
              <a:ext cx="109220" cy="109220"/>
            </a:xfrm>
            <a:prstGeom prst="ellipse">
              <a:avLst/>
            </a:prstGeom>
            <a:solidFill>
              <a:srgbClr val="13968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8" name="Triangle isocèle 117">
              <a:extLst>
                <a:ext uri="{FF2B5EF4-FFF2-40B4-BE49-F238E27FC236}">
                  <a16:creationId xmlns:a16="http://schemas.microsoft.com/office/drawing/2014/main" id="{D6F72EF2-F707-4527-A84B-0995562D5E1A}"/>
                </a:ext>
              </a:extLst>
            </p:cNvPr>
            <p:cNvSpPr/>
            <p:nvPr/>
          </p:nvSpPr>
          <p:spPr>
            <a:xfrm>
              <a:off x="1203854" y="2685031"/>
              <a:ext cx="109220" cy="109220"/>
            </a:xfrm>
            <a:prstGeom prst="triangle">
              <a:avLst/>
            </a:prstGeom>
            <a:solidFill>
              <a:srgbClr val="C9DB3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0" name="Rectangle 129">
              <a:extLst>
                <a:ext uri="{FF2B5EF4-FFF2-40B4-BE49-F238E27FC236}">
                  <a16:creationId xmlns:a16="http://schemas.microsoft.com/office/drawing/2014/main" id="{084AA7B2-D8EB-464E-8757-9799CC029FB1}"/>
                </a:ext>
              </a:extLst>
            </p:cNvPr>
            <p:cNvSpPr/>
            <p:nvPr/>
          </p:nvSpPr>
          <p:spPr>
            <a:xfrm>
              <a:off x="1203854" y="2945388"/>
              <a:ext cx="109220" cy="109220"/>
            </a:xfrm>
            <a:prstGeom prst="rect">
              <a:avLst/>
            </a:prstGeom>
            <a:solidFill>
              <a:srgbClr val="385CAA"/>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3" name="Rectangle 152">
              <a:extLst>
                <a:ext uri="{FF2B5EF4-FFF2-40B4-BE49-F238E27FC236}">
                  <a16:creationId xmlns:a16="http://schemas.microsoft.com/office/drawing/2014/main" id="{228BFC9B-1DD1-495B-A583-A767817BF157}"/>
                </a:ext>
              </a:extLst>
            </p:cNvPr>
            <p:cNvSpPr/>
            <p:nvPr/>
          </p:nvSpPr>
          <p:spPr>
            <a:xfrm>
              <a:off x="1201314" y="3466101"/>
              <a:ext cx="109220" cy="109220"/>
            </a:xfrm>
            <a:prstGeom prst="rect">
              <a:avLst/>
            </a:prstGeom>
            <a:solidFill>
              <a:srgbClr val="8A9C3B"/>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5" name="Forme libre 8">
              <a:extLst>
                <a:ext uri="{FF2B5EF4-FFF2-40B4-BE49-F238E27FC236}">
                  <a16:creationId xmlns:a16="http://schemas.microsoft.com/office/drawing/2014/main" id="{B506A3B4-F7FE-4FF0-BC2F-477528BD28BC}"/>
                </a:ext>
              </a:extLst>
            </p:cNvPr>
            <p:cNvSpPr/>
            <p:nvPr/>
          </p:nvSpPr>
          <p:spPr>
            <a:xfrm>
              <a:off x="5180292" y="2981960"/>
              <a:ext cx="127408" cy="523240"/>
            </a:xfrm>
            <a:custGeom>
              <a:avLst/>
              <a:gdLst>
                <a:gd name="connsiteX0" fmla="*/ 0 w 558800"/>
                <a:gd name="connsiteY0" fmla="*/ 0 h 1234440"/>
                <a:gd name="connsiteX1" fmla="*/ 558800 w 558800"/>
                <a:gd name="connsiteY1" fmla="*/ 0 h 1234440"/>
                <a:gd name="connsiteX2" fmla="*/ 279400 w 558800"/>
                <a:gd name="connsiteY2" fmla="*/ 0 h 1234440"/>
                <a:gd name="connsiteX3" fmla="*/ 279400 w 558800"/>
                <a:gd name="connsiteY3" fmla="*/ 1234440 h 1234440"/>
                <a:gd name="connsiteX4" fmla="*/ 558800 w 558800"/>
                <a:gd name="connsiteY4" fmla="*/ 1234440 h 1234440"/>
                <a:gd name="connsiteX5" fmla="*/ 0 w 558800"/>
                <a:gd name="connsiteY5" fmla="*/ 1234440 h 123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800" h="1234440">
                  <a:moveTo>
                    <a:pt x="0" y="0"/>
                  </a:moveTo>
                  <a:lnTo>
                    <a:pt x="558800" y="0"/>
                  </a:lnTo>
                  <a:lnTo>
                    <a:pt x="279400" y="0"/>
                  </a:lnTo>
                  <a:lnTo>
                    <a:pt x="279400" y="1234440"/>
                  </a:lnTo>
                  <a:lnTo>
                    <a:pt x="558800" y="1234440"/>
                  </a:lnTo>
                  <a:lnTo>
                    <a:pt x="0" y="1234440"/>
                  </a:lnTo>
                </a:path>
              </a:pathLst>
            </a:custGeom>
            <a:noFill/>
            <a:ln w="19050" cap="flat" cmpd="sng" algn="ctr">
              <a:solidFill>
                <a:srgbClr val="139685"/>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FFFFFF"/>
                </a:solidFill>
                <a:effectLst/>
                <a:uLnTx/>
                <a:uFillTx/>
                <a:latin typeface="Arial"/>
                <a:ea typeface="+mn-ea"/>
                <a:cs typeface="+mn-cs"/>
              </a:endParaRPr>
            </a:p>
          </p:txBody>
        </p:sp>
        <p:sp>
          <p:nvSpPr>
            <p:cNvPr id="156" name="Forme libre 8">
              <a:extLst>
                <a:ext uri="{FF2B5EF4-FFF2-40B4-BE49-F238E27FC236}">
                  <a16:creationId xmlns:a16="http://schemas.microsoft.com/office/drawing/2014/main" id="{2774A79A-C1F3-4416-920C-994A23394753}"/>
                </a:ext>
              </a:extLst>
            </p:cNvPr>
            <p:cNvSpPr/>
            <p:nvPr/>
          </p:nvSpPr>
          <p:spPr>
            <a:xfrm>
              <a:off x="4759987" y="2959100"/>
              <a:ext cx="127408" cy="446096"/>
            </a:xfrm>
            <a:custGeom>
              <a:avLst/>
              <a:gdLst>
                <a:gd name="connsiteX0" fmla="*/ 0 w 558800"/>
                <a:gd name="connsiteY0" fmla="*/ 0 h 1234440"/>
                <a:gd name="connsiteX1" fmla="*/ 558800 w 558800"/>
                <a:gd name="connsiteY1" fmla="*/ 0 h 1234440"/>
                <a:gd name="connsiteX2" fmla="*/ 279400 w 558800"/>
                <a:gd name="connsiteY2" fmla="*/ 0 h 1234440"/>
                <a:gd name="connsiteX3" fmla="*/ 279400 w 558800"/>
                <a:gd name="connsiteY3" fmla="*/ 1234440 h 1234440"/>
                <a:gd name="connsiteX4" fmla="*/ 558800 w 558800"/>
                <a:gd name="connsiteY4" fmla="*/ 1234440 h 1234440"/>
                <a:gd name="connsiteX5" fmla="*/ 0 w 558800"/>
                <a:gd name="connsiteY5" fmla="*/ 1234440 h 123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800" h="1234440">
                  <a:moveTo>
                    <a:pt x="0" y="0"/>
                  </a:moveTo>
                  <a:lnTo>
                    <a:pt x="558800" y="0"/>
                  </a:lnTo>
                  <a:lnTo>
                    <a:pt x="279400" y="0"/>
                  </a:lnTo>
                  <a:lnTo>
                    <a:pt x="279400" y="1234440"/>
                  </a:lnTo>
                  <a:lnTo>
                    <a:pt x="558800" y="1234440"/>
                  </a:lnTo>
                  <a:lnTo>
                    <a:pt x="0" y="1234440"/>
                  </a:lnTo>
                </a:path>
              </a:pathLst>
            </a:custGeom>
            <a:noFill/>
            <a:ln w="19050" cap="flat" cmpd="sng" algn="ctr">
              <a:solidFill>
                <a:srgbClr val="139685"/>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FFFFFF"/>
                </a:solidFill>
                <a:effectLst/>
                <a:uLnTx/>
                <a:uFillTx/>
                <a:latin typeface="Arial"/>
                <a:ea typeface="+mn-ea"/>
                <a:cs typeface="+mn-cs"/>
              </a:endParaRPr>
            </a:p>
          </p:txBody>
        </p:sp>
        <p:sp>
          <p:nvSpPr>
            <p:cNvPr id="157" name="Forme libre 8">
              <a:extLst>
                <a:ext uri="{FF2B5EF4-FFF2-40B4-BE49-F238E27FC236}">
                  <a16:creationId xmlns:a16="http://schemas.microsoft.com/office/drawing/2014/main" id="{D6FE7D67-4BBC-4CD7-B9B0-ECF675B0080E}"/>
                </a:ext>
              </a:extLst>
            </p:cNvPr>
            <p:cNvSpPr/>
            <p:nvPr/>
          </p:nvSpPr>
          <p:spPr>
            <a:xfrm>
              <a:off x="4346477" y="2921314"/>
              <a:ext cx="127408" cy="421326"/>
            </a:xfrm>
            <a:custGeom>
              <a:avLst/>
              <a:gdLst>
                <a:gd name="connsiteX0" fmla="*/ 0 w 558800"/>
                <a:gd name="connsiteY0" fmla="*/ 0 h 1234440"/>
                <a:gd name="connsiteX1" fmla="*/ 558800 w 558800"/>
                <a:gd name="connsiteY1" fmla="*/ 0 h 1234440"/>
                <a:gd name="connsiteX2" fmla="*/ 279400 w 558800"/>
                <a:gd name="connsiteY2" fmla="*/ 0 h 1234440"/>
                <a:gd name="connsiteX3" fmla="*/ 279400 w 558800"/>
                <a:gd name="connsiteY3" fmla="*/ 1234440 h 1234440"/>
                <a:gd name="connsiteX4" fmla="*/ 558800 w 558800"/>
                <a:gd name="connsiteY4" fmla="*/ 1234440 h 1234440"/>
                <a:gd name="connsiteX5" fmla="*/ 0 w 558800"/>
                <a:gd name="connsiteY5" fmla="*/ 1234440 h 123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800" h="1234440">
                  <a:moveTo>
                    <a:pt x="0" y="0"/>
                  </a:moveTo>
                  <a:lnTo>
                    <a:pt x="558800" y="0"/>
                  </a:lnTo>
                  <a:lnTo>
                    <a:pt x="279400" y="0"/>
                  </a:lnTo>
                  <a:lnTo>
                    <a:pt x="279400" y="1234440"/>
                  </a:lnTo>
                  <a:lnTo>
                    <a:pt x="558800" y="1234440"/>
                  </a:lnTo>
                  <a:lnTo>
                    <a:pt x="0" y="1234440"/>
                  </a:lnTo>
                </a:path>
              </a:pathLst>
            </a:custGeom>
            <a:noFill/>
            <a:ln w="19050" cap="flat" cmpd="sng" algn="ctr">
              <a:solidFill>
                <a:srgbClr val="139685"/>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FFFFFF"/>
                </a:solidFill>
                <a:effectLst/>
                <a:uLnTx/>
                <a:uFillTx/>
                <a:latin typeface="Arial"/>
                <a:ea typeface="+mn-ea"/>
                <a:cs typeface="+mn-cs"/>
              </a:endParaRPr>
            </a:p>
          </p:txBody>
        </p:sp>
        <p:sp>
          <p:nvSpPr>
            <p:cNvPr id="158" name="Forme libre 8">
              <a:extLst>
                <a:ext uri="{FF2B5EF4-FFF2-40B4-BE49-F238E27FC236}">
                  <a16:creationId xmlns:a16="http://schemas.microsoft.com/office/drawing/2014/main" id="{803AAE9A-DD25-449B-A4F2-64CAA600209F}"/>
                </a:ext>
              </a:extLst>
            </p:cNvPr>
            <p:cNvSpPr/>
            <p:nvPr/>
          </p:nvSpPr>
          <p:spPr>
            <a:xfrm>
              <a:off x="3923062" y="3159760"/>
              <a:ext cx="127408" cy="182880"/>
            </a:xfrm>
            <a:custGeom>
              <a:avLst/>
              <a:gdLst>
                <a:gd name="connsiteX0" fmla="*/ 0 w 558800"/>
                <a:gd name="connsiteY0" fmla="*/ 0 h 1234440"/>
                <a:gd name="connsiteX1" fmla="*/ 558800 w 558800"/>
                <a:gd name="connsiteY1" fmla="*/ 0 h 1234440"/>
                <a:gd name="connsiteX2" fmla="*/ 279400 w 558800"/>
                <a:gd name="connsiteY2" fmla="*/ 0 h 1234440"/>
                <a:gd name="connsiteX3" fmla="*/ 279400 w 558800"/>
                <a:gd name="connsiteY3" fmla="*/ 1234440 h 1234440"/>
                <a:gd name="connsiteX4" fmla="*/ 558800 w 558800"/>
                <a:gd name="connsiteY4" fmla="*/ 1234440 h 1234440"/>
                <a:gd name="connsiteX5" fmla="*/ 0 w 558800"/>
                <a:gd name="connsiteY5" fmla="*/ 1234440 h 123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800" h="1234440">
                  <a:moveTo>
                    <a:pt x="0" y="0"/>
                  </a:moveTo>
                  <a:lnTo>
                    <a:pt x="558800" y="0"/>
                  </a:lnTo>
                  <a:lnTo>
                    <a:pt x="279400" y="0"/>
                  </a:lnTo>
                  <a:lnTo>
                    <a:pt x="279400" y="1234440"/>
                  </a:lnTo>
                  <a:lnTo>
                    <a:pt x="558800" y="1234440"/>
                  </a:lnTo>
                  <a:lnTo>
                    <a:pt x="0" y="1234440"/>
                  </a:lnTo>
                </a:path>
              </a:pathLst>
            </a:custGeom>
            <a:noFill/>
            <a:ln w="19050" cap="flat" cmpd="sng" algn="ctr">
              <a:solidFill>
                <a:srgbClr val="139685"/>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FFFFFF"/>
                </a:solidFill>
                <a:effectLst/>
                <a:uLnTx/>
                <a:uFillTx/>
                <a:latin typeface="Arial"/>
                <a:ea typeface="+mn-ea"/>
                <a:cs typeface="+mn-cs"/>
              </a:endParaRPr>
            </a:p>
          </p:txBody>
        </p:sp>
        <p:sp>
          <p:nvSpPr>
            <p:cNvPr id="159" name="Forme libre 8">
              <a:extLst>
                <a:ext uri="{FF2B5EF4-FFF2-40B4-BE49-F238E27FC236}">
                  <a16:creationId xmlns:a16="http://schemas.microsoft.com/office/drawing/2014/main" id="{845234C2-69EF-4868-AD80-BC2BE8FC396B}"/>
                </a:ext>
              </a:extLst>
            </p:cNvPr>
            <p:cNvSpPr/>
            <p:nvPr/>
          </p:nvSpPr>
          <p:spPr>
            <a:xfrm>
              <a:off x="3511119" y="3294380"/>
              <a:ext cx="127408" cy="223840"/>
            </a:xfrm>
            <a:custGeom>
              <a:avLst/>
              <a:gdLst>
                <a:gd name="connsiteX0" fmla="*/ 0 w 558800"/>
                <a:gd name="connsiteY0" fmla="*/ 0 h 1234440"/>
                <a:gd name="connsiteX1" fmla="*/ 558800 w 558800"/>
                <a:gd name="connsiteY1" fmla="*/ 0 h 1234440"/>
                <a:gd name="connsiteX2" fmla="*/ 279400 w 558800"/>
                <a:gd name="connsiteY2" fmla="*/ 0 h 1234440"/>
                <a:gd name="connsiteX3" fmla="*/ 279400 w 558800"/>
                <a:gd name="connsiteY3" fmla="*/ 1234440 h 1234440"/>
                <a:gd name="connsiteX4" fmla="*/ 558800 w 558800"/>
                <a:gd name="connsiteY4" fmla="*/ 1234440 h 1234440"/>
                <a:gd name="connsiteX5" fmla="*/ 0 w 558800"/>
                <a:gd name="connsiteY5" fmla="*/ 1234440 h 123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800" h="1234440">
                  <a:moveTo>
                    <a:pt x="0" y="0"/>
                  </a:moveTo>
                  <a:lnTo>
                    <a:pt x="558800" y="0"/>
                  </a:lnTo>
                  <a:lnTo>
                    <a:pt x="279400" y="0"/>
                  </a:lnTo>
                  <a:lnTo>
                    <a:pt x="279400" y="1234440"/>
                  </a:lnTo>
                  <a:lnTo>
                    <a:pt x="558800" y="1234440"/>
                  </a:lnTo>
                  <a:lnTo>
                    <a:pt x="0" y="1234440"/>
                  </a:lnTo>
                </a:path>
              </a:pathLst>
            </a:custGeom>
            <a:noFill/>
            <a:ln w="19050" cap="flat" cmpd="sng" algn="ctr">
              <a:solidFill>
                <a:srgbClr val="139685"/>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FFFFFF"/>
                </a:solidFill>
                <a:effectLst/>
                <a:uLnTx/>
                <a:uFillTx/>
                <a:latin typeface="Arial"/>
                <a:ea typeface="+mn-ea"/>
                <a:cs typeface="+mn-cs"/>
              </a:endParaRPr>
            </a:p>
          </p:txBody>
        </p:sp>
        <p:sp>
          <p:nvSpPr>
            <p:cNvPr id="160" name="Forme libre 8">
              <a:extLst>
                <a:ext uri="{FF2B5EF4-FFF2-40B4-BE49-F238E27FC236}">
                  <a16:creationId xmlns:a16="http://schemas.microsoft.com/office/drawing/2014/main" id="{B1949076-A8B8-4B16-9F3B-FB138F3AFC9B}"/>
                </a:ext>
              </a:extLst>
            </p:cNvPr>
            <p:cNvSpPr/>
            <p:nvPr/>
          </p:nvSpPr>
          <p:spPr>
            <a:xfrm>
              <a:off x="3074874" y="3719768"/>
              <a:ext cx="127408" cy="270571"/>
            </a:xfrm>
            <a:custGeom>
              <a:avLst/>
              <a:gdLst>
                <a:gd name="connsiteX0" fmla="*/ 0 w 558800"/>
                <a:gd name="connsiteY0" fmla="*/ 0 h 1234440"/>
                <a:gd name="connsiteX1" fmla="*/ 558800 w 558800"/>
                <a:gd name="connsiteY1" fmla="*/ 0 h 1234440"/>
                <a:gd name="connsiteX2" fmla="*/ 279400 w 558800"/>
                <a:gd name="connsiteY2" fmla="*/ 0 h 1234440"/>
                <a:gd name="connsiteX3" fmla="*/ 279400 w 558800"/>
                <a:gd name="connsiteY3" fmla="*/ 1234440 h 1234440"/>
                <a:gd name="connsiteX4" fmla="*/ 558800 w 558800"/>
                <a:gd name="connsiteY4" fmla="*/ 1234440 h 1234440"/>
                <a:gd name="connsiteX5" fmla="*/ 0 w 558800"/>
                <a:gd name="connsiteY5" fmla="*/ 1234440 h 123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800" h="1234440">
                  <a:moveTo>
                    <a:pt x="0" y="0"/>
                  </a:moveTo>
                  <a:lnTo>
                    <a:pt x="558800" y="0"/>
                  </a:lnTo>
                  <a:lnTo>
                    <a:pt x="279400" y="0"/>
                  </a:lnTo>
                  <a:lnTo>
                    <a:pt x="279400" y="1234440"/>
                  </a:lnTo>
                  <a:lnTo>
                    <a:pt x="558800" y="1234440"/>
                  </a:lnTo>
                  <a:lnTo>
                    <a:pt x="0" y="1234440"/>
                  </a:lnTo>
                </a:path>
              </a:pathLst>
            </a:custGeom>
            <a:noFill/>
            <a:ln w="19050" cap="flat" cmpd="sng" algn="ctr">
              <a:solidFill>
                <a:srgbClr val="139685"/>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FFFFFF"/>
                </a:solidFill>
                <a:effectLst/>
                <a:uLnTx/>
                <a:uFillTx/>
                <a:latin typeface="Arial"/>
                <a:ea typeface="+mn-ea"/>
                <a:cs typeface="+mn-cs"/>
              </a:endParaRPr>
            </a:p>
          </p:txBody>
        </p:sp>
        <p:sp>
          <p:nvSpPr>
            <p:cNvPr id="161" name="Forme libre 8">
              <a:extLst>
                <a:ext uri="{FF2B5EF4-FFF2-40B4-BE49-F238E27FC236}">
                  <a16:creationId xmlns:a16="http://schemas.microsoft.com/office/drawing/2014/main" id="{55114965-0B7C-4DFB-8D71-03523868F9D1}"/>
                </a:ext>
              </a:extLst>
            </p:cNvPr>
            <p:cNvSpPr/>
            <p:nvPr/>
          </p:nvSpPr>
          <p:spPr>
            <a:xfrm>
              <a:off x="2653627" y="4505960"/>
              <a:ext cx="127408" cy="183420"/>
            </a:xfrm>
            <a:custGeom>
              <a:avLst/>
              <a:gdLst>
                <a:gd name="connsiteX0" fmla="*/ 0 w 558800"/>
                <a:gd name="connsiteY0" fmla="*/ 0 h 1234440"/>
                <a:gd name="connsiteX1" fmla="*/ 558800 w 558800"/>
                <a:gd name="connsiteY1" fmla="*/ 0 h 1234440"/>
                <a:gd name="connsiteX2" fmla="*/ 279400 w 558800"/>
                <a:gd name="connsiteY2" fmla="*/ 0 h 1234440"/>
                <a:gd name="connsiteX3" fmla="*/ 279400 w 558800"/>
                <a:gd name="connsiteY3" fmla="*/ 1234440 h 1234440"/>
                <a:gd name="connsiteX4" fmla="*/ 558800 w 558800"/>
                <a:gd name="connsiteY4" fmla="*/ 1234440 h 1234440"/>
                <a:gd name="connsiteX5" fmla="*/ 0 w 558800"/>
                <a:gd name="connsiteY5" fmla="*/ 1234440 h 123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800" h="1234440">
                  <a:moveTo>
                    <a:pt x="0" y="0"/>
                  </a:moveTo>
                  <a:lnTo>
                    <a:pt x="558800" y="0"/>
                  </a:lnTo>
                  <a:lnTo>
                    <a:pt x="279400" y="0"/>
                  </a:lnTo>
                  <a:lnTo>
                    <a:pt x="279400" y="1234440"/>
                  </a:lnTo>
                  <a:lnTo>
                    <a:pt x="558800" y="1234440"/>
                  </a:lnTo>
                  <a:lnTo>
                    <a:pt x="0" y="1234440"/>
                  </a:lnTo>
                </a:path>
              </a:pathLst>
            </a:custGeom>
            <a:noFill/>
            <a:ln w="19050" cap="flat" cmpd="sng" algn="ctr">
              <a:solidFill>
                <a:srgbClr val="139685"/>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FFFFFF"/>
                </a:solidFill>
                <a:effectLst/>
                <a:uLnTx/>
                <a:uFillTx/>
                <a:latin typeface="Arial"/>
                <a:ea typeface="+mn-ea"/>
                <a:cs typeface="+mn-cs"/>
              </a:endParaRPr>
            </a:p>
          </p:txBody>
        </p:sp>
        <p:sp>
          <p:nvSpPr>
            <p:cNvPr id="163" name="Forme libre 8">
              <a:extLst>
                <a:ext uri="{FF2B5EF4-FFF2-40B4-BE49-F238E27FC236}">
                  <a16:creationId xmlns:a16="http://schemas.microsoft.com/office/drawing/2014/main" id="{E5C4E68A-8E50-4FF6-BA75-BDA7E7A54ADF}"/>
                </a:ext>
              </a:extLst>
            </p:cNvPr>
            <p:cNvSpPr/>
            <p:nvPr/>
          </p:nvSpPr>
          <p:spPr>
            <a:xfrm>
              <a:off x="3074874" y="4513946"/>
              <a:ext cx="127408" cy="183420"/>
            </a:xfrm>
            <a:custGeom>
              <a:avLst/>
              <a:gdLst>
                <a:gd name="connsiteX0" fmla="*/ 0 w 558800"/>
                <a:gd name="connsiteY0" fmla="*/ 0 h 1234440"/>
                <a:gd name="connsiteX1" fmla="*/ 558800 w 558800"/>
                <a:gd name="connsiteY1" fmla="*/ 0 h 1234440"/>
                <a:gd name="connsiteX2" fmla="*/ 279400 w 558800"/>
                <a:gd name="connsiteY2" fmla="*/ 0 h 1234440"/>
                <a:gd name="connsiteX3" fmla="*/ 279400 w 558800"/>
                <a:gd name="connsiteY3" fmla="*/ 1234440 h 1234440"/>
                <a:gd name="connsiteX4" fmla="*/ 558800 w 558800"/>
                <a:gd name="connsiteY4" fmla="*/ 1234440 h 1234440"/>
                <a:gd name="connsiteX5" fmla="*/ 0 w 558800"/>
                <a:gd name="connsiteY5" fmla="*/ 1234440 h 123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800" h="1234440">
                  <a:moveTo>
                    <a:pt x="0" y="0"/>
                  </a:moveTo>
                  <a:lnTo>
                    <a:pt x="558800" y="0"/>
                  </a:lnTo>
                  <a:lnTo>
                    <a:pt x="279400" y="0"/>
                  </a:lnTo>
                  <a:lnTo>
                    <a:pt x="279400" y="1234440"/>
                  </a:lnTo>
                  <a:lnTo>
                    <a:pt x="558800" y="1234440"/>
                  </a:lnTo>
                  <a:lnTo>
                    <a:pt x="0" y="1234440"/>
                  </a:lnTo>
                </a:path>
              </a:pathLst>
            </a:custGeom>
            <a:noFill/>
            <a:ln w="19050" cap="flat" cmpd="sng" algn="ctr">
              <a:solidFill>
                <a:srgbClr val="385CAA"/>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FFFFFF"/>
                </a:solidFill>
                <a:effectLst/>
                <a:uLnTx/>
                <a:uFillTx/>
                <a:latin typeface="Arial"/>
                <a:ea typeface="+mn-ea"/>
                <a:cs typeface="+mn-cs"/>
              </a:endParaRPr>
            </a:p>
          </p:txBody>
        </p:sp>
        <p:sp>
          <p:nvSpPr>
            <p:cNvPr id="164" name="Forme libre 8">
              <a:extLst>
                <a:ext uri="{FF2B5EF4-FFF2-40B4-BE49-F238E27FC236}">
                  <a16:creationId xmlns:a16="http://schemas.microsoft.com/office/drawing/2014/main" id="{48170941-428A-4265-A534-57B733ABDC44}"/>
                </a:ext>
              </a:extLst>
            </p:cNvPr>
            <p:cNvSpPr/>
            <p:nvPr/>
          </p:nvSpPr>
          <p:spPr>
            <a:xfrm>
              <a:off x="3511119" y="3961312"/>
              <a:ext cx="127408" cy="422727"/>
            </a:xfrm>
            <a:custGeom>
              <a:avLst/>
              <a:gdLst>
                <a:gd name="connsiteX0" fmla="*/ 0 w 558800"/>
                <a:gd name="connsiteY0" fmla="*/ 0 h 1234440"/>
                <a:gd name="connsiteX1" fmla="*/ 558800 w 558800"/>
                <a:gd name="connsiteY1" fmla="*/ 0 h 1234440"/>
                <a:gd name="connsiteX2" fmla="*/ 279400 w 558800"/>
                <a:gd name="connsiteY2" fmla="*/ 0 h 1234440"/>
                <a:gd name="connsiteX3" fmla="*/ 279400 w 558800"/>
                <a:gd name="connsiteY3" fmla="*/ 1234440 h 1234440"/>
                <a:gd name="connsiteX4" fmla="*/ 558800 w 558800"/>
                <a:gd name="connsiteY4" fmla="*/ 1234440 h 1234440"/>
                <a:gd name="connsiteX5" fmla="*/ 0 w 558800"/>
                <a:gd name="connsiteY5" fmla="*/ 1234440 h 123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800" h="1234440">
                  <a:moveTo>
                    <a:pt x="0" y="0"/>
                  </a:moveTo>
                  <a:lnTo>
                    <a:pt x="558800" y="0"/>
                  </a:lnTo>
                  <a:lnTo>
                    <a:pt x="279400" y="0"/>
                  </a:lnTo>
                  <a:lnTo>
                    <a:pt x="279400" y="1234440"/>
                  </a:lnTo>
                  <a:lnTo>
                    <a:pt x="558800" y="1234440"/>
                  </a:lnTo>
                  <a:lnTo>
                    <a:pt x="0" y="1234440"/>
                  </a:lnTo>
                </a:path>
              </a:pathLst>
            </a:custGeom>
            <a:noFill/>
            <a:ln w="19050" cap="flat" cmpd="sng" algn="ctr">
              <a:solidFill>
                <a:srgbClr val="385CAA"/>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FFFFFF"/>
                </a:solidFill>
                <a:effectLst/>
                <a:uLnTx/>
                <a:uFillTx/>
                <a:latin typeface="Arial"/>
                <a:ea typeface="+mn-ea"/>
                <a:cs typeface="+mn-cs"/>
              </a:endParaRPr>
            </a:p>
          </p:txBody>
        </p:sp>
        <p:sp>
          <p:nvSpPr>
            <p:cNvPr id="165" name="Forme libre 8">
              <a:extLst>
                <a:ext uri="{FF2B5EF4-FFF2-40B4-BE49-F238E27FC236}">
                  <a16:creationId xmlns:a16="http://schemas.microsoft.com/office/drawing/2014/main" id="{3B654676-08F2-4C56-88B3-E23E9FDB09C3}"/>
                </a:ext>
              </a:extLst>
            </p:cNvPr>
            <p:cNvSpPr/>
            <p:nvPr/>
          </p:nvSpPr>
          <p:spPr>
            <a:xfrm>
              <a:off x="3923062" y="3607253"/>
              <a:ext cx="127408" cy="422727"/>
            </a:xfrm>
            <a:custGeom>
              <a:avLst/>
              <a:gdLst>
                <a:gd name="connsiteX0" fmla="*/ 0 w 558800"/>
                <a:gd name="connsiteY0" fmla="*/ 0 h 1234440"/>
                <a:gd name="connsiteX1" fmla="*/ 558800 w 558800"/>
                <a:gd name="connsiteY1" fmla="*/ 0 h 1234440"/>
                <a:gd name="connsiteX2" fmla="*/ 279400 w 558800"/>
                <a:gd name="connsiteY2" fmla="*/ 0 h 1234440"/>
                <a:gd name="connsiteX3" fmla="*/ 279400 w 558800"/>
                <a:gd name="connsiteY3" fmla="*/ 1234440 h 1234440"/>
                <a:gd name="connsiteX4" fmla="*/ 558800 w 558800"/>
                <a:gd name="connsiteY4" fmla="*/ 1234440 h 1234440"/>
                <a:gd name="connsiteX5" fmla="*/ 0 w 558800"/>
                <a:gd name="connsiteY5" fmla="*/ 1234440 h 123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800" h="1234440">
                  <a:moveTo>
                    <a:pt x="0" y="0"/>
                  </a:moveTo>
                  <a:lnTo>
                    <a:pt x="558800" y="0"/>
                  </a:lnTo>
                  <a:lnTo>
                    <a:pt x="279400" y="0"/>
                  </a:lnTo>
                  <a:lnTo>
                    <a:pt x="279400" y="1234440"/>
                  </a:lnTo>
                  <a:lnTo>
                    <a:pt x="558800" y="1234440"/>
                  </a:lnTo>
                  <a:lnTo>
                    <a:pt x="0" y="1234440"/>
                  </a:lnTo>
                </a:path>
              </a:pathLst>
            </a:custGeom>
            <a:noFill/>
            <a:ln w="19050" cap="flat" cmpd="sng" algn="ctr">
              <a:solidFill>
                <a:srgbClr val="385CAA"/>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FFFFFF"/>
                </a:solidFill>
                <a:effectLst/>
                <a:uLnTx/>
                <a:uFillTx/>
                <a:latin typeface="Arial"/>
                <a:ea typeface="+mn-ea"/>
                <a:cs typeface="+mn-cs"/>
              </a:endParaRPr>
            </a:p>
          </p:txBody>
        </p:sp>
        <p:sp>
          <p:nvSpPr>
            <p:cNvPr id="166" name="Forme libre 8">
              <a:extLst>
                <a:ext uri="{FF2B5EF4-FFF2-40B4-BE49-F238E27FC236}">
                  <a16:creationId xmlns:a16="http://schemas.microsoft.com/office/drawing/2014/main" id="{E8FFA099-DC54-467D-A0D9-C91FDB1E365F}"/>
                </a:ext>
              </a:extLst>
            </p:cNvPr>
            <p:cNvSpPr/>
            <p:nvPr/>
          </p:nvSpPr>
          <p:spPr>
            <a:xfrm>
              <a:off x="4346477" y="3330576"/>
              <a:ext cx="127408" cy="575944"/>
            </a:xfrm>
            <a:custGeom>
              <a:avLst/>
              <a:gdLst>
                <a:gd name="connsiteX0" fmla="*/ 0 w 558800"/>
                <a:gd name="connsiteY0" fmla="*/ 0 h 1234440"/>
                <a:gd name="connsiteX1" fmla="*/ 558800 w 558800"/>
                <a:gd name="connsiteY1" fmla="*/ 0 h 1234440"/>
                <a:gd name="connsiteX2" fmla="*/ 279400 w 558800"/>
                <a:gd name="connsiteY2" fmla="*/ 0 h 1234440"/>
                <a:gd name="connsiteX3" fmla="*/ 279400 w 558800"/>
                <a:gd name="connsiteY3" fmla="*/ 1234440 h 1234440"/>
                <a:gd name="connsiteX4" fmla="*/ 558800 w 558800"/>
                <a:gd name="connsiteY4" fmla="*/ 1234440 h 1234440"/>
                <a:gd name="connsiteX5" fmla="*/ 0 w 558800"/>
                <a:gd name="connsiteY5" fmla="*/ 1234440 h 123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800" h="1234440">
                  <a:moveTo>
                    <a:pt x="0" y="0"/>
                  </a:moveTo>
                  <a:lnTo>
                    <a:pt x="558800" y="0"/>
                  </a:lnTo>
                  <a:lnTo>
                    <a:pt x="279400" y="0"/>
                  </a:lnTo>
                  <a:lnTo>
                    <a:pt x="279400" y="1234440"/>
                  </a:lnTo>
                  <a:lnTo>
                    <a:pt x="558800" y="1234440"/>
                  </a:lnTo>
                  <a:lnTo>
                    <a:pt x="0" y="1234440"/>
                  </a:lnTo>
                </a:path>
              </a:pathLst>
            </a:custGeom>
            <a:noFill/>
            <a:ln w="19050" cap="flat" cmpd="sng" algn="ctr">
              <a:solidFill>
                <a:srgbClr val="385CAA"/>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FFFFFF"/>
                </a:solidFill>
                <a:effectLst/>
                <a:uLnTx/>
                <a:uFillTx/>
                <a:latin typeface="Arial"/>
                <a:ea typeface="+mn-ea"/>
                <a:cs typeface="+mn-cs"/>
              </a:endParaRPr>
            </a:p>
          </p:txBody>
        </p:sp>
        <p:sp>
          <p:nvSpPr>
            <p:cNvPr id="167" name="Forme libre 8">
              <a:extLst>
                <a:ext uri="{FF2B5EF4-FFF2-40B4-BE49-F238E27FC236}">
                  <a16:creationId xmlns:a16="http://schemas.microsoft.com/office/drawing/2014/main" id="{F87F241D-457A-4AC5-AEA2-2B38EFF49E47}"/>
                </a:ext>
              </a:extLst>
            </p:cNvPr>
            <p:cNvSpPr/>
            <p:nvPr/>
          </p:nvSpPr>
          <p:spPr>
            <a:xfrm>
              <a:off x="4759987" y="3373891"/>
              <a:ext cx="127408" cy="502149"/>
            </a:xfrm>
            <a:custGeom>
              <a:avLst/>
              <a:gdLst>
                <a:gd name="connsiteX0" fmla="*/ 0 w 558800"/>
                <a:gd name="connsiteY0" fmla="*/ 0 h 1234440"/>
                <a:gd name="connsiteX1" fmla="*/ 558800 w 558800"/>
                <a:gd name="connsiteY1" fmla="*/ 0 h 1234440"/>
                <a:gd name="connsiteX2" fmla="*/ 279400 w 558800"/>
                <a:gd name="connsiteY2" fmla="*/ 0 h 1234440"/>
                <a:gd name="connsiteX3" fmla="*/ 279400 w 558800"/>
                <a:gd name="connsiteY3" fmla="*/ 1234440 h 1234440"/>
                <a:gd name="connsiteX4" fmla="*/ 558800 w 558800"/>
                <a:gd name="connsiteY4" fmla="*/ 1234440 h 1234440"/>
                <a:gd name="connsiteX5" fmla="*/ 0 w 558800"/>
                <a:gd name="connsiteY5" fmla="*/ 1234440 h 123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800" h="1234440">
                  <a:moveTo>
                    <a:pt x="0" y="0"/>
                  </a:moveTo>
                  <a:lnTo>
                    <a:pt x="558800" y="0"/>
                  </a:lnTo>
                  <a:lnTo>
                    <a:pt x="279400" y="0"/>
                  </a:lnTo>
                  <a:lnTo>
                    <a:pt x="279400" y="1234440"/>
                  </a:lnTo>
                  <a:lnTo>
                    <a:pt x="558800" y="1234440"/>
                  </a:lnTo>
                  <a:lnTo>
                    <a:pt x="0" y="1234440"/>
                  </a:lnTo>
                </a:path>
              </a:pathLst>
            </a:custGeom>
            <a:noFill/>
            <a:ln w="19050" cap="flat" cmpd="sng" algn="ctr">
              <a:solidFill>
                <a:srgbClr val="385CAA"/>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FFFFFF"/>
                </a:solidFill>
                <a:effectLst/>
                <a:uLnTx/>
                <a:uFillTx/>
                <a:latin typeface="Arial"/>
                <a:ea typeface="+mn-ea"/>
                <a:cs typeface="+mn-cs"/>
              </a:endParaRPr>
            </a:p>
          </p:txBody>
        </p:sp>
        <p:sp>
          <p:nvSpPr>
            <p:cNvPr id="168" name="Forme libre 8">
              <a:extLst>
                <a:ext uri="{FF2B5EF4-FFF2-40B4-BE49-F238E27FC236}">
                  <a16:creationId xmlns:a16="http://schemas.microsoft.com/office/drawing/2014/main" id="{344285D4-B434-4578-843F-39630EBFD835}"/>
                </a:ext>
              </a:extLst>
            </p:cNvPr>
            <p:cNvSpPr/>
            <p:nvPr/>
          </p:nvSpPr>
          <p:spPr>
            <a:xfrm>
              <a:off x="5180292" y="3152140"/>
              <a:ext cx="127408" cy="743123"/>
            </a:xfrm>
            <a:custGeom>
              <a:avLst/>
              <a:gdLst>
                <a:gd name="connsiteX0" fmla="*/ 0 w 558800"/>
                <a:gd name="connsiteY0" fmla="*/ 0 h 1234440"/>
                <a:gd name="connsiteX1" fmla="*/ 558800 w 558800"/>
                <a:gd name="connsiteY1" fmla="*/ 0 h 1234440"/>
                <a:gd name="connsiteX2" fmla="*/ 279400 w 558800"/>
                <a:gd name="connsiteY2" fmla="*/ 0 h 1234440"/>
                <a:gd name="connsiteX3" fmla="*/ 279400 w 558800"/>
                <a:gd name="connsiteY3" fmla="*/ 1234440 h 1234440"/>
                <a:gd name="connsiteX4" fmla="*/ 558800 w 558800"/>
                <a:gd name="connsiteY4" fmla="*/ 1234440 h 1234440"/>
                <a:gd name="connsiteX5" fmla="*/ 0 w 558800"/>
                <a:gd name="connsiteY5" fmla="*/ 1234440 h 123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800" h="1234440">
                  <a:moveTo>
                    <a:pt x="0" y="0"/>
                  </a:moveTo>
                  <a:lnTo>
                    <a:pt x="558800" y="0"/>
                  </a:lnTo>
                  <a:lnTo>
                    <a:pt x="279400" y="0"/>
                  </a:lnTo>
                  <a:lnTo>
                    <a:pt x="279400" y="1234440"/>
                  </a:lnTo>
                  <a:lnTo>
                    <a:pt x="558800" y="1234440"/>
                  </a:lnTo>
                  <a:lnTo>
                    <a:pt x="0" y="1234440"/>
                  </a:lnTo>
                </a:path>
              </a:pathLst>
            </a:custGeom>
            <a:noFill/>
            <a:ln w="19050" cap="flat" cmpd="sng" algn="ctr">
              <a:solidFill>
                <a:srgbClr val="385CAA"/>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FFFFFF"/>
                </a:solidFill>
                <a:effectLst/>
                <a:uLnTx/>
                <a:uFillTx/>
                <a:latin typeface="Arial"/>
                <a:ea typeface="+mn-ea"/>
                <a:cs typeface="+mn-cs"/>
              </a:endParaRPr>
            </a:p>
          </p:txBody>
        </p:sp>
        <p:sp>
          <p:nvSpPr>
            <p:cNvPr id="169" name="Forme libre 8">
              <a:extLst>
                <a:ext uri="{FF2B5EF4-FFF2-40B4-BE49-F238E27FC236}">
                  <a16:creationId xmlns:a16="http://schemas.microsoft.com/office/drawing/2014/main" id="{F3088F3A-BAEA-4E44-9FC3-508BE28A645B}"/>
                </a:ext>
              </a:extLst>
            </p:cNvPr>
            <p:cNvSpPr/>
            <p:nvPr/>
          </p:nvSpPr>
          <p:spPr>
            <a:xfrm>
              <a:off x="5180292" y="3261360"/>
              <a:ext cx="127408" cy="696746"/>
            </a:xfrm>
            <a:custGeom>
              <a:avLst/>
              <a:gdLst>
                <a:gd name="connsiteX0" fmla="*/ 0 w 558800"/>
                <a:gd name="connsiteY0" fmla="*/ 0 h 1234440"/>
                <a:gd name="connsiteX1" fmla="*/ 558800 w 558800"/>
                <a:gd name="connsiteY1" fmla="*/ 0 h 1234440"/>
                <a:gd name="connsiteX2" fmla="*/ 279400 w 558800"/>
                <a:gd name="connsiteY2" fmla="*/ 0 h 1234440"/>
                <a:gd name="connsiteX3" fmla="*/ 279400 w 558800"/>
                <a:gd name="connsiteY3" fmla="*/ 1234440 h 1234440"/>
                <a:gd name="connsiteX4" fmla="*/ 558800 w 558800"/>
                <a:gd name="connsiteY4" fmla="*/ 1234440 h 1234440"/>
                <a:gd name="connsiteX5" fmla="*/ 0 w 558800"/>
                <a:gd name="connsiteY5" fmla="*/ 1234440 h 123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800" h="1234440">
                  <a:moveTo>
                    <a:pt x="0" y="0"/>
                  </a:moveTo>
                  <a:lnTo>
                    <a:pt x="558800" y="0"/>
                  </a:lnTo>
                  <a:lnTo>
                    <a:pt x="279400" y="0"/>
                  </a:lnTo>
                  <a:lnTo>
                    <a:pt x="279400" y="1234440"/>
                  </a:lnTo>
                  <a:lnTo>
                    <a:pt x="558800" y="1234440"/>
                  </a:lnTo>
                  <a:lnTo>
                    <a:pt x="0" y="1234440"/>
                  </a:lnTo>
                </a:path>
              </a:pathLst>
            </a:custGeom>
            <a:noFill/>
            <a:ln w="19050" cap="flat" cmpd="sng" algn="ctr">
              <a:solidFill>
                <a:srgbClr val="C9DB38"/>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FFFFFF"/>
                </a:solidFill>
                <a:effectLst/>
                <a:uLnTx/>
                <a:uFillTx/>
                <a:latin typeface="Arial"/>
                <a:ea typeface="+mn-ea"/>
                <a:cs typeface="+mn-cs"/>
              </a:endParaRPr>
            </a:p>
          </p:txBody>
        </p:sp>
        <p:sp>
          <p:nvSpPr>
            <p:cNvPr id="170" name="Forme libre 8">
              <a:extLst>
                <a:ext uri="{FF2B5EF4-FFF2-40B4-BE49-F238E27FC236}">
                  <a16:creationId xmlns:a16="http://schemas.microsoft.com/office/drawing/2014/main" id="{C577CABD-FE68-4D11-AEF7-C995473143B3}"/>
                </a:ext>
              </a:extLst>
            </p:cNvPr>
            <p:cNvSpPr/>
            <p:nvPr/>
          </p:nvSpPr>
          <p:spPr>
            <a:xfrm>
              <a:off x="4759987" y="3268980"/>
              <a:ext cx="127408" cy="756920"/>
            </a:xfrm>
            <a:custGeom>
              <a:avLst/>
              <a:gdLst>
                <a:gd name="connsiteX0" fmla="*/ 0 w 558800"/>
                <a:gd name="connsiteY0" fmla="*/ 0 h 1234440"/>
                <a:gd name="connsiteX1" fmla="*/ 558800 w 558800"/>
                <a:gd name="connsiteY1" fmla="*/ 0 h 1234440"/>
                <a:gd name="connsiteX2" fmla="*/ 279400 w 558800"/>
                <a:gd name="connsiteY2" fmla="*/ 0 h 1234440"/>
                <a:gd name="connsiteX3" fmla="*/ 279400 w 558800"/>
                <a:gd name="connsiteY3" fmla="*/ 1234440 h 1234440"/>
                <a:gd name="connsiteX4" fmla="*/ 558800 w 558800"/>
                <a:gd name="connsiteY4" fmla="*/ 1234440 h 1234440"/>
                <a:gd name="connsiteX5" fmla="*/ 0 w 558800"/>
                <a:gd name="connsiteY5" fmla="*/ 1234440 h 123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800" h="1234440">
                  <a:moveTo>
                    <a:pt x="0" y="0"/>
                  </a:moveTo>
                  <a:lnTo>
                    <a:pt x="558800" y="0"/>
                  </a:lnTo>
                  <a:lnTo>
                    <a:pt x="279400" y="0"/>
                  </a:lnTo>
                  <a:lnTo>
                    <a:pt x="279400" y="1234440"/>
                  </a:lnTo>
                  <a:lnTo>
                    <a:pt x="558800" y="1234440"/>
                  </a:lnTo>
                  <a:lnTo>
                    <a:pt x="0" y="1234440"/>
                  </a:lnTo>
                </a:path>
              </a:pathLst>
            </a:custGeom>
            <a:noFill/>
            <a:ln w="19050" cap="flat" cmpd="sng" algn="ctr">
              <a:solidFill>
                <a:srgbClr val="C9DB38"/>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FFFFFF"/>
                </a:solidFill>
                <a:effectLst/>
                <a:uLnTx/>
                <a:uFillTx/>
                <a:latin typeface="Arial"/>
                <a:ea typeface="+mn-ea"/>
                <a:cs typeface="+mn-cs"/>
              </a:endParaRPr>
            </a:p>
          </p:txBody>
        </p:sp>
        <p:sp>
          <p:nvSpPr>
            <p:cNvPr id="171" name="Forme libre 8">
              <a:extLst>
                <a:ext uri="{FF2B5EF4-FFF2-40B4-BE49-F238E27FC236}">
                  <a16:creationId xmlns:a16="http://schemas.microsoft.com/office/drawing/2014/main" id="{6176CED4-18B9-4879-896D-54D50FFC308E}"/>
                </a:ext>
              </a:extLst>
            </p:cNvPr>
            <p:cNvSpPr/>
            <p:nvPr/>
          </p:nvSpPr>
          <p:spPr>
            <a:xfrm>
              <a:off x="4346477" y="3299460"/>
              <a:ext cx="127408" cy="690880"/>
            </a:xfrm>
            <a:custGeom>
              <a:avLst/>
              <a:gdLst>
                <a:gd name="connsiteX0" fmla="*/ 0 w 558800"/>
                <a:gd name="connsiteY0" fmla="*/ 0 h 1234440"/>
                <a:gd name="connsiteX1" fmla="*/ 558800 w 558800"/>
                <a:gd name="connsiteY1" fmla="*/ 0 h 1234440"/>
                <a:gd name="connsiteX2" fmla="*/ 279400 w 558800"/>
                <a:gd name="connsiteY2" fmla="*/ 0 h 1234440"/>
                <a:gd name="connsiteX3" fmla="*/ 279400 w 558800"/>
                <a:gd name="connsiteY3" fmla="*/ 1234440 h 1234440"/>
                <a:gd name="connsiteX4" fmla="*/ 558800 w 558800"/>
                <a:gd name="connsiteY4" fmla="*/ 1234440 h 1234440"/>
                <a:gd name="connsiteX5" fmla="*/ 0 w 558800"/>
                <a:gd name="connsiteY5" fmla="*/ 1234440 h 123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800" h="1234440">
                  <a:moveTo>
                    <a:pt x="0" y="0"/>
                  </a:moveTo>
                  <a:lnTo>
                    <a:pt x="558800" y="0"/>
                  </a:lnTo>
                  <a:lnTo>
                    <a:pt x="279400" y="0"/>
                  </a:lnTo>
                  <a:lnTo>
                    <a:pt x="279400" y="1234440"/>
                  </a:lnTo>
                  <a:lnTo>
                    <a:pt x="558800" y="1234440"/>
                  </a:lnTo>
                  <a:lnTo>
                    <a:pt x="0" y="1234440"/>
                  </a:lnTo>
                </a:path>
              </a:pathLst>
            </a:custGeom>
            <a:noFill/>
            <a:ln w="19050" cap="flat" cmpd="sng" algn="ctr">
              <a:solidFill>
                <a:srgbClr val="C9DB38"/>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FFFFFF"/>
                </a:solidFill>
                <a:effectLst/>
                <a:uLnTx/>
                <a:uFillTx/>
                <a:latin typeface="Arial"/>
                <a:ea typeface="+mn-ea"/>
                <a:cs typeface="+mn-cs"/>
              </a:endParaRPr>
            </a:p>
          </p:txBody>
        </p:sp>
        <p:sp>
          <p:nvSpPr>
            <p:cNvPr id="172" name="Forme libre 8">
              <a:extLst>
                <a:ext uri="{FF2B5EF4-FFF2-40B4-BE49-F238E27FC236}">
                  <a16:creationId xmlns:a16="http://schemas.microsoft.com/office/drawing/2014/main" id="{D48A7259-5693-4C5B-9773-6A1895F924D6}"/>
                </a:ext>
              </a:extLst>
            </p:cNvPr>
            <p:cNvSpPr/>
            <p:nvPr/>
          </p:nvSpPr>
          <p:spPr>
            <a:xfrm>
              <a:off x="3923062" y="3355340"/>
              <a:ext cx="127408" cy="698500"/>
            </a:xfrm>
            <a:custGeom>
              <a:avLst/>
              <a:gdLst>
                <a:gd name="connsiteX0" fmla="*/ 0 w 558800"/>
                <a:gd name="connsiteY0" fmla="*/ 0 h 1234440"/>
                <a:gd name="connsiteX1" fmla="*/ 558800 w 558800"/>
                <a:gd name="connsiteY1" fmla="*/ 0 h 1234440"/>
                <a:gd name="connsiteX2" fmla="*/ 279400 w 558800"/>
                <a:gd name="connsiteY2" fmla="*/ 0 h 1234440"/>
                <a:gd name="connsiteX3" fmla="*/ 279400 w 558800"/>
                <a:gd name="connsiteY3" fmla="*/ 1234440 h 1234440"/>
                <a:gd name="connsiteX4" fmla="*/ 558800 w 558800"/>
                <a:gd name="connsiteY4" fmla="*/ 1234440 h 1234440"/>
                <a:gd name="connsiteX5" fmla="*/ 0 w 558800"/>
                <a:gd name="connsiteY5" fmla="*/ 1234440 h 123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800" h="1234440">
                  <a:moveTo>
                    <a:pt x="0" y="0"/>
                  </a:moveTo>
                  <a:lnTo>
                    <a:pt x="558800" y="0"/>
                  </a:lnTo>
                  <a:lnTo>
                    <a:pt x="279400" y="0"/>
                  </a:lnTo>
                  <a:lnTo>
                    <a:pt x="279400" y="1234440"/>
                  </a:lnTo>
                  <a:lnTo>
                    <a:pt x="558800" y="1234440"/>
                  </a:lnTo>
                  <a:lnTo>
                    <a:pt x="0" y="1234440"/>
                  </a:lnTo>
                </a:path>
              </a:pathLst>
            </a:custGeom>
            <a:noFill/>
            <a:ln w="19050" cap="flat" cmpd="sng" algn="ctr">
              <a:solidFill>
                <a:srgbClr val="C9DB38"/>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FFFFFF"/>
                </a:solidFill>
                <a:effectLst/>
                <a:uLnTx/>
                <a:uFillTx/>
                <a:latin typeface="Arial"/>
                <a:ea typeface="+mn-ea"/>
                <a:cs typeface="+mn-cs"/>
              </a:endParaRPr>
            </a:p>
          </p:txBody>
        </p:sp>
        <p:sp>
          <p:nvSpPr>
            <p:cNvPr id="173" name="Forme libre 8">
              <a:extLst>
                <a:ext uri="{FF2B5EF4-FFF2-40B4-BE49-F238E27FC236}">
                  <a16:creationId xmlns:a16="http://schemas.microsoft.com/office/drawing/2014/main" id="{FC86D16B-0E14-46CF-8F05-2BCFF507C702}"/>
                </a:ext>
              </a:extLst>
            </p:cNvPr>
            <p:cNvSpPr/>
            <p:nvPr/>
          </p:nvSpPr>
          <p:spPr>
            <a:xfrm>
              <a:off x="3511119" y="3754120"/>
              <a:ext cx="127408" cy="485140"/>
            </a:xfrm>
            <a:custGeom>
              <a:avLst/>
              <a:gdLst>
                <a:gd name="connsiteX0" fmla="*/ 0 w 558800"/>
                <a:gd name="connsiteY0" fmla="*/ 0 h 1234440"/>
                <a:gd name="connsiteX1" fmla="*/ 558800 w 558800"/>
                <a:gd name="connsiteY1" fmla="*/ 0 h 1234440"/>
                <a:gd name="connsiteX2" fmla="*/ 279400 w 558800"/>
                <a:gd name="connsiteY2" fmla="*/ 0 h 1234440"/>
                <a:gd name="connsiteX3" fmla="*/ 279400 w 558800"/>
                <a:gd name="connsiteY3" fmla="*/ 1234440 h 1234440"/>
                <a:gd name="connsiteX4" fmla="*/ 558800 w 558800"/>
                <a:gd name="connsiteY4" fmla="*/ 1234440 h 1234440"/>
                <a:gd name="connsiteX5" fmla="*/ 0 w 558800"/>
                <a:gd name="connsiteY5" fmla="*/ 1234440 h 123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800" h="1234440">
                  <a:moveTo>
                    <a:pt x="0" y="0"/>
                  </a:moveTo>
                  <a:lnTo>
                    <a:pt x="558800" y="0"/>
                  </a:lnTo>
                  <a:lnTo>
                    <a:pt x="279400" y="0"/>
                  </a:lnTo>
                  <a:lnTo>
                    <a:pt x="279400" y="1234440"/>
                  </a:lnTo>
                  <a:lnTo>
                    <a:pt x="558800" y="1234440"/>
                  </a:lnTo>
                  <a:lnTo>
                    <a:pt x="0" y="1234440"/>
                  </a:lnTo>
                </a:path>
              </a:pathLst>
            </a:custGeom>
            <a:noFill/>
            <a:ln w="19050" cap="flat" cmpd="sng" algn="ctr">
              <a:solidFill>
                <a:srgbClr val="C9DB38"/>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FFFFFF"/>
                </a:solidFill>
                <a:effectLst/>
                <a:uLnTx/>
                <a:uFillTx/>
                <a:latin typeface="Arial"/>
                <a:ea typeface="+mn-ea"/>
                <a:cs typeface="+mn-cs"/>
              </a:endParaRPr>
            </a:p>
          </p:txBody>
        </p:sp>
        <p:sp>
          <p:nvSpPr>
            <p:cNvPr id="176" name="Forme libre 8">
              <a:extLst>
                <a:ext uri="{FF2B5EF4-FFF2-40B4-BE49-F238E27FC236}">
                  <a16:creationId xmlns:a16="http://schemas.microsoft.com/office/drawing/2014/main" id="{1D0F14D4-F268-405A-B105-8696A3AE37F8}"/>
                </a:ext>
              </a:extLst>
            </p:cNvPr>
            <p:cNvSpPr/>
            <p:nvPr/>
          </p:nvSpPr>
          <p:spPr>
            <a:xfrm>
              <a:off x="3074874" y="4188460"/>
              <a:ext cx="127408" cy="419100"/>
            </a:xfrm>
            <a:custGeom>
              <a:avLst/>
              <a:gdLst>
                <a:gd name="connsiteX0" fmla="*/ 0 w 558800"/>
                <a:gd name="connsiteY0" fmla="*/ 0 h 1234440"/>
                <a:gd name="connsiteX1" fmla="*/ 558800 w 558800"/>
                <a:gd name="connsiteY1" fmla="*/ 0 h 1234440"/>
                <a:gd name="connsiteX2" fmla="*/ 279400 w 558800"/>
                <a:gd name="connsiteY2" fmla="*/ 0 h 1234440"/>
                <a:gd name="connsiteX3" fmla="*/ 279400 w 558800"/>
                <a:gd name="connsiteY3" fmla="*/ 1234440 h 1234440"/>
                <a:gd name="connsiteX4" fmla="*/ 558800 w 558800"/>
                <a:gd name="connsiteY4" fmla="*/ 1234440 h 1234440"/>
                <a:gd name="connsiteX5" fmla="*/ 0 w 558800"/>
                <a:gd name="connsiteY5" fmla="*/ 1234440 h 123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800" h="1234440">
                  <a:moveTo>
                    <a:pt x="0" y="0"/>
                  </a:moveTo>
                  <a:lnTo>
                    <a:pt x="558800" y="0"/>
                  </a:lnTo>
                  <a:lnTo>
                    <a:pt x="279400" y="0"/>
                  </a:lnTo>
                  <a:lnTo>
                    <a:pt x="279400" y="1234440"/>
                  </a:lnTo>
                  <a:lnTo>
                    <a:pt x="558800" y="1234440"/>
                  </a:lnTo>
                  <a:lnTo>
                    <a:pt x="0" y="1234440"/>
                  </a:lnTo>
                </a:path>
              </a:pathLst>
            </a:custGeom>
            <a:noFill/>
            <a:ln w="19050" cap="flat" cmpd="sng" algn="ctr">
              <a:solidFill>
                <a:srgbClr val="C9DB38"/>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FFFFFF"/>
                </a:solidFill>
                <a:effectLst/>
                <a:uLnTx/>
                <a:uFillTx/>
                <a:latin typeface="Arial"/>
                <a:ea typeface="+mn-ea"/>
                <a:cs typeface="+mn-cs"/>
              </a:endParaRPr>
            </a:p>
          </p:txBody>
        </p:sp>
        <p:sp>
          <p:nvSpPr>
            <p:cNvPr id="177" name="Forme libre 8">
              <a:extLst>
                <a:ext uri="{FF2B5EF4-FFF2-40B4-BE49-F238E27FC236}">
                  <a16:creationId xmlns:a16="http://schemas.microsoft.com/office/drawing/2014/main" id="{52D4AA6B-9E91-4DD6-8923-714A329A0373}"/>
                </a:ext>
              </a:extLst>
            </p:cNvPr>
            <p:cNvSpPr/>
            <p:nvPr/>
          </p:nvSpPr>
          <p:spPr>
            <a:xfrm>
              <a:off x="2653627" y="4772660"/>
              <a:ext cx="127408" cy="167204"/>
            </a:xfrm>
            <a:custGeom>
              <a:avLst/>
              <a:gdLst>
                <a:gd name="connsiteX0" fmla="*/ 0 w 558800"/>
                <a:gd name="connsiteY0" fmla="*/ 0 h 1234440"/>
                <a:gd name="connsiteX1" fmla="*/ 558800 w 558800"/>
                <a:gd name="connsiteY1" fmla="*/ 0 h 1234440"/>
                <a:gd name="connsiteX2" fmla="*/ 279400 w 558800"/>
                <a:gd name="connsiteY2" fmla="*/ 0 h 1234440"/>
                <a:gd name="connsiteX3" fmla="*/ 279400 w 558800"/>
                <a:gd name="connsiteY3" fmla="*/ 1234440 h 1234440"/>
                <a:gd name="connsiteX4" fmla="*/ 558800 w 558800"/>
                <a:gd name="connsiteY4" fmla="*/ 1234440 h 1234440"/>
                <a:gd name="connsiteX5" fmla="*/ 0 w 558800"/>
                <a:gd name="connsiteY5" fmla="*/ 1234440 h 123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800" h="1234440">
                  <a:moveTo>
                    <a:pt x="0" y="0"/>
                  </a:moveTo>
                  <a:lnTo>
                    <a:pt x="558800" y="0"/>
                  </a:lnTo>
                  <a:lnTo>
                    <a:pt x="279400" y="0"/>
                  </a:lnTo>
                  <a:lnTo>
                    <a:pt x="279400" y="1234440"/>
                  </a:lnTo>
                  <a:lnTo>
                    <a:pt x="558800" y="1234440"/>
                  </a:lnTo>
                  <a:lnTo>
                    <a:pt x="0" y="1234440"/>
                  </a:lnTo>
                </a:path>
              </a:pathLst>
            </a:custGeom>
            <a:noFill/>
            <a:ln w="19050" cap="flat" cmpd="sng" algn="ctr">
              <a:solidFill>
                <a:srgbClr val="C9DB38"/>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FFFFFF"/>
                </a:solidFill>
                <a:effectLst/>
                <a:uLnTx/>
                <a:uFillTx/>
                <a:latin typeface="Arial"/>
                <a:ea typeface="+mn-ea"/>
                <a:cs typeface="+mn-cs"/>
              </a:endParaRPr>
            </a:p>
          </p:txBody>
        </p:sp>
        <p:sp>
          <p:nvSpPr>
            <p:cNvPr id="178" name="Forme libre 8">
              <a:extLst>
                <a:ext uri="{FF2B5EF4-FFF2-40B4-BE49-F238E27FC236}">
                  <a16:creationId xmlns:a16="http://schemas.microsoft.com/office/drawing/2014/main" id="{F41B024A-1C26-4B64-A99D-6AE10AB4D29A}"/>
                </a:ext>
              </a:extLst>
            </p:cNvPr>
            <p:cNvSpPr/>
            <p:nvPr/>
          </p:nvSpPr>
          <p:spPr>
            <a:xfrm>
              <a:off x="3074874" y="4798060"/>
              <a:ext cx="127408" cy="260377"/>
            </a:xfrm>
            <a:custGeom>
              <a:avLst/>
              <a:gdLst>
                <a:gd name="connsiteX0" fmla="*/ 0 w 558800"/>
                <a:gd name="connsiteY0" fmla="*/ 0 h 1234440"/>
                <a:gd name="connsiteX1" fmla="*/ 558800 w 558800"/>
                <a:gd name="connsiteY1" fmla="*/ 0 h 1234440"/>
                <a:gd name="connsiteX2" fmla="*/ 279400 w 558800"/>
                <a:gd name="connsiteY2" fmla="*/ 0 h 1234440"/>
                <a:gd name="connsiteX3" fmla="*/ 279400 w 558800"/>
                <a:gd name="connsiteY3" fmla="*/ 1234440 h 1234440"/>
                <a:gd name="connsiteX4" fmla="*/ 558800 w 558800"/>
                <a:gd name="connsiteY4" fmla="*/ 1234440 h 1234440"/>
                <a:gd name="connsiteX5" fmla="*/ 0 w 558800"/>
                <a:gd name="connsiteY5" fmla="*/ 1234440 h 123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800" h="1234440">
                  <a:moveTo>
                    <a:pt x="0" y="0"/>
                  </a:moveTo>
                  <a:lnTo>
                    <a:pt x="558800" y="0"/>
                  </a:lnTo>
                  <a:lnTo>
                    <a:pt x="279400" y="0"/>
                  </a:lnTo>
                  <a:lnTo>
                    <a:pt x="279400" y="1234440"/>
                  </a:lnTo>
                  <a:lnTo>
                    <a:pt x="558800" y="1234440"/>
                  </a:lnTo>
                  <a:lnTo>
                    <a:pt x="0" y="1234440"/>
                  </a:lnTo>
                </a:path>
              </a:pathLst>
            </a:custGeom>
            <a:noFill/>
            <a:ln w="19050" cap="flat" cmpd="sng" algn="ctr">
              <a:solidFill>
                <a:srgbClr val="8A9C3B"/>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FFFFFF"/>
                </a:solidFill>
                <a:effectLst/>
                <a:uLnTx/>
                <a:uFillTx/>
                <a:latin typeface="Arial"/>
                <a:ea typeface="+mn-ea"/>
                <a:cs typeface="+mn-cs"/>
              </a:endParaRPr>
            </a:p>
          </p:txBody>
        </p:sp>
        <p:sp>
          <p:nvSpPr>
            <p:cNvPr id="179" name="Forme libre 8">
              <a:extLst>
                <a:ext uri="{FF2B5EF4-FFF2-40B4-BE49-F238E27FC236}">
                  <a16:creationId xmlns:a16="http://schemas.microsoft.com/office/drawing/2014/main" id="{2D8BB7B2-90E9-47D9-8EF7-648CC77D7819}"/>
                </a:ext>
              </a:extLst>
            </p:cNvPr>
            <p:cNvSpPr/>
            <p:nvPr/>
          </p:nvSpPr>
          <p:spPr>
            <a:xfrm>
              <a:off x="3511119" y="4556761"/>
              <a:ext cx="127408" cy="456014"/>
            </a:xfrm>
            <a:custGeom>
              <a:avLst/>
              <a:gdLst>
                <a:gd name="connsiteX0" fmla="*/ 0 w 558800"/>
                <a:gd name="connsiteY0" fmla="*/ 0 h 1234440"/>
                <a:gd name="connsiteX1" fmla="*/ 558800 w 558800"/>
                <a:gd name="connsiteY1" fmla="*/ 0 h 1234440"/>
                <a:gd name="connsiteX2" fmla="*/ 279400 w 558800"/>
                <a:gd name="connsiteY2" fmla="*/ 0 h 1234440"/>
                <a:gd name="connsiteX3" fmla="*/ 279400 w 558800"/>
                <a:gd name="connsiteY3" fmla="*/ 1234440 h 1234440"/>
                <a:gd name="connsiteX4" fmla="*/ 558800 w 558800"/>
                <a:gd name="connsiteY4" fmla="*/ 1234440 h 1234440"/>
                <a:gd name="connsiteX5" fmla="*/ 0 w 558800"/>
                <a:gd name="connsiteY5" fmla="*/ 1234440 h 123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800" h="1234440">
                  <a:moveTo>
                    <a:pt x="0" y="0"/>
                  </a:moveTo>
                  <a:lnTo>
                    <a:pt x="558800" y="0"/>
                  </a:lnTo>
                  <a:lnTo>
                    <a:pt x="279400" y="0"/>
                  </a:lnTo>
                  <a:lnTo>
                    <a:pt x="279400" y="1234440"/>
                  </a:lnTo>
                  <a:lnTo>
                    <a:pt x="558800" y="1234440"/>
                  </a:lnTo>
                  <a:lnTo>
                    <a:pt x="0" y="1234440"/>
                  </a:lnTo>
                </a:path>
              </a:pathLst>
            </a:custGeom>
            <a:noFill/>
            <a:ln w="19050" cap="flat" cmpd="sng" algn="ctr">
              <a:solidFill>
                <a:srgbClr val="8A9C3B"/>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FFFFFF"/>
                </a:solidFill>
                <a:effectLst/>
                <a:uLnTx/>
                <a:uFillTx/>
                <a:latin typeface="Arial"/>
                <a:ea typeface="+mn-ea"/>
                <a:cs typeface="+mn-cs"/>
              </a:endParaRPr>
            </a:p>
          </p:txBody>
        </p:sp>
        <p:sp>
          <p:nvSpPr>
            <p:cNvPr id="180" name="Forme libre 8">
              <a:extLst>
                <a:ext uri="{FF2B5EF4-FFF2-40B4-BE49-F238E27FC236}">
                  <a16:creationId xmlns:a16="http://schemas.microsoft.com/office/drawing/2014/main" id="{993FB28B-74B2-4C13-B204-72A77981275F}"/>
                </a:ext>
              </a:extLst>
            </p:cNvPr>
            <p:cNvSpPr/>
            <p:nvPr/>
          </p:nvSpPr>
          <p:spPr>
            <a:xfrm>
              <a:off x="3923062" y="4155440"/>
              <a:ext cx="127408" cy="831414"/>
            </a:xfrm>
            <a:custGeom>
              <a:avLst/>
              <a:gdLst>
                <a:gd name="connsiteX0" fmla="*/ 0 w 558800"/>
                <a:gd name="connsiteY0" fmla="*/ 0 h 1234440"/>
                <a:gd name="connsiteX1" fmla="*/ 558800 w 558800"/>
                <a:gd name="connsiteY1" fmla="*/ 0 h 1234440"/>
                <a:gd name="connsiteX2" fmla="*/ 279400 w 558800"/>
                <a:gd name="connsiteY2" fmla="*/ 0 h 1234440"/>
                <a:gd name="connsiteX3" fmla="*/ 279400 w 558800"/>
                <a:gd name="connsiteY3" fmla="*/ 1234440 h 1234440"/>
                <a:gd name="connsiteX4" fmla="*/ 558800 w 558800"/>
                <a:gd name="connsiteY4" fmla="*/ 1234440 h 1234440"/>
                <a:gd name="connsiteX5" fmla="*/ 0 w 558800"/>
                <a:gd name="connsiteY5" fmla="*/ 1234440 h 123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800" h="1234440">
                  <a:moveTo>
                    <a:pt x="0" y="0"/>
                  </a:moveTo>
                  <a:lnTo>
                    <a:pt x="558800" y="0"/>
                  </a:lnTo>
                  <a:lnTo>
                    <a:pt x="279400" y="0"/>
                  </a:lnTo>
                  <a:lnTo>
                    <a:pt x="279400" y="1234440"/>
                  </a:lnTo>
                  <a:lnTo>
                    <a:pt x="558800" y="1234440"/>
                  </a:lnTo>
                  <a:lnTo>
                    <a:pt x="0" y="1234440"/>
                  </a:lnTo>
                </a:path>
              </a:pathLst>
            </a:custGeom>
            <a:noFill/>
            <a:ln w="19050" cap="flat" cmpd="sng" algn="ctr">
              <a:solidFill>
                <a:srgbClr val="8A9C3B"/>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FFFFFF"/>
                </a:solidFill>
                <a:effectLst/>
                <a:uLnTx/>
                <a:uFillTx/>
                <a:latin typeface="Arial"/>
                <a:ea typeface="+mn-ea"/>
                <a:cs typeface="+mn-cs"/>
              </a:endParaRPr>
            </a:p>
          </p:txBody>
        </p:sp>
        <p:sp>
          <p:nvSpPr>
            <p:cNvPr id="181" name="Forme libre 8">
              <a:extLst>
                <a:ext uri="{FF2B5EF4-FFF2-40B4-BE49-F238E27FC236}">
                  <a16:creationId xmlns:a16="http://schemas.microsoft.com/office/drawing/2014/main" id="{1228FF18-A14A-4CC4-82D8-27DCDBF73C7E}"/>
                </a:ext>
              </a:extLst>
            </p:cNvPr>
            <p:cNvSpPr/>
            <p:nvPr/>
          </p:nvSpPr>
          <p:spPr>
            <a:xfrm>
              <a:off x="4346477" y="3957962"/>
              <a:ext cx="127408" cy="921378"/>
            </a:xfrm>
            <a:custGeom>
              <a:avLst/>
              <a:gdLst>
                <a:gd name="connsiteX0" fmla="*/ 0 w 558800"/>
                <a:gd name="connsiteY0" fmla="*/ 0 h 1234440"/>
                <a:gd name="connsiteX1" fmla="*/ 558800 w 558800"/>
                <a:gd name="connsiteY1" fmla="*/ 0 h 1234440"/>
                <a:gd name="connsiteX2" fmla="*/ 279400 w 558800"/>
                <a:gd name="connsiteY2" fmla="*/ 0 h 1234440"/>
                <a:gd name="connsiteX3" fmla="*/ 279400 w 558800"/>
                <a:gd name="connsiteY3" fmla="*/ 1234440 h 1234440"/>
                <a:gd name="connsiteX4" fmla="*/ 558800 w 558800"/>
                <a:gd name="connsiteY4" fmla="*/ 1234440 h 1234440"/>
                <a:gd name="connsiteX5" fmla="*/ 0 w 558800"/>
                <a:gd name="connsiteY5" fmla="*/ 1234440 h 123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800" h="1234440">
                  <a:moveTo>
                    <a:pt x="0" y="0"/>
                  </a:moveTo>
                  <a:lnTo>
                    <a:pt x="558800" y="0"/>
                  </a:lnTo>
                  <a:lnTo>
                    <a:pt x="279400" y="0"/>
                  </a:lnTo>
                  <a:lnTo>
                    <a:pt x="279400" y="1234440"/>
                  </a:lnTo>
                  <a:lnTo>
                    <a:pt x="558800" y="1234440"/>
                  </a:lnTo>
                  <a:lnTo>
                    <a:pt x="0" y="1234440"/>
                  </a:lnTo>
                </a:path>
              </a:pathLst>
            </a:custGeom>
            <a:noFill/>
            <a:ln w="19050" cap="flat" cmpd="sng" algn="ctr">
              <a:solidFill>
                <a:srgbClr val="8A9C3B"/>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FFFFFF"/>
                </a:solidFill>
                <a:effectLst/>
                <a:uLnTx/>
                <a:uFillTx/>
                <a:latin typeface="Arial"/>
                <a:ea typeface="+mn-ea"/>
                <a:cs typeface="+mn-cs"/>
              </a:endParaRPr>
            </a:p>
          </p:txBody>
        </p:sp>
        <p:sp>
          <p:nvSpPr>
            <p:cNvPr id="182" name="Forme libre 8">
              <a:extLst>
                <a:ext uri="{FF2B5EF4-FFF2-40B4-BE49-F238E27FC236}">
                  <a16:creationId xmlns:a16="http://schemas.microsoft.com/office/drawing/2014/main" id="{A2A3B1F5-02B1-4F3D-B6B8-2D45960AD4A8}"/>
                </a:ext>
              </a:extLst>
            </p:cNvPr>
            <p:cNvSpPr/>
            <p:nvPr/>
          </p:nvSpPr>
          <p:spPr>
            <a:xfrm>
              <a:off x="4759987" y="3718560"/>
              <a:ext cx="127408" cy="1125220"/>
            </a:xfrm>
            <a:custGeom>
              <a:avLst/>
              <a:gdLst>
                <a:gd name="connsiteX0" fmla="*/ 0 w 558800"/>
                <a:gd name="connsiteY0" fmla="*/ 0 h 1234440"/>
                <a:gd name="connsiteX1" fmla="*/ 558800 w 558800"/>
                <a:gd name="connsiteY1" fmla="*/ 0 h 1234440"/>
                <a:gd name="connsiteX2" fmla="*/ 279400 w 558800"/>
                <a:gd name="connsiteY2" fmla="*/ 0 h 1234440"/>
                <a:gd name="connsiteX3" fmla="*/ 279400 w 558800"/>
                <a:gd name="connsiteY3" fmla="*/ 1234440 h 1234440"/>
                <a:gd name="connsiteX4" fmla="*/ 558800 w 558800"/>
                <a:gd name="connsiteY4" fmla="*/ 1234440 h 1234440"/>
                <a:gd name="connsiteX5" fmla="*/ 0 w 558800"/>
                <a:gd name="connsiteY5" fmla="*/ 1234440 h 123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800" h="1234440">
                  <a:moveTo>
                    <a:pt x="0" y="0"/>
                  </a:moveTo>
                  <a:lnTo>
                    <a:pt x="558800" y="0"/>
                  </a:lnTo>
                  <a:lnTo>
                    <a:pt x="279400" y="0"/>
                  </a:lnTo>
                  <a:lnTo>
                    <a:pt x="279400" y="1234440"/>
                  </a:lnTo>
                  <a:lnTo>
                    <a:pt x="558800" y="1234440"/>
                  </a:lnTo>
                  <a:lnTo>
                    <a:pt x="0" y="1234440"/>
                  </a:lnTo>
                </a:path>
              </a:pathLst>
            </a:custGeom>
            <a:noFill/>
            <a:ln w="19050" cap="flat" cmpd="sng" algn="ctr">
              <a:solidFill>
                <a:srgbClr val="8A9C3B"/>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FFFFFF"/>
                </a:solidFill>
                <a:effectLst/>
                <a:uLnTx/>
                <a:uFillTx/>
                <a:latin typeface="Arial"/>
                <a:ea typeface="+mn-ea"/>
                <a:cs typeface="+mn-cs"/>
              </a:endParaRPr>
            </a:p>
          </p:txBody>
        </p:sp>
        <p:sp>
          <p:nvSpPr>
            <p:cNvPr id="185" name="Forme libre 8">
              <a:extLst>
                <a:ext uri="{FF2B5EF4-FFF2-40B4-BE49-F238E27FC236}">
                  <a16:creationId xmlns:a16="http://schemas.microsoft.com/office/drawing/2014/main" id="{4378E863-B429-4E1B-BBB5-2826ACABB6A5}"/>
                </a:ext>
              </a:extLst>
            </p:cNvPr>
            <p:cNvSpPr/>
            <p:nvPr/>
          </p:nvSpPr>
          <p:spPr>
            <a:xfrm>
              <a:off x="5180292" y="3627120"/>
              <a:ext cx="127408" cy="1186180"/>
            </a:xfrm>
            <a:custGeom>
              <a:avLst/>
              <a:gdLst>
                <a:gd name="connsiteX0" fmla="*/ 0 w 558800"/>
                <a:gd name="connsiteY0" fmla="*/ 0 h 1234440"/>
                <a:gd name="connsiteX1" fmla="*/ 558800 w 558800"/>
                <a:gd name="connsiteY1" fmla="*/ 0 h 1234440"/>
                <a:gd name="connsiteX2" fmla="*/ 279400 w 558800"/>
                <a:gd name="connsiteY2" fmla="*/ 0 h 1234440"/>
                <a:gd name="connsiteX3" fmla="*/ 279400 w 558800"/>
                <a:gd name="connsiteY3" fmla="*/ 1234440 h 1234440"/>
                <a:gd name="connsiteX4" fmla="*/ 558800 w 558800"/>
                <a:gd name="connsiteY4" fmla="*/ 1234440 h 1234440"/>
                <a:gd name="connsiteX5" fmla="*/ 0 w 558800"/>
                <a:gd name="connsiteY5" fmla="*/ 1234440 h 123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800" h="1234440">
                  <a:moveTo>
                    <a:pt x="0" y="0"/>
                  </a:moveTo>
                  <a:lnTo>
                    <a:pt x="558800" y="0"/>
                  </a:lnTo>
                  <a:lnTo>
                    <a:pt x="279400" y="0"/>
                  </a:lnTo>
                  <a:lnTo>
                    <a:pt x="279400" y="1234440"/>
                  </a:lnTo>
                  <a:lnTo>
                    <a:pt x="558800" y="1234440"/>
                  </a:lnTo>
                  <a:lnTo>
                    <a:pt x="0" y="1234440"/>
                  </a:lnTo>
                </a:path>
              </a:pathLst>
            </a:custGeom>
            <a:noFill/>
            <a:ln w="19050" cap="flat" cmpd="sng" algn="ctr">
              <a:solidFill>
                <a:srgbClr val="8A9C3B"/>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FFFFFF"/>
                </a:solidFill>
                <a:effectLst/>
                <a:uLnTx/>
                <a:uFillTx/>
                <a:latin typeface="Arial"/>
                <a:ea typeface="+mn-ea"/>
                <a:cs typeface="+mn-cs"/>
              </a:endParaRPr>
            </a:p>
          </p:txBody>
        </p:sp>
        <p:sp>
          <p:nvSpPr>
            <p:cNvPr id="186" name="Forme libre 8">
              <a:extLst>
                <a:ext uri="{FF2B5EF4-FFF2-40B4-BE49-F238E27FC236}">
                  <a16:creationId xmlns:a16="http://schemas.microsoft.com/office/drawing/2014/main" id="{F26E9A42-2B18-44BC-8792-0910977A4BA3}"/>
                </a:ext>
              </a:extLst>
            </p:cNvPr>
            <p:cNvSpPr/>
            <p:nvPr/>
          </p:nvSpPr>
          <p:spPr>
            <a:xfrm>
              <a:off x="5180292" y="4903007"/>
              <a:ext cx="127408" cy="121113"/>
            </a:xfrm>
            <a:custGeom>
              <a:avLst/>
              <a:gdLst>
                <a:gd name="connsiteX0" fmla="*/ 0 w 558800"/>
                <a:gd name="connsiteY0" fmla="*/ 0 h 1234440"/>
                <a:gd name="connsiteX1" fmla="*/ 558800 w 558800"/>
                <a:gd name="connsiteY1" fmla="*/ 0 h 1234440"/>
                <a:gd name="connsiteX2" fmla="*/ 279400 w 558800"/>
                <a:gd name="connsiteY2" fmla="*/ 0 h 1234440"/>
                <a:gd name="connsiteX3" fmla="*/ 279400 w 558800"/>
                <a:gd name="connsiteY3" fmla="*/ 1234440 h 1234440"/>
                <a:gd name="connsiteX4" fmla="*/ 558800 w 558800"/>
                <a:gd name="connsiteY4" fmla="*/ 1234440 h 1234440"/>
                <a:gd name="connsiteX5" fmla="*/ 0 w 558800"/>
                <a:gd name="connsiteY5" fmla="*/ 1234440 h 123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800" h="1234440">
                  <a:moveTo>
                    <a:pt x="0" y="0"/>
                  </a:moveTo>
                  <a:lnTo>
                    <a:pt x="558800" y="0"/>
                  </a:lnTo>
                  <a:lnTo>
                    <a:pt x="279400" y="0"/>
                  </a:lnTo>
                  <a:lnTo>
                    <a:pt x="279400" y="1234440"/>
                  </a:lnTo>
                  <a:lnTo>
                    <a:pt x="558800" y="1234440"/>
                  </a:lnTo>
                  <a:lnTo>
                    <a:pt x="0" y="1234440"/>
                  </a:lnTo>
                </a:path>
              </a:pathLst>
            </a:custGeom>
            <a:noFill/>
            <a:ln w="19050" cap="flat" cmpd="sng" algn="ctr">
              <a:solidFill>
                <a:srgbClr val="68B6E6"/>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FFFFFF"/>
                </a:solidFill>
                <a:effectLst/>
                <a:uLnTx/>
                <a:uFillTx/>
                <a:latin typeface="Arial"/>
                <a:ea typeface="+mn-ea"/>
                <a:cs typeface="+mn-cs"/>
              </a:endParaRPr>
            </a:p>
          </p:txBody>
        </p:sp>
        <p:sp>
          <p:nvSpPr>
            <p:cNvPr id="39" name="Forme libre : forme 38">
              <a:extLst>
                <a:ext uri="{FF2B5EF4-FFF2-40B4-BE49-F238E27FC236}">
                  <a16:creationId xmlns:a16="http://schemas.microsoft.com/office/drawing/2014/main" id="{12D5E308-D883-4DEB-852B-92B0C607A49E}"/>
                </a:ext>
              </a:extLst>
            </p:cNvPr>
            <p:cNvSpPr/>
            <p:nvPr/>
          </p:nvSpPr>
          <p:spPr>
            <a:xfrm>
              <a:off x="1038860" y="3522980"/>
              <a:ext cx="4206240" cy="1590040"/>
            </a:xfrm>
            <a:custGeom>
              <a:avLst/>
              <a:gdLst>
                <a:gd name="connsiteX0" fmla="*/ 0 w 4224020"/>
                <a:gd name="connsiteY0" fmla="*/ 1602740 h 1602740"/>
                <a:gd name="connsiteX1" fmla="*/ 421640 w 4224020"/>
                <a:gd name="connsiteY1" fmla="*/ 1602740 h 1602740"/>
                <a:gd name="connsiteX2" fmla="*/ 838200 w 4224020"/>
                <a:gd name="connsiteY2" fmla="*/ 1579880 h 1602740"/>
                <a:gd name="connsiteX3" fmla="*/ 1264920 w 4224020"/>
                <a:gd name="connsiteY3" fmla="*/ 1541780 h 1602740"/>
                <a:gd name="connsiteX4" fmla="*/ 1689100 w 4224020"/>
                <a:gd name="connsiteY4" fmla="*/ 1394460 h 1602740"/>
                <a:gd name="connsiteX5" fmla="*/ 2100580 w 4224020"/>
                <a:gd name="connsiteY5" fmla="*/ 1089660 h 1602740"/>
                <a:gd name="connsiteX6" fmla="*/ 2524760 w 4224020"/>
                <a:gd name="connsiteY6" fmla="*/ 655320 h 1602740"/>
                <a:gd name="connsiteX7" fmla="*/ 2951480 w 4224020"/>
                <a:gd name="connsiteY7" fmla="*/ 309880 h 1602740"/>
                <a:gd name="connsiteX8" fmla="*/ 3370580 w 4224020"/>
                <a:gd name="connsiteY8" fmla="*/ 106680 h 1602740"/>
                <a:gd name="connsiteX9" fmla="*/ 3792220 w 4224020"/>
                <a:gd name="connsiteY9" fmla="*/ 114300 h 1602740"/>
                <a:gd name="connsiteX10" fmla="*/ 4224020 w 4224020"/>
                <a:gd name="connsiteY10" fmla="*/ 0 h 1602740"/>
                <a:gd name="connsiteX0" fmla="*/ 0 w 4224020"/>
                <a:gd name="connsiteY0" fmla="*/ 1602740 h 1602740"/>
                <a:gd name="connsiteX1" fmla="*/ 421640 w 4224020"/>
                <a:gd name="connsiteY1" fmla="*/ 1602740 h 1602740"/>
                <a:gd name="connsiteX2" fmla="*/ 838200 w 4224020"/>
                <a:gd name="connsiteY2" fmla="*/ 1579880 h 1602740"/>
                <a:gd name="connsiteX3" fmla="*/ 1264920 w 4224020"/>
                <a:gd name="connsiteY3" fmla="*/ 1541780 h 1602740"/>
                <a:gd name="connsiteX4" fmla="*/ 1696720 w 4224020"/>
                <a:gd name="connsiteY4" fmla="*/ 1407160 h 1602740"/>
                <a:gd name="connsiteX5" fmla="*/ 2100580 w 4224020"/>
                <a:gd name="connsiteY5" fmla="*/ 1089660 h 1602740"/>
                <a:gd name="connsiteX6" fmla="*/ 2524760 w 4224020"/>
                <a:gd name="connsiteY6" fmla="*/ 655320 h 1602740"/>
                <a:gd name="connsiteX7" fmla="*/ 2951480 w 4224020"/>
                <a:gd name="connsiteY7" fmla="*/ 309880 h 1602740"/>
                <a:gd name="connsiteX8" fmla="*/ 3370580 w 4224020"/>
                <a:gd name="connsiteY8" fmla="*/ 106680 h 1602740"/>
                <a:gd name="connsiteX9" fmla="*/ 3792220 w 4224020"/>
                <a:gd name="connsiteY9" fmla="*/ 114300 h 1602740"/>
                <a:gd name="connsiteX10" fmla="*/ 4224020 w 4224020"/>
                <a:gd name="connsiteY10" fmla="*/ 0 h 1602740"/>
                <a:gd name="connsiteX0" fmla="*/ 0 w 4224020"/>
                <a:gd name="connsiteY0" fmla="*/ 1602740 h 1602740"/>
                <a:gd name="connsiteX1" fmla="*/ 421640 w 4224020"/>
                <a:gd name="connsiteY1" fmla="*/ 1602740 h 1602740"/>
                <a:gd name="connsiteX2" fmla="*/ 838200 w 4224020"/>
                <a:gd name="connsiteY2" fmla="*/ 1579880 h 1602740"/>
                <a:gd name="connsiteX3" fmla="*/ 1264920 w 4224020"/>
                <a:gd name="connsiteY3" fmla="*/ 1541780 h 1602740"/>
                <a:gd name="connsiteX4" fmla="*/ 1696720 w 4224020"/>
                <a:gd name="connsiteY4" fmla="*/ 1407160 h 1602740"/>
                <a:gd name="connsiteX5" fmla="*/ 2100580 w 4224020"/>
                <a:gd name="connsiteY5" fmla="*/ 1089660 h 1602740"/>
                <a:gd name="connsiteX6" fmla="*/ 2524760 w 4224020"/>
                <a:gd name="connsiteY6" fmla="*/ 660400 h 1602740"/>
                <a:gd name="connsiteX7" fmla="*/ 2951480 w 4224020"/>
                <a:gd name="connsiteY7" fmla="*/ 309880 h 1602740"/>
                <a:gd name="connsiteX8" fmla="*/ 3370580 w 4224020"/>
                <a:gd name="connsiteY8" fmla="*/ 106680 h 1602740"/>
                <a:gd name="connsiteX9" fmla="*/ 3792220 w 4224020"/>
                <a:gd name="connsiteY9" fmla="*/ 114300 h 1602740"/>
                <a:gd name="connsiteX10" fmla="*/ 4224020 w 4224020"/>
                <a:gd name="connsiteY10" fmla="*/ 0 h 1602740"/>
                <a:gd name="connsiteX0" fmla="*/ 0 w 4206240"/>
                <a:gd name="connsiteY0" fmla="*/ 1590040 h 1590040"/>
                <a:gd name="connsiteX1" fmla="*/ 421640 w 4206240"/>
                <a:gd name="connsiteY1" fmla="*/ 1590040 h 1590040"/>
                <a:gd name="connsiteX2" fmla="*/ 838200 w 4206240"/>
                <a:gd name="connsiteY2" fmla="*/ 1567180 h 1590040"/>
                <a:gd name="connsiteX3" fmla="*/ 1264920 w 4206240"/>
                <a:gd name="connsiteY3" fmla="*/ 1529080 h 1590040"/>
                <a:gd name="connsiteX4" fmla="*/ 1696720 w 4206240"/>
                <a:gd name="connsiteY4" fmla="*/ 1394460 h 1590040"/>
                <a:gd name="connsiteX5" fmla="*/ 2100580 w 4206240"/>
                <a:gd name="connsiteY5" fmla="*/ 1076960 h 1590040"/>
                <a:gd name="connsiteX6" fmla="*/ 2524760 w 4206240"/>
                <a:gd name="connsiteY6" fmla="*/ 647700 h 1590040"/>
                <a:gd name="connsiteX7" fmla="*/ 2951480 w 4206240"/>
                <a:gd name="connsiteY7" fmla="*/ 297180 h 1590040"/>
                <a:gd name="connsiteX8" fmla="*/ 3370580 w 4206240"/>
                <a:gd name="connsiteY8" fmla="*/ 93980 h 1590040"/>
                <a:gd name="connsiteX9" fmla="*/ 3792220 w 4206240"/>
                <a:gd name="connsiteY9" fmla="*/ 101600 h 1590040"/>
                <a:gd name="connsiteX10" fmla="*/ 4206240 w 4206240"/>
                <a:gd name="connsiteY10" fmla="*/ 0 h 159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6240" h="1590040">
                  <a:moveTo>
                    <a:pt x="0" y="1590040"/>
                  </a:moveTo>
                  <a:lnTo>
                    <a:pt x="421640" y="1590040"/>
                  </a:lnTo>
                  <a:lnTo>
                    <a:pt x="838200" y="1567180"/>
                  </a:lnTo>
                  <a:lnTo>
                    <a:pt x="1264920" y="1529080"/>
                  </a:lnTo>
                  <a:lnTo>
                    <a:pt x="1696720" y="1394460"/>
                  </a:lnTo>
                  <a:lnTo>
                    <a:pt x="2100580" y="1076960"/>
                  </a:lnTo>
                  <a:lnTo>
                    <a:pt x="2524760" y="647700"/>
                  </a:lnTo>
                  <a:lnTo>
                    <a:pt x="2951480" y="297180"/>
                  </a:lnTo>
                  <a:lnTo>
                    <a:pt x="3370580" y="93980"/>
                  </a:lnTo>
                  <a:lnTo>
                    <a:pt x="3792220" y="101600"/>
                  </a:lnTo>
                  <a:lnTo>
                    <a:pt x="4206240" y="0"/>
                  </a:lnTo>
                </a:path>
              </a:pathLst>
            </a:custGeom>
            <a:noFill/>
            <a:ln w="19050">
              <a:solidFill>
                <a:srgbClr val="385C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7" name="Forme libre : forme 186">
              <a:extLst>
                <a:ext uri="{FF2B5EF4-FFF2-40B4-BE49-F238E27FC236}">
                  <a16:creationId xmlns:a16="http://schemas.microsoft.com/office/drawing/2014/main" id="{A1C15AAC-3643-4416-952A-23D14EFD85FE}"/>
                </a:ext>
              </a:extLst>
            </p:cNvPr>
            <p:cNvSpPr/>
            <p:nvPr/>
          </p:nvSpPr>
          <p:spPr>
            <a:xfrm>
              <a:off x="1038860" y="3132052"/>
              <a:ext cx="4206240" cy="1958340"/>
            </a:xfrm>
            <a:custGeom>
              <a:avLst/>
              <a:gdLst>
                <a:gd name="connsiteX0" fmla="*/ 0 w 4224020"/>
                <a:gd name="connsiteY0" fmla="*/ 1602740 h 1602740"/>
                <a:gd name="connsiteX1" fmla="*/ 421640 w 4224020"/>
                <a:gd name="connsiteY1" fmla="*/ 1602740 h 1602740"/>
                <a:gd name="connsiteX2" fmla="*/ 838200 w 4224020"/>
                <a:gd name="connsiteY2" fmla="*/ 1579880 h 1602740"/>
                <a:gd name="connsiteX3" fmla="*/ 1264920 w 4224020"/>
                <a:gd name="connsiteY3" fmla="*/ 1541780 h 1602740"/>
                <a:gd name="connsiteX4" fmla="*/ 1689100 w 4224020"/>
                <a:gd name="connsiteY4" fmla="*/ 1394460 h 1602740"/>
                <a:gd name="connsiteX5" fmla="*/ 2100580 w 4224020"/>
                <a:gd name="connsiteY5" fmla="*/ 1089660 h 1602740"/>
                <a:gd name="connsiteX6" fmla="*/ 2524760 w 4224020"/>
                <a:gd name="connsiteY6" fmla="*/ 655320 h 1602740"/>
                <a:gd name="connsiteX7" fmla="*/ 2951480 w 4224020"/>
                <a:gd name="connsiteY7" fmla="*/ 309880 h 1602740"/>
                <a:gd name="connsiteX8" fmla="*/ 3370580 w 4224020"/>
                <a:gd name="connsiteY8" fmla="*/ 106680 h 1602740"/>
                <a:gd name="connsiteX9" fmla="*/ 3792220 w 4224020"/>
                <a:gd name="connsiteY9" fmla="*/ 114300 h 1602740"/>
                <a:gd name="connsiteX10" fmla="*/ 4224020 w 4224020"/>
                <a:gd name="connsiteY10" fmla="*/ 0 h 1602740"/>
                <a:gd name="connsiteX0" fmla="*/ 0 w 4224020"/>
                <a:gd name="connsiteY0" fmla="*/ 1602740 h 1602740"/>
                <a:gd name="connsiteX1" fmla="*/ 421640 w 4224020"/>
                <a:gd name="connsiteY1" fmla="*/ 1602740 h 1602740"/>
                <a:gd name="connsiteX2" fmla="*/ 838200 w 4224020"/>
                <a:gd name="connsiteY2" fmla="*/ 1579880 h 1602740"/>
                <a:gd name="connsiteX3" fmla="*/ 1264920 w 4224020"/>
                <a:gd name="connsiteY3" fmla="*/ 1541780 h 1602740"/>
                <a:gd name="connsiteX4" fmla="*/ 1696720 w 4224020"/>
                <a:gd name="connsiteY4" fmla="*/ 1407160 h 1602740"/>
                <a:gd name="connsiteX5" fmla="*/ 2100580 w 4224020"/>
                <a:gd name="connsiteY5" fmla="*/ 1089660 h 1602740"/>
                <a:gd name="connsiteX6" fmla="*/ 2524760 w 4224020"/>
                <a:gd name="connsiteY6" fmla="*/ 655320 h 1602740"/>
                <a:gd name="connsiteX7" fmla="*/ 2951480 w 4224020"/>
                <a:gd name="connsiteY7" fmla="*/ 309880 h 1602740"/>
                <a:gd name="connsiteX8" fmla="*/ 3370580 w 4224020"/>
                <a:gd name="connsiteY8" fmla="*/ 106680 h 1602740"/>
                <a:gd name="connsiteX9" fmla="*/ 3792220 w 4224020"/>
                <a:gd name="connsiteY9" fmla="*/ 114300 h 1602740"/>
                <a:gd name="connsiteX10" fmla="*/ 4224020 w 4224020"/>
                <a:gd name="connsiteY10" fmla="*/ 0 h 1602740"/>
                <a:gd name="connsiteX0" fmla="*/ 0 w 4224020"/>
                <a:gd name="connsiteY0" fmla="*/ 1602740 h 1602740"/>
                <a:gd name="connsiteX1" fmla="*/ 421640 w 4224020"/>
                <a:gd name="connsiteY1" fmla="*/ 1602740 h 1602740"/>
                <a:gd name="connsiteX2" fmla="*/ 838200 w 4224020"/>
                <a:gd name="connsiteY2" fmla="*/ 1579880 h 1602740"/>
                <a:gd name="connsiteX3" fmla="*/ 1264920 w 4224020"/>
                <a:gd name="connsiteY3" fmla="*/ 1541780 h 1602740"/>
                <a:gd name="connsiteX4" fmla="*/ 1696720 w 4224020"/>
                <a:gd name="connsiteY4" fmla="*/ 1407160 h 1602740"/>
                <a:gd name="connsiteX5" fmla="*/ 2100580 w 4224020"/>
                <a:gd name="connsiteY5" fmla="*/ 1089660 h 1602740"/>
                <a:gd name="connsiteX6" fmla="*/ 2524760 w 4224020"/>
                <a:gd name="connsiteY6" fmla="*/ 660400 h 1602740"/>
                <a:gd name="connsiteX7" fmla="*/ 2951480 w 4224020"/>
                <a:gd name="connsiteY7" fmla="*/ 309880 h 1602740"/>
                <a:gd name="connsiteX8" fmla="*/ 3370580 w 4224020"/>
                <a:gd name="connsiteY8" fmla="*/ 106680 h 1602740"/>
                <a:gd name="connsiteX9" fmla="*/ 3792220 w 4224020"/>
                <a:gd name="connsiteY9" fmla="*/ 114300 h 1602740"/>
                <a:gd name="connsiteX10" fmla="*/ 4224020 w 4224020"/>
                <a:gd name="connsiteY10" fmla="*/ 0 h 1602740"/>
                <a:gd name="connsiteX0" fmla="*/ 0 w 4206240"/>
                <a:gd name="connsiteY0" fmla="*/ 1590040 h 1590040"/>
                <a:gd name="connsiteX1" fmla="*/ 421640 w 4206240"/>
                <a:gd name="connsiteY1" fmla="*/ 1590040 h 1590040"/>
                <a:gd name="connsiteX2" fmla="*/ 838200 w 4206240"/>
                <a:gd name="connsiteY2" fmla="*/ 1567180 h 1590040"/>
                <a:gd name="connsiteX3" fmla="*/ 1264920 w 4206240"/>
                <a:gd name="connsiteY3" fmla="*/ 1529080 h 1590040"/>
                <a:gd name="connsiteX4" fmla="*/ 1696720 w 4206240"/>
                <a:gd name="connsiteY4" fmla="*/ 1394460 h 1590040"/>
                <a:gd name="connsiteX5" fmla="*/ 2100580 w 4206240"/>
                <a:gd name="connsiteY5" fmla="*/ 1076960 h 1590040"/>
                <a:gd name="connsiteX6" fmla="*/ 2524760 w 4206240"/>
                <a:gd name="connsiteY6" fmla="*/ 647700 h 1590040"/>
                <a:gd name="connsiteX7" fmla="*/ 2951480 w 4206240"/>
                <a:gd name="connsiteY7" fmla="*/ 297180 h 1590040"/>
                <a:gd name="connsiteX8" fmla="*/ 3370580 w 4206240"/>
                <a:gd name="connsiteY8" fmla="*/ 93980 h 1590040"/>
                <a:gd name="connsiteX9" fmla="*/ 3792220 w 4206240"/>
                <a:gd name="connsiteY9" fmla="*/ 101600 h 1590040"/>
                <a:gd name="connsiteX10" fmla="*/ 4206240 w 4206240"/>
                <a:gd name="connsiteY10" fmla="*/ 0 h 1590040"/>
                <a:gd name="connsiteX0" fmla="*/ 0 w 4211320"/>
                <a:gd name="connsiteY0" fmla="*/ 1854200 h 1854200"/>
                <a:gd name="connsiteX1" fmla="*/ 421640 w 4211320"/>
                <a:gd name="connsiteY1" fmla="*/ 1854200 h 1854200"/>
                <a:gd name="connsiteX2" fmla="*/ 838200 w 4211320"/>
                <a:gd name="connsiteY2" fmla="*/ 1831340 h 1854200"/>
                <a:gd name="connsiteX3" fmla="*/ 1264920 w 4211320"/>
                <a:gd name="connsiteY3" fmla="*/ 1793240 h 1854200"/>
                <a:gd name="connsiteX4" fmla="*/ 1696720 w 4211320"/>
                <a:gd name="connsiteY4" fmla="*/ 1658620 h 1854200"/>
                <a:gd name="connsiteX5" fmla="*/ 2100580 w 4211320"/>
                <a:gd name="connsiteY5" fmla="*/ 1341120 h 1854200"/>
                <a:gd name="connsiteX6" fmla="*/ 2524760 w 4211320"/>
                <a:gd name="connsiteY6" fmla="*/ 911860 h 1854200"/>
                <a:gd name="connsiteX7" fmla="*/ 2951480 w 4211320"/>
                <a:gd name="connsiteY7" fmla="*/ 561340 h 1854200"/>
                <a:gd name="connsiteX8" fmla="*/ 3370580 w 4211320"/>
                <a:gd name="connsiteY8" fmla="*/ 358140 h 1854200"/>
                <a:gd name="connsiteX9" fmla="*/ 3792220 w 4211320"/>
                <a:gd name="connsiteY9" fmla="*/ 365760 h 1854200"/>
                <a:gd name="connsiteX10" fmla="*/ 4211320 w 4211320"/>
                <a:gd name="connsiteY10" fmla="*/ 0 h 1854200"/>
                <a:gd name="connsiteX0" fmla="*/ 0 w 4211320"/>
                <a:gd name="connsiteY0" fmla="*/ 1912620 h 1912620"/>
                <a:gd name="connsiteX1" fmla="*/ 421640 w 4211320"/>
                <a:gd name="connsiteY1" fmla="*/ 1912620 h 1912620"/>
                <a:gd name="connsiteX2" fmla="*/ 838200 w 4211320"/>
                <a:gd name="connsiteY2" fmla="*/ 1889760 h 1912620"/>
                <a:gd name="connsiteX3" fmla="*/ 1264920 w 4211320"/>
                <a:gd name="connsiteY3" fmla="*/ 1851660 h 1912620"/>
                <a:gd name="connsiteX4" fmla="*/ 1696720 w 4211320"/>
                <a:gd name="connsiteY4" fmla="*/ 1717040 h 1912620"/>
                <a:gd name="connsiteX5" fmla="*/ 2100580 w 4211320"/>
                <a:gd name="connsiteY5" fmla="*/ 1399540 h 1912620"/>
                <a:gd name="connsiteX6" fmla="*/ 2524760 w 4211320"/>
                <a:gd name="connsiteY6" fmla="*/ 970280 h 1912620"/>
                <a:gd name="connsiteX7" fmla="*/ 2951480 w 4211320"/>
                <a:gd name="connsiteY7" fmla="*/ 619760 h 1912620"/>
                <a:gd name="connsiteX8" fmla="*/ 3370580 w 4211320"/>
                <a:gd name="connsiteY8" fmla="*/ 416560 h 1912620"/>
                <a:gd name="connsiteX9" fmla="*/ 3789680 w 4211320"/>
                <a:gd name="connsiteY9" fmla="*/ 0 h 1912620"/>
                <a:gd name="connsiteX10" fmla="*/ 4211320 w 4211320"/>
                <a:gd name="connsiteY10" fmla="*/ 58420 h 1912620"/>
                <a:gd name="connsiteX0" fmla="*/ 0 w 4206240"/>
                <a:gd name="connsiteY0" fmla="*/ 1912620 h 1912620"/>
                <a:gd name="connsiteX1" fmla="*/ 421640 w 4206240"/>
                <a:gd name="connsiteY1" fmla="*/ 1912620 h 1912620"/>
                <a:gd name="connsiteX2" fmla="*/ 838200 w 4206240"/>
                <a:gd name="connsiteY2" fmla="*/ 1889760 h 1912620"/>
                <a:gd name="connsiteX3" fmla="*/ 1264920 w 4206240"/>
                <a:gd name="connsiteY3" fmla="*/ 1851660 h 1912620"/>
                <a:gd name="connsiteX4" fmla="*/ 1696720 w 4206240"/>
                <a:gd name="connsiteY4" fmla="*/ 1717040 h 1912620"/>
                <a:gd name="connsiteX5" fmla="*/ 2100580 w 4206240"/>
                <a:gd name="connsiteY5" fmla="*/ 1399540 h 1912620"/>
                <a:gd name="connsiteX6" fmla="*/ 2524760 w 4206240"/>
                <a:gd name="connsiteY6" fmla="*/ 970280 h 1912620"/>
                <a:gd name="connsiteX7" fmla="*/ 2951480 w 4206240"/>
                <a:gd name="connsiteY7" fmla="*/ 619760 h 1912620"/>
                <a:gd name="connsiteX8" fmla="*/ 3370580 w 4206240"/>
                <a:gd name="connsiteY8" fmla="*/ 416560 h 1912620"/>
                <a:gd name="connsiteX9" fmla="*/ 3789680 w 4206240"/>
                <a:gd name="connsiteY9" fmla="*/ 0 h 1912620"/>
                <a:gd name="connsiteX10" fmla="*/ 4206240 w 4206240"/>
                <a:gd name="connsiteY10" fmla="*/ 68580 h 1912620"/>
                <a:gd name="connsiteX0" fmla="*/ 0 w 4206240"/>
                <a:gd name="connsiteY0" fmla="*/ 1958340 h 1958340"/>
                <a:gd name="connsiteX1" fmla="*/ 421640 w 4206240"/>
                <a:gd name="connsiteY1" fmla="*/ 1958340 h 1958340"/>
                <a:gd name="connsiteX2" fmla="*/ 838200 w 4206240"/>
                <a:gd name="connsiteY2" fmla="*/ 1935480 h 1958340"/>
                <a:gd name="connsiteX3" fmla="*/ 1264920 w 4206240"/>
                <a:gd name="connsiteY3" fmla="*/ 1897380 h 1958340"/>
                <a:gd name="connsiteX4" fmla="*/ 1696720 w 4206240"/>
                <a:gd name="connsiteY4" fmla="*/ 1762760 h 1958340"/>
                <a:gd name="connsiteX5" fmla="*/ 2100580 w 4206240"/>
                <a:gd name="connsiteY5" fmla="*/ 1445260 h 1958340"/>
                <a:gd name="connsiteX6" fmla="*/ 2524760 w 4206240"/>
                <a:gd name="connsiteY6" fmla="*/ 1016000 h 1958340"/>
                <a:gd name="connsiteX7" fmla="*/ 2951480 w 4206240"/>
                <a:gd name="connsiteY7" fmla="*/ 665480 h 1958340"/>
                <a:gd name="connsiteX8" fmla="*/ 3362960 w 4206240"/>
                <a:gd name="connsiteY8" fmla="*/ 0 h 1958340"/>
                <a:gd name="connsiteX9" fmla="*/ 3789680 w 4206240"/>
                <a:gd name="connsiteY9" fmla="*/ 45720 h 1958340"/>
                <a:gd name="connsiteX10" fmla="*/ 4206240 w 4206240"/>
                <a:gd name="connsiteY10" fmla="*/ 114300 h 1958340"/>
                <a:gd name="connsiteX0" fmla="*/ 0 w 4206240"/>
                <a:gd name="connsiteY0" fmla="*/ 1958340 h 1958340"/>
                <a:gd name="connsiteX1" fmla="*/ 421640 w 4206240"/>
                <a:gd name="connsiteY1" fmla="*/ 1958340 h 1958340"/>
                <a:gd name="connsiteX2" fmla="*/ 838200 w 4206240"/>
                <a:gd name="connsiteY2" fmla="*/ 1935480 h 1958340"/>
                <a:gd name="connsiteX3" fmla="*/ 1264920 w 4206240"/>
                <a:gd name="connsiteY3" fmla="*/ 1897380 h 1958340"/>
                <a:gd name="connsiteX4" fmla="*/ 1696720 w 4206240"/>
                <a:gd name="connsiteY4" fmla="*/ 1762760 h 1958340"/>
                <a:gd name="connsiteX5" fmla="*/ 2100580 w 4206240"/>
                <a:gd name="connsiteY5" fmla="*/ 1445260 h 1958340"/>
                <a:gd name="connsiteX6" fmla="*/ 2524760 w 4206240"/>
                <a:gd name="connsiteY6" fmla="*/ 1016000 h 1958340"/>
                <a:gd name="connsiteX7" fmla="*/ 2946400 w 4206240"/>
                <a:gd name="connsiteY7" fmla="*/ 119380 h 1958340"/>
                <a:gd name="connsiteX8" fmla="*/ 3362960 w 4206240"/>
                <a:gd name="connsiteY8" fmla="*/ 0 h 1958340"/>
                <a:gd name="connsiteX9" fmla="*/ 3789680 w 4206240"/>
                <a:gd name="connsiteY9" fmla="*/ 45720 h 1958340"/>
                <a:gd name="connsiteX10" fmla="*/ 4206240 w 4206240"/>
                <a:gd name="connsiteY10" fmla="*/ 114300 h 1958340"/>
                <a:gd name="connsiteX0" fmla="*/ 0 w 4206240"/>
                <a:gd name="connsiteY0" fmla="*/ 1958340 h 1958340"/>
                <a:gd name="connsiteX1" fmla="*/ 421640 w 4206240"/>
                <a:gd name="connsiteY1" fmla="*/ 1958340 h 1958340"/>
                <a:gd name="connsiteX2" fmla="*/ 838200 w 4206240"/>
                <a:gd name="connsiteY2" fmla="*/ 1935480 h 1958340"/>
                <a:gd name="connsiteX3" fmla="*/ 1264920 w 4206240"/>
                <a:gd name="connsiteY3" fmla="*/ 1897380 h 1958340"/>
                <a:gd name="connsiteX4" fmla="*/ 1696720 w 4206240"/>
                <a:gd name="connsiteY4" fmla="*/ 1762760 h 1958340"/>
                <a:gd name="connsiteX5" fmla="*/ 2100580 w 4206240"/>
                <a:gd name="connsiteY5" fmla="*/ 1445260 h 1958340"/>
                <a:gd name="connsiteX6" fmla="*/ 2532380 w 4206240"/>
                <a:gd name="connsiteY6" fmla="*/ 274320 h 1958340"/>
                <a:gd name="connsiteX7" fmla="*/ 2946400 w 4206240"/>
                <a:gd name="connsiteY7" fmla="*/ 119380 h 1958340"/>
                <a:gd name="connsiteX8" fmla="*/ 3362960 w 4206240"/>
                <a:gd name="connsiteY8" fmla="*/ 0 h 1958340"/>
                <a:gd name="connsiteX9" fmla="*/ 3789680 w 4206240"/>
                <a:gd name="connsiteY9" fmla="*/ 45720 h 1958340"/>
                <a:gd name="connsiteX10" fmla="*/ 4206240 w 4206240"/>
                <a:gd name="connsiteY10" fmla="*/ 114300 h 1958340"/>
                <a:gd name="connsiteX0" fmla="*/ 0 w 4206240"/>
                <a:gd name="connsiteY0" fmla="*/ 1958340 h 1958340"/>
                <a:gd name="connsiteX1" fmla="*/ 421640 w 4206240"/>
                <a:gd name="connsiteY1" fmla="*/ 1958340 h 1958340"/>
                <a:gd name="connsiteX2" fmla="*/ 838200 w 4206240"/>
                <a:gd name="connsiteY2" fmla="*/ 1935480 h 1958340"/>
                <a:gd name="connsiteX3" fmla="*/ 1264920 w 4206240"/>
                <a:gd name="connsiteY3" fmla="*/ 1897380 h 1958340"/>
                <a:gd name="connsiteX4" fmla="*/ 1696720 w 4206240"/>
                <a:gd name="connsiteY4" fmla="*/ 1762760 h 1958340"/>
                <a:gd name="connsiteX5" fmla="*/ 2103120 w 4206240"/>
                <a:gd name="connsiteY5" fmla="*/ 713740 h 1958340"/>
                <a:gd name="connsiteX6" fmla="*/ 2532380 w 4206240"/>
                <a:gd name="connsiteY6" fmla="*/ 274320 h 1958340"/>
                <a:gd name="connsiteX7" fmla="*/ 2946400 w 4206240"/>
                <a:gd name="connsiteY7" fmla="*/ 119380 h 1958340"/>
                <a:gd name="connsiteX8" fmla="*/ 3362960 w 4206240"/>
                <a:gd name="connsiteY8" fmla="*/ 0 h 1958340"/>
                <a:gd name="connsiteX9" fmla="*/ 3789680 w 4206240"/>
                <a:gd name="connsiteY9" fmla="*/ 45720 h 1958340"/>
                <a:gd name="connsiteX10" fmla="*/ 4206240 w 4206240"/>
                <a:gd name="connsiteY10" fmla="*/ 114300 h 1958340"/>
                <a:gd name="connsiteX0" fmla="*/ 0 w 4206240"/>
                <a:gd name="connsiteY0" fmla="*/ 1958340 h 1958340"/>
                <a:gd name="connsiteX1" fmla="*/ 421640 w 4206240"/>
                <a:gd name="connsiteY1" fmla="*/ 1958340 h 1958340"/>
                <a:gd name="connsiteX2" fmla="*/ 838200 w 4206240"/>
                <a:gd name="connsiteY2" fmla="*/ 1935480 h 1958340"/>
                <a:gd name="connsiteX3" fmla="*/ 1264920 w 4206240"/>
                <a:gd name="connsiteY3" fmla="*/ 1897380 h 1958340"/>
                <a:gd name="connsiteX4" fmla="*/ 1684020 w 4206240"/>
                <a:gd name="connsiteY4" fmla="*/ 1457960 h 1958340"/>
                <a:gd name="connsiteX5" fmla="*/ 2103120 w 4206240"/>
                <a:gd name="connsiteY5" fmla="*/ 713740 h 1958340"/>
                <a:gd name="connsiteX6" fmla="*/ 2532380 w 4206240"/>
                <a:gd name="connsiteY6" fmla="*/ 274320 h 1958340"/>
                <a:gd name="connsiteX7" fmla="*/ 2946400 w 4206240"/>
                <a:gd name="connsiteY7" fmla="*/ 119380 h 1958340"/>
                <a:gd name="connsiteX8" fmla="*/ 3362960 w 4206240"/>
                <a:gd name="connsiteY8" fmla="*/ 0 h 1958340"/>
                <a:gd name="connsiteX9" fmla="*/ 3789680 w 4206240"/>
                <a:gd name="connsiteY9" fmla="*/ 45720 h 1958340"/>
                <a:gd name="connsiteX10" fmla="*/ 4206240 w 4206240"/>
                <a:gd name="connsiteY10" fmla="*/ 114300 h 1958340"/>
                <a:gd name="connsiteX0" fmla="*/ 0 w 4206240"/>
                <a:gd name="connsiteY0" fmla="*/ 1958340 h 1958340"/>
                <a:gd name="connsiteX1" fmla="*/ 421640 w 4206240"/>
                <a:gd name="connsiteY1" fmla="*/ 1958340 h 1958340"/>
                <a:gd name="connsiteX2" fmla="*/ 838200 w 4206240"/>
                <a:gd name="connsiteY2" fmla="*/ 1935480 h 1958340"/>
                <a:gd name="connsiteX3" fmla="*/ 1267460 w 4206240"/>
                <a:gd name="connsiteY3" fmla="*/ 1818640 h 1958340"/>
                <a:gd name="connsiteX4" fmla="*/ 1684020 w 4206240"/>
                <a:gd name="connsiteY4" fmla="*/ 1457960 h 1958340"/>
                <a:gd name="connsiteX5" fmla="*/ 2103120 w 4206240"/>
                <a:gd name="connsiteY5" fmla="*/ 713740 h 1958340"/>
                <a:gd name="connsiteX6" fmla="*/ 2532380 w 4206240"/>
                <a:gd name="connsiteY6" fmla="*/ 274320 h 1958340"/>
                <a:gd name="connsiteX7" fmla="*/ 2946400 w 4206240"/>
                <a:gd name="connsiteY7" fmla="*/ 119380 h 1958340"/>
                <a:gd name="connsiteX8" fmla="*/ 3362960 w 4206240"/>
                <a:gd name="connsiteY8" fmla="*/ 0 h 1958340"/>
                <a:gd name="connsiteX9" fmla="*/ 3789680 w 4206240"/>
                <a:gd name="connsiteY9" fmla="*/ 45720 h 1958340"/>
                <a:gd name="connsiteX10" fmla="*/ 4206240 w 4206240"/>
                <a:gd name="connsiteY10" fmla="*/ 114300 h 1958340"/>
                <a:gd name="connsiteX0" fmla="*/ 0 w 4206240"/>
                <a:gd name="connsiteY0" fmla="*/ 1958340 h 1958340"/>
                <a:gd name="connsiteX1" fmla="*/ 421640 w 4206240"/>
                <a:gd name="connsiteY1" fmla="*/ 1958340 h 1958340"/>
                <a:gd name="connsiteX2" fmla="*/ 850900 w 4206240"/>
                <a:gd name="connsiteY2" fmla="*/ 1915160 h 1958340"/>
                <a:gd name="connsiteX3" fmla="*/ 1267460 w 4206240"/>
                <a:gd name="connsiteY3" fmla="*/ 1818640 h 1958340"/>
                <a:gd name="connsiteX4" fmla="*/ 1684020 w 4206240"/>
                <a:gd name="connsiteY4" fmla="*/ 1457960 h 1958340"/>
                <a:gd name="connsiteX5" fmla="*/ 2103120 w 4206240"/>
                <a:gd name="connsiteY5" fmla="*/ 713740 h 1958340"/>
                <a:gd name="connsiteX6" fmla="*/ 2532380 w 4206240"/>
                <a:gd name="connsiteY6" fmla="*/ 274320 h 1958340"/>
                <a:gd name="connsiteX7" fmla="*/ 2946400 w 4206240"/>
                <a:gd name="connsiteY7" fmla="*/ 119380 h 1958340"/>
                <a:gd name="connsiteX8" fmla="*/ 3362960 w 4206240"/>
                <a:gd name="connsiteY8" fmla="*/ 0 h 1958340"/>
                <a:gd name="connsiteX9" fmla="*/ 3789680 w 4206240"/>
                <a:gd name="connsiteY9" fmla="*/ 45720 h 1958340"/>
                <a:gd name="connsiteX10" fmla="*/ 4206240 w 4206240"/>
                <a:gd name="connsiteY10" fmla="*/ 114300 h 195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6240" h="1958340">
                  <a:moveTo>
                    <a:pt x="0" y="1958340"/>
                  </a:moveTo>
                  <a:lnTo>
                    <a:pt x="421640" y="1958340"/>
                  </a:lnTo>
                  <a:lnTo>
                    <a:pt x="850900" y="1915160"/>
                  </a:lnTo>
                  <a:lnTo>
                    <a:pt x="1267460" y="1818640"/>
                  </a:lnTo>
                  <a:lnTo>
                    <a:pt x="1684020" y="1457960"/>
                  </a:lnTo>
                  <a:lnTo>
                    <a:pt x="2103120" y="713740"/>
                  </a:lnTo>
                  <a:lnTo>
                    <a:pt x="2532380" y="274320"/>
                  </a:lnTo>
                  <a:lnTo>
                    <a:pt x="2946400" y="119380"/>
                  </a:lnTo>
                  <a:lnTo>
                    <a:pt x="3362960" y="0"/>
                  </a:lnTo>
                  <a:lnTo>
                    <a:pt x="3789680" y="45720"/>
                  </a:lnTo>
                  <a:lnTo>
                    <a:pt x="4206240" y="114300"/>
                  </a:lnTo>
                </a:path>
              </a:pathLst>
            </a:custGeom>
            <a:noFill/>
            <a:ln w="19050">
              <a:solidFill>
                <a:srgbClr val="128B7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8" name="Forme libre : forme 187">
              <a:extLst>
                <a:ext uri="{FF2B5EF4-FFF2-40B4-BE49-F238E27FC236}">
                  <a16:creationId xmlns:a16="http://schemas.microsoft.com/office/drawing/2014/main" id="{67F1EF75-E919-475A-9A6B-E8E3753FFCEE}"/>
                </a:ext>
              </a:extLst>
            </p:cNvPr>
            <p:cNvSpPr/>
            <p:nvPr/>
          </p:nvSpPr>
          <p:spPr>
            <a:xfrm>
              <a:off x="1043940" y="4953000"/>
              <a:ext cx="4218940" cy="114300"/>
            </a:xfrm>
            <a:custGeom>
              <a:avLst/>
              <a:gdLst>
                <a:gd name="connsiteX0" fmla="*/ 0 w 4218940"/>
                <a:gd name="connsiteY0" fmla="*/ 114300 h 114300"/>
                <a:gd name="connsiteX1" fmla="*/ 406400 w 4218940"/>
                <a:gd name="connsiteY1" fmla="*/ 111760 h 114300"/>
                <a:gd name="connsiteX2" fmla="*/ 830580 w 4218940"/>
                <a:gd name="connsiteY2" fmla="*/ 76200 h 114300"/>
                <a:gd name="connsiteX3" fmla="*/ 1257300 w 4218940"/>
                <a:gd name="connsiteY3" fmla="*/ 88900 h 114300"/>
                <a:gd name="connsiteX4" fmla="*/ 1684020 w 4218940"/>
                <a:gd name="connsiteY4" fmla="*/ 76200 h 114300"/>
                <a:gd name="connsiteX5" fmla="*/ 2108200 w 4218940"/>
                <a:gd name="connsiteY5" fmla="*/ 66040 h 114300"/>
                <a:gd name="connsiteX6" fmla="*/ 2529840 w 4218940"/>
                <a:gd name="connsiteY6" fmla="*/ 73660 h 114300"/>
                <a:gd name="connsiteX7" fmla="*/ 2948940 w 4218940"/>
                <a:gd name="connsiteY7" fmla="*/ 60960 h 114300"/>
                <a:gd name="connsiteX8" fmla="*/ 3368040 w 4218940"/>
                <a:gd name="connsiteY8" fmla="*/ 43180 h 114300"/>
                <a:gd name="connsiteX9" fmla="*/ 3799840 w 4218940"/>
                <a:gd name="connsiteY9" fmla="*/ 12700 h 114300"/>
                <a:gd name="connsiteX10" fmla="*/ 4218940 w 4218940"/>
                <a:gd name="connsiteY10"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8940" h="114300">
                  <a:moveTo>
                    <a:pt x="0" y="114300"/>
                  </a:moveTo>
                  <a:lnTo>
                    <a:pt x="406400" y="111760"/>
                  </a:lnTo>
                  <a:lnTo>
                    <a:pt x="830580" y="76200"/>
                  </a:lnTo>
                  <a:lnTo>
                    <a:pt x="1257300" y="88900"/>
                  </a:lnTo>
                  <a:lnTo>
                    <a:pt x="1684020" y="76200"/>
                  </a:lnTo>
                  <a:lnTo>
                    <a:pt x="2108200" y="66040"/>
                  </a:lnTo>
                  <a:lnTo>
                    <a:pt x="2529840" y="73660"/>
                  </a:lnTo>
                  <a:lnTo>
                    <a:pt x="2948940" y="60960"/>
                  </a:lnTo>
                  <a:lnTo>
                    <a:pt x="3368040" y="43180"/>
                  </a:lnTo>
                  <a:lnTo>
                    <a:pt x="3799840" y="12700"/>
                  </a:lnTo>
                  <a:lnTo>
                    <a:pt x="4218940" y="0"/>
                  </a:lnTo>
                </a:path>
              </a:pathLst>
            </a:custGeom>
            <a:noFill/>
            <a:ln w="19050">
              <a:solidFill>
                <a:srgbClr val="68B6E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9" name="Forme libre : forme 188">
              <a:extLst>
                <a:ext uri="{FF2B5EF4-FFF2-40B4-BE49-F238E27FC236}">
                  <a16:creationId xmlns:a16="http://schemas.microsoft.com/office/drawing/2014/main" id="{EC77270F-3DBF-4539-8B3E-D67912A75CBE}"/>
                </a:ext>
              </a:extLst>
            </p:cNvPr>
            <p:cNvSpPr/>
            <p:nvPr/>
          </p:nvSpPr>
          <p:spPr>
            <a:xfrm>
              <a:off x="1061720" y="4223203"/>
              <a:ext cx="4201160" cy="840740"/>
            </a:xfrm>
            <a:custGeom>
              <a:avLst/>
              <a:gdLst>
                <a:gd name="connsiteX0" fmla="*/ 0 w 4218940"/>
                <a:gd name="connsiteY0" fmla="*/ 114300 h 114300"/>
                <a:gd name="connsiteX1" fmla="*/ 406400 w 4218940"/>
                <a:gd name="connsiteY1" fmla="*/ 111760 h 114300"/>
                <a:gd name="connsiteX2" fmla="*/ 830580 w 4218940"/>
                <a:gd name="connsiteY2" fmla="*/ 76200 h 114300"/>
                <a:gd name="connsiteX3" fmla="*/ 1257300 w 4218940"/>
                <a:gd name="connsiteY3" fmla="*/ 88900 h 114300"/>
                <a:gd name="connsiteX4" fmla="*/ 1684020 w 4218940"/>
                <a:gd name="connsiteY4" fmla="*/ 76200 h 114300"/>
                <a:gd name="connsiteX5" fmla="*/ 2108200 w 4218940"/>
                <a:gd name="connsiteY5" fmla="*/ 66040 h 114300"/>
                <a:gd name="connsiteX6" fmla="*/ 2529840 w 4218940"/>
                <a:gd name="connsiteY6" fmla="*/ 73660 h 114300"/>
                <a:gd name="connsiteX7" fmla="*/ 2948940 w 4218940"/>
                <a:gd name="connsiteY7" fmla="*/ 60960 h 114300"/>
                <a:gd name="connsiteX8" fmla="*/ 3368040 w 4218940"/>
                <a:gd name="connsiteY8" fmla="*/ 43180 h 114300"/>
                <a:gd name="connsiteX9" fmla="*/ 3799840 w 4218940"/>
                <a:gd name="connsiteY9" fmla="*/ 12700 h 114300"/>
                <a:gd name="connsiteX10" fmla="*/ 4218940 w 4218940"/>
                <a:gd name="connsiteY10" fmla="*/ 0 h 114300"/>
                <a:gd name="connsiteX0" fmla="*/ 0 w 4218940"/>
                <a:gd name="connsiteY0" fmla="*/ 114300 h 114300"/>
                <a:gd name="connsiteX1" fmla="*/ 406400 w 4218940"/>
                <a:gd name="connsiteY1" fmla="*/ 111760 h 114300"/>
                <a:gd name="connsiteX2" fmla="*/ 830580 w 4218940"/>
                <a:gd name="connsiteY2" fmla="*/ 76200 h 114300"/>
                <a:gd name="connsiteX3" fmla="*/ 1257300 w 4218940"/>
                <a:gd name="connsiteY3" fmla="*/ 88900 h 114300"/>
                <a:gd name="connsiteX4" fmla="*/ 1684020 w 4218940"/>
                <a:gd name="connsiteY4" fmla="*/ 76200 h 114300"/>
                <a:gd name="connsiteX5" fmla="*/ 2108200 w 4218940"/>
                <a:gd name="connsiteY5" fmla="*/ 66040 h 114300"/>
                <a:gd name="connsiteX6" fmla="*/ 2529840 w 4218940"/>
                <a:gd name="connsiteY6" fmla="*/ 73660 h 114300"/>
                <a:gd name="connsiteX7" fmla="*/ 2948940 w 4218940"/>
                <a:gd name="connsiteY7" fmla="*/ 60960 h 114300"/>
                <a:gd name="connsiteX8" fmla="*/ 3368040 w 4218940"/>
                <a:gd name="connsiteY8" fmla="*/ 43180 h 114300"/>
                <a:gd name="connsiteX9" fmla="*/ 3792220 w 4218940"/>
                <a:gd name="connsiteY9" fmla="*/ 53340 h 114300"/>
                <a:gd name="connsiteX10" fmla="*/ 4218940 w 4218940"/>
                <a:gd name="connsiteY10" fmla="*/ 0 h 114300"/>
                <a:gd name="connsiteX0" fmla="*/ 0 w 4218940"/>
                <a:gd name="connsiteY0" fmla="*/ 114300 h 114300"/>
                <a:gd name="connsiteX1" fmla="*/ 406400 w 4218940"/>
                <a:gd name="connsiteY1" fmla="*/ 111760 h 114300"/>
                <a:gd name="connsiteX2" fmla="*/ 830580 w 4218940"/>
                <a:gd name="connsiteY2" fmla="*/ 76200 h 114300"/>
                <a:gd name="connsiteX3" fmla="*/ 1257300 w 4218940"/>
                <a:gd name="connsiteY3" fmla="*/ 88900 h 114300"/>
                <a:gd name="connsiteX4" fmla="*/ 1684020 w 4218940"/>
                <a:gd name="connsiteY4" fmla="*/ 76200 h 114300"/>
                <a:gd name="connsiteX5" fmla="*/ 2108200 w 4218940"/>
                <a:gd name="connsiteY5" fmla="*/ 66040 h 114300"/>
                <a:gd name="connsiteX6" fmla="*/ 2529840 w 4218940"/>
                <a:gd name="connsiteY6" fmla="*/ 73660 h 114300"/>
                <a:gd name="connsiteX7" fmla="*/ 2948940 w 4218940"/>
                <a:gd name="connsiteY7" fmla="*/ 60960 h 114300"/>
                <a:gd name="connsiteX8" fmla="*/ 3368040 w 4218940"/>
                <a:gd name="connsiteY8" fmla="*/ 43180 h 114300"/>
                <a:gd name="connsiteX9" fmla="*/ 3792220 w 4218940"/>
                <a:gd name="connsiteY9" fmla="*/ 53340 h 114300"/>
                <a:gd name="connsiteX10" fmla="*/ 4218940 w 4218940"/>
                <a:gd name="connsiteY10" fmla="*/ 0 h 114300"/>
                <a:gd name="connsiteX0" fmla="*/ 0 w 4218940"/>
                <a:gd name="connsiteY0" fmla="*/ 114300 h 193040"/>
                <a:gd name="connsiteX1" fmla="*/ 406400 w 4218940"/>
                <a:gd name="connsiteY1" fmla="*/ 111760 h 193040"/>
                <a:gd name="connsiteX2" fmla="*/ 830580 w 4218940"/>
                <a:gd name="connsiteY2" fmla="*/ 76200 h 193040"/>
                <a:gd name="connsiteX3" fmla="*/ 1257300 w 4218940"/>
                <a:gd name="connsiteY3" fmla="*/ 88900 h 193040"/>
                <a:gd name="connsiteX4" fmla="*/ 1684020 w 4218940"/>
                <a:gd name="connsiteY4" fmla="*/ 76200 h 193040"/>
                <a:gd name="connsiteX5" fmla="*/ 2108200 w 4218940"/>
                <a:gd name="connsiteY5" fmla="*/ 66040 h 193040"/>
                <a:gd name="connsiteX6" fmla="*/ 2529840 w 4218940"/>
                <a:gd name="connsiteY6" fmla="*/ 73660 h 193040"/>
                <a:gd name="connsiteX7" fmla="*/ 2948940 w 4218940"/>
                <a:gd name="connsiteY7" fmla="*/ 60960 h 193040"/>
                <a:gd name="connsiteX8" fmla="*/ 3380740 w 4218940"/>
                <a:gd name="connsiteY8" fmla="*/ 193040 h 193040"/>
                <a:gd name="connsiteX9" fmla="*/ 3792220 w 4218940"/>
                <a:gd name="connsiteY9" fmla="*/ 53340 h 193040"/>
                <a:gd name="connsiteX10" fmla="*/ 4218940 w 4218940"/>
                <a:gd name="connsiteY10" fmla="*/ 0 h 193040"/>
                <a:gd name="connsiteX0" fmla="*/ 0 w 4218940"/>
                <a:gd name="connsiteY0" fmla="*/ 114300 h 350520"/>
                <a:gd name="connsiteX1" fmla="*/ 406400 w 4218940"/>
                <a:gd name="connsiteY1" fmla="*/ 111760 h 350520"/>
                <a:gd name="connsiteX2" fmla="*/ 830580 w 4218940"/>
                <a:gd name="connsiteY2" fmla="*/ 76200 h 350520"/>
                <a:gd name="connsiteX3" fmla="*/ 1257300 w 4218940"/>
                <a:gd name="connsiteY3" fmla="*/ 88900 h 350520"/>
                <a:gd name="connsiteX4" fmla="*/ 1684020 w 4218940"/>
                <a:gd name="connsiteY4" fmla="*/ 76200 h 350520"/>
                <a:gd name="connsiteX5" fmla="*/ 2108200 w 4218940"/>
                <a:gd name="connsiteY5" fmla="*/ 66040 h 350520"/>
                <a:gd name="connsiteX6" fmla="*/ 2529840 w 4218940"/>
                <a:gd name="connsiteY6" fmla="*/ 73660 h 350520"/>
                <a:gd name="connsiteX7" fmla="*/ 2946400 w 4218940"/>
                <a:gd name="connsiteY7" fmla="*/ 350520 h 350520"/>
                <a:gd name="connsiteX8" fmla="*/ 3380740 w 4218940"/>
                <a:gd name="connsiteY8" fmla="*/ 193040 h 350520"/>
                <a:gd name="connsiteX9" fmla="*/ 3792220 w 4218940"/>
                <a:gd name="connsiteY9" fmla="*/ 53340 h 350520"/>
                <a:gd name="connsiteX10" fmla="*/ 4218940 w 4218940"/>
                <a:gd name="connsiteY10" fmla="*/ 0 h 350520"/>
                <a:gd name="connsiteX0" fmla="*/ 0 w 4218940"/>
                <a:gd name="connsiteY0" fmla="*/ 114300 h 561340"/>
                <a:gd name="connsiteX1" fmla="*/ 406400 w 4218940"/>
                <a:gd name="connsiteY1" fmla="*/ 111760 h 561340"/>
                <a:gd name="connsiteX2" fmla="*/ 830580 w 4218940"/>
                <a:gd name="connsiteY2" fmla="*/ 76200 h 561340"/>
                <a:gd name="connsiteX3" fmla="*/ 1257300 w 4218940"/>
                <a:gd name="connsiteY3" fmla="*/ 88900 h 561340"/>
                <a:gd name="connsiteX4" fmla="*/ 1684020 w 4218940"/>
                <a:gd name="connsiteY4" fmla="*/ 76200 h 561340"/>
                <a:gd name="connsiteX5" fmla="*/ 2108200 w 4218940"/>
                <a:gd name="connsiteY5" fmla="*/ 66040 h 561340"/>
                <a:gd name="connsiteX6" fmla="*/ 2522220 w 4218940"/>
                <a:gd name="connsiteY6" fmla="*/ 561340 h 561340"/>
                <a:gd name="connsiteX7" fmla="*/ 2946400 w 4218940"/>
                <a:gd name="connsiteY7" fmla="*/ 350520 h 561340"/>
                <a:gd name="connsiteX8" fmla="*/ 3380740 w 4218940"/>
                <a:gd name="connsiteY8" fmla="*/ 193040 h 561340"/>
                <a:gd name="connsiteX9" fmla="*/ 3792220 w 4218940"/>
                <a:gd name="connsiteY9" fmla="*/ 53340 h 561340"/>
                <a:gd name="connsiteX10" fmla="*/ 4218940 w 4218940"/>
                <a:gd name="connsiteY10" fmla="*/ 0 h 561340"/>
                <a:gd name="connsiteX0" fmla="*/ 0 w 4218940"/>
                <a:gd name="connsiteY0" fmla="*/ 114300 h 703580"/>
                <a:gd name="connsiteX1" fmla="*/ 406400 w 4218940"/>
                <a:gd name="connsiteY1" fmla="*/ 111760 h 703580"/>
                <a:gd name="connsiteX2" fmla="*/ 830580 w 4218940"/>
                <a:gd name="connsiteY2" fmla="*/ 76200 h 703580"/>
                <a:gd name="connsiteX3" fmla="*/ 1257300 w 4218940"/>
                <a:gd name="connsiteY3" fmla="*/ 88900 h 703580"/>
                <a:gd name="connsiteX4" fmla="*/ 1684020 w 4218940"/>
                <a:gd name="connsiteY4" fmla="*/ 76200 h 703580"/>
                <a:gd name="connsiteX5" fmla="*/ 2095500 w 4218940"/>
                <a:gd name="connsiteY5" fmla="*/ 703580 h 703580"/>
                <a:gd name="connsiteX6" fmla="*/ 2522220 w 4218940"/>
                <a:gd name="connsiteY6" fmla="*/ 561340 h 703580"/>
                <a:gd name="connsiteX7" fmla="*/ 2946400 w 4218940"/>
                <a:gd name="connsiteY7" fmla="*/ 350520 h 703580"/>
                <a:gd name="connsiteX8" fmla="*/ 3380740 w 4218940"/>
                <a:gd name="connsiteY8" fmla="*/ 193040 h 703580"/>
                <a:gd name="connsiteX9" fmla="*/ 3792220 w 4218940"/>
                <a:gd name="connsiteY9" fmla="*/ 53340 h 703580"/>
                <a:gd name="connsiteX10" fmla="*/ 4218940 w 4218940"/>
                <a:gd name="connsiteY10" fmla="*/ 0 h 703580"/>
                <a:gd name="connsiteX0" fmla="*/ 0 w 4218940"/>
                <a:gd name="connsiteY0" fmla="*/ 114300 h 777240"/>
                <a:gd name="connsiteX1" fmla="*/ 406400 w 4218940"/>
                <a:gd name="connsiteY1" fmla="*/ 111760 h 777240"/>
                <a:gd name="connsiteX2" fmla="*/ 830580 w 4218940"/>
                <a:gd name="connsiteY2" fmla="*/ 76200 h 777240"/>
                <a:gd name="connsiteX3" fmla="*/ 1257300 w 4218940"/>
                <a:gd name="connsiteY3" fmla="*/ 88900 h 777240"/>
                <a:gd name="connsiteX4" fmla="*/ 1684020 w 4218940"/>
                <a:gd name="connsiteY4" fmla="*/ 777240 h 777240"/>
                <a:gd name="connsiteX5" fmla="*/ 2095500 w 4218940"/>
                <a:gd name="connsiteY5" fmla="*/ 703580 h 777240"/>
                <a:gd name="connsiteX6" fmla="*/ 2522220 w 4218940"/>
                <a:gd name="connsiteY6" fmla="*/ 561340 h 777240"/>
                <a:gd name="connsiteX7" fmla="*/ 2946400 w 4218940"/>
                <a:gd name="connsiteY7" fmla="*/ 350520 h 777240"/>
                <a:gd name="connsiteX8" fmla="*/ 3380740 w 4218940"/>
                <a:gd name="connsiteY8" fmla="*/ 193040 h 777240"/>
                <a:gd name="connsiteX9" fmla="*/ 3792220 w 4218940"/>
                <a:gd name="connsiteY9" fmla="*/ 53340 h 777240"/>
                <a:gd name="connsiteX10" fmla="*/ 4218940 w 4218940"/>
                <a:gd name="connsiteY10" fmla="*/ 0 h 777240"/>
                <a:gd name="connsiteX0" fmla="*/ 0 w 4218940"/>
                <a:gd name="connsiteY0" fmla="*/ 114300 h 807720"/>
                <a:gd name="connsiteX1" fmla="*/ 406400 w 4218940"/>
                <a:gd name="connsiteY1" fmla="*/ 111760 h 807720"/>
                <a:gd name="connsiteX2" fmla="*/ 830580 w 4218940"/>
                <a:gd name="connsiteY2" fmla="*/ 76200 h 807720"/>
                <a:gd name="connsiteX3" fmla="*/ 1259840 w 4218940"/>
                <a:gd name="connsiteY3" fmla="*/ 807720 h 807720"/>
                <a:gd name="connsiteX4" fmla="*/ 1684020 w 4218940"/>
                <a:gd name="connsiteY4" fmla="*/ 777240 h 807720"/>
                <a:gd name="connsiteX5" fmla="*/ 2095500 w 4218940"/>
                <a:gd name="connsiteY5" fmla="*/ 703580 h 807720"/>
                <a:gd name="connsiteX6" fmla="*/ 2522220 w 4218940"/>
                <a:gd name="connsiteY6" fmla="*/ 561340 h 807720"/>
                <a:gd name="connsiteX7" fmla="*/ 2946400 w 4218940"/>
                <a:gd name="connsiteY7" fmla="*/ 350520 h 807720"/>
                <a:gd name="connsiteX8" fmla="*/ 3380740 w 4218940"/>
                <a:gd name="connsiteY8" fmla="*/ 193040 h 807720"/>
                <a:gd name="connsiteX9" fmla="*/ 3792220 w 4218940"/>
                <a:gd name="connsiteY9" fmla="*/ 53340 h 807720"/>
                <a:gd name="connsiteX10" fmla="*/ 4218940 w 4218940"/>
                <a:gd name="connsiteY10" fmla="*/ 0 h 807720"/>
                <a:gd name="connsiteX0" fmla="*/ 0 w 4218940"/>
                <a:gd name="connsiteY0" fmla="*/ 114300 h 810260"/>
                <a:gd name="connsiteX1" fmla="*/ 406400 w 4218940"/>
                <a:gd name="connsiteY1" fmla="*/ 111760 h 810260"/>
                <a:gd name="connsiteX2" fmla="*/ 833120 w 4218940"/>
                <a:gd name="connsiteY2" fmla="*/ 810260 h 810260"/>
                <a:gd name="connsiteX3" fmla="*/ 1259840 w 4218940"/>
                <a:gd name="connsiteY3" fmla="*/ 807720 h 810260"/>
                <a:gd name="connsiteX4" fmla="*/ 1684020 w 4218940"/>
                <a:gd name="connsiteY4" fmla="*/ 777240 h 810260"/>
                <a:gd name="connsiteX5" fmla="*/ 2095500 w 4218940"/>
                <a:gd name="connsiteY5" fmla="*/ 703580 h 810260"/>
                <a:gd name="connsiteX6" fmla="*/ 2522220 w 4218940"/>
                <a:gd name="connsiteY6" fmla="*/ 561340 h 810260"/>
                <a:gd name="connsiteX7" fmla="*/ 2946400 w 4218940"/>
                <a:gd name="connsiteY7" fmla="*/ 350520 h 810260"/>
                <a:gd name="connsiteX8" fmla="*/ 3380740 w 4218940"/>
                <a:gd name="connsiteY8" fmla="*/ 193040 h 810260"/>
                <a:gd name="connsiteX9" fmla="*/ 3792220 w 4218940"/>
                <a:gd name="connsiteY9" fmla="*/ 53340 h 810260"/>
                <a:gd name="connsiteX10" fmla="*/ 4218940 w 4218940"/>
                <a:gd name="connsiteY10" fmla="*/ 0 h 810260"/>
                <a:gd name="connsiteX0" fmla="*/ 0 w 4218940"/>
                <a:gd name="connsiteY0" fmla="*/ 114300 h 840740"/>
                <a:gd name="connsiteX1" fmla="*/ 416560 w 4218940"/>
                <a:gd name="connsiteY1" fmla="*/ 840740 h 840740"/>
                <a:gd name="connsiteX2" fmla="*/ 833120 w 4218940"/>
                <a:gd name="connsiteY2" fmla="*/ 810260 h 840740"/>
                <a:gd name="connsiteX3" fmla="*/ 1259840 w 4218940"/>
                <a:gd name="connsiteY3" fmla="*/ 807720 h 840740"/>
                <a:gd name="connsiteX4" fmla="*/ 1684020 w 4218940"/>
                <a:gd name="connsiteY4" fmla="*/ 777240 h 840740"/>
                <a:gd name="connsiteX5" fmla="*/ 2095500 w 4218940"/>
                <a:gd name="connsiteY5" fmla="*/ 703580 h 840740"/>
                <a:gd name="connsiteX6" fmla="*/ 2522220 w 4218940"/>
                <a:gd name="connsiteY6" fmla="*/ 561340 h 840740"/>
                <a:gd name="connsiteX7" fmla="*/ 2946400 w 4218940"/>
                <a:gd name="connsiteY7" fmla="*/ 350520 h 840740"/>
                <a:gd name="connsiteX8" fmla="*/ 3380740 w 4218940"/>
                <a:gd name="connsiteY8" fmla="*/ 193040 h 840740"/>
                <a:gd name="connsiteX9" fmla="*/ 3792220 w 4218940"/>
                <a:gd name="connsiteY9" fmla="*/ 53340 h 840740"/>
                <a:gd name="connsiteX10" fmla="*/ 4218940 w 4218940"/>
                <a:gd name="connsiteY10" fmla="*/ 0 h 840740"/>
                <a:gd name="connsiteX0" fmla="*/ 0 w 4218940"/>
                <a:gd name="connsiteY0" fmla="*/ 114300 h 840740"/>
                <a:gd name="connsiteX1" fmla="*/ 416560 w 4218940"/>
                <a:gd name="connsiteY1" fmla="*/ 840740 h 840740"/>
                <a:gd name="connsiteX2" fmla="*/ 828040 w 4218940"/>
                <a:gd name="connsiteY2" fmla="*/ 797560 h 840740"/>
                <a:gd name="connsiteX3" fmla="*/ 1259840 w 4218940"/>
                <a:gd name="connsiteY3" fmla="*/ 807720 h 840740"/>
                <a:gd name="connsiteX4" fmla="*/ 1684020 w 4218940"/>
                <a:gd name="connsiteY4" fmla="*/ 777240 h 840740"/>
                <a:gd name="connsiteX5" fmla="*/ 2095500 w 4218940"/>
                <a:gd name="connsiteY5" fmla="*/ 703580 h 840740"/>
                <a:gd name="connsiteX6" fmla="*/ 2522220 w 4218940"/>
                <a:gd name="connsiteY6" fmla="*/ 561340 h 840740"/>
                <a:gd name="connsiteX7" fmla="*/ 2946400 w 4218940"/>
                <a:gd name="connsiteY7" fmla="*/ 350520 h 840740"/>
                <a:gd name="connsiteX8" fmla="*/ 3380740 w 4218940"/>
                <a:gd name="connsiteY8" fmla="*/ 193040 h 840740"/>
                <a:gd name="connsiteX9" fmla="*/ 3792220 w 4218940"/>
                <a:gd name="connsiteY9" fmla="*/ 53340 h 840740"/>
                <a:gd name="connsiteX10" fmla="*/ 4218940 w 4218940"/>
                <a:gd name="connsiteY10" fmla="*/ 0 h 840740"/>
                <a:gd name="connsiteX0" fmla="*/ 0 w 4201160"/>
                <a:gd name="connsiteY0" fmla="*/ 825500 h 840740"/>
                <a:gd name="connsiteX1" fmla="*/ 398780 w 4201160"/>
                <a:gd name="connsiteY1" fmla="*/ 840740 h 840740"/>
                <a:gd name="connsiteX2" fmla="*/ 810260 w 4201160"/>
                <a:gd name="connsiteY2" fmla="*/ 797560 h 840740"/>
                <a:gd name="connsiteX3" fmla="*/ 1242060 w 4201160"/>
                <a:gd name="connsiteY3" fmla="*/ 807720 h 840740"/>
                <a:gd name="connsiteX4" fmla="*/ 1666240 w 4201160"/>
                <a:gd name="connsiteY4" fmla="*/ 777240 h 840740"/>
                <a:gd name="connsiteX5" fmla="*/ 2077720 w 4201160"/>
                <a:gd name="connsiteY5" fmla="*/ 703580 h 840740"/>
                <a:gd name="connsiteX6" fmla="*/ 2504440 w 4201160"/>
                <a:gd name="connsiteY6" fmla="*/ 561340 h 840740"/>
                <a:gd name="connsiteX7" fmla="*/ 2928620 w 4201160"/>
                <a:gd name="connsiteY7" fmla="*/ 350520 h 840740"/>
                <a:gd name="connsiteX8" fmla="*/ 3362960 w 4201160"/>
                <a:gd name="connsiteY8" fmla="*/ 193040 h 840740"/>
                <a:gd name="connsiteX9" fmla="*/ 3774440 w 4201160"/>
                <a:gd name="connsiteY9" fmla="*/ 53340 h 840740"/>
                <a:gd name="connsiteX10" fmla="*/ 4201160 w 4201160"/>
                <a:gd name="connsiteY10" fmla="*/ 0 h 84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1160" h="840740">
                  <a:moveTo>
                    <a:pt x="0" y="825500"/>
                  </a:moveTo>
                  <a:lnTo>
                    <a:pt x="398780" y="840740"/>
                  </a:lnTo>
                  <a:lnTo>
                    <a:pt x="810260" y="797560"/>
                  </a:lnTo>
                  <a:lnTo>
                    <a:pt x="1242060" y="807720"/>
                  </a:lnTo>
                  <a:lnTo>
                    <a:pt x="1666240" y="777240"/>
                  </a:lnTo>
                  <a:lnTo>
                    <a:pt x="2077720" y="703580"/>
                  </a:lnTo>
                  <a:lnTo>
                    <a:pt x="2504440" y="561340"/>
                  </a:lnTo>
                  <a:lnTo>
                    <a:pt x="2928620" y="350520"/>
                  </a:lnTo>
                  <a:lnTo>
                    <a:pt x="3362960" y="193040"/>
                  </a:lnTo>
                  <a:lnTo>
                    <a:pt x="3774440" y="53340"/>
                  </a:lnTo>
                  <a:lnTo>
                    <a:pt x="4201160" y="0"/>
                  </a:lnTo>
                </a:path>
              </a:pathLst>
            </a:custGeom>
            <a:noFill/>
            <a:ln w="19050">
              <a:solidFill>
                <a:srgbClr val="8A9C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0" name="Forme libre : forme 189">
              <a:extLst>
                <a:ext uri="{FF2B5EF4-FFF2-40B4-BE49-F238E27FC236}">
                  <a16:creationId xmlns:a16="http://schemas.microsoft.com/office/drawing/2014/main" id="{7C90D2A5-DF54-4BA9-B22B-F3C12F480807}"/>
                </a:ext>
              </a:extLst>
            </p:cNvPr>
            <p:cNvSpPr/>
            <p:nvPr/>
          </p:nvSpPr>
          <p:spPr>
            <a:xfrm>
              <a:off x="1046480" y="3603388"/>
              <a:ext cx="4211320" cy="1511300"/>
            </a:xfrm>
            <a:custGeom>
              <a:avLst/>
              <a:gdLst>
                <a:gd name="connsiteX0" fmla="*/ 0 w 4224020"/>
                <a:gd name="connsiteY0" fmla="*/ 1602740 h 1602740"/>
                <a:gd name="connsiteX1" fmla="*/ 421640 w 4224020"/>
                <a:gd name="connsiteY1" fmla="*/ 1602740 h 1602740"/>
                <a:gd name="connsiteX2" fmla="*/ 838200 w 4224020"/>
                <a:gd name="connsiteY2" fmla="*/ 1579880 h 1602740"/>
                <a:gd name="connsiteX3" fmla="*/ 1264920 w 4224020"/>
                <a:gd name="connsiteY3" fmla="*/ 1541780 h 1602740"/>
                <a:gd name="connsiteX4" fmla="*/ 1689100 w 4224020"/>
                <a:gd name="connsiteY4" fmla="*/ 1394460 h 1602740"/>
                <a:gd name="connsiteX5" fmla="*/ 2100580 w 4224020"/>
                <a:gd name="connsiteY5" fmla="*/ 1089660 h 1602740"/>
                <a:gd name="connsiteX6" fmla="*/ 2524760 w 4224020"/>
                <a:gd name="connsiteY6" fmla="*/ 655320 h 1602740"/>
                <a:gd name="connsiteX7" fmla="*/ 2951480 w 4224020"/>
                <a:gd name="connsiteY7" fmla="*/ 309880 h 1602740"/>
                <a:gd name="connsiteX8" fmla="*/ 3370580 w 4224020"/>
                <a:gd name="connsiteY8" fmla="*/ 106680 h 1602740"/>
                <a:gd name="connsiteX9" fmla="*/ 3792220 w 4224020"/>
                <a:gd name="connsiteY9" fmla="*/ 114300 h 1602740"/>
                <a:gd name="connsiteX10" fmla="*/ 4224020 w 4224020"/>
                <a:gd name="connsiteY10" fmla="*/ 0 h 1602740"/>
                <a:gd name="connsiteX0" fmla="*/ 0 w 4224020"/>
                <a:gd name="connsiteY0" fmla="*/ 1602740 h 1602740"/>
                <a:gd name="connsiteX1" fmla="*/ 421640 w 4224020"/>
                <a:gd name="connsiteY1" fmla="*/ 1602740 h 1602740"/>
                <a:gd name="connsiteX2" fmla="*/ 838200 w 4224020"/>
                <a:gd name="connsiteY2" fmla="*/ 1579880 h 1602740"/>
                <a:gd name="connsiteX3" fmla="*/ 1264920 w 4224020"/>
                <a:gd name="connsiteY3" fmla="*/ 1541780 h 1602740"/>
                <a:gd name="connsiteX4" fmla="*/ 1696720 w 4224020"/>
                <a:gd name="connsiteY4" fmla="*/ 1407160 h 1602740"/>
                <a:gd name="connsiteX5" fmla="*/ 2100580 w 4224020"/>
                <a:gd name="connsiteY5" fmla="*/ 1089660 h 1602740"/>
                <a:gd name="connsiteX6" fmla="*/ 2524760 w 4224020"/>
                <a:gd name="connsiteY6" fmla="*/ 655320 h 1602740"/>
                <a:gd name="connsiteX7" fmla="*/ 2951480 w 4224020"/>
                <a:gd name="connsiteY7" fmla="*/ 309880 h 1602740"/>
                <a:gd name="connsiteX8" fmla="*/ 3370580 w 4224020"/>
                <a:gd name="connsiteY8" fmla="*/ 106680 h 1602740"/>
                <a:gd name="connsiteX9" fmla="*/ 3792220 w 4224020"/>
                <a:gd name="connsiteY9" fmla="*/ 114300 h 1602740"/>
                <a:gd name="connsiteX10" fmla="*/ 4224020 w 4224020"/>
                <a:gd name="connsiteY10" fmla="*/ 0 h 1602740"/>
                <a:gd name="connsiteX0" fmla="*/ 0 w 4224020"/>
                <a:gd name="connsiteY0" fmla="*/ 1602740 h 1602740"/>
                <a:gd name="connsiteX1" fmla="*/ 421640 w 4224020"/>
                <a:gd name="connsiteY1" fmla="*/ 1602740 h 1602740"/>
                <a:gd name="connsiteX2" fmla="*/ 838200 w 4224020"/>
                <a:gd name="connsiteY2" fmla="*/ 1579880 h 1602740"/>
                <a:gd name="connsiteX3" fmla="*/ 1264920 w 4224020"/>
                <a:gd name="connsiteY3" fmla="*/ 1541780 h 1602740"/>
                <a:gd name="connsiteX4" fmla="*/ 1696720 w 4224020"/>
                <a:gd name="connsiteY4" fmla="*/ 1407160 h 1602740"/>
                <a:gd name="connsiteX5" fmla="*/ 2100580 w 4224020"/>
                <a:gd name="connsiteY5" fmla="*/ 1089660 h 1602740"/>
                <a:gd name="connsiteX6" fmla="*/ 2524760 w 4224020"/>
                <a:gd name="connsiteY6" fmla="*/ 660400 h 1602740"/>
                <a:gd name="connsiteX7" fmla="*/ 2951480 w 4224020"/>
                <a:gd name="connsiteY7" fmla="*/ 309880 h 1602740"/>
                <a:gd name="connsiteX8" fmla="*/ 3370580 w 4224020"/>
                <a:gd name="connsiteY8" fmla="*/ 106680 h 1602740"/>
                <a:gd name="connsiteX9" fmla="*/ 3792220 w 4224020"/>
                <a:gd name="connsiteY9" fmla="*/ 114300 h 1602740"/>
                <a:gd name="connsiteX10" fmla="*/ 4224020 w 4224020"/>
                <a:gd name="connsiteY10" fmla="*/ 0 h 1602740"/>
                <a:gd name="connsiteX0" fmla="*/ 0 w 4206240"/>
                <a:gd name="connsiteY0" fmla="*/ 1590040 h 1590040"/>
                <a:gd name="connsiteX1" fmla="*/ 421640 w 4206240"/>
                <a:gd name="connsiteY1" fmla="*/ 1590040 h 1590040"/>
                <a:gd name="connsiteX2" fmla="*/ 838200 w 4206240"/>
                <a:gd name="connsiteY2" fmla="*/ 1567180 h 1590040"/>
                <a:gd name="connsiteX3" fmla="*/ 1264920 w 4206240"/>
                <a:gd name="connsiteY3" fmla="*/ 1529080 h 1590040"/>
                <a:gd name="connsiteX4" fmla="*/ 1696720 w 4206240"/>
                <a:gd name="connsiteY4" fmla="*/ 1394460 h 1590040"/>
                <a:gd name="connsiteX5" fmla="*/ 2100580 w 4206240"/>
                <a:gd name="connsiteY5" fmla="*/ 1076960 h 1590040"/>
                <a:gd name="connsiteX6" fmla="*/ 2524760 w 4206240"/>
                <a:gd name="connsiteY6" fmla="*/ 647700 h 1590040"/>
                <a:gd name="connsiteX7" fmla="*/ 2951480 w 4206240"/>
                <a:gd name="connsiteY7" fmla="*/ 297180 h 1590040"/>
                <a:gd name="connsiteX8" fmla="*/ 3370580 w 4206240"/>
                <a:gd name="connsiteY8" fmla="*/ 93980 h 1590040"/>
                <a:gd name="connsiteX9" fmla="*/ 3792220 w 4206240"/>
                <a:gd name="connsiteY9" fmla="*/ 101600 h 1590040"/>
                <a:gd name="connsiteX10" fmla="*/ 4206240 w 4206240"/>
                <a:gd name="connsiteY10" fmla="*/ 0 h 1590040"/>
                <a:gd name="connsiteX0" fmla="*/ 0 w 4206240"/>
                <a:gd name="connsiteY0" fmla="*/ 1590040 h 1590040"/>
                <a:gd name="connsiteX1" fmla="*/ 421640 w 4206240"/>
                <a:gd name="connsiteY1" fmla="*/ 1590040 h 1590040"/>
                <a:gd name="connsiteX2" fmla="*/ 838200 w 4206240"/>
                <a:gd name="connsiteY2" fmla="*/ 1567180 h 1590040"/>
                <a:gd name="connsiteX3" fmla="*/ 1264920 w 4206240"/>
                <a:gd name="connsiteY3" fmla="*/ 1529080 h 1590040"/>
                <a:gd name="connsiteX4" fmla="*/ 1696720 w 4206240"/>
                <a:gd name="connsiteY4" fmla="*/ 1394460 h 1590040"/>
                <a:gd name="connsiteX5" fmla="*/ 2100580 w 4206240"/>
                <a:gd name="connsiteY5" fmla="*/ 1076960 h 1590040"/>
                <a:gd name="connsiteX6" fmla="*/ 2524760 w 4206240"/>
                <a:gd name="connsiteY6" fmla="*/ 647700 h 1590040"/>
                <a:gd name="connsiteX7" fmla="*/ 2951480 w 4206240"/>
                <a:gd name="connsiteY7" fmla="*/ 297180 h 1590040"/>
                <a:gd name="connsiteX8" fmla="*/ 3370580 w 4206240"/>
                <a:gd name="connsiteY8" fmla="*/ 93980 h 1590040"/>
                <a:gd name="connsiteX9" fmla="*/ 3797300 w 4206240"/>
                <a:gd name="connsiteY9" fmla="*/ 22860 h 1590040"/>
                <a:gd name="connsiteX10" fmla="*/ 4206240 w 4206240"/>
                <a:gd name="connsiteY10" fmla="*/ 0 h 1590040"/>
                <a:gd name="connsiteX0" fmla="*/ 0 w 4218940"/>
                <a:gd name="connsiteY0" fmla="*/ 1607820 h 1607820"/>
                <a:gd name="connsiteX1" fmla="*/ 421640 w 4218940"/>
                <a:gd name="connsiteY1" fmla="*/ 1607820 h 1607820"/>
                <a:gd name="connsiteX2" fmla="*/ 838200 w 4218940"/>
                <a:gd name="connsiteY2" fmla="*/ 1584960 h 1607820"/>
                <a:gd name="connsiteX3" fmla="*/ 1264920 w 4218940"/>
                <a:gd name="connsiteY3" fmla="*/ 1546860 h 1607820"/>
                <a:gd name="connsiteX4" fmla="*/ 1696720 w 4218940"/>
                <a:gd name="connsiteY4" fmla="*/ 1412240 h 1607820"/>
                <a:gd name="connsiteX5" fmla="*/ 2100580 w 4218940"/>
                <a:gd name="connsiteY5" fmla="*/ 1094740 h 1607820"/>
                <a:gd name="connsiteX6" fmla="*/ 2524760 w 4218940"/>
                <a:gd name="connsiteY6" fmla="*/ 665480 h 1607820"/>
                <a:gd name="connsiteX7" fmla="*/ 2951480 w 4218940"/>
                <a:gd name="connsiteY7" fmla="*/ 314960 h 1607820"/>
                <a:gd name="connsiteX8" fmla="*/ 3370580 w 4218940"/>
                <a:gd name="connsiteY8" fmla="*/ 111760 h 1607820"/>
                <a:gd name="connsiteX9" fmla="*/ 3797300 w 4218940"/>
                <a:gd name="connsiteY9" fmla="*/ 40640 h 1607820"/>
                <a:gd name="connsiteX10" fmla="*/ 4218940 w 4218940"/>
                <a:gd name="connsiteY10" fmla="*/ 0 h 1607820"/>
                <a:gd name="connsiteX0" fmla="*/ 0 w 4218940"/>
                <a:gd name="connsiteY0" fmla="*/ 1607820 h 1607820"/>
                <a:gd name="connsiteX1" fmla="*/ 421640 w 4218940"/>
                <a:gd name="connsiteY1" fmla="*/ 1607820 h 1607820"/>
                <a:gd name="connsiteX2" fmla="*/ 838200 w 4218940"/>
                <a:gd name="connsiteY2" fmla="*/ 1584960 h 1607820"/>
                <a:gd name="connsiteX3" fmla="*/ 1264920 w 4218940"/>
                <a:gd name="connsiteY3" fmla="*/ 1546860 h 1607820"/>
                <a:gd name="connsiteX4" fmla="*/ 1696720 w 4218940"/>
                <a:gd name="connsiteY4" fmla="*/ 1412240 h 1607820"/>
                <a:gd name="connsiteX5" fmla="*/ 2100580 w 4218940"/>
                <a:gd name="connsiteY5" fmla="*/ 1094740 h 1607820"/>
                <a:gd name="connsiteX6" fmla="*/ 2524760 w 4218940"/>
                <a:gd name="connsiteY6" fmla="*/ 665480 h 1607820"/>
                <a:gd name="connsiteX7" fmla="*/ 2951480 w 4218940"/>
                <a:gd name="connsiteY7" fmla="*/ 314960 h 1607820"/>
                <a:gd name="connsiteX8" fmla="*/ 3373120 w 4218940"/>
                <a:gd name="connsiteY8" fmla="*/ 43180 h 1607820"/>
                <a:gd name="connsiteX9" fmla="*/ 3797300 w 4218940"/>
                <a:gd name="connsiteY9" fmla="*/ 40640 h 1607820"/>
                <a:gd name="connsiteX10" fmla="*/ 4218940 w 4218940"/>
                <a:gd name="connsiteY10" fmla="*/ 0 h 1607820"/>
                <a:gd name="connsiteX0" fmla="*/ 0 w 4218940"/>
                <a:gd name="connsiteY0" fmla="*/ 1607820 h 1607820"/>
                <a:gd name="connsiteX1" fmla="*/ 421640 w 4218940"/>
                <a:gd name="connsiteY1" fmla="*/ 1607820 h 1607820"/>
                <a:gd name="connsiteX2" fmla="*/ 838200 w 4218940"/>
                <a:gd name="connsiteY2" fmla="*/ 1584960 h 1607820"/>
                <a:gd name="connsiteX3" fmla="*/ 1264920 w 4218940"/>
                <a:gd name="connsiteY3" fmla="*/ 1546860 h 1607820"/>
                <a:gd name="connsiteX4" fmla="*/ 1696720 w 4218940"/>
                <a:gd name="connsiteY4" fmla="*/ 1412240 h 1607820"/>
                <a:gd name="connsiteX5" fmla="*/ 2100580 w 4218940"/>
                <a:gd name="connsiteY5" fmla="*/ 1094740 h 1607820"/>
                <a:gd name="connsiteX6" fmla="*/ 2524760 w 4218940"/>
                <a:gd name="connsiteY6" fmla="*/ 665480 h 1607820"/>
                <a:gd name="connsiteX7" fmla="*/ 2959100 w 4218940"/>
                <a:gd name="connsiteY7" fmla="*/ 93980 h 1607820"/>
                <a:gd name="connsiteX8" fmla="*/ 3373120 w 4218940"/>
                <a:gd name="connsiteY8" fmla="*/ 43180 h 1607820"/>
                <a:gd name="connsiteX9" fmla="*/ 3797300 w 4218940"/>
                <a:gd name="connsiteY9" fmla="*/ 40640 h 1607820"/>
                <a:gd name="connsiteX10" fmla="*/ 4218940 w 4218940"/>
                <a:gd name="connsiteY10" fmla="*/ 0 h 1607820"/>
                <a:gd name="connsiteX0" fmla="*/ 0 w 4218940"/>
                <a:gd name="connsiteY0" fmla="*/ 1607820 h 1607820"/>
                <a:gd name="connsiteX1" fmla="*/ 421640 w 4218940"/>
                <a:gd name="connsiteY1" fmla="*/ 1607820 h 1607820"/>
                <a:gd name="connsiteX2" fmla="*/ 838200 w 4218940"/>
                <a:gd name="connsiteY2" fmla="*/ 1584960 h 1607820"/>
                <a:gd name="connsiteX3" fmla="*/ 1264920 w 4218940"/>
                <a:gd name="connsiteY3" fmla="*/ 1546860 h 1607820"/>
                <a:gd name="connsiteX4" fmla="*/ 1696720 w 4218940"/>
                <a:gd name="connsiteY4" fmla="*/ 1412240 h 1607820"/>
                <a:gd name="connsiteX5" fmla="*/ 2100580 w 4218940"/>
                <a:gd name="connsiteY5" fmla="*/ 1094740 h 1607820"/>
                <a:gd name="connsiteX6" fmla="*/ 2529840 w 4218940"/>
                <a:gd name="connsiteY6" fmla="*/ 386080 h 1607820"/>
                <a:gd name="connsiteX7" fmla="*/ 2959100 w 4218940"/>
                <a:gd name="connsiteY7" fmla="*/ 93980 h 1607820"/>
                <a:gd name="connsiteX8" fmla="*/ 3373120 w 4218940"/>
                <a:gd name="connsiteY8" fmla="*/ 43180 h 1607820"/>
                <a:gd name="connsiteX9" fmla="*/ 3797300 w 4218940"/>
                <a:gd name="connsiteY9" fmla="*/ 40640 h 1607820"/>
                <a:gd name="connsiteX10" fmla="*/ 4218940 w 4218940"/>
                <a:gd name="connsiteY10" fmla="*/ 0 h 1607820"/>
                <a:gd name="connsiteX0" fmla="*/ 0 w 4218940"/>
                <a:gd name="connsiteY0" fmla="*/ 1607820 h 1607820"/>
                <a:gd name="connsiteX1" fmla="*/ 421640 w 4218940"/>
                <a:gd name="connsiteY1" fmla="*/ 1607820 h 1607820"/>
                <a:gd name="connsiteX2" fmla="*/ 838200 w 4218940"/>
                <a:gd name="connsiteY2" fmla="*/ 1584960 h 1607820"/>
                <a:gd name="connsiteX3" fmla="*/ 1264920 w 4218940"/>
                <a:gd name="connsiteY3" fmla="*/ 1546860 h 1607820"/>
                <a:gd name="connsiteX4" fmla="*/ 1696720 w 4218940"/>
                <a:gd name="connsiteY4" fmla="*/ 1412240 h 1607820"/>
                <a:gd name="connsiteX5" fmla="*/ 2100580 w 4218940"/>
                <a:gd name="connsiteY5" fmla="*/ 1094740 h 1607820"/>
                <a:gd name="connsiteX6" fmla="*/ 2529840 w 4218940"/>
                <a:gd name="connsiteY6" fmla="*/ 386080 h 1607820"/>
                <a:gd name="connsiteX7" fmla="*/ 2946400 w 4218940"/>
                <a:gd name="connsiteY7" fmla="*/ 86360 h 1607820"/>
                <a:gd name="connsiteX8" fmla="*/ 3373120 w 4218940"/>
                <a:gd name="connsiteY8" fmla="*/ 43180 h 1607820"/>
                <a:gd name="connsiteX9" fmla="*/ 3797300 w 4218940"/>
                <a:gd name="connsiteY9" fmla="*/ 40640 h 1607820"/>
                <a:gd name="connsiteX10" fmla="*/ 4218940 w 4218940"/>
                <a:gd name="connsiteY10" fmla="*/ 0 h 1607820"/>
                <a:gd name="connsiteX0" fmla="*/ 0 w 4218940"/>
                <a:gd name="connsiteY0" fmla="*/ 1607820 h 1607820"/>
                <a:gd name="connsiteX1" fmla="*/ 421640 w 4218940"/>
                <a:gd name="connsiteY1" fmla="*/ 1607820 h 1607820"/>
                <a:gd name="connsiteX2" fmla="*/ 838200 w 4218940"/>
                <a:gd name="connsiteY2" fmla="*/ 1584960 h 1607820"/>
                <a:gd name="connsiteX3" fmla="*/ 1264920 w 4218940"/>
                <a:gd name="connsiteY3" fmla="*/ 1546860 h 1607820"/>
                <a:gd name="connsiteX4" fmla="*/ 1696720 w 4218940"/>
                <a:gd name="connsiteY4" fmla="*/ 1412240 h 1607820"/>
                <a:gd name="connsiteX5" fmla="*/ 2113280 w 4218940"/>
                <a:gd name="connsiteY5" fmla="*/ 784860 h 1607820"/>
                <a:gd name="connsiteX6" fmla="*/ 2529840 w 4218940"/>
                <a:gd name="connsiteY6" fmla="*/ 386080 h 1607820"/>
                <a:gd name="connsiteX7" fmla="*/ 2946400 w 4218940"/>
                <a:gd name="connsiteY7" fmla="*/ 86360 h 1607820"/>
                <a:gd name="connsiteX8" fmla="*/ 3373120 w 4218940"/>
                <a:gd name="connsiteY8" fmla="*/ 43180 h 1607820"/>
                <a:gd name="connsiteX9" fmla="*/ 3797300 w 4218940"/>
                <a:gd name="connsiteY9" fmla="*/ 40640 h 1607820"/>
                <a:gd name="connsiteX10" fmla="*/ 4218940 w 4218940"/>
                <a:gd name="connsiteY10" fmla="*/ 0 h 1607820"/>
                <a:gd name="connsiteX0" fmla="*/ 0 w 4218940"/>
                <a:gd name="connsiteY0" fmla="*/ 1607820 h 1607820"/>
                <a:gd name="connsiteX1" fmla="*/ 421640 w 4218940"/>
                <a:gd name="connsiteY1" fmla="*/ 1607820 h 1607820"/>
                <a:gd name="connsiteX2" fmla="*/ 838200 w 4218940"/>
                <a:gd name="connsiteY2" fmla="*/ 1584960 h 1607820"/>
                <a:gd name="connsiteX3" fmla="*/ 1264920 w 4218940"/>
                <a:gd name="connsiteY3" fmla="*/ 1546860 h 1607820"/>
                <a:gd name="connsiteX4" fmla="*/ 1691640 w 4218940"/>
                <a:gd name="connsiteY4" fmla="*/ 1239520 h 1607820"/>
                <a:gd name="connsiteX5" fmla="*/ 2113280 w 4218940"/>
                <a:gd name="connsiteY5" fmla="*/ 784860 h 1607820"/>
                <a:gd name="connsiteX6" fmla="*/ 2529840 w 4218940"/>
                <a:gd name="connsiteY6" fmla="*/ 386080 h 1607820"/>
                <a:gd name="connsiteX7" fmla="*/ 2946400 w 4218940"/>
                <a:gd name="connsiteY7" fmla="*/ 86360 h 1607820"/>
                <a:gd name="connsiteX8" fmla="*/ 3373120 w 4218940"/>
                <a:gd name="connsiteY8" fmla="*/ 43180 h 1607820"/>
                <a:gd name="connsiteX9" fmla="*/ 3797300 w 4218940"/>
                <a:gd name="connsiteY9" fmla="*/ 40640 h 1607820"/>
                <a:gd name="connsiteX10" fmla="*/ 4218940 w 4218940"/>
                <a:gd name="connsiteY10" fmla="*/ 0 h 1607820"/>
                <a:gd name="connsiteX0" fmla="*/ 0 w 4218940"/>
                <a:gd name="connsiteY0" fmla="*/ 1607820 h 1607820"/>
                <a:gd name="connsiteX1" fmla="*/ 421640 w 4218940"/>
                <a:gd name="connsiteY1" fmla="*/ 1607820 h 1607820"/>
                <a:gd name="connsiteX2" fmla="*/ 838200 w 4218940"/>
                <a:gd name="connsiteY2" fmla="*/ 1584960 h 1607820"/>
                <a:gd name="connsiteX3" fmla="*/ 1272540 w 4218940"/>
                <a:gd name="connsiteY3" fmla="*/ 1409700 h 1607820"/>
                <a:gd name="connsiteX4" fmla="*/ 1691640 w 4218940"/>
                <a:gd name="connsiteY4" fmla="*/ 1239520 h 1607820"/>
                <a:gd name="connsiteX5" fmla="*/ 2113280 w 4218940"/>
                <a:gd name="connsiteY5" fmla="*/ 784860 h 1607820"/>
                <a:gd name="connsiteX6" fmla="*/ 2529840 w 4218940"/>
                <a:gd name="connsiteY6" fmla="*/ 386080 h 1607820"/>
                <a:gd name="connsiteX7" fmla="*/ 2946400 w 4218940"/>
                <a:gd name="connsiteY7" fmla="*/ 86360 h 1607820"/>
                <a:gd name="connsiteX8" fmla="*/ 3373120 w 4218940"/>
                <a:gd name="connsiteY8" fmla="*/ 43180 h 1607820"/>
                <a:gd name="connsiteX9" fmla="*/ 3797300 w 4218940"/>
                <a:gd name="connsiteY9" fmla="*/ 40640 h 1607820"/>
                <a:gd name="connsiteX10" fmla="*/ 4218940 w 4218940"/>
                <a:gd name="connsiteY10" fmla="*/ 0 h 1607820"/>
                <a:gd name="connsiteX0" fmla="*/ 0 w 4218940"/>
                <a:gd name="connsiteY0" fmla="*/ 1607820 h 1607820"/>
                <a:gd name="connsiteX1" fmla="*/ 421640 w 4218940"/>
                <a:gd name="connsiteY1" fmla="*/ 1607820 h 1607820"/>
                <a:gd name="connsiteX2" fmla="*/ 843280 w 4218940"/>
                <a:gd name="connsiteY2" fmla="*/ 1465580 h 1607820"/>
                <a:gd name="connsiteX3" fmla="*/ 1272540 w 4218940"/>
                <a:gd name="connsiteY3" fmla="*/ 1409700 h 1607820"/>
                <a:gd name="connsiteX4" fmla="*/ 1691640 w 4218940"/>
                <a:gd name="connsiteY4" fmla="*/ 1239520 h 1607820"/>
                <a:gd name="connsiteX5" fmla="*/ 2113280 w 4218940"/>
                <a:gd name="connsiteY5" fmla="*/ 784860 h 1607820"/>
                <a:gd name="connsiteX6" fmla="*/ 2529840 w 4218940"/>
                <a:gd name="connsiteY6" fmla="*/ 386080 h 1607820"/>
                <a:gd name="connsiteX7" fmla="*/ 2946400 w 4218940"/>
                <a:gd name="connsiteY7" fmla="*/ 86360 h 1607820"/>
                <a:gd name="connsiteX8" fmla="*/ 3373120 w 4218940"/>
                <a:gd name="connsiteY8" fmla="*/ 43180 h 1607820"/>
                <a:gd name="connsiteX9" fmla="*/ 3797300 w 4218940"/>
                <a:gd name="connsiteY9" fmla="*/ 40640 h 1607820"/>
                <a:gd name="connsiteX10" fmla="*/ 4218940 w 4218940"/>
                <a:gd name="connsiteY10" fmla="*/ 0 h 1607820"/>
                <a:gd name="connsiteX0" fmla="*/ 0 w 4218940"/>
                <a:gd name="connsiteY0" fmla="*/ 1607820 h 1607820"/>
                <a:gd name="connsiteX1" fmla="*/ 429260 w 4218940"/>
                <a:gd name="connsiteY1" fmla="*/ 1511300 h 1607820"/>
                <a:gd name="connsiteX2" fmla="*/ 843280 w 4218940"/>
                <a:gd name="connsiteY2" fmla="*/ 1465580 h 1607820"/>
                <a:gd name="connsiteX3" fmla="*/ 1272540 w 4218940"/>
                <a:gd name="connsiteY3" fmla="*/ 1409700 h 1607820"/>
                <a:gd name="connsiteX4" fmla="*/ 1691640 w 4218940"/>
                <a:gd name="connsiteY4" fmla="*/ 1239520 h 1607820"/>
                <a:gd name="connsiteX5" fmla="*/ 2113280 w 4218940"/>
                <a:gd name="connsiteY5" fmla="*/ 784860 h 1607820"/>
                <a:gd name="connsiteX6" fmla="*/ 2529840 w 4218940"/>
                <a:gd name="connsiteY6" fmla="*/ 386080 h 1607820"/>
                <a:gd name="connsiteX7" fmla="*/ 2946400 w 4218940"/>
                <a:gd name="connsiteY7" fmla="*/ 86360 h 1607820"/>
                <a:gd name="connsiteX8" fmla="*/ 3373120 w 4218940"/>
                <a:gd name="connsiteY8" fmla="*/ 43180 h 1607820"/>
                <a:gd name="connsiteX9" fmla="*/ 3797300 w 4218940"/>
                <a:gd name="connsiteY9" fmla="*/ 40640 h 1607820"/>
                <a:gd name="connsiteX10" fmla="*/ 4218940 w 4218940"/>
                <a:gd name="connsiteY10" fmla="*/ 0 h 1607820"/>
                <a:gd name="connsiteX0" fmla="*/ 0 w 4211320"/>
                <a:gd name="connsiteY0" fmla="*/ 1503680 h 1511300"/>
                <a:gd name="connsiteX1" fmla="*/ 421640 w 4211320"/>
                <a:gd name="connsiteY1" fmla="*/ 1511300 h 1511300"/>
                <a:gd name="connsiteX2" fmla="*/ 835660 w 4211320"/>
                <a:gd name="connsiteY2" fmla="*/ 1465580 h 1511300"/>
                <a:gd name="connsiteX3" fmla="*/ 1264920 w 4211320"/>
                <a:gd name="connsiteY3" fmla="*/ 1409700 h 1511300"/>
                <a:gd name="connsiteX4" fmla="*/ 1684020 w 4211320"/>
                <a:gd name="connsiteY4" fmla="*/ 1239520 h 1511300"/>
                <a:gd name="connsiteX5" fmla="*/ 2105660 w 4211320"/>
                <a:gd name="connsiteY5" fmla="*/ 784860 h 1511300"/>
                <a:gd name="connsiteX6" fmla="*/ 2522220 w 4211320"/>
                <a:gd name="connsiteY6" fmla="*/ 386080 h 1511300"/>
                <a:gd name="connsiteX7" fmla="*/ 2938780 w 4211320"/>
                <a:gd name="connsiteY7" fmla="*/ 86360 h 1511300"/>
                <a:gd name="connsiteX8" fmla="*/ 3365500 w 4211320"/>
                <a:gd name="connsiteY8" fmla="*/ 43180 h 1511300"/>
                <a:gd name="connsiteX9" fmla="*/ 3789680 w 4211320"/>
                <a:gd name="connsiteY9" fmla="*/ 40640 h 1511300"/>
                <a:gd name="connsiteX10" fmla="*/ 4211320 w 4211320"/>
                <a:gd name="connsiteY10" fmla="*/ 0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1320" h="1511300">
                  <a:moveTo>
                    <a:pt x="0" y="1503680"/>
                  </a:moveTo>
                  <a:lnTo>
                    <a:pt x="421640" y="1511300"/>
                  </a:lnTo>
                  <a:lnTo>
                    <a:pt x="835660" y="1465580"/>
                  </a:lnTo>
                  <a:lnTo>
                    <a:pt x="1264920" y="1409700"/>
                  </a:lnTo>
                  <a:lnTo>
                    <a:pt x="1684020" y="1239520"/>
                  </a:lnTo>
                  <a:lnTo>
                    <a:pt x="2105660" y="784860"/>
                  </a:lnTo>
                  <a:lnTo>
                    <a:pt x="2522220" y="386080"/>
                  </a:lnTo>
                  <a:lnTo>
                    <a:pt x="2938780" y="86360"/>
                  </a:lnTo>
                  <a:lnTo>
                    <a:pt x="3365500" y="43180"/>
                  </a:lnTo>
                  <a:lnTo>
                    <a:pt x="3789680" y="40640"/>
                  </a:lnTo>
                  <a:lnTo>
                    <a:pt x="4211320" y="0"/>
                  </a:lnTo>
                </a:path>
              </a:pathLst>
            </a:custGeom>
            <a:noFill/>
            <a:ln w="19050">
              <a:solidFill>
                <a:srgbClr val="C9DB3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9746E326-B361-4925-B0A5-0CE09FC3A759}"/>
                </a:ext>
              </a:extLst>
            </p:cNvPr>
            <p:cNvSpPr/>
            <p:nvPr/>
          </p:nvSpPr>
          <p:spPr>
            <a:xfrm>
              <a:off x="5189386" y="3185160"/>
              <a:ext cx="109220" cy="109220"/>
            </a:xfrm>
            <a:prstGeom prst="ellipse">
              <a:avLst/>
            </a:prstGeom>
            <a:solidFill>
              <a:srgbClr val="13968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5" name="Ellipse 114">
              <a:extLst>
                <a:ext uri="{FF2B5EF4-FFF2-40B4-BE49-F238E27FC236}">
                  <a16:creationId xmlns:a16="http://schemas.microsoft.com/office/drawing/2014/main" id="{987EA81F-7E27-4B61-ABA1-D665BDA51A1B}"/>
                </a:ext>
              </a:extLst>
            </p:cNvPr>
            <p:cNvSpPr/>
            <p:nvPr/>
          </p:nvSpPr>
          <p:spPr>
            <a:xfrm>
              <a:off x="5189386" y="4906817"/>
              <a:ext cx="109220" cy="109220"/>
            </a:xfrm>
            <a:prstGeom prst="ellipse">
              <a:avLst/>
            </a:prstGeom>
            <a:solidFill>
              <a:srgbClr val="68B6E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9" name="Triangle isocèle 118">
              <a:extLst>
                <a:ext uri="{FF2B5EF4-FFF2-40B4-BE49-F238E27FC236}">
                  <a16:creationId xmlns:a16="http://schemas.microsoft.com/office/drawing/2014/main" id="{048832F3-D8DE-4A16-B523-FC5167BE5353}"/>
                </a:ext>
              </a:extLst>
            </p:cNvPr>
            <p:cNvSpPr/>
            <p:nvPr/>
          </p:nvSpPr>
          <p:spPr>
            <a:xfrm>
              <a:off x="5189386" y="3552643"/>
              <a:ext cx="109220" cy="109220"/>
            </a:xfrm>
            <a:prstGeom prst="triangle">
              <a:avLst/>
            </a:prstGeom>
            <a:solidFill>
              <a:srgbClr val="C9DB3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1" name="Rectangle 130">
              <a:extLst>
                <a:ext uri="{FF2B5EF4-FFF2-40B4-BE49-F238E27FC236}">
                  <a16:creationId xmlns:a16="http://schemas.microsoft.com/office/drawing/2014/main" id="{94B4A55C-9CAD-48C7-B972-4331FA26F67F}"/>
                </a:ext>
              </a:extLst>
            </p:cNvPr>
            <p:cNvSpPr/>
            <p:nvPr/>
          </p:nvSpPr>
          <p:spPr>
            <a:xfrm>
              <a:off x="5189386" y="3466283"/>
              <a:ext cx="109220" cy="109220"/>
            </a:xfrm>
            <a:prstGeom prst="rect">
              <a:avLst/>
            </a:prstGeom>
            <a:solidFill>
              <a:srgbClr val="385CAA"/>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2" name="Rectangle 141">
              <a:extLst>
                <a:ext uri="{FF2B5EF4-FFF2-40B4-BE49-F238E27FC236}">
                  <a16:creationId xmlns:a16="http://schemas.microsoft.com/office/drawing/2014/main" id="{9FF296EB-9225-4DE6-8C51-DFD47702CF3A}"/>
                </a:ext>
              </a:extLst>
            </p:cNvPr>
            <p:cNvSpPr/>
            <p:nvPr/>
          </p:nvSpPr>
          <p:spPr>
            <a:xfrm>
              <a:off x="5189386" y="4168974"/>
              <a:ext cx="109220" cy="109220"/>
            </a:xfrm>
            <a:prstGeom prst="rect">
              <a:avLst/>
            </a:prstGeom>
            <a:solidFill>
              <a:srgbClr val="8A9C3B"/>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9" name="Ellipse 98">
              <a:extLst>
                <a:ext uri="{FF2B5EF4-FFF2-40B4-BE49-F238E27FC236}">
                  <a16:creationId xmlns:a16="http://schemas.microsoft.com/office/drawing/2014/main" id="{5B71E60E-C286-4A38-9902-CFD04AD555CF}"/>
                </a:ext>
              </a:extLst>
            </p:cNvPr>
            <p:cNvSpPr/>
            <p:nvPr/>
          </p:nvSpPr>
          <p:spPr>
            <a:xfrm>
              <a:off x="4769081" y="3128010"/>
              <a:ext cx="109220" cy="109220"/>
            </a:xfrm>
            <a:prstGeom prst="ellipse">
              <a:avLst/>
            </a:prstGeom>
            <a:solidFill>
              <a:srgbClr val="13968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0" name="Triangle isocèle 119">
              <a:extLst>
                <a:ext uri="{FF2B5EF4-FFF2-40B4-BE49-F238E27FC236}">
                  <a16:creationId xmlns:a16="http://schemas.microsoft.com/office/drawing/2014/main" id="{C73D13DB-DBC5-4B1C-84E0-1807092FBCC3}"/>
                </a:ext>
              </a:extLst>
            </p:cNvPr>
            <p:cNvSpPr/>
            <p:nvPr/>
          </p:nvSpPr>
          <p:spPr>
            <a:xfrm>
              <a:off x="4769081" y="3593283"/>
              <a:ext cx="109220" cy="109220"/>
            </a:xfrm>
            <a:prstGeom prst="triangle">
              <a:avLst/>
            </a:prstGeom>
            <a:solidFill>
              <a:srgbClr val="C9DB3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2" name="Rectangle 131">
              <a:extLst>
                <a:ext uri="{FF2B5EF4-FFF2-40B4-BE49-F238E27FC236}">
                  <a16:creationId xmlns:a16="http://schemas.microsoft.com/office/drawing/2014/main" id="{0E6825AB-8B25-4E3D-A8C4-95001FB0139C}"/>
                </a:ext>
              </a:extLst>
            </p:cNvPr>
            <p:cNvSpPr/>
            <p:nvPr/>
          </p:nvSpPr>
          <p:spPr>
            <a:xfrm>
              <a:off x="4769081" y="3567883"/>
              <a:ext cx="109220" cy="109220"/>
            </a:xfrm>
            <a:prstGeom prst="rect">
              <a:avLst/>
            </a:prstGeom>
            <a:solidFill>
              <a:srgbClr val="385CAA"/>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3" name="Rectangle 142">
              <a:extLst>
                <a:ext uri="{FF2B5EF4-FFF2-40B4-BE49-F238E27FC236}">
                  <a16:creationId xmlns:a16="http://schemas.microsoft.com/office/drawing/2014/main" id="{D155948B-F72F-420E-9DD1-FF5A42172140}"/>
                </a:ext>
              </a:extLst>
            </p:cNvPr>
            <p:cNvSpPr/>
            <p:nvPr/>
          </p:nvSpPr>
          <p:spPr>
            <a:xfrm>
              <a:off x="4769081" y="4235014"/>
              <a:ext cx="109220" cy="109220"/>
            </a:xfrm>
            <a:prstGeom prst="rect">
              <a:avLst/>
            </a:prstGeom>
            <a:solidFill>
              <a:srgbClr val="8A9C3B"/>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0" name="Ellipse 99">
              <a:extLst>
                <a:ext uri="{FF2B5EF4-FFF2-40B4-BE49-F238E27FC236}">
                  <a16:creationId xmlns:a16="http://schemas.microsoft.com/office/drawing/2014/main" id="{D418C7D4-BBC6-4414-B141-71B453F8135F}"/>
                </a:ext>
              </a:extLst>
            </p:cNvPr>
            <p:cNvSpPr/>
            <p:nvPr/>
          </p:nvSpPr>
          <p:spPr>
            <a:xfrm>
              <a:off x="4355571" y="3073400"/>
              <a:ext cx="109220" cy="109220"/>
            </a:xfrm>
            <a:prstGeom prst="ellipse">
              <a:avLst/>
            </a:prstGeom>
            <a:solidFill>
              <a:srgbClr val="13968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3" name="Ellipse 112">
              <a:extLst>
                <a:ext uri="{FF2B5EF4-FFF2-40B4-BE49-F238E27FC236}">
                  <a16:creationId xmlns:a16="http://schemas.microsoft.com/office/drawing/2014/main" id="{32E714A1-0A5D-409C-BE6C-1F63B4B1244C}"/>
                </a:ext>
              </a:extLst>
            </p:cNvPr>
            <p:cNvSpPr/>
            <p:nvPr/>
          </p:nvSpPr>
          <p:spPr>
            <a:xfrm>
              <a:off x="4355571" y="4944917"/>
              <a:ext cx="109220" cy="109220"/>
            </a:xfrm>
            <a:prstGeom prst="ellipse">
              <a:avLst/>
            </a:prstGeom>
            <a:solidFill>
              <a:srgbClr val="68B6E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4" name="Ellipse 113">
              <a:extLst>
                <a:ext uri="{FF2B5EF4-FFF2-40B4-BE49-F238E27FC236}">
                  <a16:creationId xmlns:a16="http://schemas.microsoft.com/office/drawing/2014/main" id="{87F2AC9D-C5DA-4117-8C88-78DE7ADC2094}"/>
                </a:ext>
              </a:extLst>
            </p:cNvPr>
            <p:cNvSpPr/>
            <p:nvPr/>
          </p:nvSpPr>
          <p:spPr>
            <a:xfrm>
              <a:off x="4769081" y="4914437"/>
              <a:ext cx="109220" cy="109220"/>
            </a:xfrm>
            <a:prstGeom prst="ellipse">
              <a:avLst/>
            </a:prstGeom>
            <a:solidFill>
              <a:srgbClr val="68B6E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1" name="Triangle isocèle 120">
              <a:extLst>
                <a:ext uri="{FF2B5EF4-FFF2-40B4-BE49-F238E27FC236}">
                  <a16:creationId xmlns:a16="http://schemas.microsoft.com/office/drawing/2014/main" id="{C0C0D544-16E5-4435-8886-BD674A7EB80D}"/>
                </a:ext>
              </a:extLst>
            </p:cNvPr>
            <p:cNvSpPr/>
            <p:nvPr/>
          </p:nvSpPr>
          <p:spPr>
            <a:xfrm>
              <a:off x="4355571" y="3593283"/>
              <a:ext cx="109220" cy="109220"/>
            </a:xfrm>
            <a:prstGeom prst="triangle">
              <a:avLst/>
            </a:prstGeom>
            <a:solidFill>
              <a:srgbClr val="C9DB3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3" name="Rectangle 132">
              <a:extLst>
                <a:ext uri="{FF2B5EF4-FFF2-40B4-BE49-F238E27FC236}">
                  <a16:creationId xmlns:a16="http://schemas.microsoft.com/office/drawing/2014/main" id="{A6BE234E-17C4-48C4-8175-970504644A49}"/>
                </a:ext>
              </a:extLst>
            </p:cNvPr>
            <p:cNvSpPr/>
            <p:nvPr/>
          </p:nvSpPr>
          <p:spPr>
            <a:xfrm>
              <a:off x="4355571" y="3562803"/>
              <a:ext cx="109220" cy="109220"/>
            </a:xfrm>
            <a:prstGeom prst="rect">
              <a:avLst/>
            </a:prstGeom>
            <a:solidFill>
              <a:srgbClr val="385CAA"/>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4" name="Rectangle 143">
              <a:extLst>
                <a:ext uri="{FF2B5EF4-FFF2-40B4-BE49-F238E27FC236}">
                  <a16:creationId xmlns:a16="http://schemas.microsoft.com/office/drawing/2014/main" id="{A0B4B652-779B-4484-9FBC-E2EF6A1F72E5}"/>
                </a:ext>
              </a:extLst>
            </p:cNvPr>
            <p:cNvSpPr/>
            <p:nvPr/>
          </p:nvSpPr>
          <p:spPr>
            <a:xfrm>
              <a:off x="4355571" y="4362014"/>
              <a:ext cx="109220" cy="109220"/>
            </a:xfrm>
            <a:prstGeom prst="rect">
              <a:avLst/>
            </a:prstGeom>
            <a:solidFill>
              <a:srgbClr val="8A9C3B"/>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1" name="Ellipse 100">
              <a:extLst>
                <a:ext uri="{FF2B5EF4-FFF2-40B4-BE49-F238E27FC236}">
                  <a16:creationId xmlns:a16="http://schemas.microsoft.com/office/drawing/2014/main" id="{C2F2BB69-DC1F-4566-B6E8-8F560453E76E}"/>
                </a:ext>
              </a:extLst>
            </p:cNvPr>
            <p:cNvSpPr/>
            <p:nvPr/>
          </p:nvSpPr>
          <p:spPr>
            <a:xfrm>
              <a:off x="3932156" y="3196590"/>
              <a:ext cx="109220" cy="109220"/>
            </a:xfrm>
            <a:prstGeom prst="ellipse">
              <a:avLst/>
            </a:prstGeom>
            <a:solidFill>
              <a:srgbClr val="13968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2" name="Ellipse 111">
              <a:extLst>
                <a:ext uri="{FF2B5EF4-FFF2-40B4-BE49-F238E27FC236}">
                  <a16:creationId xmlns:a16="http://schemas.microsoft.com/office/drawing/2014/main" id="{0DA77181-3C71-4AA7-8A6E-C738B93A8DB9}"/>
                </a:ext>
              </a:extLst>
            </p:cNvPr>
            <p:cNvSpPr/>
            <p:nvPr/>
          </p:nvSpPr>
          <p:spPr>
            <a:xfrm>
              <a:off x="3932156" y="4955077"/>
              <a:ext cx="109220" cy="109220"/>
            </a:xfrm>
            <a:prstGeom prst="ellipse">
              <a:avLst/>
            </a:prstGeom>
            <a:solidFill>
              <a:srgbClr val="68B6E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2" name="Triangle isocèle 121">
              <a:extLst>
                <a:ext uri="{FF2B5EF4-FFF2-40B4-BE49-F238E27FC236}">
                  <a16:creationId xmlns:a16="http://schemas.microsoft.com/office/drawing/2014/main" id="{5D674741-50CA-4000-8392-769F5A8A36FB}"/>
                </a:ext>
              </a:extLst>
            </p:cNvPr>
            <p:cNvSpPr/>
            <p:nvPr/>
          </p:nvSpPr>
          <p:spPr>
            <a:xfrm>
              <a:off x="3932156" y="3644083"/>
              <a:ext cx="109220" cy="109220"/>
            </a:xfrm>
            <a:prstGeom prst="triangle">
              <a:avLst/>
            </a:prstGeom>
            <a:solidFill>
              <a:srgbClr val="C9DB3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4" name="Rectangle 133">
              <a:extLst>
                <a:ext uri="{FF2B5EF4-FFF2-40B4-BE49-F238E27FC236}">
                  <a16:creationId xmlns:a16="http://schemas.microsoft.com/office/drawing/2014/main" id="{3A4F1E22-4A07-48FD-813C-70EC53C85411}"/>
                </a:ext>
              </a:extLst>
            </p:cNvPr>
            <p:cNvSpPr/>
            <p:nvPr/>
          </p:nvSpPr>
          <p:spPr>
            <a:xfrm>
              <a:off x="3932156" y="3766003"/>
              <a:ext cx="109220" cy="109220"/>
            </a:xfrm>
            <a:prstGeom prst="rect">
              <a:avLst/>
            </a:prstGeom>
            <a:solidFill>
              <a:srgbClr val="385CAA"/>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5" name="Rectangle 144">
              <a:extLst>
                <a:ext uri="{FF2B5EF4-FFF2-40B4-BE49-F238E27FC236}">
                  <a16:creationId xmlns:a16="http://schemas.microsoft.com/office/drawing/2014/main" id="{517981E2-3920-4956-829F-433A21B6A0E5}"/>
                </a:ext>
              </a:extLst>
            </p:cNvPr>
            <p:cNvSpPr/>
            <p:nvPr/>
          </p:nvSpPr>
          <p:spPr>
            <a:xfrm>
              <a:off x="3932156" y="4516954"/>
              <a:ext cx="109220" cy="109220"/>
            </a:xfrm>
            <a:prstGeom prst="rect">
              <a:avLst/>
            </a:prstGeom>
            <a:solidFill>
              <a:srgbClr val="8A9C3B"/>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2" name="Ellipse 101">
              <a:extLst>
                <a:ext uri="{FF2B5EF4-FFF2-40B4-BE49-F238E27FC236}">
                  <a16:creationId xmlns:a16="http://schemas.microsoft.com/office/drawing/2014/main" id="{6F77FB56-B94A-44E7-9052-D6B0B64D7DB5}"/>
                </a:ext>
              </a:extLst>
            </p:cNvPr>
            <p:cNvSpPr/>
            <p:nvPr/>
          </p:nvSpPr>
          <p:spPr>
            <a:xfrm>
              <a:off x="3520213" y="3358687"/>
              <a:ext cx="109220" cy="109220"/>
            </a:xfrm>
            <a:prstGeom prst="ellipse">
              <a:avLst/>
            </a:prstGeom>
            <a:solidFill>
              <a:srgbClr val="13968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1" name="Ellipse 110">
              <a:extLst>
                <a:ext uri="{FF2B5EF4-FFF2-40B4-BE49-F238E27FC236}">
                  <a16:creationId xmlns:a16="http://schemas.microsoft.com/office/drawing/2014/main" id="{16CD77EB-6AA6-4A0B-B2CF-A8ED7EA466E4}"/>
                </a:ext>
              </a:extLst>
            </p:cNvPr>
            <p:cNvSpPr/>
            <p:nvPr/>
          </p:nvSpPr>
          <p:spPr>
            <a:xfrm>
              <a:off x="3520213" y="4972857"/>
              <a:ext cx="109220" cy="109220"/>
            </a:xfrm>
            <a:prstGeom prst="ellipse">
              <a:avLst/>
            </a:prstGeom>
            <a:solidFill>
              <a:srgbClr val="68B6E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3" name="Triangle isocèle 122">
              <a:extLst>
                <a:ext uri="{FF2B5EF4-FFF2-40B4-BE49-F238E27FC236}">
                  <a16:creationId xmlns:a16="http://schemas.microsoft.com/office/drawing/2014/main" id="{3046915A-40BF-43FD-9E7D-1563904F666B}"/>
                </a:ext>
              </a:extLst>
            </p:cNvPr>
            <p:cNvSpPr/>
            <p:nvPr/>
          </p:nvSpPr>
          <p:spPr>
            <a:xfrm>
              <a:off x="3520213" y="3933643"/>
              <a:ext cx="109220" cy="109220"/>
            </a:xfrm>
            <a:prstGeom prst="triangle">
              <a:avLst/>
            </a:prstGeom>
            <a:solidFill>
              <a:srgbClr val="C9DB3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5" name="Rectangle 134">
              <a:extLst>
                <a:ext uri="{FF2B5EF4-FFF2-40B4-BE49-F238E27FC236}">
                  <a16:creationId xmlns:a16="http://schemas.microsoft.com/office/drawing/2014/main" id="{FD2E1BC4-51A1-441F-A565-0B071A8DE64E}"/>
                </a:ext>
              </a:extLst>
            </p:cNvPr>
            <p:cNvSpPr/>
            <p:nvPr/>
          </p:nvSpPr>
          <p:spPr>
            <a:xfrm>
              <a:off x="3520213" y="4113983"/>
              <a:ext cx="109220" cy="109220"/>
            </a:xfrm>
            <a:prstGeom prst="rect">
              <a:avLst/>
            </a:prstGeom>
            <a:solidFill>
              <a:srgbClr val="385CAA"/>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6" name="Rectangle 145">
              <a:extLst>
                <a:ext uri="{FF2B5EF4-FFF2-40B4-BE49-F238E27FC236}">
                  <a16:creationId xmlns:a16="http://schemas.microsoft.com/office/drawing/2014/main" id="{075B2A99-0CC2-4DBA-988A-1041DE7FBF9E}"/>
                </a:ext>
              </a:extLst>
            </p:cNvPr>
            <p:cNvSpPr/>
            <p:nvPr/>
          </p:nvSpPr>
          <p:spPr>
            <a:xfrm>
              <a:off x="3520213" y="4730314"/>
              <a:ext cx="109220" cy="109220"/>
            </a:xfrm>
            <a:prstGeom prst="rect">
              <a:avLst/>
            </a:prstGeom>
            <a:solidFill>
              <a:srgbClr val="8A9C3B"/>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3" name="Ellipse 102">
              <a:extLst>
                <a:ext uri="{FF2B5EF4-FFF2-40B4-BE49-F238E27FC236}">
                  <a16:creationId xmlns:a16="http://schemas.microsoft.com/office/drawing/2014/main" id="{EACE5396-F169-49DC-B046-028E2F688A54}"/>
                </a:ext>
              </a:extLst>
            </p:cNvPr>
            <p:cNvSpPr/>
            <p:nvPr/>
          </p:nvSpPr>
          <p:spPr>
            <a:xfrm>
              <a:off x="3083968" y="3795567"/>
              <a:ext cx="109220" cy="109220"/>
            </a:xfrm>
            <a:prstGeom prst="ellipse">
              <a:avLst/>
            </a:prstGeom>
            <a:solidFill>
              <a:srgbClr val="13968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0" name="Ellipse 109">
              <a:extLst>
                <a:ext uri="{FF2B5EF4-FFF2-40B4-BE49-F238E27FC236}">
                  <a16:creationId xmlns:a16="http://schemas.microsoft.com/office/drawing/2014/main" id="{D06F8764-EFAA-4650-B53C-10F4E6E1315A}"/>
                </a:ext>
              </a:extLst>
            </p:cNvPr>
            <p:cNvSpPr/>
            <p:nvPr/>
          </p:nvSpPr>
          <p:spPr>
            <a:xfrm>
              <a:off x="3083968" y="4967777"/>
              <a:ext cx="109220" cy="109220"/>
            </a:xfrm>
            <a:prstGeom prst="ellipse">
              <a:avLst/>
            </a:prstGeom>
            <a:solidFill>
              <a:srgbClr val="68B6E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4" name="Triangle isocèle 123">
              <a:extLst>
                <a:ext uri="{FF2B5EF4-FFF2-40B4-BE49-F238E27FC236}">
                  <a16:creationId xmlns:a16="http://schemas.microsoft.com/office/drawing/2014/main" id="{FA1544A6-1A92-48E2-9C9E-2D4186EF429B}"/>
                </a:ext>
              </a:extLst>
            </p:cNvPr>
            <p:cNvSpPr/>
            <p:nvPr/>
          </p:nvSpPr>
          <p:spPr>
            <a:xfrm>
              <a:off x="3083968" y="4345123"/>
              <a:ext cx="109220" cy="109220"/>
            </a:xfrm>
            <a:prstGeom prst="triangle">
              <a:avLst/>
            </a:prstGeom>
            <a:solidFill>
              <a:srgbClr val="C9DB3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6" name="Rectangle 135">
              <a:extLst>
                <a:ext uri="{FF2B5EF4-FFF2-40B4-BE49-F238E27FC236}">
                  <a16:creationId xmlns:a16="http://schemas.microsoft.com/office/drawing/2014/main" id="{B0E507FA-A179-43F8-AD60-4D441FD90D9A}"/>
                </a:ext>
              </a:extLst>
            </p:cNvPr>
            <p:cNvSpPr/>
            <p:nvPr/>
          </p:nvSpPr>
          <p:spPr>
            <a:xfrm>
              <a:off x="3083968" y="4548323"/>
              <a:ext cx="109220" cy="109220"/>
            </a:xfrm>
            <a:prstGeom prst="rect">
              <a:avLst/>
            </a:prstGeom>
            <a:solidFill>
              <a:srgbClr val="385CAA"/>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7" name="Rectangle 146">
              <a:extLst>
                <a:ext uri="{FF2B5EF4-FFF2-40B4-BE49-F238E27FC236}">
                  <a16:creationId xmlns:a16="http://schemas.microsoft.com/office/drawing/2014/main" id="{5085B4F3-8882-4F32-B3D2-B46016F109EB}"/>
                </a:ext>
              </a:extLst>
            </p:cNvPr>
            <p:cNvSpPr/>
            <p:nvPr/>
          </p:nvSpPr>
          <p:spPr>
            <a:xfrm>
              <a:off x="3083968" y="4877634"/>
              <a:ext cx="109220" cy="109220"/>
            </a:xfrm>
            <a:prstGeom prst="rect">
              <a:avLst/>
            </a:prstGeom>
            <a:solidFill>
              <a:srgbClr val="8A9C3B"/>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4" name="Ellipse 103">
              <a:extLst>
                <a:ext uri="{FF2B5EF4-FFF2-40B4-BE49-F238E27FC236}">
                  <a16:creationId xmlns:a16="http://schemas.microsoft.com/office/drawing/2014/main" id="{5F52BE51-9672-4C4B-AE17-909515711464}"/>
                </a:ext>
              </a:extLst>
            </p:cNvPr>
            <p:cNvSpPr/>
            <p:nvPr/>
          </p:nvSpPr>
          <p:spPr>
            <a:xfrm>
              <a:off x="2662721" y="4542327"/>
              <a:ext cx="109220" cy="109220"/>
            </a:xfrm>
            <a:prstGeom prst="ellipse">
              <a:avLst/>
            </a:prstGeom>
            <a:solidFill>
              <a:srgbClr val="13968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9" name="Ellipse 108">
              <a:extLst>
                <a:ext uri="{FF2B5EF4-FFF2-40B4-BE49-F238E27FC236}">
                  <a16:creationId xmlns:a16="http://schemas.microsoft.com/office/drawing/2014/main" id="{3290F442-A622-43FF-82E4-8E267CA57734}"/>
                </a:ext>
              </a:extLst>
            </p:cNvPr>
            <p:cNvSpPr/>
            <p:nvPr/>
          </p:nvSpPr>
          <p:spPr>
            <a:xfrm>
              <a:off x="2662721" y="4990637"/>
              <a:ext cx="109220" cy="109220"/>
            </a:xfrm>
            <a:prstGeom prst="ellipse">
              <a:avLst/>
            </a:prstGeom>
            <a:solidFill>
              <a:srgbClr val="68B6E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5" name="Triangle isocèle 124">
              <a:extLst>
                <a:ext uri="{FF2B5EF4-FFF2-40B4-BE49-F238E27FC236}">
                  <a16:creationId xmlns:a16="http://schemas.microsoft.com/office/drawing/2014/main" id="{15AC2BA7-F8F9-4661-AF4A-E60D2E8B045E}"/>
                </a:ext>
              </a:extLst>
            </p:cNvPr>
            <p:cNvSpPr/>
            <p:nvPr/>
          </p:nvSpPr>
          <p:spPr>
            <a:xfrm>
              <a:off x="2662721" y="4799783"/>
              <a:ext cx="109220" cy="109220"/>
            </a:xfrm>
            <a:prstGeom prst="triangle">
              <a:avLst/>
            </a:prstGeom>
            <a:solidFill>
              <a:srgbClr val="C9DB3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5" name="Ellipse 104">
              <a:extLst>
                <a:ext uri="{FF2B5EF4-FFF2-40B4-BE49-F238E27FC236}">
                  <a16:creationId xmlns:a16="http://schemas.microsoft.com/office/drawing/2014/main" id="{961FAC47-0D01-4ADE-800B-4BC626B53E30}"/>
                </a:ext>
              </a:extLst>
            </p:cNvPr>
            <p:cNvSpPr/>
            <p:nvPr/>
          </p:nvSpPr>
          <p:spPr>
            <a:xfrm>
              <a:off x="2243137" y="4903007"/>
              <a:ext cx="109220" cy="109220"/>
            </a:xfrm>
            <a:prstGeom prst="ellipse">
              <a:avLst/>
            </a:prstGeom>
            <a:solidFill>
              <a:srgbClr val="13968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6" name="Triangle isocèle 125">
              <a:extLst>
                <a:ext uri="{FF2B5EF4-FFF2-40B4-BE49-F238E27FC236}">
                  <a16:creationId xmlns:a16="http://schemas.microsoft.com/office/drawing/2014/main" id="{25F3944A-CB8E-4710-8797-B9565CE1C34A}"/>
                </a:ext>
              </a:extLst>
            </p:cNvPr>
            <p:cNvSpPr/>
            <p:nvPr/>
          </p:nvSpPr>
          <p:spPr>
            <a:xfrm>
              <a:off x="2243137" y="4959803"/>
              <a:ext cx="109220" cy="109220"/>
            </a:xfrm>
            <a:prstGeom prst="triangle">
              <a:avLst/>
            </a:prstGeom>
            <a:solidFill>
              <a:srgbClr val="C9DB3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6" name="Ellipse 105">
              <a:extLst>
                <a:ext uri="{FF2B5EF4-FFF2-40B4-BE49-F238E27FC236}">
                  <a16:creationId xmlns:a16="http://schemas.microsoft.com/office/drawing/2014/main" id="{4C5B0F9B-160F-4B00-A4EC-1BC9A775DCF1}"/>
                </a:ext>
              </a:extLst>
            </p:cNvPr>
            <p:cNvSpPr/>
            <p:nvPr/>
          </p:nvSpPr>
          <p:spPr>
            <a:xfrm>
              <a:off x="1827362" y="5004607"/>
              <a:ext cx="109220" cy="109220"/>
            </a:xfrm>
            <a:prstGeom prst="ellipse">
              <a:avLst/>
            </a:prstGeom>
            <a:solidFill>
              <a:srgbClr val="13968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7" name="Triangle isocèle 126">
              <a:extLst>
                <a:ext uri="{FF2B5EF4-FFF2-40B4-BE49-F238E27FC236}">
                  <a16:creationId xmlns:a16="http://schemas.microsoft.com/office/drawing/2014/main" id="{6FB79821-C7D1-4A3C-A49B-AF46259B23C3}"/>
                </a:ext>
              </a:extLst>
            </p:cNvPr>
            <p:cNvSpPr/>
            <p:nvPr/>
          </p:nvSpPr>
          <p:spPr>
            <a:xfrm>
              <a:off x="1827362" y="5010603"/>
              <a:ext cx="109220" cy="109220"/>
            </a:xfrm>
            <a:prstGeom prst="triangle">
              <a:avLst/>
            </a:prstGeom>
            <a:solidFill>
              <a:srgbClr val="C9DB3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7" name="Ellipse 106">
              <a:extLst>
                <a:ext uri="{FF2B5EF4-FFF2-40B4-BE49-F238E27FC236}">
                  <a16:creationId xmlns:a16="http://schemas.microsoft.com/office/drawing/2014/main" id="{660C9AC6-4E37-47DB-99B1-2364528A25C7}"/>
                </a:ext>
              </a:extLst>
            </p:cNvPr>
            <p:cNvSpPr/>
            <p:nvPr/>
          </p:nvSpPr>
          <p:spPr>
            <a:xfrm>
              <a:off x="1406231" y="5045247"/>
              <a:ext cx="109220" cy="109220"/>
            </a:xfrm>
            <a:prstGeom prst="ellipse">
              <a:avLst/>
            </a:prstGeom>
            <a:solidFill>
              <a:srgbClr val="13968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8" name="Triangle isocèle 127">
              <a:extLst>
                <a:ext uri="{FF2B5EF4-FFF2-40B4-BE49-F238E27FC236}">
                  <a16:creationId xmlns:a16="http://schemas.microsoft.com/office/drawing/2014/main" id="{9FD612DB-EDA3-4A10-B645-865CC23F5C66}"/>
                </a:ext>
              </a:extLst>
            </p:cNvPr>
            <p:cNvSpPr/>
            <p:nvPr/>
          </p:nvSpPr>
          <p:spPr>
            <a:xfrm>
              <a:off x="1406231" y="5041083"/>
              <a:ext cx="109220" cy="109220"/>
            </a:xfrm>
            <a:prstGeom prst="triangle">
              <a:avLst/>
            </a:prstGeom>
            <a:solidFill>
              <a:srgbClr val="C9DB3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4" name="Line 14">
              <a:extLst>
                <a:ext uri="{FF2B5EF4-FFF2-40B4-BE49-F238E27FC236}">
                  <a16:creationId xmlns:a16="http://schemas.microsoft.com/office/drawing/2014/main" id="{78659FF9-D9D5-449D-8610-F664739253CA}"/>
                </a:ext>
              </a:extLst>
            </p:cNvPr>
            <p:cNvSpPr>
              <a:spLocks noChangeShapeType="1"/>
            </p:cNvSpPr>
            <p:nvPr/>
          </p:nvSpPr>
          <p:spPr bwMode="auto">
            <a:xfrm>
              <a:off x="948758" y="5167122"/>
              <a:ext cx="86900" cy="0"/>
            </a:xfrm>
            <a:prstGeom prst="line">
              <a:avLst/>
            </a:prstGeom>
            <a:noFill/>
            <a:ln w="12700">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a:p>
          </p:txBody>
        </p:sp>
        <p:sp>
          <p:nvSpPr>
            <p:cNvPr id="108" name="Ellipse 107">
              <a:extLst>
                <a:ext uri="{FF2B5EF4-FFF2-40B4-BE49-F238E27FC236}">
                  <a16:creationId xmlns:a16="http://schemas.microsoft.com/office/drawing/2014/main" id="{4185E3A9-22C5-4F4F-8ADA-22AE8D14CE80}"/>
                </a:ext>
              </a:extLst>
            </p:cNvPr>
            <p:cNvSpPr/>
            <p:nvPr/>
          </p:nvSpPr>
          <p:spPr>
            <a:xfrm>
              <a:off x="985293" y="5045247"/>
              <a:ext cx="109220" cy="109220"/>
            </a:xfrm>
            <a:prstGeom prst="ellipse">
              <a:avLst/>
            </a:prstGeom>
            <a:solidFill>
              <a:srgbClr val="13968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9" name="Triangle isocèle 128">
              <a:extLst>
                <a:ext uri="{FF2B5EF4-FFF2-40B4-BE49-F238E27FC236}">
                  <a16:creationId xmlns:a16="http://schemas.microsoft.com/office/drawing/2014/main" id="{994362B7-6191-4A3D-B9D8-B8D986335118}"/>
                </a:ext>
              </a:extLst>
            </p:cNvPr>
            <p:cNvSpPr/>
            <p:nvPr/>
          </p:nvSpPr>
          <p:spPr>
            <a:xfrm>
              <a:off x="985293" y="5041083"/>
              <a:ext cx="109220" cy="109220"/>
            </a:xfrm>
            <a:prstGeom prst="triangle">
              <a:avLst/>
            </a:prstGeom>
            <a:solidFill>
              <a:srgbClr val="C9DB3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1" name="Rectangle 51">
              <a:extLst>
                <a:ext uri="{FF2B5EF4-FFF2-40B4-BE49-F238E27FC236}">
                  <a16:creationId xmlns:a16="http://schemas.microsoft.com/office/drawing/2014/main" id="{48B1D9F0-AA57-4CAD-9645-2B2C147F0EA9}"/>
                </a:ext>
              </a:extLst>
            </p:cNvPr>
            <p:cNvSpPr>
              <a:spLocks noChangeArrowheads="1"/>
            </p:cNvSpPr>
            <p:nvPr/>
          </p:nvSpPr>
          <p:spPr bwMode="auto">
            <a:xfrm>
              <a:off x="1359450" y="2360970"/>
              <a:ext cx="289109" cy="257369"/>
            </a:xfrm>
            <a:prstGeom prst="rect">
              <a:avLst/>
            </a:prstGeom>
            <a:noFill/>
            <a:ln w="9525">
              <a:noFill/>
              <a:miter lim="800000"/>
              <a:headEnd/>
              <a:tailEnd/>
            </a:ln>
          </p:spPr>
          <p:txBody>
            <a:bodyPr wrap="none" lIns="36000" tIns="36000" rIns="36000" bIns="36000">
              <a:spAutoFit/>
            </a:bodyPr>
            <a:lstStyle/>
            <a:p>
              <a:r>
                <a:rPr lang="fr-FR" sz="1200" b="1" dirty="0"/>
                <a:t>WT</a:t>
              </a:r>
            </a:p>
          </p:txBody>
        </p:sp>
        <p:sp>
          <p:nvSpPr>
            <p:cNvPr id="192" name="Rectangle 51">
              <a:extLst>
                <a:ext uri="{FF2B5EF4-FFF2-40B4-BE49-F238E27FC236}">
                  <a16:creationId xmlns:a16="http://schemas.microsoft.com/office/drawing/2014/main" id="{909DCB93-F5FD-4E20-A373-5B6F5E482B0B}"/>
                </a:ext>
              </a:extLst>
            </p:cNvPr>
            <p:cNvSpPr>
              <a:spLocks noChangeArrowheads="1"/>
            </p:cNvSpPr>
            <p:nvPr/>
          </p:nvSpPr>
          <p:spPr bwMode="auto">
            <a:xfrm>
              <a:off x="1359450" y="2613378"/>
              <a:ext cx="484675" cy="257369"/>
            </a:xfrm>
            <a:prstGeom prst="rect">
              <a:avLst/>
            </a:prstGeom>
            <a:noFill/>
            <a:ln w="9525">
              <a:noFill/>
              <a:miter lim="800000"/>
              <a:headEnd/>
              <a:tailEnd/>
            </a:ln>
          </p:spPr>
          <p:txBody>
            <a:bodyPr wrap="none" lIns="36000" tIns="36000" rIns="36000" bIns="36000">
              <a:spAutoFit/>
            </a:bodyPr>
            <a:lstStyle/>
            <a:p>
              <a:r>
                <a:rPr lang="fr-FR" sz="1200" b="1" dirty="0"/>
                <a:t>M184I</a:t>
              </a:r>
            </a:p>
          </p:txBody>
        </p:sp>
        <p:sp>
          <p:nvSpPr>
            <p:cNvPr id="193" name="Rectangle 51">
              <a:extLst>
                <a:ext uri="{FF2B5EF4-FFF2-40B4-BE49-F238E27FC236}">
                  <a16:creationId xmlns:a16="http://schemas.microsoft.com/office/drawing/2014/main" id="{21F1228C-7284-4045-A8FC-1D81B71F996F}"/>
                </a:ext>
              </a:extLst>
            </p:cNvPr>
            <p:cNvSpPr>
              <a:spLocks noChangeArrowheads="1"/>
            </p:cNvSpPr>
            <p:nvPr/>
          </p:nvSpPr>
          <p:spPr bwMode="auto">
            <a:xfrm>
              <a:off x="1359450" y="2876268"/>
              <a:ext cx="534368" cy="257369"/>
            </a:xfrm>
            <a:prstGeom prst="rect">
              <a:avLst/>
            </a:prstGeom>
            <a:noFill/>
            <a:ln w="9525">
              <a:noFill/>
              <a:miter lim="800000"/>
              <a:headEnd/>
              <a:tailEnd/>
            </a:ln>
          </p:spPr>
          <p:txBody>
            <a:bodyPr wrap="none" lIns="36000" tIns="36000" rIns="36000" bIns="36000">
              <a:spAutoFit/>
            </a:bodyPr>
            <a:lstStyle/>
            <a:p>
              <a:r>
                <a:rPr lang="fr-FR" sz="1200" b="1" dirty="0"/>
                <a:t>M184V</a:t>
              </a:r>
            </a:p>
          </p:txBody>
        </p:sp>
        <p:sp>
          <p:nvSpPr>
            <p:cNvPr id="194" name="Rectangle 51">
              <a:extLst>
                <a:ext uri="{FF2B5EF4-FFF2-40B4-BE49-F238E27FC236}">
                  <a16:creationId xmlns:a16="http://schemas.microsoft.com/office/drawing/2014/main" id="{E978AB51-7AF8-48A7-B732-7A1B5590A170}"/>
                </a:ext>
              </a:extLst>
            </p:cNvPr>
            <p:cNvSpPr>
              <a:spLocks noChangeArrowheads="1"/>
            </p:cNvSpPr>
            <p:nvPr/>
          </p:nvSpPr>
          <p:spPr bwMode="auto">
            <a:xfrm>
              <a:off x="1359450" y="3132052"/>
              <a:ext cx="1000842" cy="257369"/>
            </a:xfrm>
            <a:prstGeom prst="rect">
              <a:avLst/>
            </a:prstGeom>
            <a:noFill/>
            <a:ln w="9525">
              <a:noFill/>
              <a:miter lim="800000"/>
              <a:headEnd/>
              <a:tailEnd/>
            </a:ln>
          </p:spPr>
          <p:txBody>
            <a:bodyPr wrap="none" lIns="36000" tIns="36000" rIns="36000" bIns="36000">
              <a:spAutoFit/>
            </a:bodyPr>
            <a:lstStyle/>
            <a:p>
              <a:r>
                <a:rPr lang="fr-FR" sz="1200" b="1" dirty="0"/>
                <a:t>A114S/M184V</a:t>
              </a:r>
            </a:p>
          </p:txBody>
        </p:sp>
        <p:sp>
          <p:nvSpPr>
            <p:cNvPr id="195" name="Rectangle 51">
              <a:extLst>
                <a:ext uri="{FF2B5EF4-FFF2-40B4-BE49-F238E27FC236}">
                  <a16:creationId xmlns:a16="http://schemas.microsoft.com/office/drawing/2014/main" id="{4A809D44-1BAB-4E85-8185-A3504E2B0BFC}"/>
                </a:ext>
              </a:extLst>
            </p:cNvPr>
            <p:cNvSpPr>
              <a:spLocks noChangeArrowheads="1"/>
            </p:cNvSpPr>
            <p:nvPr/>
          </p:nvSpPr>
          <p:spPr bwMode="auto">
            <a:xfrm>
              <a:off x="1359450" y="3400436"/>
              <a:ext cx="1417302" cy="257369"/>
            </a:xfrm>
            <a:prstGeom prst="rect">
              <a:avLst/>
            </a:prstGeom>
            <a:noFill/>
            <a:ln w="9525">
              <a:noFill/>
              <a:miter lim="800000"/>
              <a:headEnd/>
              <a:tailEnd/>
            </a:ln>
          </p:spPr>
          <p:txBody>
            <a:bodyPr wrap="none" lIns="36000" tIns="36000" rIns="36000" bIns="36000">
              <a:spAutoFit/>
            </a:bodyPr>
            <a:lstStyle/>
            <a:p>
              <a:r>
                <a:rPr lang="fr-FR" sz="1200" b="1" dirty="0"/>
                <a:t>M41L/A114S/M184V</a:t>
              </a:r>
            </a:p>
          </p:txBody>
        </p:sp>
      </p:grpSp>
    </p:spTree>
    <p:extLst>
      <p:ext uri="{BB962C8B-B14F-4D97-AF65-F5344CB8AC3E}">
        <p14:creationId xmlns:p14="http://schemas.microsoft.com/office/powerpoint/2010/main" val="32755707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A8237E-0889-48E0-BA3E-9F98CA7FF47F}"/>
              </a:ext>
            </a:extLst>
          </p:cNvPr>
          <p:cNvSpPr/>
          <p:nvPr/>
        </p:nvSpPr>
        <p:spPr>
          <a:xfrm>
            <a:off x="9635273" y="6495532"/>
            <a:ext cx="2556727" cy="276999"/>
          </a:xfrm>
          <a:prstGeom prst="rect">
            <a:avLst/>
          </a:prstGeom>
        </p:spPr>
        <p:txBody>
          <a:bodyPr wrap="none">
            <a:spAutoFit/>
          </a:bodyPr>
          <a:lstStyle/>
          <a:p>
            <a:pPr algn="r"/>
            <a:r>
              <a:rPr lang="fr-FR" sz="1200" i="1" dirty="0" err="1"/>
              <a:t>Ankrom</a:t>
            </a:r>
            <a:r>
              <a:rPr lang="fr-FR" sz="1200" i="1" dirty="0"/>
              <a:t> W, Glasgow 2020, Abs. P099 </a:t>
            </a:r>
          </a:p>
        </p:txBody>
      </p:sp>
      <p:sp>
        <p:nvSpPr>
          <p:cNvPr id="3" name="Titre 2">
            <a:extLst>
              <a:ext uri="{FF2B5EF4-FFF2-40B4-BE49-F238E27FC236}">
                <a16:creationId xmlns:a16="http://schemas.microsoft.com/office/drawing/2014/main" id="{81A986A8-E543-4977-9111-B064F4FD06FD}"/>
              </a:ext>
            </a:extLst>
          </p:cNvPr>
          <p:cNvSpPr>
            <a:spLocks noGrp="1"/>
          </p:cNvSpPr>
          <p:nvPr>
            <p:ph type="title"/>
          </p:nvPr>
        </p:nvSpPr>
        <p:spPr/>
        <p:txBody>
          <a:bodyPr>
            <a:normAutofit/>
          </a:bodyPr>
          <a:lstStyle/>
          <a:p>
            <a:r>
              <a:rPr lang="en-US" sz="2800" dirty="0"/>
              <a:t>Safety, Tolerability and Pharmacokinetics</a:t>
            </a:r>
            <a:br>
              <a:rPr lang="en-US" sz="2800" dirty="0"/>
            </a:br>
            <a:r>
              <a:rPr lang="en-US" sz="2800" dirty="0"/>
              <a:t>Following Single- and Multiple-Dose</a:t>
            </a:r>
            <a:br>
              <a:rPr lang="en-US" sz="2800" dirty="0"/>
            </a:br>
            <a:r>
              <a:rPr lang="en-US" sz="2800" dirty="0"/>
              <a:t>Administration of the Novel NNRTI MK-8507 (1)</a:t>
            </a:r>
            <a:endParaRPr lang="fr-FR" sz="2800" dirty="0"/>
          </a:p>
        </p:txBody>
      </p:sp>
      <p:sp>
        <p:nvSpPr>
          <p:cNvPr id="8" name="Espace réservé du contenu 7">
            <a:extLst>
              <a:ext uri="{FF2B5EF4-FFF2-40B4-BE49-F238E27FC236}">
                <a16:creationId xmlns:a16="http://schemas.microsoft.com/office/drawing/2014/main" id="{90648527-7E55-4734-B85E-937674DA586C}"/>
              </a:ext>
            </a:extLst>
          </p:cNvPr>
          <p:cNvSpPr>
            <a:spLocks noGrp="1"/>
          </p:cNvSpPr>
          <p:nvPr>
            <p:ph sz="quarter" idx="13"/>
          </p:nvPr>
        </p:nvSpPr>
        <p:spPr>
          <a:xfrm>
            <a:off x="609599" y="1741708"/>
            <a:ext cx="11536363" cy="403615"/>
          </a:xfrm>
        </p:spPr>
        <p:txBody>
          <a:bodyPr>
            <a:normAutofit/>
          </a:bodyPr>
          <a:lstStyle/>
          <a:p>
            <a:r>
              <a:rPr lang="en-US" sz="1600" dirty="0"/>
              <a:t>Eligible participants: Adults without HIV; in good health and not using prescription or non-prescription medication or herbal remedies</a:t>
            </a:r>
            <a:endParaRPr lang="fr-FR" sz="1600" dirty="0"/>
          </a:p>
        </p:txBody>
      </p:sp>
      <p:sp>
        <p:nvSpPr>
          <p:cNvPr id="10" name="ZoneTexte 9">
            <a:extLst>
              <a:ext uri="{FF2B5EF4-FFF2-40B4-BE49-F238E27FC236}">
                <a16:creationId xmlns:a16="http://schemas.microsoft.com/office/drawing/2014/main" id="{78D239AA-742F-4CC9-8ED0-2E2F2BB6440F}"/>
              </a:ext>
            </a:extLst>
          </p:cNvPr>
          <p:cNvSpPr txBox="1"/>
          <p:nvPr/>
        </p:nvSpPr>
        <p:spPr>
          <a:xfrm>
            <a:off x="4043815" y="2021986"/>
            <a:ext cx="4383893" cy="369332"/>
          </a:xfrm>
          <a:prstGeom prst="rect">
            <a:avLst/>
          </a:prstGeom>
          <a:noFill/>
        </p:spPr>
        <p:txBody>
          <a:bodyPr wrap="none">
            <a:spAutoFit/>
          </a:bodyPr>
          <a:lstStyle/>
          <a:p>
            <a:pPr algn="ctr" defTabSz="685783" eaLnBrk="0" fontAlgn="base" hangingPunct="0">
              <a:spcBef>
                <a:spcPct val="0"/>
              </a:spcBef>
              <a:spcAft>
                <a:spcPct val="0"/>
              </a:spcAft>
              <a:defRPr/>
            </a:pPr>
            <a:r>
              <a:rPr lang="en-US" b="1" dirty="0">
                <a:solidFill>
                  <a:srgbClr val="0070C0"/>
                </a:solidFill>
                <a:cs typeface="Arial" panose="020B0604020202020204" pitchFamily="34" charset="0"/>
              </a:rPr>
              <a:t>Study 1: Single Rising-Dose Trial of MK-8507</a:t>
            </a:r>
            <a:endParaRPr lang="en-GB" b="1" baseline="30000" dirty="0">
              <a:solidFill>
                <a:srgbClr val="0070C0"/>
              </a:solidFill>
              <a:cs typeface="Arial" panose="020B0604020202020204" pitchFamily="34" charset="0"/>
            </a:endParaRPr>
          </a:p>
        </p:txBody>
      </p:sp>
      <p:sp>
        <p:nvSpPr>
          <p:cNvPr id="11" name="ZoneTexte 10">
            <a:extLst>
              <a:ext uri="{FF2B5EF4-FFF2-40B4-BE49-F238E27FC236}">
                <a16:creationId xmlns:a16="http://schemas.microsoft.com/office/drawing/2014/main" id="{265236C1-0A78-45B3-9175-D21A77CF438C}"/>
              </a:ext>
            </a:extLst>
          </p:cNvPr>
          <p:cNvSpPr txBox="1"/>
          <p:nvPr/>
        </p:nvSpPr>
        <p:spPr>
          <a:xfrm>
            <a:off x="1163091" y="4130634"/>
            <a:ext cx="10145342" cy="369332"/>
          </a:xfrm>
          <a:prstGeom prst="rect">
            <a:avLst/>
          </a:prstGeom>
          <a:noFill/>
        </p:spPr>
        <p:txBody>
          <a:bodyPr wrap="none">
            <a:spAutoFit/>
          </a:bodyPr>
          <a:lstStyle/>
          <a:p>
            <a:pPr algn="ctr" defTabSz="685783" eaLnBrk="0" fontAlgn="base" hangingPunct="0">
              <a:spcBef>
                <a:spcPct val="0"/>
              </a:spcBef>
              <a:spcAft>
                <a:spcPct val="0"/>
              </a:spcAft>
              <a:defRPr/>
            </a:pPr>
            <a:r>
              <a:rPr lang="en-US" b="1" dirty="0">
                <a:solidFill>
                  <a:srgbClr val="0070C0"/>
                </a:solidFill>
                <a:cs typeface="Arial" panose="020B0604020202020204" pitchFamily="34" charset="0"/>
              </a:rPr>
              <a:t>Study 2: Single and Multiple Once-Weekly Rising-Dose Trial of MK-8507 with Midazolam Interact ion Arm</a:t>
            </a:r>
            <a:endParaRPr lang="en-GB" b="1" baseline="30000" dirty="0">
              <a:solidFill>
                <a:srgbClr val="0070C0"/>
              </a:solidFill>
              <a:cs typeface="Arial" panose="020B0604020202020204" pitchFamily="34" charset="0"/>
            </a:endParaRPr>
          </a:p>
        </p:txBody>
      </p:sp>
      <p:graphicFrame>
        <p:nvGraphicFramePr>
          <p:cNvPr id="12" name="Tableau 12">
            <a:extLst>
              <a:ext uri="{FF2B5EF4-FFF2-40B4-BE49-F238E27FC236}">
                <a16:creationId xmlns:a16="http://schemas.microsoft.com/office/drawing/2014/main" id="{DF1D48FB-AF88-45F4-AEA9-43B3B688EDA9}"/>
              </a:ext>
            </a:extLst>
          </p:cNvPr>
          <p:cNvGraphicFramePr>
            <a:graphicFrameLocks noGrp="1"/>
          </p:cNvGraphicFramePr>
          <p:nvPr>
            <p:extLst>
              <p:ext uri="{D42A27DB-BD31-4B8C-83A1-F6EECF244321}">
                <p14:modId xmlns:p14="http://schemas.microsoft.com/office/powerpoint/2010/main" val="1913773732"/>
              </p:ext>
            </p:extLst>
          </p:nvPr>
        </p:nvGraphicFramePr>
        <p:xfrm>
          <a:off x="1521677" y="2358838"/>
          <a:ext cx="9948431" cy="1341120"/>
        </p:xfrm>
        <a:graphic>
          <a:graphicData uri="http://schemas.openxmlformats.org/drawingml/2006/table">
            <a:tbl>
              <a:tblPr firstRow="1" bandRow="1">
                <a:tableStyleId>{5C22544A-7EE6-4342-B048-85BDC9FD1C3A}</a:tableStyleId>
              </a:tblPr>
              <a:tblGrid>
                <a:gridCol w="905722">
                  <a:extLst>
                    <a:ext uri="{9D8B030D-6E8A-4147-A177-3AD203B41FA5}">
                      <a16:colId xmlns:a16="http://schemas.microsoft.com/office/drawing/2014/main" val="1221645354"/>
                    </a:ext>
                  </a:extLst>
                </a:gridCol>
                <a:gridCol w="905722">
                  <a:extLst>
                    <a:ext uri="{9D8B030D-6E8A-4147-A177-3AD203B41FA5}">
                      <a16:colId xmlns:a16="http://schemas.microsoft.com/office/drawing/2014/main" val="1277899181"/>
                    </a:ext>
                  </a:extLst>
                </a:gridCol>
                <a:gridCol w="905722">
                  <a:extLst>
                    <a:ext uri="{9D8B030D-6E8A-4147-A177-3AD203B41FA5}">
                      <a16:colId xmlns:a16="http://schemas.microsoft.com/office/drawing/2014/main" val="92442774"/>
                    </a:ext>
                  </a:extLst>
                </a:gridCol>
                <a:gridCol w="905722">
                  <a:extLst>
                    <a:ext uri="{9D8B030D-6E8A-4147-A177-3AD203B41FA5}">
                      <a16:colId xmlns:a16="http://schemas.microsoft.com/office/drawing/2014/main" val="758224120"/>
                    </a:ext>
                  </a:extLst>
                </a:gridCol>
                <a:gridCol w="905722">
                  <a:extLst>
                    <a:ext uri="{9D8B030D-6E8A-4147-A177-3AD203B41FA5}">
                      <a16:colId xmlns:a16="http://schemas.microsoft.com/office/drawing/2014/main" val="506246110"/>
                    </a:ext>
                  </a:extLst>
                </a:gridCol>
                <a:gridCol w="944992">
                  <a:extLst>
                    <a:ext uri="{9D8B030D-6E8A-4147-A177-3AD203B41FA5}">
                      <a16:colId xmlns:a16="http://schemas.microsoft.com/office/drawing/2014/main" val="162572774"/>
                    </a:ext>
                  </a:extLst>
                </a:gridCol>
                <a:gridCol w="944992">
                  <a:extLst>
                    <a:ext uri="{9D8B030D-6E8A-4147-A177-3AD203B41FA5}">
                      <a16:colId xmlns:a16="http://schemas.microsoft.com/office/drawing/2014/main" val="3064988456"/>
                    </a:ext>
                  </a:extLst>
                </a:gridCol>
                <a:gridCol w="944992">
                  <a:extLst>
                    <a:ext uri="{9D8B030D-6E8A-4147-A177-3AD203B41FA5}">
                      <a16:colId xmlns:a16="http://schemas.microsoft.com/office/drawing/2014/main" val="2271582295"/>
                    </a:ext>
                  </a:extLst>
                </a:gridCol>
                <a:gridCol w="1679123">
                  <a:extLst>
                    <a:ext uri="{9D8B030D-6E8A-4147-A177-3AD203B41FA5}">
                      <a16:colId xmlns:a16="http://schemas.microsoft.com/office/drawing/2014/main" val="3661262109"/>
                    </a:ext>
                  </a:extLst>
                </a:gridCol>
                <a:gridCol w="905722">
                  <a:extLst>
                    <a:ext uri="{9D8B030D-6E8A-4147-A177-3AD203B41FA5}">
                      <a16:colId xmlns:a16="http://schemas.microsoft.com/office/drawing/2014/main" val="1686235716"/>
                    </a:ext>
                  </a:extLst>
                </a:gridCol>
              </a:tblGrid>
              <a:tr h="262267">
                <a:tc>
                  <a:txBody>
                    <a:bodyPr/>
                    <a:lstStyle/>
                    <a:p>
                      <a:pPr algn="ctr"/>
                      <a:r>
                        <a:rPr lang="fr-FR" sz="1400" dirty="0"/>
                        <a:t>Panel</a:t>
                      </a:r>
                    </a:p>
                  </a:txBody>
                  <a:tcPr anchor="ctr"/>
                </a:tc>
                <a:tc>
                  <a:txBody>
                    <a:bodyPr/>
                    <a:lstStyle/>
                    <a:p>
                      <a:pPr algn="ctr"/>
                      <a:r>
                        <a:rPr lang="fr-FR" sz="1400" dirty="0"/>
                        <a:t>N</a:t>
                      </a:r>
                      <a:r>
                        <a:rPr lang="fr-FR" sz="1400" baseline="30000" dirty="0"/>
                        <a:t>a</a:t>
                      </a:r>
                    </a:p>
                  </a:txBody>
                  <a:tcPr anchor="ctr"/>
                </a:tc>
                <a:tc gridSpan="2">
                  <a:txBody>
                    <a:bodyPr/>
                    <a:lstStyle/>
                    <a:p>
                      <a:pPr algn="ctr"/>
                      <a:r>
                        <a:rPr lang="fr-FR" sz="1400" dirty="0" err="1"/>
                        <a:t>Period</a:t>
                      </a:r>
                      <a:r>
                        <a:rPr lang="fr-FR" sz="1400" dirty="0"/>
                        <a:t> 1</a:t>
                      </a:r>
                    </a:p>
                  </a:txBody>
                  <a:tcPr anchor="ctr">
                    <a:solidFill>
                      <a:srgbClr val="009893"/>
                    </a:solidFill>
                  </a:tcPr>
                </a:tc>
                <a:tc hMerge="1">
                  <a:txBody>
                    <a:bodyPr/>
                    <a:lstStyle/>
                    <a:p>
                      <a:pPr algn="ctr"/>
                      <a:endParaRPr lang="fr-FR" sz="1200" dirty="0"/>
                    </a:p>
                  </a:txBody>
                  <a:tcPr/>
                </a:tc>
                <a:tc gridSpan="2">
                  <a:txBody>
                    <a:bodyPr/>
                    <a:lstStyle/>
                    <a:p>
                      <a:pPr algn="ctr"/>
                      <a:r>
                        <a:rPr lang="fr-FR" sz="1400" dirty="0" err="1">
                          <a:solidFill>
                            <a:schemeClr val="tx1"/>
                          </a:solidFill>
                        </a:rPr>
                        <a:t>Period</a:t>
                      </a:r>
                      <a:r>
                        <a:rPr lang="fr-FR" sz="1400" dirty="0">
                          <a:solidFill>
                            <a:schemeClr val="tx1"/>
                          </a:solidFill>
                        </a:rPr>
                        <a:t> 2</a:t>
                      </a:r>
                    </a:p>
                  </a:txBody>
                  <a:tcPr anchor="ctr">
                    <a:solidFill>
                      <a:srgbClr val="7DCCBD"/>
                    </a:solidFill>
                  </a:tcPr>
                </a:tc>
                <a:tc hMerge="1">
                  <a:txBody>
                    <a:bodyPr/>
                    <a:lstStyle/>
                    <a:p>
                      <a:pPr algn="ctr"/>
                      <a:endParaRPr lang="fr-FR" sz="1200" dirty="0"/>
                    </a:p>
                  </a:txBody>
                  <a:tcPr/>
                </a:tc>
                <a:tc gridSpan="2">
                  <a:txBody>
                    <a:bodyPr/>
                    <a:lstStyle/>
                    <a:p>
                      <a:pPr algn="ctr"/>
                      <a:r>
                        <a:rPr lang="fr-FR" sz="1400" dirty="0" err="1"/>
                        <a:t>Period</a:t>
                      </a:r>
                      <a:r>
                        <a:rPr lang="fr-FR" sz="1400" dirty="0"/>
                        <a:t> 3</a:t>
                      </a:r>
                    </a:p>
                  </a:txBody>
                  <a:tcPr anchor="ctr">
                    <a:solidFill>
                      <a:schemeClr val="bg1">
                        <a:lumMod val="50000"/>
                      </a:schemeClr>
                    </a:solidFill>
                  </a:tcPr>
                </a:tc>
                <a:tc hMerge="1">
                  <a:txBody>
                    <a:bodyPr/>
                    <a:lstStyle/>
                    <a:p>
                      <a:pPr algn="ctr"/>
                      <a:endParaRPr lang="fr-FR" sz="1200" dirty="0"/>
                    </a:p>
                  </a:txBody>
                  <a:tcPr/>
                </a:tc>
                <a:tc>
                  <a:txBody>
                    <a:bodyPr/>
                    <a:lstStyle/>
                    <a:p>
                      <a:pPr algn="ctr"/>
                      <a:r>
                        <a:rPr lang="fr-FR" sz="1400" dirty="0" err="1"/>
                        <a:t>Period</a:t>
                      </a:r>
                      <a:r>
                        <a:rPr lang="fr-FR" sz="1400" dirty="0"/>
                        <a:t> 4</a:t>
                      </a:r>
                    </a:p>
                  </a:txBody>
                  <a:tcPr anchor="ctr">
                    <a:solidFill>
                      <a:schemeClr val="tx1"/>
                    </a:solidFill>
                  </a:tcPr>
                </a:tc>
                <a:tc rowSpan="3">
                  <a:txBody>
                    <a:bodyPr/>
                    <a:lstStyle/>
                    <a:p>
                      <a:pPr algn="ctr"/>
                      <a:r>
                        <a:rPr lang="fr-FR" sz="1400" dirty="0"/>
                        <a:t>Final </a:t>
                      </a:r>
                      <a:r>
                        <a:rPr lang="fr-FR" sz="1400" dirty="0" err="1"/>
                        <a:t>safety</a:t>
                      </a:r>
                      <a:br>
                        <a:rPr lang="fr-FR" sz="1400" dirty="0"/>
                      </a:br>
                      <a:r>
                        <a:rPr lang="fr-FR" sz="1400" dirty="0" err="1"/>
                        <a:t>evaluation</a:t>
                      </a:r>
                      <a:r>
                        <a:rPr lang="fr-FR" sz="1400" baseline="30000" dirty="0" err="1"/>
                        <a:t>c</a:t>
                      </a:r>
                      <a:endParaRPr lang="fr-FR" sz="1400" baseline="30000" dirty="0"/>
                    </a:p>
                  </a:txBody>
                  <a:tcPr vert="vert270" anchor="ctr"/>
                </a:tc>
                <a:extLst>
                  <a:ext uri="{0D108BD9-81ED-4DB2-BD59-A6C34878D82A}">
                    <a16:rowId xmlns:a16="http://schemas.microsoft.com/office/drawing/2014/main" val="3766173601"/>
                  </a:ext>
                </a:extLst>
              </a:tr>
              <a:tr h="301787">
                <a:tc>
                  <a:txBody>
                    <a:bodyPr/>
                    <a:lstStyle/>
                    <a:p>
                      <a:pPr algn="ctr"/>
                      <a:r>
                        <a:rPr lang="fr-FR" sz="1400" dirty="0"/>
                        <a:t>A</a:t>
                      </a:r>
                    </a:p>
                  </a:txBody>
                  <a:tcPr anchor="ctr"/>
                </a:tc>
                <a:tc>
                  <a:txBody>
                    <a:bodyPr/>
                    <a:lstStyle/>
                    <a:p>
                      <a:pPr algn="ctr"/>
                      <a:r>
                        <a:rPr lang="fr-FR" sz="1400" dirty="0"/>
                        <a:t>8</a:t>
                      </a:r>
                    </a:p>
                  </a:txBody>
                  <a:tcPr anchor="ctr"/>
                </a:tc>
                <a:tc>
                  <a:txBody>
                    <a:bodyPr/>
                    <a:lstStyle/>
                    <a:p>
                      <a:pPr algn="ctr"/>
                      <a:r>
                        <a:rPr lang="fr-FR" sz="1400" dirty="0"/>
                        <a:t>2 mg or</a:t>
                      </a:r>
                      <a:br>
                        <a:rPr lang="fr-FR" sz="1400" dirty="0"/>
                      </a:br>
                      <a:r>
                        <a:rPr lang="fr-FR" sz="1400" dirty="0"/>
                        <a:t>placebo</a:t>
                      </a:r>
                    </a:p>
                  </a:txBody>
                  <a:tcPr anchor="ctr"/>
                </a:tc>
                <a:tc>
                  <a:txBody>
                    <a:bodyPr/>
                    <a:lstStyle/>
                    <a:p>
                      <a:pPr algn="ctr"/>
                      <a:endParaRPr lang="fr-FR" sz="1400"/>
                    </a:p>
                  </a:txBody>
                  <a:tcPr anchor="ct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1400" dirty="0"/>
                        <a:t>30 mg or</a:t>
                      </a:r>
                      <a:br>
                        <a:rPr lang="fr-FR" sz="1400" dirty="0"/>
                      </a:br>
                      <a:r>
                        <a:rPr lang="fr-FR" sz="1400" dirty="0"/>
                        <a:t>placebo</a:t>
                      </a:r>
                    </a:p>
                  </a:txBody>
                  <a:tcPr anchor="ctr"/>
                </a:tc>
                <a:tc>
                  <a:txBody>
                    <a:bodyPr/>
                    <a:lstStyle/>
                    <a:p>
                      <a:pPr algn="ctr"/>
                      <a:endParaRPr lang="fr-FR" sz="1400"/>
                    </a:p>
                  </a:txBody>
                  <a:tcPr anchor="ct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1400" dirty="0"/>
                        <a:t>200 mg or</a:t>
                      </a:r>
                      <a:br>
                        <a:rPr lang="fr-FR" sz="1400" dirty="0"/>
                      </a:br>
                      <a:r>
                        <a:rPr lang="fr-FR" sz="1400" dirty="0"/>
                        <a:t>placebo</a:t>
                      </a:r>
                    </a:p>
                  </a:txBody>
                  <a:tcPr anchor="ctr"/>
                </a:tc>
                <a:tc>
                  <a:txBody>
                    <a:bodyPr/>
                    <a:lstStyle/>
                    <a:p>
                      <a:pPr algn="ctr"/>
                      <a:endParaRPr lang="fr-FR" sz="1400" dirty="0"/>
                    </a:p>
                  </a:txBody>
                  <a:tcPr anchor="ctr"/>
                </a:tc>
                <a:tc>
                  <a:txBody>
                    <a:bodyPr/>
                    <a:lstStyle/>
                    <a:p>
                      <a:pPr algn="ctr"/>
                      <a:endParaRPr lang="fr-FR" sz="1400" dirty="0"/>
                    </a:p>
                  </a:txBody>
                  <a:tcPr anchor="ctr"/>
                </a:tc>
                <a:tc vMerge="1">
                  <a:txBody>
                    <a:bodyPr/>
                    <a:lstStyle/>
                    <a:p>
                      <a:pPr algn="ctr"/>
                      <a:endParaRPr lang="fr-FR" sz="1200" dirty="0"/>
                    </a:p>
                  </a:txBody>
                  <a:tcPr/>
                </a:tc>
                <a:extLst>
                  <a:ext uri="{0D108BD9-81ED-4DB2-BD59-A6C34878D82A}">
                    <a16:rowId xmlns:a16="http://schemas.microsoft.com/office/drawing/2014/main" val="2150123774"/>
                  </a:ext>
                </a:extLst>
              </a:tr>
              <a:tr h="301787">
                <a:tc>
                  <a:txBody>
                    <a:bodyPr/>
                    <a:lstStyle/>
                    <a:p>
                      <a:pPr algn="ctr"/>
                      <a:r>
                        <a:rPr lang="fr-FR" sz="1400" dirty="0"/>
                        <a:t>B</a:t>
                      </a:r>
                    </a:p>
                  </a:txBody>
                  <a:tcPr anchor="ctr"/>
                </a:tc>
                <a:tc>
                  <a:txBody>
                    <a:bodyPr/>
                    <a:lstStyle/>
                    <a:p>
                      <a:pPr algn="ctr"/>
                      <a:r>
                        <a:rPr lang="fr-FR" sz="1400" dirty="0"/>
                        <a:t>8</a:t>
                      </a:r>
                    </a:p>
                  </a:txBody>
                  <a:tcPr anchor="ctr"/>
                </a:tc>
                <a:tc>
                  <a:txBody>
                    <a:bodyPr/>
                    <a:lstStyle/>
                    <a:p>
                      <a:pPr algn="ctr"/>
                      <a:endParaRPr lang="fr-FR" sz="1400" dirty="0"/>
                    </a:p>
                  </a:txBody>
                  <a:tcPr anchor="ct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1400" dirty="0"/>
                        <a:t>10 mg or</a:t>
                      </a:r>
                      <a:br>
                        <a:rPr lang="fr-FR" sz="1400" dirty="0"/>
                      </a:br>
                      <a:r>
                        <a:rPr lang="fr-FR" sz="1400" dirty="0"/>
                        <a:t>placebo</a:t>
                      </a:r>
                    </a:p>
                  </a:txBody>
                  <a:tcPr anchor="ctr"/>
                </a:tc>
                <a:tc>
                  <a:txBody>
                    <a:bodyPr/>
                    <a:lstStyle/>
                    <a:p>
                      <a:pPr algn="ctr"/>
                      <a:endParaRPr lang="fr-FR" sz="1400" dirty="0"/>
                    </a:p>
                  </a:txBody>
                  <a:tcPr anchor="ct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1400" dirty="0"/>
                        <a:t>100 mg or</a:t>
                      </a:r>
                      <a:br>
                        <a:rPr lang="fr-FR" sz="1400" dirty="0"/>
                      </a:br>
                      <a:r>
                        <a:rPr lang="fr-FR" sz="1400" dirty="0" err="1"/>
                        <a:t>placebo</a:t>
                      </a:r>
                      <a:r>
                        <a:rPr lang="fr-FR" sz="1400" baseline="30000" dirty="0" err="1"/>
                        <a:t>b</a:t>
                      </a:r>
                      <a:endParaRPr lang="fr-FR" sz="1400" baseline="30000" dirty="0"/>
                    </a:p>
                  </a:txBody>
                  <a:tcPr anchor="ctr"/>
                </a:tc>
                <a:tc>
                  <a:txBody>
                    <a:bodyPr/>
                    <a:lstStyle/>
                    <a:p>
                      <a:pPr algn="ctr"/>
                      <a:endParaRPr lang="fr-FR" sz="1400" dirty="0"/>
                    </a:p>
                  </a:txBody>
                  <a:tcPr anchor="ct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1400" dirty="0"/>
                        <a:t>400 mg or</a:t>
                      </a:r>
                      <a:br>
                        <a:rPr lang="fr-FR" sz="1400" dirty="0"/>
                      </a:br>
                      <a:r>
                        <a:rPr lang="fr-FR" sz="1400" dirty="0"/>
                        <a:t>placebo</a:t>
                      </a:r>
                    </a:p>
                  </a:txBody>
                  <a:tcPr anchor="ct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1400" dirty="0"/>
                        <a:t>100 mg or</a:t>
                      </a:r>
                      <a:br>
                        <a:rPr lang="fr-FR" sz="1400" dirty="0"/>
                      </a:br>
                      <a:r>
                        <a:rPr lang="fr-FR" sz="1400" dirty="0" err="1"/>
                        <a:t>placebo</a:t>
                      </a:r>
                      <a:r>
                        <a:rPr lang="fr-FR" sz="1400" baseline="30000" dirty="0" err="1"/>
                        <a:t>b</a:t>
                      </a:r>
                      <a:r>
                        <a:rPr lang="fr-FR" sz="1400" dirty="0"/>
                        <a:t> (</a:t>
                      </a:r>
                      <a:r>
                        <a:rPr lang="fr-FR" sz="1400" dirty="0" err="1"/>
                        <a:t>with</a:t>
                      </a:r>
                      <a:r>
                        <a:rPr lang="fr-FR" sz="1400" dirty="0"/>
                        <a:t> </a:t>
                      </a:r>
                      <a:r>
                        <a:rPr lang="fr-FR" sz="1400" dirty="0" err="1"/>
                        <a:t>food</a:t>
                      </a:r>
                      <a:r>
                        <a:rPr lang="fr-FR" sz="1400" dirty="0"/>
                        <a:t>)</a:t>
                      </a:r>
                    </a:p>
                  </a:txBody>
                  <a:tcPr anchor="ctr"/>
                </a:tc>
                <a:tc vMerge="1">
                  <a:txBody>
                    <a:bodyPr/>
                    <a:lstStyle/>
                    <a:p>
                      <a:pPr algn="ctr"/>
                      <a:endParaRPr lang="fr-FR" sz="1200" dirty="0"/>
                    </a:p>
                  </a:txBody>
                  <a:tcPr/>
                </a:tc>
                <a:extLst>
                  <a:ext uri="{0D108BD9-81ED-4DB2-BD59-A6C34878D82A}">
                    <a16:rowId xmlns:a16="http://schemas.microsoft.com/office/drawing/2014/main" val="4026317201"/>
                  </a:ext>
                </a:extLst>
              </a:tr>
            </a:tbl>
          </a:graphicData>
        </a:graphic>
      </p:graphicFrame>
      <p:sp>
        <p:nvSpPr>
          <p:cNvPr id="13" name="ZoneTexte 12">
            <a:extLst>
              <a:ext uri="{FF2B5EF4-FFF2-40B4-BE49-F238E27FC236}">
                <a16:creationId xmlns:a16="http://schemas.microsoft.com/office/drawing/2014/main" id="{52E2FFE1-492F-46B6-86E8-E3C5C224B3F7}"/>
              </a:ext>
            </a:extLst>
          </p:cNvPr>
          <p:cNvSpPr txBox="1"/>
          <p:nvPr/>
        </p:nvSpPr>
        <p:spPr>
          <a:xfrm>
            <a:off x="1885695" y="3740012"/>
            <a:ext cx="10165796" cy="276999"/>
          </a:xfrm>
          <a:prstGeom prst="rect">
            <a:avLst/>
          </a:prstGeom>
          <a:noFill/>
        </p:spPr>
        <p:txBody>
          <a:bodyPr wrap="none" rtlCol="0">
            <a:spAutoFit/>
          </a:bodyPr>
          <a:lstStyle/>
          <a:p>
            <a:r>
              <a:rPr lang="en-US" sz="1200" baseline="30000"/>
              <a:t>a</a:t>
            </a:r>
            <a:r>
              <a:rPr lang="en-US" sz="1200"/>
              <a:t>Randomized, double-blind, 3:1 active treatment: placebo.</a:t>
            </a:r>
            <a:r>
              <a:rPr lang="en-US" sz="1200" baseline="30000"/>
              <a:t>b</a:t>
            </a:r>
            <a:r>
              <a:rPr lang="en-US" sz="1200"/>
              <a:t>Same participants received MK-8507 for crossover food effect assessment ; </a:t>
            </a:r>
            <a:r>
              <a:rPr lang="en-US" sz="1200" baseline="30000"/>
              <a:t>c</a:t>
            </a:r>
            <a:r>
              <a:rPr lang="en-US" sz="1200"/>
              <a:t>+21 days from last dose.</a:t>
            </a:r>
            <a:endParaRPr lang="en-US" sz="1200" dirty="0"/>
          </a:p>
        </p:txBody>
      </p:sp>
      <p:graphicFrame>
        <p:nvGraphicFramePr>
          <p:cNvPr id="14" name="Tableau 12">
            <a:extLst>
              <a:ext uri="{FF2B5EF4-FFF2-40B4-BE49-F238E27FC236}">
                <a16:creationId xmlns:a16="http://schemas.microsoft.com/office/drawing/2014/main" id="{3B82F705-6D9F-4EEA-AE11-7B95E91F8C61}"/>
              </a:ext>
            </a:extLst>
          </p:cNvPr>
          <p:cNvGraphicFramePr>
            <a:graphicFrameLocks noGrp="1"/>
          </p:cNvGraphicFramePr>
          <p:nvPr>
            <p:extLst>
              <p:ext uri="{D42A27DB-BD31-4B8C-83A1-F6EECF244321}">
                <p14:modId xmlns:p14="http://schemas.microsoft.com/office/powerpoint/2010/main" val="3001954251"/>
              </p:ext>
            </p:extLst>
          </p:nvPr>
        </p:nvGraphicFramePr>
        <p:xfrm>
          <a:off x="1521670" y="4554801"/>
          <a:ext cx="9948439" cy="1737360"/>
        </p:xfrm>
        <a:graphic>
          <a:graphicData uri="http://schemas.openxmlformats.org/drawingml/2006/table">
            <a:tbl>
              <a:tblPr firstRow="1" bandRow="1">
                <a:tableStyleId>{5C22544A-7EE6-4342-B048-85BDC9FD1C3A}</a:tableStyleId>
              </a:tblPr>
              <a:tblGrid>
                <a:gridCol w="972804">
                  <a:extLst>
                    <a:ext uri="{9D8B030D-6E8A-4147-A177-3AD203B41FA5}">
                      <a16:colId xmlns:a16="http://schemas.microsoft.com/office/drawing/2014/main" val="1221645354"/>
                    </a:ext>
                  </a:extLst>
                </a:gridCol>
                <a:gridCol w="972804">
                  <a:extLst>
                    <a:ext uri="{9D8B030D-6E8A-4147-A177-3AD203B41FA5}">
                      <a16:colId xmlns:a16="http://schemas.microsoft.com/office/drawing/2014/main" val="1277899181"/>
                    </a:ext>
                  </a:extLst>
                </a:gridCol>
                <a:gridCol w="1347486">
                  <a:extLst>
                    <a:ext uri="{9D8B030D-6E8A-4147-A177-3AD203B41FA5}">
                      <a16:colId xmlns:a16="http://schemas.microsoft.com/office/drawing/2014/main" val="92442774"/>
                    </a:ext>
                  </a:extLst>
                </a:gridCol>
                <a:gridCol w="1987788">
                  <a:extLst>
                    <a:ext uri="{9D8B030D-6E8A-4147-A177-3AD203B41FA5}">
                      <a16:colId xmlns:a16="http://schemas.microsoft.com/office/drawing/2014/main" val="506246110"/>
                    </a:ext>
                  </a:extLst>
                </a:gridCol>
                <a:gridCol w="2029967">
                  <a:extLst>
                    <a:ext uri="{9D8B030D-6E8A-4147-A177-3AD203B41FA5}">
                      <a16:colId xmlns:a16="http://schemas.microsoft.com/office/drawing/2014/main" val="3064988456"/>
                    </a:ext>
                  </a:extLst>
                </a:gridCol>
                <a:gridCol w="1741849">
                  <a:extLst>
                    <a:ext uri="{9D8B030D-6E8A-4147-A177-3AD203B41FA5}">
                      <a16:colId xmlns:a16="http://schemas.microsoft.com/office/drawing/2014/main" val="3661262109"/>
                    </a:ext>
                  </a:extLst>
                </a:gridCol>
                <a:gridCol w="895741">
                  <a:extLst>
                    <a:ext uri="{9D8B030D-6E8A-4147-A177-3AD203B41FA5}">
                      <a16:colId xmlns:a16="http://schemas.microsoft.com/office/drawing/2014/main" val="1686235716"/>
                    </a:ext>
                  </a:extLst>
                </a:gridCol>
              </a:tblGrid>
              <a:tr h="262267">
                <a:tc rowSpan="2">
                  <a:txBody>
                    <a:bodyPr/>
                    <a:lstStyle/>
                    <a:p>
                      <a:pPr algn="ctr"/>
                      <a:r>
                        <a:rPr lang="fr-FR" sz="1400" dirty="0"/>
                        <a:t>Panel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algn="ctr"/>
                      <a:r>
                        <a:rPr lang="fr-FR" sz="1400" dirty="0"/>
                        <a:t>N</a:t>
                      </a:r>
                      <a:r>
                        <a:rPr lang="fr-FR" sz="1400" baseline="30000" dirty="0"/>
                        <a:t>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algn="ctr"/>
                      <a:r>
                        <a:rPr lang="fr-FR" sz="1400" dirty="0"/>
                        <a:t>Day-1</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893"/>
                    </a:solidFill>
                  </a:tcPr>
                </a:tc>
                <a:tc>
                  <a:txBody>
                    <a:bodyPr/>
                    <a:lstStyle/>
                    <a:p>
                      <a:pPr algn="ctr"/>
                      <a:r>
                        <a:rPr lang="fr-FR" sz="1400" dirty="0">
                          <a:solidFill>
                            <a:schemeClr val="tx1"/>
                          </a:solidFill>
                        </a:rPr>
                        <a:t>Single dose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gridSpan="2">
                  <a:txBody>
                    <a:bodyPr/>
                    <a:lstStyle/>
                    <a:p>
                      <a:pPr algn="ctr"/>
                      <a:r>
                        <a:rPr lang="fr-FR" sz="1400" dirty="0">
                          <a:solidFill>
                            <a:schemeClr val="tx1"/>
                          </a:solidFill>
                        </a:rPr>
                        <a:t>Multiple Dose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hMerge="1">
                  <a:txBody>
                    <a:bodyPr/>
                    <a:lstStyle/>
                    <a:p>
                      <a:pPr algn="ctr"/>
                      <a:endParaRPr lang="fr-FR" sz="1100" dirty="0"/>
                    </a:p>
                  </a:txBody>
                  <a:tcPr anchor="ctr">
                    <a:solidFill>
                      <a:schemeClr val="tx1"/>
                    </a:solidFill>
                  </a:tcPr>
                </a:tc>
                <a:tc rowSpan="5">
                  <a:txBody>
                    <a:bodyPr/>
                    <a:lstStyle/>
                    <a:p>
                      <a:pPr algn="ctr"/>
                      <a:r>
                        <a:rPr lang="fr-FR" sz="1400" dirty="0"/>
                        <a:t>Final </a:t>
                      </a:r>
                      <a:r>
                        <a:rPr lang="fr-FR" sz="1400" dirty="0" err="1"/>
                        <a:t>safety</a:t>
                      </a:r>
                      <a:br>
                        <a:rPr lang="fr-FR" sz="1400" dirty="0"/>
                      </a:br>
                      <a:r>
                        <a:rPr lang="fr-FR" sz="1400" dirty="0" err="1"/>
                        <a:t>evaluation</a:t>
                      </a:r>
                      <a:r>
                        <a:rPr lang="fr-FR" sz="1400" baseline="30000" dirty="0" err="1"/>
                        <a:t>b</a:t>
                      </a:r>
                      <a:endParaRPr lang="fr-FR" sz="1400" baseline="30000" dirty="0"/>
                    </a:p>
                  </a:txBody>
                  <a:tcPr vert="vert27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66173601"/>
                  </a:ext>
                </a:extLst>
              </a:tr>
              <a:tr h="262267">
                <a:tc vMerge="1">
                  <a:txBody>
                    <a:bodyPr/>
                    <a:lstStyle/>
                    <a:p>
                      <a:pPr algn="ctr"/>
                      <a:endParaRPr lang="fr-FR" sz="1100" dirty="0"/>
                    </a:p>
                  </a:txBody>
                  <a:tcPr anchor="ctr"/>
                </a:tc>
                <a:tc vMerge="1">
                  <a:txBody>
                    <a:bodyPr/>
                    <a:lstStyle/>
                    <a:p>
                      <a:pPr algn="ctr"/>
                      <a:endParaRPr lang="fr-FR" sz="1100" baseline="30000" dirty="0"/>
                    </a:p>
                  </a:txBody>
                  <a:tcPr anchor="ctr"/>
                </a:tc>
                <a:tc vMerge="1">
                  <a:txBody>
                    <a:bodyPr/>
                    <a:lstStyle/>
                    <a:p>
                      <a:pPr algn="ctr"/>
                      <a:endParaRPr lang="fr-FR" sz="1100" dirty="0"/>
                    </a:p>
                  </a:txBody>
                  <a:tcPr anchor="ctr">
                    <a:solidFill>
                      <a:srgbClr val="009893"/>
                    </a:solidFill>
                  </a:tcPr>
                </a:tc>
                <a:tc>
                  <a:txBody>
                    <a:bodyPr/>
                    <a:lstStyle/>
                    <a:p>
                      <a:pPr algn="ctr"/>
                      <a:r>
                        <a:rPr lang="fr-FR" sz="1400" dirty="0">
                          <a:solidFill>
                            <a:schemeClr val="tx1"/>
                          </a:solidFill>
                        </a:rPr>
                        <a:t>Day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CBD"/>
                    </a:solidFill>
                  </a:tcPr>
                </a:tc>
                <a:tc>
                  <a:txBody>
                    <a:bodyPr/>
                    <a:lstStyle/>
                    <a:p>
                      <a:pPr algn="ctr"/>
                      <a:r>
                        <a:rPr lang="fr-FR" sz="1400" dirty="0">
                          <a:solidFill>
                            <a:schemeClr val="bg1"/>
                          </a:solidFill>
                        </a:rPr>
                        <a:t>Days 22 and 29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lang="fr-FR" sz="1400" dirty="0">
                          <a:solidFill>
                            <a:schemeClr val="bg1"/>
                          </a:solidFill>
                        </a:rPr>
                        <a:t>Day 36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vMerge="1">
                  <a:txBody>
                    <a:bodyPr/>
                    <a:lstStyle/>
                    <a:p>
                      <a:endParaRPr lang="fr-FR"/>
                    </a:p>
                  </a:txBody>
                  <a:tcPr/>
                </a:tc>
                <a:extLst>
                  <a:ext uri="{0D108BD9-81ED-4DB2-BD59-A6C34878D82A}">
                    <a16:rowId xmlns:a16="http://schemas.microsoft.com/office/drawing/2014/main" val="2211076283"/>
                  </a:ext>
                </a:extLst>
              </a:tr>
              <a:tr h="301787">
                <a:tc>
                  <a:txBody>
                    <a:bodyPr/>
                    <a:lstStyle/>
                    <a:p>
                      <a:pPr algn="ctr"/>
                      <a:r>
                        <a:rPr lang="fr-FR" sz="1400" dirty="0"/>
                        <a:t>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r-FR" sz="1400" dirty="0"/>
                        <a:t>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r-FR" sz="1400" dirty="0"/>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1400" dirty="0"/>
                        <a:t>400 mg or placebo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1400" dirty="0"/>
                        <a:t>100 mg or placebo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1400" dirty="0"/>
                        <a:t>100 mg or placebo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algn="ctr"/>
                      <a:endParaRPr lang="fr-FR" sz="1200" dirty="0"/>
                    </a:p>
                  </a:txBody>
                  <a:tcPr/>
                </a:tc>
                <a:extLst>
                  <a:ext uri="{0D108BD9-81ED-4DB2-BD59-A6C34878D82A}">
                    <a16:rowId xmlns:a16="http://schemas.microsoft.com/office/drawing/2014/main" val="2150123774"/>
                  </a:ext>
                </a:extLst>
              </a:tr>
              <a:tr h="301787">
                <a:tc>
                  <a:txBody>
                    <a:bodyPr/>
                    <a:lstStyle/>
                    <a:p>
                      <a:pPr algn="ctr"/>
                      <a:r>
                        <a:rPr lang="fr-FR" sz="1400" dirty="0"/>
                        <a:t>B</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r-FR" sz="1400" dirty="0"/>
                        <a:t>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r-FR" sz="1400" dirty="0"/>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1400" dirty="0"/>
                        <a:t>800 mg or placebo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1400" dirty="0"/>
                        <a:t>200 mg or placebo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1400" dirty="0"/>
                        <a:t>200 mg or placebo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algn="ctr"/>
                      <a:endParaRPr lang="fr-FR" sz="1200" dirty="0"/>
                    </a:p>
                  </a:txBody>
                  <a:tcPr/>
                </a:tc>
                <a:extLst>
                  <a:ext uri="{0D108BD9-81ED-4DB2-BD59-A6C34878D82A}">
                    <a16:rowId xmlns:a16="http://schemas.microsoft.com/office/drawing/2014/main" val="4026317201"/>
                  </a:ext>
                </a:extLst>
              </a:tr>
              <a:tr h="301787">
                <a:tc>
                  <a:txBody>
                    <a:bodyPr/>
                    <a:lstStyle/>
                    <a:p>
                      <a:pPr algn="ctr"/>
                      <a:r>
                        <a:rPr lang="fr-FR" sz="1400" dirty="0"/>
                        <a:t>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r-FR" sz="1400" dirty="0"/>
                        <a:t>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1400" dirty="0"/>
                        <a:t>2 mg midazolam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1400" dirty="0"/>
                        <a:t>1200 mg or placebo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1400" dirty="0"/>
                        <a:t>400 mg or placebo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1400" dirty="0"/>
                        <a:t>400 mg or placebo</a:t>
                      </a:r>
                      <a:br>
                        <a:rPr lang="fr-FR" sz="1400" dirty="0"/>
                      </a:br>
                      <a:r>
                        <a:rPr lang="fr-FR" sz="1400" dirty="0"/>
                        <a:t>and 2 mg midazolam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algn="ctr"/>
                      <a:endParaRPr lang="fr-FR" sz="1100" baseline="30000" dirty="0"/>
                    </a:p>
                  </a:txBody>
                  <a:tcPr vert="vert270" anchor="ctr"/>
                </a:tc>
                <a:extLst>
                  <a:ext uri="{0D108BD9-81ED-4DB2-BD59-A6C34878D82A}">
                    <a16:rowId xmlns:a16="http://schemas.microsoft.com/office/drawing/2014/main" val="304854630"/>
                  </a:ext>
                </a:extLst>
              </a:tr>
            </a:tbl>
          </a:graphicData>
        </a:graphic>
      </p:graphicFrame>
      <p:sp>
        <p:nvSpPr>
          <p:cNvPr id="15" name="ZoneTexte 14">
            <a:extLst>
              <a:ext uri="{FF2B5EF4-FFF2-40B4-BE49-F238E27FC236}">
                <a16:creationId xmlns:a16="http://schemas.microsoft.com/office/drawing/2014/main" id="{9C3BDCBF-A856-458E-9383-AABDA152D3F7}"/>
              </a:ext>
            </a:extLst>
          </p:cNvPr>
          <p:cNvSpPr txBox="1"/>
          <p:nvPr/>
        </p:nvSpPr>
        <p:spPr>
          <a:xfrm>
            <a:off x="1885695" y="6334404"/>
            <a:ext cx="5420971" cy="276999"/>
          </a:xfrm>
          <a:prstGeom prst="rect">
            <a:avLst/>
          </a:prstGeom>
          <a:noFill/>
        </p:spPr>
        <p:txBody>
          <a:bodyPr wrap="none" rtlCol="0">
            <a:spAutoFit/>
          </a:bodyPr>
          <a:lstStyle/>
          <a:p>
            <a:r>
              <a:rPr lang="en-US" sz="1200" baseline="30000"/>
              <a:t>a</a:t>
            </a:r>
            <a:r>
              <a:rPr lang="en-US" sz="1200"/>
              <a:t>Randomized, double-blind, 3:1 active treatment: placebo. </a:t>
            </a:r>
            <a:r>
              <a:rPr lang="en-US" sz="1200" baseline="30000"/>
              <a:t>c</a:t>
            </a:r>
            <a:r>
              <a:rPr lang="en-US" sz="1200"/>
              <a:t>+21 days from last dose.</a:t>
            </a:r>
            <a:endParaRPr lang="en-US" sz="1200" dirty="0"/>
          </a:p>
        </p:txBody>
      </p:sp>
    </p:spTree>
    <p:extLst>
      <p:ext uri="{BB962C8B-B14F-4D97-AF65-F5344CB8AC3E}">
        <p14:creationId xmlns:p14="http://schemas.microsoft.com/office/powerpoint/2010/main" val="3856533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Espace réservé du contenu 5" descr="Une image contenant texte&#10;&#10;Description générée automatiquement">
            <a:extLst>
              <a:ext uri="{FF2B5EF4-FFF2-40B4-BE49-F238E27FC236}">
                <a16:creationId xmlns:a16="http://schemas.microsoft.com/office/drawing/2014/main" id="{A63A4EA3-6F17-9E42-91E6-2FB443620853}"/>
              </a:ext>
            </a:extLst>
          </p:cNvPr>
          <p:cNvPicPr>
            <a:picLocks noChangeAspect="1"/>
          </p:cNvPicPr>
          <p:nvPr/>
        </p:nvPicPr>
        <p:blipFill rotWithShape="1">
          <a:blip r:embed="rId3">
            <a:extLst>
              <a:ext uri="{28A0092B-C50C-407E-A947-70E740481C1C}">
                <a14:useLocalDpi xmlns:a14="http://schemas.microsoft.com/office/drawing/2010/main" val="0"/>
              </a:ext>
            </a:extLst>
          </a:blip>
          <a:srcRect l="5760" r="4258"/>
          <a:stretch/>
        </p:blipFill>
        <p:spPr>
          <a:xfrm>
            <a:off x="1881934" y="656757"/>
            <a:ext cx="8922418" cy="2983214"/>
          </a:xfrm>
          <a:prstGeom prst="rect">
            <a:avLst/>
          </a:prstGeom>
        </p:spPr>
      </p:pic>
      <p:sp>
        <p:nvSpPr>
          <p:cNvPr id="2" name="Titre 1">
            <a:extLst>
              <a:ext uri="{FF2B5EF4-FFF2-40B4-BE49-F238E27FC236}">
                <a16:creationId xmlns:a16="http://schemas.microsoft.com/office/drawing/2014/main" id="{137E6229-A508-4BAE-ACF6-99BE00470FF9}"/>
              </a:ext>
            </a:extLst>
          </p:cNvPr>
          <p:cNvSpPr>
            <a:spLocks noGrp="1"/>
          </p:cNvSpPr>
          <p:nvPr>
            <p:ph type="title"/>
          </p:nvPr>
        </p:nvSpPr>
        <p:spPr/>
        <p:txBody>
          <a:bodyPr/>
          <a:lstStyle/>
          <a:p>
            <a:r>
              <a:rPr lang="fr-FR" dirty="0"/>
              <a:t>EACS GUIDELINES - V10.1 </a:t>
            </a:r>
            <a:r>
              <a:rPr lang="mr-IN" dirty="0"/>
              <a:t>–</a:t>
            </a:r>
            <a:r>
              <a:rPr lang="fr-FR" dirty="0"/>
              <a:t> </a:t>
            </a:r>
            <a:r>
              <a:rPr lang="fr-FR" dirty="0" err="1"/>
              <a:t>Oct</a:t>
            </a:r>
            <a:r>
              <a:rPr lang="fr-FR" dirty="0"/>
              <a:t> 2020</a:t>
            </a:r>
          </a:p>
        </p:txBody>
      </p:sp>
      <p:sp>
        <p:nvSpPr>
          <p:cNvPr id="5" name="Titre 3">
            <a:extLst>
              <a:ext uri="{FF2B5EF4-FFF2-40B4-BE49-F238E27FC236}">
                <a16:creationId xmlns:a16="http://schemas.microsoft.com/office/drawing/2014/main" id="{23D31E1C-D4C4-4C50-9DD3-C318DD141015}"/>
              </a:ext>
            </a:extLst>
          </p:cNvPr>
          <p:cNvSpPr txBox="1">
            <a:spLocks/>
          </p:cNvSpPr>
          <p:nvPr/>
        </p:nvSpPr>
        <p:spPr>
          <a:xfrm>
            <a:off x="838200" y="77884"/>
            <a:ext cx="10515600" cy="662914"/>
          </a:xfrm>
          <a:prstGeom prst="rect">
            <a:avLst/>
          </a:prstGeom>
        </p:spPr>
        <p:txBody>
          <a:bodyPr/>
          <a:lstStyle>
            <a:lvl1pPr algn="ctr" defTabSz="914400" rtl="0" eaLnBrk="1" latinLnBrk="0" hangingPunct="1">
              <a:lnSpc>
                <a:spcPct val="90000"/>
              </a:lnSpc>
              <a:spcBef>
                <a:spcPct val="0"/>
              </a:spcBef>
              <a:buNone/>
              <a:defRPr sz="3600" b="1" kern="1200">
                <a:solidFill>
                  <a:srgbClr val="0070C0"/>
                </a:solidFill>
                <a:latin typeface="+mn-lt"/>
                <a:ea typeface="+mj-ea"/>
                <a:cs typeface="+mj-cs"/>
              </a:defRPr>
            </a:lvl1pPr>
          </a:lstStyle>
          <a:p>
            <a:endParaRPr lang="fr-FR" sz="4400" dirty="0"/>
          </a:p>
        </p:txBody>
      </p:sp>
      <p:sp>
        <p:nvSpPr>
          <p:cNvPr id="8" name="Espace réservé du contenu 4">
            <a:extLst>
              <a:ext uri="{FF2B5EF4-FFF2-40B4-BE49-F238E27FC236}">
                <a16:creationId xmlns:a16="http://schemas.microsoft.com/office/drawing/2014/main" id="{5419C68A-5FF5-4C7A-A3E9-5CBE8296B8FC}"/>
              </a:ext>
            </a:extLst>
          </p:cNvPr>
          <p:cNvSpPr txBox="1">
            <a:spLocks/>
          </p:cNvSpPr>
          <p:nvPr/>
        </p:nvSpPr>
        <p:spPr>
          <a:xfrm>
            <a:off x="3809999" y="720284"/>
            <a:ext cx="4391025" cy="431800"/>
          </a:xfrm>
          <a:prstGeom prst="rect">
            <a:avLst/>
          </a:prstGeom>
        </p:spPr>
        <p:txBody>
          <a:bodyPr/>
          <a:lstStyle>
            <a:lvl1pPr marL="228600" indent="-228600" algn="l" defTabSz="914400" rtl="0" eaLnBrk="1" latinLnBrk="0" hangingPunct="1">
              <a:lnSpc>
                <a:spcPct val="90000"/>
              </a:lnSpc>
              <a:spcBef>
                <a:spcPts val="1000"/>
              </a:spcBef>
              <a:buClr>
                <a:srgbClr val="0070C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70C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70C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70C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70C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fr-FR" sz="3600" dirty="0">
              <a:solidFill>
                <a:srgbClr val="0070C0"/>
              </a:solidFill>
            </a:endParaRPr>
          </a:p>
        </p:txBody>
      </p:sp>
      <p:pic>
        <p:nvPicPr>
          <p:cNvPr id="12" name="Image 11" descr="Une image contenant table&#10;&#10;Description générée automatiquement">
            <a:extLst>
              <a:ext uri="{FF2B5EF4-FFF2-40B4-BE49-F238E27FC236}">
                <a16:creationId xmlns:a16="http://schemas.microsoft.com/office/drawing/2014/main" id="{0AB2D3F1-89B6-874E-B36A-EC3F6C1CE232}"/>
              </a:ext>
            </a:extLst>
          </p:cNvPr>
          <p:cNvPicPr>
            <a:picLocks noChangeAspect="1"/>
          </p:cNvPicPr>
          <p:nvPr/>
        </p:nvPicPr>
        <p:blipFill rotWithShape="1">
          <a:blip r:embed="rId4">
            <a:extLst>
              <a:ext uri="{28A0092B-C50C-407E-A947-70E740481C1C}">
                <a14:useLocalDpi xmlns:a14="http://schemas.microsoft.com/office/drawing/2010/main" val="0"/>
              </a:ext>
            </a:extLst>
          </a:blip>
          <a:srcRect l="2635" r="5249"/>
          <a:stretch/>
        </p:blipFill>
        <p:spPr>
          <a:xfrm>
            <a:off x="228600" y="3326007"/>
            <a:ext cx="11868150" cy="3449443"/>
          </a:xfrm>
          <a:prstGeom prst="rect">
            <a:avLst/>
          </a:prstGeom>
        </p:spPr>
      </p:pic>
    </p:spTree>
    <p:extLst>
      <p:ext uri="{BB962C8B-B14F-4D97-AF65-F5344CB8AC3E}">
        <p14:creationId xmlns:p14="http://schemas.microsoft.com/office/powerpoint/2010/main" val="22880084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A8237E-0889-48E0-BA3E-9F98CA7FF47F}"/>
              </a:ext>
            </a:extLst>
          </p:cNvPr>
          <p:cNvSpPr/>
          <p:nvPr/>
        </p:nvSpPr>
        <p:spPr>
          <a:xfrm>
            <a:off x="9635273" y="6495532"/>
            <a:ext cx="2556727" cy="276999"/>
          </a:xfrm>
          <a:prstGeom prst="rect">
            <a:avLst/>
          </a:prstGeom>
        </p:spPr>
        <p:txBody>
          <a:bodyPr wrap="none">
            <a:spAutoFit/>
          </a:bodyPr>
          <a:lstStyle/>
          <a:p>
            <a:pPr algn="r"/>
            <a:r>
              <a:rPr lang="fr-FR" sz="1200" i="1" dirty="0" err="1"/>
              <a:t>Ankrom</a:t>
            </a:r>
            <a:r>
              <a:rPr lang="fr-FR" sz="1200" i="1" dirty="0"/>
              <a:t> W, Glasgow 2020, Abs. P099 </a:t>
            </a:r>
          </a:p>
        </p:txBody>
      </p:sp>
      <p:sp>
        <p:nvSpPr>
          <p:cNvPr id="3" name="Titre 2">
            <a:extLst>
              <a:ext uri="{FF2B5EF4-FFF2-40B4-BE49-F238E27FC236}">
                <a16:creationId xmlns:a16="http://schemas.microsoft.com/office/drawing/2014/main" id="{F84B5CEE-FDD5-42F5-B43C-994C53BAC068}"/>
              </a:ext>
            </a:extLst>
          </p:cNvPr>
          <p:cNvSpPr>
            <a:spLocks noGrp="1"/>
          </p:cNvSpPr>
          <p:nvPr>
            <p:ph type="title"/>
          </p:nvPr>
        </p:nvSpPr>
        <p:spPr/>
        <p:txBody>
          <a:bodyPr/>
          <a:lstStyle/>
          <a:p>
            <a:r>
              <a:rPr kumimoji="0" lang="en-US" sz="2800" b="1" i="0" u="none" strike="noStrike" kern="1200" cap="none" spc="0" normalizeH="0" baseline="0" noProof="0" dirty="0">
                <a:ln>
                  <a:noFill/>
                </a:ln>
                <a:solidFill>
                  <a:srgbClr val="FF6600"/>
                </a:solidFill>
                <a:effectLst/>
                <a:uLnTx/>
                <a:uFillTx/>
                <a:latin typeface="Calibri"/>
                <a:ea typeface="+mj-ea"/>
                <a:cs typeface="+mj-cs"/>
              </a:rPr>
              <a:t>Safety, Tolerability and Pharmacokinetics</a:t>
            </a:r>
            <a:br>
              <a:rPr kumimoji="0" lang="en-US" sz="2800" b="1" i="0" u="none" strike="noStrike" kern="1200" cap="none" spc="0" normalizeH="0" baseline="0" noProof="0" dirty="0">
                <a:ln>
                  <a:noFill/>
                </a:ln>
                <a:solidFill>
                  <a:srgbClr val="FF6600"/>
                </a:solidFill>
                <a:effectLst/>
                <a:uLnTx/>
                <a:uFillTx/>
                <a:latin typeface="Calibri"/>
                <a:ea typeface="+mj-ea"/>
                <a:cs typeface="+mj-cs"/>
              </a:rPr>
            </a:br>
            <a:r>
              <a:rPr kumimoji="0" lang="en-US" sz="2800" b="1" i="0" u="none" strike="noStrike" kern="1200" cap="none" spc="0" normalizeH="0" baseline="0" noProof="0" dirty="0">
                <a:ln>
                  <a:noFill/>
                </a:ln>
                <a:solidFill>
                  <a:srgbClr val="FF6600"/>
                </a:solidFill>
                <a:effectLst/>
                <a:uLnTx/>
                <a:uFillTx/>
                <a:latin typeface="Calibri"/>
                <a:ea typeface="+mj-ea"/>
                <a:cs typeface="+mj-cs"/>
              </a:rPr>
              <a:t>Following Single- and Multiple-Dose</a:t>
            </a:r>
            <a:br>
              <a:rPr kumimoji="0" lang="en-US" sz="2800" b="1" i="0" u="none" strike="noStrike" kern="1200" cap="none" spc="0" normalizeH="0" baseline="0" noProof="0" dirty="0">
                <a:ln>
                  <a:noFill/>
                </a:ln>
                <a:solidFill>
                  <a:srgbClr val="FF6600"/>
                </a:solidFill>
                <a:effectLst/>
                <a:uLnTx/>
                <a:uFillTx/>
                <a:latin typeface="Calibri"/>
                <a:ea typeface="+mj-ea"/>
                <a:cs typeface="+mj-cs"/>
              </a:rPr>
            </a:br>
            <a:r>
              <a:rPr kumimoji="0" lang="en-US" sz="2800" b="1" i="0" u="none" strike="noStrike" kern="1200" cap="none" spc="0" normalizeH="0" baseline="0" noProof="0" dirty="0">
                <a:ln>
                  <a:noFill/>
                </a:ln>
                <a:solidFill>
                  <a:srgbClr val="FF6600"/>
                </a:solidFill>
                <a:effectLst/>
                <a:uLnTx/>
                <a:uFillTx/>
                <a:latin typeface="Calibri"/>
                <a:ea typeface="+mj-ea"/>
                <a:cs typeface="+mj-cs"/>
              </a:rPr>
              <a:t>Administration of the Novel NNRTI MK-8507 (2)</a:t>
            </a:r>
            <a:endParaRPr lang="fr-FR" dirty="0"/>
          </a:p>
        </p:txBody>
      </p:sp>
      <p:grpSp>
        <p:nvGrpSpPr>
          <p:cNvPr id="6" name="Groupe 5">
            <a:extLst>
              <a:ext uri="{FF2B5EF4-FFF2-40B4-BE49-F238E27FC236}">
                <a16:creationId xmlns:a16="http://schemas.microsoft.com/office/drawing/2014/main" id="{D6E7C166-D32A-4AF0-93CC-FEFDC63F023A}"/>
              </a:ext>
            </a:extLst>
          </p:cNvPr>
          <p:cNvGrpSpPr/>
          <p:nvPr/>
        </p:nvGrpSpPr>
        <p:grpSpPr>
          <a:xfrm>
            <a:off x="9969024" y="2593356"/>
            <a:ext cx="2108693" cy="2470581"/>
            <a:chOff x="9969024" y="2593356"/>
            <a:chExt cx="2108693" cy="2470581"/>
          </a:xfrm>
        </p:grpSpPr>
        <p:sp>
          <p:nvSpPr>
            <p:cNvPr id="7" name="Line 61">
              <a:extLst>
                <a:ext uri="{FF2B5EF4-FFF2-40B4-BE49-F238E27FC236}">
                  <a16:creationId xmlns:a16="http://schemas.microsoft.com/office/drawing/2014/main" id="{6812C376-1E5B-443A-962E-A984787A6A5E}"/>
                </a:ext>
              </a:extLst>
            </p:cNvPr>
            <p:cNvSpPr>
              <a:spLocks noChangeShapeType="1"/>
            </p:cNvSpPr>
            <p:nvPr/>
          </p:nvSpPr>
          <p:spPr bwMode="auto">
            <a:xfrm flipH="1">
              <a:off x="9969024" y="3023177"/>
              <a:ext cx="547688" cy="0"/>
            </a:xfrm>
            <a:prstGeom prst="line">
              <a:avLst/>
            </a:prstGeom>
            <a:noFill/>
            <a:ln w="33338" cap="rnd">
              <a:solidFill>
                <a:srgbClr val="006600"/>
              </a:solidFill>
              <a:prstDash val="sysDash"/>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Line 62">
              <a:extLst>
                <a:ext uri="{FF2B5EF4-FFF2-40B4-BE49-F238E27FC236}">
                  <a16:creationId xmlns:a16="http://schemas.microsoft.com/office/drawing/2014/main" id="{BB4F3254-3579-4383-A0FE-39B0CE808DD1}"/>
                </a:ext>
              </a:extLst>
            </p:cNvPr>
            <p:cNvSpPr>
              <a:spLocks noChangeShapeType="1"/>
            </p:cNvSpPr>
            <p:nvPr/>
          </p:nvSpPr>
          <p:spPr bwMode="auto">
            <a:xfrm flipH="1">
              <a:off x="9969024" y="3490123"/>
              <a:ext cx="547688" cy="0"/>
            </a:xfrm>
            <a:prstGeom prst="line">
              <a:avLst/>
            </a:prstGeom>
            <a:noFill/>
            <a:ln w="33338" cap="rnd">
              <a:solidFill>
                <a:srgbClr val="0066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Line 63">
              <a:extLst>
                <a:ext uri="{FF2B5EF4-FFF2-40B4-BE49-F238E27FC236}">
                  <a16:creationId xmlns:a16="http://schemas.microsoft.com/office/drawing/2014/main" id="{E081E962-5123-4960-8273-E20D91BE0946}"/>
                </a:ext>
              </a:extLst>
            </p:cNvPr>
            <p:cNvSpPr>
              <a:spLocks noChangeShapeType="1"/>
            </p:cNvSpPr>
            <p:nvPr/>
          </p:nvSpPr>
          <p:spPr bwMode="auto">
            <a:xfrm flipH="1">
              <a:off x="9969024" y="4657488"/>
              <a:ext cx="547688" cy="0"/>
            </a:xfrm>
            <a:prstGeom prst="line">
              <a:avLst/>
            </a:prstGeom>
            <a:noFill/>
            <a:ln w="33338" cap="rnd">
              <a:solidFill>
                <a:srgbClr val="0099FF"/>
              </a:solidFill>
              <a:prstDash val="sysDash"/>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Line 64">
              <a:extLst>
                <a:ext uri="{FF2B5EF4-FFF2-40B4-BE49-F238E27FC236}">
                  <a16:creationId xmlns:a16="http://schemas.microsoft.com/office/drawing/2014/main" id="{860A83A5-1CEF-45FB-B808-25491EF90786}"/>
                </a:ext>
              </a:extLst>
            </p:cNvPr>
            <p:cNvSpPr>
              <a:spLocks noChangeShapeType="1"/>
            </p:cNvSpPr>
            <p:nvPr/>
          </p:nvSpPr>
          <p:spPr bwMode="auto">
            <a:xfrm flipH="1">
              <a:off x="9969024" y="3957069"/>
              <a:ext cx="547688" cy="0"/>
            </a:xfrm>
            <a:prstGeom prst="line">
              <a:avLst/>
            </a:prstGeom>
            <a:noFill/>
            <a:ln w="33338" cap="rnd">
              <a:solidFill>
                <a:srgbClr val="0099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Line 65">
              <a:extLst>
                <a:ext uri="{FF2B5EF4-FFF2-40B4-BE49-F238E27FC236}">
                  <a16:creationId xmlns:a16="http://schemas.microsoft.com/office/drawing/2014/main" id="{A2FCFC32-DC63-4F51-9AB6-E5D8289E83BA}"/>
                </a:ext>
              </a:extLst>
            </p:cNvPr>
            <p:cNvSpPr>
              <a:spLocks noChangeShapeType="1"/>
            </p:cNvSpPr>
            <p:nvPr/>
          </p:nvSpPr>
          <p:spPr bwMode="auto">
            <a:xfrm flipH="1">
              <a:off x="9969024" y="4424015"/>
              <a:ext cx="547688" cy="0"/>
            </a:xfrm>
            <a:prstGeom prst="line">
              <a:avLst/>
            </a:prstGeom>
            <a:noFill/>
            <a:ln w="33338" cap="rnd">
              <a:solidFill>
                <a:srgbClr val="99CC00"/>
              </a:solidFill>
              <a:prstDash val="sysDash"/>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Line 66">
              <a:extLst>
                <a:ext uri="{FF2B5EF4-FFF2-40B4-BE49-F238E27FC236}">
                  <a16:creationId xmlns:a16="http://schemas.microsoft.com/office/drawing/2014/main" id="{CC07E24F-8DD0-4D56-B455-EC6923158C7A}"/>
                </a:ext>
              </a:extLst>
            </p:cNvPr>
            <p:cNvSpPr>
              <a:spLocks noChangeShapeType="1"/>
            </p:cNvSpPr>
            <p:nvPr/>
          </p:nvSpPr>
          <p:spPr bwMode="auto">
            <a:xfrm flipH="1">
              <a:off x="9969024" y="3256650"/>
              <a:ext cx="547688" cy="0"/>
            </a:xfrm>
            <a:prstGeom prst="line">
              <a:avLst/>
            </a:prstGeom>
            <a:noFill/>
            <a:ln w="33338" cap="rnd">
              <a:solidFill>
                <a:srgbClr val="99CC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Line 67">
              <a:extLst>
                <a:ext uri="{FF2B5EF4-FFF2-40B4-BE49-F238E27FC236}">
                  <a16:creationId xmlns:a16="http://schemas.microsoft.com/office/drawing/2014/main" id="{4F823E04-8FA7-48B8-B585-2BB3960855D3}"/>
                </a:ext>
              </a:extLst>
            </p:cNvPr>
            <p:cNvSpPr>
              <a:spLocks noChangeShapeType="1"/>
            </p:cNvSpPr>
            <p:nvPr/>
          </p:nvSpPr>
          <p:spPr bwMode="auto">
            <a:xfrm flipH="1">
              <a:off x="9969024" y="2789704"/>
              <a:ext cx="547688" cy="0"/>
            </a:xfrm>
            <a:prstGeom prst="line">
              <a:avLst/>
            </a:prstGeom>
            <a:noFill/>
            <a:ln w="33338" cap="rnd">
              <a:solidFill>
                <a:srgbClr val="66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Line 68">
              <a:extLst>
                <a:ext uri="{FF2B5EF4-FFF2-40B4-BE49-F238E27FC236}">
                  <a16:creationId xmlns:a16="http://schemas.microsoft.com/office/drawing/2014/main" id="{E7EC9E70-B544-4B1E-8A53-078EA1F23D17}"/>
                </a:ext>
              </a:extLst>
            </p:cNvPr>
            <p:cNvSpPr>
              <a:spLocks noChangeShapeType="1"/>
            </p:cNvSpPr>
            <p:nvPr/>
          </p:nvSpPr>
          <p:spPr bwMode="auto">
            <a:xfrm flipH="1">
              <a:off x="9969024" y="3723596"/>
              <a:ext cx="547688" cy="0"/>
            </a:xfrm>
            <a:prstGeom prst="line">
              <a:avLst/>
            </a:prstGeom>
            <a:noFill/>
            <a:ln w="33338" cap="rnd">
              <a:solidFill>
                <a:srgbClr val="6600FF"/>
              </a:solidFill>
              <a:prstDash val="sysDash"/>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Line 69">
              <a:extLst>
                <a:ext uri="{FF2B5EF4-FFF2-40B4-BE49-F238E27FC236}">
                  <a16:creationId xmlns:a16="http://schemas.microsoft.com/office/drawing/2014/main" id="{C2887A01-59CF-4D3F-BCF0-A2225A7AF07E}"/>
                </a:ext>
              </a:extLst>
            </p:cNvPr>
            <p:cNvSpPr>
              <a:spLocks noChangeShapeType="1"/>
            </p:cNvSpPr>
            <p:nvPr/>
          </p:nvSpPr>
          <p:spPr bwMode="auto">
            <a:xfrm flipH="1">
              <a:off x="9969024" y="4890965"/>
              <a:ext cx="547688" cy="0"/>
            </a:xfrm>
            <a:prstGeom prst="line">
              <a:avLst/>
            </a:prstGeom>
            <a:noFill/>
            <a:ln w="33338" cap="rnd">
              <a:solidFill>
                <a:srgbClr val="FF6600"/>
              </a:solidFill>
              <a:prstDash val="sysDash"/>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Line 70">
              <a:extLst>
                <a:ext uri="{FF2B5EF4-FFF2-40B4-BE49-F238E27FC236}">
                  <a16:creationId xmlns:a16="http://schemas.microsoft.com/office/drawing/2014/main" id="{A72FDF5A-8960-4B7F-9AC1-21941E6AAFDD}"/>
                </a:ext>
              </a:extLst>
            </p:cNvPr>
            <p:cNvSpPr>
              <a:spLocks noChangeShapeType="1"/>
            </p:cNvSpPr>
            <p:nvPr/>
          </p:nvSpPr>
          <p:spPr bwMode="auto">
            <a:xfrm flipH="1">
              <a:off x="9969024" y="4190542"/>
              <a:ext cx="547688" cy="0"/>
            </a:xfrm>
            <a:prstGeom prst="line">
              <a:avLst/>
            </a:prstGeom>
            <a:noFill/>
            <a:ln w="33338" cap="rnd">
              <a:solidFill>
                <a:srgbClr val="FF66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6" name="ZoneTexte 75">
              <a:extLst>
                <a:ext uri="{FF2B5EF4-FFF2-40B4-BE49-F238E27FC236}">
                  <a16:creationId xmlns:a16="http://schemas.microsoft.com/office/drawing/2014/main" id="{24466D7D-8F5E-4C5E-BBA3-C72EE47DF83B}"/>
                </a:ext>
              </a:extLst>
            </p:cNvPr>
            <p:cNvSpPr txBox="1"/>
            <p:nvPr/>
          </p:nvSpPr>
          <p:spPr>
            <a:xfrm>
              <a:off x="10516712" y="2593356"/>
              <a:ext cx="1420582" cy="307777"/>
            </a:xfrm>
            <a:prstGeom prst="rect">
              <a:avLst/>
            </a:prstGeom>
            <a:noFill/>
          </p:spPr>
          <p:txBody>
            <a:bodyPr wrap="none" rtlCol="0">
              <a:spAutoFit/>
            </a:bodyPr>
            <a:lstStyle/>
            <a:p>
              <a:r>
                <a:rPr lang="en-US" sz="1400"/>
                <a:t>400 mg (Study 2)</a:t>
              </a:r>
              <a:endParaRPr lang="en-US" sz="1400" dirty="0"/>
            </a:p>
          </p:txBody>
        </p:sp>
        <p:sp>
          <p:nvSpPr>
            <p:cNvPr id="77" name="ZoneTexte 76">
              <a:extLst>
                <a:ext uri="{FF2B5EF4-FFF2-40B4-BE49-F238E27FC236}">
                  <a16:creationId xmlns:a16="http://schemas.microsoft.com/office/drawing/2014/main" id="{38641222-85DC-46D8-A031-8702E9967612}"/>
                </a:ext>
              </a:extLst>
            </p:cNvPr>
            <p:cNvSpPr txBox="1"/>
            <p:nvPr/>
          </p:nvSpPr>
          <p:spPr>
            <a:xfrm>
              <a:off x="10545252" y="2854278"/>
              <a:ext cx="1419767" cy="307777"/>
            </a:xfrm>
            <a:prstGeom prst="rect">
              <a:avLst/>
            </a:prstGeom>
            <a:noFill/>
            <a:ln>
              <a:noFill/>
            </a:ln>
          </p:spPr>
          <p:txBody>
            <a:bodyPr wrap="none" rtlCol="0">
              <a:spAutoFit/>
            </a:bodyPr>
            <a:lstStyle/>
            <a:p>
              <a:r>
                <a:rPr lang="en-US" sz="1400"/>
                <a:t>800 mg (Study 2)</a:t>
              </a:r>
              <a:endParaRPr lang="en-US" sz="1400" dirty="0"/>
            </a:p>
          </p:txBody>
        </p:sp>
        <p:sp>
          <p:nvSpPr>
            <p:cNvPr id="78" name="ZoneTexte 77">
              <a:extLst>
                <a:ext uri="{FF2B5EF4-FFF2-40B4-BE49-F238E27FC236}">
                  <a16:creationId xmlns:a16="http://schemas.microsoft.com/office/drawing/2014/main" id="{93CB2E43-F287-4450-AE32-E31EAD0B7764}"/>
                </a:ext>
              </a:extLst>
            </p:cNvPr>
            <p:cNvSpPr txBox="1"/>
            <p:nvPr/>
          </p:nvSpPr>
          <p:spPr>
            <a:xfrm>
              <a:off x="10516712" y="3129469"/>
              <a:ext cx="1511952" cy="307777"/>
            </a:xfrm>
            <a:prstGeom prst="rect">
              <a:avLst/>
            </a:prstGeom>
            <a:noFill/>
          </p:spPr>
          <p:txBody>
            <a:bodyPr wrap="none" rtlCol="0">
              <a:spAutoFit/>
            </a:bodyPr>
            <a:lstStyle/>
            <a:p>
              <a:r>
                <a:rPr lang="en-US" sz="1400"/>
                <a:t>1200 mg (Study 2)</a:t>
              </a:r>
              <a:endParaRPr lang="en-US" sz="1400" dirty="0"/>
            </a:p>
          </p:txBody>
        </p:sp>
        <p:sp>
          <p:nvSpPr>
            <p:cNvPr id="79" name="ZoneTexte 78">
              <a:extLst>
                <a:ext uri="{FF2B5EF4-FFF2-40B4-BE49-F238E27FC236}">
                  <a16:creationId xmlns:a16="http://schemas.microsoft.com/office/drawing/2014/main" id="{580C9D06-BDB6-4508-9975-9912AFAA1997}"/>
                </a:ext>
              </a:extLst>
            </p:cNvPr>
            <p:cNvSpPr txBox="1"/>
            <p:nvPr/>
          </p:nvSpPr>
          <p:spPr>
            <a:xfrm>
              <a:off x="10516712" y="3361853"/>
              <a:ext cx="1237839" cy="307777"/>
            </a:xfrm>
            <a:prstGeom prst="rect">
              <a:avLst/>
            </a:prstGeom>
            <a:noFill/>
          </p:spPr>
          <p:txBody>
            <a:bodyPr wrap="none" rtlCol="0">
              <a:spAutoFit/>
            </a:bodyPr>
            <a:lstStyle/>
            <a:p>
              <a:r>
                <a:rPr lang="en-US" sz="1400"/>
                <a:t>2 mg (Study 1)</a:t>
              </a:r>
              <a:endParaRPr lang="en-US" sz="1400" dirty="0"/>
            </a:p>
          </p:txBody>
        </p:sp>
        <p:sp>
          <p:nvSpPr>
            <p:cNvPr id="80" name="ZoneTexte 79">
              <a:extLst>
                <a:ext uri="{FF2B5EF4-FFF2-40B4-BE49-F238E27FC236}">
                  <a16:creationId xmlns:a16="http://schemas.microsoft.com/office/drawing/2014/main" id="{78292D1D-B8EE-4108-9101-DEE052346264}"/>
                </a:ext>
              </a:extLst>
            </p:cNvPr>
            <p:cNvSpPr txBox="1"/>
            <p:nvPr/>
          </p:nvSpPr>
          <p:spPr>
            <a:xfrm>
              <a:off x="10516712" y="3594237"/>
              <a:ext cx="1329210" cy="307777"/>
            </a:xfrm>
            <a:prstGeom prst="rect">
              <a:avLst/>
            </a:prstGeom>
            <a:noFill/>
          </p:spPr>
          <p:txBody>
            <a:bodyPr wrap="none" rtlCol="0">
              <a:spAutoFit/>
            </a:bodyPr>
            <a:lstStyle/>
            <a:p>
              <a:r>
                <a:rPr lang="en-US" sz="1400"/>
                <a:t>10 mg (Study 1)</a:t>
              </a:r>
              <a:endParaRPr lang="en-US" sz="1400" dirty="0"/>
            </a:p>
          </p:txBody>
        </p:sp>
        <p:sp>
          <p:nvSpPr>
            <p:cNvPr id="81" name="ZoneTexte 80">
              <a:extLst>
                <a:ext uri="{FF2B5EF4-FFF2-40B4-BE49-F238E27FC236}">
                  <a16:creationId xmlns:a16="http://schemas.microsoft.com/office/drawing/2014/main" id="{C41DF8AD-8C1C-4AC0-AD74-19DD0F93C2F4}"/>
                </a:ext>
              </a:extLst>
            </p:cNvPr>
            <p:cNvSpPr txBox="1"/>
            <p:nvPr/>
          </p:nvSpPr>
          <p:spPr>
            <a:xfrm>
              <a:off x="10516712" y="3826621"/>
              <a:ext cx="1329210" cy="307777"/>
            </a:xfrm>
            <a:prstGeom prst="rect">
              <a:avLst/>
            </a:prstGeom>
            <a:noFill/>
          </p:spPr>
          <p:txBody>
            <a:bodyPr wrap="none" rtlCol="0">
              <a:spAutoFit/>
            </a:bodyPr>
            <a:lstStyle/>
            <a:p>
              <a:r>
                <a:rPr lang="en-US" sz="1400"/>
                <a:t>30 mg (Study 1)</a:t>
              </a:r>
              <a:endParaRPr lang="en-US" sz="1400" dirty="0"/>
            </a:p>
          </p:txBody>
        </p:sp>
        <p:sp>
          <p:nvSpPr>
            <p:cNvPr id="82" name="ZoneTexte 81">
              <a:extLst>
                <a:ext uri="{FF2B5EF4-FFF2-40B4-BE49-F238E27FC236}">
                  <a16:creationId xmlns:a16="http://schemas.microsoft.com/office/drawing/2014/main" id="{AA420607-AC9C-4463-91E2-0FB942F18987}"/>
                </a:ext>
              </a:extLst>
            </p:cNvPr>
            <p:cNvSpPr txBox="1"/>
            <p:nvPr/>
          </p:nvSpPr>
          <p:spPr>
            <a:xfrm>
              <a:off x="10516712" y="4059005"/>
              <a:ext cx="1420582" cy="307777"/>
            </a:xfrm>
            <a:prstGeom prst="rect">
              <a:avLst/>
            </a:prstGeom>
            <a:noFill/>
          </p:spPr>
          <p:txBody>
            <a:bodyPr wrap="none" rtlCol="0">
              <a:spAutoFit/>
            </a:bodyPr>
            <a:lstStyle/>
            <a:p>
              <a:r>
                <a:rPr lang="en-US" sz="1400"/>
                <a:t>100 mg (Study 1)</a:t>
              </a:r>
              <a:endParaRPr lang="en-US" sz="1400" dirty="0"/>
            </a:p>
          </p:txBody>
        </p:sp>
        <p:sp>
          <p:nvSpPr>
            <p:cNvPr id="83" name="ZoneTexte 82">
              <a:extLst>
                <a:ext uri="{FF2B5EF4-FFF2-40B4-BE49-F238E27FC236}">
                  <a16:creationId xmlns:a16="http://schemas.microsoft.com/office/drawing/2014/main" id="{D80E5B5D-5C0D-46EC-8367-EBF969545519}"/>
                </a:ext>
              </a:extLst>
            </p:cNvPr>
            <p:cNvSpPr txBox="1"/>
            <p:nvPr/>
          </p:nvSpPr>
          <p:spPr>
            <a:xfrm>
              <a:off x="10516712" y="4291389"/>
              <a:ext cx="1420582" cy="307777"/>
            </a:xfrm>
            <a:prstGeom prst="rect">
              <a:avLst/>
            </a:prstGeom>
            <a:noFill/>
          </p:spPr>
          <p:txBody>
            <a:bodyPr wrap="none" rtlCol="0">
              <a:spAutoFit/>
            </a:bodyPr>
            <a:lstStyle/>
            <a:p>
              <a:r>
                <a:rPr lang="en-US" sz="1400"/>
                <a:t>200 mg (Study 1)</a:t>
              </a:r>
              <a:endParaRPr lang="en-US" sz="1400" dirty="0"/>
            </a:p>
          </p:txBody>
        </p:sp>
        <p:sp>
          <p:nvSpPr>
            <p:cNvPr id="84" name="ZoneTexte 83">
              <a:extLst>
                <a:ext uri="{FF2B5EF4-FFF2-40B4-BE49-F238E27FC236}">
                  <a16:creationId xmlns:a16="http://schemas.microsoft.com/office/drawing/2014/main" id="{A91D469B-0B07-4070-BACB-E661A9EBD183}"/>
                </a:ext>
              </a:extLst>
            </p:cNvPr>
            <p:cNvSpPr txBox="1"/>
            <p:nvPr/>
          </p:nvSpPr>
          <p:spPr>
            <a:xfrm>
              <a:off x="10516712" y="4523773"/>
              <a:ext cx="1420582" cy="307777"/>
            </a:xfrm>
            <a:prstGeom prst="rect">
              <a:avLst/>
            </a:prstGeom>
            <a:noFill/>
          </p:spPr>
          <p:txBody>
            <a:bodyPr wrap="none" rtlCol="0">
              <a:spAutoFit/>
            </a:bodyPr>
            <a:lstStyle/>
            <a:p>
              <a:r>
                <a:rPr lang="en-US" sz="1400"/>
                <a:t>400 mg (Study 1)</a:t>
              </a:r>
              <a:endParaRPr lang="en-US" sz="1400" dirty="0"/>
            </a:p>
          </p:txBody>
        </p:sp>
        <p:sp>
          <p:nvSpPr>
            <p:cNvPr id="85" name="ZoneTexte 84">
              <a:extLst>
                <a:ext uri="{FF2B5EF4-FFF2-40B4-BE49-F238E27FC236}">
                  <a16:creationId xmlns:a16="http://schemas.microsoft.com/office/drawing/2014/main" id="{EDA6F4B2-BDD2-41C4-8595-094D0479DDCF}"/>
                </a:ext>
              </a:extLst>
            </p:cNvPr>
            <p:cNvSpPr txBox="1"/>
            <p:nvPr/>
          </p:nvSpPr>
          <p:spPr>
            <a:xfrm>
              <a:off x="10516712" y="4756160"/>
              <a:ext cx="1561005" cy="307777"/>
            </a:xfrm>
            <a:prstGeom prst="rect">
              <a:avLst/>
            </a:prstGeom>
            <a:noFill/>
          </p:spPr>
          <p:txBody>
            <a:bodyPr wrap="none" rtlCol="0">
              <a:spAutoFit/>
            </a:bodyPr>
            <a:lstStyle/>
            <a:p>
              <a:r>
                <a:rPr lang="en-US" sz="1400"/>
                <a:t>PK target (300 nM)</a:t>
              </a:r>
              <a:endParaRPr lang="en-US" sz="1400" dirty="0"/>
            </a:p>
          </p:txBody>
        </p:sp>
      </p:grpSp>
      <p:grpSp>
        <p:nvGrpSpPr>
          <p:cNvPr id="5" name="Groupe 4">
            <a:extLst>
              <a:ext uri="{FF2B5EF4-FFF2-40B4-BE49-F238E27FC236}">
                <a16:creationId xmlns:a16="http://schemas.microsoft.com/office/drawing/2014/main" id="{64972596-800B-4D93-AE55-7950BA826585}"/>
              </a:ext>
            </a:extLst>
          </p:cNvPr>
          <p:cNvGrpSpPr/>
          <p:nvPr/>
        </p:nvGrpSpPr>
        <p:grpSpPr>
          <a:xfrm>
            <a:off x="4187538" y="2587503"/>
            <a:ext cx="5267329" cy="3087115"/>
            <a:chOff x="4187538" y="2587503"/>
            <a:chExt cx="5267329" cy="3087115"/>
          </a:xfrm>
        </p:grpSpPr>
        <p:grpSp>
          <p:nvGrpSpPr>
            <p:cNvPr id="37" name="Groupe 36">
              <a:extLst>
                <a:ext uri="{FF2B5EF4-FFF2-40B4-BE49-F238E27FC236}">
                  <a16:creationId xmlns:a16="http://schemas.microsoft.com/office/drawing/2014/main" id="{7BB1FB63-10FB-4982-9682-E95A88E139D9}"/>
                </a:ext>
              </a:extLst>
            </p:cNvPr>
            <p:cNvGrpSpPr/>
            <p:nvPr/>
          </p:nvGrpSpPr>
          <p:grpSpPr>
            <a:xfrm>
              <a:off x="4745741" y="2587503"/>
              <a:ext cx="4552951" cy="2616200"/>
              <a:chOff x="4508349" y="2376488"/>
              <a:chExt cx="4552951" cy="2616200"/>
            </a:xfrm>
          </p:grpSpPr>
          <p:sp>
            <p:nvSpPr>
              <p:cNvPr id="38" name="Freeform 54">
                <a:extLst>
                  <a:ext uri="{FF2B5EF4-FFF2-40B4-BE49-F238E27FC236}">
                    <a16:creationId xmlns:a16="http://schemas.microsoft.com/office/drawing/2014/main" id="{F60ADEC3-34F0-44F1-AAC4-D944ADCB7015}"/>
                  </a:ext>
                </a:extLst>
              </p:cNvPr>
              <p:cNvSpPr>
                <a:spLocks/>
              </p:cNvSpPr>
              <p:nvPr/>
            </p:nvSpPr>
            <p:spPr bwMode="auto">
              <a:xfrm>
                <a:off x="4605187" y="2376488"/>
                <a:ext cx="4456113" cy="2514600"/>
              </a:xfrm>
              <a:custGeom>
                <a:avLst/>
                <a:gdLst>
                  <a:gd name="T0" fmla="*/ 2807 w 2807"/>
                  <a:gd name="T1" fmla="*/ 1584 h 1584"/>
                  <a:gd name="T2" fmla="*/ 0 w 2807"/>
                  <a:gd name="T3" fmla="*/ 1584 h 1584"/>
                  <a:gd name="T4" fmla="*/ 0 w 2807"/>
                  <a:gd name="T5" fmla="*/ 0 h 1584"/>
                </a:gdLst>
                <a:ahLst/>
                <a:cxnLst>
                  <a:cxn ang="0">
                    <a:pos x="T0" y="T1"/>
                  </a:cxn>
                  <a:cxn ang="0">
                    <a:pos x="T2" y="T3"/>
                  </a:cxn>
                  <a:cxn ang="0">
                    <a:pos x="T4" y="T5"/>
                  </a:cxn>
                </a:cxnLst>
                <a:rect l="0" t="0" r="r" b="b"/>
                <a:pathLst>
                  <a:path w="2807" h="1584">
                    <a:moveTo>
                      <a:pt x="2807" y="1584"/>
                    </a:moveTo>
                    <a:lnTo>
                      <a:pt x="0" y="1584"/>
                    </a:lnTo>
                    <a:lnTo>
                      <a:pt x="0" y="0"/>
                    </a:lnTo>
                  </a:path>
                </a:pathLst>
              </a:custGeom>
              <a:noFill/>
              <a:ln w="11113"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 name="Line 55">
                <a:extLst>
                  <a:ext uri="{FF2B5EF4-FFF2-40B4-BE49-F238E27FC236}">
                    <a16:creationId xmlns:a16="http://schemas.microsoft.com/office/drawing/2014/main" id="{3616EA3C-BF57-4A83-9C6E-32E44A800586}"/>
                  </a:ext>
                </a:extLst>
              </p:cNvPr>
              <p:cNvSpPr>
                <a:spLocks noChangeShapeType="1"/>
              </p:cNvSpPr>
              <p:nvPr/>
            </p:nvSpPr>
            <p:spPr bwMode="auto">
              <a:xfrm flipV="1">
                <a:off x="9010499" y="4891088"/>
                <a:ext cx="0" cy="101600"/>
              </a:xfrm>
              <a:prstGeom prst="line">
                <a:avLst/>
              </a:prstGeom>
              <a:noFill/>
              <a:ln w="11113"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 name="Line 57">
                <a:extLst>
                  <a:ext uri="{FF2B5EF4-FFF2-40B4-BE49-F238E27FC236}">
                    <a16:creationId xmlns:a16="http://schemas.microsoft.com/office/drawing/2014/main" id="{3BF0ACEB-7BBC-4FA3-8016-EEBDDB4989AC}"/>
                  </a:ext>
                </a:extLst>
              </p:cNvPr>
              <p:cNvSpPr>
                <a:spLocks noChangeShapeType="1"/>
              </p:cNvSpPr>
              <p:nvPr/>
            </p:nvSpPr>
            <p:spPr bwMode="auto">
              <a:xfrm flipV="1">
                <a:off x="4605187" y="4891088"/>
                <a:ext cx="0" cy="101600"/>
              </a:xfrm>
              <a:prstGeom prst="line">
                <a:avLst/>
              </a:prstGeom>
              <a:noFill/>
              <a:ln w="11113"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 name="Line 60">
                <a:extLst>
                  <a:ext uri="{FF2B5EF4-FFF2-40B4-BE49-F238E27FC236}">
                    <a16:creationId xmlns:a16="http://schemas.microsoft.com/office/drawing/2014/main" id="{7F059950-5D37-4CAA-B5F3-50146F84492D}"/>
                  </a:ext>
                </a:extLst>
              </p:cNvPr>
              <p:cNvSpPr>
                <a:spLocks noChangeShapeType="1"/>
              </p:cNvSpPr>
              <p:nvPr/>
            </p:nvSpPr>
            <p:spPr bwMode="auto">
              <a:xfrm flipV="1">
                <a:off x="6808637" y="4891088"/>
                <a:ext cx="0" cy="101600"/>
              </a:xfrm>
              <a:prstGeom prst="line">
                <a:avLst/>
              </a:prstGeom>
              <a:noFill/>
              <a:ln w="11113"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Line 71">
                <a:extLst>
                  <a:ext uri="{FF2B5EF4-FFF2-40B4-BE49-F238E27FC236}">
                    <a16:creationId xmlns:a16="http://schemas.microsoft.com/office/drawing/2014/main" id="{C490B4DC-A5E2-4BBC-9F13-CF458010A08E}"/>
                  </a:ext>
                </a:extLst>
              </p:cNvPr>
              <p:cNvSpPr>
                <a:spLocks noChangeShapeType="1"/>
              </p:cNvSpPr>
              <p:nvPr/>
            </p:nvSpPr>
            <p:spPr bwMode="auto">
              <a:xfrm>
                <a:off x="4508349" y="2628900"/>
                <a:ext cx="96838" cy="0"/>
              </a:xfrm>
              <a:prstGeom prst="line">
                <a:avLst/>
              </a:prstGeom>
              <a:noFill/>
              <a:ln w="11113"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Line 72">
                <a:extLst>
                  <a:ext uri="{FF2B5EF4-FFF2-40B4-BE49-F238E27FC236}">
                    <a16:creationId xmlns:a16="http://schemas.microsoft.com/office/drawing/2014/main" id="{5A99D421-30BB-4C4C-AE89-F358DBF6E9AF}"/>
                  </a:ext>
                </a:extLst>
              </p:cNvPr>
              <p:cNvSpPr>
                <a:spLocks noChangeShapeType="1"/>
              </p:cNvSpPr>
              <p:nvPr/>
            </p:nvSpPr>
            <p:spPr bwMode="auto">
              <a:xfrm>
                <a:off x="4508349" y="3194050"/>
                <a:ext cx="96838" cy="0"/>
              </a:xfrm>
              <a:prstGeom prst="line">
                <a:avLst/>
              </a:prstGeom>
              <a:noFill/>
              <a:ln w="11113"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Line 73">
                <a:extLst>
                  <a:ext uri="{FF2B5EF4-FFF2-40B4-BE49-F238E27FC236}">
                    <a16:creationId xmlns:a16="http://schemas.microsoft.com/office/drawing/2014/main" id="{AEE7125B-0CE0-4A0B-967C-A2C9719CB7B4}"/>
                  </a:ext>
                </a:extLst>
              </p:cNvPr>
              <p:cNvSpPr>
                <a:spLocks noChangeShapeType="1"/>
              </p:cNvSpPr>
              <p:nvPr/>
            </p:nvSpPr>
            <p:spPr bwMode="auto">
              <a:xfrm>
                <a:off x="4508349" y="3759200"/>
                <a:ext cx="96838" cy="0"/>
              </a:xfrm>
              <a:prstGeom prst="line">
                <a:avLst/>
              </a:prstGeom>
              <a:noFill/>
              <a:ln w="11113"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Line 74">
                <a:extLst>
                  <a:ext uri="{FF2B5EF4-FFF2-40B4-BE49-F238E27FC236}">
                    <a16:creationId xmlns:a16="http://schemas.microsoft.com/office/drawing/2014/main" id="{6BED896C-B612-445A-9527-7DF884386625}"/>
                  </a:ext>
                </a:extLst>
              </p:cNvPr>
              <p:cNvSpPr>
                <a:spLocks noChangeShapeType="1"/>
              </p:cNvSpPr>
              <p:nvPr/>
            </p:nvSpPr>
            <p:spPr bwMode="auto">
              <a:xfrm>
                <a:off x="4508349" y="4325938"/>
                <a:ext cx="96838" cy="0"/>
              </a:xfrm>
              <a:prstGeom prst="line">
                <a:avLst/>
              </a:prstGeom>
              <a:noFill/>
              <a:ln w="11113"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Line 75">
                <a:extLst>
                  <a:ext uri="{FF2B5EF4-FFF2-40B4-BE49-F238E27FC236}">
                    <a16:creationId xmlns:a16="http://schemas.microsoft.com/office/drawing/2014/main" id="{7283533C-83F7-4E9F-8B3C-87BB7777F535}"/>
                  </a:ext>
                </a:extLst>
              </p:cNvPr>
              <p:cNvSpPr>
                <a:spLocks noChangeShapeType="1"/>
              </p:cNvSpPr>
              <p:nvPr/>
            </p:nvSpPr>
            <p:spPr bwMode="auto">
              <a:xfrm>
                <a:off x="4508349" y="4891088"/>
                <a:ext cx="96838" cy="0"/>
              </a:xfrm>
              <a:prstGeom prst="line">
                <a:avLst/>
              </a:prstGeom>
              <a:noFill/>
              <a:ln w="11113"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Line 82">
                <a:extLst>
                  <a:ext uri="{FF2B5EF4-FFF2-40B4-BE49-F238E27FC236}">
                    <a16:creationId xmlns:a16="http://schemas.microsoft.com/office/drawing/2014/main" id="{D50BB672-6CA6-48A3-998B-BCCB20C9A97D}"/>
                  </a:ext>
                </a:extLst>
              </p:cNvPr>
              <p:cNvSpPr>
                <a:spLocks noChangeShapeType="1"/>
              </p:cNvSpPr>
              <p:nvPr/>
            </p:nvSpPr>
            <p:spPr bwMode="auto">
              <a:xfrm flipH="1" flipV="1">
                <a:off x="4605187" y="2628900"/>
                <a:ext cx="166688" cy="63500"/>
              </a:xfrm>
              <a:prstGeom prst="line">
                <a:avLst/>
              </a:prstGeom>
              <a:noFill/>
              <a:ln w="33338" cap="rnd">
                <a:solidFill>
                  <a:srgbClr val="0099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 name="Line 83">
                <a:extLst>
                  <a:ext uri="{FF2B5EF4-FFF2-40B4-BE49-F238E27FC236}">
                    <a16:creationId xmlns:a16="http://schemas.microsoft.com/office/drawing/2014/main" id="{04B5B0F9-DE4E-44A0-9339-F2AA89D2E69D}"/>
                  </a:ext>
                </a:extLst>
              </p:cNvPr>
              <p:cNvSpPr>
                <a:spLocks noChangeShapeType="1"/>
              </p:cNvSpPr>
              <p:nvPr/>
            </p:nvSpPr>
            <p:spPr bwMode="auto">
              <a:xfrm flipH="1" flipV="1">
                <a:off x="4771874" y="2692400"/>
                <a:ext cx="317500" cy="79375"/>
              </a:xfrm>
              <a:prstGeom prst="line">
                <a:avLst/>
              </a:prstGeom>
              <a:noFill/>
              <a:ln w="33338" cap="rnd">
                <a:solidFill>
                  <a:srgbClr val="0099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85">
                <a:extLst>
                  <a:ext uri="{FF2B5EF4-FFF2-40B4-BE49-F238E27FC236}">
                    <a16:creationId xmlns:a16="http://schemas.microsoft.com/office/drawing/2014/main" id="{EEA0F966-5175-4041-BD54-9EFD729383D2}"/>
                  </a:ext>
                </a:extLst>
              </p:cNvPr>
              <p:cNvSpPr>
                <a:spLocks/>
              </p:cNvSpPr>
              <p:nvPr/>
            </p:nvSpPr>
            <p:spPr bwMode="auto">
              <a:xfrm>
                <a:off x="4771874" y="2692400"/>
                <a:ext cx="4267200" cy="768350"/>
              </a:xfrm>
              <a:custGeom>
                <a:avLst/>
                <a:gdLst>
                  <a:gd name="T0" fmla="*/ 2688 w 2688"/>
                  <a:gd name="T1" fmla="*/ 484 h 484"/>
                  <a:gd name="T2" fmla="*/ 2287 w 2688"/>
                  <a:gd name="T3" fmla="*/ 435 h 484"/>
                  <a:gd name="T4" fmla="*/ 1884 w 2688"/>
                  <a:gd name="T5" fmla="*/ 356 h 484"/>
                  <a:gd name="T6" fmla="*/ 1485 w 2688"/>
                  <a:gd name="T7" fmla="*/ 309 h 484"/>
                  <a:gd name="T8" fmla="*/ 1292 w 2688"/>
                  <a:gd name="T9" fmla="*/ 252 h 484"/>
                  <a:gd name="T10" fmla="*/ 892 w 2688"/>
                  <a:gd name="T11" fmla="*/ 190 h 484"/>
                  <a:gd name="T12" fmla="*/ 298 w 2688"/>
                  <a:gd name="T13" fmla="*/ 81 h 484"/>
                  <a:gd name="T14" fmla="*/ 0 w 2688"/>
                  <a:gd name="T15" fmla="*/ 0 h 4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8" h="484">
                    <a:moveTo>
                      <a:pt x="2688" y="484"/>
                    </a:moveTo>
                    <a:lnTo>
                      <a:pt x="2287" y="435"/>
                    </a:lnTo>
                    <a:lnTo>
                      <a:pt x="1884" y="356"/>
                    </a:lnTo>
                    <a:lnTo>
                      <a:pt x="1485" y="309"/>
                    </a:lnTo>
                    <a:lnTo>
                      <a:pt x="1292" y="252"/>
                    </a:lnTo>
                    <a:lnTo>
                      <a:pt x="892" y="190"/>
                    </a:lnTo>
                    <a:lnTo>
                      <a:pt x="298" y="81"/>
                    </a:lnTo>
                    <a:lnTo>
                      <a:pt x="0" y="0"/>
                    </a:lnTo>
                  </a:path>
                </a:pathLst>
              </a:custGeom>
              <a:noFill/>
              <a:ln w="28575" cap="rnd">
                <a:solidFill>
                  <a:srgbClr val="0099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87">
                <a:extLst>
                  <a:ext uri="{FF2B5EF4-FFF2-40B4-BE49-F238E27FC236}">
                    <a16:creationId xmlns:a16="http://schemas.microsoft.com/office/drawing/2014/main" id="{ABDD7230-54C9-4837-86CC-10EA9E29ECEF}"/>
                  </a:ext>
                </a:extLst>
              </p:cNvPr>
              <p:cNvSpPr>
                <a:spLocks/>
              </p:cNvSpPr>
              <p:nvPr/>
            </p:nvSpPr>
            <p:spPr bwMode="auto">
              <a:xfrm>
                <a:off x="4605187" y="3254375"/>
                <a:ext cx="4427538" cy="827087"/>
              </a:xfrm>
              <a:custGeom>
                <a:avLst/>
                <a:gdLst>
                  <a:gd name="T0" fmla="*/ 2789 w 2789"/>
                  <a:gd name="T1" fmla="*/ 521 h 521"/>
                  <a:gd name="T2" fmla="*/ 2384 w 2789"/>
                  <a:gd name="T3" fmla="*/ 455 h 521"/>
                  <a:gd name="T4" fmla="*/ 1585 w 2789"/>
                  <a:gd name="T5" fmla="*/ 337 h 521"/>
                  <a:gd name="T6" fmla="*/ 1392 w 2789"/>
                  <a:gd name="T7" fmla="*/ 315 h 521"/>
                  <a:gd name="T8" fmla="*/ 995 w 2789"/>
                  <a:gd name="T9" fmla="*/ 260 h 521"/>
                  <a:gd name="T10" fmla="*/ 793 w 2789"/>
                  <a:gd name="T11" fmla="*/ 220 h 521"/>
                  <a:gd name="T12" fmla="*/ 591 w 2789"/>
                  <a:gd name="T13" fmla="*/ 187 h 521"/>
                  <a:gd name="T14" fmla="*/ 398 w 2789"/>
                  <a:gd name="T15" fmla="*/ 151 h 521"/>
                  <a:gd name="T16" fmla="*/ 293 w 2789"/>
                  <a:gd name="T17" fmla="*/ 118 h 521"/>
                  <a:gd name="T18" fmla="*/ 203 w 2789"/>
                  <a:gd name="T19" fmla="*/ 109 h 521"/>
                  <a:gd name="T20" fmla="*/ 91 w 2789"/>
                  <a:gd name="T21" fmla="*/ 81 h 521"/>
                  <a:gd name="T22" fmla="*/ 20 w 2789"/>
                  <a:gd name="T23" fmla="*/ 0 h 521"/>
                  <a:gd name="T24" fmla="*/ 0 w 2789"/>
                  <a:gd name="T25" fmla="*/ 85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521">
                    <a:moveTo>
                      <a:pt x="2789" y="521"/>
                    </a:moveTo>
                    <a:lnTo>
                      <a:pt x="2384" y="455"/>
                    </a:lnTo>
                    <a:lnTo>
                      <a:pt x="1585" y="337"/>
                    </a:lnTo>
                    <a:lnTo>
                      <a:pt x="1392" y="315"/>
                    </a:lnTo>
                    <a:lnTo>
                      <a:pt x="995" y="260"/>
                    </a:lnTo>
                    <a:lnTo>
                      <a:pt x="793" y="220"/>
                    </a:lnTo>
                    <a:lnTo>
                      <a:pt x="591" y="187"/>
                    </a:lnTo>
                    <a:lnTo>
                      <a:pt x="398" y="151"/>
                    </a:lnTo>
                    <a:lnTo>
                      <a:pt x="293" y="118"/>
                    </a:lnTo>
                    <a:lnTo>
                      <a:pt x="203" y="109"/>
                    </a:lnTo>
                    <a:lnTo>
                      <a:pt x="91" y="81"/>
                    </a:lnTo>
                    <a:lnTo>
                      <a:pt x="20" y="0"/>
                    </a:lnTo>
                    <a:lnTo>
                      <a:pt x="0" y="85"/>
                    </a:lnTo>
                  </a:path>
                </a:pathLst>
              </a:custGeom>
              <a:noFill/>
              <a:ln w="28575" cap="rnd">
                <a:solidFill>
                  <a:srgbClr val="0099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89">
                <a:extLst>
                  <a:ext uri="{FF2B5EF4-FFF2-40B4-BE49-F238E27FC236}">
                    <a16:creationId xmlns:a16="http://schemas.microsoft.com/office/drawing/2014/main" id="{868B4FA2-8D77-4EFE-A07B-D83949DA89D0}"/>
                  </a:ext>
                </a:extLst>
              </p:cNvPr>
              <p:cNvSpPr>
                <a:spLocks/>
              </p:cNvSpPr>
              <p:nvPr/>
            </p:nvSpPr>
            <p:spPr bwMode="auto">
              <a:xfrm>
                <a:off x="4605187" y="2628900"/>
                <a:ext cx="4405313" cy="1001712"/>
              </a:xfrm>
              <a:custGeom>
                <a:avLst/>
                <a:gdLst>
                  <a:gd name="T0" fmla="*/ 2775 w 2775"/>
                  <a:gd name="T1" fmla="*/ 631 h 631"/>
                  <a:gd name="T2" fmla="*/ 2391 w 2775"/>
                  <a:gd name="T3" fmla="*/ 539 h 631"/>
                  <a:gd name="T4" fmla="*/ 1984 w 2775"/>
                  <a:gd name="T5" fmla="*/ 465 h 631"/>
                  <a:gd name="T6" fmla="*/ 1387 w 2775"/>
                  <a:gd name="T7" fmla="*/ 315 h 631"/>
                  <a:gd name="T8" fmla="*/ 1197 w 2775"/>
                  <a:gd name="T9" fmla="*/ 290 h 631"/>
                  <a:gd name="T10" fmla="*/ 791 w 2775"/>
                  <a:gd name="T11" fmla="*/ 202 h 631"/>
                  <a:gd name="T12" fmla="*/ 590 w 2775"/>
                  <a:gd name="T13" fmla="*/ 150 h 631"/>
                  <a:gd name="T14" fmla="*/ 407 w 2775"/>
                  <a:gd name="T15" fmla="*/ 116 h 631"/>
                  <a:gd name="T16" fmla="*/ 305 w 2775"/>
                  <a:gd name="T17" fmla="*/ 88 h 631"/>
                  <a:gd name="T18" fmla="*/ 203 w 2775"/>
                  <a:gd name="T19" fmla="*/ 55 h 631"/>
                  <a:gd name="T20" fmla="*/ 0 w 2775"/>
                  <a:gd name="T21" fmla="*/ 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75" h="631">
                    <a:moveTo>
                      <a:pt x="2775" y="631"/>
                    </a:moveTo>
                    <a:lnTo>
                      <a:pt x="2391" y="539"/>
                    </a:lnTo>
                    <a:lnTo>
                      <a:pt x="1984" y="465"/>
                    </a:lnTo>
                    <a:lnTo>
                      <a:pt x="1387" y="315"/>
                    </a:lnTo>
                    <a:lnTo>
                      <a:pt x="1197" y="290"/>
                    </a:lnTo>
                    <a:lnTo>
                      <a:pt x="791" y="202"/>
                    </a:lnTo>
                    <a:lnTo>
                      <a:pt x="590" y="150"/>
                    </a:lnTo>
                    <a:lnTo>
                      <a:pt x="407" y="116"/>
                    </a:lnTo>
                    <a:lnTo>
                      <a:pt x="305" y="88"/>
                    </a:lnTo>
                    <a:lnTo>
                      <a:pt x="203" y="55"/>
                    </a:lnTo>
                    <a:lnTo>
                      <a:pt x="0" y="0"/>
                    </a:lnTo>
                  </a:path>
                </a:pathLst>
              </a:custGeom>
              <a:noFill/>
              <a:ln w="28575" cap="rnd">
                <a:solidFill>
                  <a:srgbClr val="66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91">
                <a:extLst>
                  <a:ext uri="{FF2B5EF4-FFF2-40B4-BE49-F238E27FC236}">
                    <a16:creationId xmlns:a16="http://schemas.microsoft.com/office/drawing/2014/main" id="{B814F2DC-540D-43DD-8EC8-A61739C45EFF}"/>
                  </a:ext>
                </a:extLst>
              </p:cNvPr>
              <p:cNvSpPr>
                <a:spLocks/>
              </p:cNvSpPr>
              <p:nvPr/>
            </p:nvSpPr>
            <p:spPr bwMode="auto">
              <a:xfrm>
                <a:off x="4605187" y="3581400"/>
                <a:ext cx="4403725" cy="815975"/>
              </a:xfrm>
              <a:custGeom>
                <a:avLst/>
                <a:gdLst>
                  <a:gd name="T0" fmla="*/ 2774 w 2774"/>
                  <a:gd name="T1" fmla="*/ 514 h 514"/>
                  <a:gd name="T2" fmla="*/ 2389 w 2774"/>
                  <a:gd name="T3" fmla="*/ 450 h 514"/>
                  <a:gd name="T4" fmla="*/ 1978 w 2774"/>
                  <a:gd name="T5" fmla="*/ 377 h 514"/>
                  <a:gd name="T6" fmla="*/ 1582 w 2774"/>
                  <a:gd name="T7" fmla="*/ 323 h 514"/>
                  <a:gd name="T8" fmla="*/ 1181 w 2774"/>
                  <a:gd name="T9" fmla="*/ 258 h 514"/>
                  <a:gd name="T10" fmla="*/ 992 w 2774"/>
                  <a:gd name="T11" fmla="*/ 221 h 514"/>
                  <a:gd name="T12" fmla="*/ 795 w 2774"/>
                  <a:gd name="T13" fmla="*/ 206 h 514"/>
                  <a:gd name="T14" fmla="*/ 590 w 2774"/>
                  <a:gd name="T15" fmla="*/ 164 h 514"/>
                  <a:gd name="T16" fmla="*/ 303 w 2774"/>
                  <a:gd name="T17" fmla="*/ 116 h 514"/>
                  <a:gd name="T18" fmla="*/ 96 w 2774"/>
                  <a:gd name="T19" fmla="*/ 59 h 514"/>
                  <a:gd name="T20" fmla="*/ 22 w 2774"/>
                  <a:gd name="T21" fmla="*/ 0 h 514"/>
                  <a:gd name="T22" fmla="*/ 0 w 2774"/>
                  <a:gd name="T23" fmla="*/ 11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4" h="514">
                    <a:moveTo>
                      <a:pt x="2774" y="514"/>
                    </a:moveTo>
                    <a:lnTo>
                      <a:pt x="2389" y="450"/>
                    </a:lnTo>
                    <a:lnTo>
                      <a:pt x="1978" y="377"/>
                    </a:lnTo>
                    <a:lnTo>
                      <a:pt x="1582" y="323"/>
                    </a:lnTo>
                    <a:lnTo>
                      <a:pt x="1181" y="258"/>
                    </a:lnTo>
                    <a:lnTo>
                      <a:pt x="992" y="221"/>
                    </a:lnTo>
                    <a:lnTo>
                      <a:pt x="795" y="206"/>
                    </a:lnTo>
                    <a:lnTo>
                      <a:pt x="590" y="164"/>
                    </a:lnTo>
                    <a:lnTo>
                      <a:pt x="303" y="116"/>
                    </a:lnTo>
                    <a:lnTo>
                      <a:pt x="96" y="59"/>
                    </a:lnTo>
                    <a:lnTo>
                      <a:pt x="22" y="0"/>
                    </a:lnTo>
                    <a:lnTo>
                      <a:pt x="0" y="112"/>
                    </a:lnTo>
                  </a:path>
                </a:pathLst>
              </a:custGeom>
              <a:noFill/>
              <a:ln w="28575" cap="rnd">
                <a:solidFill>
                  <a:srgbClr val="6600FF"/>
                </a:solidFill>
                <a:prstDash val="sysDash"/>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93">
                <a:extLst>
                  <a:ext uri="{FF2B5EF4-FFF2-40B4-BE49-F238E27FC236}">
                    <a16:creationId xmlns:a16="http://schemas.microsoft.com/office/drawing/2014/main" id="{4913BB97-C806-46C2-AA19-B85EF04EFFEC}"/>
                  </a:ext>
                </a:extLst>
              </p:cNvPr>
              <p:cNvSpPr>
                <a:spLocks/>
              </p:cNvSpPr>
              <p:nvPr/>
            </p:nvSpPr>
            <p:spPr bwMode="auto">
              <a:xfrm>
                <a:off x="4605187" y="2532063"/>
                <a:ext cx="4425950" cy="850900"/>
              </a:xfrm>
              <a:custGeom>
                <a:avLst/>
                <a:gdLst>
                  <a:gd name="T0" fmla="*/ 2788 w 2788"/>
                  <a:gd name="T1" fmla="*/ 536 h 536"/>
                  <a:gd name="T2" fmla="*/ 1989 w 2788"/>
                  <a:gd name="T3" fmla="*/ 414 h 536"/>
                  <a:gd name="T4" fmla="*/ 1395 w 2788"/>
                  <a:gd name="T5" fmla="*/ 284 h 536"/>
                  <a:gd name="T6" fmla="*/ 995 w 2788"/>
                  <a:gd name="T7" fmla="*/ 218 h 536"/>
                  <a:gd name="T8" fmla="*/ 791 w 2788"/>
                  <a:gd name="T9" fmla="*/ 180 h 536"/>
                  <a:gd name="T10" fmla="*/ 395 w 2788"/>
                  <a:gd name="T11" fmla="*/ 99 h 536"/>
                  <a:gd name="T12" fmla="*/ 203 w 2788"/>
                  <a:gd name="T13" fmla="*/ 56 h 536"/>
                  <a:gd name="T14" fmla="*/ 107 w 2788"/>
                  <a:gd name="T15" fmla="*/ 23 h 536"/>
                  <a:gd name="T16" fmla="*/ 63 w 2788"/>
                  <a:gd name="T17" fmla="*/ 0 h 536"/>
                  <a:gd name="T18" fmla="*/ 0 w 2788"/>
                  <a:gd name="T19" fmla="*/ 61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8" h="536">
                    <a:moveTo>
                      <a:pt x="2788" y="536"/>
                    </a:moveTo>
                    <a:lnTo>
                      <a:pt x="1989" y="414"/>
                    </a:lnTo>
                    <a:lnTo>
                      <a:pt x="1395" y="284"/>
                    </a:lnTo>
                    <a:lnTo>
                      <a:pt x="995" y="218"/>
                    </a:lnTo>
                    <a:lnTo>
                      <a:pt x="791" y="180"/>
                    </a:lnTo>
                    <a:lnTo>
                      <a:pt x="395" y="99"/>
                    </a:lnTo>
                    <a:lnTo>
                      <a:pt x="203" y="56"/>
                    </a:lnTo>
                    <a:lnTo>
                      <a:pt x="107" y="23"/>
                    </a:lnTo>
                    <a:lnTo>
                      <a:pt x="63" y="0"/>
                    </a:lnTo>
                    <a:lnTo>
                      <a:pt x="0" y="61"/>
                    </a:lnTo>
                  </a:path>
                </a:pathLst>
              </a:custGeom>
              <a:noFill/>
              <a:ln w="28575" cap="rnd">
                <a:solidFill>
                  <a:srgbClr val="006600"/>
                </a:solidFill>
                <a:prstDash val="sysDash"/>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95">
                <a:extLst>
                  <a:ext uri="{FF2B5EF4-FFF2-40B4-BE49-F238E27FC236}">
                    <a16:creationId xmlns:a16="http://schemas.microsoft.com/office/drawing/2014/main" id="{DA36C43A-92A9-468A-8A0E-A526D8D4CE99}"/>
                  </a:ext>
                </a:extLst>
              </p:cNvPr>
              <p:cNvSpPr>
                <a:spLocks/>
              </p:cNvSpPr>
              <p:nvPr/>
            </p:nvSpPr>
            <p:spPr bwMode="auto">
              <a:xfrm>
                <a:off x="4605187" y="3919538"/>
                <a:ext cx="3140075" cy="630237"/>
              </a:xfrm>
              <a:custGeom>
                <a:avLst/>
                <a:gdLst>
                  <a:gd name="T0" fmla="*/ 1978 w 1978"/>
                  <a:gd name="T1" fmla="*/ 397 h 397"/>
                  <a:gd name="T2" fmla="*/ 1585 w 1978"/>
                  <a:gd name="T3" fmla="*/ 337 h 397"/>
                  <a:gd name="T4" fmla="*/ 1190 w 1978"/>
                  <a:gd name="T5" fmla="*/ 264 h 397"/>
                  <a:gd name="T6" fmla="*/ 993 w 1978"/>
                  <a:gd name="T7" fmla="*/ 249 h 397"/>
                  <a:gd name="T8" fmla="*/ 790 w 1978"/>
                  <a:gd name="T9" fmla="*/ 212 h 397"/>
                  <a:gd name="T10" fmla="*/ 597 w 1978"/>
                  <a:gd name="T11" fmla="*/ 174 h 397"/>
                  <a:gd name="T12" fmla="*/ 395 w 1978"/>
                  <a:gd name="T13" fmla="*/ 126 h 397"/>
                  <a:gd name="T14" fmla="*/ 288 w 1978"/>
                  <a:gd name="T15" fmla="*/ 116 h 397"/>
                  <a:gd name="T16" fmla="*/ 203 w 1978"/>
                  <a:gd name="T17" fmla="*/ 97 h 397"/>
                  <a:gd name="T18" fmla="*/ 93 w 1978"/>
                  <a:gd name="T19" fmla="*/ 60 h 397"/>
                  <a:gd name="T20" fmla="*/ 0 w 1978"/>
                  <a:gd name="T21" fmla="*/ 0 h 397"/>
                  <a:gd name="T22" fmla="*/ 0 w 1978"/>
                  <a:gd name="T23" fmla="*/ 37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8" h="397">
                    <a:moveTo>
                      <a:pt x="1978" y="397"/>
                    </a:moveTo>
                    <a:lnTo>
                      <a:pt x="1585" y="337"/>
                    </a:lnTo>
                    <a:lnTo>
                      <a:pt x="1190" y="264"/>
                    </a:lnTo>
                    <a:lnTo>
                      <a:pt x="993" y="249"/>
                    </a:lnTo>
                    <a:lnTo>
                      <a:pt x="790" y="212"/>
                    </a:lnTo>
                    <a:lnTo>
                      <a:pt x="597" y="174"/>
                    </a:lnTo>
                    <a:lnTo>
                      <a:pt x="395" y="126"/>
                    </a:lnTo>
                    <a:lnTo>
                      <a:pt x="288" y="116"/>
                    </a:lnTo>
                    <a:lnTo>
                      <a:pt x="203" y="97"/>
                    </a:lnTo>
                    <a:lnTo>
                      <a:pt x="93" y="60"/>
                    </a:lnTo>
                    <a:lnTo>
                      <a:pt x="0" y="0"/>
                    </a:lnTo>
                    <a:lnTo>
                      <a:pt x="0" y="377"/>
                    </a:lnTo>
                  </a:path>
                </a:pathLst>
              </a:custGeom>
              <a:noFill/>
              <a:ln w="28575" cap="rnd">
                <a:solidFill>
                  <a:srgbClr val="0066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97">
                <a:extLst>
                  <a:ext uri="{FF2B5EF4-FFF2-40B4-BE49-F238E27FC236}">
                    <a16:creationId xmlns:a16="http://schemas.microsoft.com/office/drawing/2014/main" id="{23AB36AF-5597-497E-AAD7-E812FE39D0E2}"/>
                  </a:ext>
                </a:extLst>
              </p:cNvPr>
              <p:cNvSpPr>
                <a:spLocks/>
              </p:cNvSpPr>
              <p:nvPr/>
            </p:nvSpPr>
            <p:spPr bwMode="auto">
              <a:xfrm>
                <a:off x="4605187" y="2428875"/>
                <a:ext cx="4408488" cy="873125"/>
              </a:xfrm>
              <a:custGeom>
                <a:avLst/>
                <a:gdLst>
                  <a:gd name="T0" fmla="*/ 2777 w 2777"/>
                  <a:gd name="T1" fmla="*/ 550 h 550"/>
                  <a:gd name="T2" fmla="*/ 1392 w 2777"/>
                  <a:gd name="T3" fmla="*/ 282 h 550"/>
                  <a:gd name="T4" fmla="*/ 993 w 2777"/>
                  <a:gd name="T5" fmla="*/ 216 h 550"/>
                  <a:gd name="T6" fmla="*/ 795 w 2777"/>
                  <a:gd name="T7" fmla="*/ 178 h 550"/>
                  <a:gd name="T8" fmla="*/ 398 w 2777"/>
                  <a:gd name="T9" fmla="*/ 86 h 550"/>
                  <a:gd name="T10" fmla="*/ 203 w 2777"/>
                  <a:gd name="T11" fmla="*/ 52 h 550"/>
                  <a:gd name="T12" fmla="*/ 119 w 2777"/>
                  <a:gd name="T13" fmla="*/ 33 h 550"/>
                  <a:gd name="T14" fmla="*/ 51 w 2777"/>
                  <a:gd name="T15" fmla="*/ 0 h 550"/>
                  <a:gd name="T16" fmla="*/ 0 w 2777"/>
                  <a:gd name="T17" fmla="*/ 97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7" h="550">
                    <a:moveTo>
                      <a:pt x="2777" y="550"/>
                    </a:moveTo>
                    <a:lnTo>
                      <a:pt x="1392" y="282"/>
                    </a:lnTo>
                    <a:lnTo>
                      <a:pt x="993" y="216"/>
                    </a:lnTo>
                    <a:lnTo>
                      <a:pt x="795" y="178"/>
                    </a:lnTo>
                    <a:lnTo>
                      <a:pt x="398" y="86"/>
                    </a:lnTo>
                    <a:lnTo>
                      <a:pt x="203" y="52"/>
                    </a:lnTo>
                    <a:lnTo>
                      <a:pt x="119" y="33"/>
                    </a:lnTo>
                    <a:lnTo>
                      <a:pt x="51" y="0"/>
                    </a:lnTo>
                    <a:lnTo>
                      <a:pt x="0" y="97"/>
                    </a:lnTo>
                  </a:path>
                </a:pathLst>
              </a:custGeom>
              <a:noFill/>
              <a:ln w="28575" cap="rnd">
                <a:solidFill>
                  <a:srgbClr val="99CC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99">
                <a:extLst>
                  <a:ext uri="{FF2B5EF4-FFF2-40B4-BE49-F238E27FC236}">
                    <a16:creationId xmlns:a16="http://schemas.microsoft.com/office/drawing/2014/main" id="{FDBC565E-D12D-4160-9492-122DEB70ADFC}"/>
                  </a:ext>
                </a:extLst>
              </p:cNvPr>
              <p:cNvSpPr>
                <a:spLocks/>
              </p:cNvSpPr>
              <p:nvPr/>
            </p:nvSpPr>
            <p:spPr bwMode="auto">
              <a:xfrm>
                <a:off x="4605187" y="2806700"/>
                <a:ext cx="4416425" cy="815975"/>
              </a:xfrm>
              <a:custGeom>
                <a:avLst/>
                <a:gdLst>
                  <a:gd name="T0" fmla="*/ 2782 w 2782"/>
                  <a:gd name="T1" fmla="*/ 514 h 514"/>
                  <a:gd name="T2" fmla="*/ 1978 w 2782"/>
                  <a:gd name="T3" fmla="*/ 370 h 514"/>
                  <a:gd name="T4" fmla="*/ 1390 w 2782"/>
                  <a:gd name="T5" fmla="*/ 293 h 514"/>
                  <a:gd name="T6" fmla="*/ 997 w 2782"/>
                  <a:gd name="T7" fmla="*/ 222 h 514"/>
                  <a:gd name="T8" fmla="*/ 800 w 2782"/>
                  <a:gd name="T9" fmla="*/ 204 h 514"/>
                  <a:gd name="T10" fmla="*/ 598 w 2782"/>
                  <a:gd name="T11" fmla="*/ 173 h 514"/>
                  <a:gd name="T12" fmla="*/ 198 w 2782"/>
                  <a:gd name="T13" fmla="*/ 97 h 514"/>
                  <a:gd name="T14" fmla="*/ 108 w 2782"/>
                  <a:gd name="T15" fmla="*/ 61 h 514"/>
                  <a:gd name="T16" fmla="*/ 29 w 2782"/>
                  <a:gd name="T17" fmla="*/ 0 h 514"/>
                  <a:gd name="T18" fmla="*/ 0 w 2782"/>
                  <a:gd name="T19" fmla="*/ 5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2" h="514">
                    <a:moveTo>
                      <a:pt x="2782" y="514"/>
                    </a:moveTo>
                    <a:lnTo>
                      <a:pt x="1978" y="370"/>
                    </a:lnTo>
                    <a:lnTo>
                      <a:pt x="1390" y="293"/>
                    </a:lnTo>
                    <a:lnTo>
                      <a:pt x="997" y="222"/>
                    </a:lnTo>
                    <a:lnTo>
                      <a:pt x="800" y="204"/>
                    </a:lnTo>
                    <a:lnTo>
                      <a:pt x="598" y="173"/>
                    </a:lnTo>
                    <a:lnTo>
                      <a:pt x="198" y="97"/>
                    </a:lnTo>
                    <a:lnTo>
                      <a:pt x="108" y="61"/>
                    </a:lnTo>
                    <a:lnTo>
                      <a:pt x="29" y="0"/>
                    </a:lnTo>
                    <a:lnTo>
                      <a:pt x="0" y="54"/>
                    </a:lnTo>
                  </a:path>
                </a:pathLst>
              </a:custGeom>
              <a:noFill/>
              <a:ln w="28575" cap="rnd">
                <a:solidFill>
                  <a:srgbClr val="99CC00"/>
                </a:solidFill>
                <a:prstDash val="sysDash"/>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101">
                <a:extLst>
                  <a:ext uri="{FF2B5EF4-FFF2-40B4-BE49-F238E27FC236}">
                    <a16:creationId xmlns:a16="http://schemas.microsoft.com/office/drawing/2014/main" id="{03E0E6DC-5749-4586-BC3E-31100785CF43}"/>
                  </a:ext>
                </a:extLst>
              </p:cNvPr>
              <p:cNvSpPr>
                <a:spLocks/>
              </p:cNvSpPr>
              <p:nvPr/>
            </p:nvSpPr>
            <p:spPr bwMode="auto">
              <a:xfrm>
                <a:off x="4605187" y="3017838"/>
                <a:ext cx="4408488" cy="1206500"/>
              </a:xfrm>
              <a:custGeom>
                <a:avLst/>
                <a:gdLst>
                  <a:gd name="T0" fmla="*/ 2777 w 2777"/>
                  <a:gd name="T1" fmla="*/ 499 h 760"/>
                  <a:gd name="T2" fmla="*/ 1566 w 2777"/>
                  <a:gd name="T3" fmla="*/ 319 h 760"/>
                  <a:gd name="T4" fmla="*/ 1406 w 2777"/>
                  <a:gd name="T5" fmla="*/ 288 h 760"/>
                  <a:gd name="T6" fmla="*/ 1190 w 2777"/>
                  <a:gd name="T7" fmla="*/ 239 h 760"/>
                  <a:gd name="T8" fmla="*/ 985 w 2777"/>
                  <a:gd name="T9" fmla="*/ 211 h 760"/>
                  <a:gd name="T10" fmla="*/ 591 w 2777"/>
                  <a:gd name="T11" fmla="*/ 151 h 760"/>
                  <a:gd name="T12" fmla="*/ 396 w 2777"/>
                  <a:gd name="T13" fmla="*/ 106 h 760"/>
                  <a:gd name="T14" fmla="*/ 296 w 2777"/>
                  <a:gd name="T15" fmla="*/ 92 h 760"/>
                  <a:gd name="T16" fmla="*/ 196 w 2777"/>
                  <a:gd name="T17" fmla="*/ 61 h 760"/>
                  <a:gd name="T18" fmla="*/ 94 w 2777"/>
                  <a:gd name="T19" fmla="*/ 42 h 760"/>
                  <a:gd name="T20" fmla="*/ 24 w 2777"/>
                  <a:gd name="T21" fmla="*/ 0 h 760"/>
                  <a:gd name="T22" fmla="*/ 0 w 2777"/>
                  <a:gd name="T23" fmla="*/ 21 h 760"/>
                  <a:gd name="T24" fmla="*/ 0 w 2777"/>
                  <a:gd name="T25" fmla="*/ 76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77" h="760">
                    <a:moveTo>
                      <a:pt x="2777" y="499"/>
                    </a:moveTo>
                    <a:lnTo>
                      <a:pt x="1566" y="319"/>
                    </a:lnTo>
                    <a:lnTo>
                      <a:pt x="1406" y="288"/>
                    </a:lnTo>
                    <a:lnTo>
                      <a:pt x="1190" y="239"/>
                    </a:lnTo>
                    <a:lnTo>
                      <a:pt x="985" y="211"/>
                    </a:lnTo>
                    <a:lnTo>
                      <a:pt x="591" y="151"/>
                    </a:lnTo>
                    <a:lnTo>
                      <a:pt x="396" y="106"/>
                    </a:lnTo>
                    <a:lnTo>
                      <a:pt x="296" y="92"/>
                    </a:lnTo>
                    <a:lnTo>
                      <a:pt x="196" y="61"/>
                    </a:lnTo>
                    <a:lnTo>
                      <a:pt x="94" y="42"/>
                    </a:lnTo>
                    <a:lnTo>
                      <a:pt x="24" y="0"/>
                    </a:lnTo>
                    <a:lnTo>
                      <a:pt x="0" y="21"/>
                    </a:lnTo>
                    <a:lnTo>
                      <a:pt x="0" y="760"/>
                    </a:lnTo>
                  </a:path>
                </a:pathLst>
              </a:custGeom>
              <a:noFill/>
              <a:ln w="28575" cap="rnd">
                <a:solidFill>
                  <a:srgbClr val="FF66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 name="Line 102">
                <a:extLst>
                  <a:ext uri="{FF2B5EF4-FFF2-40B4-BE49-F238E27FC236}">
                    <a16:creationId xmlns:a16="http://schemas.microsoft.com/office/drawing/2014/main" id="{CBB94A3F-0630-40BC-9AAB-B4F4429C1B77}"/>
                  </a:ext>
                </a:extLst>
              </p:cNvPr>
              <p:cNvSpPr>
                <a:spLocks noChangeShapeType="1"/>
              </p:cNvSpPr>
              <p:nvPr/>
            </p:nvSpPr>
            <p:spPr bwMode="auto">
              <a:xfrm flipH="1" flipV="1">
                <a:off x="4605187" y="3446463"/>
                <a:ext cx="4416425" cy="11112"/>
              </a:xfrm>
              <a:prstGeom prst="line">
                <a:avLst/>
              </a:prstGeom>
              <a:noFill/>
              <a:ln w="28575" cap="rnd">
                <a:solidFill>
                  <a:srgbClr val="FF6600"/>
                </a:solidFill>
                <a:prstDash val="sysDash"/>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62" name="ZoneTexte 61">
              <a:extLst>
                <a:ext uri="{FF2B5EF4-FFF2-40B4-BE49-F238E27FC236}">
                  <a16:creationId xmlns:a16="http://schemas.microsoft.com/office/drawing/2014/main" id="{4995BF57-4B17-47C8-A69A-4D0FAEFE52C5}"/>
                </a:ext>
              </a:extLst>
            </p:cNvPr>
            <p:cNvSpPr txBox="1"/>
            <p:nvPr/>
          </p:nvSpPr>
          <p:spPr>
            <a:xfrm>
              <a:off x="4709355" y="5172543"/>
              <a:ext cx="269626" cy="276999"/>
            </a:xfrm>
            <a:prstGeom prst="rect">
              <a:avLst/>
            </a:prstGeom>
            <a:noFill/>
          </p:spPr>
          <p:txBody>
            <a:bodyPr wrap="none" rtlCol="0">
              <a:spAutoFit/>
            </a:bodyPr>
            <a:lstStyle/>
            <a:p>
              <a:pPr algn="ctr"/>
              <a:r>
                <a:rPr lang="en-US" sz="1200"/>
                <a:t>0</a:t>
              </a:r>
              <a:endParaRPr lang="en-US" sz="1200" dirty="0"/>
            </a:p>
          </p:txBody>
        </p:sp>
        <p:sp>
          <p:nvSpPr>
            <p:cNvPr id="63" name="ZoneTexte 62">
              <a:extLst>
                <a:ext uri="{FF2B5EF4-FFF2-40B4-BE49-F238E27FC236}">
                  <a16:creationId xmlns:a16="http://schemas.microsoft.com/office/drawing/2014/main" id="{2694A450-693E-4DA9-88C6-479FB9C91BF8}"/>
                </a:ext>
              </a:extLst>
            </p:cNvPr>
            <p:cNvSpPr txBox="1"/>
            <p:nvPr/>
          </p:nvSpPr>
          <p:spPr>
            <a:xfrm>
              <a:off x="6834287" y="5172543"/>
              <a:ext cx="420307" cy="276999"/>
            </a:xfrm>
            <a:prstGeom prst="rect">
              <a:avLst/>
            </a:prstGeom>
            <a:noFill/>
          </p:spPr>
          <p:txBody>
            <a:bodyPr wrap="none" rtlCol="0">
              <a:spAutoFit/>
            </a:bodyPr>
            <a:lstStyle/>
            <a:p>
              <a:pPr algn="ctr"/>
              <a:r>
                <a:rPr lang="en-US" sz="1200"/>
                <a:t>168</a:t>
              </a:r>
              <a:endParaRPr lang="en-US" sz="1200" dirty="0"/>
            </a:p>
          </p:txBody>
        </p:sp>
        <p:sp>
          <p:nvSpPr>
            <p:cNvPr id="64" name="ZoneTexte 63">
              <a:extLst>
                <a:ext uri="{FF2B5EF4-FFF2-40B4-BE49-F238E27FC236}">
                  <a16:creationId xmlns:a16="http://schemas.microsoft.com/office/drawing/2014/main" id="{D4970458-03C6-4965-92F2-3C6C8D089297}"/>
                </a:ext>
              </a:extLst>
            </p:cNvPr>
            <p:cNvSpPr txBox="1"/>
            <p:nvPr/>
          </p:nvSpPr>
          <p:spPr>
            <a:xfrm>
              <a:off x="9034560" y="5172543"/>
              <a:ext cx="420307" cy="276999"/>
            </a:xfrm>
            <a:prstGeom prst="rect">
              <a:avLst/>
            </a:prstGeom>
            <a:noFill/>
          </p:spPr>
          <p:txBody>
            <a:bodyPr wrap="none" rtlCol="0">
              <a:spAutoFit/>
            </a:bodyPr>
            <a:lstStyle/>
            <a:p>
              <a:pPr algn="ctr"/>
              <a:r>
                <a:rPr lang="en-US" sz="1200"/>
                <a:t>336</a:t>
              </a:r>
              <a:endParaRPr lang="en-US" sz="1200" dirty="0"/>
            </a:p>
          </p:txBody>
        </p:sp>
        <p:sp>
          <p:nvSpPr>
            <p:cNvPr id="71" name="ZoneTexte 70">
              <a:extLst>
                <a:ext uri="{FF2B5EF4-FFF2-40B4-BE49-F238E27FC236}">
                  <a16:creationId xmlns:a16="http://schemas.microsoft.com/office/drawing/2014/main" id="{49A17464-1EAE-4BAC-A501-E0B940E9BC55}"/>
                </a:ext>
              </a:extLst>
            </p:cNvPr>
            <p:cNvSpPr txBox="1"/>
            <p:nvPr/>
          </p:nvSpPr>
          <p:spPr>
            <a:xfrm>
              <a:off x="4495314" y="4967297"/>
              <a:ext cx="269626" cy="276999"/>
            </a:xfrm>
            <a:prstGeom prst="rect">
              <a:avLst/>
            </a:prstGeom>
            <a:noFill/>
          </p:spPr>
          <p:txBody>
            <a:bodyPr wrap="none" rtlCol="0">
              <a:spAutoFit/>
            </a:bodyPr>
            <a:lstStyle/>
            <a:p>
              <a:pPr algn="r"/>
              <a:r>
                <a:rPr lang="en-US" sz="1200"/>
                <a:t>1</a:t>
              </a:r>
              <a:endParaRPr lang="en-US" sz="1200" dirty="0"/>
            </a:p>
          </p:txBody>
        </p:sp>
        <p:sp>
          <p:nvSpPr>
            <p:cNvPr id="72" name="ZoneTexte 71">
              <a:extLst>
                <a:ext uri="{FF2B5EF4-FFF2-40B4-BE49-F238E27FC236}">
                  <a16:creationId xmlns:a16="http://schemas.microsoft.com/office/drawing/2014/main" id="{44024888-9E1C-467B-84F8-D6B9175D6668}"/>
                </a:ext>
              </a:extLst>
            </p:cNvPr>
            <p:cNvSpPr txBox="1"/>
            <p:nvPr/>
          </p:nvSpPr>
          <p:spPr>
            <a:xfrm>
              <a:off x="4410356" y="4404887"/>
              <a:ext cx="354584" cy="276999"/>
            </a:xfrm>
            <a:prstGeom prst="rect">
              <a:avLst/>
            </a:prstGeom>
            <a:noFill/>
          </p:spPr>
          <p:txBody>
            <a:bodyPr wrap="none" rtlCol="0">
              <a:spAutoFit/>
            </a:bodyPr>
            <a:lstStyle/>
            <a:p>
              <a:pPr algn="r"/>
              <a:r>
                <a:rPr lang="en-US" sz="1200"/>
                <a:t>10</a:t>
              </a:r>
              <a:endParaRPr lang="en-US" sz="1200" dirty="0"/>
            </a:p>
          </p:txBody>
        </p:sp>
        <p:sp>
          <p:nvSpPr>
            <p:cNvPr id="73" name="ZoneTexte 72">
              <a:extLst>
                <a:ext uri="{FF2B5EF4-FFF2-40B4-BE49-F238E27FC236}">
                  <a16:creationId xmlns:a16="http://schemas.microsoft.com/office/drawing/2014/main" id="{64BF0218-263B-43FB-B474-B83F0D0E186A}"/>
                </a:ext>
              </a:extLst>
            </p:cNvPr>
            <p:cNvSpPr txBox="1"/>
            <p:nvPr/>
          </p:nvSpPr>
          <p:spPr>
            <a:xfrm>
              <a:off x="4344632" y="3842476"/>
              <a:ext cx="420308" cy="276999"/>
            </a:xfrm>
            <a:prstGeom prst="rect">
              <a:avLst/>
            </a:prstGeom>
            <a:noFill/>
          </p:spPr>
          <p:txBody>
            <a:bodyPr wrap="none" rtlCol="0">
              <a:spAutoFit/>
            </a:bodyPr>
            <a:lstStyle/>
            <a:p>
              <a:pPr algn="r"/>
              <a:r>
                <a:rPr lang="en-US" sz="1200"/>
                <a:t>100</a:t>
              </a:r>
              <a:endParaRPr lang="en-US" sz="1200" dirty="0"/>
            </a:p>
          </p:txBody>
        </p:sp>
        <p:sp>
          <p:nvSpPr>
            <p:cNvPr id="74" name="ZoneTexte 73">
              <a:extLst>
                <a:ext uri="{FF2B5EF4-FFF2-40B4-BE49-F238E27FC236}">
                  <a16:creationId xmlns:a16="http://schemas.microsoft.com/office/drawing/2014/main" id="{A666355A-D374-49BE-997F-B43EE63C97D8}"/>
                </a:ext>
              </a:extLst>
            </p:cNvPr>
            <p:cNvSpPr txBox="1"/>
            <p:nvPr/>
          </p:nvSpPr>
          <p:spPr>
            <a:xfrm>
              <a:off x="4266085" y="3280065"/>
              <a:ext cx="498855" cy="276999"/>
            </a:xfrm>
            <a:prstGeom prst="rect">
              <a:avLst/>
            </a:prstGeom>
            <a:noFill/>
          </p:spPr>
          <p:txBody>
            <a:bodyPr wrap="none" rtlCol="0">
              <a:spAutoFit/>
            </a:bodyPr>
            <a:lstStyle/>
            <a:p>
              <a:pPr algn="r"/>
              <a:r>
                <a:rPr lang="en-US" sz="1200"/>
                <a:t>1000</a:t>
              </a:r>
              <a:endParaRPr lang="en-US" sz="1200" dirty="0"/>
            </a:p>
          </p:txBody>
        </p:sp>
        <p:sp>
          <p:nvSpPr>
            <p:cNvPr id="75" name="ZoneTexte 74">
              <a:extLst>
                <a:ext uri="{FF2B5EF4-FFF2-40B4-BE49-F238E27FC236}">
                  <a16:creationId xmlns:a16="http://schemas.microsoft.com/office/drawing/2014/main" id="{977663A8-FB6C-4364-B961-94567019E54B}"/>
                </a:ext>
              </a:extLst>
            </p:cNvPr>
            <p:cNvSpPr txBox="1"/>
            <p:nvPr/>
          </p:nvSpPr>
          <p:spPr>
            <a:xfrm>
              <a:off x="4187538" y="2717654"/>
              <a:ext cx="577402" cy="276999"/>
            </a:xfrm>
            <a:prstGeom prst="rect">
              <a:avLst/>
            </a:prstGeom>
            <a:noFill/>
          </p:spPr>
          <p:txBody>
            <a:bodyPr wrap="none" rtlCol="0">
              <a:spAutoFit/>
            </a:bodyPr>
            <a:lstStyle/>
            <a:p>
              <a:pPr algn="r"/>
              <a:r>
                <a:rPr lang="en-US" sz="1200"/>
                <a:t>10000</a:t>
              </a:r>
              <a:endParaRPr lang="en-US" sz="1200" dirty="0"/>
            </a:p>
          </p:txBody>
        </p:sp>
        <p:sp>
          <p:nvSpPr>
            <p:cNvPr id="86" name="ZoneTexte 85">
              <a:extLst>
                <a:ext uri="{FF2B5EF4-FFF2-40B4-BE49-F238E27FC236}">
                  <a16:creationId xmlns:a16="http://schemas.microsoft.com/office/drawing/2014/main" id="{183B95BF-9C0C-468B-B970-97A32ADBC594}"/>
                </a:ext>
              </a:extLst>
            </p:cNvPr>
            <p:cNvSpPr txBox="1"/>
            <p:nvPr/>
          </p:nvSpPr>
          <p:spPr>
            <a:xfrm>
              <a:off x="6697008" y="5397619"/>
              <a:ext cx="771366" cy="276999"/>
            </a:xfrm>
            <a:prstGeom prst="rect">
              <a:avLst/>
            </a:prstGeom>
            <a:noFill/>
          </p:spPr>
          <p:txBody>
            <a:bodyPr wrap="none" rtlCol="0">
              <a:spAutoFit/>
            </a:bodyPr>
            <a:lstStyle/>
            <a:p>
              <a:pPr algn="ctr"/>
              <a:r>
                <a:rPr lang="en-US" sz="1200" b="1"/>
                <a:t>Time (hr)</a:t>
              </a:r>
              <a:endParaRPr lang="en-US" sz="1200" b="1" dirty="0"/>
            </a:p>
          </p:txBody>
        </p:sp>
      </p:grpSp>
      <p:grpSp>
        <p:nvGrpSpPr>
          <p:cNvPr id="4" name="Groupe 3">
            <a:extLst>
              <a:ext uri="{FF2B5EF4-FFF2-40B4-BE49-F238E27FC236}">
                <a16:creationId xmlns:a16="http://schemas.microsoft.com/office/drawing/2014/main" id="{575287A4-3EEB-4D62-81F9-A1FDA466E744}"/>
              </a:ext>
            </a:extLst>
          </p:cNvPr>
          <p:cNvGrpSpPr/>
          <p:nvPr/>
        </p:nvGrpSpPr>
        <p:grpSpPr>
          <a:xfrm>
            <a:off x="372371" y="2468385"/>
            <a:ext cx="3740855" cy="3206233"/>
            <a:chOff x="372371" y="2468385"/>
            <a:chExt cx="3740855" cy="3206233"/>
          </a:xfrm>
        </p:grpSpPr>
        <p:grpSp>
          <p:nvGrpSpPr>
            <p:cNvPr id="17" name="Groupe 16">
              <a:extLst>
                <a:ext uri="{FF2B5EF4-FFF2-40B4-BE49-F238E27FC236}">
                  <a16:creationId xmlns:a16="http://schemas.microsoft.com/office/drawing/2014/main" id="{E8F312A3-0976-4460-88DD-C5B54C4B123F}"/>
                </a:ext>
              </a:extLst>
            </p:cNvPr>
            <p:cNvGrpSpPr/>
            <p:nvPr/>
          </p:nvGrpSpPr>
          <p:grpSpPr>
            <a:xfrm>
              <a:off x="1435621" y="2587503"/>
              <a:ext cx="2535238" cy="2616200"/>
              <a:chOff x="1198229" y="2376488"/>
              <a:chExt cx="2535238" cy="2616200"/>
            </a:xfrm>
          </p:grpSpPr>
          <p:sp>
            <p:nvSpPr>
              <p:cNvPr id="18" name="Freeform 53">
                <a:extLst>
                  <a:ext uri="{FF2B5EF4-FFF2-40B4-BE49-F238E27FC236}">
                    <a16:creationId xmlns:a16="http://schemas.microsoft.com/office/drawing/2014/main" id="{798B4C96-6789-4AEE-893C-54A237219165}"/>
                  </a:ext>
                </a:extLst>
              </p:cNvPr>
              <p:cNvSpPr>
                <a:spLocks/>
              </p:cNvSpPr>
              <p:nvPr/>
            </p:nvSpPr>
            <p:spPr bwMode="auto">
              <a:xfrm>
                <a:off x="1293479" y="2376488"/>
                <a:ext cx="2439988" cy="2514600"/>
              </a:xfrm>
              <a:custGeom>
                <a:avLst/>
                <a:gdLst>
                  <a:gd name="T0" fmla="*/ 1537 w 1537"/>
                  <a:gd name="T1" fmla="*/ 1584 h 1584"/>
                  <a:gd name="T2" fmla="*/ 0 w 1537"/>
                  <a:gd name="T3" fmla="*/ 1584 h 1584"/>
                  <a:gd name="T4" fmla="*/ 0 w 1537"/>
                  <a:gd name="T5" fmla="*/ 0 h 1584"/>
                </a:gdLst>
                <a:ahLst/>
                <a:cxnLst>
                  <a:cxn ang="0">
                    <a:pos x="T0" y="T1"/>
                  </a:cxn>
                  <a:cxn ang="0">
                    <a:pos x="T2" y="T3"/>
                  </a:cxn>
                  <a:cxn ang="0">
                    <a:pos x="T4" y="T5"/>
                  </a:cxn>
                </a:cxnLst>
                <a:rect l="0" t="0" r="r" b="b"/>
                <a:pathLst>
                  <a:path w="1537" h="1584">
                    <a:moveTo>
                      <a:pt x="1537" y="1584"/>
                    </a:moveTo>
                    <a:lnTo>
                      <a:pt x="0" y="1584"/>
                    </a:lnTo>
                    <a:lnTo>
                      <a:pt x="0" y="0"/>
                    </a:lnTo>
                  </a:path>
                </a:pathLst>
              </a:custGeom>
              <a:noFill/>
              <a:ln w="11113"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Line 56">
                <a:extLst>
                  <a:ext uri="{FF2B5EF4-FFF2-40B4-BE49-F238E27FC236}">
                    <a16:creationId xmlns:a16="http://schemas.microsoft.com/office/drawing/2014/main" id="{A45DBCA6-6054-4116-9F8A-D1B25007EBBD}"/>
                  </a:ext>
                </a:extLst>
              </p:cNvPr>
              <p:cNvSpPr>
                <a:spLocks noChangeShapeType="1"/>
              </p:cNvSpPr>
              <p:nvPr/>
            </p:nvSpPr>
            <p:spPr bwMode="auto">
              <a:xfrm flipV="1">
                <a:off x="3698542" y="4891088"/>
                <a:ext cx="0" cy="101600"/>
              </a:xfrm>
              <a:prstGeom prst="line">
                <a:avLst/>
              </a:prstGeom>
              <a:noFill/>
              <a:ln w="11113"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Line 58">
                <a:extLst>
                  <a:ext uri="{FF2B5EF4-FFF2-40B4-BE49-F238E27FC236}">
                    <a16:creationId xmlns:a16="http://schemas.microsoft.com/office/drawing/2014/main" id="{024F9ED7-1535-4B99-87BC-3CF009CF4519}"/>
                  </a:ext>
                </a:extLst>
              </p:cNvPr>
              <p:cNvSpPr>
                <a:spLocks noChangeShapeType="1"/>
              </p:cNvSpPr>
              <p:nvPr/>
            </p:nvSpPr>
            <p:spPr bwMode="auto">
              <a:xfrm flipV="1">
                <a:off x="1383967" y="4891088"/>
                <a:ext cx="0" cy="101600"/>
              </a:xfrm>
              <a:prstGeom prst="line">
                <a:avLst/>
              </a:prstGeom>
              <a:noFill/>
              <a:ln w="11113"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Line 59">
                <a:extLst>
                  <a:ext uri="{FF2B5EF4-FFF2-40B4-BE49-F238E27FC236}">
                    <a16:creationId xmlns:a16="http://schemas.microsoft.com/office/drawing/2014/main" id="{4E53F64A-7EF8-42F4-ABF2-686EDF250F58}"/>
                  </a:ext>
                </a:extLst>
              </p:cNvPr>
              <p:cNvSpPr>
                <a:spLocks noChangeShapeType="1"/>
              </p:cNvSpPr>
              <p:nvPr/>
            </p:nvSpPr>
            <p:spPr bwMode="auto">
              <a:xfrm flipV="1">
                <a:off x="2542842" y="4891088"/>
                <a:ext cx="0" cy="101600"/>
              </a:xfrm>
              <a:prstGeom prst="line">
                <a:avLst/>
              </a:prstGeom>
              <a:noFill/>
              <a:ln w="11113"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Line 76">
                <a:extLst>
                  <a:ext uri="{FF2B5EF4-FFF2-40B4-BE49-F238E27FC236}">
                    <a16:creationId xmlns:a16="http://schemas.microsoft.com/office/drawing/2014/main" id="{C63AEB11-5891-4BF2-BE34-4E69D9933E4F}"/>
                  </a:ext>
                </a:extLst>
              </p:cNvPr>
              <p:cNvSpPr>
                <a:spLocks noChangeShapeType="1"/>
              </p:cNvSpPr>
              <p:nvPr/>
            </p:nvSpPr>
            <p:spPr bwMode="auto">
              <a:xfrm>
                <a:off x="1198229" y="2395538"/>
                <a:ext cx="95250" cy="0"/>
              </a:xfrm>
              <a:prstGeom prst="line">
                <a:avLst/>
              </a:prstGeom>
              <a:noFill/>
              <a:ln w="11113"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Line 77">
                <a:extLst>
                  <a:ext uri="{FF2B5EF4-FFF2-40B4-BE49-F238E27FC236}">
                    <a16:creationId xmlns:a16="http://schemas.microsoft.com/office/drawing/2014/main" id="{D95ED179-7F83-4497-9BC5-857D7D8B46EF}"/>
                  </a:ext>
                </a:extLst>
              </p:cNvPr>
              <p:cNvSpPr>
                <a:spLocks noChangeShapeType="1"/>
              </p:cNvSpPr>
              <p:nvPr/>
            </p:nvSpPr>
            <p:spPr bwMode="auto">
              <a:xfrm>
                <a:off x="1198229" y="2892425"/>
                <a:ext cx="95250" cy="0"/>
              </a:xfrm>
              <a:prstGeom prst="line">
                <a:avLst/>
              </a:prstGeom>
              <a:noFill/>
              <a:ln w="11113"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Line 78">
                <a:extLst>
                  <a:ext uri="{FF2B5EF4-FFF2-40B4-BE49-F238E27FC236}">
                    <a16:creationId xmlns:a16="http://schemas.microsoft.com/office/drawing/2014/main" id="{CA39908F-AE0F-4A60-85D5-29485D15848E}"/>
                  </a:ext>
                </a:extLst>
              </p:cNvPr>
              <p:cNvSpPr>
                <a:spLocks noChangeShapeType="1"/>
              </p:cNvSpPr>
              <p:nvPr/>
            </p:nvSpPr>
            <p:spPr bwMode="auto">
              <a:xfrm>
                <a:off x="1198229" y="3392488"/>
                <a:ext cx="95250" cy="0"/>
              </a:xfrm>
              <a:prstGeom prst="line">
                <a:avLst/>
              </a:prstGeom>
              <a:noFill/>
              <a:ln w="11113"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Line 79">
                <a:extLst>
                  <a:ext uri="{FF2B5EF4-FFF2-40B4-BE49-F238E27FC236}">
                    <a16:creationId xmlns:a16="http://schemas.microsoft.com/office/drawing/2014/main" id="{855A449B-9B26-4483-897C-1859E69F49FF}"/>
                  </a:ext>
                </a:extLst>
              </p:cNvPr>
              <p:cNvSpPr>
                <a:spLocks noChangeShapeType="1"/>
              </p:cNvSpPr>
              <p:nvPr/>
            </p:nvSpPr>
            <p:spPr bwMode="auto">
              <a:xfrm>
                <a:off x="1198229" y="3890963"/>
                <a:ext cx="95250" cy="0"/>
              </a:xfrm>
              <a:prstGeom prst="line">
                <a:avLst/>
              </a:prstGeom>
              <a:noFill/>
              <a:ln w="11113"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Line 80">
                <a:extLst>
                  <a:ext uri="{FF2B5EF4-FFF2-40B4-BE49-F238E27FC236}">
                    <a16:creationId xmlns:a16="http://schemas.microsoft.com/office/drawing/2014/main" id="{23514E97-7EFE-40CF-84FD-A1F15CEBAA96}"/>
                  </a:ext>
                </a:extLst>
              </p:cNvPr>
              <p:cNvSpPr>
                <a:spLocks noChangeShapeType="1"/>
              </p:cNvSpPr>
              <p:nvPr/>
            </p:nvSpPr>
            <p:spPr bwMode="auto">
              <a:xfrm>
                <a:off x="1198229" y="4391025"/>
                <a:ext cx="95250" cy="0"/>
              </a:xfrm>
              <a:prstGeom prst="line">
                <a:avLst/>
              </a:prstGeom>
              <a:noFill/>
              <a:ln w="11113"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Line 81">
                <a:extLst>
                  <a:ext uri="{FF2B5EF4-FFF2-40B4-BE49-F238E27FC236}">
                    <a16:creationId xmlns:a16="http://schemas.microsoft.com/office/drawing/2014/main" id="{37AF44F1-BDA4-4294-AE6A-5DEC9DBDDDE1}"/>
                  </a:ext>
                </a:extLst>
              </p:cNvPr>
              <p:cNvSpPr>
                <a:spLocks noChangeShapeType="1"/>
              </p:cNvSpPr>
              <p:nvPr/>
            </p:nvSpPr>
            <p:spPr bwMode="auto">
              <a:xfrm>
                <a:off x="1198229" y="4891088"/>
                <a:ext cx="95250" cy="0"/>
              </a:xfrm>
              <a:prstGeom prst="line">
                <a:avLst/>
              </a:prstGeom>
              <a:noFill/>
              <a:ln w="11113"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84">
                <a:extLst>
                  <a:ext uri="{FF2B5EF4-FFF2-40B4-BE49-F238E27FC236}">
                    <a16:creationId xmlns:a16="http://schemas.microsoft.com/office/drawing/2014/main" id="{922946D9-7B06-4BA2-9712-232D1408DDCD}"/>
                  </a:ext>
                </a:extLst>
              </p:cNvPr>
              <p:cNvSpPr>
                <a:spLocks/>
              </p:cNvSpPr>
              <p:nvPr/>
            </p:nvSpPr>
            <p:spPr bwMode="auto">
              <a:xfrm>
                <a:off x="1383967" y="3795713"/>
                <a:ext cx="2308225" cy="1095375"/>
              </a:xfrm>
              <a:custGeom>
                <a:avLst/>
                <a:gdLst>
                  <a:gd name="T0" fmla="*/ 1454 w 1454"/>
                  <a:gd name="T1" fmla="*/ 306 h 690"/>
                  <a:gd name="T2" fmla="*/ 499 w 1454"/>
                  <a:gd name="T3" fmla="*/ 175 h 690"/>
                  <a:gd name="T4" fmla="*/ 380 w 1454"/>
                  <a:gd name="T5" fmla="*/ 128 h 690"/>
                  <a:gd name="T6" fmla="*/ 266 w 1454"/>
                  <a:gd name="T7" fmla="*/ 0 h 690"/>
                  <a:gd name="T8" fmla="*/ 135 w 1454"/>
                  <a:gd name="T9" fmla="*/ 131 h 690"/>
                  <a:gd name="T10" fmla="*/ 0 w 1454"/>
                  <a:gd name="T11" fmla="*/ 690 h 690"/>
                </a:gdLst>
                <a:ahLst/>
                <a:cxnLst>
                  <a:cxn ang="0">
                    <a:pos x="T0" y="T1"/>
                  </a:cxn>
                  <a:cxn ang="0">
                    <a:pos x="T2" y="T3"/>
                  </a:cxn>
                  <a:cxn ang="0">
                    <a:pos x="T4" y="T5"/>
                  </a:cxn>
                  <a:cxn ang="0">
                    <a:pos x="T6" y="T7"/>
                  </a:cxn>
                  <a:cxn ang="0">
                    <a:pos x="T8" y="T9"/>
                  </a:cxn>
                  <a:cxn ang="0">
                    <a:pos x="T10" y="T11"/>
                  </a:cxn>
                </a:cxnLst>
                <a:rect l="0" t="0" r="r" b="b"/>
                <a:pathLst>
                  <a:path w="1454" h="690">
                    <a:moveTo>
                      <a:pt x="1454" y="306"/>
                    </a:moveTo>
                    <a:lnTo>
                      <a:pt x="499" y="175"/>
                    </a:lnTo>
                    <a:lnTo>
                      <a:pt x="380" y="128"/>
                    </a:lnTo>
                    <a:lnTo>
                      <a:pt x="266" y="0"/>
                    </a:lnTo>
                    <a:lnTo>
                      <a:pt x="135" y="131"/>
                    </a:lnTo>
                    <a:lnTo>
                      <a:pt x="0" y="690"/>
                    </a:lnTo>
                  </a:path>
                </a:pathLst>
              </a:custGeom>
              <a:noFill/>
              <a:ln w="28575" cap="rnd">
                <a:solidFill>
                  <a:srgbClr val="0099FF"/>
                </a:solidFill>
                <a:prstDash val="sysDash"/>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86">
                <a:extLst>
                  <a:ext uri="{FF2B5EF4-FFF2-40B4-BE49-F238E27FC236}">
                    <a16:creationId xmlns:a16="http://schemas.microsoft.com/office/drawing/2014/main" id="{1A6D4E74-0765-4790-9219-0F348B730DE2}"/>
                  </a:ext>
                </a:extLst>
              </p:cNvPr>
              <p:cNvSpPr>
                <a:spLocks/>
              </p:cNvSpPr>
              <p:nvPr/>
            </p:nvSpPr>
            <p:spPr bwMode="auto">
              <a:xfrm>
                <a:off x="1383967" y="4805363"/>
                <a:ext cx="2308225" cy="85725"/>
              </a:xfrm>
              <a:custGeom>
                <a:avLst/>
                <a:gdLst>
                  <a:gd name="T0" fmla="*/ 1454 w 1454"/>
                  <a:gd name="T1" fmla="*/ 11 h 54"/>
                  <a:gd name="T2" fmla="*/ 725 w 1454"/>
                  <a:gd name="T3" fmla="*/ 11 h 54"/>
                  <a:gd name="T4" fmla="*/ 252 w 1454"/>
                  <a:gd name="T5" fmla="*/ 0 h 54"/>
                  <a:gd name="T6" fmla="*/ 140 w 1454"/>
                  <a:gd name="T7" fmla="*/ 0 h 54"/>
                  <a:gd name="T8" fmla="*/ 90 w 1454"/>
                  <a:gd name="T9" fmla="*/ 7 h 54"/>
                  <a:gd name="T10" fmla="*/ 0 w 1454"/>
                  <a:gd name="T11" fmla="*/ 54 h 54"/>
                </a:gdLst>
                <a:ahLst/>
                <a:cxnLst>
                  <a:cxn ang="0">
                    <a:pos x="T0" y="T1"/>
                  </a:cxn>
                  <a:cxn ang="0">
                    <a:pos x="T2" y="T3"/>
                  </a:cxn>
                  <a:cxn ang="0">
                    <a:pos x="T4" y="T5"/>
                  </a:cxn>
                  <a:cxn ang="0">
                    <a:pos x="T6" y="T7"/>
                  </a:cxn>
                  <a:cxn ang="0">
                    <a:pos x="T8" y="T9"/>
                  </a:cxn>
                  <a:cxn ang="0">
                    <a:pos x="T10" y="T11"/>
                  </a:cxn>
                </a:cxnLst>
                <a:rect l="0" t="0" r="r" b="b"/>
                <a:pathLst>
                  <a:path w="1454" h="54">
                    <a:moveTo>
                      <a:pt x="1454" y="11"/>
                    </a:moveTo>
                    <a:lnTo>
                      <a:pt x="725" y="11"/>
                    </a:lnTo>
                    <a:lnTo>
                      <a:pt x="252" y="0"/>
                    </a:lnTo>
                    <a:lnTo>
                      <a:pt x="140" y="0"/>
                    </a:lnTo>
                    <a:lnTo>
                      <a:pt x="90" y="7"/>
                    </a:lnTo>
                    <a:lnTo>
                      <a:pt x="0" y="54"/>
                    </a:lnTo>
                  </a:path>
                </a:pathLst>
              </a:custGeom>
              <a:noFill/>
              <a:ln w="28575" cap="rnd">
                <a:solidFill>
                  <a:srgbClr val="0099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88">
                <a:extLst>
                  <a:ext uri="{FF2B5EF4-FFF2-40B4-BE49-F238E27FC236}">
                    <a16:creationId xmlns:a16="http://schemas.microsoft.com/office/drawing/2014/main" id="{6DED0A9E-C176-4FDF-8510-DD4F59527D4E}"/>
                  </a:ext>
                </a:extLst>
              </p:cNvPr>
              <p:cNvSpPr>
                <a:spLocks/>
              </p:cNvSpPr>
              <p:nvPr/>
            </p:nvSpPr>
            <p:spPr bwMode="auto">
              <a:xfrm>
                <a:off x="1383967" y="4033838"/>
                <a:ext cx="2341563" cy="857250"/>
              </a:xfrm>
              <a:custGeom>
                <a:avLst/>
                <a:gdLst>
                  <a:gd name="T0" fmla="*/ 1475 w 1475"/>
                  <a:gd name="T1" fmla="*/ 101 h 540"/>
                  <a:gd name="T2" fmla="*/ 744 w 1475"/>
                  <a:gd name="T3" fmla="*/ 75 h 540"/>
                  <a:gd name="T4" fmla="*/ 488 w 1475"/>
                  <a:gd name="T5" fmla="*/ 0 h 540"/>
                  <a:gd name="T6" fmla="*/ 362 w 1475"/>
                  <a:gd name="T7" fmla="*/ 38 h 540"/>
                  <a:gd name="T8" fmla="*/ 250 w 1475"/>
                  <a:gd name="T9" fmla="*/ 85 h 540"/>
                  <a:gd name="T10" fmla="*/ 133 w 1475"/>
                  <a:gd name="T11" fmla="*/ 108 h 540"/>
                  <a:gd name="T12" fmla="*/ 81 w 1475"/>
                  <a:gd name="T13" fmla="*/ 263 h 540"/>
                  <a:gd name="T14" fmla="*/ 48 w 1475"/>
                  <a:gd name="T15" fmla="*/ 410 h 540"/>
                  <a:gd name="T16" fmla="*/ 0 w 1475"/>
                  <a:gd name="T17" fmla="*/ 54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5" h="540">
                    <a:moveTo>
                      <a:pt x="1475" y="101"/>
                    </a:moveTo>
                    <a:lnTo>
                      <a:pt x="744" y="75"/>
                    </a:lnTo>
                    <a:lnTo>
                      <a:pt x="488" y="0"/>
                    </a:lnTo>
                    <a:lnTo>
                      <a:pt x="362" y="38"/>
                    </a:lnTo>
                    <a:lnTo>
                      <a:pt x="250" y="85"/>
                    </a:lnTo>
                    <a:lnTo>
                      <a:pt x="133" y="108"/>
                    </a:lnTo>
                    <a:lnTo>
                      <a:pt x="81" y="263"/>
                    </a:lnTo>
                    <a:lnTo>
                      <a:pt x="48" y="410"/>
                    </a:lnTo>
                    <a:lnTo>
                      <a:pt x="0" y="540"/>
                    </a:lnTo>
                  </a:path>
                </a:pathLst>
              </a:custGeom>
              <a:noFill/>
              <a:ln w="28575" cap="rnd">
                <a:solidFill>
                  <a:srgbClr val="66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90">
                <a:extLst>
                  <a:ext uri="{FF2B5EF4-FFF2-40B4-BE49-F238E27FC236}">
                    <a16:creationId xmlns:a16="http://schemas.microsoft.com/office/drawing/2014/main" id="{868A87B8-8718-496B-B920-F2F4A941E138}"/>
                  </a:ext>
                </a:extLst>
              </p:cNvPr>
              <p:cNvSpPr>
                <a:spLocks/>
              </p:cNvSpPr>
              <p:nvPr/>
            </p:nvSpPr>
            <p:spPr bwMode="auto">
              <a:xfrm>
                <a:off x="1383967" y="4854575"/>
                <a:ext cx="2314575" cy="36512"/>
              </a:xfrm>
              <a:custGeom>
                <a:avLst/>
                <a:gdLst>
                  <a:gd name="T0" fmla="*/ 1458 w 1458"/>
                  <a:gd name="T1" fmla="*/ 23 h 23"/>
                  <a:gd name="T2" fmla="*/ 733 w 1458"/>
                  <a:gd name="T3" fmla="*/ 0 h 23"/>
                  <a:gd name="T4" fmla="*/ 495 w 1458"/>
                  <a:gd name="T5" fmla="*/ 23 h 23"/>
                  <a:gd name="T6" fmla="*/ 0 w 1458"/>
                  <a:gd name="T7" fmla="*/ 23 h 23"/>
                </a:gdLst>
                <a:ahLst/>
                <a:cxnLst>
                  <a:cxn ang="0">
                    <a:pos x="T0" y="T1"/>
                  </a:cxn>
                  <a:cxn ang="0">
                    <a:pos x="T2" y="T3"/>
                  </a:cxn>
                  <a:cxn ang="0">
                    <a:pos x="T4" y="T5"/>
                  </a:cxn>
                  <a:cxn ang="0">
                    <a:pos x="T6" y="T7"/>
                  </a:cxn>
                </a:cxnLst>
                <a:rect l="0" t="0" r="r" b="b"/>
                <a:pathLst>
                  <a:path w="1458" h="23">
                    <a:moveTo>
                      <a:pt x="1458" y="23"/>
                    </a:moveTo>
                    <a:lnTo>
                      <a:pt x="733" y="0"/>
                    </a:lnTo>
                    <a:lnTo>
                      <a:pt x="495" y="23"/>
                    </a:lnTo>
                    <a:lnTo>
                      <a:pt x="0" y="23"/>
                    </a:lnTo>
                  </a:path>
                </a:pathLst>
              </a:custGeom>
              <a:noFill/>
              <a:ln w="28575" cap="rnd">
                <a:solidFill>
                  <a:srgbClr val="6600FF"/>
                </a:solidFill>
                <a:prstDash val="sysDash"/>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92">
                <a:extLst>
                  <a:ext uri="{FF2B5EF4-FFF2-40B4-BE49-F238E27FC236}">
                    <a16:creationId xmlns:a16="http://schemas.microsoft.com/office/drawing/2014/main" id="{B273CDCF-0BFC-4575-9B61-C74912C372DF}"/>
                  </a:ext>
                </a:extLst>
              </p:cNvPr>
              <p:cNvSpPr>
                <a:spLocks/>
              </p:cNvSpPr>
              <p:nvPr/>
            </p:nvSpPr>
            <p:spPr bwMode="auto">
              <a:xfrm>
                <a:off x="1383967" y="3441700"/>
                <a:ext cx="2325688" cy="1449387"/>
              </a:xfrm>
              <a:custGeom>
                <a:avLst/>
                <a:gdLst>
                  <a:gd name="T0" fmla="*/ 1465 w 1465"/>
                  <a:gd name="T1" fmla="*/ 280 h 913"/>
                  <a:gd name="T2" fmla="*/ 725 w 1465"/>
                  <a:gd name="T3" fmla="*/ 138 h 913"/>
                  <a:gd name="T4" fmla="*/ 497 w 1465"/>
                  <a:gd name="T5" fmla="*/ 104 h 913"/>
                  <a:gd name="T6" fmla="*/ 378 w 1465"/>
                  <a:gd name="T7" fmla="*/ 8 h 913"/>
                  <a:gd name="T8" fmla="*/ 243 w 1465"/>
                  <a:gd name="T9" fmla="*/ 0 h 913"/>
                  <a:gd name="T10" fmla="*/ 130 w 1465"/>
                  <a:gd name="T11" fmla="*/ 256 h 913"/>
                  <a:gd name="T12" fmla="*/ 0 w 1465"/>
                  <a:gd name="T13" fmla="*/ 913 h 913"/>
                </a:gdLst>
                <a:ahLst/>
                <a:cxnLst>
                  <a:cxn ang="0">
                    <a:pos x="T0" y="T1"/>
                  </a:cxn>
                  <a:cxn ang="0">
                    <a:pos x="T2" y="T3"/>
                  </a:cxn>
                  <a:cxn ang="0">
                    <a:pos x="T4" y="T5"/>
                  </a:cxn>
                  <a:cxn ang="0">
                    <a:pos x="T6" y="T7"/>
                  </a:cxn>
                  <a:cxn ang="0">
                    <a:pos x="T8" y="T9"/>
                  </a:cxn>
                  <a:cxn ang="0">
                    <a:pos x="T10" y="T11"/>
                  </a:cxn>
                  <a:cxn ang="0">
                    <a:pos x="T12" y="T13"/>
                  </a:cxn>
                </a:cxnLst>
                <a:rect l="0" t="0" r="r" b="b"/>
                <a:pathLst>
                  <a:path w="1465" h="913">
                    <a:moveTo>
                      <a:pt x="1465" y="280"/>
                    </a:moveTo>
                    <a:lnTo>
                      <a:pt x="725" y="138"/>
                    </a:lnTo>
                    <a:lnTo>
                      <a:pt x="497" y="104"/>
                    </a:lnTo>
                    <a:lnTo>
                      <a:pt x="378" y="8"/>
                    </a:lnTo>
                    <a:lnTo>
                      <a:pt x="243" y="0"/>
                    </a:lnTo>
                    <a:lnTo>
                      <a:pt x="130" y="256"/>
                    </a:lnTo>
                    <a:lnTo>
                      <a:pt x="0" y="913"/>
                    </a:lnTo>
                  </a:path>
                </a:pathLst>
              </a:custGeom>
              <a:noFill/>
              <a:ln w="28575" cap="rnd">
                <a:solidFill>
                  <a:srgbClr val="006600"/>
                </a:solidFill>
                <a:prstDash val="sysDash"/>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 name="Line 94">
                <a:extLst>
                  <a:ext uri="{FF2B5EF4-FFF2-40B4-BE49-F238E27FC236}">
                    <a16:creationId xmlns:a16="http://schemas.microsoft.com/office/drawing/2014/main" id="{67BD1B01-C475-4FF4-B135-5C594EF24D1E}"/>
                  </a:ext>
                </a:extLst>
              </p:cNvPr>
              <p:cNvSpPr>
                <a:spLocks noChangeShapeType="1"/>
              </p:cNvSpPr>
              <p:nvPr/>
            </p:nvSpPr>
            <p:spPr bwMode="auto">
              <a:xfrm flipH="1">
                <a:off x="1383967" y="4519613"/>
                <a:ext cx="120650" cy="371475"/>
              </a:xfrm>
              <a:prstGeom prst="line">
                <a:avLst/>
              </a:prstGeom>
              <a:noFill/>
              <a:ln w="33338" cap="rnd">
                <a:solidFill>
                  <a:srgbClr val="0066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96">
                <a:extLst>
                  <a:ext uri="{FF2B5EF4-FFF2-40B4-BE49-F238E27FC236}">
                    <a16:creationId xmlns:a16="http://schemas.microsoft.com/office/drawing/2014/main" id="{F4FD87E8-097B-43D9-806E-A2595EB0DB3E}"/>
                  </a:ext>
                </a:extLst>
              </p:cNvPr>
              <p:cNvSpPr>
                <a:spLocks/>
              </p:cNvSpPr>
              <p:nvPr/>
            </p:nvSpPr>
            <p:spPr bwMode="auto">
              <a:xfrm>
                <a:off x="1383967" y="2620963"/>
                <a:ext cx="2317750" cy="2270125"/>
              </a:xfrm>
              <a:custGeom>
                <a:avLst/>
                <a:gdLst>
                  <a:gd name="T0" fmla="*/ 1460 w 1460"/>
                  <a:gd name="T1" fmla="*/ 444 h 1430"/>
                  <a:gd name="T2" fmla="*/ 744 w 1460"/>
                  <a:gd name="T3" fmla="*/ 271 h 1430"/>
                  <a:gd name="T4" fmla="*/ 501 w 1460"/>
                  <a:gd name="T5" fmla="*/ 171 h 1430"/>
                  <a:gd name="T6" fmla="*/ 378 w 1460"/>
                  <a:gd name="T7" fmla="*/ 15 h 1430"/>
                  <a:gd name="T8" fmla="*/ 249 w 1460"/>
                  <a:gd name="T9" fmla="*/ 0 h 1430"/>
                  <a:gd name="T10" fmla="*/ 131 w 1460"/>
                  <a:gd name="T11" fmla="*/ 434 h 1430"/>
                  <a:gd name="T12" fmla="*/ 76 w 1460"/>
                  <a:gd name="T13" fmla="*/ 961 h 1430"/>
                  <a:gd name="T14" fmla="*/ 0 w 1460"/>
                  <a:gd name="T15" fmla="*/ 1430 h 14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0" h="1430">
                    <a:moveTo>
                      <a:pt x="1460" y="444"/>
                    </a:moveTo>
                    <a:lnTo>
                      <a:pt x="744" y="271"/>
                    </a:lnTo>
                    <a:lnTo>
                      <a:pt x="501" y="171"/>
                    </a:lnTo>
                    <a:lnTo>
                      <a:pt x="378" y="15"/>
                    </a:lnTo>
                    <a:lnTo>
                      <a:pt x="249" y="0"/>
                    </a:lnTo>
                    <a:lnTo>
                      <a:pt x="131" y="434"/>
                    </a:lnTo>
                    <a:lnTo>
                      <a:pt x="76" y="961"/>
                    </a:lnTo>
                    <a:lnTo>
                      <a:pt x="0" y="1430"/>
                    </a:lnTo>
                  </a:path>
                </a:pathLst>
              </a:custGeom>
              <a:noFill/>
              <a:ln w="28575" cap="rnd">
                <a:solidFill>
                  <a:srgbClr val="99CC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98">
                <a:extLst>
                  <a:ext uri="{FF2B5EF4-FFF2-40B4-BE49-F238E27FC236}">
                    <a16:creationId xmlns:a16="http://schemas.microsoft.com/office/drawing/2014/main" id="{BE3E133A-14C1-4DA7-82F4-63B3D7FC2432}"/>
                  </a:ext>
                </a:extLst>
              </p:cNvPr>
              <p:cNvSpPr>
                <a:spLocks/>
              </p:cNvSpPr>
              <p:nvPr/>
            </p:nvSpPr>
            <p:spPr bwMode="auto">
              <a:xfrm>
                <a:off x="1383967" y="4387850"/>
                <a:ext cx="2333625" cy="503237"/>
              </a:xfrm>
              <a:custGeom>
                <a:avLst/>
                <a:gdLst>
                  <a:gd name="T0" fmla="*/ 1470 w 1470"/>
                  <a:gd name="T1" fmla="*/ 160 h 317"/>
                  <a:gd name="T2" fmla="*/ 739 w 1470"/>
                  <a:gd name="T3" fmla="*/ 101 h 317"/>
                  <a:gd name="T4" fmla="*/ 507 w 1470"/>
                  <a:gd name="T5" fmla="*/ 96 h 317"/>
                  <a:gd name="T6" fmla="*/ 380 w 1470"/>
                  <a:gd name="T7" fmla="*/ 68 h 317"/>
                  <a:gd name="T8" fmla="*/ 242 w 1470"/>
                  <a:gd name="T9" fmla="*/ 13 h 317"/>
                  <a:gd name="T10" fmla="*/ 126 w 1470"/>
                  <a:gd name="T11" fmla="*/ 0 h 317"/>
                  <a:gd name="T12" fmla="*/ 0 w 1470"/>
                  <a:gd name="T13" fmla="*/ 317 h 317"/>
                </a:gdLst>
                <a:ahLst/>
                <a:cxnLst>
                  <a:cxn ang="0">
                    <a:pos x="T0" y="T1"/>
                  </a:cxn>
                  <a:cxn ang="0">
                    <a:pos x="T2" y="T3"/>
                  </a:cxn>
                  <a:cxn ang="0">
                    <a:pos x="T4" y="T5"/>
                  </a:cxn>
                  <a:cxn ang="0">
                    <a:pos x="T6" y="T7"/>
                  </a:cxn>
                  <a:cxn ang="0">
                    <a:pos x="T8" y="T9"/>
                  </a:cxn>
                  <a:cxn ang="0">
                    <a:pos x="T10" y="T11"/>
                  </a:cxn>
                  <a:cxn ang="0">
                    <a:pos x="T12" y="T13"/>
                  </a:cxn>
                </a:cxnLst>
                <a:rect l="0" t="0" r="r" b="b"/>
                <a:pathLst>
                  <a:path w="1470" h="317">
                    <a:moveTo>
                      <a:pt x="1470" y="160"/>
                    </a:moveTo>
                    <a:lnTo>
                      <a:pt x="739" y="101"/>
                    </a:lnTo>
                    <a:lnTo>
                      <a:pt x="507" y="96"/>
                    </a:lnTo>
                    <a:lnTo>
                      <a:pt x="380" y="68"/>
                    </a:lnTo>
                    <a:lnTo>
                      <a:pt x="242" y="13"/>
                    </a:lnTo>
                    <a:lnTo>
                      <a:pt x="126" y="0"/>
                    </a:lnTo>
                    <a:lnTo>
                      <a:pt x="0" y="317"/>
                    </a:lnTo>
                  </a:path>
                </a:pathLst>
              </a:custGeom>
              <a:noFill/>
              <a:ln w="28575" cap="rnd">
                <a:solidFill>
                  <a:srgbClr val="99CC00"/>
                </a:solidFill>
                <a:prstDash val="sysDash"/>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100">
                <a:extLst>
                  <a:ext uri="{FF2B5EF4-FFF2-40B4-BE49-F238E27FC236}">
                    <a16:creationId xmlns:a16="http://schemas.microsoft.com/office/drawing/2014/main" id="{9173C803-5DA0-4B9A-BC40-9F641E65D4CF}"/>
                  </a:ext>
                </a:extLst>
              </p:cNvPr>
              <p:cNvSpPr>
                <a:spLocks/>
              </p:cNvSpPr>
              <p:nvPr/>
            </p:nvSpPr>
            <p:spPr bwMode="auto">
              <a:xfrm>
                <a:off x="1383967" y="4662488"/>
                <a:ext cx="2330450" cy="228600"/>
              </a:xfrm>
              <a:custGeom>
                <a:avLst/>
                <a:gdLst>
                  <a:gd name="T0" fmla="*/ 1468 w 1468"/>
                  <a:gd name="T1" fmla="*/ 64 h 144"/>
                  <a:gd name="T2" fmla="*/ 733 w 1468"/>
                  <a:gd name="T3" fmla="*/ 47 h 144"/>
                  <a:gd name="T4" fmla="*/ 495 w 1468"/>
                  <a:gd name="T5" fmla="*/ 35 h 144"/>
                  <a:gd name="T6" fmla="*/ 369 w 1468"/>
                  <a:gd name="T7" fmla="*/ 25 h 144"/>
                  <a:gd name="T8" fmla="*/ 249 w 1468"/>
                  <a:gd name="T9" fmla="*/ 0 h 144"/>
                  <a:gd name="T10" fmla="*/ 136 w 1468"/>
                  <a:gd name="T11" fmla="*/ 9 h 144"/>
                  <a:gd name="T12" fmla="*/ 0 w 1468"/>
                  <a:gd name="T13" fmla="*/ 144 h 144"/>
                </a:gdLst>
                <a:ahLst/>
                <a:cxnLst>
                  <a:cxn ang="0">
                    <a:pos x="T0" y="T1"/>
                  </a:cxn>
                  <a:cxn ang="0">
                    <a:pos x="T2" y="T3"/>
                  </a:cxn>
                  <a:cxn ang="0">
                    <a:pos x="T4" y="T5"/>
                  </a:cxn>
                  <a:cxn ang="0">
                    <a:pos x="T6" y="T7"/>
                  </a:cxn>
                  <a:cxn ang="0">
                    <a:pos x="T8" y="T9"/>
                  </a:cxn>
                  <a:cxn ang="0">
                    <a:pos x="T10" y="T11"/>
                  </a:cxn>
                  <a:cxn ang="0">
                    <a:pos x="T12" y="T13"/>
                  </a:cxn>
                </a:cxnLst>
                <a:rect l="0" t="0" r="r" b="b"/>
                <a:pathLst>
                  <a:path w="1468" h="144">
                    <a:moveTo>
                      <a:pt x="1468" y="64"/>
                    </a:moveTo>
                    <a:lnTo>
                      <a:pt x="733" y="47"/>
                    </a:lnTo>
                    <a:lnTo>
                      <a:pt x="495" y="35"/>
                    </a:lnTo>
                    <a:lnTo>
                      <a:pt x="369" y="25"/>
                    </a:lnTo>
                    <a:lnTo>
                      <a:pt x="249" y="0"/>
                    </a:lnTo>
                    <a:lnTo>
                      <a:pt x="136" y="9"/>
                    </a:lnTo>
                    <a:lnTo>
                      <a:pt x="0" y="144"/>
                    </a:lnTo>
                  </a:path>
                </a:pathLst>
              </a:custGeom>
              <a:noFill/>
              <a:ln w="28575" cap="rnd">
                <a:solidFill>
                  <a:srgbClr val="FF66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59" name="ZoneTexte 58">
              <a:extLst>
                <a:ext uri="{FF2B5EF4-FFF2-40B4-BE49-F238E27FC236}">
                  <a16:creationId xmlns:a16="http://schemas.microsoft.com/office/drawing/2014/main" id="{39044CDC-A534-49CF-BE86-74334F683F04}"/>
                </a:ext>
              </a:extLst>
            </p:cNvPr>
            <p:cNvSpPr txBox="1"/>
            <p:nvPr/>
          </p:nvSpPr>
          <p:spPr>
            <a:xfrm>
              <a:off x="1495369" y="5172543"/>
              <a:ext cx="269626" cy="276999"/>
            </a:xfrm>
            <a:prstGeom prst="rect">
              <a:avLst/>
            </a:prstGeom>
            <a:noFill/>
          </p:spPr>
          <p:txBody>
            <a:bodyPr wrap="none" rtlCol="0">
              <a:spAutoFit/>
            </a:bodyPr>
            <a:lstStyle/>
            <a:p>
              <a:pPr algn="ctr"/>
              <a:r>
                <a:rPr lang="en-US" sz="1200"/>
                <a:t>0</a:t>
              </a:r>
              <a:endParaRPr lang="en-US" sz="1200" dirty="0"/>
            </a:p>
          </p:txBody>
        </p:sp>
        <p:sp>
          <p:nvSpPr>
            <p:cNvPr id="60" name="ZoneTexte 59">
              <a:extLst>
                <a:ext uri="{FF2B5EF4-FFF2-40B4-BE49-F238E27FC236}">
                  <a16:creationId xmlns:a16="http://schemas.microsoft.com/office/drawing/2014/main" id="{6673B935-DB7F-4678-8373-4A0039B6D9D7}"/>
                </a:ext>
              </a:extLst>
            </p:cNvPr>
            <p:cNvSpPr txBox="1"/>
            <p:nvPr/>
          </p:nvSpPr>
          <p:spPr>
            <a:xfrm>
              <a:off x="2611544" y="5172543"/>
              <a:ext cx="354584" cy="276999"/>
            </a:xfrm>
            <a:prstGeom prst="rect">
              <a:avLst/>
            </a:prstGeom>
            <a:noFill/>
          </p:spPr>
          <p:txBody>
            <a:bodyPr wrap="none" rtlCol="0">
              <a:spAutoFit/>
            </a:bodyPr>
            <a:lstStyle/>
            <a:p>
              <a:pPr algn="ctr"/>
              <a:r>
                <a:rPr lang="en-US" sz="1200"/>
                <a:t>12</a:t>
              </a:r>
              <a:endParaRPr lang="en-US" sz="1200" dirty="0"/>
            </a:p>
          </p:txBody>
        </p:sp>
        <p:sp>
          <p:nvSpPr>
            <p:cNvPr id="61" name="ZoneTexte 60">
              <a:extLst>
                <a:ext uri="{FF2B5EF4-FFF2-40B4-BE49-F238E27FC236}">
                  <a16:creationId xmlns:a16="http://schemas.microsoft.com/office/drawing/2014/main" id="{9D41D673-0D67-47A0-B8AB-6C447E1235D6}"/>
                </a:ext>
              </a:extLst>
            </p:cNvPr>
            <p:cNvSpPr txBox="1"/>
            <p:nvPr/>
          </p:nvSpPr>
          <p:spPr>
            <a:xfrm>
              <a:off x="3758642" y="5172543"/>
              <a:ext cx="354584" cy="276999"/>
            </a:xfrm>
            <a:prstGeom prst="rect">
              <a:avLst/>
            </a:prstGeom>
            <a:noFill/>
          </p:spPr>
          <p:txBody>
            <a:bodyPr wrap="none" rtlCol="0">
              <a:spAutoFit/>
            </a:bodyPr>
            <a:lstStyle/>
            <a:p>
              <a:pPr algn="ctr"/>
              <a:r>
                <a:rPr lang="en-US" sz="1200"/>
                <a:t>24</a:t>
              </a:r>
              <a:endParaRPr lang="en-US" sz="1200" dirty="0"/>
            </a:p>
          </p:txBody>
        </p:sp>
        <p:sp>
          <p:nvSpPr>
            <p:cNvPr id="65" name="ZoneTexte 64">
              <a:extLst>
                <a:ext uri="{FF2B5EF4-FFF2-40B4-BE49-F238E27FC236}">
                  <a16:creationId xmlns:a16="http://schemas.microsoft.com/office/drawing/2014/main" id="{42398E6D-8A92-4B55-A0D9-BA4D9BA6C495}"/>
                </a:ext>
              </a:extLst>
            </p:cNvPr>
            <p:cNvSpPr txBox="1"/>
            <p:nvPr/>
          </p:nvSpPr>
          <p:spPr>
            <a:xfrm>
              <a:off x="1231123" y="4967297"/>
              <a:ext cx="269626" cy="276999"/>
            </a:xfrm>
            <a:prstGeom prst="rect">
              <a:avLst/>
            </a:prstGeom>
            <a:noFill/>
          </p:spPr>
          <p:txBody>
            <a:bodyPr wrap="none" rtlCol="0">
              <a:spAutoFit/>
            </a:bodyPr>
            <a:lstStyle/>
            <a:p>
              <a:pPr algn="r"/>
              <a:r>
                <a:rPr lang="en-US" sz="1200"/>
                <a:t>0</a:t>
              </a:r>
              <a:endParaRPr lang="en-US" sz="1200" dirty="0"/>
            </a:p>
          </p:txBody>
        </p:sp>
        <p:sp>
          <p:nvSpPr>
            <p:cNvPr id="66" name="ZoneTexte 65">
              <a:extLst>
                <a:ext uri="{FF2B5EF4-FFF2-40B4-BE49-F238E27FC236}">
                  <a16:creationId xmlns:a16="http://schemas.microsoft.com/office/drawing/2014/main" id="{B7D8A781-A2DD-40DB-B3E7-5A29A74231C6}"/>
                </a:ext>
              </a:extLst>
            </p:cNvPr>
            <p:cNvSpPr txBox="1"/>
            <p:nvPr/>
          </p:nvSpPr>
          <p:spPr>
            <a:xfrm>
              <a:off x="1001894" y="4467513"/>
              <a:ext cx="498855" cy="276999"/>
            </a:xfrm>
            <a:prstGeom prst="rect">
              <a:avLst/>
            </a:prstGeom>
            <a:noFill/>
          </p:spPr>
          <p:txBody>
            <a:bodyPr wrap="none" rtlCol="0">
              <a:spAutoFit/>
            </a:bodyPr>
            <a:lstStyle/>
            <a:p>
              <a:pPr algn="r"/>
              <a:r>
                <a:rPr lang="en-US" sz="1200"/>
                <a:t>5000</a:t>
              </a:r>
              <a:endParaRPr lang="en-US" sz="1200" dirty="0"/>
            </a:p>
          </p:txBody>
        </p:sp>
        <p:sp>
          <p:nvSpPr>
            <p:cNvPr id="67" name="ZoneTexte 66">
              <a:extLst>
                <a:ext uri="{FF2B5EF4-FFF2-40B4-BE49-F238E27FC236}">
                  <a16:creationId xmlns:a16="http://schemas.microsoft.com/office/drawing/2014/main" id="{0671061B-8667-4BD0-A4C6-CB98EA68794F}"/>
                </a:ext>
              </a:extLst>
            </p:cNvPr>
            <p:cNvSpPr txBox="1"/>
            <p:nvPr/>
          </p:nvSpPr>
          <p:spPr>
            <a:xfrm>
              <a:off x="923347" y="3967731"/>
              <a:ext cx="577402" cy="276999"/>
            </a:xfrm>
            <a:prstGeom prst="rect">
              <a:avLst/>
            </a:prstGeom>
            <a:noFill/>
          </p:spPr>
          <p:txBody>
            <a:bodyPr wrap="none" rtlCol="0">
              <a:spAutoFit/>
            </a:bodyPr>
            <a:lstStyle/>
            <a:p>
              <a:pPr algn="r"/>
              <a:r>
                <a:rPr lang="en-US" sz="1200"/>
                <a:t>10000</a:t>
              </a:r>
              <a:endParaRPr lang="en-US" sz="1200" dirty="0"/>
            </a:p>
          </p:txBody>
        </p:sp>
        <p:sp>
          <p:nvSpPr>
            <p:cNvPr id="68" name="ZoneTexte 67">
              <a:extLst>
                <a:ext uri="{FF2B5EF4-FFF2-40B4-BE49-F238E27FC236}">
                  <a16:creationId xmlns:a16="http://schemas.microsoft.com/office/drawing/2014/main" id="{262AE987-D38C-491E-8238-69CE2CB77FC5}"/>
                </a:ext>
              </a:extLst>
            </p:cNvPr>
            <p:cNvSpPr txBox="1"/>
            <p:nvPr/>
          </p:nvSpPr>
          <p:spPr>
            <a:xfrm>
              <a:off x="923347" y="3467949"/>
              <a:ext cx="577402" cy="276999"/>
            </a:xfrm>
            <a:prstGeom prst="rect">
              <a:avLst/>
            </a:prstGeom>
            <a:noFill/>
          </p:spPr>
          <p:txBody>
            <a:bodyPr wrap="none" rtlCol="0">
              <a:spAutoFit/>
            </a:bodyPr>
            <a:lstStyle/>
            <a:p>
              <a:pPr algn="r"/>
              <a:r>
                <a:rPr lang="en-US" sz="1200"/>
                <a:t>15000</a:t>
              </a:r>
              <a:endParaRPr lang="en-US" sz="1200" dirty="0"/>
            </a:p>
          </p:txBody>
        </p:sp>
        <p:sp>
          <p:nvSpPr>
            <p:cNvPr id="69" name="ZoneTexte 68">
              <a:extLst>
                <a:ext uri="{FF2B5EF4-FFF2-40B4-BE49-F238E27FC236}">
                  <a16:creationId xmlns:a16="http://schemas.microsoft.com/office/drawing/2014/main" id="{B6302496-9669-4055-B1E5-C2FC11D66EEB}"/>
                </a:ext>
              </a:extLst>
            </p:cNvPr>
            <p:cNvSpPr txBox="1"/>
            <p:nvPr/>
          </p:nvSpPr>
          <p:spPr>
            <a:xfrm>
              <a:off x="923347" y="2968167"/>
              <a:ext cx="577402" cy="276999"/>
            </a:xfrm>
            <a:prstGeom prst="rect">
              <a:avLst/>
            </a:prstGeom>
            <a:noFill/>
          </p:spPr>
          <p:txBody>
            <a:bodyPr wrap="none" rtlCol="0">
              <a:spAutoFit/>
            </a:bodyPr>
            <a:lstStyle/>
            <a:p>
              <a:pPr algn="r"/>
              <a:r>
                <a:rPr lang="en-US" sz="1200"/>
                <a:t>20000</a:t>
              </a:r>
              <a:endParaRPr lang="en-US" sz="1200" dirty="0"/>
            </a:p>
          </p:txBody>
        </p:sp>
        <p:sp>
          <p:nvSpPr>
            <p:cNvPr id="70" name="ZoneTexte 69">
              <a:extLst>
                <a:ext uri="{FF2B5EF4-FFF2-40B4-BE49-F238E27FC236}">
                  <a16:creationId xmlns:a16="http://schemas.microsoft.com/office/drawing/2014/main" id="{D064C83D-222D-4274-8B30-E1141D2A1D1A}"/>
                </a:ext>
              </a:extLst>
            </p:cNvPr>
            <p:cNvSpPr txBox="1"/>
            <p:nvPr/>
          </p:nvSpPr>
          <p:spPr>
            <a:xfrm>
              <a:off x="923347" y="2468385"/>
              <a:ext cx="577402" cy="276999"/>
            </a:xfrm>
            <a:prstGeom prst="rect">
              <a:avLst/>
            </a:prstGeom>
            <a:noFill/>
          </p:spPr>
          <p:txBody>
            <a:bodyPr wrap="none" rtlCol="0">
              <a:spAutoFit/>
            </a:bodyPr>
            <a:lstStyle/>
            <a:p>
              <a:pPr algn="r"/>
              <a:r>
                <a:rPr lang="en-US" sz="1200"/>
                <a:t>25000</a:t>
              </a:r>
              <a:endParaRPr lang="en-US" sz="1200" dirty="0"/>
            </a:p>
          </p:txBody>
        </p:sp>
        <p:sp>
          <p:nvSpPr>
            <p:cNvPr id="87" name="ZoneTexte 86">
              <a:extLst>
                <a:ext uri="{FF2B5EF4-FFF2-40B4-BE49-F238E27FC236}">
                  <a16:creationId xmlns:a16="http://schemas.microsoft.com/office/drawing/2014/main" id="{F34C13D9-D0AB-4FA9-8479-9CFAACC503AE}"/>
                </a:ext>
              </a:extLst>
            </p:cNvPr>
            <p:cNvSpPr txBox="1"/>
            <p:nvPr/>
          </p:nvSpPr>
          <p:spPr>
            <a:xfrm>
              <a:off x="2438504" y="5397619"/>
              <a:ext cx="771366" cy="276999"/>
            </a:xfrm>
            <a:prstGeom prst="rect">
              <a:avLst/>
            </a:prstGeom>
            <a:noFill/>
          </p:spPr>
          <p:txBody>
            <a:bodyPr wrap="none" rtlCol="0">
              <a:spAutoFit/>
            </a:bodyPr>
            <a:lstStyle/>
            <a:p>
              <a:pPr algn="ctr"/>
              <a:r>
                <a:rPr lang="en-US" sz="1200" b="1"/>
                <a:t>Time (hr)</a:t>
              </a:r>
              <a:endParaRPr lang="en-US" sz="1200" b="1" dirty="0"/>
            </a:p>
          </p:txBody>
        </p:sp>
        <p:sp>
          <p:nvSpPr>
            <p:cNvPr id="88" name="ZoneTexte 87">
              <a:extLst>
                <a:ext uri="{FF2B5EF4-FFF2-40B4-BE49-F238E27FC236}">
                  <a16:creationId xmlns:a16="http://schemas.microsoft.com/office/drawing/2014/main" id="{21B3DD2B-32CC-4AFC-B0C0-9A7774B3A6F7}"/>
                </a:ext>
              </a:extLst>
            </p:cNvPr>
            <p:cNvSpPr txBox="1"/>
            <p:nvPr/>
          </p:nvSpPr>
          <p:spPr>
            <a:xfrm rot="16200000">
              <a:off x="-246548" y="3444449"/>
              <a:ext cx="1699503" cy="461665"/>
            </a:xfrm>
            <a:prstGeom prst="rect">
              <a:avLst/>
            </a:prstGeom>
            <a:noFill/>
          </p:spPr>
          <p:txBody>
            <a:bodyPr wrap="none" rtlCol="0">
              <a:spAutoFit/>
            </a:bodyPr>
            <a:lstStyle/>
            <a:p>
              <a:pPr algn="ctr"/>
              <a:r>
                <a:rPr lang="en-US" sz="1200" b="1"/>
                <a:t>Mean MK-8507 plasma </a:t>
              </a:r>
              <a:br>
                <a:rPr lang="en-US" sz="1200" b="1"/>
              </a:br>
              <a:r>
                <a:rPr lang="en-US" sz="1200" b="1"/>
                <a:t>concentration (nM)</a:t>
              </a:r>
              <a:endParaRPr lang="en-US" sz="1200" b="1" dirty="0"/>
            </a:p>
          </p:txBody>
        </p:sp>
      </p:grpSp>
      <p:sp>
        <p:nvSpPr>
          <p:cNvPr id="90" name="ZoneTexte 89">
            <a:extLst>
              <a:ext uri="{FF2B5EF4-FFF2-40B4-BE49-F238E27FC236}">
                <a16:creationId xmlns:a16="http://schemas.microsoft.com/office/drawing/2014/main" id="{B08555D6-899C-4AE8-A850-98148783D4F5}"/>
              </a:ext>
            </a:extLst>
          </p:cNvPr>
          <p:cNvSpPr txBox="1"/>
          <p:nvPr/>
        </p:nvSpPr>
        <p:spPr>
          <a:xfrm>
            <a:off x="2919918" y="1678192"/>
            <a:ext cx="6631687" cy="646331"/>
          </a:xfrm>
          <a:prstGeom prst="rect">
            <a:avLst/>
          </a:prstGeom>
          <a:noFill/>
        </p:spPr>
        <p:txBody>
          <a:bodyPr wrap="none">
            <a:spAutoFit/>
          </a:bodyPr>
          <a:lstStyle/>
          <a:p>
            <a:pPr algn="ctr" defTabSz="685783" eaLnBrk="0" fontAlgn="base" hangingPunct="0">
              <a:spcBef>
                <a:spcPct val="0"/>
              </a:spcBef>
              <a:spcAft>
                <a:spcPct val="0"/>
              </a:spcAft>
              <a:defRPr/>
            </a:pPr>
            <a:r>
              <a:rPr lang="en-US" b="1" dirty="0">
                <a:solidFill>
                  <a:srgbClr val="0070C0"/>
                </a:solidFill>
                <a:cs typeface="Arial" panose="020B0604020202020204" pitchFamily="34" charset="0"/>
              </a:rPr>
              <a:t>Mean Plasma Concentration vs Time Profiles of Single Oral Doses of</a:t>
            </a:r>
          </a:p>
          <a:p>
            <a:pPr algn="ctr" defTabSz="685783" eaLnBrk="0" fontAlgn="base" hangingPunct="0">
              <a:spcBef>
                <a:spcPct val="0"/>
              </a:spcBef>
              <a:spcAft>
                <a:spcPct val="0"/>
              </a:spcAft>
              <a:defRPr/>
            </a:pPr>
            <a:r>
              <a:rPr lang="en-US" b="1" dirty="0">
                <a:solidFill>
                  <a:srgbClr val="0070C0"/>
                </a:solidFill>
                <a:cs typeface="Arial" panose="020B0604020202020204" pitchFamily="34" charset="0"/>
              </a:rPr>
              <a:t>MK-8507 in the Fasted State (Study 1 and Study 2)</a:t>
            </a:r>
            <a:endParaRPr lang="en-GB" b="1" baseline="30000" dirty="0">
              <a:solidFill>
                <a:srgbClr val="0070C0"/>
              </a:solidFill>
              <a:cs typeface="Arial" panose="020B0604020202020204" pitchFamily="34" charset="0"/>
            </a:endParaRPr>
          </a:p>
        </p:txBody>
      </p:sp>
    </p:spTree>
    <p:extLst>
      <p:ext uri="{BB962C8B-B14F-4D97-AF65-F5344CB8AC3E}">
        <p14:creationId xmlns:p14="http://schemas.microsoft.com/office/powerpoint/2010/main" val="36533382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FD6D81-88DD-4C7B-AB79-BCE1E77C0A20}"/>
              </a:ext>
            </a:extLst>
          </p:cNvPr>
          <p:cNvSpPr/>
          <p:nvPr/>
        </p:nvSpPr>
        <p:spPr>
          <a:xfrm>
            <a:off x="9654959" y="6495532"/>
            <a:ext cx="2537041" cy="276999"/>
          </a:xfrm>
          <a:prstGeom prst="rect">
            <a:avLst/>
          </a:prstGeom>
        </p:spPr>
        <p:txBody>
          <a:bodyPr wrap="none">
            <a:spAutoFit/>
          </a:bodyPr>
          <a:lstStyle/>
          <a:p>
            <a:pPr algn="r"/>
            <a:r>
              <a:rPr lang="fr-FR" sz="1200" i="1" dirty="0" err="1"/>
              <a:t>Ankrom</a:t>
            </a:r>
            <a:r>
              <a:rPr lang="fr-FR" sz="1200" i="1" dirty="0"/>
              <a:t> W, Glasgow 2020, Abs. 0416 </a:t>
            </a:r>
          </a:p>
        </p:txBody>
      </p:sp>
      <p:sp>
        <p:nvSpPr>
          <p:cNvPr id="3" name="Titre 2">
            <a:extLst>
              <a:ext uri="{FF2B5EF4-FFF2-40B4-BE49-F238E27FC236}">
                <a16:creationId xmlns:a16="http://schemas.microsoft.com/office/drawing/2014/main" id="{9AEB22FA-56D2-41C7-8940-FD5DCF537F0D}"/>
              </a:ext>
            </a:extLst>
          </p:cNvPr>
          <p:cNvSpPr>
            <a:spLocks noGrp="1"/>
          </p:cNvSpPr>
          <p:nvPr>
            <p:ph type="title"/>
          </p:nvPr>
        </p:nvSpPr>
        <p:spPr/>
        <p:txBody>
          <a:bodyPr>
            <a:normAutofit/>
          </a:bodyPr>
          <a:lstStyle/>
          <a:p>
            <a:r>
              <a:rPr lang="fr-FR" sz="2800" dirty="0"/>
              <a:t>Single oral doses of MK-8507 </a:t>
            </a:r>
            <a:r>
              <a:rPr lang="fr-FR" sz="2800" dirty="0" err="1"/>
              <a:t>reduced</a:t>
            </a:r>
            <a:r>
              <a:rPr lang="fr-FR" sz="2800" dirty="0"/>
              <a:t> HIV-1 RNA </a:t>
            </a:r>
            <a:r>
              <a:rPr lang="fr-FR" sz="2800" dirty="0" err="1"/>
              <a:t>levels</a:t>
            </a:r>
            <a:r>
              <a:rPr lang="fr-FR" sz="2800" dirty="0"/>
              <a:t> for at least 1 </a:t>
            </a:r>
            <a:r>
              <a:rPr lang="fr-FR" sz="2800" dirty="0" err="1"/>
              <a:t>week</a:t>
            </a:r>
            <a:endParaRPr lang="fr-FR" sz="2800" dirty="0"/>
          </a:p>
        </p:txBody>
      </p:sp>
      <p:sp>
        <p:nvSpPr>
          <p:cNvPr id="11" name="Espace réservé du contenu 9">
            <a:extLst>
              <a:ext uri="{FF2B5EF4-FFF2-40B4-BE49-F238E27FC236}">
                <a16:creationId xmlns:a16="http://schemas.microsoft.com/office/drawing/2014/main" id="{51A4E0CB-2BF6-4560-BD45-4A29C3152330}"/>
              </a:ext>
            </a:extLst>
          </p:cNvPr>
          <p:cNvSpPr txBox="1">
            <a:spLocks/>
          </p:cNvSpPr>
          <p:nvPr/>
        </p:nvSpPr>
        <p:spPr>
          <a:xfrm>
            <a:off x="161192" y="2399931"/>
            <a:ext cx="3227588" cy="2373092"/>
          </a:xfrm>
          <a:prstGeom prst="rect">
            <a:avLst/>
          </a:prstGeom>
        </p:spPr>
        <p:txBody>
          <a:bodyPr vert="horz" lIns="91440" tIns="45720" rIns="91440" bIns="45720" rtlCol="0">
            <a:normAutofit fontScale="92500" lnSpcReduction="10000"/>
          </a:bodyPr>
          <a:lstStyle>
            <a:lvl1pPr marL="257175" indent="-257175" algn="l" defTabSz="342900" rtl="0" eaLnBrk="1" latinLnBrk="0" hangingPunct="1">
              <a:spcBef>
                <a:spcPct val="20000"/>
              </a:spcBef>
              <a:buClr>
                <a:srgbClr val="3C549F"/>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3C549F"/>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3C549F"/>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176213" indent="-176213"/>
            <a:r>
              <a:rPr lang="en-US" sz="1800" dirty="0"/>
              <a:t>Key Inclusion Criteria</a:t>
            </a:r>
            <a:br>
              <a:rPr lang="en-US" sz="1800" dirty="0"/>
            </a:br>
            <a:r>
              <a:rPr lang="en-US" sz="1800" dirty="0"/>
              <a:t>(NCT02174159)</a:t>
            </a:r>
          </a:p>
          <a:p>
            <a:pPr marL="447675" lvl="1" indent="-174625"/>
            <a:r>
              <a:rPr lang="en-US" sz="1600" dirty="0"/>
              <a:t>Plasma HIV-1 RNA</a:t>
            </a:r>
            <a:r>
              <a:rPr lang="en-US" sz="1600" dirty="0">
                <a:latin typeface="Calibri" panose="020F0502020204030204" pitchFamily="34" charset="0"/>
                <a:cs typeface="Calibri" panose="020F0502020204030204" pitchFamily="34" charset="0"/>
              </a:rPr>
              <a:t>≥</a:t>
            </a:r>
            <a:r>
              <a:rPr lang="en-US" sz="1600" dirty="0"/>
              <a:t>10,000 copies/mL</a:t>
            </a:r>
          </a:p>
          <a:p>
            <a:pPr marL="447675" lvl="1" indent="-174625"/>
            <a:r>
              <a:rPr lang="en-US" sz="1600" dirty="0"/>
              <a:t>CD4+ T-cell count &gt;200/mm</a:t>
            </a:r>
            <a:r>
              <a:rPr lang="en-US" sz="1600" baseline="30000" dirty="0"/>
              <a:t>3</a:t>
            </a:r>
          </a:p>
          <a:p>
            <a:pPr marL="447675" lvl="1" indent="-174625"/>
            <a:r>
              <a:rPr lang="en-US" sz="1600" dirty="0"/>
              <a:t>ARV-naïve</a:t>
            </a:r>
          </a:p>
          <a:p>
            <a:pPr marL="447675" lvl="1" indent="-174625"/>
            <a:r>
              <a:rPr lang="en-US" sz="1600" dirty="0"/>
              <a:t>No NNRTI drug resistance</a:t>
            </a:r>
          </a:p>
          <a:p>
            <a:pPr marL="447675" lvl="1" indent="-174625"/>
            <a:r>
              <a:rPr lang="en-US" sz="1600" dirty="0"/>
              <a:t>No active HCV/HBV infection</a:t>
            </a:r>
          </a:p>
          <a:p>
            <a:pPr marL="342900" lvl="1" indent="-69850">
              <a:buFont typeface="Arial"/>
              <a:buNone/>
            </a:pPr>
            <a:r>
              <a:rPr lang="en-US" sz="1800" b="1" dirty="0"/>
              <a:t>N=6 per panel</a:t>
            </a:r>
          </a:p>
        </p:txBody>
      </p:sp>
      <p:grpSp>
        <p:nvGrpSpPr>
          <p:cNvPr id="4" name="Groupe 3">
            <a:extLst>
              <a:ext uri="{FF2B5EF4-FFF2-40B4-BE49-F238E27FC236}">
                <a16:creationId xmlns:a16="http://schemas.microsoft.com/office/drawing/2014/main" id="{CF6A76A3-6E0C-4E0E-9D04-B934028C86AF}"/>
              </a:ext>
            </a:extLst>
          </p:cNvPr>
          <p:cNvGrpSpPr/>
          <p:nvPr/>
        </p:nvGrpSpPr>
        <p:grpSpPr>
          <a:xfrm>
            <a:off x="3138675" y="2136835"/>
            <a:ext cx="5066652" cy="3484080"/>
            <a:chOff x="3138675" y="2136835"/>
            <a:chExt cx="5066652" cy="3484080"/>
          </a:xfrm>
        </p:grpSpPr>
        <p:sp>
          <p:nvSpPr>
            <p:cNvPr id="78" name="ZoneTexte 77">
              <a:extLst>
                <a:ext uri="{FF2B5EF4-FFF2-40B4-BE49-F238E27FC236}">
                  <a16:creationId xmlns:a16="http://schemas.microsoft.com/office/drawing/2014/main" id="{B41ECDD1-6ED2-49CB-A314-0BF088482DAE}"/>
                </a:ext>
              </a:extLst>
            </p:cNvPr>
            <p:cNvSpPr txBox="1"/>
            <p:nvPr/>
          </p:nvSpPr>
          <p:spPr>
            <a:xfrm rot="16200000">
              <a:off x="1933312" y="3459782"/>
              <a:ext cx="2933945" cy="523220"/>
            </a:xfrm>
            <a:prstGeom prst="rect">
              <a:avLst/>
            </a:prstGeom>
            <a:noFill/>
          </p:spPr>
          <p:txBody>
            <a:bodyPr wrap="none" rtlCol="0">
              <a:spAutoFit/>
            </a:bodyPr>
            <a:lstStyle/>
            <a:p>
              <a:pPr algn="ctr"/>
              <a:r>
                <a:rPr lang="en-US" sz="1400" b="1"/>
                <a:t>Mean change in plasma HIV-1 RNA</a:t>
              </a:r>
              <a:br>
                <a:rPr lang="en-US" sz="1400" b="1"/>
              </a:br>
              <a:r>
                <a:rPr lang="en-US" sz="1400" b="1"/>
                <a:t>from baseline, log</a:t>
              </a:r>
              <a:r>
                <a:rPr lang="en-US" sz="1400" b="1" baseline="-25000"/>
                <a:t>10</a:t>
              </a:r>
              <a:r>
                <a:rPr lang="en-US" sz="1400" b="1"/>
                <a:t> copies/mL (</a:t>
              </a:r>
              <a:r>
                <a:rPr lang="en-US" sz="1400" b="1" u="sng"/>
                <a:t>+</a:t>
              </a:r>
              <a:r>
                <a:rPr lang="en-US" sz="1400" b="1"/>
                <a:t> SD)</a:t>
              </a:r>
              <a:endParaRPr lang="en-US" sz="1400" b="1" dirty="0"/>
            </a:p>
          </p:txBody>
        </p:sp>
        <p:grpSp>
          <p:nvGrpSpPr>
            <p:cNvPr id="14" name="Groupe 13">
              <a:extLst>
                <a:ext uri="{FF2B5EF4-FFF2-40B4-BE49-F238E27FC236}">
                  <a16:creationId xmlns:a16="http://schemas.microsoft.com/office/drawing/2014/main" id="{5CCA7E0D-EAB0-40C9-9F66-0502582236C0}"/>
                </a:ext>
              </a:extLst>
            </p:cNvPr>
            <p:cNvGrpSpPr/>
            <p:nvPr/>
          </p:nvGrpSpPr>
          <p:grpSpPr>
            <a:xfrm>
              <a:off x="4002980" y="2247989"/>
              <a:ext cx="4039408" cy="2811721"/>
              <a:chOff x="1400175" y="1827213"/>
              <a:chExt cx="5018088" cy="3197225"/>
            </a:xfrm>
          </p:grpSpPr>
          <p:sp>
            <p:nvSpPr>
              <p:cNvPr id="15" name="Freeform 5">
                <a:extLst>
                  <a:ext uri="{FF2B5EF4-FFF2-40B4-BE49-F238E27FC236}">
                    <a16:creationId xmlns:a16="http://schemas.microsoft.com/office/drawing/2014/main" id="{77F93C83-AE19-4DE1-9872-684052CE9706}"/>
                  </a:ext>
                </a:extLst>
              </p:cNvPr>
              <p:cNvSpPr>
                <a:spLocks/>
              </p:cNvSpPr>
              <p:nvPr/>
            </p:nvSpPr>
            <p:spPr bwMode="auto">
              <a:xfrm>
                <a:off x="1520825" y="1827213"/>
                <a:ext cx="4848225" cy="3074988"/>
              </a:xfrm>
              <a:custGeom>
                <a:avLst/>
                <a:gdLst>
                  <a:gd name="T0" fmla="*/ 3054 w 3054"/>
                  <a:gd name="T1" fmla="*/ 1937 h 1937"/>
                  <a:gd name="T2" fmla="*/ 0 w 3054"/>
                  <a:gd name="T3" fmla="*/ 1937 h 1937"/>
                  <a:gd name="T4" fmla="*/ 0 w 3054"/>
                  <a:gd name="T5" fmla="*/ 0 h 1937"/>
                </a:gdLst>
                <a:ahLst/>
                <a:cxnLst>
                  <a:cxn ang="0">
                    <a:pos x="T0" y="T1"/>
                  </a:cxn>
                  <a:cxn ang="0">
                    <a:pos x="T2" y="T3"/>
                  </a:cxn>
                  <a:cxn ang="0">
                    <a:pos x="T4" y="T5"/>
                  </a:cxn>
                </a:cxnLst>
                <a:rect l="0" t="0" r="r" b="b"/>
                <a:pathLst>
                  <a:path w="3054" h="1937">
                    <a:moveTo>
                      <a:pt x="3054" y="1937"/>
                    </a:moveTo>
                    <a:lnTo>
                      <a:pt x="0" y="1937"/>
                    </a:lnTo>
                    <a:lnTo>
                      <a:pt x="0" y="0"/>
                    </a:lnTo>
                  </a:path>
                </a:pathLst>
              </a:custGeom>
              <a:noFill/>
              <a:ln w="9525"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dirty="0"/>
              </a:p>
            </p:txBody>
          </p:sp>
          <p:sp>
            <p:nvSpPr>
              <p:cNvPr id="16" name="Line 6">
                <a:extLst>
                  <a:ext uri="{FF2B5EF4-FFF2-40B4-BE49-F238E27FC236}">
                    <a16:creationId xmlns:a16="http://schemas.microsoft.com/office/drawing/2014/main" id="{A85DB7CD-FE80-4140-866D-FA46DD141812}"/>
                  </a:ext>
                </a:extLst>
              </p:cNvPr>
              <p:cNvSpPr>
                <a:spLocks noChangeShapeType="1"/>
              </p:cNvSpPr>
              <p:nvPr/>
            </p:nvSpPr>
            <p:spPr bwMode="auto">
              <a:xfrm>
                <a:off x="1400175" y="2371725"/>
                <a:ext cx="120650" cy="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000" dirty="0"/>
              </a:p>
            </p:txBody>
          </p:sp>
          <p:sp>
            <p:nvSpPr>
              <p:cNvPr id="17" name="Line 7">
                <a:extLst>
                  <a:ext uri="{FF2B5EF4-FFF2-40B4-BE49-F238E27FC236}">
                    <a16:creationId xmlns:a16="http://schemas.microsoft.com/office/drawing/2014/main" id="{32057668-BB54-4432-8DEA-C7A6A22C0175}"/>
                  </a:ext>
                </a:extLst>
              </p:cNvPr>
              <p:cNvSpPr>
                <a:spLocks noChangeShapeType="1"/>
              </p:cNvSpPr>
              <p:nvPr/>
            </p:nvSpPr>
            <p:spPr bwMode="auto">
              <a:xfrm>
                <a:off x="1400175" y="2879725"/>
                <a:ext cx="120650" cy="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000" dirty="0"/>
              </a:p>
            </p:txBody>
          </p:sp>
          <p:sp>
            <p:nvSpPr>
              <p:cNvPr id="18" name="Line 8">
                <a:extLst>
                  <a:ext uri="{FF2B5EF4-FFF2-40B4-BE49-F238E27FC236}">
                    <a16:creationId xmlns:a16="http://schemas.microsoft.com/office/drawing/2014/main" id="{D76DE1CE-74F1-4A72-B5FF-3DCEEBF3F8A5}"/>
                  </a:ext>
                </a:extLst>
              </p:cNvPr>
              <p:cNvSpPr>
                <a:spLocks noChangeShapeType="1"/>
              </p:cNvSpPr>
              <p:nvPr/>
            </p:nvSpPr>
            <p:spPr bwMode="auto">
              <a:xfrm>
                <a:off x="1400175" y="3384550"/>
                <a:ext cx="120650" cy="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000" dirty="0"/>
              </a:p>
            </p:txBody>
          </p:sp>
          <p:sp>
            <p:nvSpPr>
              <p:cNvPr id="19" name="Line 9">
                <a:extLst>
                  <a:ext uri="{FF2B5EF4-FFF2-40B4-BE49-F238E27FC236}">
                    <a16:creationId xmlns:a16="http://schemas.microsoft.com/office/drawing/2014/main" id="{2DFE3974-2C51-4D95-BD99-A791736BDE8A}"/>
                  </a:ext>
                </a:extLst>
              </p:cNvPr>
              <p:cNvSpPr>
                <a:spLocks noChangeShapeType="1"/>
              </p:cNvSpPr>
              <p:nvPr/>
            </p:nvSpPr>
            <p:spPr bwMode="auto">
              <a:xfrm>
                <a:off x="1400175" y="3889375"/>
                <a:ext cx="120650" cy="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000" dirty="0"/>
              </a:p>
            </p:txBody>
          </p:sp>
          <p:sp>
            <p:nvSpPr>
              <p:cNvPr id="20" name="Line 10">
                <a:extLst>
                  <a:ext uri="{FF2B5EF4-FFF2-40B4-BE49-F238E27FC236}">
                    <a16:creationId xmlns:a16="http://schemas.microsoft.com/office/drawing/2014/main" id="{73E7990B-D002-44BA-9ED1-8C869D57D21B}"/>
                  </a:ext>
                </a:extLst>
              </p:cNvPr>
              <p:cNvSpPr>
                <a:spLocks noChangeShapeType="1"/>
              </p:cNvSpPr>
              <p:nvPr/>
            </p:nvSpPr>
            <p:spPr bwMode="auto">
              <a:xfrm>
                <a:off x="1400175" y="4394200"/>
                <a:ext cx="120650" cy="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000" dirty="0"/>
              </a:p>
            </p:txBody>
          </p:sp>
          <p:sp>
            <p:nvSpPr>
              <p:cNvPr id="21" name="Line 11">
                <a:extLst>
                  <a:ext uri="{FF2B5EF4-FFF2-40B4-BE49-F238E27FC236}">
                    <a16:creationId xmlns:a16="http://schemas.microsoft.com/office/drawing/2014/main" id="{BCFB99AC-D90C-40F1-8059-BBFCA8F374F5}"/>
                  </a:ext>
                </a:extLst>
              </p:cNvPr>
              <p:cNvSpPr>
                <a:spLocks noChangeShapeType="1"/>
              </p:cNvSpPr>
              <p:nvPr/>
            </p:nvSpPr>
            <p:spPr bwMode="auto">
              <a:xfrm>
                <a:off x="1400175" y="4902200"/>
                <a:ext cx="120650" cy="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000" dirty="0"/>
              </a:p>
            </p:txBody>
          </p:sp>
          <p:sp>
            <p:nvSpPr>
              <p:cNvPr id="22" name="Line 12">
                <a:extLst>
                  <a:ext uri="{FF2B5EF4-FFF2-40B4-BE49-F238E27FC236}">
                    <a16:creationId xmlns:a16="http://schemas.microsoft.com/office/drawing/2014/main" id="{60978131-D02D-4179-A1E7-233FA2698561}"/>
                  </a:ext>
                </a:extLst>
              </p:cNvPr>
              <p:cNvSpPr>
                <a:spLocks noChangeShapeType="1"/>
              </p:cNvSpPr>
              <p:nvPr/>
            </p:nvSpPr>
            <p:spPr bwMode="auto">
              <a:xfrm>
                <a:off x="1400175" y="1865313"/>
                <a:ext cx="120650" cy="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000" dirty="0"/>
              </a:p>
            </p:txBody>
          </p:sp>
          <p:sp>
            <p:nvSpPr>
              <p:cNvPr id="23" name="Line 13">
                <a:extLst>
                  <a:ext uri="{FF2B5EF4-FFF2-40B4-BE49-F238E27FC236}">
                    <a16:creationId xmlns:a16="http://schemas.microsoft.com/office/drawing/2014/main" id="{E4FD0AE0-A9EC-459F-957C-3703A3873F8C}"/>
                  </a:ext>
                </a:extLst>
              </p:cNvPr>
              <p:cNvSpPr>
                <a:spLocks noChangeShapeType="1"/>
              </p:cNvSpPr>
              <p:nvPr/>
            </p:nvSpPr>
            <p:spPr bwMode="auto">
              <a:xfrm flipV="1">
                <a:off x="4257675" y="4902200"/>
                <a:ext cx="0" cy="122238"/>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000" dirty="0"/>
              </a:p>
            </p:txBody>
          </p:sp>
          <p:sp>
            <p:nvSpPr>
              <p:cNvPr id="24" name="Line 14">
                <a:extLst>
                  <a:ext uri="{FF2B5EF4-FFF2-40B4-BE49-F238E27FC236}">
                    <a16:creationId xmlns:a16="http://schemas.microsoft.com/office/drawing/2014/main" id="{B72418A8-A7D1-4408-8AD2-FD41A97A234A}"/>
                  </a:ext>
                </a:extLst>
              </p:cNvPr>
              <p:cNvSpPr>
                <a:spLocks noChangeShapeType="1"/>
              </p:cNvSpPr>
              <p:nvPr/>
            </p:nvSpPr>
            <p:spPr bwMode="auto">
              <a:xfrm flipV="1">
                <a:off x="4951413" y="4902200"/>
                <a:ext cx="0" cy="122238"/>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000" dirty="0"/>
              </a:p>
            </p:txBody>
          </p:sp>
          <p:sp>
            <p:nvSpPr>
              <p:cNvPr id="25" name="Line 15">
                <a:extLst>
                  <a:ext uri="{FF2B5EF4-FFF2-40B4-BE49-F238E27FC236}">
                    <a16:creationId xmlns:a16="http://schemas.microsoft.com/office/drawing/2014/main" id="{760A8FF7-AC49-40EE-96E5-A419E5D27190}"/>
                  </a:ext>
                </a:extLst>
              </p:cNvPr>
              <p:cNvSpPr>
                <a:spLocks noChangeShapeType="1"/>
              </p:cNvSpPr>
              <p:nvPr/>
            </p:nvSpPr>
            <p:spPr bwMode="auto">
              <a:xfrm flipV="1">
                <a:off x="5634038" y="4902200"/>
                <a:ext cx="0" cy="122238"/>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000" dirty="0"/>
              </a:p>
            </p:txBody>
          </p:sp>
          <p:sp>
            <p:nvSpPr>
              <p:cNvPr id="26" name="Line 16">
                <a:extLst>
                  <a:ext uri="{FF2B5EF4-FFF2-40B4-BE49-F238E27FC236}">
                    <a16:creationId xmlns:a16="http://schemas.microsoft.com/office/drawing/2014/main" id="{7DA28A60-53E7-4362-8F73-4D225F0B04D6}"/>
                  </a:ext>
                </a:extLst>
              </p:cNvPr>
              <p:cNvSpPr>
                <a:spLocks noChangeShapeType="1"/>
              </p:cNvSpPr>
              <p:nvPr/>
            </p:nvSpPr>
            <p:spPr bwMode="auto">
              <a:xfrm flipV="1">
                <a:off x="1617663" y="4902200"/>
                <a:ext cx="0" cy="122238"/>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000" dirty="0"/>
              </a:p>
            </p:txBody>
          </p:sp>
          <p:sp>
            <p:nvSpPr>
              <p:cNvPr id="27" name="Line 17">
                <a:extLst>
                  <a:ext uri="{FF2B5EF4-FFF2-40B4-BE49-F238E27FC236}">
                    <a16:creationId xmlns:a16="http://schemas.microsoft.com/office/drawing/2014/main" id="{4E960EC5-D638-4055-97F8-9FAF8C73114D}"/>
                  </a:ext>
                </a:extLst>
              </p:cNvPr>
              <p:cNvSpPr>
                <a:spLocks noChangeShapeType="1"/>
              </p:cNvSpPr>
              <p:nvPr/>
            </p:nvSpPr>
            <p:spPr bwMode="auto">
              <a:xfrm flipV="1">
                <a:off x="1520825" y="4902200"/>
                <a:ext cx="0" cy="122238"/>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000" dirty="0"/>
              </a:p>
            </p:txBody>
          </p:sp>
          <p:sp>
            <p:nvSpPr>
              <p:cNvPr id="28" name="Line 18">
                <a:extLst>
                  <a:ext uri="{FF2B5EF4-FFF2-40B4-BE49-F238E27FC236}">
                    <a16:creationId xmlns:a16="http://schemas.microsoft.com/office/drawing/2014/main" id="{33C459A8-A4AE-4A2D-A8AA-D8B6CA662ED3}"/>
                  </a:ext>
                </a:extLst>
              </p:cNvPr>
              <p:cNvSpPr>
                <a:spLocks noChangeShapeType="1"/>
              </p:cNvSpPr>
              <p:nvPr/>
            </p:nvSpPr>
            <p:spPr bwMode="auto">
              <a:xfrm flipV="1">
                <a:off x="2189163" y="4902200"/>
                <a:ext cx="0" cy="122238"/>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000" dirty="0"/>
              </a:p>
            </p:txBody>
          </p:sp>
          <p:sp>
            <p:nvSpPr>
              <p:cNvPr id="29" name="Line 19">
                <a:extLst>
                  <a:ext uri="{FF2B5EF4-FFF2-40B4-BE49-F238E27FC236}">
                    <a16:creationId xmlns:a16="http://schemas.microsoft.com/office/drawing/2014/main" id="{F7FC99BC-C260-4F16-885D-8788A1D1725B}"/>
                  </a:ext>
                </a:extLst>
              </p:cNvPr>
              <p:cNvSpPr>
                <a:spLocks noChangeShapeType="1"/>
              </p:cNvSpPr>
              <p:nvPr/>
            </p:nvSpPr>
            <p:spPr bwMode="auto">
              <a:xfrm flipV="1">
                <a:off x="6335713" y="4902200"/>
                <a:ext cx="0" cy="122238"/>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000" dirty="0"/>
              </a:p>
            </p:txBody>
          </p:sp>
          <p:sp>
            <p:nvSpPr>
              <p:cNvPr id="30" name="Line 20">
                <a:extLst>
                  <a:ext uri="{FF2B5EF4-FFF2-40B4-BE49-F238E27FC236}">
                    <a16:creationId xmlns:a16="http://schemas.microsoft.com/office/drawing/2014/main" id="{EA9D7940-2E17-454F-9EFE-353629AF875F}"/>
                  </a:ext>
                </a:extLst>
              </p:cNvPr>
              <p:cNvSpPr>
                <a:spLocks noChangeShapeType="1"/>
              </p:cNvSpPr>
              <p:nvPr/>
            </p:nvSpPr>
            <p:spPr bwMode="auto">
              <a:xfrm flipH="1">
                <a:off x="1520825" y="3384550"/>
                <a:ext cx="4868863" cy="0"/>
              </a:xfrm>
              <a:prstGeom prst="line">
                <a:avLst/>
              </a:prstGeom>
              <a:noFill/>
              <a:ln w="9525" cap="rnd">
                <a:solidFill>
                  <a:srgbClr val="000000"/>
                </a:solidFill>
                <a:prstDash val="dash"/>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000" dirty="0"/>
              </a:p>
            </p:txBody>
          </p:sp>
          <p:sp>
            <p:nvSpPr>
              <p:cNvPr id="31" name="Line 21">
                <a:extLst>
                  <a:ext uri="{FF2B5EF4-FFF2-40B4-BE49-F238E27FC236}">
                    <a16:creationId xmlns:a16="http://schemas.microsoft.com/office/drawing/2014/main" id="{DAF6FAF4-05FD-4342-B8C5-FA66AE86B2EA}"/>
                  </a:ext>
                </a:extLst>
              </p:cNvPr>
              <p:cNvSpPr>
                <a:spLocks noChangeShapeType="1"/>
              </p:cNvSpPr>
              <p:nvPr/>
            </p:nvSpPr>
            <p:spPr bwMode="auto">
              <a:xfrm>
                <a:off x="3040063" y="1900238"/>
                <a:ext cx="344488" cy="0"/>
              </a:xfrm>
              <a:prstGeom prst="line">
                <a:avLst/>
              </a:prstGeom>
              <a:noFill/>
              <a:ln w="30163" cap="rnd">
                <a:solidFill>
                  <a:srgbClr val="6ECBA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000" dirty="0"/>
              </a:p>
            </p:txBody>
          </p:sp>
          <p:sp>
            <p:nvSpPr>
              <p:cNvPr id="32" name="Line 22">
                <a:extLst>
                  <a:ext uri="{FF2B5EF4-FFF2-40B4-BE49-F238E27FC236}">
                    <a16:creationId xmlns:a16="http://schemas.microsoft.com/office/drawing/2014/main" id="{983392E5-D3EB-4C55-92EC-1AE65820C7BE}"/>
                  </a:ext>
                </a:extLst>
              </p:cNvPr>
              <p:cNvSpPr>
                <a:spLocks noChangeShapeType="1"/>
              </p:cNvSpPr>
              <p:nvPr/>
            </p:nvSpPr>
            <p:spPr bwMode="auto">
              <a:xfrm>
                <a:off x="3040063" y="2130425"/>
                <a:ext cx="344488" cy="0"/>
              </a:xfrm>
              <a:prstGeom prst="line">
                <a:avLst/>
              </a:prstGeom>
              <a:noFill/>
              <a:ln w="30163" cap="rnd">
                <a:solidFill>
                  <a:srgbClr val="0F8778"/>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000" dirty="0"/>
              </a:p>
            </p:txBody>
          </p:sp>
          <p:sp>
            <p:nvSpPr>
              <p:cNvPr id="33" name="Line 23">
                <a:extLst>
                  <a:ext uri="{FF2B5EF4-FFF2-40B4-BE49-F238E27FC236}">
                    <a16:creationId xmlns:a16="http://schemas.microsoft.com/office/drawing/2014/main" id="{2554E501-8BDB-4057-890F-59FEF2864228}"/>
                  </a:ext>
                </a:extLst>
              </p:cNvPr>
              <p:cNvSpPr>
                <a:spLocks noChangeShapeType="1"/>
              </p:cNvSpPr>
              <p:nvPr/>
            </p:nvSpPr>
            <p:spPr bwMode="auto">
              <a:xfrm>
                <a:off x="3040063" y="2360613"/>
                <a:ext cx="344488" cy="0"/>
              </a:xfrm>
              <a:prstGeom prst="line">
                <a:avLst/>
              </a:prstGeom>
              <a:noFill/>
              <a:ln w="30163" cap="rnd">
                <a:solidFill>
                  <a:srgbClr val="03423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000" dirty="0"/>
              </a:p>
            </p:txBody>
          </p:sp>
          <p:sp>
            <p:nvSpPr>
              <p:cNvPr id="34" name="Freeform 24">
                <a:extLst>
                  <a:ext uri="{FF2B5EF4-FFF2-40B4-BE49-F238E27FC236}">
                    <a16:creationId xmlns:a16="http://schemas.microsoft.com/office/drawing/2014/main" id="{482C4E02-085B-488F-B0B8-8A219A693F82}"/>
                  </a:ext>
                </a:extLst>
              </p:cNvPr>
              <p:cNvSpPr>
                <a:spLocks/>
              </p:cNvSpPr>
              <p:nvPr/>
            </p:nvSpPr>
            <p:spPr bwMode="auto">
              <a:xfrm>
                <a:off x="1520825" y="2371725"/>
                <a:ext cx="4826000" cy="1230313"/>
              </a:xfrm>
              <a:custGeom>
                <a:avLst/>
                <a:gdLst>
                  <a:gd name="T0" fmla="*/ 3040 w 3040"/>
                  <a:gd name="T1" fmla="*/ 775 h 775"/>
                  <a:gd name="T2" fmla="*/ 2595 w 3040"/>
                  <a:gd name="T3" fmla="*/ 690 h 775"/>
                  <a:gd name="T4" fmla="*/ 2167 w 3040"/>
                  <a:gd name="T5" fmla="*/ 597 h 775"/>
                  <a:gd name="T6" fmla="*/ 1725 w 3040"/>
                  <a:gd name="T7" fmla="*/ 597 h 775"/>
                  <a:gd name="T8" fmla="*/ 428 w 3040"/>
                  <a:gd name="T9" fmla="*/ 142 h 775"/>
                  <a:gd name="T10" fmla="*/ 0 w 3040"/>
                  <a:gd name="T11" fmla="*/ 0 h 775"/>
                </a:gdLst>
                <a:ahLst/>
                <a:cxnLst>
                  <a:cxn ang="0">
                    <a:pos x="T0" y="T1"/>
                  </a:cxn>
                  <a:cxn ang="0">
                    <a:pos x="T2" y="T3"/>
                  </a:cxn>
                  <a:cxn ang="0">
                    <a:pos x="T4" y="T5"/>
                  </a:cxn>
                  <a:cxn ang="0">
                    <a:pos x="T6" y="T7"/>
                  </a:cxn>
                  <a:cxn ang="0">
                    <a:pos x="T8" y="T9"/>
                  </a:cxn>
                  <a:cxn ang="0">
                    <a:pos x="T10" y="T11"/>
                  </a:cxn>
                </a:cxnLst>
                <a:rect l="0" t="0" r="r" b="b"/>
                <a:pathLst>
                  <a:path w="3040" h="775">
                    <a:moveTo>
                      <a:pt x="3040" y="775"/>
                    </a:moveTo>
                    <a:lnTo>
                      <a:pt x="2595" y="690"/>
                    </a:lnTo>
                    <a:lnTo>
                      <a:pt x="2167" y="597"/>
                    </a:lnTo>
                    <a:lnTo>
                      <a:pt x="1725" y="597"/>
                    </a:lnTo>
                    <a:lnTo>
                      <a:pt x="428" y="142"/>
                    </a:lnTo>
                    <a:lnTo>
                      <a:pt x="0" y="0"/>
                    </a:lnTo>
                  </a:path>
                </a:pathLst>
              </a:custGeom>
              <a:noFill/>
              <a:ln w="30163" cap="rnd">
                <a:solidFill>
                  <a:srgbClr val="6ECBA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dirty="0"/>
              </a:p>
            </p:txBody>
          </p:sp>
          <p:sp>
            <p:nvSpPr>
              <p:cNvPr id="35" name="Line 25">
                <a:extLst>
                  <a:ext uri="{FF2B5EF4-FFF2-40B4-BE49-F238E27FC236}">
                    <a16:creationId xmlns:a16="http://schemas.microsoft.com/office/drawing/2014/main" id="{0DF06CDB-507E-485B-8307-6772A3C35B57}"/>
                  </a:ext>
                </a:extLst>
              </p:cNvPr>
              <p:cNvSpPr>
                <a:spLocks noChangeShapeType="1"/>
              </p:cNvSpPr>
              <p:nvPr/>
            </p:nvSpPr>
            <p:spPr bwMode="auto">
              <a:xfrm flipV="1">
                <a:off x="4229100" y="2933700"/>
                <a:ext cx="0" cy="779463"/>
              </a:xfrm>
              <a:prstGeom prst="line">
                <a:avLst/>
              </a:prstGeom>
              <a:noFill/>
              <a:ln w="20638" cap="rnd">
                <a:solidFill>
                  <a:srgbClr val="6ECBA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000" dirty="0"/>
              </a:p>
            </p:txBody>
          </p:sp>
          <p:sp>
            <p:nvSpPr>
              <p:cNvPr id="36" name="Line 26">
                <a:extLst>
                  <a:ext uri="{FF2B5EF4-FFF2-40B4-BE49-F238E27FC236}">
                    <a16:creationId xmlns:a16="http://schemas.microsoft.com/office/drawing/2014/main" id="{EDB9C7C7-CBA6-4AA3-AD66-6E5C6275F6E2}"/>
                  </a:ext>
                </a:extLst>
              </p:cNvPr>
              <p:cNvSpPr>
                <a:spLocks noChangeShapeType="1"/>
              </p:cNvSpPr>
              <p:nvPr/>
            </p:nvSpPr>
            <p:spPr bwMode="auto">
              <a:xfrm flipV="1">
                <a:off x="4919663" y="3040063"/>
                <a:ext cx="0" cy="585788"/>
              </a:xfrm>
              <a:prstGeom prst="line">
                <a:avLst/>
              </a:prstGeom>
              <a:noFill/>
              <a:ln w="20638" cap="rnd">
                <a:solidFill>
                  <a:srgbClr val="6ECBA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000" dirty="0"/>
              </a:p>
            </p:txBody>
          </p:sp>
          <p:sp>
            <p:nvSpPr>
              <p:cNvPr id="37" name="Line 27">
                <a:extLst>
                  <a:ext uri="{FF2B5EF4-FFF2-40B4-BE49-F238E27FC236}">
                    <a16:creationId xmlns:a16="http://schemas.microsoft.com/office/drawing/2014/main" id="{3E9903AD-48E1-4248-92FD-09639B6160E5}"/>
                  </a:ext>
                </a:extLst>
              </p:cNvPr>
              <p:cNvSpPr>
                <a:spLocks noChangeShapeType="1"/>
              </p:cNvSpPr>
              <p:nvPr/>
            </p:nvSpPr>
            <p:spPr bwMode="auto">
              <a:xfrm flipV="1">
                <a:off x="5600700" y="3154363"/>
                <a:ext cx="0" cy="625475"/>
              </a:xfrm>
              <a:prstGeom prst="line">
                <a:avLst/>
              </a:prstGeom>
              <a:noFill/>
              <a:ln w="20638" cap="rnd">
                <a:solidFill>
                  <a:srgbClr val="6ECBA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000" dirty="0"/>
              </a:p>
            </p:txBody>
          </p:sp>
          <p:sp>
            <p:nvSpPr>
              <p:cNvPr id="38" name="Line 28">
                <a:extLst>
                  <a:ext uri="{FF2B5EF4-FFF2-40B4-BE49-F238E27FC236}">
                    <a16:creationId xmlns:a16="http://schemas.microsoft.com/office/drawing/2014/main" id="{29D2C2F6-BE7E-4FB0-AC09-3DAC711E57FF}"/>
                  </a:ext>
                </a:extLst>
              </p:cNvPr>
              <p:cNvSpPr>
                <a:spLocks noChangeShapeType="1"/>
              </p:cNvSpPr>
              <p:nvPr/>
            </p:nvSpPr>
            <p:spPr bwMode="auto">
              <a:xfrm flipV="1">
                <a:off x="1585913" y="2314575"/>
                <a:ext cx="0" cy="184150"/>
              </a:xfrm>
              <a:prstGeom prst="line">
                <a:avLst/>
              </a:prstGeom>
              <a:noFill/>
              <a:ln w="20638" cap="rnd">
                <a:solidFill>
                  <a:srgbClr val="6ECBA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000" dirty="0"/>
              </a:p>
            </p:txBody>
          </p:sp>
          <p:sp>
            <p:nvSpPr>
              <p:cNvPr id="39" name="Line 29">
                <a:extLst>
                  <a:ext uri="{FF2B5EF4-FFF2-40B4-BE49-F238E27FC236}">
                    <a16:creationId xmlns:a16="http://schemas.microsoft.com/office/drawing/2014/main" id="{F44F1BE5-5204-49DA-96E8-99D3E8ADA678}"/>
                  </a:ext>
                </a:extLst>
              </p:cNvPr>
              <p:cNvSpPr>
                <a:spLocks noChangeShapeType="1"/>
              </p:cNvSpPr>
              <p:nvPr/>
            </p:nvSpPr>
            <p:spPr bwMode="auto">
              <a:xfrm flipV="1">
                <a:off x="2155825" y="2454275"/>
                <a:ext cx="0" cy="258763"/>
              </a:xfrm>
              <a:prstGeom prst="line">
                <a:avLst/>
              </a:prstGeom>
              <a:noFill/>
              <a:ln w="20638" cap="rnd">
                <a:solidFill>
                  <a:srgbClr val="6ECBA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000" dirty="0"/>
              </a:p>
            </p:txBody>
          </p:sp>
          <p:sp>
            <p:nvSpPr>
              <p:cNvPr id="40" name="Line 30">
                <a:extLst>
                  <a:ext uri="{FF2B5EF4-FFF2-40B4-BE49-F238E27FC236}">
                    <a16:creationId xmlns:a16="http://schemas.microsoft.com/office/drawing/2014/main" id="{593F0E8F-70E9-4498-9DD4-452B9892366C}"/>
                  </a:ext>
                </a:extLst>
              </p:cNvPr>
              <p:cNvSpPr>
                <a:spLocks noChangeShapeType="1"/>
              </p:cNvSpPr>
              <p:nvPr/>
            </p:nvSpPr>
            <p:spPr bwMode="auto">
              <a:xfrm flipV="1">
                <a:off x="6302375" y="3225800"/>
                <a:ext cx="0" cy="758825"/>
              </a:xfrm>
              <a:prstGeom prst="line">
                <a:avLst/>
              </a:prstGeom>
              <a:noFill/>
              <a:ln w="20638" cap="rnd">
                <a:solidFill>
                  <a:srgbClr val="6ECBA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000" dirty="0"/>
              </a:p>
            </p:txBody>
          </p:sp>
          <p:sp>
            <p:nvSpPr>
              <p:cNvPr id="41" name="Freeform 31">
                <a:extLst>
                  <a:ext uri="{FF2B5EF4-FFF2-40B4-BE49-F238E27FC236}">
                    <a16:creationId xmlns:a16="http://schemas.microsoft.com/office/drawing/2014/main" id="{A64C42B5-8CD0-4D9D-9947-FB5336B17FD5}"/>
                  </a:ext>
                </a:extLst>
              </p:cNvPr>
              <p:cNvSpPr>
                <a:spLocks/>
              </p:cNvSpPr>
              <p:nvPr/>
            </p:nvSpPr>
            <p:spPr bwMode="auto">
              <a:xfrm>
                <a:off x="1544638" y="2363788"/>
                <a:ext cx="82550" cy="82550"/>
              </a:xfrm>
              <a:custGeom>
                <a:avLst/>
                <a:gdLst>
                  <a:gd name="T0" fmla="*/ 27 w 32"/>
                  <a:gd name="T1" fmla="*/ 27 h 32"/>
                  <a:gd name="T2" fmla="*/ 32 w 32"/>
                  <a:gd name="T3" fmla="*/ 16 h 32"/>
                  <a:gd name="T4" fmla="*/ 27 w 32"/>
                  <a:gd name="T5" fmla="*/ 5 h 32"/>
                  <a:gd name="T6" fmla="*/ 16 w 32"/>
                  <a:gd name="T7" fmla="*/ 0 h 32"/>
                  <a:gd name="T8" fmla="*/ 4 w 32"/>
                  <a:gd name="T9" fmla="*/ 5 h 32"/>
                  <a:gd name="T10" fmla="*/ 0 w 32"/>
                  <a:gd name="T11" fmla="*/ 16 h 32"/>
                  <a:gd name="T12" fmla="*/ 4 w 32"/>
                  <a:gd name="T13" fmla="*/ 27 h 32"/>
                  <a:gd name="T14" fmla="*/ 16 w 32"/>
                  <a:gd name="T15" fmla="*/ 32 h 32"/>
                  <a:gd name="T16" fmla="*/ 27 w 32"/>
                  <a:gd name="T17"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27" y="27"/>
                    </a:moveTo>
                    <a:cubicBezTo>
                      <a:pt x="30" y="24"/>
                      <a:pt x="32" y="20"/>
                      <a:pt x="32" y="16"/>
                    </a:cubicBezTo>
                    <a:cubicBezTo>
                      <a:pt x="32" y="12"/>
                      <a:pt x="30" y="8"/>
                      <a:pt x="27" y="5"/>
                    </a:cubicBezTo>
                    <a:cubicBezTo>
                      <a:pt x="24" y="2"/>
                      <a:pt x="20" y="0"/>
                      <a:pt x="16" y="0"/>
                    </a:cubicBezTo>
                    <a:cubicBezTo>
                      <a:pt x="11" y="0"/>
                      <a:pt x="8" y="2"/>
                      <a:pt x="4" y="5"/>
                    </a:cubicBezTo>
                    <a:cubicBezTo>
                      <a:pt x="1" y="8"/>
                      <a:pt x="0" y="12"/>
                      <a:pt x="0" y="16"/>
                    </a:cubicBezTo>
                    <a:cubicBezTo>
                      <a:pt x="0" y="20"/>
                      <a:pt x="1" y="24"/>
                      <a:pt x="4" y="27"/>
                    </a:cubicBezTo>
                    <a:cubicBezTo>
                      <a:pt x="8" y="30"/>
                      <a:pt x="11" y="32"/>
                      <a:pt x="16" y="32"/>
                    </a:cubicBezTo>
                    <a:cubicBezTo>
                      <a:pt x="20" y="32"/>
                      <a:pt x="24" y="30"/>
                      <a:pt x="27" y="27"/>
                    </a:cubicBezTo>
                    <a:close/>
                  </a:path>
                </a:pathLst>
              </a:custGeom>
              <a:solidFill>
                <a:srgbClr val="6ECB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42" name="Freeform 32">
                <a:extLst>
                  <a:ext uri="{FF2B5EF4-FFF2-40B4-BE49-F238E27FC236}">
                    <a16:creationId xmlns:a16="http://schemas.microsoft.com/office/drawing/2014/main" id="{AA8D85B2-7D6E-4F96-8E8B-83E46277ABCB}"/>
                  </a:ext>
                </a:extLst>
              </p:cNvPr>
              <p:cNvSpPr>
                <a:spLocks/>
              </p:cNvSpPr>
              <p:nvPr/>
            </p:nvSpPr>
            <p:spPr bwMode="auto">
              <a:xfrm>
                <a:off x="2119313" y="2555875"/>
                <a:ext cx="82550" cy="82550"/>
              </a:xfrm>
              <a:custGeom>
                <a:avLst/>
                <a:gdLst>
                  <a:gd name="T0" fmla="*/ 27 w 32"/>
                  <a:gd name="T1" fmla="*/ 27 h 32"/>
                  <a:gd name="T2" fmla="*/ 32 w 32"/>
                  <a:gd name="T3" fmla="*/ 16 h 32"/>
                  <a:gd name="T4" fmla="*/ 27 w 32"/>
                  <a:gd name="T5" fmla="*/ 4 h 32"/>
                  <a:gd name="T6" fmla="*/ 16 w 32"/>
                  <a:gd name="T7" fmla="*/ 0 h 32"/>
                  <a:gd name="T8" fmla="*/ 4 w 32"/>
                  <a:gd name="T9" fmla="*/ 4 h 32"/>
                  <a:gd name="T10" fmla="*/ 0 w 32"/>
                  <a:gd name="T11" fmla="*/ 16 h 32"/>
                  <a:gd name="T12" fmla="*/ 4 w 32"/>
                  <a:gd name="T13" fmla="*/ 27 h 32"/>
                  <a:gd name="T14" fmla="*/ 16 w 32"/>
                  <a:gd name="T15" fmla="*/ 32 h 32"/>
                  <a:gd name="T16" fmla="*/ 27 w 32"/>
                  <a:gd name="T17"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27" y="27"/>
                    </a:moveTo>
                    <a:cubicBezTo>
                      <a:pt x="30" y="24"/>
                      <a:pt x="32" y="20"/>
                      <a:pt x="32" y="16"/>
                    </a:cubicBezTo>
                    <a:cubicBezTo>
                      <a:pt x="32" y="11"/>
                      <a:pt x="30" y="7"/>
                      <a:pt x="27" y="4"/>
                    </a:cubicBezTo>
                    <a:cubicBezTo>
                      <a:pt x="24" y="1"/>
                      <a:pt x="20" y="0"/>
                      <a:pt x="16" y="0"/>
                    </a:cubicBezTo>
                    <a:cubicBezTo>
                      <a:pt x="11" y="0"/>
                      <a:pt x="8" y="1"/>
                      <a:pt x="4" y="4"/>
                    </a:cubicBezTo>
                    <a:cubicBezTo>
                      <a:pt x="1" y="7"/>
                      <a:pt x="0" y="11"/>
                      <a:pt x="0" y="16"/>
                    </a:cubicBezTo>
                    <a:cubicBezTo>
                      <a:pt x="0" y="20"/>
                      <a:pt x="1" y="24"/>
                      <a:pt x="4" y="27"/>
                    </a:cubicBezTo>
                    <a:cubicBezTo>
                      <a:pt x="8" y="30"/>
                      <a:pt x="11" y="32"/>
                      <a:pt x="16" y="32"/>
                    </a:cubicBezTo>
                    <a:cubicBezTo>
                      <a:pt x="20" y="32"/>
                      <a:pt x="24" y="30"/>
                      <a:pt x="27" y="27"/>
                    </a:cubicBezTo>
                    <a:close/>
                  </a:path>
                </a:pathLst>
              </a:custGeom>
              <a:solidFill>
                <a:srgbClr val="6ECB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43" name="Freeform 33">
                <a:extLst>
                  <a:ext uri="{FF2B5EF4-FFF2-40B4-BE49-F238E27FC236}">
                    <a16:creationId xmlns:a16="http://schemas.microsoft.com/office/drawing/2014/main" id="{23722480-B541-4C3A-9E15-CF249C7F215F}"/>
                  </a:ext>
                </a:extLst>
              </p:cNvPr>
              <p:cNvSpPr>
                <a:spLocks/>
              </p:cNvSpPr>
              <p:nvPr/>
            </p:nvSpPr>
            <p:spPr bwMode="auto">
              <a:xfrm>
                <a:off x="4179888" y="3278188"/>
                <a:ext cx="82550" cy="82550"/>
              </a:xfrm>
              <a:custGeom>
                <a:avLst/>
                <a:gdLst>
                  <a:gd name="T0" fmla="*/ 27 w 32"/>
                  <a:gd name="T1" fmla="*/ 27 h 32"/>
                  <a:gd name="T2" fmla="*/ 32 w 32"/>
                  <a:gd name="T3" fmla="*/ 16 h 32"/>
                  <a:gd name="T4" fmla="*/ 27 w 32"/>
                  <a:gd name="T5" fmla="*/ 5 h 32"/>
                  <a:gd name="T6" fmla="*/ 16 w 32"/>
                  <a:gd name="T7" fmla="*/ 0 h 32"/>
                  <a:gd name="T8" fmla="*/ 4 w 32"/>
                  <a:gd name="T9" fmla="*/ 5 h 32"/>
                  <a:gd name="T10" fmla="*/ 0 w 32"/>
                  <a:gd name="T11" fmla="*/ 16 h 32"/>
                  <a:gd name="T12" fmla="*/ 4 w 32"/>
                  <a:gd name="T13" fmla="*/ 27 h 32"/>
                  <a:gd name="T14" fmla="*/ 16 w 32"/>
                  <a:gd name="T15" fmla="*/ 32 h 32"/>
                  <a:gd name="T16" fmla="*/ 27 w 32"/>
                  <a:gd name="T17"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27" y="27"/>
                    </a:moveTo>
                    <a:cubicBezTo>
                      <a:pt x="30" y="24"/>
                      <a:pt x="32" y="21"/>
                      <a:pt x="32" y="16"/>
                    </a:cubicBezTo>
                    <a:cubicBezTo>
                      <a:pt x="32" y="12"/>
                      <a:pt x="30" y="8"/>
                      <a:pt x="27" y="5"/>
                    </a:cubicBezTo>
                    <a:cubicBezTo>
                      <a:pt x="24" y="2"/>
                      <a:pt x="20" y="0"/>
                      <a:pt x="16" y="0"/>
                    </a:cubicBezTo>
                    <a:cubicBezTo>
                      <a:pt x="11" y="0"/>
                      <a:pt x="7" y="2"/>
                      <a:pt x="4" y="5"/>
                    </a:cubicBezTo>
                    <a:cubicBezTo>
                      <a:pt x="1" y="8"/>
                      <a:pt x="0" y="12"/>
                      <a:pt x="0" y="16"/>
                    </a:cubicBezTo>
                    <a:cubicBezTo>
                      <a:pt x="0" y="21"/>
                      <a:pt x="1" y="24"/>
                      <a:pt x="4" y="27"/>
                    </a:cubicBezTo>
                    <a:cubicBezTo>
                      <a:pt x="7" y="31"/>
                      <a:pt x="11" y="32"/>
                      <a:pt x="16" y="32"/>
                    </a:cubicBezTo>
                    <a:cubicBezTo>
                      <a:pt x="20" y="32"/>
                      <a:pt x="24" y="31"/>
                      <a:pt x="27" y="27"/>
                    </a:cubicBezTo>
                    <a:close/>
                  </a:path>
                </a:pathLst>
              </a:custGeom>
              <a:solidFill>
                <a:srgbClr val="6ECB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44" name="Freeform 34">
                <a:extLst>
                  <a:ext uri="{FF2B5EF4-FFF2-40B4-BE49-F238E27FC236}">
                    <a16:creationId xmlns:a16="http://schemas.microsoft.com/office/drawing/2014/main" id="{9B7FFFB5-EBDB-4970-AA38-C0F2826E5E11}"/>
                  </a:ext>
                </a:extLst>
              </p:cNvPr>
              <p:cNvSpPr>
                <a:spLocks/>
              </p:cNvSpPr>
              <p:nvPr/>
            </p:nvSpPr>
            <p:spPr bwMode="auto">
              <a:xfrm>
                <a:off x="4881563" y="3278188"/>
                <a:ext cx="82550" cy="82550"/>
              </a:xfrm>
              <a:custGeom>
                <a:avLst/>
                <a:gdLst>
                  <a:gd name="T0" fmla="*/ 28 w 32"/>
                  <a:gd name="T1" fmla="*/ 27 h 32"/>
                  <a:gd name="T2" fmla="*/ 32 w 32"/>
                  <a:gd name="T3" fmla="*/ 16 h 32"/>
                  <a:gd name="T4" fmla="*/ 28 w 32"/>
                  <a:gd name="T5" fmla="*/ 5 h 32"/>
                  <a:gd name="T6" fmla="*/ 16 w 32"/>
                  <a:gd name="T7" fmla="*/ 0 h 32"/>
                  <a:gd name="T8" fmla="*/ 5 w 32"/>
                  <a:gd name="T9" fmla="*/ 5 h 32"/>
                  <a:gd name="T10" fmla="*/ 0 w 32"/>
                  <a:gd name="T11" fmla="*/ 16 h 32"/>
                  <a:gd name="T12" fmla="*/ 5 w 32"/>
                  <a:gd name="T13" fmla="*/ 27 h 32"/>
                  <a:gd name="T14" fmla="*/ 16 w 32"/>
                  <a:gd name="T15" fmla="*/ 32 h 32"/>
                  <a:gd name="T16" fmla="*/ 28 w 32"/>
                  <a:gd name="T17"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28" y="27"/>
                    </a:moveTo>
                    <a:cubicBezTo>
                      <a:pt x="31" y="24"/>
                      <a:pt x="32" y="21"/>
                      <a:pt x="32" y="16"/>
                    </a:cubicBezTo>
                    <a:cubicBezTo>
                      <a:pt x="32" y="12"/>
                      <a:pt x="31" y="8"/>
                      <a:pt x="28" y="5"/>
                    </a:cubicBezTo>
                    <a:cubicBezTo>
                      <a:pt x="25" y="2"/>
                      <a:pt x="21" y="0"/>
                      <a:pt x="16" y="0"/>
                    </a:cubicBezTo>
                    <a:cubicBezTo>
                      <a:pt x="12" y="0"/>
                      <a:pt x="8" y="2"/>
                      <a:pt x="5" y="5"/>
                    </a:cubicBezTo>
                    <a:cubicBezTo>
                      <a:pt x="2" y="8"/>
                      <a:pt x="0" y="12"/>
                      <a:pt x="0" y="16"/>
                    </a:cubicBezTo>
                    <a:cubicBezTo>
                      <a:pt x="0" y="21"/>
                      <a:pt x="2" y="24"/>
                      <a:pt x="5" y="27"/>
                    </a:cubicBezTo>
                    <a:cubicBezTo>
                      <a:pt x="8" y="31"/>
                      <a:pt x="12" y="32"/>
                      <a:pt x="16" y="32"/>
                    </a:cubicBezTo>
                    <a:cubicBezTo>
                      <a:pt x="21" y="32"/>
                      <a:pt x="25" y="31"/>
                      <a:pt x="28" y="27"/>
                    </a:cubicBezTo>
                    <a:close/>
                  </a:path>
                </a:pathLst>
              </a:custGeom>
              <a:solidFill>
                <a:srgbClr val="6ECB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45" name="Freeform 35">
                <a:extLst>
                  <a:ext uri="{FF2B5EF4-FFF2-40B4-BE49-F238E27FC236}">
                    <a16:creationId xmlns:a16="http://schemas.microsoft.com/office/drawing/2014/main" id="{2B76AD61-45B5-4874-AEEC-4233DD498351}"/>
                  </a:ext>
                </a:extLst>
              </p:cNvPr>
              <p:cNvSpPr>
                <a:spLocks/>
              </p:cNvSpPr>
              <p:nvPr/>
            </p:nvSpPr>
            <p:spPr bwMode="auto">
              <a:xfrm>
                <a:off x="5559425" y="3425825"/>
                <a:ext cx="82550" cy="82550"/>
              </a:xfrm>
              <a:custGeom>
                <a:avLst/>
                <a:gdLst>
                  <a:gd name="T0" fmla="*/ 27 w 32"/>
                  <a:gd name="T1" fmla="*/ 27 h 32"/>
                  <a:gd name="T2" fmla="*/ 32 w 32"/>
                  <a:gd name="T3" fmla="*/ 16 h 32"/>
                  <a:gd name="T4" fmla="*/ 27 w 32"/>
                  <a:gd name="T5" fmla="*/ 5 h 32"/>
                  <a:gd name="T6" fmla="*/ 16 w 32"/>
                  <a:gd name="T7" fmla="*/ 0 h 32"/>
                  <a:gd name="T8" fmla="*/ 4 w 32"/>
                  <a:gd name="T9" fmla="*/ 5 h 32"/>
                  <a:gd name="T10" fmla="*/ 0 w 32"/>
                  <a:gd name="T11" fmla="*/ 16 h 32"/>
                  <a:gd name="T12" fmla="*/ 4 w 32"/>
                  <a:gd name="T13" fmla="*/ 27 h 32"/>
                  <a:gd name="T14" fmla="*/ 16 w 32"/>
                  <a:gd name="T15" fmla="*/ 32 h 32"/>
                  <a:gd name="T16" fmla="*/ 27 w 32"/>
                  <a:gd name="T17"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27" y="27"/>
                    </a:moveTo>
                    <a:cubicBezTo>
                      <a:pt x="30" y="24"/>
                      <a:pt x="32" y="21"/>
                      <a:pt x="32" y="16"/>
                    </a:cubicBezTo>
                    <a:cubicBezTo>
                      <a:pt x="32" y="12"/>
                      <a:pt x="30" y="8"/>
                      <a:pt x="27" y="5"/>
                    </a:cubicBezTo>
                    <a:cubicBezTo>
                      <a:pt x="24" y="2"/>
                      <a:pt x="20" y="0"/>
                      <a:pt x="16" y="0"/>
                    </a:cubicBezTo>
                    <a:cubicBezTo>
                      <a:pt x="11" y="0"/>
                      <a:pt x="8" y="2"/>
                      <a:pt x="4" y="5"/>
                    </a:cubicBezTo>
                    <a:cubicBezTo>
                      <a:pt x="1" y="8"/>
                      <a:pt x="0" y="12"/>
                      <a:pt x="0" y="16"/>
                    </a:cubicBezTo>
                    <a:cubicBezTo>
                      <a:pt x="0" y="21"/>
                      <a:pt x="1" y="24"/>
                      <a:pt x="4" y="27"/>
                    </a:cubicBezTo>
                    <a:cubicBezTo>
                      <a:pt x="8" y="31"/>
                      <a:pt x="11" y="32"/>
                      <a:pt x="16" y="32"/>
                    </a:cubicBezTo>
                    <a:cubicBezTo>
                      <a:pt x="20" y="32"/>
                      <a:pt x="24" y="31"/>
                      <a:pt x="27" y="27"/>
                    </a:cubicBezTo>
                    <a:close/>
                  </a:path>
                </a:pathLst>
              </a:custGeom>
              <a:solidFill>
                <a:srgbClr val="6ECB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46" name="Freeform 36">
                <a:extLst>
                  <a:ext uri="{FF2B5EF4-FFF2-40B4-BE49-F238E27FC236}">
                    <a16:creationId xmlns:a16="http://schemas.microsoft.com/office/drawing/2014/main" id="{9B1BFB3E-3DD8-4A77-9D59-51EBC39BFC0A}"/>
                  </a:ext>
                </a:extLst>
              </p:cNvPr>
              <p:cNvSpPr>
                <a:spLocks/>
              </p:cNvSpPr>
              <p:nvPr/>
            </p:nvSpPr>
            <p:spPr bwMode="auto">
              <a:xfrm>
                <a:off x="6265863" y="3560763"/>
                <a:ext cx="82550" cy="82550"/>
              </a:xfrm>
              <a:custGeom>
                <a:avLst/>
                <a:gdLst>
                  <a:gd name="T0" fmla="*/ 27 w 32"/>
                  <a:gd name="T1" fmla="*/ 27 h 32"/>
                  <a:gd name="T2" fmla="*/ 32 w 32"/>
                  <a:gd name="T3" fmla="*/ 16 h 32"/>
                  <a:gd name="T4" fmla="*/ 27 w 32"/>
                  <a:gd name="T5" fmla="*/ 4 h 32"/>
                  <a:gd name="T6" fmla="*/ 16 w 32"/>
                  <a:gd name="T7" fmla="*/ 0 h 32"/>
                  <a:gd name="T8" fmla="*/ 4 w 32"/>
                  <a:gd name="T9" fmla="*/ 4 h 32"/>
                  <a:gd name="T10" fmla="*/ 0 w 32"/>
                  <a:gd name="T11" fmla="*/ 16 h 32"/>
                  <a:gd name="T12" fmla="*/ 4 w 32"/>
                  <a:gd name="T13" fmla="*/ 27 h 32"/>
                  <a:gd name="T14" fmla="*/ 16 w 32"/>
                  <a:gd name="T15" fmla="*/ 32 h 32"/>
                  <a:gd name="T16" fmla="*/ 27 w 32"/>
                  <a:gd name="T17"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27" y="27"/>
                    </a:moveTo>
                    <a:cubicBezTo>
                      <a:pt x="30" y="24"/>
                      <a:pt x="32" y="20"/>
                      <a:pt x="32" y="16"/>
                    </a:cubicBezTo>
                    <a:cubicBezTo>
                      <a:pt x="32" y="11"/>
                      <a:pt x="30" y="8"/>
                      <a:pt x="27" y="4"/>
                    </a:cubicBezTo>
                    <a:cubicBezTo>
                      <a:pt x="24" y="2"/>
                      <a:pt x="20" y="0"/>
                      <a:pt x="16" y="0"/>
                    </a:cubicBezTo>
                    <a:cubicBezTo>
                      <a:pt x="11" y="0"/>
                      <a:pt x="8" y="2"/>
                      <a:pt x="4" y="4"/>
                    </a:cubicBezTo>
                    <a:cubicBezTo>
                      <a:pt x="1" y="8"/>
                      <a:pt x="0" y="11"/>
                      <a:pt x="0" y="16"/>
                    </a:cubicBezTo>
                    <a:cubicBezTo>
                      <a:pt x="0" y="20"/>
                      <a:pt x="1" y="24"/>
                      <a:pt x="4" y="27"/>
                    </a:cubicBezTo>
                    <a:cubicBezTo>
                      <a:pt x="8" y="30"/>
                      <a:pt x="11" y="32"/>
                      <a:pt x="16" y="32"/>
                    </a:cubicBezTo>
                    <a:cubicBezTo>
                      <a:pt x="20" y="32"/>
                      <a:pt x="24" y="30"/>
                      <a:pt x="27" y="27"/>
                    </a:cubicBezTo>
                    <a:close/>
                  </a:path>
                </a:pathLst>
              </a:custGeom>
              <a:solidFill>
                <a:srgbClr val="6ECB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47" name="Freeform 37">
                <a:extLst>
                  <a:ext uri="{FF2B5EF4-FFF2-40B4-BE49-F238E27FC236}">
                    <a16:creationId xmlns:a16="http://schemas.microsoft.com/office/drawing/2014/main" id="{FEACCCEC-E29A-4B05-A416-3A9FEF32FC8B}"/>
                  </a:ext>
                </a:extLst>
              </p:cNvPr>
              <p:cNvSpPr>
                <a:spLocks/>
              </p:cNvSpPr>
              <p:nvPr/>
            </p:nvSpPr>
            <p:spPr bwMode="auto">
              <a:xfrm>
                <a:off x="1520825" y="2371725"/>
                <a:ext cx="4822825" cy="1514475"/>
              </a:xfrm>
              <a:custGeom>
                <a:avLst/>
                <a:gdLst>
                  <a:gd name="T0" fmla="*/ 3038 w 3038"/>
                  <a:gd name="T1" fmla="*/ 954 h 954"/>
                  <a:gd name="T2" fmla="*/ 1729 w 3038"/>
                  <a:gd name="T3" fmla="*/ 656 h 954"/>
                  <a:gd name="T4" fmla="*/ 429 w 3038"/>
                  <a:gd name="T5" fmla="*/ 174 h 954"/>
                  <a:gd name="T6" fmla="*/ 64 w 3038"/>
                  <a:gd name="T7" fmla="*/ 54 h 954"/>
                  <a:gd name="T8" fmla="*/ 0 w 3038"/>
                  <a:gd name="T9" fmla="*/ 0 h 954"/>
                </a:gdLst>
                <a:ahLst/>
                <a:cxnLst>
                  <a:cxn ang="0">
                    <a:pos x="T0" y="T1"/>
                  </a:cxn>
                  <a:cxn ang="0">
                    <a:pos x="T2" y="T3"/>
                  </a:cxn>
                  <a:cxn ang="0">
                    <a:pos x="T4" y="T5"/>
                  </a:cxn>
                  <a:cxn ang="0">
                    <a:pos x="T6" y="T7"/>
                  </a:cxn>
                  <a:cxn ang="0">
                    <a:pos x="T8" y="T9"/>
                  </a:cxn>
                </a:cxnLst>
                <a:rect l="0" t="0" r="r" b="b"/>
                <a:pathLst>
                  <a:path w="3038" h="954">
                    <a:moveTo>
                      <a:pt x="3038" y="954"/>
                    </a:moveTo>
                    <a:lnTo>
                      <a:pt x="1729" y="656"/>
                    </a:lnTo>
                    <a:lnTo>
                      <a:pt x="429" y="174"/>
                    </a:lnTo>
                    <a:lnTo>
                      <a:pt x="64" y="54"/>
                    </a:lnTo>
                    <a:lnTo>
                      <a:pt x="0" y="0"/>
                    </a:lnTo>
                  </a:path>
                </a:pathLst>
              </a:custGeom>
              <a:noFill/>
              <a:ln w="30163" cap="rnd">
                <a:solidFill>
                  <a:srgbClr val="0F877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dirty="0"/>
              </a:p>
            </p:txBody>
          </p:sp>
          <p:sp>
            <p:nvSpPr>
              <p:cNvPr id="48" name="Line 38">
                <a:extLst>
                  <a:ext uri="{FF2B5EF4-FFF2-40B4-BE49-F238E27FC236}">
                    <a16:creationId xmlns:a16="http://schemas.microsoft.com/office/drawing/2014/main" id="{5D536B37-9E21-4F03-865D-AC6D6D0A9478}"/>
                  </a:ext>
                </a:extLst>
              </p:cNvPr>
              <p:cNvSpPr>
                <a:spLocks noChangeShapeType="1"/>
              </p:cNvSpPr>
              <p:nvPr/>
            </p:nvSpPr>
            <p:spPr bwMode="auto">
              <a:xfrm flipV="1">
                <a:off x="4295775" y="3140075"/>
                <a:ext cx="0" cy="536575"/>
              </a:xfrm>
              <a:prstGeom prst="line">
                <a:avLst/>
              </a:prstGeom>
              <a:noFill/>
              <a:ln w="20638" cap="rnd">
                <a:solidFill>
                  <a:srgbClr val="0F8778"/>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000" dirty="0"/>
              </a:p>
            </p:txBody>
          </p:sp>
          <p:sp>
            <p:nvSpPr>
              <p:cNvPr id="49" name="Line 39">
                <a:extLst>
                  <a:ext uri="{FF2B5EF4-FFF2-40B4-BE49-F238E27FC236}">
                    <a16:creationId xmlns:a16="http://schemas.microsoft.com/office/drawing/2014/main" id="{EDC15956-6C84-41F3-9FCF-7A59ACA69930}"/>
                  </a:ext>
                </a:extLst>
              </p:cNvPr>
              <p:cNvSpPr>
                <a:spLocks noChangeShapeType="1"/>
              </p:cNvSpPr>
              <p:nvPr/>
            </p:nvSpPr>
            <p:spPr bwMode="auto">
              <a:xfrm flipV="1">
                <a:off x="4987925" y="3132138"/>
                <a:ext cx="0" cy="860425"/>
              </a:xfrm>
              <a:prstGeom prst="line">
                <a:avLst/>
              </a:prstGeom>
              <a:noFill/>
              <a:ln w="20638" cap="rnd">
                <a:solidFill>
                  <a:srgbClr val="0F8778"/>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000" dirty="0"/>
              </a:p>
            </p:txBody>
          </p:sp>
          <p:sp>
            <p:nvSpPr>
              <p:cNvPr id="50" name="Line 40">
                <a:extLst>
                  <a:ext uri="{FF2B5EF4-FFF2-40B4-BE49-F238E27FC236}">
                    <a16:creationId xmlns:a16="http://schemas.microsoft.com/office/drawing/2014/main" id="{4479CF1E-5379-4C99-A2F9-2EB46E0F3594}"/>
                  </a:ext>
                </a:extLst>
              </p:cNvPr>
              <p:cNvSpPr>
                <a:spLocks noChangeShapeType="1"/>
              </p:cNvSpPr>
              <p:nvPr/>
            </p:nvSpPr>
            <p:spPr bwMode="auto">
              <a:xfrm flipV="1">
                <a:off x="5665788" y="3335338"/>
                <a:ext cx="0" cy="766763"/>
              </a:xfrm>
              <a:prstGeom prst="line">
                <a:avLst/>
              </a:prstGeom>
              <a:noFill/>
              <a:ln w="20638" cap="rnd">
                <a:solidFill>
                  <a:srgbClr val="0F8778"/>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000" dirty="0"/>
              </a:p>
            </p:txBody>
          </p:sp>
          <p:sp>
            <p:nvSpPr>
              <p:cNvPr id="51" name="Line 41">
                <a:extLst>
                  <a:ext uri="{FF2B5EF4-FFF2-40B4-BE49-F238E27FC236}">
                    <a16:creationId xmlns:a16="http://schemas.microsoft.com/office/drawing/2014/main" id="{6101E487-6069-4CF8-9688-AEC8999BC955}"/>
                  </a:ext>
                </a:extLst>
              </p:cNvPr>
              <p:cNvSpPr>
                <a:spLocks noChangeShapeType="1"/>
              </p:cNvSpPr>
              <p:nvPr/>
            </p:nvSpPr>
            <p:spPr bwMode="auto">
              <a:xfrm flipV="1">
                <a:off x="2235200" y="2420938"/>
                <a:ext cx="0" cy="442913"/>
              </a:xfrm>
              <a:prstGeom prst="line">
                <a:avLst/>
              </a:prstGeom>
              <a:noFill/>
              <a:ln w="20638" cap="rnd">
                <a:solidFill>
                  <a:srgbClr val="0F8778"/>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000" dirty="0"/>
              </a:p>
            </p:txBody>
          </p:sp>
          <p:sp>
            <p:nvSpPr>
              <p:cNvPr id="52" name="Line 42">
                <a:extLst>
                  <a:ext uri="{FF2B5EF4-FFF2-40B4-BE49-F238E27FC236}">
                    <a16:creationId xmlns:a16="http://schemas.microsoft.com/office/drawing/2014/main" id="{FC91295C-5687-4C37-8E2C-477E5D177577}"/>
                  </a:ext>
                </a:extLst>
              </p:cNvPr>
              <p:cNvSpPr>
                <a:spLocks noChangeShapeType="1"/>
              </p:cNvSpPr>
              <p:nvPr/>
            </p:nvSpPr>
            <p:spPr bwMode="auto">
              <a:xfrm flipV="1">
                <a:off x="1655763" y="2249488"/>
                <a:ext cx="0" cy="447675"/>
              </a:xfrm>
              <a:prstGeom prst="line">
                <a:avLst/>
              </a:prstGeom>
              <a:noFill/>
              <a:ln w="20638" cap="rnd">
                <a:solidFill>
                  <a:srgbClr val="0F8778"/>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000" dirty="0"/>
              </a:p>
            </p:txBody>
          </p:sp>
          <p:sp>
            <p:nvSpPr>
              <p:cNvPr id="53" name="Line 43">
                <a:extLst>
                  <a:ext uri="{FF2B5EF4-FFF2-40B4-BE49-F238E27FC236}">
                    <a16:creationId xmlns:a16="http://schemas.microsoft.com/office/drawing/2014/main" id="{03A64321-824F-4FBD-BFDD-2D442A38DE5D}"/>
                  </a:ext>
                </a:extLst>
              </p:cNvPr>
              <p:cNvSpPr>
                <a:spLocks noChangeShapeType="1"/>
              </p:cNvSpPr>
              <p:nvPr/>
            </p:nvSpPr>
            <p:spPr bwMode="auto">
              <a:xfrm flipV="1">
                <a:off x="6376988" y="3487738"/>
                <a:ext cx="0" cy="812800"/>
              </a:xfrm>
              <a:prstGeom prst="line">
                <a:avLst/>
              </a:prstGeom>
              <a:noFill/>
              <a:ln w="20638" cap="rnd">
                <a:solidFill>
                  <a:srgbClr val="0F8778"/>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000" dirty="0"/>
              </a:p>
            </p:txBody>
          </p:sp>
          <p:sp>
            <p:nvSpPr>
              <p:cNvPr id="54" name="Freeform 44">
                <a:extLst>
                  <a:ext uri="{FF2B5EF4-FFF2-40B4-BE49-F238E27FC236}">
                    <a16:creationId xmlns:a16="http://schemas.microsoft.com/office/drawing/2014/main" id="{CFCF059E-B9C1-4862-8F77-731B2C2B5DF1}"/>
                  </a:ext>
                </a:extLst>
              </p:cNvPr>
              <p:cNvSpPr>
                <a:spLocks/>
              </p:cNvSpPr>
              <p:nvPr/>
            </p:nvSpPr>
            <p:spPr bwMode="auto">
              <a:xfrm>
                <a:off x="1614488" y="2414588"/>
                <a:ext cx="82550" cy="84138"/>
              </a:xfrm>
              <a:custGeom>
                <a:avLst/>
                <a:gdLst>
                  <a:gd name="T0" fmla="*/ 16 w 32"/>
                  <a:gd name="T1" fmla="*/ 32 h 32"/>
                  <a:gd name="T2" fmla="*/ 27 w 32"/>
                  <a:gd name="T3" fmla="*/ 27 h 32"/>
                  <a:gd name="T4" fmla="*/ 32 w 32"/>
                  <a:gd name="T5" fmla="*/ 16 h 32"/>
                  <a:gd name="T6" fmla="*/ 27 w 32"/>
                  <a:gd name="T7" fmla="*/ 4 h 32"/>
                  <a:gd name="T8" fmla="*/ 16 w 32"/>
                  <a:gd name="T9" fmla="*/ 0 h 32"/>
                  <a:gd name="T10" fmla="*/ 4 w 32"/>
                  <a:gd name="T11" fmla="*/ 4 h 32"/>
                  <a:gd name="T12" fmla="*/ 0 w 32"/>
                  <a:gd name="T13" fmla="*/ 16 h 32"/>
                  <a:gd name="T14" fmla="*/ 4 w 32"/>
                  <a:gd name="T15" fmla="*/ 27 h 32"/>
                  <a:gd name="T16" fmla="*/ 16 w 32"/>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16" y="32"/>
                    </a:moveTo>
                    <a:cubicBezTo>
                      <a:pt x="20" y="32"/>
                      <a:pt x="24" y="30"/>
                      <a:pt x="27" y="27"/>
                    </a:cubicBezTo>
                    <a:cubicBezTo>
                      <a:pt x="30" y="24"/>
                      <a:pt x="32" y="20"/>
                      <a:pt x="32" y="16"/>
                    </a:cubicBezTo>
                    <a:cubicBezTo>
                      <a:pt x="32" y="11"/>
                      <a:pt x="30" y="7"/>
                      <a:pt x="27" y="4"/>
                    </a:cubicBezTo>
                    <a:cubicBezTo>
                      <a:pt x="24" y="1"/>
                      <a:pt x="20" y="0"/>
                      <a:pt x="16" y="0"/>
                    </a:cubicBezTo>
                    <a:cubicBezTo>
                      <a:pt x="11" y="0"/>
                      <a:pt x="7" y="1"/>
                      <a:pt x="4" y="4"/>
                    </a:cubicBezTo>
                    <a:cubicBezTo>
                      <a:pt x="1" y="7"/>
                      <a:pt x="0" y="11"/>
                      <a:pt x="0" y="16"/>
                    </a:cubicBezTo>
                    <a:cubicBezTo>
                      <a:pt x="0" y="20"/>
                      <a:pt x="1" y="24"/>
                      <a:pt x="4" y="27"/>
                    </a:cubicBezTo>
                    <a:cubicBezTo>
                      <a:pt x="7" y="30"/>
                      <a:pt x="11" y="32"/>
                      <a:pt x="16" y="32"/>
                    </a:cubicBezTo>
                    <a:close/>
                  </a:path>
                </a:pathLst>
              </a:custGeom>
              <a:solidFill>
                <a:srgbClr val="0F877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55" name="Freeform 45">
                <a:extLst>
                  <a:ext uri="{FF2B5EF4-FFF2-40B4-BE49-F238E27FC236}">
                    <a16:creationId xmlns:a16="http://schemas.microsoft.com/office/drawing/2014/main" id="{AF51AAF9-F910-4E00-9DBC-7A5B4493AA83}"/>
                  </a:ext>
                </a:extLst>
              </p:cNvPr>
              <p:cNvSpPr>
                <a:spLocks/>
              </p:cNvSpPr>
              <p:nvPr/>
            </p:nvSpPr>
            <p:spPr bwMode="auto">
              <a:xfrm>
                <a:off x="2193925" y="2606675"/>
                <a:ext cx="82550" cy="82550"/>
              </a:xfrm>
              <a:custGeom>
                <a:avLst/>
                <a:gdLst>
                  <a:gd name="T0" fmla="*/ 16 w 32"/>
                  <a:gd name="T1" fmla="*/ 32 h 32"/>
                  <a:gd name="T2" fmla="*/ 27 w 32"/>
                  <a:gd name="T3" fmla="*/ 28 h 32"/>
                  <a:gd name="T4" fmla="*/ 32 w 32"/>
                  <a:gd name="T5" fmla="*/ 16 h 32"/>
                  <a:gd name="T6" fmla="*/ 27 w 32"/>
                  <a:gd name="T7" fmla="*/ 5 h 32"/>
                  <a:gd name="T8" fmla="*/ 16 w 32"/>
                  <a:gd name="T9" fmla="*/ 0 h 32"/>
                  <a:gd name="T10" fmla="*/ 4 w 32"/>
                  <a:gd name="T11" fmla="*/ 5 h 32"/>
                  <a:gd name="T12" fmla="*/ 0 w 32"/>
                  <a:gd name="T13" fmla="*/ 16 h 32"/>
                  <a:gd name="T14" fmla="*/ 4 w 32"/>
                  <a:gd name="T15" fmla="*/ 28 h 32"/>
                  <a:gd name="T16" fmla="*/ 16 w 32"/>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16" y="32"/>
                    </a:moveTo>
                    <a:cubicBezTo>
                      <a:pt x="20" y="32"/>
                      <a:pt x="24" y="31"/>
                      <a:pt x="27" y="28"/>
                    </a:cubicBezTo>
                    <a:cubicBezTo>
                      <a:pt x="30" y="25"/>
                      <a:pt x="32" y="21"/>
                      <a:pt x="32" y="16"/>
                    </a:cubicBezTo>
                    <a:cubicBezTo>
                      <a:pt x="32" y="12"/>
                      <a:pt x="30" y="8"/>
                      <a:pt x="27" y="5"/>
                    </a:cubicBezTo>
                    <a:cubicBezTo>
                      <a:pt x="24" y="2"/>
                      <a:pt x="20" y="0"/>
                      <a:pt x="16" y="0"/>
                    </a:cubicBezTo>
                    <a:cubicBezTo>
                      <a:pt x="11" y="0"/>
                      <a:pt x="8" y="2"/>
                      <a:pt x="4" y="5"/>
                    </a:cubicBezTo>
                    <a:cubicBezTo>
                      <a:pt x="1" y="8"/>
                      <a:pt x="0" y="12"/>
                      <a:pt x="0" y="16"/>
                    </a:cubicBezTo>
                    <a:cubicBezTo>
                      <a:pt x="0" y="21"/>
                      <a:pt x="1" y="25"/>
                      <a:pt x="4" y="28"/>
                    </a:cubicBezTo>
                    <a:cubicBezTo>
                      <a:pt x="8" y="31"/>
                      <a:pt x="11" y="32"/>
                      <a:pt x="16" y="32"/>
                    </a:cubicBezTo>
                    <a:close/>
                  </a:path>
                </a:pathLst>
              </a:custGeom>
              <a:solidFill>
                <a:srgbClr val="0F877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56" name="Freeform 46">
                <a:extLst>
                  <a:ext uri="{FF2B5EF4-FFF2-40B4-BE49-F238E27FC236}">
                    <a16:creationId xmlns:a16="http://schemas.microsoft.com/office/drawing/2014/main" id="{86D7D40B-7CA3-4F8D-865A-1DD1EC229B44}"/>
                  </a:ext>
                </a:extLst>
              </p:cNvPr>
              <p:cNvSpPr>
                <a:spLocks/>
              </p:cNvSpPr>
              <p:nvPr/>
            </p:nvSpPr>
            <p:spPr bwMode="auto">
              <a:xfrm>
                <a:off x="4257675" y="3371850"/>
                <a:ext cx="82550" cy="82550"/>
              </a:xfrm>
              <a:custGeom>
                <a:avLst/>
                <a:gdLst>
                  <a:gd name="T0" fmla="*/ 16 w 32"/>
                  <a:gd name="T1" fmla="*/ 32 h 32"/>
                  <a:gd name="T2" fmla="*/ 27 w 32"/>
                  <a:gd name="T3" fmla="*/ 27 h 32"/>
                  <a:gd name="T4" fmla="*/ 32 w 32"/>
                  <a:gd name="T5" fmla="*/ 16 h 32"/>
                  <a:gd name="T6" fmla="*/ 27 w 32"/>
                  <a:gd name="T7" fmla="*/ 5 h 32"/>
                  <a:gd name="T8" fmla="*/ 16 w 32"/>
                  <a:gd name="T9" fmla="*/ 0 h 32"/>
                  <a:gd name="T10" fmla="*/ 4 w 32"/>
                  <a:gd name="T11" fmla="*/ 5 h 32"/>
                  <a:gd name="T12" fmla="*/ 0 w 32"/>
                  <a:gd name="T13" fmla="*/ 16 h 32"/>
                  <a:gd name="T14" fmla="*/ 4 w 32"/>
                  <a:gd name="T15" fmla="*/ 27 h 32"/>
                  <a:gd name="T16" fmla="*/ 16 w 32"/>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16" y="32"/>
                    </a:moveTo>
                    <a:cubicBezTo>
                      <a:pt x="20" y="32"/>
                      <a:pt x="24" y="30"/>
                      <a:pt x="27" y="27"/>
                    </a:cubicBezTo>
                    <a:cubicBezTo>
                      <a:pt x="30" y="24"/>
                      <a:pt x="32" y="20"/>
                      <a:pt x="32" y="16"/>
                    </a:cubicBezTo>
                    <a:cubicBezTo>
                      <a:pt x="32" y="12"/>
                      <a:pt x="30" y="8"/>
                      <a:pt x="27" y="5"/>
                    </a:cubicBezTo>
                    <a:cubicBezTo>
                      <a:pt x="24" y="2"/>
                      <a:pt x="20" y="0"/>
                      <a:pt x="16" y="0"/>
                    </a:cubicBezTo>
                    <a:cubicBezTo>
                      <a:pt x="11" y="0"/>
                      <a:pt x="8" y="2"/>
                      <a:pt x="4" y="5"/>
                    </a:cubicBezTo>
                    <a:cubicBezTo>
                      <a:pt x="1" y="8"/>
                      <a:pt x="0" y="12"/>
                      <a:pt x="0" y="16"/>
                    </a:cubicBezTo>
                    <a:cubicBezTo>
                      <a:pt x="0" y="20"/>
                      <a:pt x="1" y="24"/>
                      <a:pt x="4" y="27"/>
                    </a:cubicBezTo>
                    <a:cubicBezTo>
                      <a:pt x="8" y="30"/>
                      <a:pt x="11" y="32"/>
                      <a:pt x="16" y="32"/>
                    </a:cubicBezTo>
                    <a:close/>
                  </a:path>
                </a:pathLst>
              </a:custGeom>
              <a:solidFill>
                <a:srgbClr val="0F877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57" name="Freeform 47">
                <a:extLst>
                  <a:ext uri="{FF2B5EF4-FFF2-40B4-BE49-F238E27FC236}">
                    <a16:creationId xmlns:a16="http://schemas.microsoft.com/office/drawing/2014/main" id="{A8B26B39-69DB-48E3-84B0-AE40CF98A0F1}"/>
                  </a:ext>
                </a:extLst>
              </p:cNvPr>
              <p:cNvSpPr>
                <a:spLocks/>
              </p:cNvSpPr>
              <p:nvPr/>
            </p:nvSpPr>
            <p:spPr bwMode="auto">
              <a:xfrm>
                <a:off x="4946650" y="3521075"/>
                <a:ext cx="82550" cy="82550"/>
              </a:xfrm>
              <a:custGeom>
                <a:avLst/>
                <a:gdLst>
                  <a:gd name="T0" fmla="*/ 16 w 32"/>
                  <a:gd name="T1" fmla="*/ 32 h 32"/>
                  <a:gd name="T2" fmla="*/ 28 w 32"/>
                  <a:gd name="T3" fmla="*/ 27 h 32"/>
                  <a:gd name="T4" fmla="*/ 32 w 32"/>
                  <a:gd name="T5" fmla="*/ 16 h 32"/>
                  <a:gd name="T6" fmla="*/ 28 w 32"/>
                  <a:gd name="T7" fmla="*/ 5 h 32"/>
                  <a:gd name="T8" fmla="*/ 16 w 32"/>
                  <a:gd name="T9" fmla="*/ 0 h 32"/>
                  <a:gd name="T10" fmla="*/ 5 w 32"/>
                  <a:gd name="T11" fmla="*/ 5 h 32"/>
                  <a:gd name="T12" fmla="*/ 0 w 32"/>
                  <a:gd name="T13" fmla="*/ 16 h 32"/>
                  <a:gd name="T14" fmla="*/ 5 w 32"/>
                  <a:gd name="T15" fmla="*/ 27 h 32"/>
                  <a:gd name="T16" fmla="*/ 16 w 32"/>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16" y="32"/>
                    </a:moveTo>
                    <a:cubicBezTo>
                      <a:pt x="21" y="32"/>
                      <a:pt x="25" y="31"/>
                      <a:pt x="28" y="27"/>
                    </a:cubicBezTo>
                    <a:cubicBezTo>
                      <a:pt x="31" y="24"/>
                      <a:pt x="32" y="21"/>
                      <a:pt x="32" y="16"/>
                    </a:cubicBezTo>
                    <a:cubicBezTo>
                      <a:pt x="32" y="12"/>
                      <a:pt x="31" y="8"/>
                      <a:pt x="28" y="5"/>
                    </a:cubicBezTo>
                    <a:cubicBezTo>
                      <a:pt x="25" y="2"/>
                      <a:pt x="21" y="0"/>
                      <a:pt x="16" y="0"/>
                    </a:cubicBezTo>
                    <a:cubicBezTo>
                      <a:pt x="12" y="0"/>
                      <a:pt x="8" y="2"/>
                      <a:pt x="5" y="5"/>
                    </a:cubicBezTo>
                    <a:cubicBezTo>
                      <a:pt x="2" y="8"/>
                      <a:pt x="0" y="12"/>
                      <a:pt x="0" y="16"/>
                    </a:cubicBezTo>
                    <a:cubicBezTo>
                      <a:pt x="0" y="21"/>
                      <a:pt x="2" y="24"/>
                      <a:pt x="5" y="27"/>
                    </a:cubicBezTo>
                    <a:cubicBezTo>
                      <a:pt x="8" y="31"/>
                      <a:pt x="12" y="32"/>
                      <a:pt x="16" y="32"/>
                    </a:cubicBezTo>
                    <a:close/>
                  </a:path>
                </a:pathLst>
              </a:custGeom>
              <a:solidFill>
                <a:srgbClr val="0F877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58" name="Freeform 48">
                <a:extLst>
                  <a:ext uri="{FF2B5EF4-FFF2-40B4-BE49-F238E27FC236}">
                    <a16:creationId xmlns:a16="http://schemas.microsoft.com/office/drawing/2014/main" id="{3E782AAB-328C-4391-B82D-03206B3B3817}"/>
                  </a:ext>
                </a:extLst>
              </p:cNvPr>
              <p:cNvSpPr>
                <a:spLocks/>
              </p:cNvSpPr>
              <p:nvPr/>
            </p:nvSpPr>
            <p:spPr bwMode="auto">
              <a:xfrm>
                <a:off x="5624513" y="3676650"/>
                <a:ext cx="82550" cy="82550"/>
              </a:xfrm>
              <a:custGeom>
                <a:avLst/>
                <a:gdLst>
                  <a:gd name="T0" fmla="*/ 16 w 32"/>
                  <a:gd name="T1" fmla="*/ 32 h 32"/>
                  <a:gd name="T2" fmla="*/ 27 w 32"/>
                  <a:gd name="T3" fmla="*/ 27 h 32"/>
                  <a:gd name="T4" fmla="*/ 32 w 32"/>
                  <a:gd name="T5" fmla="*/ 16 h 32"/>
                  <a:gd name="T6" fmla="*/ 27 w 32"/>
                  <a:gd name="T7" fmla="*/ 4 h 32"/>
                  <a:gd name="T8" fmla="*/ 16 w 32"/>
                  <a:gd name="T9" fmla="*/ 0 h 32"/>
                  <a:gd name="T10" fmla="*/ 4 w 32"/>
                  <a:gd name="T11" fmla="*/ 4 h 32"/>
                  <a:gd name="T12" fmla="*/ 0 w 32"/>
                  <a:gd name="T13" fmla="*/ 16 h 32"/>
                  <a:gd name="T14" fmla="*/ 4 w 32"/>
                  <a:gd name="T15" fmla="*/ 27 h 32"/>
                  <a:gd name="T16" fmla="*/ 16 w 32"/>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16" y="32"/>
                    </a:moveTo>
                    <a:cubicBezTo>
                      <a:pt x="20" y="32"/>
                      <a:pt x="24" y="30"/>
                      <a:pt x="27" y="27"/>
                    </a:cubicBezTo>
                    <a:cubicBezTo>
                      <a:pt x="30" y="24"/>
                      <a:pt x="32" y="20"/>
                      <a:pt x="32" y="16"/>
                    </a:cubicBezTo>
                    <a:cubicBezTo>
                      <a:pt x="32" y="11"/>
                      <a:pt x="30" y="8"/>
                      <a:pt x="27" y="4"/>
                    </a:cubicBezTo>
                    <a:cubicBezTo>
                      <a:pt x="24" y="1"/>
                      <a:pt x="20" y="0"/>
                      <a:pt x="16" y="0"/>
                    </a:cubicBezTo>
                    <a:cubicBezTo>
                      <a:pt x="11" y="0"/>
                      <a:pt x="7" y="1"/>
                      <a:pt x="4" y="4"/>
                    </a:cubicBezTo>
                    <a:cubicBezTo>
                      <a:pt x="1" y="8"/>
                      <a:pt x="0" y="11"/>
                      <a:pt x="0" y="16"/>
                    </a:cubicBezTo>
                    <a:cubicBezTo>
                      <a:pt x="0" y="20"/>
                      <a:pt x="1" y="24"/>
                      <a:pt x="4" y="27"/>
                    </a:cubicBezTo>
                    <a:cubicBezTo>
                      <a:pt x="7" y="30"/>
                      <a:pt x="11" y="32"/>
                      <a:pt x="16" y="32"/>
                    </a:cubicBezTo>
                    <a:close/>
                  </a:path>
                </a:pathLst>
              </a:custGeom>
              <a:solidFill>
                <a:srgbClr val="0F877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59" name="Freeform 49">
                <a:extLst>
                  <a:ext uri="{FF2B5EF4-FFF2-40B4-BE49-F238E27FC236}">
                    <a16:creationId xmlns:a16="http://schemas.microsoft.com/office/drawing/2014/main" id="{9222C50B-3F0C-4FE8-ADA5-B29033DDD75F}"/>
                  </a:ext>
                </a:extLst>
              </p:cNvPr>
              <p:cNvSpPr>
                <a:spLocks/>
              </p:cNvSpPr>
              <p:nvPr/>
            </p:nvSpPr>
            <p:spPr bwMode="auto">
              <a:xfrm>
                <a:off x="6335713" y="3844925"/>
                <a:ext cx="82550" cy="82550"/>
              </a:xfrm>
              <a:custGeom>
                <a:avLst/>
                <a:gdLst>
                  <a:gd name="T0" fmla="*/ 16 w 32"/>
                  <a:gd name="T1" fmla="*/ 32 h 32"/>
                  <a:gd name="T2" fmla="*/ 27 w 32"/>
                  <a:gd name="T3" fmla="*/ 27 h 32"/>
                  <a:gd name="T4" fmla="*/ 32 w 32"/>
                  <a:gd name="T5" fmla="*/ 16 h 32"/>
                  <a:gd name="T6" fmla="*/ 27 w 32"/>
                  <a:gd name="T7" fmla="*/ 5 h 32"/>
                  <a:gd name="T8" fmla="*/ 16 w 32"/>
                  <a:gd name="T9" fmla="*/ 0 h 32"/>
                  <a:gd name="T10" fmla="*/ 4 w 32"/>
                  <a:gd name="T11" fmla="*/ 5 h 32"/>
                  <a:gd name="T12" fmla="*/ 0 w 32"/>
                  <a:gd name="T13" fmla="*/ 16 h 32"/>
                  <a:gd name="T14" fmla="*/ 4 w 32"/>
                  <a:gd name="T15" fmla="*/ 27 h 32"/>
                  <a:gd name="T16" fmla="*/ 16 w 32"/>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16" y="32"/>
                    </a:moveTo>
                    <a:cubicBezTo>
                      <a:pt x="20" y="32"/>
                      <a:pt x="24" y="30"/>
                      <a:pt x="27" y="27"/>
                    </a:cubicBezTo>
                    <a:cubicBezTo>
                      <a:pt x="30" y="24"/>
                      <a:pt x="32" y="20"/>
                      <a:pt x="32" y="16"/>
                    </a:cubicBezTo>
                    <a:cubicBezTo>
                      <a:pt x="32" y="12"/>
                      <a:pt x="30" y="8"/>
                      <a:pt x="27" y="5"/>
                    </a:cubicBezTo>
                    <a:cubicBezTo>
                      <a:pt x="24" y="2"/>
                      <a:pt x="20" y="0"/>
                      <a:pt x="16" y="0"/>
                    </a:cubicBezTo>
                    <a:cubicBezTo>
                      <a:pt x="11" y="0"/>
                      <a:pt x="8" y="2"/>
                      <a:pt x="4" y="5"/>
                    </a:cubicBezTo>
                    <a:cubicBezTo>
                      <a:pt x="1" y="8"/>
                      <a:pt x="0" y="12"/>
                      <a:pt x="0" y="16"/>
                    </a:cubicBezTo>
                    <a:cubicBezTo>
                      <a:pt x="0" y="20"/>
                      <a:pt x="1" y="24"/>
                      <a:pt x="4" y="27"/>
                    </a:cubicBezTo>
                    <a:cubicBezTo>
                      <a:pt x="8" y="30"/>
                      <a:pt x="11" y="32"/>
                      <a:pt x="16" y="32"/>
                    </a:cubicBezTo>
                    <a:close/>
                  </a:path>
                </a:pathLst>
              </a:custGeom>
              <a:solidFill>
                <a:srgbClr val="0F877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60" name="Freeform 50">
                <a:extLst>
                  <a:ext uri="{FF2B5EF4-FFF2-40B4-BE49-F238E27FC236}">
                    <a16:creationId xmlns:a16="http://schemas.microsoft.com/office/drawing/2014/main" id="{282764AB-73DF-4D20-81EC-1E5695035EB7}"/>
                  </a:ext>
                </a:extLst>
              </p:cNvPr>
              <p:cNvSpPr>
                <a:spLocks/>
              </p:cNvSpPr>
              <p:nvPr/>
            </p:nvSpPr>
            <p:spPr bwMode="auto">
              <a:xfrm>
                <a:off x="4984750" y="3787775"/>
                <a:ext cx="1358900" cy="142875"/>
              </a:xfrm>
              <a:custGeom>
                <a:avLst/>
                <a:gdLst>
                  <a:gd name="T0" fmla="*/ 856 w 856"/>
                  <a:gd name="T1" fmla="*/ 90 h 90"/>
                  <a:gd name="T2" fmla="*/ 416 w 856"/>
                  <a:gd name="T3" fmla="*/ 71 h 90"/>
                  <a:gd name="T4" fmla="*/ 0 w 856"/>
                  <a:gd name="T5" fmla="*/ 0 h 90"/>
                </a:gdLst>
                <a:ahLst/>
                <a:cxnLst>
                  <a:cxn ang="0">
                    <a:pos x="T0" y="T1"/>
                  </a:cxn>
                  <a:cxn ang="0">
                    <a:pos x="T2" y="T3"/>
                  </a:cxn>
                  <a:cxn ang="0">
                    <a:pos x="T4" y="T5"/>
                  </a:cxn>
                </a:cxnLst>
                <a:rect l="0" t="0" r="r" b="b"/>
                <a:pathLst>
                  <a:path w="856" h="90">
                    <a:moveTo>
                      <a:pt x="856" y="90"/>
                    </a:moveTo>
                    <a:lnTo>
                      <a:pt x="416" y="71"/>
                    </a:lnTo>
                    <a:lnTo>
                      <a:pt x="0" y="0"/>
                    </a:lnTo>
                  </a:path>
                </a:pathLst>
              </a:custGeom>
              <a:noFill/>
              <a:ln w="30163" cap="rnd">
                <a:solidFill>
                  <a:srgbClr val="03423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dirty="0"/>
              </a:p>
            </p:txBody>
          </p:sp>
          <p:sp>
            <p:nvSpPr>
              <p:cNvPr id="61" name="Freeform 51">
                <a:extLst>
                  <a:ext uri="{FF2B5EF4-FFF2-40B4-BE49-F238E27FC236}">
                    <a16:creationId xmlns:a16="http://schemas.microsoft.com/office/drawing/2014/main" id="{EE74F093-17ED-4DAA-9AB1-7F6C2757E5BD}"/>
                  </a:ext>
                </a:extLst>
              </p:cNvPr>
              <p:cNvSpPr>
                <a:spLocks/>
              </p:cNvSpPr>
              <p:nvPr/>
            </p:nvSpPr>
            <p:spPr bwMode="auto">
              <a:xfrm>
                <a:off x="1520825" y="2371725"/>
                <a:ext cx="3438525" cy="1393825"/>
              </a:xfrm>
              <a:custGeom>
                <a:avLst/>
                <a:gdLst>
                  <a:gd name="T0" fmla="*/ 2166 w 2166"/>
                  <a:gd name="T1" fmla="*/ 878 h 878"/>
                  <a:gd name="T2" fmla="*/ 1729 w 2166"/>
                  <a:gd name="T3" fmla="*/ 757 h 878"/>
                  <a:gd name="T4" fmla="*/ 429 w 2166"/>
                  <a:gd name="T5" fmla="*/ 107 h 878"/>
                  <a:gd name="T6" fmla="*/ 69 w 2166"/>
                  <a:gd name="T7" fmla="*/ 52 h 878"/>
                  <a:gd name="T8" fmla="*/ 0 w 2166"/>
                  <a:gd name="T9" fmla="*/ 0 h 878"/>
                </a:gdLst>
                <a:ahLst/>
                <a:cxnLst>
                  <a:cxn ang="0">
                    <a:pos x="T0" y="T1"/>
                  </a:cxn>
                  <a:cxn ang="0">
                    <a:pos x="T2" y="T3"/>
                  </a:cxn>
                  <a:cxn ang="0">
                    <a:pos x="T4" y="T5"/>
                  </a:cxn>
                  <a:cxn ang="0">
                    <a:pos x="T6" y="T7"/>
                  </a:cxn>
                  <a:cxn ang="0">
                    <a:pos x="T8" y="T9"/>
                  </a:cxn>
                </a:cxnLst>
                <a:rect l="0" t="0" r="r" b="b"/>
                <a:pathLst>
                  <a:path w="2166" h="878">
                    <a:moveTo>
                      <a:pt x="2166" y="878"/>
                    </a:moveTo>
                    <a:lnTo>
                      <a:pt x="1729" y="757"/>
                    </a:lnTo>
                    <a:lnTo>
                      <a:pt x="429" y="107"/>
                    </a:lnTo>
                    <a:lnTo>
                      <a:pt x="69" y="52"/>
                    </a:lnTo>
                    <a:lnTo>
                      <a:pt x="0" y="0"/>
                    </a:lnTo>
                  </a:path>
                </a:pathLst>
              </a:custGeom>
              <a:noFill/>
              <a:ln w="30163" cap="rnd">
                <a:solidFill>
                  <a:srgbClr val="03423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dirty="0"/>
              </a:p>
            </p:txBody>
          </p:sp>
          <p:sp>
            <p:nvSpPr>
              <p:cNvPr id="62" name="Line 52">
                <a:extLst>
                  <a:ext uri="{FF2B5EF4-FFF2-40B4-BE49-F238E27FC236}">
                    <a16:creationId xmlns:a16="http://schemas.microsoft.com/office/drawing/2014/main" id="{1B34D64B-5EA7-474C-A5D3-1C2E8F203707}"/>
                  </a:ext>
                </a:extLst>
              </p:cNvPr>
              <p:cNvSpPr>
                <a:spLocks noChangeShapeType="1"/>
              </p:cNvSpPr>
              <p:nvPr/>
            </p:nvSpPr>
            <p:spPr bwMode="auto">
              <a:xfrm flipV="1">
                <a:off x="5640388" y="3540125"/>
                <a:ext cx="0" cy="750888"/>
              </a:xfrm>
              <a:prstGeom prst="line">
                <a:avLst/>
              </a:prstGeom>
              <a:noFill/>
              <a:ln w="20638" cap="rnd">
                <a:solidFill>
                  <a:srgbClr val="03423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000" dirty="0"/>
              </a:p>
            </p:txBody>
          </p:sp>
          <p:sp>
            <p:nvSpPr>
              <p:cNvPr id="63" name="Line 53">
                <a:extLst>
                  <a:ext uri="{FF2B5EF4-FFF2-40B4-BE49-F238E27FC236}">
                    <a16:creationId xmlns:a16="http://schemas.microsoft.com/office/drawing/2014/main" id="{586DF7A7-D63B-44ED-9AA9-362183EF0508}"/>
                  </a:ext>
                </a:extLst>
              </p:cNvPr>
              <p:cNvSpPr>
                <a:spLocks noChangeShapeType="1"/>
              </p:cNvSpPr>
              <p:nvPr/>
            </p:nvSpPr>
            <p:spPr bwMode="auto">
              <a:xfrm>
                <a:off x="4257675" y="3311525"/>
                <a:ext cx="0" cy="557213"/>
              </a:xfrm>
              <a:prstGeom prst="line">
                <a:avLst/>
              </a:prstGeom>
              <a:noFill/>
              <a:ln w="20638" cap="rnd">
                <a:solidFill>
                  <a:srgbClr val="03423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000" dirty="0"/>
              </a:p>
            </p:txBody>
          </p:sp>
          <p:sp>
            <p:nvSpPr>
              <p:cNvPr id="64" name="Line 54">
                <a:extLst>
                  <a:ext uri="{FF2B5EF4-FFF2-40B4-BE49-F238E27FC236}">
                    <a16:creationId xmlns:a16="http://schemas.microsoft.com/office/drawing/2014/main" id="{E98BD950-629D-4088-ADF6-B598996BAB3D}"/>
                  </a:ext>
                </a:extLst>
              </p:cNvPr>
              <p:cNvSpPr>
                <a:spLocks noChangeShapeType="1"/>
              </p:cNvSpPr>
              <p:nvPr/>
            </p:nvSpPr>
            <p:spPr bwMode="auto">
              <a:xfrm>
                <a:off x="4956175" y="3335338"/>
                <a:ext cx="0" cy="877888"/>
              </a:xfrm>
              <a:prstGeom prst="line">
                <a:avLst/>
              </a:prstGeom>
              <a:noFill/>
              <a:ln w="20638" cap="rnd">
                <a:solidFill>
                  <a:srgbClr val="03423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000" dirty="0"/>
              </a:p>
            </p:txBody>
          </p:sp>
          <p:sp>
            <p:nvSpPr>
              <p:cNvPr id="65" name="Line 55">
                <a:extLst>
                  <a:ext uri="{FF2B5EF4-FFF2-40B4-BE49-F238E27FC236}">
                    <a16:creationId xmlns:a16="http://schemas.microsoft.com/office/drawing/2014/main" id="{A489B3B9-170B-48FD-9E87-B20DC5853A5F}"/>
                  </a:ext>
                </a:extLst>
              </p:cNvPr>
              <p:cNvSpPr>
                <a:spLocks noChangeShapeType="1"/>
              </p:cNvSpPr>
              <p:nvPr/>
            </p:nvSpPr>
            <p:spPr bwMode="auto">
              <a:xfrm>
                <a:off x="2197100" y="2327275"/>
                <a:ext cx="0" cy="431800"/>
              </a:xfrm>
              <a:prstGeom prst="line">
                <a:avLst/>
              </a:prstGeom>
              <a:noFill/>
              <a:ln w="20638" cap="rnd">
                <a:solidFill>
                  <a:srgbClr val="03423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000" dirty="0"/>
              </a:p>
            </p:txBody>
          </p:sp>
          <p:sp>
            <p:nvSpPr>
              <p:cNvPr id="66" name="Line 56">
                <a:extLst>
                  <a:ext uri="{FF2B5EF4-FFF2-40B4-BE49-F238E27FC236}">
                    <a16:creationId xmlns:a16="http://schemas.microsoft.com/office/drawing/2014/main" id="{1CD84DF9-3C41-4BFB-9FF5-9B3714F11D1F}"/>
                  </a:ext>
                </a:extLst>
              </p:cNvPr>
              <p:cNvSpPr>
                <a:spLocks noChangeShapeType="1"/>
              </p:cNvSpPr>
              <p:nvPr/>
            </p:nvSpPr>
            <p:spPr bwMode="auto">
              <a:xfrm>
                <a:off x="1627188" y="2224088"/>
                <a:ext cx="0" cy="423863"/>
              </a:xfrm>
              <a:prstGeom prst="line">
                <a:avLst/>
              </a:prstGeom>
              <a:noFill/>
              <a:ln w="20638" cap="rnd">
                <a:solidFill>
                  <a:srgbClr val="03423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000" dirty="0"/>
              </a:p>
            </p:txBody>
          </p:sp>
          <p:sp>
            <p:nvSpPr>
              <p:cNvPr id="67" name="Line 57">
                <a:extLst>
                  <a:ext uri="{FF2B5EF4-FFF2-40B4-BE49-F238E27FC236}">
                    <a16:creationId xmlns:a16="http://schemas.microsoft.com/office/drawing/2014/main" id="{7E7ACA21-6FA2-45E5-A10F-19D936BB5CC8}"/>
                  </a:ext>
                </a:extLst>
              </p:cNvPr>
              <p:cNvSpPr>
                <a:spLocks noChangeShapeType="1"/>
              </p:cNvSpPr>
              <p:nvPr/>
            </p:nvSpPr>
            <p:spPr bwMode="auto">
              <a:xfrm flipV="1">
                <a:off x="6343650" y="3529013"/>
                <a:ext cx="0" cy="803275"/>
              </a:xfrm>
              <a:prstGeom prst="line">
                <a:avLst/>
              </a:prstGeom>
              <a:noFill/>
              <a:ln w="20638" cap="rnd">
                <a:solidFill>
                  <a:srgbClr val="03423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000" dirty="0"/>
              </a:p>
            </p:txBody>
          </p:sp>
          <p:sp>
            <p:nvSpPr>
              <p:cNvPr id="68" name="Freeform 58">
                <a:extLst>
                  <a:ext uri="{FF2B5EF4-FFF2-40B4-BE49-F238E27FC236}">
                    <a16:creationId xmlns:a16="http://schemas.microsoft.com/office/drawing/2014/main" id="{0DC4E768-4B09-4A52-9DBF-32E653C4658C}"/>
                  </a:ext>
                </a:extLst>
              </p:cNvPr>
              <p:cNvSpPr>
                <a:spLocks/>
              </p:cNvSpPr>
              <p:nvPr/>
            </p:nvSpPr>
            <p:spPr bwMode="auto">
              <a:xfrm>
                <a:off x="1589088" y="2413000"/>
                <a:ext cx="82550" cy="82550"/>
              </a:xfrm>
              <a:custGeom>
                <a:avLst/>
                <a:gdLst>
                  <a:gd name="T0" fmla="*/ 16 w 32"/>
                  <a:gd name="T1" fmla="*/ 32 h 32"/>
                  <a:gd name="T2" fmla="*/ 27 w 32"/>
                  <a:gd name="T3" fmla="*/ 27 h 32"/>
                  <a:gd name="T4" fmla="*/ 32 w 32"/>
                  <a:gd name="T5" fmla="*/ 16 h 32"/>
                  <a:gd name="T6" fmla="*/ 27 w 32"/>
                  <a:gd name="T7" fmla="*/ 4 h 32"/>
                  <a:gd name="T8" fmla="*/ 16 w 32"/>
                  <a:gd name="T9" fmla="*/ 0 h 32"/>
                  <a:gd name="T10" fmla="*/ 4 w 32"/>
                  <a:gd name="T11" fmla="*/ 4 h 32"/>
                  <a:gd name="T12" fmla="*/ 0 w 32"/>
                  <a:gd name="T13" fmla="*/ 16 h 32"/>
                  <a:gd name="T14" fmla="*/ 4 w 32"/>
                  <a:gd name="T15" fmla="*/ 27 h 32"/>
                  <a:gd name="T16" fmla="*/ 16 w 32"/>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16" y="32"/>
                    </a:moveTo>
                    <a:cubicBezTo>
                      <a:pt x="20" y="32"/>
                      <a:pt x="24" y="30"/>
                      <a:pt x="27" y="27"/>
                    </a:cubicBezTo>
                    <a:cubicBezTo>
                      <a:pt x="30" y="24"/>
                      <a:pt x="32" y="20"/>
                      <a:pt x="32" y="16"/>
                    </a:cubicBezTo>
                    <a:cubicBezTo>
                      <a:pt x="32" y="11"/>
                      <a:pt x="30" y="7"/>
                      <a:pt x="27" y="4"/>
                    </a:cubicBezTo>
                    <a:cubicBezTo>
                      <a:pt x="24" y="1"/>
                      <a:pt x="20" y="0"/>
                      <a:pt x="16" y="0"/>
                    </a:cubicBezTo>
                    <a:cubicBezTo>
                      <a:pt x="11" y="0"/>
                      <a:pt x="8" y="1"/>
                      <a:pt x="4" y="4"/>
                    </a:cubicBezTo>
                    <a:cubicBezTo>
                      <a:pt x="1" y="7"/>
                      <a:pt x="0" y="11"/>
                      <a:pt x="0" y="16"/>
                    </a:cubicBezTo>
                    <a:cubicBezTo>
                      <a:pt x="0" y="20"/>
                      <a:pt x="1" y="24"/>
                      <a:pt x="4" y="27"/>
                    </a:cubicBezTo>
                    <a:cubicBezTo>
                      <a:pt x="8" y="30"/>
                      <a:pt x="11" y="32"/>
                      <a:pt x="16" y="32"/>
                    </a:cubicBezTo>
                    <a:close/>
                  </a:path>
                </a:pathLst>
              </a:custGeom>
              <a:solidFill>
                <a:srgbClr val="0342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69" name="Freeform 59">
                <a:extLst>
                  <a:ext uri="{FF2B5EF4-FFF2-40B4-BE49-F238E27FC236}">
                    <a16:creationId xmlns:a16="http://schemas.microsoft.com/office/drawing/2014/main" id="{CAFF9A8C-08F6-4302-884E-4BB3769A3536}"/>
                  </a:ext>
                </a:extLst>
              </p:cNvPr>
              <p:cNvSpPr>
                <a:spLocks/>
              </p:cNvSpPr>
              <p:nvPr/>
            </p:nvSpPr>
            <p:spPr bwMode="auto">
              <a:xfrm>
                <a:off x="2160588" y="2500313"/>
                <a:ext cx="82550" cy="84138"/>
              </a:xfrm>
              <a:custGeom>
                <a:avLst/>
                <a:gdLst>
                  <a:gd name="T0" fmla="*/ 16 w 32"/>
                  <a:gd name="T1" fmla="*/ 32 h 32"/>
                  <a:gd name="T2" fmla="*/ 27 w 32"/>
                  <a:gd name="T3" fmla="*/ 28 h 32"/>
                  <a:gd name="T4" fmla="*/ 32 w 32"/>
                  <a:gd name="T5" fmla="*/ 16 h 32"/>
                  <a:gd name="T6" fmla="*/ 27 w 32"/>
                  <a:gd name="T7" fmla="*/ 5 h 32"/>
                  <a:gd name="T8" fmla="*/ 16 w 32"/>
                  <a:gd name="T9" fmla="*/ 0 h 32"/>
                  <a:gd name="T10" fmla="*/ 4 w 32"/>
                  <a:gd name="T11" fmla="*/ 5 h 32"/>
                  <a:gd name="T12" fmla="*/ 0 w 32"/>
                  <a:gd name="T13" fmla="*/ 16 h 32"/>
                  <a:gd name="T14" fmla="*/ 4 w 32"/>
                  <a:gd name="T15" fmla="*/ 28 h 32"/>
                  <a:gd name="T16" fmla="*/ 16 w 32"/>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16" y="32"/>
                    </a:moveTo>
                    <a:cubicBezTo>
                      <a:pt x="20" y="32"/>
                      <a:pt x="24" y="31"/>
                      <a:pt x="27" y="28"/>
                    </a:cubicBezTo>
                    <a:cubicBezTo>
                      <a:pt x="30" y="25"/>
                      <a:pt x="32" y="21"/>
                      <a:pt x="32" y="16"/>
                    </a:cubicBezTo>
                    <a:cubicBezTo>
                      <a:pt x="32" y="12"/>
                      <a:pt x="30" y="8"/>
                      <a:pt x="27" y="5"/>
                    </a:cubicBezTo>
                    <a:cubicBezTo>
                      <a:pt x="24" y="2"/>
                      <a:pt x="20" y="0"/>
                      <a:pt x="16" y="0"/>
                    </a:cubicBezTo>
                    <a:cubicBezTo>
                      <a:pt x="11" y="0"/>
                      <a:pt x="8" y="2"/>
                      <a:pt x="4" y="5"/>
                    </a:cubicBezTo>
                    <a:cubicBezTo>
                      <a:pt x="1" y="8"/>
                      <a:pt x="0" y="12"/>
                      <a:pt x="0" y="16"/>
                    </a:cubicBezTo>
                    <a:cubicBezTo>
                      <a:pt x="0" y="21"/>
                      <a:pt x="1" y="25"/>
                      <a:pt x="4" y="28"/>
                    </a:cubicBezTo>
                    <a:cubicBezTo>
                      <a:pt x="8" y="31"/>
                      <a:pt x="11" y="32"/>
                      <a:pt x="16" y="32"/>
                    </a:cubicBezTo>
                    <a:close/>
                  </a:path>
                </a:pathLst>
              </a:custGeom>
              <a:solidFill>
                <a:srgbClr val="0342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70" name="Freeform 60">
                <a:extLst>
                  <a:ext uri="{FF2B5EF4-FFF2-40B4-BE49-F238E27FC236}">
                    <a16:creationId xmlns:a16="http://schemas.microsoft.com/office/drawing/2014/main" id="{DC8DB1C9-5FA0-45AA-B76C-855ACD5B6F1D}"/>
                  </a:ext>
                </a:extLst>
              </p:cNvPr>
              <p:cNvSpPr>
                <a:spLocks/>
              </p:cNvSpPr>
              <p:nvPr/>
            </p:nvSpPr>
            <p:spPr bwMode="auto">
              <a:xfrm>
                <a:off x="4216400" y="3533775"/>
                <a:ext cx="82550" cy="80963"/>
              </a:xfrm>
              <a:custGeom>
                <a:avLst/>
                <a:gdLst>
                  <a:gd name="T0" fmla="*/ 16 w 32"/>
                  <a:gd name="T1" fmla="*/ 31 h 31"/>
                  <a:gd name="T2" fmla="*/ 27 w 32"/>
                  <a:gd name="T3" fmla="*/ 27 h 31"/>
                  <a:gd name="T4" fmla="*/ 32 w 32"/>
                  <a:gd name="T5" fmla="*/ 15 h 31"/>
                  <a:gd name="T6" fmla="*/ 27 w 32"/>
                  <a:gd name="T7" fmla="*/ 4 h 31"/>
                  <a:gd name="T8" fmla="*/ 16 w 32"/>
                  <a:gd name="T9" fmla="*/ 0 h 31"/>
                  <a:gd name="T10" fmla="*/ 4 w 32"/>
                  <a:gd name="T11" fmla="*/ 4 h 31"/>
                  <a:gd name="T12" fmla="*/ 0 w 32"/>
                  <a:gd name="T13" fmla="*/ 15 h 31"/>
                  <a:gd name="T14" fmla="*/ 4 w 32"/>
                  <a:gd name="T15" fmla="*/ 27 h 31"/>
                  <a:gd name="T16" fmla="*/ 16 w 32"/>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1">
                    <a:moveTo>
                      <a:pt x="16" y="31"/>
                    </a:moveTo>
                    <a:cubicBezTo>
                      <a:pt x="20" y="31"/>
                      <a:pt x="24" y="30"/>
                      <a:pt x="27" y="27"/>
                    </a:cubicBezTo>
                    <a:cubicBezTo>
                      <a:pt x="30" y="24"/>
                      <a:pt x="32" y="20"/>
                      <a:pt x="32" y="15"/>
                    </a:cubicBezTo>
                    <a:cubicBezTo>
                      <a:pt x="32" y="11"/>
                      <a:pt x="30" y="7"/>
                      <a:pt x="27" y="4"/>
                    </a:cubicBezTo>
                    <a:cubicBezTo>
                      <a:pt x="24" y="1"/>
                      <a:pt x="20" y="0"/>
                      <a:pt x="16" y="0"/>
                    </a:cubicBezTo>
                    <a:cubicBezTo>
                      <a:pt x="11" y="0"/>
                      <a:pt x="8" y="1"/>
                      <a:pt x="4" y="4"/>
                    </a:cubicBezTo>
                    <a:cubicBezTo>
                      <a:pt x="1" y="7"/>
                      <a:pt x="0" y="11"/>
                      <a:pt x="0" y="15"/>
                    </a:cubicBezTo>
                    <a:cubicBezTo>
                      <a:pt x="0" y="20"/>
                      <a:pt x="1" y="24"/>
                      <a:pt x="4" y="27"/>
                    </a:cubicBezTo>
                    <a:cubicBezTo>
                      <a:pt x="8" y="30"/>
                      <a:pt x="11" y="31"/>
                      <a:pt x="16" y="31"/>
                    </a:cubicBezTo>
                    <a:close/>
                  </a:path>
                </a:pathLst>
              </a:custGeom>
              <a:solidFill>
                <a:srgbClr val="0342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71" name="Freeform 61">
                <a:extLst>
                  <a:ext uri="{FF2B5EF4-FFF2-40B4-BE49-F238E27FC236}">
                    <a16:creationId xmlns:a16="http://schemas.microsoft.com/office/drawing/2014/main" id="{AF26393F-30A4-4541-8CF8-EB7DF82CE899}"/>
                  </a:ext>
                </a:extLst>
              </p:cNvPr>
              <p:cNvSpPr>
                <a:spLocks/>
              </p:cNvSpPr>
              <p:nvPr/>
            </p:nvSpPr>
            <p:spPr bwMode="auto">
              <a:xfrm>
                <a:off x="4918075" y="3724275"/>
                <a:ext cx="82550" cy="82550"/>
              </a:xfrm>
              <a:custGeom>
                <a:avLst/>
                <a:gdLst>
                  <a:gd name="T0" fmla="*/ 16 w 32"/>
                  <a:gd name="T1" fmla="*/ 32 h 32"/>
                  <a:gd name="T2" fmla="*/ 28 w 32"/>
                  <a:gd name="T3" fmla="*/ 28 h 32"/>
                  <a:gd name="T4" fmla="*/ 32 w 32"/>
                  <a:gd name="T5" fmla="*/ 16 h 32"/>
                  <a:gd name="T6" fmla="*/ 28 w 32"/>
                  <a:gd name="T7" fmla="*/ 5 h 32"/>
                  <a:gd name="T8" fmla="*/ 16 w 32"/>
                  <a:gd name="T9" fmla="*/ 0 h 32"/>
                  <a:gd name="T10" fmla="*/ 5 w 32"/>
                  <a:gd name="T11" fmla="*/ 5 h 32"/>
                  <a:gd name="T12" fmla="*/ 0 w 32"/>
                  <a:gd name="T13" fmla="*/ 16 h 32"/>
                  <a:gd name="T14" fmla="*/ 5 w 32"/>
                  <a:gd name="T15" fmla="*/ 28 h 32"/>
                  <a:gd name="T16" fmla="*/ 16 w 32"/>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16" y="32"/>
                    </a:moveTo>
                    <a:cubicBezTo>
                      <a:pt x="21" y="32"/>
                      <a:pt x="25" y="31"/>
                      <a:pt x="28" y="28"/>
                    </a:cubicBezTo>
                    <a:cubicBezTo>
                      <a:pt x="31" y="25"/>
                      <a:pt x="32" y="21"/>
                      <a:pt x="32" y="16"/>
                    </a:cubicBezTo>
                    <a:cubicBezTo>
                      <a:pt x="32" y="12"/>
                      <a:pt x="31" y="8"/>
                      <a:pt x="28" y="5"/>
                    </a:cubicBezTo>
                    <a:cubicBezTo>
                      <a:pt x="25" y="2"/>
                      <a:pt x="21" y="0"/>
                      <a:pt x="16" y="0"/>
                    </a:cubicBezTo>
                    <a:cubicBezTo>
                      <a:pt x="12" y="0"/>
                      <a:pt x="8" y="2"/>
                      <a:pt x="5" y="5"/>
                    </a:cubicBezTo>
                    <a:cubicBezTo>
                      <a:pt x="2" y="8"/>
                      <a:pt x="0" y="12"/>
                      <a:pt x="0" y="16"/>
                    </a:cubicBezTo>
                    <a:cubicBezTo>
                      <a:pt x="0" y="21"/>
                      <a:pt x="2" y="25"/>
                      <a:pt x="5" y="28"/>
                    </a:cubicBezTo>
                    <a:cubicBezTo>
                      <a:pt x="8" y="31"/>
                      <a:pt x="12" y="32"/>
                      <a:pt x="16" y="32"/>
                    </a:cubicBezTo>
                    <a:close/>
                  </a:path>
                </a:pathLst>
              </a:custGeom>
              <a:solidFill>
                <a:srgbClr val="0342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72" name="Freeform 62">
                <a:extLst>
                  <a:ext uri="{FF2B5EF4-FFF2-40B4-BE49-F238E27FC236}">
                    <a16:creationId xmlns:a16="http://schemas.microsoft.com/office/drawing/2014/main" id="{95B625EB-878A-4090-81E1-607B27A44831}"/>
                  </a:ext>
                </a:extLst>
              </p:cNvPr>
              <p:cNvSpPr>
                <a:spLocks/>
              </p:cNvSpPr>
              <p:nvPr/>
            </p:nvSpPr>
            <p:spPr bwMode="auto">
              <a:xfrm>
                <a:off x="5603875" y="3857625"/>
                <a:ext cx="82550" cy="84138"/>
              </a:xfrm>
              <a:custGeom>
                <a:avLst/>
                <a:gdLst>
                  <a:gd name="T0" fmla="*/ 16 w 32"/>
                  <a:gd name="T1" fmla="*/ 32 h 32"/>
                  <a:gd name="T2" fmla="*/ 27 w 32"/>
                  <a:gd name="T3" fmla="*/ 28 h 32"/>
                  <a:gd name="T4" fmla="*/ 32 w 32"/>
                  <a:gd name="T5" fmla="*/ 16 h 32"/>
                  <a:gd name="T6" fmla="*/ 27 w 32"/>
                  <a:gd name="T7" fmla="*/ 5 h 32"/>
                  <a:gd name="T8" fmla="*/ 16 w 32"/>
                  <a:gd name="T9" fmla="*/ 0 h 32"/>
                  <a:gd name="T10" fmla="*/ 5 w 32"/>
                  <a:gd name="T11" fmla="*/ 5 h 32"/>
                  <a:gd name="T12" fmla="*/ 0 w 32"/>
                  <a:gd name="T13" fmla="*/ 16 h 32"/>
                  <a:gd name="T14" fmla="*/ 5 w 32"/>
                  <a:gd name="T15" fmla="*/ 28 h 32"/>
                  <a:gd name="T16" fmla="*/ 16 w 32"/>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16" y="32"/>
                    </a:moveTo>
                    <a:cubicBezTo>
                      <a:pt x="20" y="32"/>
                      <a:pt x="24" y="31"/>
                      <a:pt x="27" y="28"/>
                    </a:cubicBezTo>
                    <a:cubicBezTo>
                      <a:pt x="30" y="25"/>
                      <a:pt x="32" y="21"/>
                      <a:pt x="32" y="16"/>
                    </a:cubicBezTo>
                    <a:cubicBezTo>
                      <a:pt x="32" y="12"/>
                      <a:pt x="30" y="8"/>
                      <a:pt x="27" y="5"/>
                    </a:cubicBezTo>
                    <a:cubicBezTo>
                      <a:pt x="24" y="2"/>
                      <a:pt x="20" y="0"/>
                      <a:pt x="16" y="0"/>
                    </a:cubicBezTo>
                    <a:cubicBezTo>
                      <a:pt x="11" y="0"/>
                      <a:pt x="8" y="2"/>
                      <a:pt x="5" y="5"/>
                    </a:cubicBezTo>
                    <a:cubicBezTo>
                      <a:pt x="2" y="8"/>
                      <a:pt x="0" y="12"/>
                      <a:pt x="0" y="16"/>
                    </a:cubicBezTo>
                    <a:cubicBezTo>
                      <a:pt x="0" y="21"/>
                      <a:pt x="2" y="25"/>
                      <a:pt x="5" y="28"/>
                    </a:cubicBezTo>
                    <a:cubicBezTo>
                      <a:pt x="8" y="31"/>
                      <a:pt x="11" y="32"/>
                      <a:pt x="16" y="32"/>
                    </a:cubicBezTo>
                    <a:close/>
                  </a:path>
                </a:pathLst>
              </a:custGeom>
              <a:solidFill>
                <a:srgbClr val="0342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73" name="Freeform 63">
                <a:extLst>
                  <a:ext uri="{FF2B5EF4-FFF2-40B4-BE49-F238E27FC236}">
                    <a16:creationId xmlns:a16="http://schemas.microsoft.com/office/drawing/2014/main" id="{E758B729-739F-46D0-83BF-87CABD4EDDF0}"/>
                  </a:ext>
                </a:extLst>
              </p:cNvPr>
              <p:cNvSpPr>
                <a:spLocks/>
              </p:cNvSpPr>
              <p:nvPr/>
            </p:nvSpPr>
            <p:spPr bwMode="auto">
              <a:xfrm>
                <a:off x="6302375" y="3889375"/>
                <a:ext cx="82550" cy="82550"/>
              </a:xfrm>
              <a:custGeom>
                <a:avLst/>
                <a:gdLst>
                  <a:gd name="T0" fmla="*/ 16 w 32"/>
                  <a:gd name="T1" fmla="*/ 32 h 32"/>
                  <a:gd name="T2" fmla="*/ 27 w 32"/>
                  <a:gd name="T3" fmla="*/ 27 h 32"/>
                  <a:gd name="T4" fmla="*/ 32 w 32"/>
                  <a:gd name="T5" fmla="*/ 16 h 32"/>
                  <a:gd name="T6" fmla="*/ 27 w 32"/>
                  <a:gd name="T7" fmla="*/ 5 h 32"/>
                  <a:gd name="T8" fmla="*/ 16 w 32"/>
                  <a:gd name="T9" fmla="*/ 0 h 32"/>
                  <a:gd name="T10" fmla="*/ 4 w 32"/>
                  <a:gd name="T11" fmla="*/ 5 h 32"/>
                  <a:gd name="T12" fmla="*/ 0 w 32"/>
                  <a:gd name="T13" fmla="*/ 16 h 32"/>
                  <a:gd name="T14" fmla="*/ 4 w 32"/>
                  <a:gd name="T15" fmla="*/ 27 h 32"/>
                  <a:gd name="T16" fmla="*/ 16 w 32"/>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16" y="32"/>
                    </a:moveTo>
                    <a:cubicBezTo>
                      <a:pt x="20" y="32"/>
                      <a:pt x="24" y="30"/>
                      <a:pt x="27" y="27"/>
                    </a:cubicBezTo>
                    <a:cubicBezTo>
                      <a:pt x="30" y="24"/>
                      <a:pt x="32" y="20"/>
                      <a:pt x="32" y="16"/>
                    </a:cubicBezTo>
                    <a:cubicBezTo>
                      <a:pt x="32" y="12"/>
                      <a:pt x="30" y="8"/>
                      <a:pt x="27" y="5"/>
                    </a:cubicBezTo>
                    <a:cubicBezTo>
                      <a:pt x="24" y="2"/>
                      <a:pt x="20" y="0"/>
                      <a:pt x="16" y="0"/>
                    </a:cubicBezTo>
                    <a:cubicBezTo>
                      <a:pt x="11" y="0"/>
                      <a:pt x="8" y="2"/>
                      <a:pt x="4" y="5"/>
                    </a:cubicBezTo>
                    <a:cubicBezTo>
                      <a:pt x="1" y="8"/>
                      <a:pt x="0" y="12"/>
                      <a:pt x="0" y="16"/>
                    </a:cubicBezTo>
                    <a:cubicBezTo>
                      <a:pt x="0" y="20"/>
                      <a:pt x="1" y="24"/>
                      <a:pt x="4" y="27"/>
                    </a:cubicBezTo>
                    <a:cubicBezTo>
                      <a:pt x="8" y="30"/>
                      <a:pt x="11" y="32"/>
                      <a:pt x="16" y="32"/>
                    </a:cubicBezTo>
                    <a:close/>
                  </a:path>
                </a:pathLst>
              </a:custGeom>
              <a:solidFill>
                <a:srgbClr val="0342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grpSp>
        <p:sp>
          <p:nvSpPr>
            <p:cNvPr id="74" name="ZoneTexte 73">
              <a:extLst>
                <a:ext uri="{FF2B5EF4-FFF2-40B4-BE49-F238E27FC236}">
                  <a16:creationId xmlns:a16="http://schemas.microsoft.com/office/drawing/2014/main" id="{503E6225-6316-4579-8CB0-07934E16A81A}"/>
                </a:ext>
              </a:extLst>
            </p:cNvPr>
            <p:cNvSpPr txBox="1"/>
            <p:nvPr/>
          </p:nvSpPr>
          <p:spPr>
            <a:xfrm>
              <a:off x="3966198" y="5098133"/>
              <a:ext cx="276038" cy="307777"/>
            </a:xfrm>
            <a:prstGeom prst="rect">
              <a:avLst/>
            </a:prstGeom>
            <a:noFill/>
          </p:spPr>
          <p:txBody>
            <a:bodyPr wrap="none" rtlCol="0">
              <a:spAutoFit/>
            </a:bodyPr>
            <a:lstStyle/>
            <a:p>
              <a:pPr algn="ctr"/>
              <a:r>
                <a:rPr lang="en-US" sz="1400"/>
                <a:t>0</a:t>
              </a:r>
              <a:endParaRPr lang="en-US" sz="1400" dirty="0"/>
            </a:p>
          </p:txBody>
        </p:sp>
        <p:sp>
          <p:nvSpPr>
            <p:cNvPr id="75" name="ZoneTexte 74">
              <a:extLst>
                <a:ext uri="{FF2B5EF4-FFF2-40B4-BE49-F238E27FC236}">
                  <a16:creationId xmlns:a16="http://schemas.microsoft.com/office/drawing/2014/main" id="{2822040C-66E9-4915-AFB6-32883E49116A}"/>
                </a:ext>
              </a:extLst>
            </p:cNvPr>
            <p:cNvSpPr txBox="1"/>
            <p:nvPr/>
          </p:nvSpPr>
          <p:spPr>
            <a:xfrm>
              <a:off x="3593146" y="4810620"/>
              <a:ext cx="466795" cy="307777"/>
            </a:xfrm>
            <a:prstGeom prst="rect">
              <a:avLst/>
            </a:prstGeom>
            <a:noFill/>
          </p:spPr>
          <p:txBody>
            <a:bodyPr wrap="none" rtlCol="0">
              <a:spAutoFit/>
            </a:bodyPr>
            <a:lstStyle/>
            <a:p>
              <a:pPr algn="r"/>
              <a:r>
                <a:rPr lang="en-US" sz="1400"/>
                <a:t>-2,5</a:t>
              </a:r>
              <a:endParaRPr lang="en-US" sz="1400" dirty="0"/>
            </a:p>
          </p:txBody>
        </p:sp>
        <p:sp>
          <p:nvSpPr>
            <p:cNvPr id="76" name="ZoneTexte 75">
              <a:extLst>
                <a:ext uri="{FF2B5EF4-FFF2-40B4-BE49-F238E27FC236}">
                  <a16:creationId xmlns:a16="http://schemas.microsoft.com/office/drawing/2014/main" id="{ADDFE1F9-D647-43DE-BB99-81E7AB3D8A46}"/>
                </a:ext>
              </a:extLst>
            </p:cNvPr>
            <p:cNvSpPr txBox="1"/>
            <p:nvPr/>
          </p:nvSpPr>
          <p:spPr>
            <a:xfrm>
              <a:off x="5600342" y="2172561"/>
              <a:ext cx="1879041" cy="307777"/>
            </a:xfrm>
            <a:prstGeom prst="rect">
              <a:avLst/>
            </a:prstGeom>
            <a:noFill/>
          </p:spPr>
          <p:txBody>
            <a:bodyPr wrap="none" rtlCol="0">
              <a:spAutoFit/>
            </a:bodyPr>
            <a:lstStyle/>
            <a:p>
              <a:r>
                <a:rPr lang="en-US" sz="1400" dirty="0"/>
                <a:t>MK-8507 600 mg (N=6)</a:t>
              </a:r>
            </a:p>
          </p:txBody>
        </p:sp>
        <p:sp>
          <p:nvSpPr>
            <p:cNvPr id="77" name="ZoneTexte 76">
              <a:extLst>
                <a:ext uri="{FF2B5EF4-FFF2-40B4-BE49-F238E27FC236}">
                  <a16:creationId xmlns:a16="http://schemas.microsoft.com/office/drawing/2014/main" id="{CF4213F6-04DC-4764-AC6E-C52A4C224824}"/>
                </a:ext>
              </a:extLst>
            </p:cNvPr>
            <p:cNvSpPr txBox="1"/>
            <p:nvPr/>
          </p:nvSpPr>
          <p:spPr>
            <a:xfrm>
              <a:off x="5268785" y="5313138"/>
              <a:ext cx="935897" cy="307777"/>
            </a:xfrm>
            <a:prstGeom prst="rect">
              <a:avLst/>
            </a:prstGeom>
            <a:noFill/>
          </p:spPr>
          <p:txBody>
            <a:bodyPr wrap="none" rtlCol="0">
              <a:spAutoFit/>
            </a:bodyPr>
            <a:lstStyle/>
            <a:p>
              <a:pPr algn="ctr"/>
              <a:r>
                <a:rPr lang="en-US" sz="1400" b="1"/>
                <a:t>Time (hrs)</a:t>
              </a:r>
              <a:endParaRPr lang="en-US" sz="1400" b="1" dirty="0"/>
            </a:p>
          </p:txBody>
        </p:sp>
        <p:sp>
          <p:nvSpPr>
            <p:cNvPr id="79" name="ZoneTexte 78">
              <a:extLst>
                <a:ext uri="{FF2B5EF4-FFF2-40B4-BE49-F238E27FC236}">
                  <a16:creationId xmlns:a16="http://schemas.microsoft.com/office/drawing/2014/main" id="{BAE25570-53FE-452E-A977-AF6356CBA8F6}"/>
                </a:ext>
              </a:extLst>
            </p:cNvPr>
            <p:cNvSpPr txBox="1"/>
            <p:nvPr/>
          </p:nvSpPr>
          <p:spPr>
            <a:xfrm>
              <a:off x="5600342" y="2369281"/>
              <a:ext cx="1787669" cy="307777"/>
            </a:xfrm>
            <a:prstGeom prst="rect">
              <a:avLst/>
            </a:prstGeom>
            <a:noFill/>
          </p:spPr>
          <p:txBody>
            <a:bodyPr wrap="none" rtlCol="0">
              <a:spAutoFit/>
            </a:bodyPr>
            <a:lstStyle/>
            <a:p>
              <a:r>
                <a:rPr lang="en-US" sz="1400" dirty="0"/>
                <a:t>MK-8507 80 mg (N=6)</a:t>
              </a:r>
            </a:p>
          </p:txBody>
        </p:sp>
        <p:sp>
          <p:nvSpPr>
            <p:cNvPr id="80" name="ZoneTexte 79">
              <a:extLst>
                <a:ext uri="{FF2B5EF4-FFF2-40B4-BE49-F238E27FC236}">
                  <a16:creationId xmlns:a16="http://schemas.microsoft.com/office/drawing/2014/main" id="{BA8D6AE9-CF55-467B-A875-04CF5D7305A6}"/>
                </a:ext>
              </a:extLst>
            </p:cNvPr>
            <p:cNvSpPr txBox="1"/>
            <p:nvPr/>
          </p:nvSpPr>
          <p:spPr>
            <a:xfrm>
              <a:off x="5600342" y="2583676"/>
              <a:ext cx="1787669" cy="307777"/>
            </a:xfrm>
            <a:prstGeom prst="rect">
              <a:avLst/>
            </a:prstGeom>
            <a:noFill/>
          </p:spPr>
          <p:txBody>
            <a:bodyPr wrap="none" rtlCol="0">
              <a:spAutoFit/>
            </a:bodyPr>
            <a:lstStyle/>
            <a:p>
              <a:r>
                <a:rPr lang="en-US" sz="1400" dirty="0"/>
                <a:t>MK-8507 40 mg (N=6)</a:t>
              </a:r>
            </a:p>
          </p:txBody>
        </p:sp>
        <p:sp>
          <p:nvSpPr>
            <p:cNvPr id="81" name="ZoneTexte 80">
              <a:extLst>
                <a:ext uri="{FF2B5EF4-FFF2-40B4-BE49-F238E27FC236}">
                  <a16:creationId xmlns:a16="http://schemas.microsoft.com/office/drawing/2014/main" id="{809072D5-AA92-4EDC-96EA-833EE39C4AB5}"/>
                </a:ext>
              </a:extLst>
            </p:cNvPr>
            <p:cNvSpPr txBox="1"/>
            <p:nvPr/>
          </p:nvSpPr>
          <p:spPr>
            <a:xfrm>
              <a:off x="3593146" y="4364988"/>
              <a:ext cx="466795" cy="307777"/>
            </a:xfrm>
            <a:prstGeom prst="rect">
              <a:avLst/>
            </a:prstGeom>
            <a:noFill/>
          </p:spPr>
          <p:txBody>
            <a:bodyPr wrap="none" rtlCol="0">
              <a:spAutoFit/>
            </a:bodyPr>
            <a:lstStyle/>
            <a:p>
              <a:pPr algn="r"/>
              <a:r>
                <a:rPr lang="en-US" sz="1400"/>
                <a:t>-2,0</a:t>
              </a:r>
              <a:endParaRPr lang="en-US" sz="1400" dirty="0"/>
            </a:p>
          </p:txBody>
        </p:sp>
        <p:sp>
          <p:nvSpPr>
            <p:cNvPr id="82" name="ZoneTexte 81">
              <a:extLst>
                <a:ext uri="{FF2B5EF4-FFF2-40B4-BE49-F238E27FC236}">
                  <a16:creationId xmlns:a16="http://schemas.microsoft.com/office/drawing/2014/main" id="{6C7C354C-90F5-4575-9C81-43732D6B5589}"/>
                </a:ext>
              </a:extLst>
            </p:cNvPr>
            <p:cNvSpPr txBox="1"/>
            <p:nvPr/>
          </p:nvSpPr>
          <p:spPr>
            <a:xfrm>
              <a:off x="3593146" y="3919357"/>
              <a:ext cx="466795" cy="307777"/>
            </a:xfrm>
            <a:prstGeom prst="rect">
              <a:avLst/>
            </a:prstGeom>
            <a:noFill/>
          </p:spPr>
          <p:txBody>
            <a:bodyPr wrap="none" rtlCol="0">
              <a:spAutoFit/>
            </a:bodyPr>
            <a:lstStyle/>
            <a:p>
              <a:pPr algn="r"/>
              <a:r>
                <a:rPr lang="en-US" sz="1400"/>
                <a:t>-1,5</a:t>
              </a:r>
              <a:endParaRPr lang="en-US" sz="1400" dirty="0"/>
            </a:p>
          </p:txBody>
        </p:sp>
        <p:sp>
          <p:nvSpPr>
            <p:cNvPr id="83" name="ZoneTexte 82">
              <a:extLst>
                <a:ext uri="{FF2B5EF4-FFF2-40B4-BE49-F238E27FC236}">
                  <a16:creationId xmlns:a16="http://schemas.microsoft.com/office/drawing/2014/main" id="{FD8533AD-FD84-4487-BDCB-9A5D3F302934}"/>
                </a:ext>
              </a:extLst>
            </p:cNvPr>
            <p:cNvSpPr txBox="1"/>
            <p:nvPr/>
          </p:nvSpPr>
          <p:spPr>
            <a:xfrm>
              <a:off x="3593146" y="3473727"/>
              <a:ext cx="466795" cy="307777"/>
            </a:xfrm>
            <a:prstGeom prst="rect">
              <a:avLst/>
            </a:prstGeom>
            <a:noFill/>
          </p:spPr>
          <p:txBody>
            <a:bodyPr wrap="none" rtlCol="0">
              <a:spAutoFit/>
            </a:bodyPr>
            <a:lstStyle/>
            <a:p>
              <a:pPr algn="r"/>
              <a:r>
                <a:rPr lang="en-US" sz="1400"/>
                <a:t>-1,0</a:t>
              </a:r>
              <a:endParaRPr lang="en-US" sz="1400" dirty="0"/>
            </a:p>
          </p:txBody>
        </p:sp>
        <p:sp>
          <p:nvSpPr>
            <p:cNvPr id="84" name="ZoneTexte 83">
              <a:extLst>
                <a:ext uri="{FF2B5EF4-FFF2-40B4-BE49-F238E27FC236}">
                  <a16:creationId xmlns:a16="http://schemas.microsoft.com/office/drawing/2014/main" id="{A67DA041-EA99-460E-8F67-C10937247EDB}"/>
                </a:ext>
              </a:extLst>
            </p:cNvPr>
            <p:cNvSpPr txBox="1"/>
            <p:nvPr/>
          </p:nvSpPr>
          <p:spPr>
            <a:xfrm>
              <a:off x="3593146" y="3028096"/>
              <a:ext cx="466795" cy="307777"/>
            </a:xfrm>
            <a:prstGeom prst="rect">
              <a:avLst/>
            </a:prstGeom>
            <a:noFill/>
          </p:spPr>
          <p:txBody>
            <a:bodyPr wrap="none" rtlCol="0">
              <a:spAutoFit/>
            </a:bodyPr>
            <a:lstStyle/>
            <a:p>
              <a:pPr algn="r"/>
              <a:r>
                <a:rPr lang="en-US" sz="1400"/>
                <a:t>-0,5</a:t>
              </a:r>
              <a:endParaRPr lang="en-US" sz="1400" dirty="0"/>
            </a:p>
          </p:txBody>
        </p:sp>
        <p:sp>
          <p:nvSpPr>
            <p:cNvPr id="85" name="ZoneTexte 84">
              <a:extLst>
                <a:ext uri="{FF2B5EF4-FFF2-40B4-BE49-F238E27FC236}">
                  <a16:creationId xmlns:a16="http://schemas.microsoft.com/office/drawing/2014/main" id="{59C9BBEC-9422-42E1-9339-D29C57175AFA}"/>
                </a:ext>
              </a:extLst>
            </p:cNvPr>
            <p:cNvSpPr txBox="1"/>
            <p:nvPr/>
          </p:nvSpPr>
          <p:spPr>
            <a:xfrm>
              <a:off x="3647649" y="2582465"/>
              <a:ext cx="412292" cy="307777"/>
            </a:xfrm>
            <a:prstGeom prst="rect">
              <a:avLst/>
            </a:prstGeom>
            <a:noFill/>
          </p:spPr>
          <p:txBody>
            <a:bodyPr wrap="none" rtlCol="0">
              <a:spAutoFit/>
            </a:bodyPr>
            <a:lstStyle/>
            <a:p>
              <a:pPr algn="r"/>
              <a:r>
                <a:rPr lang="en-US" sz="1400"/>
                <a:t>0,0</a:t>
              </a:r>
              <a:endParaRPr lang="en-US" sz="1400" dirty="0"/>
            </a:p>
          </p:txBody>
        </p:sp>
        <p:sp>
          <p:nvSpPr>
            <p:cNvPr id="86" name="ZoneTexte 85">
              <a:extLst>
                <a:ext uri="{FF2B5EF4-FFF2-40B4-BE49-F238E27FC236}">
                  <a16:creationId xmlns:a16="http://schemas.microsoft.com/office/drawing/2014/main" id="{9DC14206-28D5-4470-A3EB-1E09F0F1FAEE}"/>
                </a:ext>
              </a:extLst>
            </p:cNvPr>
            <p:cNvSpPr txBox="1"/>
            <p:nvPr/>
          </p:nvSpPr>
          <p:spPr>
            <a:xfrm>
              <a:off x="3647649" y="2136835"/>
              <a:ext cx="412292" cy="307777"/>
            </a:xfrm>
            <a:prstGeom prst="rect">
              <a:avLst/>
            </a:prstGeom>
            <a:noFill/>
          </p:spPr>
          <p:txBody>
            <a:bodyPr wrap="none" rtlCol="0">
              <a:spAutoFit/>
            </a:bodyPr>
            <a:lstStyle/>
            <a:p>
              <a:pPr algn="r"/>
              <a:r>
                <a:rPr lang="en-US" sz="1400"/>
                <a:t>0,5</a:t>
              </a:r>
              <a:endParaRPr lang="en-US" sz="1400" dirty="0"/>
            </a:p>
          </p:txBody>
        </p:sp>
        <p:sp>
          <p:nvSpPr>
            <p:cNvPr id="87" name="ZoneTexte 86">
              <a:extLst>
                <a:ext uri="{FF2B5EF4-FFF2-40B4-BE49-F238E27FC236}">
                  <a16:creationId xmlns:a16="http://schemas.microsoft.com/office/drawing/2014/main" id="{BC35CA6E-BCDA-4148-9D9D-5D4E1A53138C}"/>
                </a:ext>
              </a:extLst>
            </p:cNvPr>
            <p:cNvSpPr txBox="1"/>
            <p:nvPr/>
          </p:nvSpPr>
          <p:spPr>
            <a:xfrm>
              <a:off x="4019996" y="5098133"/>
              <a:ext cx="316113" cy="307777"/>
            </a:xfrm>
            <a:prstGeom prst="rect">
              <a:avLst/>
            </a:prstGeom>
            <a:noFill/>
          </p:spPr>
          <p:txBody>
            <a:bodyPr wrap="none" rtlCol="0">
              <a:spAutoFit/>
            </a:bodyPr>
            <a:lstStyle/>
            <a:p>
              <a:pPr algn="ctr"/>
              <a:r>
                <a:rPr lang="en-US" sz="1400"/>
                <a:t> 4</a:t>
              </a:r>
              <a:endParaRPr lang="en-US" sz="1400" dirty="0"/>
            </a:p>
          </p:txBody>
        </p:sp>
        <p:sp>
          <p:nvSpPr>
            <p:cNvPr id="88" name="ZoneTexte 87">
              <a:extLst>
                <a:ext uri="{FF2B5EF4-FFF2-40B4-BE49-F238E27FC236}">
                  <a16:creationId xmlns:a16="http://schemas.microsoft.com/office/drawing/2014/main" id="{96BB6E28-201D-4410-9321-AEB69D90B02A}"/>
                </a:ext>
              </a:extLst>
            </p:cNvPr>
            <p:cNvSpPr txBox="1"/>
            <p:nvPr/>
          </p:nvSpPr>
          <p:spPr>
            <a:xfrm>
              <a:off x="4458220" y="5098133"/>
              <a:ext cx="367409" cy="307777"/>
            </a:xfrm>
            <a:prstGeom prst="rect">
              <a:avLst/>
            </a:prstGeom>
            <a:noFill/>
          </p:spPr>
          <p:txBody>
            <a:bodyPr wrap="none" rtlCol="0">
              <a:spAutoFit/>
            </a:bodyPr>
            <a:lstStyle/>
            <a:p>
              <a:pPr algn="ctr"/>
              <a:r>
                <a:rPr lang="en-US" sz="1400"/>
                <a:t>24</a:t>
              </a:r>
              <a:endParaRPr lang="en-US" sz="1400" dirty="0"/>
            </a:p>
          </p:txBody>
        </p:sp>
        <p:sp>
          <p:nvSpPr>
            <p:cNvPr id="89" name="ZoneTexte 88">
              <a:extLst>
                <a:ext uri="{FF2B5EF4-FFF2-40B4-BE49-F238E27FC236}">
                  <a16:creationId xmlns:a16="http://schemas.microsoft.com/office/drawing/2014/main" id="{4202AA75-B17B-44D5-B06E-843BF68FABC2}"/>
                </a:ext>
              </a:extLst>
            </p:cNvPr>
            <p:cNvSpPr txBox="1"/>
            <p:nvPr/>
          </p:nvSpPr>
          <p:spPr>
            <a:xfrm>
              <a:off x="6123309" y="5098133"/>
              <a:ext cx="367409" cy="307777"/>
            </a:xfrm>
            <a:prstGeom prst="rect">
              <a:avLst/>
            </a:prstGeom>
            <a:noFill/>
          </p:spPr>
          <p:txBody>
            <a:bodyPr wrap="none" rtlCol="0">
              <a:spAutoFit/>
            </a:bodyPr>
            <a:lstStyle/>
            <a:p>
              <a:pPr algn="ctr"/>
              <a:r>
                <a:rPr lang="en-US" sz="1400"/>
                <a:t>96</a:t>
              </a:r>
              <a:endParaRPr lang="en-US" sz="1400" dirty="0"/>
            </a:p>
          </p:txBody>
        </p:sp>
        <p:sp>
          <p:nvSpPr>
            <p:cNvPr id="90" name="ZoneTexte 89">
              <a:extLst>
                <a:ext uri="{FF2B5EF4-FFF2-40B4-BE49-F238E27FC236}">
                  <a16:creationId xmlns:a16="http://schemas.microsoft.com/office/drawing/2014/main" id="{6394B2FB-EB0D-4333-9E8B-6168E32C808F}"/>
                </a:ext>
              </a:extLst>
            </p:cNvPr>
            <p:cNvSpPr txBox="1"/>
            <p:nvPr/>
          </p:nvSpPr>
          <p:spPr>
            <a:xfrm>
              <a:off x="6642451" y="5098133"/>
              <a:ext cx="458780" cy="307777"/>
            </a:xfrm>
            <a:prstGeom prst="rect">
              <a:avLst/>
            </a:prstGeom>
            <a:noFill/>
          </p:spPr>
          <p:txBody>
            <a:bodyPr wrap="none" rtlCol="0">
              <a:spAutoFit/>
            </a:bodyPr>
            <a:lstStyle/>
            <a:p>
              <a:pPr algn="ctr"/>
              <a:r>
                <a:rPr lang="en-US" sz="1400"/>
                <a:t>120</a:t>
              </a:r>
              <a:endParaRPr lang="en-US" sz="1400" dirty="0"/>
            </a:p>
          </p:txBody>
        </p:sp>
        <p:sp>
          <p:nvSpPr>
            <p:cNvPr id="91" name="ZoneTexte 90">
              <a:extLst>
                <a:ext uri="{FF2B5EF4-FFF2-40B4-BE49-F238E27FC236}">
                  <a16:creationId xmlns:a16="http://schemas.microsoft.com/office/drawing/2014/main" id="{1080E07B-13C6-49DD-85D6-FCD50D4B06FB}"/>
                </a:ext>
              </a:extLst>
            </p:cNvPr>
            <p:cNvSpPr txBox="1"/>
            <p:nvPr/>
          </p:nvSpPr>
          <p:spPr>
            <a:xfrm>
              <a:off x="7181721" y="5098133"/>
              <a:ext cx="458780" cy="307777"/>
            </a:xfrm>
            <a:prstGeom prst="rect">
              <a:avLst/>
            </a:prstGeom>
            <a:noFill/>
          </p:spPr>
          <p:txBody>
            <a:bodyPr wrap="none" rtlCol="0">
              <a:spAutoFit/>
            </a:bodyPr>
            <a:lstStyle/>
            <a:p>
              <a:pPr algn="ctr"/>
              <a:r>
                <a:rPr lang="en-US" sz="1400"/>
                <a:t>144</a:t>
              </a:r>
              <a:endParaRPr lang="en-US" sz="1400" dirty="0"/>
            </a:p>
          </p:txBody>
        </p:sp>
        <p:sp>
          <p:nvSpPr>
            <p:cNvPr id="92" name="ZoneTexte 91">
              <a:extLst>
                <a:ext uri="{FF2B5EF4-FFF2-40B4-BE49-F238E27FC236}">
                  <a16:creationId xmlns:a16="http://schemas.microsoft.com/office/drawing/2014/main" id="{F43EF4FB-604B-4748-8F26-916AE85CF53D}"/>
                </a:ext>
              </a:extLst>
            </p:cNvPr>
            <p:cNvSpPr txBox="1"/>
            <p:nvPr/>
          </p:nvSpPr>
          <p:spPr>
            <a:xfrm>
              <a:off x="7746547" y="5098133"/>
              <a:ext cx="458780" cy="307777"/>
            </a:xfrm>
            <a:prstGeom prst="rect">
              <a:avLst/>
            </a:prstGeom>
            <a:noFill/>
          </p:spPr>
          <p:txBody>
            <a:bodyPr wrap="none" rtlCol="0">
              <a:spAutoFit/>
            </a:bodyPr>
            <a:lstStyle/>
            <a:p>
              <a:pPr algn="ctr"/>
              <a:r>
                <a:rPr lang="en-US" sz="1400"/>
                <a:t>168</a:t>
              </a:r>
              <a:endParaRPr lang="en-US" sz="1400" dirty="0"/>
            </a:p>
          </p:txBody>
        </p:sp>
        <p:sp>
          <p:nvSpPr>
            <p:cNvPr id="93" name="ZoneTexte 92">
              <a:extLst>
                <a:ext uri="{FF2B5EF4-FFF2-40B4-BE49-F238E27FC236}">
                  <a16:creationId xmlns:a16="http://schemas.microsoft.com/office/drawing/2014/main" id="{AE2F2C10-E320-4EB4-B0BF-C2D974190601}"/>
                </a:ext>
              </a:extLst>
            </p:cNvPr>
            <p:cNvSpPr txBox="1"/>
            <p:nvPr/>
          </p:nvSpPr>
          <p:spPr>
            <a:xfrm>
              <a:off x="4162840" y="3658037"/>
              <a:ext cx="1424942" cy="523220"/>
            </a:xfrm>
            <a:prstGeom prst="rect">
              <a:avLst/>
            </a:prstGeom>
            <a:noFill/>
          </p:spPr>
          <p:txBody>
            <a:bodyPr wrap="none" rtlCol="0">
              <a:spAutoFit/>
            </a:bodyPr>
            <a:lstStyle/>
            <a:p>
              <a:r>
                <a:rPr lang="en-US" sz="1400"/>
                <a:t>Target reduction </a:t>
              </a:r>
              <a:br>
                <a:rPr lang="en-US" sz="1400"/>
              </a:br>
              <a:r>
                <a:rPr lang="en-US" sz="1400"/>
                <a:t>in HIV-1 RNA</a:t>
              </a:r>
              <a:endParaRPr lang="en-US" sz="1400" dirty="0"/>
            </a:p>
          </p:txBody>
        </p:sp>
      </p:grpSp>
      <p:sp>
        <p:nvSpPr>
          <p:cNvPr id="98" name="ZoneTexte 97">
            <a:extLst>
              <a:ext uri="{FF2B5EF4-FFF2-40B4-BE49-F238E27FC236}">
                <a16:creationId xmlns:a16="http://schemas.microsoft.com/office/drawing/2014/main" id="{FA58DCF4-C7BD-43A6-AE05-6193D46D1DB0}"/>
              </a:ext>
            </a:extLst>
          </p:cNvPr>
          <p:cNvSpPr txBox="1"/>
          <p:nvPr/>
        </p:nvSpPr>
        <p:spPr>
          <a:xfrm>
            <a:off x="8472368" y="1565898"/>
            <a:ext cx="3736087" cy="923330"/>
          </a:xfrm>
          <a:prstGeom prst="rect">
            <a:avLst/>
          </a:prstGeom>
          <a:noFill/>
        </p:spPr>
        <p:txBody>
          <a:bodyPr wrap="none">
            <a:spAutoFit/>
          </a:bodyPr>
          <a:lstStyle/>
          <a:p>
            <a:pPr algn="ctr"/>
            <a:r>
              <a:rPr lang="en-US" b="1">
                <a:solidFill>
                  <a:srgbClr val="0070C0"/>
                </a:solidFill>
                <a:latin typeface="Calibri" panose="020F0502020204030204" pitchFamily="34" charset="0"/>
                <a:cs typeface="Calibri" panose="020F0502020204030204" pitchFamily="34" charset="0"/>
              </a:rPr>
              <a:t>LS mean change in plasma HIV-1 RNA</a:t>
            </a:r>
            <a:br>
              <a:rPr lang="en-US" b="1">
                <a:solidFill>
                  <a:srgbClr val="0070C0"/>
                </a:solidFill>
                <a:latin typeface="Calibri" panose="020F0502020204030204" pitchFamily="34" charset="0"/>
                <a:cs typeface="Calibri" panose="020F0502020204030204" pitchFamily="34" charset="0"/>
              </a:rPr>
            </a:br>
            <a:r>
              <a:rPr lang="en-US" b="1">
                <a:solidFill>
                  <a:srgbClr val="0070C0"/>
                </a:solidFill>
                <a:latin typeface="Calibri" panose="020F0502020204030204" pitchFamily="34" charset="0"/>
                <a:cs typeface="Calibri" panose="020F0502020204030204" pitchFamily="34" charset="0"/>
              </a:rPr>
              <a:t>from baseline at 7 days Post-dose,</a:t>
            </a:r>
            <a:br>
              <a:rPr lang="en-US" b="1">
                <a:solidFill>
                  <a:srgbClr val="0070C0"/>
                </a:solidFill>
                <a:latin typeface="Calibri" panose="020F0502020204030204" pitchFamily="34" charset="0"/>
                <a:cs typeface="Calibri" panose="020F0502020204030204" pitchFamily="34" charset="0"/>
              </a:rPr>
            </a:br>
            <a:r>
              <a:rPr lang="en-US" b="1">
                <a:solidFill>
                  <a:srgbClr val="0070C0"/>
                </a:solidFill>
                <a:latin typeface="Calibri" panose="020F0502020204030204" pitchFamily="34" charset="0"/>
                <a:cs typeface="Calibri" panose="020F0502020204030204" pitchFamily="34" charset="0"/>
              </a:rPr>
              <a:t>log</a:t>
            </a:r>
            <a:r>
              <a:rPr lang="en-US" b="1" baseline="-25000">
                <a:solidFill>
                  <a:srgbClr val="0070C0"/>
                </a:solidFill>
                <a:latin typeface="Calibri" panose="020F0502020204030204" pitchFamily="34" charset="0"/>
                <a:cs typeface="Calibri" panose="020F0502020204030204" pitchFamily="34" charset="0"/>
              </a:rPr>
              <a:t>10</a:t>
            </a:r>
            <a:r>
              <a:rPr lang="en-US" b="1">
                <a:solidFill>
                  <a:srgbClr val="0070C0"/>
                </a:solidFill>
                <a:latin typeface="Calibri" panose="020F0502020204030204" pitchFamily="34" charset="0"/>
                <a:cs typeface="Calibri" panose="020F0502020204030204" pitchFamily="34" charset="0"/>
              </a:rPr>
              <a:t> copies/mL (95% CI)</a:t>
            </a:r>
            <a:endParaRPr lang="en-US" b="1" dirty="0">
              <a:solidFill>
                <a:srgbClr val="0070C0"/>
              </a:solidFill>
              <a:latin typeface="Calibri" panose="020F0502020204030204" pitchFamily="34" charset="0"/>
              <a:cs typeface="Calibri" panose="020F0502020204030204" pitchFamily="34" charset="0"/>
            </a:endParaRPr>
          </a:p>
        </p:txBody>
      </p:sp>
      <p:graphicFrame>
        <p:nvGraphicFramePr>
          <p:cNvPr id="100" name="Tableau 95">
            <a:extLst>
              <a:ext uri="{FF2B5EF4-FFF2-40B4-BE49-F238E27FC236}">
                <a16:creationId xmlns:a16="http://schemas.microsoft.com/office/drawing/2014/main" id="{38BF1285-A20A-48BB-A636-5CE2DCBB1FCC}"/>
              </a:ext>
            </a:extLst>
          </p:cNvPr>
          <p:cNvGraphicFramePr>
            <a:graphicFrameLocks noGrp="1"/>
          </p:cNvGraphicFramePr>
          <p:nvPr>
            <p:extLst>
              <p:ext uri="{D42A27DB-BD31-4B8C-83A1-F6EECF244321}">
                <p14:modId xmlns:p14="http://schemas.microsoft.com/office/powerpoint/2010/main" val="3838968579"/>
              </p:ext>
            </p:extLst>
          </p:nvPr>
        </p:nvGraphicFramePr>
        <p:xfrm>
          <a:off x="8329486" y="2551845"/>
          <a:ext cx="3730392" cy="2020141"/>
        </p:xfrm>
        <a:graphic>
          <a:graphicData uri="http://schemas.openxmlformats.org/drawingml/2006/table">
            <a:tbl>
              <a:tblPr firstRow="1" bandRow="1">
                <a:tableStyleId>{5C22544A-7EE6-4342-B048-85BDC9FD1C3A}</a:tableStyleId>
              </a:tblPr>
              <a:tblGrid>
                <a:gridCol w="1243464">
                  <a:extLst>
                    <a:ext uri="{9D8B030D-6E8A-4147-A177-3AD203B41FA5}">
                      <a16:colId xmlns:a16="http://schemas.microsoft.com/office/drawing/2014/main" val="2548519267"/>
                    </a:ext>
                  </a:extLst>
                </a:gridCol>
                <a:gridCol w="1243464">
                  <a:extLst>
                    <a:ext uri="{9D8B030D-6E8A-4147-A177-3AD203B41FA5}">
                      <a16:colId xmlns:a16="http://schemas.microsoft.com/office/drawing/2014/main" val="2644584025"/>
                    </a:ext>
                  </a:extLst>
                </a:gridCol>
                <a:gridCol w="1243464">
                  <a:extLst>
                    <a:ext uri="{9D8B030D-6E8A-4147-A177-3AD203B41FA5}">
                      <a16:colId xmlns:a16="http://schemas.microsoft.com/office/drawing/2014/main" val="1229584826"/>
                    </a:ext>
                  </a:extLst>
                </a:gridCol>
              </a:tblGrid>
              <a:tr h="718627">
                <a:tc>
                  <a:txBody>
                    <a:bodyPr/>
                    <a:lstStyle/>
                    <a:p>
                      <a:pPr algn="ctr"/>
                      <a:r>
                        <a:rPr lang="fr-FR" sz="1400" dirty="0"/>
                        <a:t>MK-8507</a:t>
                      </a:r>
                      <a:br>
                        <a:rPr lang="fr-FR" sz="1400" dirty="0"/>
                      </a:br>
                      <a:r>
                        <a:rPr lang="fr-FR" sz="1400" dirty="0"/>
                        <a:t>(600 mg)</a:t>
                      </a:r>
                    </a:p>
                  </a:txBody>
                  <a:tcPr anchor="ctr">
                    <a:solidFill>
                      <a:srgbClr val="03423C"/>
                    </a:solidFill>
                  </a:tcPr>
                </a:tc>
                <a:tc>
                  <a:txBody>
                    <a:bodyPr/>
                    <a:lstStyle/>
                    <a:p>
                      <a:pPr algn="ctr"/>
                      <a:r>
                        <a:rPr lang="fr-FR" sz="1400" dirty="0"/>
                        <a:t>MK-8507</a:t>
                      </a:r>
                      <a:br>
                        <a:rPr lang="fr-FR" sz="1400" dirty="0"/>
                      </a:br>
                      <a:r>
                        <a:rPr lang="fr-FR" sz="1400" dirty="0"/>
                        <a:t>(80 mg)</a:t>
                      </a:r>
                    </a:p>
                  </a:txBody>
                  <a:tcPr anchor="ctr">
                    <a:solidFill>
                      <a:srgbClr val="0F8778"/>
                    </a:solidFill>
                  </a:tcPr>
                </a:tc>
                <a:tc>
                  <a:txBody>
                    <a:bodyPr/>
                    <a:lstStyle/>
                    <a:p>
                      <a:pPr algn="ctr"/>
                      <a:r>
                        <a:rPr lang="fr-FR" sz="1400" dirty="0"/>
                        <a:t> MK-8507</a:t>
                      </a:r>
                      <a:br>
                        <a:rPr lang="fr-FR" sz="1400" dirty="0"/>
                      </a:br>
                      <a:r>
                        <a:rPr lang="fr-FR" sz="1400" dirty="0"/>
                        <a:t>(40 mg)</a:t>
                      </a:r>
                    </a:p>
                  </a:txBody>
                  <a:tcPr anchor="ctr">
                    <a:solidFill>
                      <a:srgbClr val="6ECBAF"/>
                    </a:solidFill>
                  </a:tcPr>
                </a:tc>
                <a:extLst>
                  <a:ext uri="{0D108BD9-81ED-4DB2-BD59-A6C34878D82A}">
                    <a16:rowId xmlns:a16="http://schemas.microsoft.com/office/drawing/2014/main" val="2207706174"/>
                  </a:ext>
                </a:extLst>
              </a:tr>
              <a:tr h="582887">
                <a:tc>
                  <a:txBody>
                    <a:bodyPr/>
                    <a:lstStyle/>
                    <a:p>
                      <a:pPr algn="ctr"/>
                      <a:r>
                        <a:rPr lang="fr-FR" sz="1400" dirty="0"/>
                        <a:t>N=6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N=6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N=6</a:t>
                      </a:r>
                    </a:p>
                  </a:txBody>
                  <a:tcPr anchor="ctr"/>
                </a:tc>
                <a:extLst>
                  <a:ext uri="{0D108BD9-81ED-4DB2-BD59-A6C34878D82A}">
                    <a16:rowId xmlns:a16="http://schemas.microsoft.com/office/drawing/2014/main" val="1195738342"/>
                  </a:ext>
                </a:extLst>
              </a:tr>
              <a:tr h="718627">
                <a:tc>
                  <a:txBody>
                    <a:bodyPr/>
                    <a:lstStyle/>
                    <a:p>
                      <a:pPr algn="ctr"/>
                      <a:r>
                        <a:rPr lang="fr-FR" sz="1400" dirty="0"/>
                        <a:t>-1,53</a:t>
                      </a:r>
                      <a:br>
                        <a:rPr lang="fr-FR" sz="1400" dirty="0"/>
                      </a:br>
                      <a:r>
                        <a:rPr lang="fr-FR" sz="1400" dirty="0"/>
                        <a:t>(-1,84 ; -1,23)</a:t>
                      </a:r>
                    </a:p>
                  </a:txBody>
                  <a:tcPr anchor="ctr"/>
                </a:tc>
                <a:tc>
                  <a:txBody>
                    <a:bodyPr/>
                    <a:lstStyle/>
                    <a:p>
                      <a:pPr algn="ctr"/>
                      <a:r>
                        <a:rPr lang="fr-FR" sz="1400" dirty="0"/>
                        <a:t>-1,50</a:t>
                      </a:r>
                      <a:br>
                        <a:rPr lang="fr-FR" sz="1400" dirty="0"/>
                      </a:br>
                      <a:r>
                        <a:rPr lang="fr-FR" sz="1400" dirty="0"/>
                        <a:t>(-1,80 ; -1,19)</a:t>
                      </a:r>
                    </a:p>
                  </a:txBody>
                  <a:tcPr anchor="ctr"/>
                </a:tc>
                <a:tc>
                  <a:txBody>
                    <a:bodyPr/>
                    <a:lstStyle/>
                    <a:p>
                      <a:pPr algn="ctr"/>
                      <a:r>
                        <a:rPr lang="fr-FR" sz="1400" dirty="0"/>
                        <a:t>-1,22</a:t>
                      </a:r>
                      <a:br>
                        <a:rPr lang="fr-FR" sz="1400" dirty="0"/>
                      </a:br>
                      <a:r>
                        <a:rPr lang="fr-FR" sz="1400" dirty="0"/>
                        <a:t>(-1,52 ; -0,91)</a:t>
                      </a:r>
                    </a:p>
                  </a:txBody>
                  <a:tcPr anchor="ctr"/>
                </a:tc>
                <a:extLst>
                  <a:ext uri="{0D108BD9-81ED-4DB2-BD59-A6C34878D82A}">
                    <a16:rowId xmlns:a16="http://schemas.microsoft.com/office/drawing/2014/main" val="3794957804"/>
                  </a:ext>
                </a:extLst>
              </a:tr>
            </a:tbl>
          </a:graphicData>
        </a:graphic>
      </p:graphicFrame>
    </p:spTree>
    <p:extLst>
      <p:ext uri="{BB962C8B-B14F-4D97-AF65-F5344CB8AC3E}">
        <p14:creationId xmlns:p14="http://schemas.microsoft.com/office/powerpoint/2010/main" val="4913791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943BA0F-A2DB-4E66-91CC-12B7B4674E40}"/>
              </a:ext>
            </a:extLst>
          </p:cNvPr>
          <p:cNvSpPr>
            <a:spLocks noGrp="1"/>
          </p:cNvSpPr>
          <p:nvPr>
            <p:ph type="title"/>
          </p:nvPr>
        </p:nvSpPr>
        <p:spPr/>
        <p:txBody>
          <a:bodyPr/>
          <a:lstStyle/>
          <a:p>
            <a:r>
              <a:rPr lang="fr-FR" dirty="0"/>
              <a:t>Viral Resistance </a:t>
            </a:r>
            <a:r>
              <a:rPr lang="fr-FR" dirty="0" err="1"/>
              <a:t>Analysis</a:t>
            </a:r>
            <a:endParaRPr lang="fr-FR" dirty="0"/>
          </a:p>
        </p:txBody>
      </p:sp>
      <p:sp>
        <p:nvSpPr>
          <p:cNvPr id="4" name="Espace réservé du contenu 3">
            <a:extLst>
              <a:ext uri="{FF2B5EF4-FFF2-40B4-BE49-F238E27FC236}">
                <a16:creationId xmlns:a16="http://schemas.microsoft.com/office/drawing/2014/main" id="{8EC48C2F-115C-4366-A57A-41EFBADC4F52}"/>
              </a:ext>
            </a:extLst>
          </p:cNvPr>
          <p:cNvSpPr>
            <a:spLocks noGrp="1"/>
          </p:cNvSpPr>
          <p:nvPr>
            <p:ph sz="quarter" idx="13"/>
          </p:nvPr>
        </p:nvSpPr>
        <p:spPr>
          <a:xfrm>
            <a:off x="609600" y="2085474"/>
            <a:ext cx="10972800" cy="4228234"/>
          </a:xfrm>
        </p:spPr>
        <p:txBody>
          <a:bodyPr>
            <a:normAutofit lnSpcReduction="10000"/>
          </a:bodyPr>
          <a:lstStyle/>
          <a:p>
            <a:r>
              <a:rPr lang="en-US" dirty="0"/>
              <a:t>0 of 14 participants initiating SOC ART at 7 days post-dose exhibited viral rebound</a:t>
            </a:r>
            <a:br>
              <a:rPr lang="en-US" dirty="0"/>
            </a:br>
            <a:endParaRPr lang="en-US" dirty="0"/>
          </a:p>
          <a:p>
            <a:r>
              <a:rPr lang="en-US" dirty="0"/>
              <a:t>1 of 4 participants initiating SOC ART after 14 days post-dose exhibited viral rebound</a:t>
            </a:r>
          </a:p>
          <a:p>
            <a:pPr lvl="1"/>
            <a:r>
              <a:rPr lang="en-US" dirty="0"/>
              <a:t>The RT resistance mutation F227C was first detected using Sanger sequencing 10 days post-dose (MK-8507 600 mg) in the participant exhibiting viral rebound</a:t>
            </a:r>
            <a:br>
              <a:rPr lang="en-US" dirty="0"/>
            </a:br>
            <a:endParaRPr lang="en-US" dirty="0"/>
          </a:p>
          <a:p>
            <a:r>
              <a:rPr lang="en-US" dirty="0"/>
              <a:t>F227C is an uncommon resistance mutation that is susceptible to other ARVs1, the emergence of this mutant after 10 days of monotherapy is not considered clinically relevant in the context of combination ART administered weekly</a:t>
            </a:r>
            <a:br>
              <a:rPr lang="en-US" dirty="0"/>
            </a:br>
            <a:endParaRPr lang="en-US" dirty="0"/>
          </a:p>
          <a:p>
            <a:r>
              <a:rPr lang="en-US" dirty="0"/>
              <a:t>No other NNRTI resistance was detected</a:t>
            </a:r>
            <a:endParaRPr lang="fr-FR" dirty="0"/>
          </a:p>
        </p:txBody>
      </p:sp>
    </p:spTree>
    <p:extLst>
      <p:ext uri="{BB962C8B-B14F-4D97-AF65-F5344CB8AC3E}">
        <p14:creationId xmlns:p14="http://schemas.microsoft.com/office/powerpoint/2010/main" val="24844721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3"/>
          <a:srcRect t="8364"/>
          <a:stretch/>
        </p:blipFill>
        <p:spPr>
          <a:xfrm>
            <a:off x="7016085" y="2457598"/>
            <a:ext cx="4766675" cy="3258528"/>
          </a:xfrm>
          <a:prstGeom prst="rect">
            <a:avLst/>
          </a:prstGeom>
        </p:spPr>
      </p:pic>
      <p:sp>
        <p:nvSpPr>
          <p:cNvPr id="2" name="Rectangle 1">
            <a:extLst>
              <a:ext uri="{FF2B5EF4-FFF2-40B4-BE49-F238E27FC236}">
                <a16:creationId xmlns:a16="http://schemas.microsoft.com/office/drawing/2014/main" id="{A265CE88-675A-464B-AE70-8490F9635331}"/>
              </a:ext>
            </a:extLst>
          </p:cNvPr>
          <p:cNvSpPr/>
          <p:nvPr/>
        </p:nvSpPr>
        <p:spPr>
          <a:xfrm>
            <a:off x="9602767" y="6495532"/>
            <a:ext cx="2589235" cy="276999"/>
          </a:xfrm>
          <a:prstGeom prst="rect">
            <a:avLst/>
          </a:prstGeom>
        </p:spPr>
        <p:txBody>
          <a:bodyPr wrap="none">
            <a:spAutoFit/>
          </a:bodyPr>
          <a:lstStyle/>
          <a:p>
            <a:pPr algn="r"/>
            <a:r>
              <a:rPr lang="fr-FR" sz="1200" i="1" dirty="0" err="1">
                <a:solidFill>
                  <a:srgbClr val="000000"/>
                </a:solidFill>
                <a:cs typeface="Arial" pitchFamily="-84" charset="0"/>
              </a:rPr>
              <a:t>Gartland</a:t>
            </a:r>
            <a:r>
              <a:rPr lang="fr-FR" sz="1200" i="1" dirty="0">
                <a:solidFill>
                  <a:srgbClr val="000000"/>
                </a:solidFill>
                <a:cs typeface="Arial" pitchFamily="-84" charset="0"/>
              </a:rPr>
              <a:t> M</a:t>
            </a:r>
            <a:r>
              <a:rPr lang="fr-FR" sz="1200" i="1" dirty="0"/>
              <a:t>, Glasgow 2020, Abs. P019 </a:t>
            </a:r>
          </a:p>
        </p:txBody>
      </p:sp>
      <p:sp>
        <p:nvSpPr>
          <p:cNvPr id="3" name="Titre 2">
            <a:extLst>
              <a:ext uri="{FF2B5EF4-FFF2-40B4-BE49-F238E27FC236}">
                <a16:creationId xmlns:a16="http://schemas.microsoft.com/office/drawing/2014/main" id="{6F17BC1F-B1C9-4248-A649-4B2049C74ED6}"/>
              </a:ext>
            </a:extLst>
          </p:cNvPr>
          <p:cNvSpPr>
            <a:spLocks noGrp="1"/>
          </p:cNvSpPr>
          <p:nvPr>
            <p:ph type="title"/>
          </p:nvPr>
        </p:nvSpPr>
        <p:spPr/>
        <p:txBody>
          <a:bodyPr>
            <a:normAutofit/>
          </a:bodyPr>
          <a:lstStyle/>
          <a:p>
            <a:r>
              <a:rPr lang="en-US" sz="2800"/>
              <a:t>Clinical significance of gp120 polymorphisms,</a:t>
            </a:r>
            <a:br>
              <a:rPr lang="en-US" sz="2800"/>
            </a:br>
            <a:r>
              <a:rPr lang="en-US" sz="2800"/>
              <a:t>TMR IC</a:t>
            </a:r>
            <a:r>
              <a:rPr lang="en-US" sz="2800" baseline="-25000"/>
              <a:t>50</a:t>
            </a:r>
            <a:r>
              <a:rPr lang="en-US" sz="2800"/>
              <a:t> FC, and HIV-1 subtype in BRIGHTE (1)</a:t>
            </a:r>
            <a:endParaRPr lang="en-US" sz="2800" dirty="0"/>
          </a:p>
        </p:txBody>
      </p:sp>
      <p:sp>
        <p:nvSpPr>
          <p:cNvPr id="9" name="ZoneTexte 8">
            <a:extLst>
              <a:ext uri="{FF2B5EF4-FFF2-40B4-BE49-F238E27FC236}">
                <a16:creationId xmlns:a16="http://schemas.microsoft.com/office/drawing/2014/main" id="{1535BD16-389E-46ED-8B7F-865B4395B3E4}"/>
              </a:ext>
            </a:extLst>
          </p:cNvPr>
          <p:cNvSpPr txBox="1"/>
          <p:nvPr/>
        </p:nvSpPr>
        <p:spPr>
          <a:xfrm>
            <a:off x="2831904" y="1913626"/>
            <a:ext cx="1401346" cy="369332"/>
          </a:xfrm>
          <a:prstGeom prst="rect">
            <a:avLst/>
          </a:prstGeom>
          <a:noFill/>
        </p:spPr>
        <p:txBody>
          <a:bodyPr wrap="none">
            <a:spAutoFit/>
          </a:bodyPr>
          <a:lstStyle/>
          <a:p>
            <a:pPr algn="ctr" defTabSz="685783" eaLnBrk="0" fontAlgn="base" hangingPunct="0">
              <a:spcBef>
                <a:spcPct val="0"/>
              </a:spcBef>
              <a:spcAft>
                <a:spcPct val="0"/>
              </a:spcAft>
              <a:defRPr/>
            </a:pPr>
            <a:r>
              <a:rPr lang="en-US" b="1">
                <a:solidFill>
                  <a:srgbClr val="0070C0"/>
                </a:solidFill>
                <a:cs typeface="Arial" panose="020B0604020202020204" pitchFamily="34" charset="0"/>
              </a:rPr>
              <a:t>Study design</a:t>
            </a:r>
            <a:endParaRPr lang="en-US" b="1" baseline="30000" dirty="0">
              <a:solidFill>
                <a:srgbClr val="0070C0"/>
              </a:solidFill>
              <a:cs typeface="Arial" panose="020B0604020202020204" pitchFamily="34" charset="0"/>
            </a:endParaRPr>
          </a:p>
        </p:txBody>
      </p:sp>
      <p:sp>
        <p:nvSpPr>
          <p:cNvPr id="10" name="ZoneTexte 9">
            <a:extLst>
              <a:ext uri="{FF2B5EF4-FFF2-40B4-BE49-F238E27FC236}">
                <a16:creationId xmlns:a16="http://schemas.microsoft.com/office/drawing/2014/main" id="{E9A6C013-5283-4E92-8374-707AA8407AAE}"/>
              </a:ext>
            </a:extLst>
          </p:cNvPr>
          <p:cNvSpPr txBox="1"/>
          <p:nvPr/>
        </p:nvSpPr>
        <p:spPr>
          <a:xfrm>
            <a:off x="7116265" y="1913626"/>
            <a:ext cx="4566315" cy="369332"/>
          </a:xfrm>
          <a:prstGeom prst="rect">
            <a:avLst/>
          </a:prstGeom>
          <a:noFill/>
        </p:spPr>
        <p:txBody>
          <a:bodyPr wrap="none">
            <a:spAutoFit/>
          </a:bodyPr>
          <a:lstStyle/>
          <a:p>
            <a:pPr algn="ctr" defTabSz="685783" eaLnBrk="0" fontAlgn="base" hangingPunct="0">
              <a:spcBef>
                <a:spcPct val="0"/>
              </a:spcBef>
              <a:spcAft>
                <a:spcPct val="0"/>
              </a:spcAft>
              <a:defRPr/>
            </a:pPr>
            <a:r>
              <a:rPr lang="en-US" b="1" dirty="0">
                <a:solidFill>
                  <a:srgbClr val="0070C0"/>
                </a:solidFill>
                <a:cs typeface="Arial" panose="020B0604020202020204" pitchFamily="34" charset="0"/>
              </a:rPr>
              <a:t>3D Ribbon structure of GP120 bound </a:t>
            </a:r>
            <a:r>
              <a:rPr lang="en-US" b="1">
                <a:solidFill>
                  <a:srgbClr val="0070C0"/>
                </a:solidFill>
                <a:cs typeface="Arial" panose="020B0604020202020204" pitchFamily="34" charset="0"/>
              </a:rPr>
              <a:t>to TMR</a:t>
            </a:r>
            <a:r>
              <a:rPr lang="en-US" b="1" baseline="30000">
                <a:solidFill>
                  <a:srgbClr val="0070C0"/>
                </a:solidFill>
                <a:cs typeface="Arial" panose="020B0604020202020204" pitchFamily="34" charset="0"/>
              </a:rPr>
              <a:t>7</a:t>
            </a:r>
            <a:endParaRPr lang="en-US" b="1" baseline="30000" dirty="0">
              <a:solidFill>
                <a:srgbClr val="0070C0"/>
              </a:solidFill>
              <a:cs typeface="Arial" panose="020B0604020202020204" pitchFamily="34" charset="0"/>
            </a:endParaRPr>
          </a:p>
        </p:txBody>
      </p:sp>
      <p:grpSp>
        <p:nvGrpSpPr>
          <p:cNvPr id="4" name="Groupe 3">
            <a:extLst>
              <a:ext uri="{FF2B5EF4-FFF2-40B4-BE49-F238E27FC236}">
                <a16:creationId xmlns:a16="http://schemas.microsoft.com/office/drawing/2014/main" id="{37862D07-141E-4BA5-92E4-6F0CC88ADCBB}"/>
              </a:ext>
            </a:extLst>
          </p:cNvPr>
          <p:cNvGrpSpPr/>
          <p:nvPr/>
        </p:nvGrpSpPr>
        <p:grpSpPr>
          <a:xfrm>
            <a:off x="210009" y="2457598"/>
            <a:ext cx="6971486" cy="3162534"/>
            <a:chOff x="210009" y="2457598"/>
            <a:chExt cx="6971486" cy="3162534"/>
          </a:xfrm>
        </p:grpSpPr>
        <p:cxnSp>
          <p:nvCxnSpPr>
            <p:cNvPr id="46" name="Connecteur droit 45">
              <a:extLst>
                <a:ext uri="{FF2B5EF4-FFF2-40B4-BE49-F238E27FC236}">
                  <a16:creationId xmlns:a16="http://schemas.microsoft.com/office/drawing/2014/main" id="{6384FB43-E529-4E10-9EC8-D7D3E6C9E453}"/>
                </a:ext>
              </a:extLst>
            </p:cNvPr>
            <p:cNvCxnSpPr>
              <a:cxnSpLocks/>
              <a:stCxn id="40" idx="6"/>
              <a:endCxn id="53" idx="2"/>
            </p:cNvCxnSpPr>
            <p:nvPr/>
          </p:nvCxnSpPr>
          <p:spPr>
            <a:xfrm>
              <a:off x="3194856" y="4050460"/>
              <a:ext cx="3575315" cy="243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Connecteur droit 37">
              <a:extLst>
                <a:ext uri="{FF2B5EF4-FFF2-40B4-BE49-F238E27FC236}">
                  <a16:creationId xmlns:a16="http://schemas.microsoft.com/office/drawing/2014/main" id="{837EA367-5C59-40D4-A788-959DDE7EB9FB}"/>
                </a:ext>
              </a:extLst>
            </p:cNvPr>
            <p:cNvCxnSpPr>
              <a:cxnSpLocks/>
              <a:stCxn id="27" idx="6"/>
              <a:endCxn id="35" idx="2"/>
            </p:cNvCxnSpPr>
            <p:nvPr/>
          </p:nvCxnSpPr>
          <p:spPr>
            <a:xfrm>
              <a:off x="3796836" y="5183749"/>
              <a:ext cx="297333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8DD8A2E4-F554-4B65-9B3F-D457C0E8CF6C}"/>
                </a:ext>
              </a:extLst>
            </p:cNvPr>
            <p:cNvSpPr/>
            <p:nvPr/>
          </p:nvSpPr>
          <p:spPr>
            <a:xfrm>
              <a:off x="210009" y="2457598"/>
              <a:ext cx="1792994" cy="1635787"/>
            </a:xfrm>
            <a:prstGeom prst="rect">
              <a:avLst/>
            </a:prstGeom>
            <a:solidFill>
              <a:schemeClr val="bg1">
                <a:lumMod val="85000"/>
              </a:schemeClr>
            </a:solidFill>
            <a:ln w="9525" cap="flat" cmpd="sng" algn="ctr">
              <a:noFill/>
              <a:prstDash val="solid"/>
            </a:ln>
            <a:effectLst/>
          </p:spPr>
          <p:txBody>
            <a:bodyPr rtlCol="0" anchor="ctr"/>
            <a:lstStyle/>
            <a:p>
              <a:pPr marL="0" marR="0" lvl="0" indent="0" defTabSz="914400" eaLnBrk="1" fontAlgn="base" latinLnBrk="0" hangingPunct="1">
                <a:lnSpc>
                  <a:spcPts val="1000"/>
                </a:lnSpc>
                <a:spcBef>
                  <a:spcPct val="0"/>
                </a:spcBef>
                <a:spcAft>
                  <a:spcPct val="0"/>
                </a:spcAft>
                <a:buClrTx/>
                <a:buSzTx/>
                <a:buFontTx/>
                <a:buNone/>
                <a:tabLst/>
                <a:defRPr/>
              </a:pPr>
              <a:r>
                <a:rPr kumimoji="0" lang="en-US" sz="1050" b="1" i="0" u="none" strike="noStrike" kern="0" cap="none" spc="0" normalizeH="0" baseline="0" noProof="0" dirty="0">
                  <a:ln>
                    <a:noFill/>
                  </a:ln>
                  <a:effectLst/>
                  <a:uLnTx/>
                  <a:uFillTx/>
                  <a:latin typeface="+mj-lt"/>
                  <a:ea typeface="+mn-ea"/>
                  <a:cs typeface="+mn-cs"/>
                </a:rPr>
                <a:t>Randomized Cohort*:</a:t>
              </a:r>
            </a:p>
            <a:p>
              <a:pPr marL="0" marR="0" lvl="0" indent="0" defTabSz="914400" eaLnBrk="1" fontAlgn="base" latinLnBrk="0" hangingPunct="1">
                <a:lnSpc>
                  <a:spcPts val="1000"/>
                </a:lnSpc>
                <a:spcBef>
                  <a:spcPct val="0"/>
                </a:spcBef>
                <a:spcAft>
                  <a:spcPct val="0"/>
                </a:spcAft>
                <a:buClrTx/>
                <a:buSzTx/>
                <a:buFontTx/>
                <a:buNone/>
                <a:tabLst/>
                <a:defRPr/>
              </a:pPr>
              <a:r>
                <a:rPr kumimoji="0" lang="en-US" sz="1050" i="0" u="none" strike="noStrike" kern="0" cap="none" spc="0" normalizeH="0" baseline="0" noProof="0" dirty="0">
                  <a:ln>
                    <a:noFill/>
                  </a:ln>
                  <a:effectLst/>
                  <a:uLnTx/>
                  <a:uFillTx/>
                  <a:latin typeface="+mj-lt"/>
                  <a:ea typeface="+mn-ea"/>
                  <a:cs typeface="+mn-cs"/>
                </a:rPr>
                <a:t>HTE participants </a:t>
              </a:r>
              <a:r>
                <a:rPr lang="en-US" sz="1050" kern="0" dirty="0" err="1">
                  <a:latin typeface="+mj-lt"/>
                </a:rPr>
                <a:t>faili</a:t>
              </a:r>
              <a:r>
                <a:rPr kumimoji="0" lang="en-US" sz="1050" i="0" u="none" strike="noStrike" kern="0" cap="none" spc="0" normalizeH="0" baseline="0" noProof="0" dirty="0">
                  <a:ln>
                    <a:noFill/>
                  </a:ln>
                  <a:effectLst/>
                  <a:uLnTx/>
                  <a:uFillTx/>
                  <a:latin typeface="+mj-lt"/>
                  <a:ea typeface="+mn-ea"/>
                  <a:cs typeface="+mn-cs"/>
                </a:rPr>
                <a:t>ng</a:t>
              </a:r>
            </a:p>
            <a:p>
              <a:pPr marL="0" marR="0" lvl="0" indent="0" defTabSz="914400" eaLnBrk="1" fontAlgn="base" latinLnBrk="0" hangingPunct="1">
                <a:lnSpc>
                  <a:spcPts val="1000"/>
                </a:lnSpc>
                <a:spcBef>
                  <a:spcPct val="0"/>
                </a:spcBef>
                <a:spcAft>
                  <a:spcPct val="0"/>
                </a:spcAft>
                <a:buClrTx/>
                <a:buSzTx/>
                <a:buFontTx/>
                <a:buNone/>
                <a:tabLst/>
                <a:defRPr/>
              </a:pPr>
              <a:r>
                <a:rPr kumimoji="0" lang="en-US" sz="1050" i="0" u="none" strike="noStrike" kern="0" cap="none" spc="0" normalizeH="0" baseline="0" noProof="0" dirty="0">
                  <a:ln>
                    <a:noFill/>
                  </a:ln>
                  <a:effectLst/>
                  <a:uLnTx/>
                  <a:uFillTx/>
                  <a:latin typeface="+mj-lt"/>
                  <a:ea typeface="+mn-ea"/>
                  <a:cs typeface="+mn-cs"/>
                </a:rPr>
                <a:t>current regimen with</a:t>
              </a:r>
            </a:p>
            <a:p>
              <a:pPr marL="0" marR="0" lvl="0" indent="0" defTabSz="914400" eaLnBrk="1" fontAlgn="base" latinLnBrk="0" hangingPunct="1">
                <a:lnSpc>
                  <a:spcPts val="1000"/>
                </a:lnSpc>
                <a:spcBef>
                  <a:spcPct val="0"/>
                </a:spcBef>
                <a:spcAft>
                  <a:spcPct val="0"/>
                </a:spcAft>
                <a:buClrTx/>
                <a:buSzTx/>
                <a:buFontTx/>
                <a:buNone/>
                <a:tabLst/>
                <a:defRPr/>
              </a:pPr>
              <a:r>
                <a:rPr kumimoji="0" lang="en-US" sz="1050" i="0" u="none" strike="noStrike" kern="0" cap="none" spc="0" normalizeH="0" baseline="0" noProof="0" dirty="0">
                  <a:ln>
                    <a:noFill/>
                  </a:ln>
                  <a:effectLst/>
                  <a:uLnTx/>
                  <a:uFillTx/>
                  <a:latin typeface="+mj-lt"/>
                  <a:ea typeface="+mn-ea"/>
                  <a:cs typeface="+mn-cs"/>
                </a:rPr>
                <a:t>confirmed HIV-1 RNA</a:t>
              </a:r>
            </a:p>
            <a:p>
              <a:pPr marL="0" marR="0" lvl="0" indent="0" defTabSz="914400" eaLnBrk="1" fontAlgn="base" latinLnBrk="0" hangingPunct="1">
                <a:lnSpc>
                  <a:spcPts val="1000"/>
                </a:lnSpc>
                <a:spcBef>
                  <a:spcPct val="0"/>
                </a:spcBef>
                <a:spcAft>
                  <a:spcPct val="0"/>
                </a:spcAft>
                <a:buClrTx/>
                <a:buSzTx/>
                <a:buFontTx/>
                <a:buNone/>
                <a:tabLst/>
                <a:defRPr/>
              </a:pPr>
              <a:r>
                <a:rPr lang="en-US" sz="1050" kern="0" dirty="0">
                  <a:latin typeface="+mj-lt"/>
                </a:rPr>
                <a:t>≥400 c/mL and:</a:t>
              </a:r>
            </a:p>
            <a:p>
              <a:pPr marL="171450" marR="0" lvl="0" indent="-171450" defTabSz="914400" eaLnBrk="1" fontAlgn="base" latinLnBrk="0" hangingPunct="1">
                <a:lnSpc>
                  <a:spcPts val="1000"/>
                </a:lnSpc>
                <a:spcBef>
                  <a:spcPct val="0"/>
                </a:spcBef>
                <a:spcAft>
                  <a:spcPct val="0"/>
                </a:spcAft>
                <a:buClrTx/>
                <a:buSzTx/>
                <a:buFont typeface="Arial" panose="020B0604020202020204" pitchFamily="34" charset="0"/>
                <a:buChar char="•"/>
                <a:tabLst/>
                <a:defRPr/>
              </a:pPr>
              <a:r>
                <a:rPr kumimoji="0" lang="en-US" sz="1050" i="0" u="none" strike="noStrike" kern="0" cap="none" spc="0" normalizeH="0" baseline="0" noProof="0" dirty="0">
                  <a:ln>
                    <a:noFill/>
                  </a:ln>
                  <a:effectLst/>
                  <a:uLnTx/>
                  <a:uFillTx/>
                  <a:latin typeface="+mj-lt"/>
                  <a:ea typeface="+mn-ea"/>
                  <a:cs typeface="+mn-cs"/>
                </a:rPr>
                <a:t>1 or 2 ARV classes</a:t>
              </a:r>
              <a:br>
                <a:rPr kumimoji="0" lang="en-US" sz="1050" i="0" u="none" strike="noStrike" kern="0" cap="none" spc="0" normalizeH="0" baseline="0" noProof="0" dirty="0">
                  <a:ln>
                    <a:noFill/>
                  </a:ln>
                  <a:effectLst/>
                  <a:uLnTx/>
                  <a:uFillTx/>
                  <a:latin typeface="+mj-lt"/>
                  <a:ea typeface="+mn-ea"/>
                  <a:cs typeface="+mn-cs"/>
                </a:rPr>
              </a:br>
              <a:r>
                <a:rPr kumimoji="0" lang="en-US" sz="1050" i="0" u="none" strike="noStrike" kern="0" cap="none" spc="0" normalizeH="0" baseline="0" noProof="0" dirty="0">
                  <a:ln>
                    <a:noFill/>
                  </a:ln>
                  <a:effectLst/>
                  <a:uLnTx/>
                  <a:uFillTx/>
                  <a:latin typeface="+mj-lt"/>
                  <a:ea typeface="+mn-ea"/>
                  <a:cs typeface="+mn-cs"/>
                </a:rPr>
                <a:t>remaining with </a:t>
              </a:r>
              <a:r>
                <a:rPr lang="en-US" sz="1050" kern="0" dirty="0">
                  <a:latin typeface="+mj-lt"/>
                </a:rPr>
                <a:t>≥1</a:t>
              </a:r>
              <a:br>
                <a:rPr lang="en-US" sz="1050" kern="0" dirty="0">
                  <a:latin typeface="+mj-lt"/>
                </a:rPr>
              </a:br>
              <a:r>
                <a:rPr lang="en-US" sz="1050" kern="0" dirty="0">
                  <a:latin typeface="+mj-lt"/>
                </a:rPr>
                <a:t>approved fully active</a:t>
              </a:r>
              <a:br>
                <a:rPr lang="en-US" sz="1050" kern="0" dirty="0">
                  <a:latin typeface="+mj-lt"/>
                </a:rPr>
              </a:br>
              <a:r>
                <a:rPr lang="en-US" sz="1050" kern="0" dirty="0">
                  <a:latin typeface="+mj-lt"/>
                </a:rPr>
                <a:t>agent per class</a:t>
              </a:r>
            </a:p>
            <a:p>
              <a:pPr marL="171450" marR="0" lvl="0" indent="-171450" defTabSz="914400" eaLnBrk="1" fontAlgn="base" latinLnBrk="0" hangingPunct="1">
                <a:lnSpc>
                  <a:spcPts val="1000"/>
                </a:lnSpc>
                <a:spcBef>
                  <a:spcPct val="0"/>
                </a:spcBef>
                <a:spcAft>
                  <a:spcPct val="0"/>
                </a:spcAft>
                <a:buClrTx/>
                <a:buSzTx/>
                <a:buFont typeface="Arial" panose="020B0604020202020204" pitchFamily="34" charset="0"/>
                <a:buChar char="•"/>
                <a:tabLst/>
                <a:defRPr/>
              </a:pPr>
              <a:r>
                <a:rPr kumimoji="0" lang="en-US" sz="1050" i="0" u="none" strike="noStrike" kern="0" cap="none" spc="0" normalizeH="0" baseline="0" noProof="0">
                  <a:ln>
                    <a:noFill/>
                  </a:ln>
                  <a:effectLst/>
                  <a:uLnTx/>
                  <a:uFillTx/>
                  <a:latin typeface="+mj-lt"/>
                  <a:ea typeface="+mn-ea"/>
                  <a:cs typeface="+mn-cs"/>
                </a:rPr>
                <a:t>Unable to construct viable regimen from remaining</a:t>
              </a:r>
              <a:r>
                <a:rPr lang="en-US" sz="1050" kern="0">
                  <a:latin typeface="+mj-lt"/>
                </a:rPr>
                <a:t> </a:t>
              </a:r>
              <a:r>
                <a:rPr kumimoji="0" lang="en-US" sz="1050" i="0" u="none" strike="noStrike" kern="0" cap="none" spc="0" normalizeH="0" baseline="0" noProof="0">
                  <a:ln>
                    <a:noFill/>
                  </a:ln>
                  <a:effectLst/>
                  <a:uLnTx/>
                  <a:uFillTx/>
                  <a:latin typeface="+mj-lt"/>
                  <a:ea typeface="+mn-ea"/>
                  <a:cs typeface="+mn-cs"/>
                </a:rPr>
                <a:t>agents</a:t>
              </a:r>
              <a:endParaRPr kumimoji="0" lang="en-US" sz="1050" i="0" u="none" strike="noStrike" kern="0" cap="none" spc="0" normalizeH="0" baseline="0" noProof="0" dirty="0">
                <a:ln>
                  <a:noFill/>
                </a:ln>
                <a:effectLst/>
                <a:uLnTx/>
                <a:uFillTx/>
                <a:latin typeface="+mj-lt"/>
                <a:ea typeface="+mn-ea"/>
                <a:cs typeface="+mn-cs"/>
              </a:endParaRPr>
            </a:p>
          </p:txBody>
        </p:sp>
        <p:sp>
          <p:nvSpPr>
            <p:cNvPr id="13" name="Rectangle 12">
              <a:extLst>
                <a:ext uri="{FF2B5EF4-FFF2-40B4-BE49-F238E27FC236}">
                  <a16:creationId xmlns:a16="http://schemas.microsoft.com/office/drawing/2014/main" id="{10CDCC38-588C-4969-AE94-B60FD970D928}"/>
                </a:ext>
              </a:extLst>
            </p:cNvPr>
            <p:cNvSpPr/>
            <p:nvPr/>
          </p:nvSpPr>
          <p:spPr>
            <a:xfrm>
              <a:off x="210009" y="4221480"/>
              <a:ext cx="1792994" cy="1224280"/>
            </a:xfrm>
            <a:prstGeom prst="rect">
              <a:avLst/>
            </a:prstGeom>
            <a:solidFill>
              <a:schemeClr val="bg1">
                <a:lumMod val="85000"/>
              </a:schemeClr>
            </a:solidFill>
            <a:ln w="9525" cap="flat" cmpd="sng" algn="ctr">
              <a:noFill/>
              <a:prstDash val="solid"/>
            </a:ln>
            <a:effectLst/>
          </p:spPr>
          <p:txBody>
            <a:bodyPr rtlCol="0" anchor="ctr"/>
            <a:lstStyle/>
            <a:p>
              <a:pPr marL="0" marR="0" lvl="0" indent="0" defTabSz="914400" eaLnBrk="1" fontAlgn="base" latinLnBrk="0" hangingPunct="1">
                <a:lnSpc>
                  <a:spcPts val="1000"/>
                </a:lnSpc>
                <a:spcBef>
                  <a:spcPct val="0"/>
                </a:spcBef>
                <a:spcAft>
                  <a:spcPct val="0"/>
                </a:spcAft>
                <a:buClrTx/>
                <a:buSzTx/>
                <a:buFontTx/>
                <a:buNone/>
                <a:tabLst/>
                <a:defRPr/>
              </a:pPr>
              <a:r>
                <a:rPr kumimoji="0" lang="en-US" sz="1050" b="1" i="0" u="none" strike="noStrike" kern="0" cap="none" spc="0" normalizeH="0" baseline="0" noProof="0" dirty="0">
                  <a:ln>
                    <a:noFill/>
                  </a:ln>
                  <a:effectLst/>
                  <a:uLnTx/>
                  <a:uFillTx/>
                  <a:latin typeface="+mj-lt"/>
                  <a:ea typeface="+mn-ea"/>
                  <a:cs typeface="+mn-cs"/>
                </a:rPr>
                <a:t>Non-Randomized Cohort*:</a:t>
              </a:r>
            </a:p>
            <a:p>
              <a:pPr marL="0" marR="0" lvl="0" indent="0" defTabSz="914400" eaLnBrk="1" fontAlgn="base" latinLnBrk="0" hangingPunct="1">
                <a:lnSpc>
                  <a:spcPts val="1000"/>
                </a:lnSpc>
                <a:spcBef>
                  <a:spcPct val="0"/>
                </a:spcBef>
                <a:spcAft>
                  <a:spcPct val="0"/>
                </a:spcAft>
                <a:buClrTx/>
                <a:buSzTx/>
                <a:buFontTx/>
                <a:buNone/>
                <a:tabLst/>
                <a:defRPr/>
              </a:pPr>
              <a:r>
                <a:rPr kumimoji="0" lang="en-US" sz="1050" i="0" u="none" strike="noStrike" kern="0" cap="none" spc="0" normalizeH="0" baseline="0" noProof="0" dirty="0">
                  <a:ln>
                    <a:noFill/>
                  </a:ln>
                  <a:effectLst/>
                  <a:uLnTx/>
                  <a:uFillTx/>
                  <a:latin typeface="+mj-lt"/>
                  <a:ea typeface="+mn-ea"/>
                  <a:cs typeface="+mn-cs"/>
                </a:rPr>
                <a:t>HTE participants </a:t>
              </a:r>
              <a:r>
                <a:rPr lang="en-US" sz="1050" kern="0" dirty="0" err="1">
                  <a:latin typeface="+mj-lt"/>
                </a:rPr>
                <a:t>faili</a:t>
              </a:r>
              <a:r>
                <a:rPr kumimoji="0" lang="en-US" sz="1050" i="0" u="none" strike="noStrike" kern="0" cap="none" spc="0" normalizeH="0" baseline="0" noProof="0" dirty="0">
                  <a:ln>
                    <a:noFill/>
                  </a:ln>
                  <a:effectLst/>
                  <a:uLnTx/>
                  <a:uFillTx/>
                  <a:latin typeface="+mj-lt"/>
                  <a:ea typeface="+mn-ea"/>
                  <a:cs typeface="+mn-cs"/>
                </a:rPr>
                <a:t>ng</a:t>
              </a:r>
            </a:p>
            <a:p>
              <a:pPr marL="0" marR="0" lvl="0" indent="0" defTabSz="914400" eaLnBrk="1" fontAlgn="base" latinLnBrk="0" hangingPunct="1">
                <a:lnSpc>
                  <a:spcPts val="1000"/>
                </a:lnSpc>
                <a:spcBef>
                  <a:spcPct val="0"/>
                </a:spcBef>
                <a:spcAft>
                  <a:spcPct val="0"/>
                </a:spcAft>
                <a:buClrTx/>
                <a:buSzTx/>
                <a:buFontTx/>
                <a:buNone/>
                <a:tabLst/>
                <a:defRPr/>
              </a:pPr>
              <a:r>
                <a:rPr kumimoji="0" lang="en-US" sz="1050" i="0" u="none" strike="noStrike" kern="0" cap="none" spc="0" normalizeH="0" baseline="0" noProof="0" dirty="0">
                  <a:ln>
                    <a:noFill/>
                  </a:ln>
                  <a:effectLst/>
                  <a:uLnTx/>
                  <a:uFillTx/>
                  <a:latin typeface="+mj-lt"/>
                  <a:ea typeface="+mn-ea"/>
                  <a:cs typeface="+mn-cs"/>
                </a:rPr>
                <a:t>current regimen with</a:t>
              </a:r>
            </a:p>
            <a:p>
              <a:pPr marL="0" marR="0" lvl="0" indent="0" defTabSz="914400" eaLnBrk="1" fontAlgn="base" latinLnBrk="0" hangingPunct="1">
                <a:lnSpc>
                  <a:spcPts val="1000"/>
                </a:lnSpc>
                <a:spcBef>
                  <a:spcPct val="0"/>
                </a:spcBef>
                <a:spcAft>
                  <a:spcPct val="0"/>
                </a:spcAft>
                <a:buClrTx/>
                <a:buSzTx/>
                <a:buFontTx/>
                <a:buNone/>
                <a:tabLst/>
                <a:defRPr/>
              </a:pPr>
              <a:r>
                <a:rPr kumimoji="0" lang="en-US" sz="1050" i="0" u="none" strike="noStrike" kern="0" cap="none" spc="0" normalizeH="0" baseline="0" noProof="0" dirty="0">
                  <a:ln>
                    <a:noFill/>
                  </a:ln>
                  <a:effectLst/>
                  <a:uLnTx/>
                  <a:uFillTx/>
                  <a:latin typeface="+mj-lt"/>
                  <a:ea typeface="+mn-ea"/>
                  <a:cs typeface="+mn-cs"/>
                </a:rPr>
                <a:t>confirmed HIV-1 RNA</a:t>
              </a:r>
            </a:p>
            <a:p>
              <a:pPr marL="0" marR="0" lvl="0" indent="0" defTabSz="914400" eaLnBrk="1" fontAlgn="base" latinLnBrk="0" hangingPunct="1">
                <a:lnSpc>
                  <a:spcPts val="1000"/>
                </a:lnSpc>
                <a:spcBef>
                  <a:spcPct val="0"/>
                </a:spcBef>
                <a:spcAft>
                  <a:spcPct val="0"/>
                </a:spcAft>
                <a:buClrTx/>
                <a:buSzTx/>
                <a:buFontTx/>
                <a:buNone/>
                <a:tabLst/>
                <a:defRPr/>
              </a:pPr>
              <a:r>
                <a:rPr lang="en-US" sz="1050" kern="0" dirty="0">
                  <a:latin typeface="+mj-lt"/>
                </a:rPr>
                <a:t>≥400 c/mL and:</a:t>
              </a:r>
            </a:p>
            <a:p>
              <a:pPr marL="171450" marR="0" lvl="0" indent="-171450" defTabSz="914400" eaLnBrk="1" fontAlgn="base" latinLnBrk="0" hangingPunct="1">
                <a:lnSpc>
                  <a:spcPts val="1000"/>
                </a:lnSpc>
                <a:spcBef>
                  <a:spcPct val="0"/>
                </a:spcBef>
                <a:spcAft>
                  <a:spcPct val="0"/>
                </a:spcAft>
                <a:buClrTx/>
                <a:buSzTx/>
                <a:buFont typeface="Arial" panose="020B0604020202020204" pitchFamily="34" charset="0"/>
                <a:buChar char="•"/>
                <a:tabLst/>
                <a:defRPr/>
              </a:pPr>
              <a:r>
                <a:rPr kumimoji="0" lang="en-US" sz="1050" i="0" u="none" strike="noStrike" kern="0" cap="none" spc="0" normalizeH="0" baseline="0" noProof="0" dirty="0">
                  <a:ln>
                    <a:noFill/>
                  </a:ln>
                  <a:effectLst/>
                  <a:uLnTx/>
                  <a:uFillTx/>
                  <a:latin typeface="+mj-lt"/>
                  <a:ea typeface="+mn-ea"/>
                  <a:cs typeface="+mn-cs"/>
                </a:rPr>
                <a:t>0 ARV classes remaining and no remaining </a:t>
              </a:r>
              <a:r>
                <a:rPr lang="en-US" sz="1050" kern="0" dirty="0">
                  <a:latin typeface="+mj-lt"/>
                </a:rPr>
                <a:t>approved fully active</a:t>
              </a:r>
              <a:r>
                <a:rPr lang="en-US" sz="1050" kern="0" baseline="30000" dirty="0">
                  <a:latin typeface="Arial" panose="020B0604020202020204" pitchFamily="34" charset="0"/>
                  <a:cs typeface="Arial" panose="020B0604020202020204" pitchFamily="34" charset="0"/>
                </a:rPr>
                <a:t>†</a:t>
              </a:r>
              <a:r>
                <a:rPr lang="en-US" sz="1050" kern="0" dirty="0">
                  <a:latin typeface="+mj-lt"/>
                </a:rPr>
                <a:t> </a:t>
              </a:r>
              <a:r>
                <a:rPr lang="en-US" sz="1050" kern="0">
                  <a:latin typeface="+mj-lt"/>
                </a:rPr>
                <a:t>agent**</a:t>
              </a:r>
              <a:endParaRPr kumimoji="0" lang="en-US" sz="1050" i="0" u="none" strike="noStrike" kern="0" cap="none" spc="0" normalizeH="0" baseline="0" noProof="0" dirty="0">
                <a:ln>
                  <a:noFill/>
                </a:ln>
                <a:effectLst/>
                <a:uLnTx/>
                <a:uFillTx/>
                <a:latin typeface="+mj-lt"/>
                <a:ea typeface="+mn-ea"/>
                <a:cs typeface="+mn-cs"/>
              </a:endParaRPr>
            </a:p>
          </p:txBody>
        </p:sp>
        <p:sp>
          <p:nvSpPr>
            <p:cNvPr id="14" name="Flèche : droite 13">
              <a:extLst>
                <a:ext uri="{FF2B5EF4-FFF2-40B4-BE49-F238E27FC236}">
                  <a16:creationId xmlns:a16="http://schemas.microsoft.com/office/drawing/2014/main" id="{4BE0663A-0033-491A-ADA3-898D9D9D241B}"/>
                </a:ext>
              </a:extLst>
            </p:cNvPr>
            <p:cNvSpPr/>
            <p:nvPr/>
          </p:nvSpPr>
          <p:spPr>
            <a:xfrm>
              <a:off x="2003003" y="2895600"/>
              <a:ext cx="1026160" cy="680720"/>
            </a:xfrm>
            <a:prstGeom prst="rightArrow">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Flèche : droite 14">
              <a:extLst>
                <a:ext uri="{FF2B5EF4-FFF2-40B4-BE49-F238E27FC236}">
                  <a16:creationId xmlns:a16="http://schemas.microsoft.com/office/drawing/2014/main" id="{E770B581-E45D-4AD6-BDA8-A330BB7D4633}"/>
                </a:ext>
              </a:extLst>
            </p:cNvPr>
            <p:cNvSpPr/>
            <p:nvPr/>
          </p:nvSpPr>
          <p:spPr>
            <a:xfrm>
              <a:off x="2003003" y="4493260"/>
              <a:ext cx="1738418" cy="680720"/>
            </a:xfrm>
            <a:prstGeom prst="rightArrow">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ZoneTexte 19">
              <a:extLst>
                <a:ext uri="{FF2B5EF4-FFF2-40B4-BE49-F238E27FC236}">
                  <a16:creationId xmlns:a16="http://schemas.microsoft.com/office/drawing/2014/main" id="{1E0A2C3D-D46D-4F3D-ACCC-947E9C94FD77}"/>
                </a:ext>
              </a:extLst>
            </p:cNvPr>
            <p:cNvSpPr txBox="1"/>
            <p:nvPr/>
          </p:nvSpPr>
          <p:spPr>
            <a:xfrm>
              <a:off x="2007679" y="3054282"/>
              <a:ext cx="785792" cy="369653"/>
            </a:xfrm>
            <a:prstGeom prst="rect">
              <a:avLst/>
            </a:prstGeom>
            <a:noFill/>
          </p:spPr>
          <p:txBody>
            <a:bodyPr wrap="none" rtlCol="0">
              <a:spAutoFit/>
            </a:bodyPr>
            <a:lstStyle/>
            <a:p>
              <a:pPr algn="ctr">
                <a:lnSpc>
                  <a:spcPts val="1100"/>
                </a:lnSpc>
              </a:pPr>
              <a:r>
                <a:rPr kumimoji="0" lang="en-US" sz="900" b="1" i="0" u="none" strike="noStrike" kern="0" cap="none" spc="0" normalizeH="0" baseline="0" noProof="0" dirty="0">
                  <a:ln>
                    <a:noFill/>
                  </a:ln>
                  <a:effectLst/>
                  <a:uLnTx/>
                  <a:uFillTx/>
                  <a:latin typeface="+mj-lt"/>
                  <a:ea typeface="+mn-ea"/>
                  <a:cs typeface="+mn-cs"/>
                </a:rPr>
                <a:t>Randomized</a:t>
              </a:r>
            </a:p>
            <a:p>
              <a:pPr algn="ctr">
                <a:lnSpc>
                  <a:spcPts val="1100"/>
                </a:lnSpc>
              </a:pPr>
              <a:r>
                <a:rPr lang="en-US" sz="900" b="1" kern="0">
                  <a:latin typeface="+mj-lt"/>
                </a:rPr>
                <a:t>3:1</a:t>
              </a:r>
              <a:endParaRPr lang="en-US" sz="900" dirty="0"/>
            </a:p>
          </p:txBody>
        </p:sp>
        <p:sp>
          <p:nvSpPr>
            <p:cNvPr id="21" name="ZoneTexte 20">
              <a:extLst>
                <a:ext uri="{FF2B5EF4-FFF2-40B4-BE49-F238E27FC236}">
                  <a16:creationId xmlns:a16="http://schemas.microsoft.com/office/drawing/2014/main" id="{5A853240-405C-49AE-9DDD-2806E1D830BC}"/>
                </a:ext>
              </a:extLst>
            </p:cNvPr>
            <p:cNvSpPr txBox="1"/>
            <p:nvPr/>
          </p:nvSpPr>
          <p:spPr>
            <a:xfrm>
              <a:off x="2235349" y="4719325"/>
              <a:ext cx="1021433" cy="228589"/>
            </a:xfrm>
            <a:prstGeom prst="rect">
              <a:avLst/>
            </a:prstGeom>
            <a:noFill/>
          </p:spPr>
          <p:txBody>
            <a:bodyPr wrap="none" rtlCol="0">
              <a:spAutoFit/>
            </a:bodyPr>
            <a:lstStyle/>
            <a:p>
              <a:pPr algn="ctr">
                <a:lnSpc>
                  <a:spcPts val="1100"/>
                </a:lnSpc>
              </a:pPr>
              <a:r>
                <a:rPr kumimoji="0" lang="en-US" sz="900" b="1" i="0" u="none" strike="noStrike" kern="0" cap="none" spc="0" normalizeH="0" baseline="0" noProof="0" dirty="0">
                  <a:ln>
                    <a:noFill/>
                  </a:ln>
                  <a:effectLst/>
                  <a:uLnTx/>
                  <a:uFillTx/>
                  <a:latin typeface="+mj-lt"/>
                  <a:ea typeface="+mn-ea"/>
                  <a:cs typeface="+mn-cs"/>
                </a:rPr>
                <a:t>Non-randomized</a:t>
              </a:r>
            </a:p>
          </p:txBody>
        </p:sp>
        <p:sp>
          <p:nvSpPr>
            <p:cNvPr id="23" name="Signalisation droite 8">
              <a:extLst>
                <a:ext uri="{FF2B5EF4-FFF2-40B4-BE49-F238E27FC236}">
                  <a16:creationId xmlns:a16="http://schemas.microsoft.com/office/drawing/2014/main" id="{478A0089-24E3-4664-8D50-61BB04307552}"/>
                </a:ext>
              </a:extLst>
            </p:cNvPr>
            <p:cNvSpPr/>
            <p:nvPr/>
          </p:nvSpPr>
          <p:spPr>
            <a:xfrm>
              <a:off x="2991591" y="2553191"/>
              <a:ext cx="1074950" cy="594388"/>
            </a:xfrm>
            <a:prstGeom prst="homePlate">
              <a:avLst/>
            </a:prstGeom>
            <a:solidFill>
              <a:srgbClr val="002060"/>
            </a:solidFill>
            <a:ln w="9525" cap="flat" cmpd="sng" algn="ctr">
              <a:noFill/>
              <a:prstDash val="solid"/>
            </a:ln>
            <a:effectLst/>
          </p:spPr>
          <p:txBody>
            <a:bodyPr lIns="36000" tIns="36000" rIns="36000" bIns="36000" rtlCol="0" anchor="ctr"/>
            <a:lstStyle/>
            <a:p>
              <a:pPr marL="0" marR="0" lvl="0" indent="0" algn="ctr" defTabSz="914400" eaLnBrk="1" fontAlgn="base" latinLnBrk="0" hangingPunct="1">
                <a:lnSpc>
                  <a:spcPts val="1000"/>
                </a:lnSpc>
                <a:spcBef>
                  <a:spcPct val="0"/>
                </a:spcBef>
                <a:spcAft>
                  <a:spcPct val="0"/>
                </a:spcAft>
                <a:buClrTx/>
                <a:buSzTx/>
                <a:buFontTx/>
                <a:buNone/>
                <a:tabLst/>
                <a:defRPr/>
              </a:pPr>
              <a:r>
                <a:rPr kumimoji="0" lang="en-US" sz="1000" b="1" i="0" u="none" strike="noStrike" kern="0" cap="none" spc="0" normalizeH="0" baseline="0" noProof="0">
                  <a:ln>
                    <a:noFill/>
                  </a:ln>
                  <a:solidFill>
                    <a:srgbClr val="FFFFFF"/>
                  </a:solidFill>
                  <a:effectLst/>
                  <a:uLnTx/>
                  <a:uFillTx/>
                  <a:latin typeface="+mj-lt"/>
                  <a:ea typeface="+mn-ea"/>
                  <a:cs typeface="+mn-cs"/>
                </a:rPr>
                <a:t>Blinded</a:t>
              </a:r>
              <a:br>
                <a:rPr kumimoji="0" lang="en-US" sz="1000" b="1" i="0" u="none" strike="noStrike" kern="0" cap="none" spc="0" normalizeH="0" baseline="0" noProof="0">
                  <a:ln>
                    <a:noFill/>
                  </a:ln>
                  <a:solidFill>
                    <a:srgbClr val="FFFFFF"/>
                  </a:solidFill>
                  <a:effectLst/>
                  <a:uLnTx/>
                  <a:uFillTx/>
                  <a:latin typeface="+mj-lt"/>
                  <a:ea typeface="+mn-ea"/>
                  <a:cs typeface="+mn-cs"/>
                </a:rPr>
              </a:br>
              <a:r>
                <a:rPr kumimoji="0" lang="en-US" sz="1000" b="1" i="0" u="none" strike="noStrike" kern="0" cap="none" spc="0" normalizeH="0" baseline="0" noProof="0">
                  <a:ln>
                    <a:noFill/>
                  </a:ln>
                  <a:solidFill>
                    <a:srgbClr val="FFFFFF"/>
                  </a:solidFill>
                  <a:effectLst/>
                  <a:uLnTx/>
                  <a:uFillTx/>
                  <a:latin typeface="+mj-lt"/>
                  <a:ea typeface="+mn-ea"/>
                  <a:cs typeface="+mn-cs"/>
                </a:rPr>
                <a:t>FTR 600 mg</a:t>
              </a:r>
              <a:br>
                <a:rPr kumimoji="0" lang="en-US" sz="1000" b="1" i="0" u="none" strike="noStrike" kern="0" cap="none" spc="0" normalizeH="0" baseline="0" noProof="0">
                  <a:ln>
                    <a:noFill/>
                  </a:ln>
                  <a:solidFill>
                    <a:srgbClr val="FFFFFF"/>
                  </a:solidFill>
                  <a:effectLst/>
                  <a:uLnTx/>
                  <a:uFillTx/>
                  <a:latin typeface="+mj-lt"/>
                  <a:ea typeface="+mn-ea"/>
                  <a:cs typeface="+mn-cs"/>
                </a:rPr>
              </a:br>
              <a:r>
                <a:rPr kumimoji="0" lang="en-US" sz="1000" b="1" i="0" u="none" strike="noStrike" kern="0" cap="none" spc="0" normalizeH="0" baseline="0" noProof="0">
                  <a:ln>
                    <a:noFill/>
                  </a:ln>
                  <a:solidFill>
                    <a:srgbClr val="FFFFFF"/>
                  </a:solidFill>
                  <a:effectLst/>
                  <a:uLnTx/>
                  <a:uFillTx/>
                  <a:latin typeface="+mj-lt"/>
                  <a:ea typeface="+mn-ea"/>
                  <a:cs typeface="+mn-cs"/>
                </a:rPr>
                <a:t>BID + failing</a:t>
              </a:r>
              <a:br>
                <a:rPr kumimoji="0" lang="en-US" sz="1000" b="1" i="0" u="none" strike="noStrike" kern="0" cap="none" spc="0" normalizeH="0" baseline="0" noProof="0">
                  <a:ln>
                    <a:noFill/>
                  </a:ln>
                  <a:solidFill>
                    <a:srgbClr val="FFFFFF"/>
                  </a:solidFill>
                  <a:effectLst/>
                  <a:uLnTx/>
                  <a:uFillTx/>
                  <a:latin typeface="+mj-lt"/>
                  <a:ea typeface="+mn-ea"/>
                  <a:cs typeface="+mn-cs"/>
                </a:rPr>
              </a:br>
              <a:r>
                <a:rPr kumimoji="0" lang="en-US" sz="1000" b="1" i="0" u="none" strike="noStrike" kern="0" cap="none" spc="0" normalizeH="0" baseline="0" noProof="0">
                  <a:ln>
                    <a:noFill/>
                  </a:ln>
                  <a:solidFill>
                    <a:srgbClr val="FFFFFF"/>
                  </a:solidFill>
                  <a:effectLst/>
                  <a:uLnTx/>
                  <a:uFillTx/>
                  <a:latin typeface="+mj-lt"/>
                  <a:ea typeface="+mn-ea"/>
                  <a:cs typeface="+mn-cs"/>
                </a:rPr>
                <a:t>regimen</a:t>
              </a:r>
              <a:endParaRPr kumimoji="0" lang="en-US" sz="1000" b="0" i="0" u="none" strike="noStrike" kern="0" cap="none" spc="0" normalizeH="0" baseline="0" noProof="0" dirty="0">
                <a:ln>
                  <a:noFill/>
                </a:ln>
                <a:solidFill>
                  <a:srgbClr val="FFFFFF"/>
                </a:solidFill>
                <a:effectLst/>
                <a:uLnTx/>
                <a:uFillTx/>
                <a:latin typeface="+mj-lt"/>
                <a:ea typeface="+mn-ea"/>
                <a:cs typeface="+mn-cs"/>
              </a:endParaRPr>
            </a:p>
          </p:txBody>
        </p:sp>
        <p:sp>
          <p:nvSpPr>
            <p:cNvPr id="24" name="Signalisation droite 8">
              <a:extLst>
                <a:ext uri="{FF2B5EF4-FFF2-40B4-BE49-F238E27FC236}">
                  <a16:creationId xmlns:a16="http://schemas.microsoft.com/office/drawing/2014/main" id="{3860EA14-517F-48E6-B5FD-E39D78B05E83}"/>
                </a:ext>
              </a:extLst>
            </p:cNvPr>
            <p:cNvSpPr/>
            <p:nvPr/>
          </p:nvSpPr>
          <p:spPr>
            <a:xfrm>
              <a:off x="2991591" y="3323766"/>
              <a:ext cx="1074950" cy="594388"/>
            </a:xfrm>
            <a:prstGeom prst="homePlate">
              <a:avLst/>
            </a:prstGeom>
            <a:solidFill>
              <a:srgbClr val="FFC000"/>
            </a:solidFill>
            <a:ln w="9525" cap="flat" cmpd="sng" algn="ctr">
              <a:noFill/>
              <a:prstDash val="solid"/>
            </a:ln>
            <a:effectLst/>
          </p:spPr>
          <p:txBody>
            <a:bodyPr lIns="36000" tIns="36000" rIns="36000" bIns="36000" rtlCol="0" anchor="ctr"/>
            <a:lstStyle/>
            <a:p>
              <a:pPr marL="0" marR="0" lvl="0" indent="0" algn="ctr" defTabSz="914400" eaLnBrk="1" fontAlgn="base" latinLnBrk="0" hangingPunct="1">
                <a:lnSpc>
                  <a:spcPts val="1000"/>
                </a:lnSpc>
                <a:spcBef>
                  <a:spcPct val="0"/>
                </a:spcBef>
                <a:spcAft>
                  <a:spcPct val="0"/>
                </a:spcAft>
                <a:buClrTx/>
                <a:buSzTx/>
                <a:buFontTx/>
                <a:buNone/>
                <a:tabLst/>
                <a:defRPr/>
              </a:pPr>
              <a:r>
                <a:rPr kumimoji="0" lang="en-US" sz="1000" b="1" i="0" u="none" strike="noStrike" kern="0" cap="none" spc="0" normalizeH="0" baseline="0" noProof="0">
                  <a:ln>
                    <a:noFill/>
                  </a:ln>
                  <a:effectLst/>
                  <a:uLnTx/>
                  <a:uFillTx/>
                  <a:latin typeface="+mj-lt"/>
                  <a:ea typeface="+mn-ea"/>
                  <a:cs typeface="+mn-cs"/>
                </a:rPr>
                <a:t>Blinded</a:t>
              </a:r>
              <a:br>
                <a:rPr kumimoji="0" lang="en-US" sz="1000" b="1" i="0" u="none" strike="noStrike" kern="0" cap="none" spc="0" normalizeH="0" baseline="0" noProof="0">
                  <a:ln>
                    <a:noFill/>
                  </a:ln>
                  <a:effectLst/>
                  <a:uLnTx/>
                  <a:uFillTx/>
                  <a:latin typeface="+mj-lt"/>
                  <a:ea typeface="+mn-ea"/>
                  <a:cs typeface="+mn-cs"/>
                </a:rPr>
              </a:br>
              <a:r>
                <a:rPr kumimoji="0" lang="en-US" sz="1000" b="1" i="0" u="none" strike="noStrike" kern="0" cap="none" spc="0" normalizeH="0" baseline="0" noProof="0">
                  <a:ln>
                    <a:noFill/>
                  </a:ln>
                  <a:effectLst/>
                  <a:uLnTx/>
                  <a:uFillTx/>
                  <a:latin typeface="+mj-lt"/>
                  <a:ea typeface="+mn-ea"/>
                  <a:cs typeface="+mn-cs"/>
                </a:rPr>
                <a:t>placebo +</a:t>
              </a:r>
              <a:br>
                <a:rPr kumimoji="0" lang="en-US" sz="1000" b="1" i="0" u="none" strike="noStrike" kern="0" cap="none" spc="0" normalizeH="0" baseline="0" noProof="0">
                  <a:ln>
                    <a:noFill/>
                  </a:ln>
                  <a:effectLst/>
                  <a:uLnTx/>
                  <a:uFillTx/>
                  <a:latin typeface="+mj-lt"/>
                  <a:ea typeface="+mn-ea"/>
                  <a:cs typeface="+mn-cs"/>
                </a:rPr>
              </a:br>
              <a:r>
                <a:rPr kumimoji="0" lang="en-US" sz="1000" b="1" i="0" u="none" strike="noStrike" kern="0" cap="none" spc="0" normalizeH="0" baseline="0" noProof="0">
                  <a:ln>
                    <a:noFill/>
                  </a:ln>
                  <a:effectLst/>
                  <a:uLnTx/>
                  <a:uFillTx/>
                  <a:latin typeface="+mj-lt"/>
                  <a:ea typeface="+mn-ea"/>
                  <a:cs typeface="+mn-cs"/>
                </a:rPr>
                <a:t>failing</a:t>
              </a:r>
              <a:br>
                <a:rPr kumimoji="0" lang="en-US" sz="1000" b="1" i="0" u="none" strike="noStrike" kern="0" cap="none" spc="0" normalizeH="0" baseline="0" noProof="0">
                  <a:ln>
                    <a:noFill/>
                  </a:ln>
                  <a:effectLst/>
                  <a:uLnTx/>
                  <a:uFillTx/>
                  <a:latin typeface="+mj-lt"/>
                  <a:ea typeface="+mn-ea"/>
                  <a:cs typeface="+mn-cs"/>
                </a:rPr>
              </a:br>
              <a:r>
                <a:rPr kumimoji="0" lang="en-US" sz="1000" b="1" i="0" u="none" strike="noStrike" kern="0" cap="none" spc="0" normalizeH="0" baseline="0" noProof="0">
                  <a:ln>
                    <a:noFill/>
                  </a:ln>
                  <a:effectLst/>
                  <a:uLnTx/>
                  <a:uFillTx/>
                  <a:latin typeface="+mj-lt"/>
                  <a:ea typeface="+mn-ea"/>
                  <a:cs typeface="+mn-cs"/>
                </a:rPr>
                <a:t>regimen</a:t>
              </a:r>
              <a:endParaRPr kumimoji="0" lang="en-US" sz="1000" b="0" i="0" u="none" strike="noStrike" kern="0" cap="none" spc="0" normalizeH="0" baseline="0" noProof="0" dirty="0">
                <a:ln>
                  <a:noFill/>
                </a:ln>
                <a:effectLst/>
                <a:uLnTx/>
                <a:uFillTx/>
                <a:latin typeface="+mj-lt"/>
                <a:ea typeface="+mn-ea"/>
                <a:cs typeface="+mn-cs"/>
              </a:endParaRPr>
            </a:p>
          </p:txBody>
        </p:sp>
        <p:sp>
          <p:nvSpPr>
            <p:cNvPr id="25" name="Signalisation droite 8">
              <a:extLst>
                <a:ext uri="{FF2B5EF4-FFF2-40B4-BE49-F238E27FC236}">
                  <a16:creationId xmlns:a16="http://schemas.microsoft.com/office/drawing/2014/main" id="{17E1947E-8E65-4C54-860B-F215FFA9745F}"/>
                </a:ext>
              </a:extLst>
            </p:cNvPr>
            <p:cNvSpPr/>
            <p:nvPr/>
          </p:nvSpPr>
          <p:spPr>
            <a:xfrm>
              <a:off x="4264660" y="2850384"/>
              <a:ext cx="2570479" cy="784355"/>
            </a:xfrm>
            <a:prstGeom prst="homePlate">
              <a:avLst/>
            </a:prstGeom>
            <a:solidFill>
              <a:srgbClr val="002060"/>
            </a:solidFill>
            <a:ln w="9525" cap="flat" cmpd="sng" algn="ctr">
              <a:noFill/>
              <a:prstDash val="solid"/>
            </a:ln>
            <a:effectLst/>
          </p:spPr>
          <p:txBody>
            <a:bodyPr lIns="36000" tIns="36000" rIns="36000" bIns="36000" rtlCol="0" anchor="ctr"/>
            <a:lstStyle/>
            <a:p>
              <a:pPr marL="0" marR="0" lvl="0" indent="0" algn="ctr" defTabSz="914400" eaLnBrk="1" fontAlgn="base" latinLnBrk="0" hangingPunct="1">
                <a:lnSpc>
                  <a:spcPts val="1000"/>
                </a:lnSpc>
                <a:spcBef>
                  <a:spcPct val="0"/>
                </a:spcBef>
                <a:spcAft>
                  <a:spcPct val="0"/>
                </a:spcAft>
                <a:buClrTx/>
                <a:buSzTx/>
                <a:buFontTx/>
                <a:buNone/>
                <a:tabLst/>
                <a:defRPr/>
              </a:pPr>
              <a:r>
                <a:rPr kumimoji="0" lang="en-US" sz="1050" b="1" i="0" u="none" strike="noStrike" kern="0" cap="none" spc="0" normalizeH="0" baseline="0" noProof="0">
                  <a:ln>
                    <a:noFill/>
                  </a:ln>
                  <a:solidFill>
                    <a:srgbClr val="FFFFFF"/>
                  </a:solidFill>
                  <a:effectLst/>
                  <a:uLnTx/>
                  <a:uFillTx/>
                  <a:latin typeface="+mj-lt"/>
                  <a:ea typeface="+mn-ea"/>
                  <a:cs typeface="+mn-cs"/>
                </a:rPr>
                <a:t>Open-label FTR 600 mg BID + OBT</a:t>
              </a:r>
              <a:endParaRPr kumimoji="0" lang="en-US" sz="1050" b="0" i="0" u="none" strike="noStrike" kern="0" cap="none" spc="0" normalizeH="0" baseline="0" noProof="0" dirty="0">
                <a:ln>
                  <a:noFill/>
                </a:ln>
                <a:solidFill>
                  <a:srgbClr val="FFFFFF"/>
                </a:solidFill>
                <a:effectLst/>
                <a:uLnTx/>
                <a:uFillTx/>
                <a:latin typeface="+mj-lt"/>
                <a:ea typeface="+mn-ea"/>
                <a:cs typeface="+mn-cs"/>
              </a:endParaRPr>
            </a:p>
          </p:txBody>
        </p:sp>
        <p:sp>
          <p:nvSpPr>
            <p:cNvPr id="26" name="Signalisation droite 8">
              <a:extLst>
                <a:ext uri="{FF2B5EF4-FFF2-40B4-BE49-F238E27FC236}">
                  <a16:creationId xmlns:a16="http://schemas.microsoft.com/office/drawing/2014/main" id="{EBD01900-116E-4A06-8D0E-6A15B445D68D}"/>
                </a:ext>
              </a:extLst>
            </p:cNvPr>
            <p:cNvSpPr/>
            <p:nvPr/>
          </p:nvSpPr>
          <p:spPr>
            <a:xfrm>
              <a:off x="3771012" y="4520565"/>
              <a:ext cx="3064128" cy="493396"/>
            </a:xfrm>
            <a:prstGeom prst="homePlate">
              <a:avLst/>
            </a:prstGeom>
            <a:solidFill>
              <a:srgbClr val="009893"/>
            </a:solidFill>
            <a:ln w="9525" cap="flat" cmpd="sng" algn="ctr">
              <a:noFill/>
              <a:prstDash val="solid"/>
            </a:ln>
            <a:effectLst/>
          </p:spPr>
          <p:txBody>
            <a:bodyPr lIns="36000" tIns="36000" rIns="36000" bIns="36000" rtlCol="0" anchor="ctr"/>
            <a:lstStyle/>
            <a:p>
              <a:pPr marL="0" marR="0" lvl="0" indent="0" algn="ctr" defTabSz="914400" eaLnBrk="1" fontAlgn="base" latinLnBrk="0" hangingPunct="1">
                <a:lnSpc>
                  <a:spcPts val="1000"/>
                </a:lnSpc>
                <a:spcBef>
                  <a:spcPct val="0"/>
                </a:spcBef>
                <a:spcAft>
                  <a:spcPct val="0"/>
                </a:spcAft>
                <a:buClrTx/>
                <a:buSzTx/>
                <a:buFontTx/>
                <a:buNone/>
                <a:tabLst/>
                <a:defRPr/>
              </a:pPr>
              <a:r>
                <a:rPr kumimoji="0" lang="en-US" sz="1050" b="1" i="0" u="none" strike="noStrike" kern="0" cap="none" spc="0" normalizeH="0" baseline="0" noProof="0">
                  <a:ln>
                    <a:noFill/>
                  </a:ln>
                  <a:solidFill>
                    <a:srgbClr val="FFFFFF"/>
                  </a:solidFill>
                  <a:effectLst/>
                  <a:uLnTx/>
                  <a:uFillTx/>
                  <a:latin typeface="+mj-lt"/>
                  <a:ea typeface="+mn-ea"/>
                  <a:cs typeface="+mn-cs"/>
                </a:rPr>
                <a:t>Open-label FTR 600 mg BID + OBT</a:t>
              </a:r>
              <a:endParaRPr kumimoji="0" lang="en-US" sz="1050" b="0" i="0" u="none" strike="noStrike" kern="0" cap="none" spc="0" normalizeH="0" baseline="0" noProof="0" dirty="0">
                <a:ln>
                  <a:noFill/>
                </a:ln>
                <a:solidFill>
                  <a:srgbClr val="FFFFFF"/>
                </a:solidFill>
                <a:effectLst/>
                <a:uLnTx/>
                <a:uFillTx/>
                <a:latin typeface="+mj-lt"/>
                <a:ea typeface="+mn-ea"/>
                <a:cs typeface="+mn-cs"/>
              </a:endParaRPr>
            </a:p>
          </p:txBody>
        </p:sp>
        <p:sp>
          <p:nvSpPr>
            <p:cNvPr id="27" name="Ellipse 26">
              <a:extLst>
                <a:ext uri="{FF2B5EF4-FFF2-40B4-BE49-F238E27FC236}">
                  <a16:creationId xmlns:a16="http://schemas.microsoft.com/office/drawing/2014/main" id="{48C0C4F3-7321-47B6-B4EE-293E8F1A4357}"/>
                </a:ext>
              </a:extLst>
            </p:cNvPr>
            <p:cNvSpPr/>
            <p:nvPr/>
          </p:nvSpPr>
          <p:spPr>
            <a:xfrm>
              <a:off x="3686008" y="5128335"/>
              <a:ext cx="110828" cy="110828"/>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ZoneTexte 27">
              <a:extLst>
                <a:ext uri="{FF2B5EF4-FFF2-40B4-BE49-F238E27FC236}">
                  <a16:creationId xmlns:a16="http://schemas.microsoft.com/office/drawing/2014/main" id="{63FAEC6F-FCD3-432F-A91D-C0927896796A}"/>
                </a:ext>
              </a:extLst>
            </p:cNvPr>
            <p:cNvSpPr txBox="1"/>
            <p:nvPr/>
          </p:nvSpPr>
          <p:spPr>
            <a:xfrm>
              <a:off x="3515237" y="5250800"/>
              <a:ext cx="452368" cy="230832"/>
            </a:xfrm>
            <a:prstGeom prst="rect">
              <a:avLst/>
            </a:prstGeom>
            <a:noFill/>
          </p:spPr>
          <p:txBody>
            <a:bodyPr wrap="none" rtlCol="0">
              <a:spAutoFit/>
            </a:bodyPr>
            <a:lstStyle/>
            <a:p>
              <a:pPr algn="ctr"/>
              <a:r>
                <a:rPr lang="en-US" sz="900" b="1"/>
                <a:t>Day 1</a:t>
              </a:r>
              <a:endParaRPr lang="en-US" sz="900" b="1" dirty="0"/>
            </a:p>
          </p:txBody>
        </p:sp>
        <p:sp>
          <p:nvSpPr>
            <p:cNvPr id="29" name="Ellipse 28">
              <a:extLst>
                <a:ext uri="{FF2B5EF4-FFF2-40B4-BE49-F238E27FC236}">
                  <a16:creationId xmlns:a16="http://schemas.microsoft.com/office/drawing/2014/main" id="{B7C220AE-369E-446B-B8C1-292062EC9C52}"/>
                </a:ext>
              </a:extLst>
            </p:cNvPr>
            <p:cNvSpPr/>
            <p:nvPr/>
          </p:nvSpPr>
          <p:spPr>
            <a:xfrm>
              <a:off x="5011888" y="5128335"/>
              <a:ext cx="110828" cy="110828"/>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ZoneTexte 29">
              <a:extLst>
                <a:ext uri="{FF2B5EF4-FFF2-40B4-BE49-F238E27FC236}">
                  <a16:creationId xmlns:a16="http://schemas.microsoft.com/office/drawing/2014/main" id="{7E4BD458-5562-4C8B-BB98-7660A45853EC}"/>
                </a:ext>
              </a:extLst>
            </p:cNvPr>
            <p:cNvSpPr txBox="1"/>
            <p:nvPr/>
          </p:nvSpPr>
          <p:spPr>
            <a:xfrm>
              <a:off x="4766578" y="5250800"/>
              <a:ext cx="601447" cy="230832"/>
            </a:xfrm>
            <a:prstGeom prst="rect">
              <a:avLst/>
            </a:prstGeom>
            <a:noFill/>
          </p:spPr>
          <p:txBody>
            <a:bodyPr wrap="none" rtlCol="0">
              <a:spAutoFit/>
            </a:bodyPr>
            <a:lstStyle/>
            <a:p>
              <a:pPr algn="ctr"/>
              <a:r>
                <a:rPr lang="en-US" sz="900" b="1"/>
                <a:t>Week 24</a:t>
              </a:r>
              <a:endParaRPr lang="en-US" sz="900" b="1" dirty="0"/>
            </a:p>
          </p:txBody>
        </p:sp>
        <p:sp>
          <p:nvSpPr>
            <p:cNvPr id="31" name="Ellipse 30">
              <a:extLst>
                <a:ext uri="{FF2B5EF4-FFF2-40B4-BE49-F238E27FC236}">
                  <a16:creationId xmlns:a16="http://schemas.microsoft.com/office/drawing/2014/main" id="{CFA0491E-45EF-4E72-8942-E1EFAE92EBBE}"/>
                </a:ext>
              </a:extLst>
            </p:cNvPr>
            <p:cNvSpPr/>
            <p:nvPr/>
          </p:nvSpPr>
          <p:spPr>
            <a:xfrm>
              <a:off x="5720548" y="5128335"/>
              <a:ext cx="110828" cy="110828"/>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ZoneTexte 31">
              <a:extLst>
                <a:ext uri="{FF2B5EF4-FFF2-40B4-BE49-F238E27FC236}">
                  <a16:creationId xmlns:a16="http://schemas.microsoft.com/office/drawing/2014/main" id="{179782D1-BB77-472F-BBD7-F0D13E0A0D1A}"/>
                </a:ext>
              </a:extLst>
            </p:cNvPr>
            <p:cNvSpPr txBox="1"/>
            <p:nvPr/>
          </p:nvSpPr>
          <p:spPr>
            <a:xfrm>
              <a:off x="5475238" y="5250800"/>
              <a:ext cx="601447" cy="2308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a:ea typeface="+mn-ea"/>
                  <a:cs typeface="+mn-cs"/>
                </a:rPr>
                <a:t>Week 48</a:t>
              </a:r>
              <a:endParaRPr kumimoji="0" lang="en-US" sz="900" b="1"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Ellipse 32">
              <a:extLst>
                <a:ext uri="{FF2B5EF4-FFF2-40B4-BE49-F238E27FC236}">
                  <a16:creationId xmlns:a16="http://schemas.microsoft.com/office/drawing/2014/main" id="{631706A7-32BA-4C88-996A-666040B8AD04}"/>
                </a:ext>
              </a:extLst>
            </p:cNvPr>
            <p:cNvSpPr/>
            <p:nvPr/>
          </p:nvSpPr>
          <p:spPr>
            <a:xfrm>
              <a:off x="6360626" y="5128335"/>
              <a:ext cx="110828" cy="110828"/>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ZoneTexte 33">
              <a:extLst>
                <a:ext uri="{FF2B5EF4-FFF2-40B4-BE49-F238E27FC236}">
                  <a16:creationId xmlns:a16="http://schemas.microsoft.com/office/drawing/2014/main" id="{BFA5FF88-82F7-46BB-BA72-B9A3CC6659B7}"/>
                </a:ext>
              </a:extLst>
            </p:cNvPr>
            <p:cNvSpPr txBox="1"/>
            <p:nvPr/>
          </p:nvSpPr>
          <p:spPr>
            <a:xfrm>
              <a:off x="6115316" y="5250800"/>
              <a:ext cx="601447" cy="230832"/>
            </a:xfrm>
            <a:prstGeom prst="rect">
              <a:avLst/>
            </a:prstGeom>
            <a:noFill/>
          </p:spPr>
          <p:txBody>
            <a:bodyPr wrap="none" rtlCol="0">
              <a:spAutoFit/>
            </a:bodyPr>
            <a:lstStyle/>
            <a:p>
              <a:pPr algn="ctr"/>
              <a:r>
                <a:rPr lang="en-US" sz="900" b="1">
                  <a:solidFill>
                    <a:srgbClr val="C00000"/>
                  </a:solidFill>
                </a:rPr>
                <a:t>Week 96</a:t>
              </a:r>
              <a:endParaRPr lang="en-US" sz="900" b="1" dirty="0">
                <a:solidFill>
                  <a:srgbClr val="C00000"/>
                </a:solidFill>
              </a:endParaRPr>
            </a:p>
          </p:txBody>
        </p:sp>
        <p:sp>
          <p:nvSpPr>
            <p:cNvPr id="35" name="Ellipse 34">
              <a:extLst>
                <a:ext uri="{FF2B5EF4-FFF2-40B4-BE49-F238E27FC236}">
                  <a16:creationId xmlns:a16="http://schemas.microsoft.com/office/drawing/2014/main" id="{A07E1709-D6A2-4CF1-9F12-9477F069C4A7}"/>
                </a:ext>
              </a:extLst>
            </p:cNvPr>
            <p:cNvSpPr/>
            <p:nvPr/>
          </p:nvSpPr>
          <p:spPr>
            <a:xfrm>
              <a:off x="6770171" y="5128335"/>
              <a:ext cx="110828" cy="110828"/>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ZoneTexte 35">
              <a:extLst>
                <a:ext uri="{FF2B5EF4-FFF2-40B4-BE49-F238E27FC236}">
                  <a16:creationId xmlns:a16="http://schemas.microsoft.com/office/drawing/2014/main" id="{0F55011B-0FCC-440C-B101-B28473D4BBFC}"/>
                </a:ext>
              </a:extLst>
            </p:cNvPr>
            <p:cNvSpPr txBox="1"/>
            <p:nvPr/>
          </p:nvSpPr>
          <p:spPr>
            <a:xfrm>
              <a:off x="6690656" y="5250800"/>
              <a:ext cx="490839" cy="369332"/>
            </a:xfrm>
            <a:prstGeom prst="rect">
              <a:avLst/>
            </a:prstGeom>
            <a:noFill/>
          </p:spPr>
          <p:txBody>
            <a:bodyPr wrap="none" rtlCol="0">
              <a:spAutoFit/>
            </a:bodyPr>
            <a:lstStyle/>
            <a:p>
              <a:r>
                <a:rPr lang="en-US" sz="900" b="1"/>
                <a:t>End of</a:t>
              </a:r>
              <a:br>
                <a:rPr lang="en-US" sz="900" b="1"/>
              </a:br>
              <a:r>
                <a:rPr lang="en-US" sz="900" b="1"/>
                <a:t>study</a:t>
              </a:r>
              <a:endParaRPr lang="en-US" sz="900" b="1" dirty="0"/>
            </a:p>
          </p:txBody>
        </p:sp>
        <p:sp>
          <p:nvSpPr>
            <p:cNvPr id="40" name="Ellipse 39">
              <a:extLst>
                <a:ext uri="{FF2B5EF4-FFF2-40B4-BE49-F238E27FC236}">
                  <a16:creationId xmlns:a16="http://schemas.microsoft.com/office/drawing/2014/main" id="{CB23667A-0339-44F0-9F7E-EFEDD9D8FADB}"/>
                </a:ext>
              </a:extLst>
            </p:cNvPr>
            <p:cNvSpPr/>
            <p:nvPr/>
          </p:nvSpPr>
          <p:spPr>
            <a:xfrm>
              <a:off x="3084028" y="3995046"/>
              <a:ext cx="110828" cy="110828"/>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ZoneTexte 40">
              <a:extLst>
                <a:ext uri="{FF2B5EF4-FFF2-40B4-BE49-F238E27FC236}">
                  <a16:creationId xmlns:a16="http://schemas.microsoft.com/office/drawing/2014/main" id="{C24712BC-69DE-4231-822F-15BFBE916453}"/>
                </a:ext>
              </a:extLst>
            </p:cNvPr>
            <p:cNvSpPr txBox="1"/>
            <p:nvPr/>
          </p:nvSpPr>
          <p:spPr>
            <a:xfrm>
              <a:off x="2913257" y="4117511"/>
              <a:ext cx="452368" cy="230832"/>
            </a:xfrm>
            <a:prstGeom prst="rect">
              <a:avLst/>
            </a:prstGeom>
            <a:noFill/>
          </p:spPr>
          <p:txBody>
            <a:bodyPr wrap="none" rtlCol="0">
              <a:spAutoFit/>
            </a:bodyPr>
            <a:lstStyle/>
            <a:p>
              <a:pPr algn="ctr"/>
              <a:r>
                <a:rPr lang="en-US" sz="900" b="1"/>
                <a:t>Day 1</a:t>
              </a:r>
              <a:endParaRPr lang="en-US" sz="900" b="1" dirty="0"/>
            </a:p>
          </p:txBody>
        </p:sp>
        <p:sp>
          <p:nvSpPr>
            <p:cNvPr id="42" name="Ellipse 41">
              <a:extLst>
                <a:ext uri="{FF2B5EF4-FFF2-40B4-BE49-F238E27FC236}">
                  <a16:creationId xmlns:a16="http://schemas.microsoft.com/office/drawing/2014/main" id="{B71239CD-EAE8-48E8-A800-9C977A0589DE}"/>
                </a:ext>
              </a:extLst>
            </p:cNvPr>
            <p:cNvSpPr/>
            <p:nvPr/>
          </p:nvSpPr>
          <p:spPr>
            <a:xfrm>
              <a:off x="3847472" y="3995046"/>
              <a:ext cx="110828" cy="110828"/>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ZoneTexte 42">
              <a:extLst>
                <a:ext uri="{FF2B5EF4-FFF2-40B4-BE49-F238E27FC236}">
                  <a16:creationId xmlns:a16="http://schemas.microsoft.com/office/drawing/2014/main" id="{7611A522-849E-41E2-A93B-78829524A3F2}"/>
                </a:ext>
              </a:extLst>
            </p:cNvPr>
            <p:cNvSpPr txBox="1"/>
            <p:nvPr/>
          </p:nvSpPr>
          <p:spPr>
            <a:xfrm>
              <a:off x="3777180" y="4117511"/>
              <a:ext cx="716863" cy="440185"/>
            </a:xfrm>
            <a:prstGeom prst="rect">
              <a:avLst/>
            </a:prstGeom>
            <a:noFill/>
          </p:spPr>
          <p:txBody>
            <a:bodyPr wrap="none" rtlCol="0">
              <a:spAutoFit/>
            </a:bodyPr>
            <a:lstStyle/>
            <a:p>
              <a:pPr>
                <a:lnSpc>
                  <a:spcPts val="900"/>
                </a:lnSpc>
              </a:pPr>
              <a:r>
                <a:rPr lang="en-US" sz="900" b="1"/>
                <a:t>Day 9</a:t>
              </a:r>
              <a:br>
                <a:rPr lang="en-US" sz="900" b="1"/>
              </a:br>
              <a:r>
                <a:rPr lang="en-US" sz="900" b="1"/>
                <a:t>Open-label</a:t>
              </a:r>
              <a:br>
                <a:rPr lang="en-US" sz="900" b="1"/>
              </a:br>
              <a:r>
                <a:rPr lang="en-US" sz="900" b="1"/>
                <a:t>FTR + OBT</a:t>
              </a:r>
              <a:endParaRPr lang="en-US" sz="900" b="1" dirty="0"/>
            </a:p>
          </p:txBody>
        </p:sp>
        <p:sp>
          <p:nvSpPr>
            <p:cNvPr id="44" name="Ellipse 43">
              <a:extLst>
                <a:ext uri="{FF2B5EF4-FFF2-40B4-BE49-F238E27FC236}">
                  <a16:creationId xmlns:a16="http://schemas.microsoft.com/office/drawing/2014/main" id="{A7E0FA3A-7B92-46C0-96D9-30E1F87C5835}"/>
                </a:ext>
              </a:extLst>
            </p:cNvPr>
            <p:cNvSpPr/>
            <p:nvPr/>
          </p:nvSpPr>
          <p:spPr>
            <a:xfrm>
              <a:off x="3660183" y="3995046"/>
              <a:ext cx="110828" cy="110828"/>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ZoneTexte 44">
              <a:extLst>
                <a:ext uri="{FF2B5EF4-FFF2-40B4-BE49-F238E27FC236}">
                  <a16:creationId xmlns:a16="http://schemas.microsoft.com/office/drawing/2014/main" id="{3A15D26D-CA59-437E-9898-CC030ADEADEA}"/>
                </a:ext>
              </a:extLst>
            </p:cNvPr>
            <p:cNvSpPr txBox="1"/>
            <p:nvPr/>
          </p:nvSpPr>
          <p:spPr>
            <a:xfrm>
              <a:off x="3225948" y="4117511"/>
              <a:ext cx="623889" cy="440185"/>
            </a:xfrm>
            <a:prstGeom prst="rect">
              <a:avLst/>
            </a:prstGeom>
            <a:noFill/>
          </p:spPr>
          <p:txBody>
            <a:bodyPr wrap="none" rtlCol="0">
              <a:spAutoFit/>
            </a:bodyPr>
            <a:lstStyle/>
            <a:p>
              <a:pPr algn="r">
                <a:lnSpc>
                  <a:spcPts val="900"/>
                </a:lnSpc>
              </a:pPr>
              <a:r>
                <a:rPr lang="en-US" sz="900" b="1">
                  <a:solidFill>
                    <a:srgbClr val="C00000"/>
                  </a:solidFill>
                </a:rPr>
                <a:t>Day 8</a:t>
              </a:r>
              <a:br>
                <a:rPr lang="en-US" sz="900" b="1">
                  <a:solidFill>
                    <a:srgbClr val="C00000"/>
                  </a:solidFill>
                </a:rPr>
              </a:br>
              <a:r>
                <a:rPr lang="en-US" sz="900" b="1">
                  <a:solidFill>
                    <a:srgbClr val="C00000"/>
                  </a:solidFill>
                </a:rPr>
                <a:t>Primary</a:t>
              </a:r>
              <a:br>
                <a:rPr lang="en-US" sz="900" b="1">
                  <a:solidFill>
                    <a:srgbClr val="C00000"/>
                  </a:solidFill>
                </a:rPr>
              </a:br>
              <a:r>
                <a:rPr lang="en-US" sz="900" b="1">
                  <a:solidFill>
                    <a:srgbClr val="C00000"/>
                  </a:solidFill>
                </a:rPr>
                <a:t>endpoint</a:t>
              </a:r>
              <a:endParaRPr lang="en-US" sz="900" b="1" dirty="0">
                <a:solidFill>
                  <a:srgbClr val="C00000"/>
                </a:solidFill>
              </a:endParaRPr>
            </a:p>
          </p:txBody>
        </p:sp>
        <p:sp>
          <p:nvSpPr>
            <p:cNvPr id="47" name="Ellipse 46">
              <a:extLst>
                <a:ext uri="{FF2B5EF4-FFF2-40B4-BE49-F238E27FC236}">
                  <a16:creationId xmlns:a16="http://schemas.microsoft.com/office/drawing/2014/main" id="{C8BADDFD-6914-44B7-BE74-658714071787}"/>
                </a:ext>
              </a:extLst>
            </p:cNvPr>
            <p:cNvSpPr/>
            <p:nvPr/>
          </p:nvSpPr>
          <p:spPr>
            <a:xfrm>
              <a:off x="5011888" y="3997480"/>
              <a:ext cx="110828" cy="110828"/>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ZoneTexte 47">
              <a:extLst>
                <a:ext uri="{FF2B5EF4-FFF2-40B4-BE49-F238E27FC236}">
                  <a16:creationId xmlns:a16="http://schemas.microsoft.com/office/drawing/2014/main" id="{E5C58976-6C51-4B69-884B-A53241D8DCB5}"/>
                </a:ext>
              </a:extLst>
            </p:cNvPr>
            <p:cNvSpPr txBox="1"/>
            <p:nvPr/>
          </p:nvSpPr>
          <p:spPr>
            <a:xfrm>
              <a:off x="4766578" y="4119945"/>
              <a:ext cx="601447" cy="230832"/>
            </a:xfrm>
            <a:prstGeom prst="rect">
              <a:avLst/>
            </a:prstGeom>
            <a:noFill/>
          </p:spPr>
          <p:txBody>
            <a:bodyPr wrap="none" rtlCol="0">
              <a:spAutoFit/>
            </a:bodyPr>
            <a:lstStyle/>
            <a:p>
              <a:pPr algn="ctr"/>
              <a:r>
                <a:rPr lang="en-US" sz="900" b="1"/>
                <a:t>Week 24</a:t>
              </a:r>
              <a:endParaRPr lang="en-US" sz="900" b="1" dirty="0"/>
            </a:p>
          </p:txBody>
        </p:sp>
        <p:sp>
          <p:nvSpPr>
            <p:cNvPr id="49" name="Ellipse 48">
              <a:extLst>
                <a:ext uri="{FF2B5EF4-FFF2-40B4-BE49-F238E27FC236}">
                  <a16:creationId xmlns:a16="http://schemas.microsoft.com/office/drawing/2014/main" id="{02931EEF-A2BF-41A0-9B54-947CF23796B0}"/>
                </a:ext>
              </a:extLst>
            </p:cNvPr>
            <p:cNvSpPr/>
            <p:nvPr/>
          </p:nvSpPr>
          <p:spPr>
            <a:xfrm>
              <a:off x="5682448" y="3997480"/>
              <a:ext cx="110828" cy="110828"/>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ZoneTexte 49">
              <a:extLst>
                <a:ext uri="{FF2B5EF4-FFF2-40B4-BE49-F238E27FC236}">
                  <a16:creationId xmlns:a16="http://schemas.microsoft.com/office/drawing/2014/main" id="{7CD5AA2D-5136-437D-99C5-D70CF197F58E}"/>
                </a:ext>
              </a:extLst>
            </p:cNvPr>
            <p:cNvSpPr txBox="1"/>
            <p:nvPr/>
          </p:nvSpPr>
          <p:spPr>
            <a:xfrm>
              <a:off x="5437138" y="4119945"/>
              <a:ext cx="601447" cy="2308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a:ea typeface="+mn-ea"/>
                  <a:cs typeface="+mn-cs"/>
                </a:rPr>
                <a:t>Week 48</a:t>
              </a:r>
              <a:endParaRPr kumimoji="0" lang="en-US" sz="900" b="1" i="0" u="none" strike="noStrike" kern="1200" cap="none" spc="0" normalizeH="0" baseline="0" noProof="0" dirty="0">
                <a:ln>
                  <a:noFill/>
                </a:ln>
                <a:solidFill>
                  <a:prstClr val="black"/>
                </a:solidFill>
                <a:effectLst/>
                <a:uLnTx/>
                <a:uFillTx/>
                <a:latin typeface="Calibri"/>
                <a:ea typeface="+mn-ea"/>
                <a:cs typeface="+mn-cs"/>
              </a:endParaRPr>
            </a:p>
          </p:txBody>
        </p:sp>
        <p:sp>
          <p:nvSpPr>
            <p:cNvPr id="51" name="Ellipse 50">
              <a:extLst>
                <a:ext uri="{FF2B5EF4-FFF2-40B4-BE49-F238E27FC236}">
                  <a16:creationId xmlns:a16="http://schemas.microsoft.com/office/drawing/2014/main" id="{E242D00A-4492-4A07-BD5A-EBB1688655F2}"/>
                </a:ext>
              </a:extLst>
            </p:cNvPr>
            <p:cNvSpPr/>
            <p:nvPr/>
          </p:nvSpPr>
          <p:spPr>
            <a:xfrm>
              <a:off x="6330146" y="3997480"/>
              <a:ext cx="110828" cy="110828"/>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ZoneTexte 51">
              <a:extLst>
                <a:ext uri="{FF2B5EF4-FFF2-40B4-BE49-F238E27FC236}">
                  <a16:creationId xmlns:a16="http://schemas.microsoft.com/office/drawing/2014/main" id="{CB48907B-C5F6-43B8-8F8B-4C3ABA5F70E7}"/>
                </a:ext>
              </a:extLst>
            </p:cNvPr>
            <p:cNvSpPr txBox="1"/>
            <p:nvPr/>
          </p:nvSpPr>
          <p:spPr>
            <a:xfrm>
              <a:off x="6084836" y="4119945"/>
              <a:ext cx="601447" cy="230832"/>
            </a:xfrm>
            <a:prstGeom prst="rect">
              <a:avLst/>
            </a:prstGeom>
            <a:noFill/>
          </p:spPr>
          <p:txBody>
            <a:bodyPr wrap="none" rtlCol="0">
              <a:spAutoFit/>
            </a:bodyPr>
            <a:lstStyle/>
            <a:p>
              <a:pPr algn="ctr"/>
              <a:r>
                <a:rPr lang="en-US" sz="900" b="1">
                  <a:solidFill>
                    <a:srgbClr val="C00000"/>
                  </a:solidFill>
                </a:rPr>
                <a:t>Week 96</a:t>
              </a:r>
              <a:endParaRPr lang="en-US" sz="900" b="1" dirty="0">
                <a:solidFill>
                  <a:srgbClr val="C00000"/>
                </a:solidFill>
              </a:endParaRPr>
            </a:p>
          </p:txBody>
        </p:sp>
        <p:sp>
          <p:nvSpPr>
            <p:cNvPr id="53" name="Ellipse 52">
              <a:extLst>
                <a:ext uri="{FF2B5EF4-FFF2-40B4-BE49-F238E27FC236}">
                  <a16:creationId xmlns:a16="http://schemas.microsoft.com/office/drawing/2014/main" id="{390FED60-D89F-407E-9A4F-0CE54B54B04B}"/>
                </a:ext>
              </a:extLst>
            </p:cNvPr>
            <p:cNvSpPr/>
            <p:nvPr/>
          </p:nvSpPr>
          <p:spPr>
            <a:xfrm>
              <a:off x="6770171" y="3997480"/>
              <a:ext cx="110828" cy="110828"/>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ZoneTexte 53">
              <a:extLst>
                <a:ext uri="{FF2B5EF4-FFF2-40B4-BE49-F238E27FC236}">
                  <a16:creationId xmlns:a16="http://schemas.microsoft.com/office/drawing/2014/main" id="{69B298B1-0DA5-4B44-8D51-EB3B02D7960C}"/>
                </a:ext>
              </a:extLst>
            </p:cNvPr>
            <p:cNvSpPr txBox="1"/>
            <p:nvPr/>
          </p:nvSpPr>
          <p:spPr>
            <a:xfrm>
              <a:off x="6690656" y="4119945"/>
              <a:ext cx="490839" cy="369332"/>
            </a:xfrm>
            <a:prstGeom prst="rect">
              <a:avLst/>
            </a:prstGeom>
            <a:noFill/>
          </p:spPr>
          <p:txBody>
            <a:bodyPr wrap="none" rtlCol="0">
              <a:spAutoFit/>
            </a:bodyPr>
            <a:lstStyle/>
            <a:p>
              <a:r>
                <a:rPr lang="en-US" sz="900" b="1"/>
                <a:t>End of</a:t>
              </a:r>
              <a:br>
                <a:rPr lang="en-US" sz="900" b="1"/>
              </a:br>
              <a:r>
                <a:rPr lang="en-US" sz="900" b="1"/>
                <a:t>study</a:t>
              </a:r>
              <a:endParaRPr lang="en-US" sz="900" b="1" dirty="0"/>
            </a:p>
          </p:txBody>
        </p:sp>
      </p:grpSp>
    </p:spTree>
    <p:extLst>
      <p:ext uri="{BB962C8B-B14F-4D97-AF65-F5344CB8AC3E}">
        <p14:creationId xmlns:p14="http://schemas.microsoft.com/office/powerpoint/2010/main" val="34518440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F25B52-E435-44E8-A406-D1D22A0FAC62}"/>
              </a:ext>
            </a:extLst>
          </p:cNvPr>
          <p:cNvSpPr/>
          <p:nvPr/>
        </p:nvSpPr>
        <p:spPr>
          <a:xfrm>
            <a:off x="9602767" y="6495532"/>
            <a:ext cx="2589235" cy="276999"/>
          </a:xfrm>
          <a:prstGeom prst="rect">
            <a:avLst/>
          </a:prstGeom>
        </p:spPr>
        <p:txBody>
          <a:bodyPr wrap="none">
            <a:spAutoFit/>
          </a:bodyPr>
          <a:lstStyle/>
          <a:p>
            <a:pPr algn="r"/>
            <a:r>
              <a:rPr lang="en-US" sz="1200" i="1">
                <a:solidFill>
                  <a:srgbClr val="000000"/>
                </a:solidFill>
                <a:cs typeface="Arial" pitchFamily="-84" charset="0"/>
              </a:rPr>
              <a:t>Gartland M</a:t>
            </a:r>
            <a:r>
              <a:rPr lang="en-US" sz="1200" i="1"/>
              <a:t>, Glasgow 2020, Abs. P019 </a:t>
            </a:r>
            <a:endParaRPr lang="en-US" sz="1200" i="1" dirty="0"/>
          </a:p>
        </p:txBody>
      </p:sp>
      <p:sp>
        <p:nvSpPr>
          <p:cNvPr id="3" name="Titre 2">
            <a:extLst>
              <a:ext uri="{FF2B5EF4-FFF2-40B4-BE49-F238E27FC236}">
                <a16:creationId xmlns:a16="http://schemas.microsoft.com/office/drawing/2014/main" id="{8A9176F8-F875-4BE3-BBA1-50AD082BB6D4}"/>
              </a:ext>
            </a:extLst>
          </p:cNvPr>
          <p:cNvSpPr>
            <a:spLocks noGrp="1"/>
          </p:cNvSpPr>
          <p:nvPr>
            <p:ph type="title"/>
          </p:nvPr>
        </p:nvSpPr>
        <p:spPr/>
        <p:txBody>
          <a:bodyPr>
            <a:normAutofit fontScale="90000"/>
          </a:bodyPr>
          <a:lstStyle/>
          <a:p>
            <a:r>
              <a:rPr lang="en-US" sz="3600"/>
              <a:t>Clinical significance of gp120 polymorphisms,</a:t>
            </a:r>
            <a:br>
              <a:rPr lang="en-US" sz="3600"/>
            </a:br>
            <a:r>
              <a:rPr lang="en-US" sz="3600"/>
              <a:t>TMR IC</a:t>
            </a:r>
            <a:r>
              <a:rPr lang="en-US" sz="3600" baseline="-25000"/>
              <a:t>50</a:t>
            </a:r>
            <a:r>
              <a:rPr lang="en-US" sz="3600"/>
              <a:t> FC, and HIV-1 subtype in BRIGHTE (2)</a:t>
            </a:r>
            <a:endParaRPr lang="en-US" dirty="0"/>
          </a:p>
        </p:txBody>
      </p:sp>
      <p:sp>
        <p:nvSpPr>
          <p:cNvPr id="7" name="ZoneTexte 6">
            <a:extLst>
              <a:ext uri="{FF2B5EF4-FFF2-40B4-BE49-F238E27FC236}">
                <a16:creationId xmlns:a16="http://schemas.microsoft.com/office/drawing/2014/main" id="{903A4ED4-42D4-44D2-A61E-32945F53F065}"/>
              </a:ext>
            </a:extLst>
          </p:cNvPr>
          <p:cNvSpPr txBox="1"/>
          <p:nvPr/>
        </p:nvSpPr>
        <p:spPr>
          <a:xfrm>
            <a:off x="373063" y="1762012"/>
            <a:ext cx="11772899" cy="307777"/>
          </a:xfrm>
          <a:prstGeom prst="rect">
            <a:avLst/>
          </a:prstGeom>
          <a:noFill/>
        </p:spPr>
        <p:txBody>
          <a:bodyPr wrap="square">
            <a:spAutoFit/>
          </a:bodyPr>
          <a:lstStyle/>
          <a:p>
            <a:pPr defTabSz="685783" eaLnBrk="0" fontAlgn="base" hangingPunct="0">
              <a:spcBef>
                <a:spcPct val="0"/>
              </a:spcBef>
              <a:spcAft>
                <a:spcPct val="0"/>
              </a:spcAft>
              <a:defRPr/>
            </a:pPr>
            <a:r>
              <a:rPr lang="en-US" sz="1400" b="1" dirty="0">
                <a:solidFill>
                  <a:srgbClr val="0070C0"/>
                </a:solidFill>
                <a:cs typeface="Arial" panose="020B0604020202020204" pitchFamily="34" charset="0"/>
              </a:rPr>
              <a:t>Virologic Response Category at Day 8 in FTR Group by (A) BL gp120 Polymorphisms of Interest, (B) BL TMR IC</a:t>
            </a:r>
            <a:r>
              <a:rPr lang="en-US" sz="1400" b="1" baseline="-25000" dirty="0">
                <a:solidFill>
                  <a:srgbClr val="0070C0"/>
                </a:solidFill>
                <a:cs typeface="Arial" panose="020B0604020202020204" pitchFamily="34" charset="0"/>
              </a:rPr>
              <a:t>50</a:t>
            </a:r>
            <a:r>
              <a:rPr lang="en-US" sz="1400" b="1" dirty="0">
                <a:solidFill>
                  <a:srgbClr val="0070C0"/>
                </a:solidFill>
                <a:cs typeface="Arial" panose="020B0604020202020204" pitchFamily="34" charset="0"/>
              </a:rPr>
              <a:t> FC, and (C) HIV-1 Subtype</a:t>
            </a:r>
            <a:endParaRPr lang="en-GB" sz="1400" b="1" baseline="30000" dirty="0">
              <a:solidFill>
                <a:srgbClr val="0070C0"/>
              </a:solidFill>
              <a:cs typeface="Arial" panose="020B0604020202020204" pitchFamily="34" charset="0"/>
            </a:endParaRPr>
          </a:p>
        </p:txBody>
      </p:sp>
      <p:sp>
        <p:nvSpPr>
          <p:cNvPr id="8" name="ZoneTexte 7">
            <a:extLst>
              <a:ext uri="{FF2B5EF4-FFF2-40B4-BE49-F238E27FC236}">
                <a16:creationId xmlns:a16="http://schemas.microsoft.com/office/drawing/2014/main" id="{06F62D94-8C99-4A1A-9E2C-E0892145EEB4}"/>
              </a:ext>
            </a:extLst>
          </p:cNvPr>
          <p:cNvSpPr txBox="1"/>
          <p:nvPr/>
        </p:nvSpPr>
        <p:spPr>
          <a:xfrm>
            <a:off x="373063" y="4327404"/>
            <a:ext cx="11772899" cy="307777"/>
          </a:xfrm>
          <a:prstGeom prst="rect">
            <a:avLst/>
          </a:prstGeom>
          <a:solidFill>
            <a:schemeClr val="bg1"/>
          </a:solidFill>
        </p:spPr>
        <p:txBody>
          <a:bodyPr wrap="square">
            <a:spAutoFit/>
          </a:bodyPr>
          <a:lstStyle/>
          <a:p>
            <a:pPr defTabSz="685783" eaLnBrk="0" fontAlgn="base" hangingPunct="0">
              <a:spcBef>
                <a:spcPct val="0"/>
              </a:spcBef>
              <a:spcAft>
                <a:spcPct val="0"/>
              </a:spcAft>
              <a:defRPr/>
            </a:pPr>
            <a:r>
              <a:rPr lang="en-US" sz="1400" b="1" dirty="0">
                <a:solidFill>
                  <a:srgbClr val="0070C0"/>
                </a:solidFill>
                <a:cs typeface="Arial" panose="020B0604020202020204" pitchFamily="34" charset="0"/>
              </a:rPr>
              <a:t>Virologic Response Category at Week 96 (Snapshot Analysis) by (A) BL gp120 Polymorphisms of Interest, (B) BL TMR IC</a:t>
            </a:r>
            <a:r>
              <a:rPr lang="en-US" sz="1400" b="1" baseline="-25000" dirty="0">
                <a:solidFill>
                  <a:srgbClr val="0070C0"/>
                </a:solidFill>
                <a:cs typeface="Arial" panose="020B0604020202020204" pitchFamily="34" charset="0"/>
              </a:rPr>
              <a:t>50</a:t>
            </a:r>
            <a:r>
              <a:rPr lang="en-US" sz="1400" b="1" dirty="0">
                <a:solidFill>
                  <a:srgbClr val="0070C0"/>
                </a:solidFill>
                <a:cs typeface="Arial" panose="020B0604020202020204" pitchFamily="34" charset="0"/>
              </a:rPr>
              <a:t> FC, and (C) </a:t>
            </a:r>
            <a:r>
              <a:rPr lang="en-US" sz="1400" b="1">
                <a:solidFill>
                  <a:srgbClr val="0070C0"/>
                </a:solidFill>
                <a:cs typeface="Arial" panose="020B0604020202020204" pitchFamily="34" charset="0"/>
              </a:rPr>
              <a:t>HIV-1 Subtype</a:t>
            </a:r>
            <a:endParaRPr lang="en-US" sz="1400" b="1" baseline="30000" dirty="0">
              <a:solidFill>
                <a:srgbClr val="0070C0"/>
              </a:solidFill>
              <a:cs typeface="Arial" panose="020B0604020202020204" pitchFamily="34" charset="0"/>
            </a:endParaRPr>
          </a:p>
        </p:txBody>
      </p:sp>
      <p:sp>
        <p:nvSpPr>
          <p:cNvPr id="596" name="Rectangle 51">
            <a:extLst>
              <a:ext uri="{FF2B5EF4-FFF2-40B4-BE49-F238E27FC236}">
                <a16:creationId xmlns:a16="http://schemas.microsoft.com/office/drawing/2014/main" id="{32BA7857-5274-4597-9E86-43782DE83FE6}"/>
              </a:ext>
            </a:extLst>
          </p:cNvPr>
          <p:cNvSpPr>
            <a:spLocks noChangeArrowheads="1"/>
          </p:cNvSpPr>
          <p:nvPr/>
        </p:nvSpPr>
        <p:spPr bwMode="auto">
          <a:xfrm>
            <a:off x="1465046" y="6193959"/>
            <a:ext cx="582458" cy="488201"/>
          </a:xfrm>
          <a:prstGeom prst="rect">
            <a:avLst/>
          </a:prstGeom>
          <a:noFill/>
          <a:ln w="9525">
            <a:noFill/>
            <a:miter lim="800000"/>
            <a:headEnd/>
            <a:tailEnd/>
          </a:ln>
        </p:spPr>
        <p:txBody>
          <a:bodyPr wrap="none" lIns="36000" tIns="36000" rIns="36000" bIns="36000">
            <a:spAutoFit/>
          </a:bodyPr>
          <a:lstStyle/>
          <a:p>
            <a:pPr algn="ctr"/>
            <a:r>
              <a:rPr lang="en-US" sz="900"/>
              <a:t>S375</a:t>
            </a:r>
            <a:br>
              <a:rPr lang="en-US" sz="900"/>
            </a:br>
            <a:r>
              <a:rPr lang="en-US" sz="900"/>
              <a:t>H/I/M/N/T</a:t>
            </a:r>
            <a:br>
              <a:rPr lang="en-US" sz="900"/>
            </a:br>
            <a:r>
              <a:rPr lang="en-US" sz="900"/>
              <a:t>(n=86)</a:t>
            </a:r>
            <a:endParaRPr lang="en-US" sz="900" dirty="0"/>
          </a:p>
        </p:txBody>
      </p:sp>
      <p:sp>
        <p:nvSpPr>
          <p:cNvPr id="605" name="Rectangle 51">
            <a:extLst>
              <a:ext uri="{FF2B5EF4-FFF2-40B4-BE49-F238E27FC236}">
                <a16:creationId xmlns:a16="http://schemas.microsoft.com/office/drawing/2014/main" id="{8C8E4F28-84C9-4C22-9024-8ADAFA3F2507}"/>
              </a:ext>
            </a:extLst>
          </p:cNvPr>
          <p:cNvSpPr>
            <a:spLocks noChangeArrowheads="1"/>
          </p:cNvSpPr>
          <p:nvPr/>
        </p:nvSpPr>
        <p:spPr bwMode="auto">
          <a:xfrm>
            <a:off x="6221760" y="6193959"/>
            <a:ext cx="377275" cy="488201"/>
          </a:xfrm>
          <a:prstGeom prst="rect">
            <a:avLst/>
          </a:prstGeom>
          <a:noFill/>
          <a:ln w="9525">
            <a:noFill/>
            <a:miter lim="800000"/>
            <a:headEnd/>
            <a:tailEnd/>
          </a:ln>
        </p:spPr>
        <p:txBody>
          <a:bodyPr wrap="none" lIns="36000" tIns="36000" rIns="36000" bIns="36000">
            <a:spAutoFit/>
          </a:bodyPr>
          <a:lstStyle/>
          <a:p>
            <a:pPr algn="ctr"/>
            <a:r>
              <a:rPr lang="en-US" sz="900">
                <a:sym typeface="Symbol" panose="05050102010706020507" pitchFamily="18" charset="2"/>
              </a:rPr>
              <a:t>&gt;100</a:t>
            </a:r>
            <a:br>
              <a:rPr lang="en-US" sz="900">
                <a:sym typeface="Symbol" panose="05050102010706020507" pitchFamily="18" charset="2"/>
              </a:rPr>
            </a:br>
            <a:r>
              <a:rPr lang="en-US" sz="900">
                <a:sym typeface="Symbol" panose="05050102010706020507" pitchFamily="18" charset="2"/>
              </a:rPr>
              <a:t>-1000</a:t>
            </a:r>
            <a:br>
              <a:rPr lang="en-US" sz="900"/>
            </a:br>
            <a:r>
              <a:rPr lang="en-US" sz="900"/>
              <a:t>(n=16)</a:t>
            </a:r>
            <a:endParaRPr lang="en-US" sz="900" dirty="0"/>
          </a:p>
        </p:txBody>
      </p:sp>
      <p:sp>
        <p:nvSpPr>
          <p:cNvPr id="606" name="Rectangle 51">
            <a:extLst>
              <a:ext uri="{FF2B5EF4-FFF2-40B4-BE49-F238E27FC236}">
                <a16:creationId xmlns:a16="http://schemas.microsoft.com/office/drawing/2014/main" id="{60DD3812-0F58-4BFE-9DD4-B87EC2AB5DC6}"/>
              </a:ext>
            </a:extLst>
          </p:cNvPr>
          <p:cNvSpPr>
            <a:spLocks noChangeArrowheads="1"/>
          </p:cNvSpPr>
          <p:nvPr/>
        </p:nvSpPr>
        <p:spPr bwMode="auto">
          <a:xfrm>
            <a:off x="6628506" y="6193959"/>
            <a:ext cx="377274" cy="488201"/>
          </a:xfrm>
          <a:prstGeom prst="rect">
            <a:avLst/>
          </a:prstGeom>
          <a:noFill/>
          <a:ln w="9525">
            <a:noFill/>
            <a:miter lim="800000"/>
            <a:headEnd/>
            <a:tailEnd/>
          </a:ln>
        </p:spPr>
        <p:txBody>
          <a:bodyPr wrap="none" lIns="36000" tIns="36000" rIns="36000" bIns="36000">
            <a:spAutoFit/>
          </a:bodyPr>
          <a:lstStyle/>
          <a:p>
            <a:pPr algn="ctr"/>
            <a:r>
              <a:rPr lang="en-US" sz="900">
                <a:sym typeface="Symbol" panose="05050102010706020507" pitchFamily="18" charset="2"/>
              </a:rPr>
              <a:t>&gt;1000</a:t>
            </a:r>
            <a:br>
              <a:rPr lang="en-US" sz="900">
                <a:sym typeface="Symbol" panose="05050102010706020507" pitchFamily="18" charset="2"/>
              </a:rPr>
            </a:br>
            <a:r>
              <a:rPr lang="en-US" sz="900">
                <a:sym typeface="Symbol" panose="05050102010706020507" pitchFamily="18" charset="2"/>
              </a:rPr>
              <a:t>-5000</a:t>
            </a:r>
            <a:br>
              <a:rPr lang="en-US" sz="900"/>
            </a:br>
            <a:r>
              <a:rPr lang="en-US" sz="900"/>
              <a:t>(n=11)</a:t>
            </a:r>
            <a:endParaRPr lang="en-US" sz="900" dirty="0"/>
          </a:p>
        </p:txBody>
      </p:sp>
      <p:grpSp>
        <p:nvGrpSpPr>
          <p:cNvPr id="4" name="Groupe 3">
            <a:extLst>
              <a:ext uri="{FF2B5EF4-FFF2-40B4-BE49-F238E27FC236}">
                <a16:creationId xmlns:a16="http://schemas.microsoft.com/office/drawing/2014/main" id="{01D5C29B-A132-440B-A0DF-BF7AC669380B}"/>
              </a:ext>
            </a:extLst>
          </p:cNvPr>
          <p:cNvGrpSpPr/>
          <p:nvPr/>
        </p:nvGrpSpPr>
        <p:grpSpPr>
          <a:xfrm>
            <a:off x="62704" y="2110795"/>
            <a:ext cx="12108663" cy="2209622"/>
            <a:chOff x="62704" y="2110795"/>
            <a:chExt cx="12108663" cy="2209622"/>
          </a:xfrm>
        </p:grpSpPr>
        <p:sp>
          <p:nvSpPr>
            <p:cNvPr id="12" name="ZoneTexte 11">
              <a:extLst>
                <a:ext uri="{FF2B5EF4-FFF2-40B4-BE49-F238E27FC236}">
                  <a16:creationId xmlns:a16="http://schemas.microsoft.com/office/drawing/2014/main" id="{839F2157-2A3B-44A0-8277-004E45A54CCB}"/>
                </a:ext>
              </a:extLst>
            </p:cNvPr>
            <p:cNvSpPr txBox="1"/>
            <p:nvPr/>
          </p:nvSpPr>
          <p:spPr>
            <a:xfrm>
              <a:off x="62704" y="2110795"/>
              <a:ext cx="3674403" cy="253916"/>
            </a:xfrm>
            <a:prstGeom prst="rect">
              <a:avLst/>
            </a:prstGeom>
            <a:noFill/>
          </p:spPr>
          <p:txBody>
            <a:bodyPr wrap="none">
              <a:spAutoFit/>
            </a:bodyPr>
            <a:lstStyle/>
            <a:p>
              <a:pPr algn="ctr"/>
              <a:r>
                <a:rPr lang="en-US" sz="1050" b="1" dirty="0"/>
                <a:t>(A) By gp120 amino acid polymorphisms </a:t>
              </a:r>
              <a:r>
                <a:rPr lang="en-US" sz="1050" b="1" dirty="0" err="1"/>
                <a:t>ol</a:t>
              </a:r>
              <a:r>
                <a:rPr lang="en-US" sz="1050" b="1" dirty="0"/>
                <a:t> interest </a:t>
              </a:r>
              <a:r>
                <a:rPr lang="en-US" sz="1050" b="1"/>
                <a:t>at baseline</a:t>
              </a:r>
              <a:endParaRPr lang="en-US" sz="1050" b="1" dirty="0"/>
            </a:p>
          </p:txBody>
        </p:sp>
        <p:sp>
          <p:nvSpPr>
            <p:cNvPr id="13" name="ZoneTexte 12">
              <a:extLst>
                <a:ext uri="{FF2B5EF4-FFF2-40B4-BE49-F238E27FC236}">
                  <a16:creationId xmlns:a16="http://schemas.microsoft.com/office/drawing/2014/main" id="{6C67D8B2-403B-4BFF-8B6E-550045CB4A6C}"/>
                </a:ext>
              </a:extLst>
            </p:cNvPr>
            <p:cNvSpPr txBox="1"/>
            <p:nvPr/>
          </p:nvSpPr>
          <p:spPr>
            <a:xfrm>
              <a:off x="4371142" y="2110795"/>
              <a:ext cx="2836034" cy="253916"/>
            </a:xfrm>
            <a:prstGeom prst="rect">
              <a:avLst/>
            </a:prstGeom>
            <a:noFill/>
          </p:spPr>
          <p:txBody>
            <a:bodyPr wrap="none">
              <a:spAutoFit/>
            </a:bodyPr>
            <a:lstStyle/>
            <a:p>
              <a:pPr algn="ctr"/>
              <a:r>
                <a:rPr lang="en-US" sz="1050" b="1" dirty="0"/>
                <a:t>(B) TMR IC</a:t>
              </a:r>
              <a:r>
                <a:rPr lang="en-US" sz="1050" b="1" baseline="-25000" dirty="0"/>
                <a:t>50</a:t>
              </a:r>
              <a:r>
                <a:rPr lang="en-US" sz="1050" b="1" dirty="0"/>
                <a:t> FC relative to reference </a:t>
              </a:r>
              <a:r>
                <a:rPr lang="en-US" sz="1050" b="1"/>
                <a:t>at baseline</a:t>
              </a:r>
              <a:endParaRPr lang="en-US" sz="1050" b="1" dirty="0"/>
            </a:p>
          </p:txBody>
        </p:sp>
        <p:sp>
          <p:nvSpPr>
            <p:cNvPr id="14" name="ZoneTexte 13">
              <a:extLst>
                <a:ext uri="{FF2B5EF4-FFF2-40B4-BE49-F238E27FC236}">
                  <a16:creationId xmlns:a16="http://schemas.microsoft.com/office/drawing/2014/main" id="{3654E29A-AA54-46CF-9F28-6B3CF11B7482}"/>
                </a:ext>
              </a:extLst>
            </p:cNvPr>
            <p:cNvSpPr txBox="1"/>
            <p:nvPr/>
          </p:nvSpPr>
          <p:spPr>
            <a:xfrm>
              <a:off x="8544027" y="2110795"/>
              <a:ext cx="1159292" cy="253916"/>
            </a:xfrm>
            <a:prstGeom prst="rect">
              <a:avLst/>
            </a:prstGeom>
            <a:noFill/>
          </p:spPr>
          <p:txBody>
            <a:bodyPr wrap="none">
              <a:spAutoFit/>
            </a:bodyPr>
            <a:lstStyle/>
            <a:p>
              <a:pPr algn="ctr"/>
              <a:r>
                <a:rPr lang="en-US" sz="1050" b="1" dirty="0"/>
                <a:t>(C) </a:t>
              </a:r>
              <a:r>
                <a:rPr lang="en-US" sz="1050" b="1"/>
                <a:t>HIV-1 subtype</a:t>
              </a:r>
              <a:endParaRPr lang="en-US" sz="1050" b="1" dirty="0"/>
            </a:p>
          </p:txBody>
        </p:sp>
        <p:grpSp>
          <p:nvGrpSpPr>
            <p:cNvPr id="1202" name="Groupe 1201">
              <a:extLst>
                <a:ext uri="{FF2B5EF4-FFF2-40B4-BE49-F238E27FC236}">
                  <a16:creationId xmlns:a16="http://schemas.microsoft.com/office/drawing/2014/main" id="{1D59D644-D244-4B25-8006-345312F2FAE3}"/>
                </a:ext>
              </a:extLst>
            </p:cNvPr>
            <p:cNvGrpSpPr/>
            <p:nvPr/>
          </p:nvGrpSpPr>
          <p:grpSpPr>
            <a:xfrm>
              <a:off x="7856622" y="2445702"/>
              <a:ext cx="3048260" cy="1413643"/>
              <a:chOff x="-2328229" y="2582862"/>
              <a:chExt cx="1911351" cy="1136649"/>
            </a:xfrm>
          </p:grpSpPr>
          <p:sp>
            <p:nvSpPr>
              <p:cNvPr id="300" name="Freeform 11">
                <a:extLst>
                  <a:ext uri="{FF2B5EF4-FFF2-40B4-BE49-F238E27FC236}">
                    <a16:creationId xmlns:a16="http://schemas.microsoft.com/office/drawing/2014/main" id="{AFD8C532-D793-494B-9066-5201D11DF62D}"/>
                  </a:ext>
                </a:extLst>
              </p:cNvPr>
              <p:cNvSpPr>
                <a:spLocks/>
              </p:cNvSpPr>
              <p:nvPr/>
            </p:nvSpPr>
            <p:spPr bwMode="auto">
              <a:xfrm>
                <a:off x="-2298066" y="2582862"/>
                <a:ext cx="1881188" cy="1109662"/>
              </a:xfrm>
              <a:custGeom>
                <a:avLst/>
                <a:gdLst>
                  <a:gd name="T0" fmla="*/ 3557 w 3557"/>
                  <a:gd name="T1" fmla="*/ 2097 h 2097"/>
                  <a:gd name="T2" fmla="*/ 0 w 3557"/>
                  <a:gd name="T3" fmla="*/ 2097 h 2097"/>
                  <a:gd name="T4" fmla="*/ 0 w 3557"/>
                  <a:gd name="T5" fmla="*/ 0 h 2097"/>
                </a:gdLst>
                <a:ahLst/>
                <a:cxnLst>
                  <a:cxn ang="0">
                    <a:pos x="T0" y="T1"/>
                  </a:cxn>
                  <a:cxn ang="0">
                    <a:pos x="T2" y="T3"/>
                  </a:cxn>
                  <a:cxn ang="0">
                    <a:pos x="T4" y="T5"/>
                  </a:cxn>
                </a:cxnLst>
                <a:rect l="0" t="0" r="r" b="b"/>
                <a:pathLst>
                  <a:path w="3557" h="2097">
                    <a:moveTo>
                      <a:pt x="3557" y="2097"/>
                    </a:moveTo>
                    <a:lnTo>
                      <a:pt x="0" y="2097"/>
                    </a:lnTo>
                    <a:lnTo>
                      <a:pt x="0" y="0"/>
                    </a:lnTo>
                  </a:path>
                </a:pathLst>
              </a:custGeom>
              <a:noFill/>
              <a:ln w="1270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1" name="Line 12">
                <a:extLst>
                  <a:ext uri="{FF2B5EF4-FFF2-40B4-BE49-F238E27FC236}">
                    <a16:creationId xmlns:a16="http://schemas.microsoft.com/office/drawing/2014/main" id="{42CBF3F0-2FF2-409A-B326-223351890BC0}"/>
                  </a:ext>
                </a:extLst>
              </p:cNvPr>
              <p:cNvSpPr>
                <a:spLocks noChangeShapeType="1"/>
              </p:cNvSpPr>
              <p:nvPr/>
            </p:nvSpPr>
            <p:spPr bwMode="auto">
              <a:xfrm>
                <a:off x="-1236029" y="3692524"/>
                <a:ext cx="0" cy="26987"/>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2" name="Line 13">
                <a:extLst>
                  <a:ext uri="{FF2B5EF4-FFF2-40B4-BE49-F238E27FC236}">
                    <a16:creationId xmlns:a16="http://schemas.microsoft.com/office/drawing/2014/main" id="{D80A68ED-60BE-49A2-B194-EA34A02BCE07}"/>
                  </a:ext>
                </a:extLst>
              </p:cNvPr>
              <p:cNvSpPr>
                <a:spLocks noChangeShapeType="1"/>
              </p:cNvSpPr>
              <p:nvPr/>
            </p:nvSpPr>
            <p:spPr bwMode="auto">
              <a:xfrm>
                <a:off x="-970916" y="3692524"/>
                <a:ext cx="0" cy="26987"/>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3" name="Line 14">
                <a:extLst>
                  <a:ext uri="{FF2B5EF4-FFF2-40B4-BE49-F238E27FC236}">
                    <a16:creationId xmlns:a16="http://schemas.microsoft.com/office/drawing/2014/main" id="{05E8A50F-3F34-4C7A-99CB-A2405E2DAAA8}"/>
                  </a:ext>
                </a:extLst>
              </p:cNvPr>
              <p:cNvSpPr>
                <a:spLocks noChangeShapeType="1"/>
              </p:cNvSpPr>
              <p:nvPr/>
            </p:nvSpPr>
            <p:spPr bwMode="auto">
              <a:xfrm>
                <a:off x="-702629" y="3692524"/>
                <a:ext cx="0" cy="26987"/>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4" name="Line 15">
                <a:extLst>
                  <a:ext uri="{FF2B5EF4-FFF2-40B4-BE49-F238E27FC236}">
                    <a16:creationId xmlns:a16="http://schemas.microsoft.com/office/drawing/2014/main" id="{40ABB856-E1BC-41E3-BF9F-EC0A836925A9}"/>
                  </a:ext>
                </a:extLst>
              </p:cNvPr>
              <p:cNvSpPr>
                <a:spLocks noChangeShapeType="1"/>
              </p:cNvSpPr>
              <p:nvPr/>
            </p:nvSpPr>
            <p:spPr bwMode="auto">
              <a:xfrm>
                <a:off x="-442279" y="3692524"/>
                <a:ext cx="0" cy="26987"/>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8" name="Freeform 19">
                <a:extLst>
                  <a:ext uri="{FF2B5EF4-FFF2-40B4-BE49-F238E27FC236}">
                    <a16:creationId xmlns:a16="http://schemas.microsoft.com/office/drawing/2014/main" id="{CEA4607D-E43F-497C-B608-2BF3B35F7D3C}"/>
                  </a:ext>
                </a:extLst>
              </p:cNvPr>
              <p:cNvSpPr>
                <a:spLocks/>
              </p:cNvSpPr>
              <p:nvPr/>
            </p:nvSpPr>
            <p:spPr bwMode="auto">
              <a:xfrm>
                <a:off x="-2328229" y="3692524"/>
                <a:ext cx="30163" cy="26987"/>
              </a:xfrm>
              <a:custGeom>
                <a:avLst/>
                <a:gdLst>
                  <a:gd name="T0" fmla="*/ 0 w 55"/>
                  <a:gd name="T1" fmla="*/ 0 h 50"/>
                  <a:gd name="T2" fmla="*/ 55 w 55"/>
                  <a:gd name="T3" fmla="*/ 0 h 50"/>
                  <a:gd name="T4" fmla="*/ 55 w 55"/>
                  <a:gd name="T5" fmla="*/ 50 h 50"/>
                </a:gdLst>
                <a:ahLst/>
                <a:cxnLst>
                  <a:cxn ang="0">
                    <a:pos x="T0" y="T1"/>
                  </a:cxn>
                  <a:cxn ang="0">
                    <a:pos x="T2" y="T3"/>
                  </a:cxn>
                  <a:cxn ang="0">
                    <a:pos x="T4" y="T5"/>
                  </a:cxn>
                </a:cxnLst>
                <a:rect l="0" t="0" r="r" b="b"/>
                <a:pathLst>
                  <a:path w="55" h="50">
                    <a:moveTo>
                      <a:pt x="0" y="0"/>
                    </a:moveTo>
                    <a:lnTo>
                      <a:pt x="55" y="0"/>
                    </a:lnTo>
                    <a:lnTo>
                      <a:pt x="55" y="50"/>
                    </a:lnTo>
                  </a:path>
                </a:pathLst>
              </a:custGeom>
              <a:noFill/>
              <a:ln w="1270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9" name="Line 20">
                <a:extLst>
                  <a:ext uri="{FF2B5EF4-FFF2-40B4-BE49-F238E27FC236}">
                    <a16:creationId xmlns:a16="http://schemas.microsoft.com/office/drawing/2014/main" id="{28E6FDB8-0D87-4BC0-AD42-93A3809EB7E2}"/>
                  </a:ext>
                </a:extLst>
              </p:cNvPr>
              <p:cNvSpPr>
                <a:spLocks noChangeShapeType="1"/>
              </p:cNvSpPr>
              <p:nvPr/>
            </p:nvSpPr>
            <p:spPr bwMode="auto">
              <a:xfrm>
                <a:off x="-2029779" y="3692524"/>
                <a:ext cx="0" cy="26987"/>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0" name="Line 21">
                <a:extLst>
                  <a:ext uri="{FF2B5EF4-FFF2-40B4-BE49-F238E27FC236}">
                    <a16:creationId xmlns:a16="http://schemas.microsoft.com/office/drawing/2014/main" id="{D371A4F3-69A8-467A-8C11-90A1F69FD299}"/>
                  </a:ext>
                </a:extLst>
              </p:cNvPr>
              <p:cNvSpPr>
                <a:spLocks noChangeShapeType="1"/>
              </p:cNvSpPr>
              <p:nvPr/>
            </p:nvSpPr>
            <p:spPr bwMode="auto">
              <a:xfrm>
                <a:off x="-1766254" y="3692524"/>
                <a:ext cx="0" cy="26987"/>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1" name="Line 22">
                <a:extLst>
                  <a:ext uri="{FF2B5EF4-FFF2-40B4-BE49-F238E27FC236}">
                    <a16:creationId xmlns:a16="http://schemas.microsoft.com/office/drawing/2014/main" id="{C38A4FA4-720B-427E-BC11-AE2D37BDDE20}"/>
                  </a:ext>
                </a:extLst>
              </p:cNvPr>
              <p:cNvSpPr>
                <a:spLocks noChangeShapeType="1"/>
              </p:cNvSpPr>
              <p:nvPr/>
            </p:nvSpPr>
            <p:spPr bwMode="auto">
              <a:xfrm>
                <a:off x="-1499554" y="3692524"/>
                <a:ext cx="0" cy="26987"/>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2" name="Line 23">
                <a:extLst>
                  <a:ext uri="{FF2B5EF4-FFF2-40B4-BE49-F238E27FC236}">
                    <a16:creationId xmlns:a16="http://schemas.microsoft.com/office/drawing/2014/main" id="{206BFBEF-E53B-4400-8528-8BB467AABDD5}"/>
                  </a:ext>
                </a:extLst>
              </p:cNvPr>
              <p:cNvSpPr>
                <a:spLocks noChangeShapeType="1"/>
              </p:cNvSpPr>
              <p:nvPr/>
            </p:nvSpPr>
            <p:spPr bwMode="auto">
              <a:xfrm>
                <a:off x="-2328229" y="2813049"/>
                <a:ext cx="30163" cy="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3" name="Line 24">
                <a:extLst>
                  <a:ext uri="{FF2B5EF4-FFF2-40B4-BE49-F238E27FC236}">
                    <a16:creationId xmlns:a16="http://schemas.microsoft.com/office/drawing/2014/main" id="{82494A27-D7AD-498B-9F53-A45AACF39D39}"/>
                  </a:ext>
                </a:extLst>
              </p:cNvPr>
              <p:cNvSpPr>
                <a:spLocks noChangeShapeType="1"/>
              </p:cNvSpPr>
              <p:nvPr/>
            </p:nvSpPr>
            <p:spPr bwMode="auto">
              <a:xfrm>
                <a:off x="-2328229" y="2593974"/>
                <a:ext cx="30163" cy="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4" name="Line 25">
                <a:extLst>
                  <a:ext uri="{FF2B5EF4-FFF2-40B4-BE49-F238E27FC236}">
                    <a16:creationId xmlns:a16="http://schemas.microsoft.com/office/drawing/2014/main" id="{F5E7C57D-4C0F-4172-8252-302BC02C9C42}"/>
                  </a:ext>
                </a:extLst>
              </p:cNvPr>
              <p:cNvSpPr>
                <a:spLocks noChangeShapeType="1"/>
              </p:cNvSpPr>
              <p:nvPr/>
            </p:nvSpPr>
            <p:spPr bwMode="auto">
              <a:xfrm>
                <a:off x="-2328229" y="3475037"/>
                <a:ext cx="30163" cy="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5" name="Line 26">
                <a:extLst>
                  <a:ext uri="{FF2B5EF4-FFF2-40B4-BE49-F238E27FC236}">
                    <a16:creationId xmlns:a16="http://schemas.microsoft.com/office/drawing/2014/main" id="{352E378C-E4F5-4C1F-B4F1-D97B832868A1}"/>
                  </a:ext>
                </a:extLst>
              </p:cNvPr>
              <p:cNvSpPr>
                <a:spLocks noChangeShapeType="1"/>
              </p:cNvSpPr>
              <p:nvPr/>
            </p:nvSpPr>
            <p:spPr bwMode="auto">
              <a:xfrm>
                <a:off x="-2328229" y="3254374"/>
                <a:ext cx="30163" cy="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6" name="Line 27">
                <a:extLst>
                  <a:ext uri="{FF2B5EF4-FFF2-40B4-BE49-F238E27FC236}">
                    <a16:creationId xmlns:a16="http://schemas.microsoft.com/office/drawing/2014/main" id="{A87B9802-F009-4BC7-9A3C-F2C3B0A8ADA3}"/>
                  </a:ext>
                </a:extLst>
              </p:cNvPr>
              <p:cNvSpPr>
                <a:spLocks noChangeShapeType="1"/>
              </p:cNvSpPr>
              <p:nvPr/>
            </p:nvSpPr>
            <p:spPr bwMode="auto">
              <a:xfrm>
                <a:off x="-2328229" y="3035299"/>
                <a:ext cx="30163" cy="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4" name="Rectangle 90">
                <a:extLst>
                  <a:ext uri="{FF2B5EF4-FFF2-40B4-BE49-F238E27FC236}">
                    <a16:creationId xmlns:a16="http://schemas.microsoft.com/office/drawing/2014/main" id="{0BE0D65A-2AD1-4EE5-A101-6AC118F71827}"/>
                  </a:ext>
                </a:extLst>
              </p:cNvPr>
              <p:cNvSpPr>
                <a:spLocks noChangeArrowheads="1"/>
              </p:cNvSpPr>
              <p:nvPr/>
            </p:nvSpPr>
            <p:spPr bwMode="auto">
              <a:xfrm>
                <a:off x="-1201104" y="2589212"/>
                <a:ext cx="174625" cy="1098550"/>
              </a:xfrm>
              <a:prstGeom prst="rect">
                <a:avLst/>
              </a:prstGeom>
              <a:solidFill>
                <a:srgbClr val="00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5" name="Rectangle 91">
                <a:extLst>
                  <a:ext uri="{FF2B5EF4-FFF2-40B4-BE49-F238E27FC236}">
                    <a16:creationId xmlns:a16="http://schemas.microsoft.com/office/drawing/2014/main" id="{DE727755-F8FB-49C0-8FE8-96DEFF3E82A9}"/>
                  </a:ext>
                </a:extLst>
              </p:cNvPr>
              <p:cNvSpPr>
                <a:spLocks noChangeArrowheads="1"/>
              </p:cNvSpPr>
              <p:nvPr/>
            </p:nvSpPr>
            <p:spPr bwMode="auto">
              <a:xfrm>
                <a:off x="-1464629" y="2589212"/>
                <a:ext cx="174625" cy="192087"/>
              </a:xfrm>
              <a:prstGeom prst="rect">
                <a:avLst/>
              </a:prstGeom>
              <a:solidFill>
                <a:srgbClr val="00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6" name="Rectangle 92">
                <a:extLst>
                  <a:ext uri="{FF2B5EF4-FFF2-40B4-BE49-F238E27FC236}">
                    <a16:creationId xmlns:a16="http://schemas.microsoft.com/office/drawing/2014/main" id="{91CDDE49-1B7E-42A0-BECA-EB30943EE9EB}"/>
                  </a:ext>
                </a:extLst>
              </p:cNvPr>
              <p:cNvSpPr>
                <a:spLocks noChangeArrowheads="1"/>
              </p:cNvSpPr>
              <p:nvPr/>
            </p:nvSpPr>
            <p:spPr bwMode="auto">
              <a:xfrm>
                <a:off x="-1464629" y="3327399"/>
                <a:ext cx="174625" cy="360362"/>
              </a:xfrm>
              <a:prstGeom prst="rect">
                <a:avLst/>
              </a:prstGeom>
              <a:solidFill>
                <a:srgbClr val="66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7" name="Rectangle 93">
                <a:extLst>
                  <a:ext uri="{FF2B5EF4-FFF2-40B4-BE49-F238E27FC236}">
                    <a16:creationId xmlns:a16="http://schemas.microsoft.com/office/drawing/2014/main" id="{84B3281C-257A-4AFA-98A6-9A13BBCC2AB4}"/>
                  </a:ext>
                </a:extLst>
              </p:cNvPr>
              <p:cNvSpPr>
                <a:spLocks noChangeArrowheads="1"/>
              </p:cNvSpPr>
              <p:nvPr/>
            </p:nvSpPr>
            <p:spPr bwMode="auto">
              <a:xfrm>
                <a:off x="-1464629" y="2781299"/>
                <a:ext cx="174625" cy="546100"/>
              </a:xfrm>
              <a:prstGeom prst="rect">
                <a:avLst/>
              </a:prstGeom>
              <a:solidFill>
                <a:srgbClr val="0033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8" name="Rectangle 94">
                <a:extLst>
                  <a:ext uri="{FF2B5EF4-FFF2-40B4-BE49-F238E27FC236}">
                    <a16:creationId xmlns:a16="http://schemas.microsoft.com/office/drawing/2014/main" id="{5D913F84-2F6A-45F7-8A9D-A66E31878885}"/>
                  </a:ext>
                </a:extLst>
              </p:cNvPr>
              <p:cNvSpPr>
                <a:spLocks noChangeArrowheads="1"/>
              </p:cNvSpPr>
              <p:nvPr/>
            </p:nvSpPr>
            <p:spPr bwMode="auto">
              <a:xfrm>
                <a:off x="-674054" y="2589212"/>
                <a:ext cx="174625" cy="320675"/>
              </a:xfrm>
              <a:prstGeom prst="rect">
                <a:avLst/>
              </a:prstGeom>
              <a:solidFill>
                <a:srgbClr val="00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9" name="Rectangle 95">
                <a:extLst>
                  <a:ext uri="{FF2B5EF4-FFF2-40B4-BE49-F238E27FC236}">
                    <a16:creationId xmlns:a16="http://schemas.microsoft.com/office/drawing/2014/main" id="{FA0408A6-2ABB-4304-9BE2-BCDA5D0C3728}"/>
                  </a:ext>
                </a:extLst>
              </p:cNvPr>
              <p:cNvSpPr>
                <a:spLocks noChangeArrowheads="1"/>
              </p:cNvSpPr>
              <p:nvPr/>
            </p:nvSpPr>
            <p:spPr bwMode="auto">
              <a:xfrm>
                <a:off x="-674054" y="2909887"/>
                <a:ext cx="174625" cy="157162"/>
              </a:xfrm>
              <a:prstGeom prst="rect">
                <a:avLst/>
              </a:prstGeom>
              <a:solidFill>
                <a:srgbClr val="0033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0" name="Rectangle 96">
                <a:extLst>
                  <a:ext uri="{FF2B5EF4-FFF2-40B4-BE49-F238E27FC236}">
                    <a16:creationId xmlns:a16="http://schemas.microsoft.com/office/drawing/2014/main" id="{BEECE0D0-E77E-4EE6-8B99-B5D69D7B8D89}"/>
                  </a:ext>
                </a:extLst>
              </p:cNvPr>
              <p:cNvSpPr>
                <a:spLocks noChangeArrowheads="1"/>
              </p:cNvSpPr>
              <p:nvPr/>
            </p:nvSpPr>
            <p:spPr bwMode="auto">
              <a:xfrm>
                <a:off x="-674054" y="3067049"/>
                <a:ext cx="174625" cy="620712"/>
              </a:xfrm>
              <a:prstGeom prst="rect">
                <a:avLst/>
              </a:prstGeom>
              <a:solidFill>
                <a:srgbClr val="66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1" name="Rectangle 97">
                <a:extLst>
                  <a:ext uri="{FF2B5EF4-FFF2-40B4-BE49-F238E27FC236}">
                    <a16:creationId xmlns:a16="http://schemas.microsoft.com/office/drawing/2014/main" id="{B29FFBA9-7678-4597-8801-B2060BFBB5A8}"/>
                  </a:ext>
                </a:extLst>
              </p:cNvPr>
              <p:cNvSpPr>
                <a:spLocks noChangeArrowheads="1"/>
              </p:cNvSpPr>
              <p:nvPr/>
            </p:nvSpPr>
            <p:spPr bwMode="auto">
              <a:xfrm>
                <a:off x="-937579" y="2589212"/>
                <a:ext cx="174625" cy="1098550"/>
              </a:xfrm>
              <a:prstGeom prst="rect">
                <a:avLst/>
              </a:prstGeom>
              <a:solidFill>
                <a:srgbClr val="00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2" name="Rectangle 98">
                <a:extLst>
                  <a:ext uri="{FF2B5EF4-FFF2-40B4-BE49-F238E27FC236}">
                    <a16:creationId xmlns:a16="http://schemas.microsoft.com/office/drawing/2014/main" id="{5726EB2A-E430-4C5E-B635-01CE8B686EA1}"/>
                  </a:ext>
                </a:extLst>
              </p:cNvPr>
              <p:cNvSpPr>
                <a:spLocks noChangeArrowheads="1"/>
              </p:cNvSpPr>
              <p:nvPr/>
            </p:nvSpPr>
            <p:spPr bwMode="auto">
              <a:xfrm>
                <a:off x="-1999616" y="2589212"/>
                <a:ext cx="174625" cy="396875"/>
              </a:xfrm>
              <a:prstGeom prst="rect">
                <a:avLst/>
              </a:prstGeom>
              <a:solidFill>
                <a:srgbClr val="00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3" name="Rectangle 99">
                <a:extLst>
                  <a:ext uri="{FF2B5EF4-FFF2-40B4-BE49-F238E27FC236}">
                    <a16:creationId xmlns:a16="http://schemas.microsoft.com/office/drawing/2014/main" id="{EF8900F5-C407-42A0-A412-F1387C2777F8}"/>
                  </a:ext>
                </a:extLst>
              </p:cNvPr>
              <p:cNvSpPr>
                <a:spLocks noChangeArrowheads="1"/>
              </p:cNvSpPr>
              <p:nvPr/>
            </p:nvSpPr>
            <p:spPr bwMode="auto">
              <a:xfrm>
                <a:off x="-1999616" y="2986087"/>
                <a:ext cx="174625" cy="231775"/>
              </a:xfrm>
              <a:prstGeom prst="rect">
                <a:avLst/>
              </a:prstGeom>
              <a:solidFill>
                <a:srgbClr val="0033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4" name="Rectangle 100">
                <a:extLst>
                  <a:ext uri="{FF2B5EF4-FFF2-40B4-BE49-F238E27FC236}">
                    <a16:creationId xmlns:a16="http://schemas.microsoft.com/office/drawing/2014/main" id="{ABFFD08B-873E-406E-A15E-DCD42B76C56B}"/>
                  </a:ext>
                </a:extLst>
              </p:cNvPr>
              <p:cNvSpPr>
                <a:spLocks noChangeArrowheads="1"/>
              </p:cNvSpPr>
              <p:nvPr/>
            </p:nvSpPr>
            <p:spPr bwMode="auto">
              <a:xfrm>
                <a:off x="-1999616" y="3217862"/>
                <a:ext cx="174625" cy="469900"/>
              </a:xfrm>
              <a:prstGeom prst="rect">
                <a:avLst/>
              </a:prstGeom>
              <a:solidFill>
                <a:srgbClr val="66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5" name="Rectangle 101">
                <a:extLst>
                  <a:ext uri="{FF2B5EF4-FFF2-40B4-BE49-F238E27FC236}">
                    <a16:creationId xmlns:a16="http://schemas.microsoft.com/office/drawing/2014/main" id="{9CBD2561-637E-4FF5-86FC-BA6BF5EF07A7}"/>
                  </a:ext>
                </a:extLst>
              </p:cNvPr>
              <p:cNvSpPr>
                <a:spLocks noChangeArrowheads="1"/>
              </p:cNvSpPr>
              <p:nvPr/>
            </p:nvSpPr>
            <p:spPr bwMode="auto">
              <a:xfrm>
                <a:off x="-2258379" y="2589212"/>
                <a:ext cx="174625" cy="38100"/>
              </a:xfrm>
              <a:prstGeom prst="rect">
                <a:avLst/>
              </a:prstGeom>
              <a:solidFill>
                <a:srgbClr val="9999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6" name="Rectangle 102">
                <a:extLst>
                  <a:ext uri="{FF2B5EF4-FFF2-40B4-BE49-F238E27FC236}">
                    <a16:creationId xmlns:a16="http://schemas.microsoft.com/office/drawing/2014/main" id="{DD87FF53-5963-49E4-90CD-B0E102835EA5}"/>
                  </a:ext>
                </a:extLst>
              </p:cNvPr>
              <p:cNvSpPr>
                <a:spLocks noChangeArrowheads="1"/>
              </p:cNvSpPr>
              <p:nvPr/>
            </p:nvSpPr>
            <p:spPr bwMode="auto">
              <a:xfrm>
                <a:off x="-2258379" y="2627312"/>
                <a:ext cx="174625" cy="336550"/>
              </a:xfrm>
              <a:prstGeom prst="rect">
                <a:avLst/>
              </a:prstGeom>
              <a:solidFill>
                <a:srgbClr val="00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7" name="Rectangle 103">
                <a:extLst>
                  <a:ext uri="{FF2B5EF4-FFF2-40B4-BE49-F238E27FC236}">
                    <a16:creationId xmlns:a16="http://schemas.microsoft.com/office/drawing/2014/main" id="{DE229D1A-BC8D-4C80-A34B-261C78D71D8D}"/>
                  </a:ext>
                </a:extLst>
              </p:cNvPr>
              <p:cNvSpPr>
                <a:spLocks noChangeArrowheads="1"/>
              </p:cNvSpPr>
              <p:nvPr/>
            </p:nvSpPr>
            <p:spPr bwMode="auto">
              <a:xfrm>
                <a:off x="-2258379" y="2963862"/>
                <a:ext cx="174625" cy="212725"/>
              </a:xfrm>
              <a:prstGeom prst="rect">
                <a:avLst/>
              </a:prstGeom>
              <a:solidFill>
                <a:srgbClr val="0033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8" name="Rectangle 104">
                <a:extLst>
                  <a:ext uri="{FF2B5EF4-FFF2-40B4-BE49-F238E27FC236}">
                    <a16:creationId xmlns:a16="http://schemas.microsoft.com/office/drawing/2014/main" id="{75672ECE-936A-402C-BCCD-7DA4CECF1A5F}"/>
                  </a:ext>
                </a:extLst>
              </p:cNvPr>
              <p:cNvSpPr>
                <a:spLocks noChangeArrowheads="1"/>
              </p:cNvSpPr>
              <p:nvPr/>
            </p:nvSpPr>
            <p:spPr bwMode="auto">
              <a:xfrm>
                <a:off x="-2258379" y="3176587"/>
                <a:ext cx="174625" cy="511175"/>
              </a:xfrm>
              <a:prstGeom prst="rect">
                <a:avLst/>
              </a:prstGeom>
              <a:solidFill>
                <a:srgbClr val="66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9" name="Rectangle 105">
                <a:extLst>
                  <a:ext uri="{FF2B5EF4-FFF2-40B4-BE49-F238E27FC236}">
                    <a16:creationId xmlns:a16="http://schemas.microsoft.com/office/drawing/2014/main" id="{38680251-453A-4681-89C9-C06102051301}"/>
                  </a:ext>
                </a:extLst>
              </p:cNvPr>
              <p:cNvSpPr>
                <a:spLocks noChangeArrowheads="1"/>
              </p:cNvSpPr>
              <p:nvPr/>
            </p:nvSpPr>
            <p:spPr bwMode="auto">
              <a:xfrm>
                <a:off x="-1731329" y="2589212"/>
                <a:ext cx="174625" cy="331787"/>
              </a:xfrm>
              <a:prstGeom prst="rect">
                <a:avLst/>
              </a:prstGeom>
              <a:solidFill>
                <a:srgbClr val="00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0" name="Rectangle 106">
                <a:extLst>
                  <a:ext uri="{FF2B5EF4-FFF2-40B4-BE49-F238E27FC236}">
                    <a16:creationId xmlns:a16="http://schemas.microsoft.com/office/drawing/2014/main" id="{7E9E0A62-45BF-427C-8C2D-5B11AAC51C23}"/>
                  </a:ext>
                </a:extLst>
              </p:cNvPr>
              <p:cNvSpPr>
                <a:spLocks noChangeArrowheads="1"/>
              </p:cNvSpPr>
              <p:nvPr/>
            </p:nvSpPr>
            <p:spPr bwMode="auto">
              <a:xfrm>
                <a:off x="-1731329" y="2920999"/>
                <a:ext cx="174625" cy="223837"/>
              </a:xfrm>
              <a:prstGeom prst="rect">
                <a:avLst/>
              </a:prstGeom>
              <a:solidFill>
                <a:srgbClr val="0033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1" name="Rectangle 107">
                <a:extLst>
                  <a:ext uri="{FF2B5EF4-FFF2-40B4-BE49-F238E27FC236}">
                    <a16:creationId xmlns:a16="http://schemas.microsoft.com/office/drawing/2014/main" id="{F83780EC-8839-4062-BA76-3B3FF97A9D12}"/>
                  </a:ext>
                </a:extLst>
              </p:cNvPr>
              <p:cNvSpPr>
                <a:spLocks noChangeArrowheads="1"/>
              </p:cNvSpPr>
              <p:nvPr/>
            </p:nvSpPr>
            <p:spPr bwMode="auto">
              <a:xfrm>
                <a:off x="-1731329" y="3144837"/>
                <a:ext cx="174625" cy="542925"/>
              </a:xfrm>
              <a:prstGeom prst="rect">
                <a:avLst/>
              </a:prstGeom>
              <a:solidFill>
                <a:srgbClr val="66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Rectangle 220">
                <a:extLst>
                  <a:ext uri="{FF2B5EF4-FFF2-40B4-BE49-F238E27FC236}">
                    <a16:creationId xmlns:a16="http://schemas.microsoft.com/office/drawing/2014/main" id="{76FDBB0C-CC6B-444E-BEAF-1DA0CDFD6862}"/>
                  </a:ext>
                </a:extLst>
              </p:cNvPr>
              <p:cNvSpPr>
                <a:spLocks noChangeArrowheads="1"/>
              </p:cNvSpPr>
              <p:nvPr/>
            </p:nvSpPr>
            <p:spPr bwMode="auto">
              <a:xfrm>
                <a:off x="-1197929" y="2592387"/>
                <a:ext cx="168275" cy="1092200"/>
              </a:xfrm>
              <a:prstGeom prst="rect">
                <a:avLst/>
              </a:prstGeom>
              <a:noFill/>
              <a:ln w="6350">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221">
                <a:extLst>
                  <a:ext uri="{FF2B5EF4-FFF2-40B4-BE49-F238E27FC236}">
                    <a16:creationId xmlns:a16="http://schemas.microsoft.com/office/drawing/2014/main" id="{7095DDCC-0CEC-4870-8864-94EFACF3B627}"/>
                  </a:ext>
                </a:extLst>
              </p:cNvPr>
              <p:cNvSpPr>
                <a:spLocks/>
              </p:cNvSpPr>
              <p:nvPr/>
            </p:nvSpPr>
            <p:spPr bwMode="auto">
              <a:xfrm>
                <a:off x="-1464629" y="2589212"/>
                <a:ext cx="174625" cy="192088"/>
              </a:xfrm>
              <a:custGeom>
                <a:avLst/>
                <a:gdLst>
                  <a:gd name="T0" fmla="*/ 330 w 330"/>
                  <a:gd name="T1" fmla="*/ 363 h 363"/>
                  <a:gd name="T2" fmla="*/ 330 w 330"/>
                  <a:gd name="T3" fmla="*/ 0 h 363"/>
                  <a:gd name="T4" fmla="*/ 0 w 330"/>
                  <a:gd name="T5" fmla="*/ 0 h 363"/>
                  <a:gd name="T6" fmla="*/ 0 w 330"/>
                  <a:gd name="T7" fmla="*/ 363 h 363"/>
                </a:gdLst>
                <a:ahLst/>
                <a:cxnLst>
                  <a:cxn ang="0">
                    <a:pos x="T0" y="T1"/>
                  </a:cxn>
                  <a:cxn ang="0">
                    <a:pos x="T2" y="T3"/>
                  </a:cxn>
                  <a:cxn ang="0">
                    <a:pos x="T4" y="T5"/>
                  </a:cxn>
                  <a:cxn ang="0">
                    <a:pos x="T6" y="T7"/>
                  </a:cxn>
                </a:cxnLst>
                <a:rect l="0" t="0" r="r" b="b"/>
                <a:pathLst>
                  <a:path w="330" h="363">
                    <a:moveTo>
                      <a:pt x="330" y="363"/>
                    </a:moveTo>
                    <a:lnTo>
                      <a:pt x="330" y="0"/>
                    </a:lnTo>
                    <a:lnTo>
                      <a:pt x="0" y="0"/>
                    </a:lnTo>
                    <a:lnTo>
                      <a:pt x="0" y="363"/>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222">
                <a:extLst>
                  <a:ext uri="{FF2B5EF4-FFF2-40B4-BE49-F238E27FC236}">
                    <a16:creationId xmlns:a16="http://schemas.microsoft.com/office/drawing/2014/main" id="{8321E82F-A147-4CCD-B2F7-ADECC8BAF087}"/>
                  </a:ext>
                </a:extLst>
              </p:cNvPr>
              <p:cNvSpPr>
                <a:spLocks/>
              </p:cNvSpPr>
              <p:nvPr/>
            </p:nvSpPr>
            <p:spPr bwMode="auto">
              <a:xfrm>
                <a:off x="-674054" y="2589212"/>
                <a:ext cx="174625" cy="320675"/>
              </a:xfrm>
              <a:custGeom>
                <a:avLst/>
                <a:gdLst>
                  <a:gd name="T0" fmla="*/ 0 w 330"/>
                  <a:gd name="T1" fmla="*/ 607 h 607"/>
                  <a:gd name="T2" fmla="*/ 0 w 330"/>
                  <a:gd name="T3" fmla="*/ 0 h 607"/>
                  <a:gd name="T4" fmla="*/ 330 w 330"/>
                  <a:gd name="T5" fmla="*/ 0 h 607"/>
                  <a:gd name="T6" fmla="*/ 330 w 330"/>
                  <a:gd name="T7" fmla="*/ 607 h 607"/>
                </a:gdLst>
                <a:ahLst/>
                <a:cxnLst>
                  <a:cxn ang="0">
                    <a:pos x="T0" y="T1"/>
                  </a:cxn>
                  <a:cxn ang="0">
                    <a:pos x="T2" y="T3"/>
                  </a:cxn>
                  <a:cxn ang="0">
                    <a:pos x="T4" y="T5"/>
                  </a:cxn>
                  <a:cxn ang="0">
                    <a:pos x="T6" y="T7"/>
                  </a:cxn>
                </a:cxnLst>
                <a:rect l="0" t="0" r="r" b="b"/>
                <a:pathLst>
                  <a:path w="330" h="607">
                    <a:moveTo>
                      <a:pt x="0" y="607"/>
                    </a:moveTo>
                    <a:lnTo>
                      <a:pt x="0" y="0"/>
                    </a:lnTo>
                    <a:lnTo>
                      <a:pt x="330" y="0"/>
                    </a:lnTo>
                    <a:lnTo>
                      <a:pt x="330" y="607"/>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 name="Line 223">
                <a:extLst>
                  <a:ext uri="{FF2B5EF4-FFF2-40B4-BE49-F238E27FC236}">
                    <a16:creationId xmlns:a16="http://schemas.microsoft.com/office/drawing/2014/main" id="{6D0EBDB9-FB3B-440A-88EC-DFFF872F7440}"/>
                  </a:ext>
                </a:extLst>
              </p:cNvPr>
              <p:cNvSpPr>
                <a:spLocks noChangeShapeType="1"/>
              </p:cNvSpPr>
              <p:nvPr/>
            </p:nvSpPr>
            <p:spPr bwMode="auto">
              <a:xfrm flipH="1">
                <a:off x="-674054" y="2909887"/>
                <a:ext cx="1746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 name="Rectangle 224">
                <a:extLst>
                  <a:ext uri="{FF2B5EF4-FFF2-40B4-BE49-F238E27FC236}">
                    <a16:creationId xmlns:a16="http://schemas.microsoft.com/office/drawing/2014/main" id="{A6B620BF-5BEF-40AC-AFFD-91C0E0CD956E}"/>
                  </a:ext>
                </a:extLst>
              </p:cNvPr>
              <p:cNvSpPr>
                <a:spLocks noChangeArrowheads="1"/>
              </p:cNvSpPr>
              <p:nvPr/>
            </p:nvSpPr>
            <p:spPr bwMode="auto">
              <a:xfrm>
                <a:off x="-934404" y="2592387"/>
                <a:ext cx="168275" cy="1092200"/>
              </a:xfrm>
              <a:prstGeom prst="rect">
                <a:avLst/>
              </a:prstGeom>
              <a:noFill/>
              <a:ln w="6350">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 name="Line 225">
                <a:extLst>
                  <a:ext uri="{FF2B5EF4-FFF2-40B4-BE49-F238E27FC236}">
                    <a16:creationId xmlns:a16="http://schemas.microsoft.com/office/drawing/2014/main" id="{6BC835F9-1CD7-4A45-BFA2-175434C758FC}"/>
                  </a:ext>
                </a:extLst>
              </p:cNvPr>
              <p:cNvSpPr>
                <a:spLocks noChangeShapeType="1"/>
              </p:cNvSpPr>
              <p:nvPr/>
            </p:nvSpPr>
            <p:spPr bwMode="auto">
              <a:xfrm flipH="1">
                <a:off x="-674054" y="3067050"/>
                <a:ext cx="1746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226">
                <a:extLst>
                  <a:ext uri="{FF2B5EF4-FFF2-40B4-BE49-F238E27FC236}">
                    <a16:creationId xmlns:a16="http://schemas.microsoft.com/office/drawing/2014/main" id="{576FF057-08B4-469B-8986-B944A9B3EDD9}"/>
                  </a:ext>
                </a:extLst>
              </p:cNvPr>
              <p:cNvSpPr>
                <a:spLocks/>
              </p:cNvSpPr>
              <p:nvPr/>
            </p:nvSpPr>
            <p:spPr bwMode="auto">
              <a:xfrm>
                <a:off x="-674054" y="3067050"/>
                <a:ext cx="174625" cy="620713"/>
              </a:xfrm>
              <a:custGeom>
                <a:avLst/>
                <a:gdLst>
                  <a:gd name="T0" fmla="*/ 0 w 330"/>
                  <a:gd name="T1" fmla="*/ 0 h 1172"/>
                  <a:gd name="T2" fmla="*/ 0 w 330"/>
                  <a:gd name="T3" fmla="*/ 1172 h 1172"/>
                  <a:gd name="T4" fmla="*/ 330 w 330"/>
                  <a:gd name="T5" fmla="*/ 1172 h 1172"/>
                  <a:gd name="T6" fmla="*/ 330 w 330"/>
                  <a:gd name="T7" fmla="*/ 0 h 1172"/>
                </a:gdLst>
                <a:ahLst/>
                <a:cxnLst>
                  <a:cxn ang="0">
                    <a:pos x="T0" y="T1"/>
                  </a:cxn>
                  <a:cxn ang="0">
                    <a:pos x="T2" y="T3"/>
                  </a:cxn>
                  <a:cxn ang="0">
                    <a:pos x="T4" y="T5"/>
                  </a:cxn>
                  <a:cxn ang="0">
                    <a:pos x="T6" y="T7"/>
                  </a:cxn>
                </a:cxnLst>
                <a:rect l="0" t="0" r="r" b="b"/>
                <a:pathLst>
                  <a:path w="330" h="1172">
                    <a:moveTo>
                      <a:pt x="0" y="0"/>
                    </a:moveTo>
                    <a:lnTo>
                      <a:pt x="0" y="1172"/>
                    </a:lnTo>
                    <a:lnTo>
                      <a:pt x="330" y="1172"/>
                    </a:lnTo>
                    <a:lnTo>
                      <a:pt x="330" y="0"/>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 name="Freeform 227">
                <a:extLst>
                  <a:ext uri="{FF2B5EF4-FFF2-40B4-BE49-F238E27FC236}">
                    <a16:creationId xmlns:a16="http://schemas.microsoft.com/office/drawing/2014/main" id="{F548C468-BE6D-40D7-BD23-4570421AC7B8}"/>
                  </a:ext>
                </a:extLst>
              </p:cNvPr>
              <p:cNvSpPr>
                <a:spLocks/>
              </p:cNvSpPr>
              <p:nvPr/>
            </p:nvSpPr>
            <p:spPr bwMode="auto">
              <a:xfrm>
                <a:off x="-1464629" y="3327400"/>
                <a:ext cx="174625" cy="360363"/>
              </a:xfrm>
              <a:custGeom>
                <a:avLst/>
                <a:gdLst>
                  <a:gd name="T0" fmla="*/ 0 w 330"/>
                  <a:gd name="T1" fmla="*/ 0 h 679"/>
                  <a:gd name="T2" fmla="*/ 0 w 330"/>
                  <a:gd name="T3" fmla="*/ 679 h 679"/>
                  <a:gd name="T4" fmla="*/ 330 w 330"/>
                  <a:gd name="T5" fmla="*/ 679 h 679"/>
                  <a:gd name="T6" fmla="*/ 330 w 330"/>
                  <a:gd name="T7" fmla="*/ 0 h 679"/>
                </a:gdLst>
                <a:ahLst/>
                <a:cxnLst>
                  <a:cxn ang="0">
                    <a:pos x="T0" y="T1"/>
                  </a:cxn>
                  <a:cxn ang="0">
                    <a:pos x="T2" y="T3"/>
                  </a:cxn>
                  <a:cxn ang="0">
                    <a:pos x="T4" y="T5"/>
                  </a:cxn>
                  <a:cxn ang="0">
                    <a:pos x="T6" y="T7"/>
                  </a:cxn>
                </a:cxnLst>
                <a:rect l="0" t="0" r="r" b="b"/>
                <a:pathLst>
                  <a:path w="330" h="679">
                    <a:moveTo>
                      <a:pt x="0" y="0"/>
                    </a:moveTo>
                    <a:lnTo>
                      <a:pt x="0" y="679"/>
                    </a:lnTo>
                    <a:lnTo>
                      <a:pt x="330" y="679"/>
                    </a:lnTo>
                    <a:lnTo>
                      <a:pt x="330" y="0"/>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 name="Line 228">
                <a:extLst>
                  <a:ext uri="{FF2B5EF4-FFF2-40B4-BE49-F238E27FC236}">
                    <a16:creationId xmlns:a16="http://schemas.microsoft.com/office/drawing/2014/main" id="{D7BACA9D-A203-4F0C-930B-105595B564EA}"/>
                  </a:ext>
                </a:extLst>
              </p:cNvPr>
              <p:cNvSpPr>
                <a:spLocks noChangeShapeType="1"/>
              </p:cNvSpPr>
              <p:nvPr/>
            </p:nvSpPr>
            <p:spPr bwMode="auto">
              <a:xfrm>
                <a:off x="-674054" y="2909887"/>
                <a:ext cx="0" cy="157163"/>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 name="Line 229">
                <a:extLst>
                  <a:ext uri="{FF2B5EF4-FFF2-40B4-BE49-F238E27FC236}">
                    <a16:creationId xmlns:a16="http://schemas.microsoft.com/office/drawing/2014/main" id="{84406AFE-61C8-43E1-95DA-B4132710774C}"/>
                  </a:ext>
                </a:extLst>
              </p:cNvPr>
              <p:cNvSpPr>
                <a:spLocks noChangeShapeType="1"/>
              </p:cNvSpPr>
              <p:nvPr/>
            </p:nvSpPr>
            <p:spPr bwMode="auto">
              <a:xfrm>
                <a:off x="-499429" y="2909887"/>
                <a:ext cx="0" cy="157163"/>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 name="Line 230">
                <a:extLst>
                  <a:ext uri="{FF2B5EF4-FFF2-40B4-BE49-F238E27FC236}">
                    <a16:creationId xmlns:a16="http://schemas.microsoft.com/office/drawing/2014/main" id="{3F605FAE-FC2F-4BAC-A278-83E2DDDAE0FC}"/>
                  </a:ext>
                </a:extLst>
              </p:cNvPr>
              <p:cNvSpPr>
                <a:spLocks noChangeShapeType="1"/>
              </p:cNvSpPr>
              <p:nvPr/>
            </p:nvSpPr>
            <p:spPr bwMode="auto">
              <a:xfrm flipV="1">
                <a:off x="-1290004" y="2781300"/>
                <a:ext cx="0" cy="54610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231">
                <a:extLst>
                  <a:ext uri="{FF2B5EF4-FFF2-40B4-BE49-F238E27FC236}">
                    <a16:creationId xmlns:a16="http://schemas.microsoft.com/office/drawing/2014/main" id="{4362563B-C1CB-4A4F-A837-8CE374FFD34C}"/>
                  </a:ext>
                </a:extLst>
              </p:cNvPr>
              <p:cNvSpPr>
                <a:spLocks/>
              </p:cNvSpPr>
              <p:nvPr/>
            </p:nvSpPr>
            <p:spPr bwMode="auto">
              <a:xfrm>
                <a:off x="-1999617" y="2589212"/>
                <a:ext cx="174625" cy="396875"/>
              </a:xfrm>
              <a:custGeom>
                <a:avLst/>
                <a:gdLst>
                  <a:gd name="T0" fmla="*/ 330 w 330"/>
                  <a:gd name="T1" fmla="*/ 752 h 752"/>
                  <a:gd name="T2" fmla="*/ 330 w 330"/>
                  <a:gd name="T3" fmla="*/ 0 h 752"/>
                  <a:gd name="T4" fmla="*/ 0 w 330"/>
                  <a:gd name="T5" fmla="*/ 0 h 752"/>
                  <a:gd name="T6" fmla="*/ 0 w 330"/>
                  <a:gd name="T7" fmla="*/ 752 h 752"/>
                </a:gdLst>
                <a:ahLst/>
                <a:cxnLst>
                  <a:cxn ang="0">
                    <a:pos x="T0" y="T1"/>
                  </a:cxn>
                  <a:cxn ang="0">
                    <a:pos x="T2" y="T3"/>
                  </a:cxn>
                  <a:cxn ang="0">
                    <a:pos x="T4" y="T5"/>
                  </a:cxn>
                  <a:cxn ang="0">
                    <a:pos x="T6" y="T7"/>
                  </a:cxn>
                </a:cxnLst>
                <a:rect l="0" t="0" r="r" b="b"/>
                <a:pathLst>
                  <a:path w="330" h="752">
                    <a:moveTo>
                      <a:pt x="330" y="752"/>
                    </a:moveTo>
                    <a:lnTo>
                      <a:pt x="330" y="0"/>
                    </a:lnTo>
                    <a:lnTo>
                      <a:pt x="0" y="0"/>
                    </a:lnTo>
                    <a:lnTo>
                      <a:pt x="0" y="752"/>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232">
                <a:extLst>
                  <a:ext uri="{FF2B5EF4-FFF2-40B4-BE49-F238E27FC236}">
                    <a16:creationId xmlns:a16="http://schemas.microsoft.com/office/drawing/2014/main" id="{54637200-40F8-465E-8D54-6B227F9F1F0D}"/>
                  </a:ext>
                </a:extLst>
              </p:cNvPr>
              <p:cNvSpPr>
                <a:spLocks/>
              </p:cNvSpPr>
              <p:nvPr/>
            </p:nvSpPr>
            <p:spPr bwMode="auto">
              <a:xfrm>
                <a:off x="-2258379" y="2589212"/>
                <a:ext cx="174625" cy="38100"/>
              </a:xfrm>
              <a:custGeom>
                <a:avLst/>
                <a:gdLst>
                  <a:gd name="T0" fmla="*/ 0 w 330"/>
                  <a:gd name="T1" fmla="*/ 72 h 72"/>
                  <a:gd name="T2" fmla="*/ 0 w 330"/>
                  <a:gd name="T3" fmla="*/ 0 h 72"/>
                  <a:gd name="T4" fmla="*/ 330 w 330"/>
                  <a:gd name="T5" fmla="*/ 0 h 72"/>
                  <a:gd name="T6" fmla="*/ 330 w 330"/>
                  <a:gd name="T7" fmla="*/ 72 h 72"/>
                </a:gdLst>
                <a:ahLst/>
                <a:cxnLst>
                  <a:cxn ang="0">
                    <a:pos x="T0" y="T1"/>
                  </a:cxn>
                  <a:cxn ang="0">
                    <a:pos x="T2" y="T3"/>
                  </a:cxn>
                  <a:cxn ang="0">
                    <a:pos x="T4" y="T5"/>
                  </a:cxn>
                  <a:cxn ang="0">
                    <a:pos x="T6" y="T7"/>
                  </a:cxn>
                </a:cxnLst>
                <a:rect l="0" t="0" r="r" b="b"/>
                <a:pathLst>
                  <a:path w="330" h="72">
                    <a:moveTo>
                      <a:pt x="0" y="72"/>
                    </a:moveTo>
                    <a:lnTo>
                      <a:pt x="0" y="0"/>
                    </a:lnTo>
                    <a:lnTo>
                      <a:pt x="330" y="0"/>
                    </a:lnTo>
                    <a:lnTo>
                      <a:pt x="330" y="72"/>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2" name="Line 233">
                <a:extLst>
                  <a:ext uri="{FF2B5EF4-FFF2-40B4-BE49-F238E27FC236}">
                    <a16:creationId xmlns:a16="http://schemas.microsoft.com/office/drawing/2014/main" id="{A1976BFF-027F-4B3D-AF24-85170427D6D2}"/>
                  </a:ext>
                </a:extLst>
              </p:cNvPr>
              <p:cNvSpPr>
                <a:spLocks noChangeShapeType="1"/>
              </p:cNvSpPr>
              <p:nvPr/>
            </p:nvSpPr>
            <p:spPr bwMode="auto">
              <a:xfrm flipH="1">
                <a:off x="-2258379" y="2627312"/>
                <a:ext cx="1746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234">
                <a:extLst>
                  <a:ext uri="{FF2B5EF4-FFF2-40B4-BE49-F238E27FC236}">
                    <a16:creationId xmlns:a16="http://schemas.microsoft.com/office/drawing/2014/main" id="{A9243672-D4FE-4E79-BB23-6E265ABB5829}"/>
                  </a:ext>
                </a:extLst>
              </p:cNvPr>
              <p:cNvSpPr>
                <a:spLocks/>
              </p:cNvSpPr>
              <p:nvPr/>
            </p:nvSpPr>
            <p:spPr bwMode="auto">
              <a:xfrm>
                <a:off x="-1731329" y="2589212"/>
                <a:ext cx="174625" cy="331788"/>
              </a:xfrm>
              <a:custGeom>
                <a:avLst/>
                <a:gdLst>
                  <a:gd name="T0" fmla="*/ 0 w 329"/>
                  <a:gd name="T1" fmla="*/ 629 h 629"/>
                  <a:gd name="T2" fmla="*/ 0 w 329"/>
                  <a:gd name="T3" fmla="*/ 0 h 629"/>
                  <a:gd name="T4" fmla="*/ 329 w 329"/>
                  <a:gd name="T5" fmla="*/ 0 h 629"/>
                  <a:gd name="T6" fmla="*/ 329 w 329"/>
                  <a:gd name="T7" fmla="*/ 629 h 629"/>
                </a:gdLst>
                <a:ahLst/>
                <a:cxnLst>
                  <a:cxn ang="0">
                    <a:pos x="T0" y="T1"/>
                  </a:cxn>
                  <a:cxn ang="0">
                    <a:pos x="T2" y="T3"/>
                  </a:cxn>
                  <a:cxn ang="0">
                    <a:pos x="T4" y="T5"/>
                  </a:cxn>
                  <a:cxn ang="0">
                    <a:pos x="T6" y="T7"/>
                  </a:cxn>
                </a:cxnLst>
                <a:rect l="0" t="0" r="r" b="b"/>
                <a:pathLst>
                  <a:path w="329" h="629">
                    <a:moveTo>
                      <a:pt x="0" y="629"/>
                    </a:moveTo>
                    <a:lnTo>
                      <a:pt x="0" y="0"/>
                    </a:lnTo>
                    <a:lnTo>
                      <a:pt x="329" y="0"/>
                    </a:lnTo>
                    <a:lnTo>
                      <a:pt x="329" y="629"/>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 name="Line 235">
                <a:extLst>
                  <a:ext uri="{FF2B5EF4-FFF2-40B4-BE49-F238E27FC236}">
                    <a16:creationId xmlns:a16="http://schemas.microsoft.com/office/drawing/2014/main" id="{CF82CB7B-BDF8-48D3-9A8C-D88570DA6C8F}"/>
                  </a:ext>
                </a:extLst>
              </p:cNvPr>
              <p:cNvSpPr>
                <a:spLocks noChangeShapeType="1"/>
              </p:cNvSpPr>
              <p:nvPr/>
            </p:nvSpPr>
            <p:spPr bwMode="auto">
              <a:xfrm flipH="1">
                <a:off x="-1731329" y="2921000"/>
                <a:ext cx="1746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 name="Line 244">
                <a:extLst>
                  <a:ext uri="{FF2B5EF4-FFF2-40B4-BE49-F238E27FC236}">
                    <a16:creationId xmlns:a16="http://schemas.microsoft.com/office/drawing/2014/main" id="{616F6D80-A87C-428F-B5E1-EAFDA49E4E8E}"/>
                  </a:ext>
                </a:extLst>
              </p:cNvPr>
              <p:cNvSpPr>
                <a:spLocks noChangeShapeType="1"/>
              </p:cNvSpPr>
              <p:nvPr/>
            </p:nvSpPr>
            <p:spPr bwMode="auto">
              <a:xfrm flipH="1">
                <a:off x="-1731329" y="3144837"/>
                <a:ext cx="1746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 name="Line 245">
                <a:extLst>
                  <a:ext uri="{FF2B5EF4-FFF2-40B4-BE49-F238E27FC236}">
                    <a16:creationId xmlns:a16="http://schemas.microsoft.com/office/drawing/2014/main" id="{3F0BC5EC-9843-482C-A0C3-DD2786FB5092}"/>
                  </a:ext>
                </a:extLst>
              </p:cNvPr>
              <p:cNvSpPr>
                <a:spLocks noChangeShapeType="1"/>
              </p:cNvSpPr>
              <p:nvPr/>
            </p:nvSpPr>
            <p:spPr bwMode="auto">
              <a:xfrm flipV="1">
                <a:off x="-2258379" y="2963862"/>
                <a:ext cx="0" cy="212725"/>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 name="Line 246">
                <a:extLst>
                  <a:ext uri="{FF2B5EF4-FFF2-40B4-BE49-F238E27FC236}">
                    <a16:creationId xmlns:a16="http://schemas.microsoft.com/office/drawing/2014/main" id="{147B600D-75B0-49D6-A373-3C90667E2BC8}"/>
                  </a:ext>
                </a:extLst>
              </p:cNvPr>
              <p:cNvSpPr>
                <a:spLocks noChangeShapeType="1"/>
              </p:cNvSpPr>
              <p:nvPr/>
            </p:nvSpPr>
            <p:spPr bwMode="auto">
              <a:xfrm>
                <a:off x="-2258379" y="2963862"/>
                <a:ext cx="1746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6" name="Line 247">
                <a:extLst>
                  <a:ext uri="{FF2B5EF4-FFF2-40B4-BE49-F238E27FC236}">
                    <a16:creationId xmlns:a16="http://schemas.microsoft.com/office/drawing/2014/main" id="{B153B5BA-1871-4B2E-B101-07F26A8A3A18}"/>
                  </a:ext>
                </a:extLst>
              </p:cNvPr>
              <p:cNvSpPr>
                <a:spLocks noChangeShapeType="1"/>
              </p:cNvSpPr>
              <p:nvPr/>
            </p:nvSpPr>
            <p:spPr bwMode="auto">
              <a:xfrm>
                <a:off x="-2083754" y="2963862"/>
                <a:ext cx="0" cy="212725"/>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7" name="Line 248">
                <a:extLst>
                  <a:ext uri="{FF2B5EF4-FFF2-40B4-BE49-F238E27FC236}">
                    <a16:creationId xmlns:a16="http://schemas.microsoft.com/office/drawing/2014/main" id="{08B72D54-2F5F-479E-B191-1244D6604EC7}"/>
                  </a:ext>
                </a:extLst>
              </p:cNvPr>
              <p:cNvSpPr>
                <a:spLocks noChangeShapeType="1"/>
              </p:cNvSpPr>
              <p:nvPr/>
            </p:nvSpPr>
            <p:spPr bwMode="auto">
              <a:xfrm flipH="1">
                <a:off x="-2258379" y="3176587"/>
                <a:ext cx="1746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8" name="Line 249">
                <a:extLst>
                  <a:ext uri="{FF2B5EF4-FFF2-40B4-BE49-F238E27FC236}">
                    <a16:creationId xmlns:a16="http://schemas.microsoft.com/office/drawing/2014/main" id="{1D513104-1815-4A10-A482-B007813D72D0}"/>
                  </a:ext>
                </a:extLst>
              </p:cNvPr>
              <p:cNvSpPr>
                <a:spLocks noChangeShapeType="1"/>
              </p:cNvSpPr>
              <p:nvPr/>
            </p:nvSpPr>
            <p:spPr bwMode="auto">
              <a:xfrm flipH="1">
                <a:off x="-1999617" y="2986087"/>
                <a:ext cx="1746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9" name="Line 250">
                <a:extLst>
                  <a:ext uri="{FF2B5EF4-FFF2-40B4-BE49-F238E27FC236}">
                    <a16:creationId xmlns:a16="http://schemas.microsoft.com/office/drawing/2014/main" id="{68720B46-2276-4422-AF8A-E0E5AAF5D617}"/>
                  </a:ext>
                </a:extLst>
              </p:cNvPr>
              <p:cNvSpPr>
                <a:spLocks noChangeShapeType="1"/>
              </p:cNvSpPr>
              <p:nvPr/>
            </p:nvSpPr>
            <p:spPr bwMode="auto">
              <a:xfrm flipH="1">
                <a:off x="-1999617" y="3217862"/>
                <a:ext cx="1746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0" name="Line 251">
                <a:extLst>
                  <a:ext uri="{FF2B5EF4-FFF2-40B4-BE49-F238E27FC236}">
                    <a16:creationId xmlns:a16="http://schemas.microsoft.com/office/drawing/2014/main" id="{42B1AE9B-8D88-4E9D-8258-BD4996EEEB2A}"/>
                  </a:ext>
                </a:extLst>
              </p:cNvPr>
              <p:cNvSpPr>
                <a:spLocks noChangeShapeType="1"/>
              </p:cNvSpPr>
              <p:nvPr/>
            </p:nvSpPr>
            <p:spPr bwMode="auto">
              <a:xfrm>
                <a:off x="-1999617" y="2986087"/>
                <a:ext cx="0" cy="231775"/>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1" name="Line 252">
                <a:extLst>
                  <a:ext uri="{FF2B5EF4-FFF2-40B4-BE49-F238E27FC236}">
                    <a16:creationId xmlns:a16="http://schemas.microsoft.com/office/drawing/2014/main" id="{5B84DA95-176D-47BA-BDB7-EA74D0D6BD60}"/>
                  </a:ext>
                </a:extLst>
              </p:cNvPr>
              <p:cNvSpPr>
                <a:spLocks noChangeShapeType="1"/>
              </p:cNvSpPr>
              <p:nvPr/>
            </p:nvSpPr>
            <p:spPr bwMode="auto">
              <a:xfrm flipV="1">
                <a:off x="-1824992" y="2986087"/>
                <a:ext cx="0" cy="231775"/>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253">
                <a:extLst>
                  <a:ext uri="{FF2B5EF4-FFF2-40B4-BE49-F238E27FC236}">
                    <a16:creationId xmlns:a16="http://schemas.microsoft.com/office/drawing/2014/main" id="{F40BAAC7-9DBD-4C51-B4FF-C6F6667A3378}"/>
                  </a:ext>
                </a:extLst>
              </p:cNvPr>
              <p:cNvSpPr>
                <a:spLocks/>
              </p:cNvSpPr>
              <p:nvPr/>
            </p:nvSpPr>
            <p:spPr bwMode="auto">
              <a:xfrm>
                <a:off x="-2258379" y="3176587"/>
                <a:ext cx="174625" cy="511175"/>
              </a:xfrm>
              <a:custGeom>
                <a:avLst/>
                <a:gdLst>
                  <a:gd name="T0" fmla="*/ 0 w 330"/>
                  <a:gd name="T1" fmla="*/ 0 h 965"/>
                  <a:gd name="T2" fmla="*/ 0 w 330"/>
                  <a:gd name="T3" fmla="*/ 965 h 965"/>
                  <a:gd name="T4" fmla="*/ 330 w 330"/>
                  <a:gd name="T5" fmla="*/ 965 h 965"/>
                  <a:gd name="T6" fmla="*/ 330 w 330"/>
                  <a:gd name="T7" fmla="*/ 0 h 965"/>
                </a:gdLst>
                <a:ahLst/>
                <a:cxnLst>
                  <a:cxn ang="0">
                    <a:pos x="T0" y="T1"/>
                  </a:cxn>
                  <a:cxn ang="0">
                    <a:pos x="T2" y="T3"/>
                  </a:cxn>
                  <a:cxn ang="0">
                    <a:pos x="T4" y="T5"/>
                  </a:cxn>
                  <a:cxn ang="0">
                    <a:pos x="T6" y="T7"/>
                  </a:cxn>
                </a:cxnLst>
                <a:rect l="0" t="0" r="r" b="b"/>
                <a:pathLst>
                  <a:path w="330" h="965">
                    <a:moveTo>
                      <a:pt x="0" y="0"/>
                    </a:moveTo>
                    <a:lnTo>
                      <a:pt x="0" y="965"/>
                    </a:lnTo>
                    <a:lnTo>
                      <a:pt x="330" y="965"/>
                    </a:lnTo>
                    <a:lnTo>
                      <a:pt x="330" y="0"/>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254">
                <a:extLst>
                  <a:ext uri="{FF2B5EF4-FFF2-40B4-BE49-F238E27FC236}">
                    <a16:creationId xmlns:a16="http://schemas.microsoft.com/office/drawing/2014/main" id="{54E67F9C-674C-4230-9E60-1A46384F2E45}"/>
                  </a:ext>
                </a:extLst>
              </p:cNvPr>
              <p:cNvSpPr>
                <a:spLocks/>
              </p:cNvSpPr>
              <p:nvPr/>
            </p:nvSpPr>
            <p:spPr bwMode="auto">
              <a:xfrm>
                <a:off x="-1999617" y="3217862"/>
                <a:ext cx="174625" cy="469900"/>
              </a:xfrm>
              <a:custGeom>
                <a:avLst/>
                <a:gdLst>
                  <a:gd name="T0" fmla="*/ 0 w 330"/>
                  <a:gd name="T1" fmla="*/ 0 h 886"/>
                  <a:gd name="T2" fmla="*/ 0 w 330"/>
                  <a:gd name="T3" fmla="*/ 886 h 886"/>
                  <a:gd name="T4" fmla="*/ 330 w 330"/>
                  <a:gd name="T5" fmla="*/ 886 h 886"/>
                  <a:gd name="T6" fmla="*/ 330 w 330"/>
                  <a:gd name="T7" fmla="*/ 0 h 886"/>
                </a:gdLst>
                <a:ahLst/>
                <a:cxnLst>
                  <a:cxn ang="0">
                    <a:pos x="T0" y="T1"/>
                  </a:cxn>
                  <a:cxn ang="0">
                    <a:pos x="T2" y="T3"/>
                  </a:cxn>
                  <a:cxn ang="0">
                    <a:pos x="T4" y="T5"/>
                  </a:cxn>
                  <a:cxn ang="0">
                    <a:pos x="T6" y="T7"/>
                  </a:cxn>
                </a:cxnLst>
                <a:rect l="0" t="0" r="r" b="b"/>
                <a:pathLst>
                  <a:path w="330" h="886">
                    <a:moveTo>
                      <a:pt x="0" y="0"/>
                    </a:moveTo>
                    <a:lnTo>
                      <a:pt x="0" y="886"/>
                    </a:lnTo>
                    <a:lnTo>
                      <a:pt x="330" y="886"/>
                    </a:lnTo>
                    <a:lnTo>
                      <a:pt x="330" y="0"/>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255">
                <a:extLst>
                  <a:ext uri="{FF2B5EF4-FFF2-40B4-BE49-F238E27FC236}">
                    <a16:creationId xmlns:a16="http://schemas.microsoft.com/office/drawing/2014/main" id="{77CC4352-46D5-4E9F-BEFF-C5EB687C5CE6}"/>
                  </a:ext>
                </a:extLst>
              </p:cNvPr>
              <p:cNvSpPr>
                <a:spLocks/>
              </p:cNvSpPr>
              <p:nvPr/>
            </p:nvSpPr>
            <p:spPr bwMode="auto">
              <a:xfrm>
                <a:off x="-1731329" y="3144837"/>
                <a:ext cx="174625" cy="542925"/>
              </a:xfrm>
              <a:custGeom>
                <a:avLst/>
                <a:gdLst>
                  <a:gd name="T0" fmla="*/ 0 w 329"/>
                  <a:gd name="T1" fmla="*/ 0 h 1025"/>
                  <a:gd name="T2" fmla="*/ 0 w 329"/>
                  <a:gd name="T3" fmla="*/ 1025 h 1025"/>
                  <a:gd name="T4" fmla="*/ 329 w 329"/>
                  <a:gd name="T5" fmla="*/ 1025 h 1025"/>
                  <a:gd name="T6" fmla="*/ 329 w 329"/>
                  <a:gd name="T7" fmla="*/ 0 h 1025"/>
                </a:gdLst>
                <a:ahLst/>
                <a:cxnLst>
                  <a:cxn ang="0">
                    <a:pos x="T0" y="T1"/>
                  </a:cxn>
                  <a:cxn ang="0">
                    <a:pos x="T2" y="T3"/>
                  </a:cxn>
                  <a:cxn ang="0">
                    <a:pos x="T4" y="T5"/>
                  </a:cxn>
                  <a:cxn ang="0">
                    <a:pos x="T6" y="T7"/>
                  </a:cxn>
                </a:cxnLst>
                <a:rect l="0" t="0" r="r" b="b"/>
                <a:pathLst>
                  <a:path w="329" h="1025">
                    <a:moveTo>
                      <a:pt x="0" y="0"/>
                    </a:moveTo>
                    <a:lnTo>
                      <a:pt x="0" y="1025"/>
                    </a:lnTo>
                    <a:lnTo>
                      <a:pt x="329" y="1025"/>
                    </a:lnTo>
                    <a:lnTo>
                      <a:pt x="329" y="0"/>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5" name="Line 256">
                <a:extLst>
                  <a:ext uri="{FF2B5EF4-FFF2-40B4-BE49-F238E27FC236}">
                    <a16:creationId xmlns:a16="http://schemas.microsoft.com/office/drawing/2014/main" id="{AEF4FDB9-06DA-43FA-B53E-AF3FE8DB49CF}"/>
                  </a:ext>
                </a:extLst>
              </p:cNvPr>
              <p:cNvSpPr>
                <a:spLocks noChangeShapeType="1"/>
              </p:cNvSpPr>
              <p:nvPr/>
            </p:nvSpPr>
            <p:spPr bwMode="auto">
              <a:xfrm flipV="1">
                <a:off x="-2083754" y="2627312"/>
                <a:ext cx="0" cy="33655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6" name="Line 257">
                <a:extLst>
                  <a:ext uri="{FF2B5EF4-FFF2-40B4-BE49-F238E27FC236}">
                    <a16:creationId xmlns:a16="http://schemas.microsoft.com/office/drawing/2014/main" id="{25B17201-9324-4B55-AA98-0A3C86B9F067}"/>
                  </a:ext>
                </a:extLst>
              </p:cNvPr>
              <p:cNvSpPr>
                <a:spLocks noChangeShapeType="1"/>
              </p:cNvSpPr>
              <p:nvPr/>
            </p:nvSpPr>
            <p:spPr bwMode="auto">
              <a:xfrm>
                <a:off x="-2258379" y="2627312"/>
                <a:ext cx="0" cy="33655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7" name="Line 258">
                <a:extLst>
                  <a:ext uri="{FF2B5EF4-FFF2-40B4-BE49-F238E27FC236}">
                    <a16:creationId xmlns:a16="http://schemas.microsoft.com/office/drawing/2014/main" id="{B683FD98-046E-4017-B8E0-D5410376DBE0}"/>
                  </a:ext>
                </a:extLst>
              </p:cNvPr>
              <p:cNvSpPr>
                <a:spLocks noChangeShapeType="1"/>
              </p:cNvSpPr>
              <p:nvPr/>
            </p:nvSpPr>
            <p:spPr bwMode="auto">
              <a:xfrm>
                <a:off x="-1731329" y="2921000"/>
                <a:ext cx="0" cy="223838"/>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8" name="Line 259">
                <a:extLst>
                  <a:ext uri="{FF2B5EF4-FFF2-40B4-BE49-F238E27FC236}">
                    <a16:creationId xmlns:a16="http://schemas.microsoft.com/office/drawing/2014/main" id="{342FAF5B-3B5D-4F19-AC60-CBA5C4275B99}"/>
                  </a:ext>
                </a:extLst>
              </p:cNvPr>
              <p:cNvSpPr>
                <a:spLocks noChangeShapeType="1"/>
              </p:cNvSpPr>
              <p:nvPr/>
            </p:nvSpPr>
            <p:spPr bwMode="auto">
              <a:xfrm>
                <a:off x="-1556704" y="2921000"/>
                <a:ext cx="0" cy="223838"/>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0" name="Line 261">
                <a:extLst>
                  <a:ext uri="{FF2B5EF4-FFF2-40B4-BE49-F238E27FC236}">
                    <a16:creationId xmlns:a16="http://schemas.microsoft.com/office/drawing/2014/main" id="{76177876-E8E5-41EF-9CAA-800CF9390BAF}"/>
                  </a:ext>
                </a:extLst>
              </p:cNvPr>
              <p:cNvSpPr>
                <a:spLocks noChangeShapeType="1"/>
              </p:cNvSpPr>
              <p:nvPr/>
            </p:nvSpPr>
            <p:spPr bwMode="auto">
              <a:xfrm>
                <a:off x="-1464629" y="2781300"/>
                <a:ext cx="0" cy="54610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3" name="Line 314">
                <a:extLst>
                  <a:ext uri="{FF2B5EF4-FFF2-40B4-BE49-F238E27FC236}">
                    <a16:creationId xmlns:a16="http://schemas.microsoft.com/office/drawing/2014/main" id="{6E827C3D-FD12-4186-85EF-9984374F0838}"/>
                  </a:ext>
                </a:extLst>
              </p:cNvPr>
              <p:cNvSpPr>
                <a:spLocks noChangeShapeType="1"/>
              </p:cNvSpPr>
              <p:nvPr/>
            </p:nvSpPr>
            <p:spPr bwMode="auto">
              <a:xfrm flipH="1">
                <a:off x="-1464629" y="2781300"/>
                <a:ext cx="1746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4" name="Line 315">
                <a:extLst>
                  <a:ext uri="{FF2B5EF4-FFF2-40B4-BE49-F238E27FC236}">
                    <a16:creationId xmlns:a16="http://schemas.microsoft.com/office/drawing/2014/main" id="{D9E5E5CA-5400-469F-9D90-CAD356F218E1}"/>
                  </a:ext>
                </a:extLst>
              </p:cNvPr>
              <p:cNvSpPr>
                <a:spLocks noChangeShapeType="1"/>
              </p:cNvSpPr>
              <p:nvPr/>
            </p:nvSpPr>
            <p:spPr bwMode="auto">
              <a:xfrm flipH="1">
                <a:off x="-1464629" y="3327400"/>
                <a:ext cx="1746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00" name="Groupe 1199">
              <a:extLst>
                <a:ext uri="{FF2B5EF4-FFF2-40B4-BE49-F238E27FC236}">
                  <a16:creationId xmlns:a16="http://schemas.microsoft.com/office/drawing/2014/main" id="{82724695-D99A-4F83-A1B6-E59342315295}"/>
                </a:ext>
              </a:extLst>
            </p:cNvPr>
            <p:cNvGrpSpPr/>
            <p:nvPr/>
          </p:nvGrpSpPr>
          <p:grpSpPr>
            <a:xfrm>
              <a:off x="434048" y="2445702"/>
              <a:ext cx="3134339" cy="1413643"/>
              <a:chOff x="-7114541" y="2582862"/>
              <a:chExt cx="1965325" cy="1136649"/>
            </a:xfrm>
          </p:grpSpPr>
          <p:sp>
            <p:nvSpPr>
              <p:cNvPr id="297" name="Freeform 8">
                <a:extLst>
                  <a:ext uri="{FF2B5EF4-FFF2-40B4-BE49-F238E27FC236}">
                    <a16:creationId xmlns:a16="http://schemas.microsoft.com/office/drawing/2014/main" id="{B8628A3A-310E-48A3-8D54-9A813B73F5D3}"/>
                  </a:ext>
                </a:extLst>
              </p:cNvPr>
              <p:cNvSpPr>
                <a:spLocks/>
              </p:cNvSpPr>
              <p:nvPr/>
            </p:nvSpPr>
            <p:spPr bwMode="auto">
              <a:xfrm>
                <a:off x="-7084379" y="2582862"/>
                <a:ext cx="1935163" cy="1109662"/>
              </a:xfrm>
              <a:custGeom>
                <a:avLst/>
                <a:gdLst>
                  <a:gd name="T0" fmla="*/ 3659 w 3659"/>
                  <a:gd name="T1" fmla="*/ 2097 h 2097"/>
                  <a:gd name="T2" fmla="*/ 0 w 3659"/>
                  <a:gd name="T3" fmla="*/ 2097 h 2097"/>
                  <a:gd name="T4" fmla="*/ 0 w 3659"/>
                  <a:gd name="T5" fmla="*/ 0 h 2097"/>
                </a:gdLst>
                <a:ahLst/>
                <a:cxnLst>
                  <a:cxn ang="0">
                    <a:pos x="T0" y="T1"/>
                  </a:cxn>
                  <a:cxn ang="0">
                    <a:pos x="T2" y="T3"/>
                  </a:cxn>
                  <a:cxn ang="0">
                    <a:pos x="T4" y="T5"/>
                  </a:cxn>
                </a:cxnLst>
                <a:rect l="0" t="0" r="r" b="b"/>
                <a:pathLst>
                  <a:path w="3659" h="2097">
                    <a:moveTo>
                      <a:pt x="3659" y="2097"/>
                    </a:moveTo>
                    <a:lnTo>
                      <a:pt x="0" y="2097"/>
                    </a:lnTo>
                    <a:lnTo>
                      <a:pt x="0" y="0"/>
                    </a:lnTo>
                  </a:path>
                </a:pathLst>
              </a:custGeom>
              <a:noFill/>
              <a:ln w="1270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 name="Line 49">
                <a:extLst>
                  <a:ext uri="{FF2B5EF4-FFF2-40B4-BE49-F238E27FC236}">
                    <a16:creationId xmlns:a16="http://schemas.microsoft.com/office/drawing/2014/main" id="{ACD6E102-655B-4516-80C4-8D640232D2E3}"/>
                  </a:ext>
                </a:extLst>
              </p:cNvPr>
              <p:cNvSpPr>
                <a:spLocks noChangeShapeType="1"/>
              </p:cNvSpPr>
              <p:nvPr/>
            </p:nvSpPr>
            <p:spPr bwMode="auto">
              <a:xfrm>
                <a:off x="-5152391" y="3692524"/>
                <a:ext cx="0" cy="26987"/>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 name="Line 56">
                <a:extLst>
                  <a:ext uri="{FF2B5EF4-FFF2-40B4-BE49-F238E27FC236}">
                    <a16:creationId xmlns:a16="http://schemas.microsoft.com/office/drawing/2014/main" id="{5A4F8A27-FA69-4155-AB87-0E6C3A0D65B3}"/>
                  </a:ext>
                </a:extLst>
              </p:cNvPr>
              <p:cNvSpPr>
                <a:spLocks noChangeShapeType="1"/>
              </p:cNvSpPr>
              <p:nvPr/>
            </p:nvSpPr>
            <p:spPr bwMode="auto">
              <a:xfrm>
                <a:off x="-7114541" y="2813049"/>
                <a:ext cx="30163" cy="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 name="Line 57">
                <a:extLst>
                  <a:ext uri="{FF2B5EF4-FFF2-40B4-BE49-F238E27FC236}">
                    <a16:creationId xmlns:a16="http://schemas.microsoft.com/office/drawing/2014/main" id="{C2E5B1A5-48B6-467E-A844-ADF960840D37}"/>
                  </a:ext>
                </a:extLst>
              </p:cNvPr>
              <p:cNvSpPr>
                <a:spLocks noChangeShapeType="1"/>
              </p:cNvSpPr>
              <p:nvPr/>
            </p:nvSpPr>
            <p:spPr bwMode="auto">
              <a:xfrm>
                <a:off x="-7114541" y="2593974"/>
                <a:ext cx="30163" cy="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 name="Line 58">
                <a:extLst>
                  <a:ext uri="{FF2B5EF4-FFF2-40B4-BE49-F238E27FC236}">
                    <a16:creationId xmlns:a16="http://schemas.microsoft.com/office/drawing/2014/main" id="{F6C012E5-E816-4C2F-B8F5-2D3A1FA74BEB}"/>
                  </a:ext>
                </a:extLst>
              </p:cNvPr>
              <p:cNvSpPr>
                <a:spLocks noChangeShapeType="1"/>
              </p:cNvSpPr>
              <p:nvPr/>
            </p:nvSpPr>
            <p:spPr bwMode="auto">
              <a:xfrm>
                <a:off x="-7114541" y="3475037"/>
                <a:ext cx="30163" cy="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3" name="Line 59">
                <a:extLst>
                  <a:ext uri="{FF2B5EF4-FFF2-40B4-BE49-F238E27FC236}">
                    <a16:creationId xmlns:a16="http://schemas.microsoft.com/office/drawing/2014/main" id="{03B17BCF-CFE5-41FB-BE6D-4092EB4914C2}"/>
                  </a:ext>
                </a:extLst>
              </p:cNvPr>
              <p:cNvSpPr>
                <a:spLocks noChangeShapeType="1"/>
              </p:cNvSpPr>
              <p:nvPr/>
            </p:nvSpPr>
            <p:spPr bwMode="auto">
              <a:xfrm>
                <a:off x="-7114541" y="3254374"/>
                <a:ext cx="30163" cy="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 name="Line 60">
                <a:extLst>
                  <a:ext uri="{FF2B5EF4-FFF2-40B4-BE49-F238E27FC236}">
                    <a16:creationId xmlns:a16="http://schemas.microsoft.com/office/drawing/2014/main" id="{AEB164B2-C655-49BA-B415-142FEF03BD62}"/>
                  </a:ext>
                </a:extLst>
              </p:cNvPr>
              <p:cNvSpPr>
                <a:spLocks noChangeShapeType="1"/>
              </p:cNvSpPr>
              <p:nvPr/>
            </p:nvSpPr>
            <p:spPr bwMode="auto">
              <a:xfrm>
                <a:off x="-7114541" y="3035299"/>
                <a:ext cx="30163" cy="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 name="Freeform 61">
                <a:extLst>
                  <a:ext uri="{FF2B5EF4-FFF2-40B4-BE49-F238E27FC236}">
                    <a16:creationId xmlns:a16="http://schemas.microsoft.com/office/drawing/2014/main" id="{5BB6DFC6-7D32-4D75-B834-A3E47B5BA886}"/>
                  </a:ext>
                </a:extLst>
              </p:cNvPr>
              <p:cNvSpPr>
                <a:spLocks/>
              </p:cNvSpPr>
              <p:nvPr/>
            </p:nvSpPr>
            <p:spPr bwMode="auto">
              <a:xfrm>
                <a:off x="-7114541" y="3692524"/>
                <a:ext cx="30163" cy="26987"/>
              </a:xfrm>
              <a:custGeom>
                <a:avLst/>
                <a:gdLst>
                  <a:gd name="T0" fmla="*/ 0 w 55"/>
                  <a:gd name="T1" fmla="*/ 0 h 50"/>
                  <a:gd name="T2" fmla="*/ 55 w 55"/>
                  <a:gd name="T3" fmla="*/ 0 h 50"/>
                  <a:gd name="T4" fmla="*/ 55 w 55"/>
                  <a:gd name="T5" fmla="*/ 50 h 50"/>
                </a:gdLst>
                <a:ahLst/>
                <a:cxnLst>
                  <a:cxn ang="0">
                    <a:pos x="T0" y="T1"/>
                  </a:cxn>
                  <a:cxn ang="0">
                    <a:pos x="T2" y="T3"/>
                  </a:cxn>
                  <a:cxn ang="0">
                    <a:pos x="T4" y="T5"/>
                  </a:cxn>
                </a:cxnLst>
                <a:rect l="0" t="0" r="r" b="b"/>
                <a:pathLst>
                  <a:path w="55" h="50">
                    <a:moveTo>
                      <a:pt x="0" y="0"/>
                    </a:moveTo>
                    <a:lnTo>
                      <a:pt x="55" y="0"/>
                    </a:lnTo>
                    <a:lnTo>
                      <a:pt x="55" y="50"/>
                    </a:lnTo>
                  </a:path>
                </a:pathLst>
              </a:custGeom>
              <a:noFill/>
              <a:ln w="1270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 name="Line 62">
                <a:extLst>
                  <a:ext uri="{FF2B5EF4-FFF2-40B4-BE49-F238E27FC236}">
                    <a16:creationId xmlns:a16="http://schemas.microsoft.com/office/drawing/2014/main" id="{639F32B2-D9B6-4838-94E5-338BF8744B0F}"/>
                  </a:ext>
                </a:extLst>
              </p:cNvPr>
              <p:cNvSpPr>
                <a:spLocks noChangeShapeType="1"/>
              </p:cNvSpPr>
              <p:nvPr/>
            </p:nvSpPr>
            <p:spPr bwMode="auto">
              <a:xfrm>
                <a:off x="-6765291" y="3692524"/>
                <a:ext cx="0" cy="26987"/>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 name="Line 63">
                <a:extLst>
                  <a:ext uri="{FF2B5EF4-FFF2-40B4-BE49-F238E27FC236}">
                    <a16:creationId xmlns:a16="http://schemas.microsoft.com/office/drawing/2014/main" id="{9303408F-AB30-4E24-82B2-2B9A3FA6F211}"/>
                  </a:ext>
                </a:extLst>
              </p:cNvPr>
              <p:cNvSpPr>
                <a:spLocks noChangeShapeType="1"/>
              </p:cNvSpPr>
              <p:nvPr/>
            </p:nvSpPr>
            <p:spPr bwMode="auto">
              <a:xfrm>
                <a:off x="-6439854" y="3692524"/>
                <a:ext cx="0" cy="26987"/>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 name="Line 64">
                <a:extLst>
                  <a:ext uri="{FF2B5EF4-FFF2-40B4-BE49-F238E27FC236}">
                    <a16:creationId xmlns:a16="http://schemas.microsoft.com/office/drawing/2014/main" id="{1C27CC11-B0DE-49C9-B143-CCA7D10CE4A4}"/>
                  </a:ext>
                </a:extLst>
              </p:cNvPr>
              <p:cNvSpPr>
                <a:spLocks noChangeShapeType="1"/>
              </p:cNvSpPr>
              <p:nvPr/>
            </p:nvSpPr>
            <p:spPr bwMode="auto">
              <a:xfrm>
                <a:off x="-6120766" y="3692524"/>
                <a:ext cx="0" cy="26987"/>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 name="Line 65">
                <a:extLst>
                  <a:ext uri="{FF2B5EF4-FFF2-40B4-BE49-F238E27FC236}">
                    <a16:creationId xmlns:a16="http://schemas.microsoft.com/office/drawing/2014/main" id="{31F46421-307A-425E-8AFC-F268B4E9B8A0}"/>
                  </a:ext>
                </a:extLst>
              </p:cNvPr>
              <p:cNvSpPr>
                <a:spLocks noChangeShapeType="1"/>
              </p:cNvSpPr>
              <p:nvPr/>
            </p:nvSpPr>
            <p:spPr bwMode="auto">
              <a:xfrm>
                <a:off x="-5795329" y="3692524"/>
                <a:ext cx="0" cy="26987"/>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 name="Line 66">
                <a:extLst>
                  <a:ext uri="{FF2B5EF4-FFF2-40B4-BE49-F238E27FC236}">
                    <a16:creationId xmlns:a16="http://schemas.microsoft.com/office/drawing/2014/main" id="{64E08274-4C54-4BF2-9229-563DA2F9CCF8}"/>
                  </a:ext>
                </a:extLst>
              </p:cNvPr>
              <p:cNvSpPr>
                <a:spLocks noChangeShapeType="1"/>
              </p:cNvSpPr>
              <p:nvPr/>
            </p:nvSpPr>
            <p:spPr bwMode="auto">
              <a:xfrm>
                <a:off x="-5476241" y="3692524"/>
                <a:ext cx="0" cy="26987"/>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 name="Rectangle 163">
                <a:extLst>
                  <a:ext uri="{FF2B5EF4-FFF2-40B4-BE49-F238E27FC236}">
                    <a16:creationId xmlns:a16="http://schemas.microsoft.com/office/drawing/2014/main" id="{471F3B9D-3CBB-4A11-B773-9CBF0A34C108}"/>
                  </a:ext>
                </a:extLst>
              </p:cNvPr>
              <p:cNvSpPr>
                <a:spLocks noChangeArrowheads="1"/>
              </p:cNvSpPr>
              <p:nvPr/>
            </p:nvSpPr>
            <p:spPr bwMode="auto">
              <a:xfrm>
                <a:off x="-5428616" y="2597149"/>
                <a:ext cx="214313" cy="1090612"/>
              </a:xfrm>
              <a:prstGeom prst="rect">
                <a:avLst/>
              </a:prstGeom>
              <a:solidFill>
                <a:srgbClr val="00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8" name="Rectangle 164">
                <a:extLst>
                  <a:ext uri="{FF2B5EF4-FFF2-40B4-BE49-F238E27FC236}">
                    <a16:creationId xmlns:a16="http://schemas.microsoft.com/office/drawing/2014/main" id="{C77EC497-573E-4D6C-90A0-B26F1318593E}"/>
                  </a:ext>
                </a:extLst>
              </p:cNvPr>
              <p:cNvSpPr>
                <a:spLocks noChangeArrowheads="1"/>
              </p:cNvSpPr>
              <p:nvPr/>
            </p:nvSpPr>
            <p:spPr bwMode="auto">
              <a:xfrm>
                <a:off x="-6389054" y="2597149"/>
                <a:ext cx="212725" cy="58737"/>
              </a:xfrm>
              <a:prstGeom prst="rect">
                <a:avLst/>
              </a:prstGeom>
              <a:solidFill>
                <a:srgbClr val="9999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9" name="Rectangle 165">
                <a:extLst>
                  <a:ext uri="{FF2B5EF4-FFF2-40B4-BE49-F238E27FC236}">
                    <a16:creationId xmlns:a16="http://schemas.microsoft.com/office/drawing/2014/main" id="{92B58DF6-8931-457F-9110-4A93565759DB}"/>
                  </a:ext>
                </a:extLst>
              </p:cNvPr>
              <p:cNvSpPr>
                <a:spLocks noChangeArrowheads="1"/>
              </p:cNvSpPr>
              <p:nvPr/>
            </p:nvSpPr>
            <p:spPr bwMode="auto">
              <a:xfrm>
                <a:off x="-6389054" y="2655887"/>
                <a:ext cx="212725" cy="398462"/>
              </a:xfrm>
              <a:prstGeom prst="rect">
                <a:avLst/>
              </a:prstGeom>
              <a:solidFill>
                <a:srgbClr val="00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0" name="Rectangle 166">
                <a:extLst>
                  <a:ext uri="{FF2B5EF4-FFF2-40B4-BE49-F238E27FC236}">
                    <a16:creationId xmlns:a16="http://schemas.microsoft.com/office/drawing/2014/main" id="{1D88184E-4C70-4393-8E56-265F6DEDA9C6}"/>
                  </a:ext>
                </a:extLst>
              </p:cNvPr>
              <p:cNvSpPr>
                <a:spLocks noChangeArrowheads="1"/>
              </p:cNvSpPr>
              <p:nvPr/>
            </p:nvSpPr>
            <p:spPr bwMode="auto">
              <a:xfrm>
                <a:off x="-6389054" y="3054349"/>
                <a:ext cx="212725" cy="155575"/>
              </a:xfrm>
              <a:prstGeom prst="rect">
                <a:avLst/>
              </a:prstGeom>
              <a:solidFill>
                <a:srgbClr val="0033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1" name="Rectangle 167">
                <a:extLst>
                  <a:ext uri="{FF2B5EF4-FFF2-40B4-BE49-F238E27FC236}">
                    <a16:creationId xmlns:a16="http://schemas.microsoft.com/office/drawing/2014/main" id="{86998CE0-FDA8-4967-BDEC-BB249A5E4DD7}"/>
                  </a:ext>
                </a:extLst>
              </p:cNvPr>
              <p:cNvSpPr>
                <a:spLocks noChangeArrowheads="1"/>
              </p:cNvSpPr>
              <p:nvPr/>
            </p:nvSpPr>
            <p:spPr bwMode="auto">
              <a:xfrm>
                <a:off x="-6389054" y="3209924"/>
                <a:ext cx="212725" cy="477837"/>
              </a:xfrm>
              <a:prstGeom prst="rect">
                <a:avLst/>
              </a:prstGeom>
              <a:solidFill>
                <a:srgbClr val="66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2" name="Rectangle 168">
                <a:extLst>
                  <a:ext uri="{FF2B5EF4-FFF2-40B4-BE49-F238E27FC236}">
                    <a16:creationId xmlns:a16="http://schemas.microsoft.com/office/drawing/2014/main" id="{E2287EA9-F0BC-44B3-A820-BEE6283813B0}"/>
                  </a:ext>
                </a:extLst>
              </p:cNvPr>
              <p:cNvSpPr>
                <a:spLocks noChangeArrowheads="1"/>
              </p:cNvSpPr>
              <p:nvPr/>
            </p:nvSpPr>
            <p:spPr bwMode="auto">
              <a:xfrm>
                <a:off x="-5747704" y="2597149"/>
                <a:ext cx="212725" cy="490537"/>
              </a:xfrm>
              <a:prstGeom prst="rect">
                <a:avLst/>
              </a:prstGeom>
              <a:solidFill>
                <a:srgbClr val="00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3" name="Rectangle 169">
                <a:extLst>
                  <a:ext uri="{FF2B5EF4-FFF2-40B4-BE49-F238E27FC236}">
                    <a16:creationId xmlns:a16="http://schemas.microsoft.com/office/drawing/2014/main" id="{8EB6F4EC-0DB2-4969-B32B-EB2943FB39C1}"/>
                  </a:ext>
                </a:extLst>
              </p:cNvPr>
              <p:cNvSpPr>
                <a:spLocks noChangeArrowheads="1"/>
              </p:cNvSpPr>
              <p:nvPr/>
            </p:nvSpPr>
            <p:spPr bwMode="auto">
              <a:xfrm>
                <a:off x="-5747704" y="3087687"/>
                <a:ext cx="212725" cy="600075"/>
              </a:xfrm>
              <a:prstGeom prst="rect">
                <a:avLst/>
              </a:prstGeom>
              <a:solidFill>
                <a:srgbClr val="66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4" name="Rectangle 170">
                <a:extLst>
                  <a:ext uri="{FF2B5EF4-FFF2-40B4-BE49-F238E27FC236}">
                    <a16:creationId xmlns:a16="http://schemas.microsoft.com/office/drawing/2014/main" id="{69830A62-2861-4ED6-A968-8B4DF5262CF5}"/>
                  </a:ext>
                </a:extLst>
              </p:cNvPr>
              <p:cNvSpPr>
                <a:spLocks noChangeArrowheads="1"/>
              </p:cNvSpPr>
              <p:nvPr/>
            </p:nvSpPr>
            <p:spPr bwMode="auto">
              <a:xfrm>
                <a:off x="-6071554" y="2597149"/>
                <a:ext cx="212725" cy="598487"/>
              </a:xfrm>
              <a:prstGeom prst="rect">
                <a:avLst/>
              </a:prstGeom>
              <a:solidFill>
                <a:srgbClr val="00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5" name="Rectangle 171">
                <a:extLst>
                  <a:ext uri="{FF2B5EF4-FFF2-40B4-BE49-F238E27FC236}">
                    <a16:creationId xmlns:a16="http://schemas.microsoft.com/office/drawing/2014/main" id="{42DEED98-B865-4F41-AD2C-7E014204D51F}"/>
                  </a:ext>
                </a:extLst>
              </p:cNvPr>
              <p:cNvSpPr>
                <a:spLocks noChangeArrowheads="1"/>
              </p:cNvSpPr>
              <p:nvPr/>
            </p:nvSpPr>
            <p:spPr bwMode="auto">
              <a:xfrm>
                <a:off x="-6071554" y="3195637"/>
                <a:ext cx="212725" cy="155575"/>
              </a:xfrm>
              <a:prstGeom prst="rect">
                <a:avLst/>
              </a:prstGeom>
              <a:solidFill>
                <a:srgbClr val="0033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6" name="Rectangle 172">
                <a:extLst>
                  <a:ext uri="{FF2B5EF4-FFF2-40B4-BE49-F238E27FC236}">
                    <a16:creationId xmlns:a16="http://schemas.microsoft.com/office/drawing/2014/main" id="{7A3A1AA7-8D3E-4C3B-BF67-D4627F84DF13}"/>
                  </a:ext>
                </a:extLst>
              </p:cNvPr>
              <p:cNvSpPr>
                <a:spLocks noChangeArrowheads="1"/>
              </p:cNvSpPr>
              <p:nvPr/>
            </p:nvSpPr>
            <p:spPr bwMode="auto">
              <a:xfrm>
                <a:off x="-6071554" y="3351212"/>
                <a:ext cx="212725" cy="336550"/>
              </a:xfrm>
              <a:prstGeom prst="rect">
                <a:avLst/>
              </a:prstGeom>
              <a:solidFill>
                <a:srgbClr val="66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7" name="Rectangle 173">
                <a:extLst>
                  <a:ext uri="{FF2B5EF4-FFF2-40B4-BE49-F238E27FC236}">
                    <a16:creationId xmlns:a16="http://schemas.microsoft.com/office/drawing/2014/main" id="{E7004098-20A9-4397-86FF-2202D339A0F7}"/>
                  </a:ext>
                </a:extLst>
              </p:cNvPr>
              <p:cNvSpPr>
                <a:spLocks noChangeArrowheads="1"/>
              </p:cNvSpPr>
              <p:nvPr/>
            </p:nvSpPr>
            <p:spPr bwMode="auto">
              <a:xfrm>
                <a:off x="-7030404" y="2624137"/>
                <a:ext cx="212725" cy="250825"/>
              </a:xfrm>
              <a:prstGeom prst="rect">
                <a:avLst/>
              </a:prstGeom>
              <a:solidFill>
                <a:srgbClr val="00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8" name="Rectangle 174">
                <a:extLst>
                  <a:ext uri="{FF2B5EF4-FFF2-40B4-BE49-F238E27FC236}">
                    <a16:creationId xmlns:a16="http://schemas.microsoft.com/office/drawing/2014/main" id="{116F5A6A-4C7A-4917-B930-6D210FC9A1C6}"/>
                  </a:ext>
                </a:extLst>
              </p:cNvPr>
              <p:cNvSpPr>
                <a:spLocks noChangeArrowheads="1"/>
              </p:cNvSpPr>
              <p:nvPr/>
            </p:nvSpPr>
            <p:spPr bwMode="auto">
              <a:xfrm>
                <a:off x="-7030404" y="2597149"/>
                <a:ext cx="212725" cy="23812"/>
              </a:xfrm>
              <a:prstGeom prst="rect">
                <a:avLst/>
              </a:prstGeom>
              <a:solidFill>
                <a:srgbClr val="9999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9" name="Rectangle 175">
                <a:extLst>
                  <a:ext uri="{FF2B5EF4-FFF2-40B4-BE49-F238E27FC236}">
                    <a16:creationId xmlns:a16="http://schemas.microsoft.com/office/drawing/2014/main" id="{E8E51217-D1A7-4689-A64D-AA821F9103F4}"/>
                  </a:ext>
                </a:extLst>
              </p:cNvPr>
              <p:cNvSpPr>
                <a:spLocks noChangeArrowheads="1"/>
              </p:cNvSpPr>
              <p:nvPr/>
            </p:nvSpPr>
            <p:spPr bwMode="auto">
              <a:xfrm>
                <a:off x="-7030404" y="2874962"/>
                <a:ext cx="212725" cy="268287"/>
              </a:xfrm>
              <a:prstGeom prst="rect">
                <a:avLst/>
              </a:prstGeom>
              <a:solidFill>
                <a:srgbClr val="0033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0" name="Rectangle 176">
                <a:extLst>
                  <a:ext uri="{FF2B5EF4-FFF2-40B4-BE49-F238E27FC236}">
                    <a16:creationId xmlns:a16="http://schemas.microsoft.com/office/drawing/2014/main" id="{656C2FFC-003E-42A2-BE4A-3BE3C578AB38}"/>
                  </a:ext>
                </a:extLst>
              </p:cNvPr>
              <p:cNvSpPr>
                <a:spLocks noChangeArrowheads="1"/>
              </p:cNvSpPr>
              <p:nvPr/>
            </p:nvSpPr>
            <p:spPr bwMode="auto">
              <a:xfrm>
                <a:off x="-7030404" y="3143249"/>
                <a:ext cx="212725" cy="544512"/>
              </a:xfrm>
              <a:prstGeom prst="rect">
                <a:avLst/>
              </a:prstGeom>
              <a:solidFill>
                <a:srgbClr val="66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1" name="Rectangle 177">
                <a:extLst>
                  <a:ext uri="{FF2B5EF4-FFF2-40B4-BE49-F238E27FC236}">
                    <a16:creationId xmlns:a16="http://schemas.microsoft.com/office/drawing/2014/main" id="{ECE1D790-8E1F-4563-9616-696DB9DF09A6}"/>
                  </a:ext>
                </a:extLst>
              </p:cNvPr>
              <p:cNvSpPr>
                <a:spLocks noChangeArrowheads="1"/>
              </p:cNvSpPr>
              <p:nvPr/>
            </p:nvSpPr>
            <p:spPr bwMode="auto">
              <a:xfrm>
                <a:off x="-6708141" y="2597149"/>
                <a:ext cx="212725" cy="39687"/>
              </a:xfrm>
              <a:prstGeom prst="rect">
                <a:avLst/>
              </a:prstGeom>
              <a:solidFill>
                <a:srgbClr val="9999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2" name="Rectangle 178">
                <a:extLst>
                  <a:ext uri="{FF2B5EF4-FFF2-40B4-BE49-F238E27FC236}">
                    <a16:creationId xmlns:a16="http://schemas.microsoft.com/office/drawing/2014/main" id="{16880FD3-0D2E-4062-8B63-EA312D5D2E91}"/>
                  </a:ext>
                </a:extLst>
              </p:cNvPr>
              <p:cNvSpPr>
                <a:spLocks noChangeArrowheads="1"/>
              </p:cNvSpPr>
              <p:nvPr/>
            </p:nvSpPr>
            <p:spPr bwMode="auto">
              <a:xfrm>
                <a:off x="-6708141" y="2636837"/>
                <a:ext cx="212725" cy="461962"/>
              </a:xfrm>
              <a:prstGeom prst="rect">
                <a:avLst/>
              </a:prstGeom>
              <a:solidFill>
                <a:srgbClr val="00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3" name="Rectangle 179">
                <a:extLst>
                  <a:ext uri="{FF2B5EF4-FFF2-40B4-BE49-F238E27FC236}">
                    <a16:creationId xmlns:a16="http://schemas.microsoft.com/office/drawing/2014/main" id="{830CC719-0E77-4861-AF0A-A360D2B120DB}"/>
                  </a:ext>
                </a:extLst>
              </p:cNvPr>
              <p:cNvSpPr>
                <a:spLocks noChangeArrowheads="1"/>
              </p:cNvSpPr>
              <p:nvPr/>
            </p:nvSpPr>
            <p:spPr bwMode="auto">
              <a:xfrm>
                <a:off x="-6708141" y="3098799"/>
                <a:ext cx="212725" cy="152400"/>
              </a:xfrm>
              <a:prstGeom prst="rect">
                <a:avLst/>
              </a:prstGeom>
              <a:solidFill>
                <a:srgbClr val="0033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4" name="Rectangle 180">
                <a:extLst>
                  <a:ext uri="{FF2B5EF4-FFF2-40B4-BE49-F238E27FC236}">
                    <a16:creationId xmlns:a16="http://schemas.microsoft.com/office/drawing/2014/main" id="{6458D55F-9761-4697-A9DF-EDD2AF324B1E}"/>
                  </a:ext>
                </a:extLst>
              </p:cNvPr>
              <p:cNvSpPr>
                <a:spLocks noChangeArrowheads="1"/>
              </p:cNvSpPr>
              <p:nvPr/>
            </p:nvSpPr>
            <p:spPr bwMode="auto">
              <a:xfrm>
                <a:off x="-6708141" y="3251199"/>
                <a:ext cx="212725" cy="436562"/>
              </a:xfrm>
              <a:prstGeom prst="rect">
                <a:avLst/>
              </a:prstGeom>
              <a:solidFill>
                <a:srgbClr val="66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0" name="Rectangle 351">
                <a:extLst>
                  <a:ext uri="{FF2B5EF4-FFF2-40B4-BE49-F238E27FC236}">
                    <a16:creationId xmlns:a16="http://schemas.microsoft.com/office/drawing/2014/main" id="{FC8709A1-181E-4B3D-8256-C66E816F4BF4}"/>
                  </a:ext>
                </a:extLst>
              </p:cNvPr>
              <p:cNvSpPr>
                <a:spLocks noChangeArrowheads="1"/>
              </p:cNvSpPr>
              <p:nvPr/>
            </p:nvSpPr>
            <p:spPr bwMode="auto">
              <a:xfrm>
                <a:off x="-5425442" y="2600325"/>
                <a:ext cx="207963" cy="1084263"/>
              </a:xfrm>
              <a:prstGeom prst="rect">
                <a:avLst/>
              </a:prstGeom>
              <a:noFill/>
              <a:ln w="6350">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9" name="Freeform 360">
                <a:extLst>
                  <a:ext uri="{FF2B5EF4-FFF2-40B4-BE49-F238E27FC236}">
                    <a16:creationId xmlns:a16="http://schemas.microsoft.com/office/drawing/2014/main" id="{64BAA2C3-4FB8-42F6-815F-233E5BEE0B71}"/>
                  </a:ext>
                </a:extLst>
              </p:cNvPr>
              <p:cNvSpPr>
                <a:spLocks/>
              </p:cNvSpPr>
              <p:nvPr/>
            </p:nvSpPr>
            <p:spPr bwMode="auto">
              <a:xfrm>
                <a:off x="-6389054" y="2597150"/>
                <a:ext cx="212725" cy="58738"/>
              </a:xfrm>
              <a:custGeom>
                <a:avLst/>
                <a:gdLst>
                  <a:gd name="T0" fmla="*/ 0 w 403"/>
                  <a:gd name="T1" fmla="*/ 113 h 113"/>
                  <a:gd name="T2" fmla="*/ 0 w 403"/>
                  <a:gd name="T3" fmla="*/ 0 h 113"/>
                  <a:gd name="T4" fmla="*/ 403 w 403"/>
                  <a:gd name="T5" fmla="*/ 0 h 113"/>
                  <a:gd name="T6" fmla="*/ 403 w 403"/>
                  <a:gd name="T7" fmla="*/ 113 h 113"/>
                </a:gdLst>
                <a:ahLst/>
                <a:cxnLst>
                  <a:cxn ang="0">
                    <a:pos x="T0" y="T1"/>
                  </a:cxn>
                  <a:cxn ang="0">
                    <a:pos x="T2" y="T3"/>
                  </a:cxn>
                  <a:cxn ang="0">
                    <a:pos x="T4" y="T5"/>
                  </a:cxn>
                  <a:cxn ang="0">
                    <a:pos x="T6" y="T7"/>
                  </a:cxn>
                </a:cxnLst>
                <a:rect l="0" t="0" r="r" b="b"/>
                <a:pathLst>
                  <a:path w="403" h="113">
                    <a:moveTo>
                      <a:pt x="0" y="113"/>
                    </a:moveTo>
                    <a:lnTo>
                      <a:pt x="0" y="0"/>
                    </a:lnTo>
                    <a:lnTo>
                      <a:pt x="403" y="0"/>
                    </a:lnTo>
                    <a:lnTo>
                      <a:pt x="403" y="113"/>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0" name="Line 361">
                <a:extLst>
                  <a:ext uri="{FF2B5EF4-FFF2-40B4-BE49-F238E27FC236}">
                    <a16:creationId xmlns:a16="http://schemas.microsoft.com/office/drawing/2014/main" id="{A23E440D-F132-468D-9816-261923E730D6}"/>
                  </a:ext>
                </a:extLst>
              </p:cNvPr>
              <p:cNvSpPr>
                <a:spLocks noChangeShapeType="1"/>
              </p:cNvSpPr>
              <p:nvPr/>
            </p:nvSpPr>
            <p:spPr bwMode="auto">
              <a:xfrm flipH="1">
                <a:off x="-6389054" y="2655887"/>
                <a:ext cx="2127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1" name="Freeform 362">
                <a:extLst>
                  <a:ext uri="{FF2B5EF4-FFF2-40B4-BE49-F238E27FC236}">
                    <a16:creationId xmlns:a16="http://schemas.microsoft.com/office/drawing/2014/main" id="{435F6DE7-BF6F-432F-9443-173A957497C5}"/>
                  </a:ext>
                </a:extLst>
              </p:cNvPr>
              <p:cNvSpPr>
                <a:spLocks/>
              </p:cNvSpPr>
              <p:nvPr/>
            </p:nvSpPr>
            <p:spPr bwMode="auto">
              <a:xfrm>
                <a:off x="-5747704" y="2597150"/>
                <a:ext cx="212725" cy="490538"/>
              </a:xfrm>
              <a:custGeom>
                <a:avLst/>
                <a:gdLst>
                  <a:gd name="T0" fmla="*/ 402 w 402"/>
                  <a:gd name="T1" fmla="*/ 928 h 928"/>
                  <a:gd name="T2" fmla="*/ 402 w 402"/>
                  <a:gd name="T3" fmla="*/ 0 h 928"/>
                  <a:gd name="T4" fmla="*/ 0 w 402"/>
                  <a:gd name="T5" fmla="*/ 0 h 928"/>
                  <a:gd name="T6" fmla="*/ 0 w 402"/>
                  <a:gd name="T7" fmla="*/ 928 h 928"/>
                </a:gdLst>
                <a:ahLst/>
                <a:cxnLst>
                  <a:cxn ang="0">
                    <a:pos x="T0" y="T1"/>
                  </a:cxn>
                  <a:cxn ang="0">
                    <a:pos x="T2" y="T3"/>
                  </a:cxn>
                  <a:cxn ang="0">
                    <a:pos x="T4" y="T5"/>
                  </a:cxn>
                  <a:cxn ang="0">
                    <a:pos x="T6" y="T7"/>
                  </a:cxn>
                </a:cxnLst>
                <a:rect l="0" t="0" r="r" b="b"/>
                <a:pathLst>
                  <a:path w="402" h="928">
                    <a:moveTo>
                      <a:pt x="402" y="928"/>
                    </a:moveTo>
                    <a:lnTo>
                      <a:pt x="402" y="0"/>
                    </a:lnTo>
                    <a:lnTo>
                      <a:pt x="0" y="0"/>
                    </a:lnTo>
                    <a:lnTo>
                      <a:pt x="0" y="928"/>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2" name="Freeform 363">
                <a:extLst>
                  <a:ext uri="{FF2B5EF4-FFF2-40B4-BE49-F238E27FC236}">
                    <a16:creationId xmlns:a16="http://schemas.microsoft.com/office/drawing/2014/main" id="{D23D4B4B-0500-4E42-A0F1-5219207293FE}"/>
                  </a:ext>
                </a:extLst>
              </p:cNvPr>
              <p:cNvSpPr>
                <a:spLocks/>
              </p:cNvSpPr>
              <p:nvPr/>
            </p:nvSpPr>
            <p:spPr bwMode="auto">
              <a:xfrm>
                <a:off x="-6071554" y="2597150"/>
                <a:ext cx="212725" cy="598488"/>
              </a:xfrm>
              <a:custGeom>
                <a:avLst/>
                <a:gdLst>
                  <a:gd name="T0" fmla="*/ 403 w 403"/>
                  <a:gd name="T1" fmla="*/ 1133 h 1133"/>
                  <a:gd name="T2" fmla="*/ 403 w 403"/>
                  <a:gd name="T3" fmla="*/ 0 h 1133"/>
                  <a:gd name="T4" fmla="*/ 0 w 403"/>
                  <a:gd name="T5" fmla="*/ 0 h 1133"/>
                  <a:gd name="T6" fmla="*/ 0 w 403"/>
                  <a:gd name="T7" fmla="*/ 1133 h 1133"/>
                </a:gdLst>
                <a:ahLst/>
                <a:cxnLst>
                  <a:cxn ang="0">
                    <a:pos x="T0" y="T1"/>
                  </a:cxn>
                  <a:cxn ang="0">
                    <a:pos x="T2" y="T3"/>
                  </a:cxn>
                  <a:cxn ang="0">
                    <a:pos x="T4" y="T5"/>
                  </a:cxn>
                  <a:cxn ang="0">
                    <a:pos x="T6" y="T7"/>
                  </a:cxn>
                </a:cxnLst>
                <a:rect l="0" t="0" r="r" b="b"/>
                <a:pathLst>
                  <a:path w="403" h="1133">
                    <a:moveTo>
                      <a:pt x="403" y="1133"/>
                    </a:moveTo>
                    <a:lnTo>
                      <a:pt x="403" y="0"/>
                    </a:lnTo>
                    <a:lnTo>
                      <a:pt x="0" y="0"/>
                    </a:lnTo>
                    <a:lnTo>
                      <a:pt x="0" y="1133"/>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3" name="Freeform 364">
                <a:extLst>
                  <a:ext uri="{FF2B5EF4-FFF2-40B4-BE49-F238E27FC236}">
                    <a16:creationId xmlns:a16="http://schemas.microsoft.com/office/drawing/2014/main" id="{6B65D8DB-1E86-4A6E-8FB5-5E1ADA31EDB3}"/>
                  </a:ext>
                </a:extLst>
              </p:cNvPr>
              <p:cNvSpPr>
                <a:spLocks/>
              </p:cNvSpPr>
              <p:nvPr/>
            </p:nvSpPr>
            <p:spPr bwMode="auto">
              <a:xfrm>
                <a:off x="-7030404" y="2620962"/>
                <a:ext cx="0" cy="254000"/>
              </a:xfrm>
              <a:custGeom>
                <a:avLst/>
                <a:gdLst>
                  <a:gd name="T0" fmla="*/ 0 h 479"/>
                  <a:gd name="T1" fmla="*/ 6 h 479"/>
                  <a:gd name="T2" fmla="*/ 479 h 479"/>
                </a:gdLst>
                <a:ahLst/>
                <a:cxnLst>
                  <a:cxn ang="0">
                    <a:pos x="0" y="T0"/>
                  </a:cxn>
                  <a:cxn ang="0">
                    <a:pos x="0" y="T1"/>
                  </a:cxn>
                  <a:cxn ang="0">
                    <a:pos x="0" y="T2"/>
                  </a:cxn>
                </a:cxnLst>
                <a:rect l="0" t="0" r="r" b="b"/>
                <a:pathLst>
                  <a:path h="479">
                    <a:moveTo>
                      <a:pt x="0" y="0"/>
                    </a:moveTo>
                    <a:lnTo>
                      <a:pt x="0" y="6"/>
                    </a:lnTo>
                    <a:lnTo>
                      <a:pt x="0" y="479"/>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4" name="Freeform 365">
                <a:extLst>
                  <a:ext uri="{FF2B5EF4-FFF2-40B4-BE49-F238E27FC236}">
                    <a16:creationId xmlns:a16="http://schemas.microsoft.com/office/drawing/2014/main" id="{0C5BEBDC-93E1-49B3-9286-C928881C3980}"/>
                  </a:ext>
                </a:extLst>
              </p:cNvPr>
              <p:cNvSpPr>
                <a:spLocks/>
              </p:cNvSpPr>
              <p:nvPr/>
            </p:nvSpPr>
            <p:spPr bwMode="auto">
              <a:xfrm>
                <a:off x="-7030404" y="2597150"/>
                <a:ext cx="212725" cy="23813"/>
              </a:xfrm>
              <a:custGeom>
                <a:avLst/>
                <a:gdLst>
                  <a:gd name="T0" fmla="*/ 402 w 402"/>
                  <a:gd name="T1" fmla="*/ 46 h 46"/>
                  <a:gd name="T2" fmla="*/ 402 w 402"/>
                  <a:gd name="T3" fmla="*/ 0 h 46"/>
                  <a:gd name="T4" fmla="*/ 0 w 402"/>
                  <a:gd name="T5" fmla="*/ 0 h 46"/>
                  <a:gd name="T6" fmla="*/ 0 w 402"/>
                  <a:gd name="T7" fmla="*/ 46 h 46"/>
                </a:gdLst>
                <a:ahLst/>
                <a:cxnLst>
                  <a:cxn ang="0">
                    <a:pos x="T0" y="T1"/>
                  </a:cxn>
                  <a:cxn ang="0">
                    <a:pos x="T2" y="T3"/>
                  </a:cxn>
                  <a:cxn ang="0">
                    <a:pos x="T4" y="T5"/>
                  </a:cxn>
                  <a:cxn ang="0">
                    <a:pos x="T6" y="T7"/>
                  </a:cxn>
                </a:cxnLst>
                <a:rect l="0" t="0" r="r" b="b"/>
                <a:pathLst>
                  <a:path w="402" h="46">
                    <a:moveTo>
                      <a:pt x="402" y="46"/>
                    </a:moveTo>
                    <a:lnTo>
                      <a:pt x="402" y="0"/>
                    </a:lnTo>
                    <a:lnTo>
                      <a:pt x="0" y="0"/>
                    </a:lnTo>
                    <a:lnTo>
                      <a:pt x="0" y="46"/>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5" name="Freeform 366">
                <a:extLst>
                  <a:ext uri="{FF2B5EF4-FFF2-40B4-BE49-F238E27FC236}">
                    <a16:creationId xmlns:a16="http://schemas.microsoft.com/office/drawing/2014/main" id="{8D5CD2CB-2160-48AB-95EC-0839929A995D}"/>
                  </a:ext>
                </a:extLst>
              </p:cNvPr>
              <p:cNvSpPr>
                <a:spLocks/>
              </p:cNvSpPr>
              <p:nvPr/>
            </p:nvSpPr>
            <p:spPr bwMode="auto">
              <a:xfrm>
                <a:off x="-6708142" y="2597150"/>
                <a:ext cx="212725" cy="39688"/>
              </a:xfrm>
              <a:custGeom>
                <a:avLst/>
                <a:gdLst>
                  <a:gd name="T0" fmla="*/ 0 w 403"/>
                  <a:gd name="T1" fmla="*/ 75 h 75"/>
                  <a:gd name="T2" fmla="*/ 0 w 403"/>
                  <a:gd name="T3" fmla="*/ 0 h 75"/>
                  <a:gd name="T4" fmla="*/ 403 w 403"/>
                  <a:gd name="T5" fmla="*/ 0 h 75"/>
                  <a:gd name="T6" fmla="*/ 403 w 403"/>
                  <a:gd name="T7" fmla="*/ 75 h 75"/>
                </a:gdLst>
                <a:ahLst/>
                <a:cxnLst>
                  <a:cxn ang="0">
                    <a:pos x="T0" y="T1"/>
                  </a:cxn>
                  <a:cxn ang="0">
                    <a:pos x="T2" y="T3"/>
                  </a:cxn>
                  <a:cxn ang="0">
                    <a:pos x="T4" y="T5"/>
                  </a:cxn>
                  <a:cxn ang="0">
                    <a:pos x="T6" y="T7"/>
                  </a:cxn>
                </a:cxnLst>
                <a:rect l="0" t="0" r="r" b="b"/>
                <a:pathLst>
                  <a:path w="403" h="75">
                    <a:moveTo>
                      <a:pt x="0" y="75"/>
                    </a:moveTo>
                    <a:lnTo>
                      <a:pt x="0" y="0"/>
                    </a:lnTo>
                    <a:lnTo>
                      <a:pt x="403" y="0"/>
                    </a:lnTo>
                    <a:lnTo>
                      <a:pt x="403" y="75"/>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6" name="Line 367">
                <a:extLst>
                  <a:ext uri="{FF2B5EF4-FFF2-40B4-BE49-F238E27FC236}">
                    <a16:creationId xmlns:a16="http://schemas.microsoft.com/office/drawing/2014/main" id="{E0201FCF-C11A-48BC-8810-D42255B30240}"/>
                  </a:ext>
                </a:extLst>
              </p:cNvPr>
              <p:cNvSpPr>
                <a:spLocks noChangeShapeType="1"/>
              </p:cNvSpPr>
              <p:nvPr/>
            </p:nvSpPr>
            <p:spPr bwMode="auto">
              <a:xfrm flipH="1">
                <a:off x="-6708142" y="2636837"/>
                <a:ext cx="2127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7" name="Freeform 368">
                <a:extLst>
                  <a:ext uri="{FF2B5EF4-FFF2-40B4-BE49-F238E27FC236}">
                    <a16:creationId xmlns:a16="http://schemas.microsoft.com/office/drawing/2014/main" id="{74449F56-42CB-4200-93A9-A6701E00D4C7}"/>
                  </a:ext>
                </a:extLst>
              </p:cNvPr>
              <p:cNvSpPr>
                <a:spLocks/>
              </p:cNvSpPr>
              <p:nvPr/>
            </p:nvSpPr>
            <p:spPr bwMode="auto">
              <a:xfrm>
                <a:off x="-6817679" y="2620962"/>
                <a:ext cx="0" cy="254000"/>
              </a:xfrm>
              <a:custGeom>
                <a:avLst/>
                <a:gdLst>
                  <a:gd name="T0" fmla="*/ 479 h 479"/>
                  <a:gd name="T1" fmla="*/ 6 h 479"/>
                  <a:gd name="T2" fmla="*/ 0 h 479"/>
                </a:gdLst>
                <a:ahLst/>
                <a:cxnLst>
                  <a:cxn ang="0">
                    <a:pos x="0" y="T0"/>
                  </a:cxn>
                  <a:cxn ang="0">
                    <a:pos x="0" y="T1"/>
                  </a:cxn>
                  <a:cxn ang="0">
                    <a:pos x="0" y="T2"/>
                  </a:cxn>
                </a:cxnLst>
                <a:rect l="0" t="0" r="r" b="b"/>
                <a:pathLst>
                  <a:path h="479">
                    <a:moveTo>
                      <a:pt x="0" y="479"/>
                    </a:moveTo>
                    <a:lnTo>
                      <a:pt x="0" y="6"/>
                    </a:lnTo>
                    <a:lnTo>
                      <a:pt x="0" y="0"/>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8" name="Line 369">
                <a:extLst>
                  <a:ext uri="{FF2B5EF4-FFF2-40B4-BE49-F238E27FC236}">
                    <a16:creationId xmlns:a16="http://schemas.microsoft.com/office/drawing/2014/main" id="{E14DD60D-856D-45F6-9B8D-230F8E97C614}"/>
                  </a:ext>
                </a:extLst>
              </p:cNvPr>
              <p:cNvSpPr>
                <a:spLocks noChangeShapeType="1"/>
              </p:cNvSpPr>
              <p:nvPr/>
            </p:nvSpPr>
            <p:spPr bwMode="auto">
              <a:xfrm flipH="1">
                <a:off x="-7030404" y="2874962"/>
                <a:ext cx="2127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9" name="Line 370">
                <a:extLst>
                  <a:ext uri="{FF2B5EF4-FFF2-40B4-BE49-F238E27FC236}">
                    <a16:creationId xmlns:a16="http://schemas.microsoft.com/office/drawing/2014/main" id="{DAC32B14-8308-4899-8986-65EBC8CC85AD}"/>
                  </a:ext>
                </a:extLst>
              </p:cNvPr>
              <p:cNvSpPr>
                <a:spLocks noChangeShapeType="1"/>
              </p:cNvSpPr>
              <p:nvPr/>
            </p:nvSpPr>
            <p:spPr bwMode="auto">
              <a:xfrm flipH="1">
                <a:off x="-7030404" y="2620962"/>
                <a:ext cx="2127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0" name="Line 371">
                <a:extLst>
                  <a:ext uri="{FF2B5EF4-FFF2-40B4-BE49-F238E27FC236}">
                    <a16:creationId xmlns:a16="http://schemas.microsoft.com/office/drawing/2014/main" id="{C388BE57-30B2-48F1-9F0A-A88A5F283B5E}"/>
                  </a:ext>
                </a:extLst>
              </p:cNvPr>
              <p:cNvSpPr>
                <a:spLocks noChangeShapeType="1"/>
              </p:cNvSpPr>
              <p:nvPr/>
            </p:nvSpPr>
            <p:spPr bwMode="auto">
              <a:xfrm flipH="1">
                <a:off x="-6708142" y="3251200"/>
                <a:ext cx="2127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1" name="Line 372">
                <a:extLst>
                  <a:ext uri="{FF2B5EF4-FFF2-40B4-BE49-F238E27FC236}">
                    <a16:creationId xmlns:a16="http://schemas.microsoft.com/office/drawing/2014/main" id="{DA15640C-32B3-462C-960C-4B995BE7F5AC}"/>
                  </a:ext>
                </a:extLst>
              </p:cNvPr>
              <p:cNvSpPr>
                <a:spLocks noChangeShapeType="1"/>
              </p:cNvSpPr>
              <p:nvPr/>
            </p:nvSpPr>
            <p:spPr bwMode="auto">
              <a:xfrm>
                <a:off x="-6708142" y="3098800"/>
                <a:ext cx="0" cy="15240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2" name="Line 373">
                <a:extLst>
                  <a:ext uri="{FF2B5EF4-FFF2-40B4-BE49-F238E27FC236}">
                    <a16:creationId xmlns:a16="http://schemas.microsoft.com/office/drawing/2014/main" id="{D1AAA523-04B2-4C90-9FF8-D38D9025FE6D}"/>
                  </a:ext>
                </a:extLst>
              </p:cNvPr>
              <p:cNvSpPr>
                <a:spLocks noChangeShapeType="1"/>
              </p:cNvSpPr>
              <p:nvPr/>
            </p:nvSpPr>
            <p:spPr bwMode="auto">
              <a:xfrm flipV="1">
                <a:off x="-6495417" y="3098800"/>
                <a:ext cx="0" cy="15240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3" name="Line 374">
                <a:extLst>
                  <a:ext uri="{FF2B5EF4-FFF2-40B4-BE49-F238E27FC236}">
                    <a16:creationId xmlns:a16="http://schemas.microsoft.com/office/drawing/2014/main" id="{4BC569F4-4478-4474-89FB-B8F297702069}"/>
                  </a:ext>
                </a:extLst>
              </p:cNvPr>
              <p:cNvSpPr>
                <a:spLocks noChangeShapeType="1"/>
              </p:cNvSpPr>
              <p:nvPr/>
            </p:nvSpPr>
            <p:spPr bwMode="auto">
              <a:xfrm flipH="1">
                <a:off x="-6708142" y="3098800"/>
                <a:ext cx="2127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4" name="Freeform 375">
                <a:extLst>
                  <a:ext uri="{FF2B5EF4-FFF2-40B4-BE49-F238E27FC236}">
                    <a16:creationId xmlns:a16="http://schemas.microsoft.com/office/drawing/2014/main" id="{F676DF0A-2707-4031-9B2E-1C615E2CEA9F}"/>
                  </a:ext>
                </a:extLst>
              </p:cNvPr>
              <p:cNvSpPr>
                <a:spLocks/>
              </p:cNvSpPr>
              <p:nvPr/>
            </p:nvSpPr>
            <p:spPr bwMode="auto">
              <a:xfrm>
                <a:off x="-6708142" y="3251200"/>
                <a:ext cx="212725" cy="436563"/>
              </a:xfrm>
              <a:custGeom>
                <a:avLst/>
                <a:gdLst>
                  <a:gd name="T0" fmla="*/ 0 w 403"/>
                  <a:gd name="T1" fmla="*/ 0 h 823"/>
                  <a:gd name="T2" fmla="*/ 0 w 403"/>
                  <a:gd name="T3" fmla="*/ 823 h 823"/>
                  <a:gd name="T4" fmla="*/ 403 w 403"/>
                  <a:gd name="T5" fmla="*/ 823 h 823"/>
                  <a:gd name="T6" fmla="*/ 403 w 403"/>
                  <a:gd name="T7" fmla="*/ 0 h 823"/>
                </a:gdLst>
                <a:ahLst/>
                <a:cxnLst>
                  <a:cxn ang="0">
                    <a:pos x="T0" y="T1"/>
                  </a:cxn>
                  <a:cxn ang="0">
                    <a:pos x="T2" y="T3"/>
                  </a:cxn>
                  <a:cxn ang="0">
                    <a:pos x="T4" y="T5"/>
                  </a:cxn>
                  <a:cxn ang="0">
                    <a:pos x="T6" y="T7"/>
                  </a:cxn>
                </a:cxnLst>
                <a:rect l="0" t="0" r="r" b="b"/>
                <a:pathLst>
                  <a:path w="403" h="823">
                    <a:moveTo>
                      <a:pt x="0" y="0"/>
                    </a:moveTo>
                    <a:lnTo>
                      <a:pt x="0" y="823"/>
                    </a:lnTo>
                    <a:lnTo>
                      <a:pt x="403" y="823"/>
                    </a:lnTo>
                    <a:lnTo>
                      <a:pt x="403" y="0"/>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5" name="Line 376">
                <a:extLst>
                  <a:ext uri="{FF2B5EF4-FFF2-40B4-BE49-F238E27FC236}">
                    <a16:creationId xmlns:a16="http://schemas.microsoft.com/office/drawing/2014/main" id="{C6D86F6A-066A-4FD0-8FBB-2E767CEF553D}"/>
                  </a:ext>
                </a:extLst>
              </p:cNvPr>
              <p:cNvSpPr>
                <a:spLocks noChangeShapeType="1"/>
              </p:cNvSpPr>
              <p:nvPr/>
            </p:nvSpPr>
            <p:spPr bwMode="auto">
              <a:xfrm flipH="1">
                <a:off x="-7030404" y="3143250"/>
                <a:ext cx="2127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6" name="Freeform 377">
                <a:extLst>
                  <a:ext uri="{FF2B5EF4-FFF2-40B4-BE49-F238E27FC236}">
                    <a16:creationId xmlns:a16="http://schemas.microsoft.com/office/drawing/2014/main" id="{6F1571AF-3F67-4C11-BEF4-526474CC3484}"/>
                  </a:ext>
                </a:extLst>
              </p:cNvPr>
              <p:cNvSpPr>
                <a:spLocks/>
              </p:cNvSpPr>
              <p:nvPr/>
            </p:nvSpPr>
            <p:spPr bwMode="auto">
              <a:xfrm>
                <a:off x="-7030404" y="3143250"/>
                <a:ext cx="212725" cy="544513"/>
              </a:xfrm>
              <a:custGeom>
                <a:avLst/>
                <a:gdLst>
                  <a:gd name="T0" fmla="*/ 0 w 402"/>
                  <a:gd name="T1" fmla="*/ 0 h 1029"/>
                  <a:gd name="T2" fmla="*/ 0 w 402"/>
                  <a:gd name="T3" fmla="*/ 1029 h 1029"/>
                  <a:gd name="T4" fmla="*/ 402 w 402"/>
                  <a:gd name="T5" fmla="*/ 1029 h 1029"/>
                  <a:gd name="T6" fmla="*/ 402 w 402"/>
                  <a:gd name="T7" fmla="*/ 0 h 1029"/>
                </a:gdLst>
                <a:ahLst/>
                <a:cxnLst>
                  <a:cxn ang="0">
                    <a:pos x="T0" y="T1"/>
                  </a:cxn>
                  <a:cxn ang="0">
                    <a:pos x="T2" y="T3"/>
                  </a:cxn>
                  <a:cxn ang="0">
                    <a:pos x="T4" y="T5"/>
                  </a:cxn>
                  <a:cxn ang="0">
                    <a:pos x="T6" y="T7"/>
                  </a:cxn>
                </a:cxnLst>
                <a:rect l="0" t="0" r="r" b="b"/>
                <a:pathLst>
                  <a:path w="402" h="1029">
                    <a:moveTo>
                      <a:pt x="0" y="0"/>
                    </a:moveTo>
                    <a:lnTo>
                      <a:pt x="0" y="1029"/>
                    </a:lnTo>
                    <a:lnTo>
                      <a:pt x="402" y="1029"/>
                    </a:lnTo>
                    <a:lnTo>
                      <a:pt x="402" y="0"/>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7" name="Line 378">
                <a:extLst>
                  <a:ext uri="{FF2B5EF4-FFF2-40B4-BE49-F238E27FC236}">
                    <a16:creationId xmlns:a16="http://schemas.microsoft.com/office/drawing/2014/main" id="{2EB6F43A-45EE-441B-A9E5-4A64F946F9AE}"/>
                  </a:ext>
                </a:extLst>
              </p:cNvPr>
              <p:cNvSpPr>
                <a:spLocks noChangeShapeType="1"/>
              </p:cNvSpPr>
              <p:nvPr/>
            </p:nvSpPr>
            <p:spPr bwMode="auto">
              <a:xfrm flipH="1">
                <a:off x="-5747704" y="3087687"/>
                <a:ext cx="2127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8" name="Line 379">
                <a:extLst>
                  <a:ext uri="{FF2B5EF4-FFF2-40B4-BE49-F238E27FC236}">
                    <a16:creationId xmlns:a16="http://schemas.microsoft.com/office/drawing/2014/main" id="{B4946442-6A42-4049-B033-5F168D298116}"/>
                  </a:ext>
                </a:extLst>
              </p:cNvPr>
              <p:cNvSpPr>
                <a:spLocks noChangeShapeType="1"/>
              </p:cNvSpPr>
              <p:nvPr/>
            </p:nvSpPr>
            <p:spPr bwMode="auto">
              <a:xfrm flipV="1">
                <a:off x="-5858829" y="3195637"/>
                <a:ext cx="0" cy="155575"/>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9" name="Line 380">
                <a:extLst>
                  <a:ext uri="{FF2B5EF4-FFF2-40B4-BE49-F238E27FC236}">
                    <a16:creationId xmlns:a16="http://schemas.microsoft.com/office/drawing/2014/main" id="{F4F823F8-D45B-4895-B625-553134F55D60}"/>
                  </a:ext>
                </a:extLst>
              </p:cNvPr>
              <p:cNvSpPr>
                <a:spLocks noChangeShapeType="1"/>
              </p:cNvSpPr>
              <p:nvPr/>
            </p:nvSpPr>
            <p:spPr bwMode="auto">
              <a:xfrm flipV="1">
                <a:off x="-6389054" y="3054350"/>
                <a:ext cx="0" cy="155575"/>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0" name="Line 381">
                <a:extLst>
                  <a:ext uri="{FF2B5EF4-FFF2-40B4-BE49-F238E27FC236}">
                    <a16:creationId xmlns:a16="http://schemas.microsoft.com/office/drawing/2014/main" id="{156A8F18-BC65-4FA0-9CBB-CBD0888C6010}"/>
                  </a:ext>
                </a:extLst>
              </p:cNvPr>
              <p:cNvSpPr>
                <a:spLocks noChangeShapeType="1"/>
              </p:cNvSpPr>
              <p:nvPr/>
            </p:nvSpPr>
            <p:spPr bwMode="auto">
              <a:xfrm>
                <a:off x="-6389054" y="3054350"/>
                <a:ext cx="2127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1" name="Line 382">
                <a:extLst>
                  <a:ext uri="{FF2B5EF4-FFF2-40B4-BE49-F238E27FC236}">
                    <a16:creationId xmlns:a16="http://schemas.microsoft.com/office/drawing/2014/main" id="{FE8135C0-A2B0-4563-8F65-D8660E5666BE}"/>
                  </a:ext>
                </a:extLst>
              </p:cNvPr>
              <p:cNvSpPr>
                <a:spLocks noChangeShapeType="1"/>
              </p:cNvSpPr>
              <p:nvPr/>
            </p:nvSpPr>
            <p:spPr bwMode="auto">
              <a:xfrm>
                <a:off x="-6176329" y="3054350"/>
                <a:ext cx="0" cy="155575"/>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2" name="Line 383">
                <a:extLst>
                  <a:ext uri="{FF2B5EF4-FFF2-40B4-BE49-F238E27FC236}">
                    <a16:creationId xmlns:a16="http://schemas.microsoft.com/office/drawing/2014/main" id="{295B665D-D5DC-4315-AFFA-4FB2B9881365}"/>
                  </a:ext>
                </a:extLst>
              </p:cNvPr>
              <p:cNvSpPr>
                <a:spLocks noChangeShapeType="1"/>
              </p:cNvSpPr>
              <p:nvPr/>
            </p:nvSpPr>
            <p:spPr bwMode="auto">
              <a:xfrm flipH="1">
                <a:off x="-6389054" y="3209925"/>
                <a:ext cx="2127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3" name="Line 384">
                <a:extLst>
                  <a:ext uri="{FF2B5EF4-FFF2-40B4-BE49-F238E27FC236}">
                    <a16:creationId xmlns:a16="http://schemas.microsoft.com/office/drawing/2014/main" id="{82CD93F8-8445-43FC-830C-70E6CE8F73BD}"/>
                  </a:ext>
                </a:extLst>
              </p:cNvPr>
              <p:cNvSpPr>
                <a:spLocks noChangeShapeType="1"/>
              </p:cNvSpPr>
              <p:nvPr/>
            </p:nvSpPr>
            <p:spPr bwMode="auto">
              <a:xfrm>
                <a:off x="-6071554" y="3195637"/>
                <a:ext cx="0" cy="155575"/>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4" name="Freeform 385">
                <a:extLst>
                  <a:ext uri="{FF2B5EF4-FFF2-40B4-BE49-F238E27FC236}">
                    <a16:creationId xmlns:a16="http://schemas.microsoft.com/office/drawing/2014/main" id="{B3DE3E99-CCA7-4E6E-A8CE-F5284C141AA4}"/>
                  </a:ext>
                </a:extLst>
              </p:cNvPr>
              <p:cNvSpPr>
                <a:spLocks/>
              </p:cNvSpPr>
              <p:nvPr/>
            </p:nvSpPr>
            <p:spPr bwMode="auto">
              <a:xfrm>
                <a:off x="-6389054" y="3209925"/>
                <a:ext cx="212725" cy="477838"/>
              </a:xfrm>
              <a:custGeom>
                <a:avLst/>
                <a:gdLst>
                  <a:gd name="T0" fmla="*/ 0 w 403"/>
                  <a:gd name="T1" fmla="*/ 0 h 902"/>
                  <a:gd name="T2" fmla="*/ 0 w 403"/>
                  <a:gd name="T3" fmla="*/ 902 h 902"/>
                  <a:gd name="T4" fmla="*/ 403 w 403"/>
                  <a:gd name="T5" fmla="*/ 902 h 902"/>
                  <a:gd name="T6" fmla="*/ 403 w 403"/>
                  <a:gd name="T7" fmla="*/ 0 h 902"/>
                </a:gdLst>
                <a:ahLst/>
                <a:cxnLst>
                  <a:cxn ang="0">
                    <a:pos x="T0" y="T1"/>
                  </a:cxn>
                  <a:cxn ang="0">
                    <a:pos x="T2" y="T3"/>
                  </a:cxn>
                  <a:cxn ang="0">
                    <a:pos x="T4" y="T5"/>
                  </a:cxn>
                  <a:cxn ang="0">
                    <a:pos x="T6" y="T7"/>
                  </a:cxn>
                </a:cxnLst>
                <a:rect l="0" t="0" r="r" b="b"/>
                <a:pathLst>
                  <a:path w="403" h="902">
                    <a:moveTo>
                      <a:pt x="0" y="0"/>
                    </a:moveTo>
                    <a:lnTo>
                      <a:pt x="0" y="902"/>
                    </a:lnTo>
                    <a:lnTo>
                      <a:pt x="403" y="902"/>
                    </a:lnTo>
                    <a:lnTo>
                      <a:pt x="403" y="0"/>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5" name="Freeform 386">
                <a:extLst>
                  <a:ext uri="{FF2B5EF4-FFF2-40B4-BE49-F238E27FC236}">
                    <a16:creationId xmlns:a16="http://schemas.microsoft.com/office/drawing/2014/main" id="{6426AD01-FC2D-43A5-8857-B6182B850D14}"/>
                  </a:ext>
                </a:extLst>
              </p:cNvPr>
              <p:cNvSpPr>
                <a:spLocks/>
              </p:cNvSpPr>
              <p:nvPr/>
            </p:nvSpPr>
            <p:spPr bwMode="auto">
              <a:xfrm>
                <a:off x="-5747704" y="3087687"/>
                <a:ext cx="212725" cy="600075"/>
              </a:xfrm>
              <a:custGeom>
                <a:avLst/>
                <a:gdLst>
                  <a:gd name="T0" fmla="*/ 0 w 402"/>
                  <a:gd name="T1" fmla="*/ 0 h 1133"/>
                  <a:gd name="T2" fmla="*/ 0 w 402"/>
                  <a:gd name="T3" fmla="*/ 1133 h 1133"/>
                  <a:gd name="T4" fmla="*/ 402 w 402"/>
                  <a:gd name="T5" fmla="*/ 1133 h 1133"/>
                  <a:gd name="T6" fmla="*/ 402 w 402"/>
                  <a:gd name="T7" fmla="*/ 0 h 1133"/>
                </a:gdLst>
                <a:ahLst/>
                <a:cxnLst>
                  <a:cxn ang="0">
                    <a:pos x="T0" y="T1"/>
                  </a:cxn>
                  <a:cxn ang="0">
                    <a:pos x="T2" y="T3"/>
                  </a:cxn>
                  <a:cxn ang="0">
                    <a:pos x="T4" y="T5"/>
                  </a:cxn>
                  <a:cxn ang="0">
                    <a:pos x="T6" y="T7"/>
                  </a:cxn>
                </a:cxnLst>
                <a:rect l="0" t="0" r="r" b="b"/>
                <a:pathLst>
                  <a:path w="402" h="1133">
                    <a:moveTo>
                      <a:pt x="0" y="0"/>
                    </a:moveTo>
                    <a:lnTo>
                      <a:pt x="0" y="1133"/>
                    </a:lnTo>
                    <a:lnTo>
                      <a:pt x="402" y="1133"/>
                    </a:lnTo>
                    <a:lnTo>
                      <a:pt x="402" y="0"/>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6" name="Line 387">
                <a:extLst>
                  <a:ext uri="{FF2B5EF4-FFF2-40B4-BE49-F238E27FC236}">
                    <a16:creationId xmlns:a16="http://schemas.microsoft.com/office/drawing/2014/main" id="{AF41C189-E7F4-4758-A6C2-A4A21A271C93}"/>
                  </a:ext>
                </a:extLst>
              </p:cNvPr>
              <p:cNvSpPr>
                <a:spLocks noChangeShapeType="1"/>
              </p:cNvSpPr>
              <p:nvPr/>
            </p:nvSpPr>
            <p:spPr bwMode="auto">
              <a:xfrm flipH="1">
                <a:off x="-6071554" y="3195637"/>
                <a:ext cx="2127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7" name="Line 388">
                <a:extLst>
                  <a:ext uri="{FF2B5EF4-FFF2-40B4-BE49-F238E27FC236}">
                    <a16:creationId xmlns:a16="http://schemas.microsoft.com/office/drawing/2014/main" id="{A096AF5C-B82E-4758-BAC7-5FEF0C7E306B}"/>
                  </a:ext>
                </a:extLst>
              </p:cNvPr>
              <p:cNvSpPr>
                <a:spLocks noChangeShapeType="1"/>
              </p:cNvSpPr>
              <p:nvPr/>
            </p:nvSpPr>
            <p:spPr bwMode="auto">
              <a:xfrm flipH="1">
                <a:off x="-6071554" y="3351212"/>
                <a:ext cx="2127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8" name="Freeform 389">
                <a:extLst>
                  <a:ext uri="{FF2B5EF4-FFF2-40B4-BE49-F238E27FC236}">
                    <a16:creationId xmlns:a16="http://schemas.microsoft.com/office/drawing/2014/main" id="{77E63CE8-8A8C-4E12-8E65-C8D5FBF56C54}"/>
                  </a:ext>
                </a:extLst>
              </p:cNvPr>
              <p:cNvSpPr>
                <a:spLocks/>
              </p:cNvSpPr>
              <p:nvPr/>
            </p:nvSpPr>
            <p:spPr bwMode="auto">
              <a:xfrm>
                <a:off x="-6071554" y="3351212"/>
                <a:ext cx="212725" cy="336550"/>
              </a:xfrm>
              <a:custGeom>
                <a:avLst/>
                <a:gdLst>
                  <a:gd name="T0" fmla="*/ 0 w 403"/>
                  <a:gd name="T1" fmla="*/ 0 h 635"/>
                  <a:gd name="T2" fmla="*/ 0 w 403"/>
                  <a:gd name="T3" fmla="*/ 635 h 635"/>
                  <a:gd name="T4" fmla="*/ 403 w 403"/>
                  <a:gd name="T5" fmla="*/ 635 h 635"/>
                  <a:gd name="T6" fmla="*/ 403 w 403"/>
                  <a:gd name="T7" fmla="*/ 0 h 635"/>
                </a:gdLst>
                <a:ahLst/>
                <a:cxnLst>
                  <a:cxn ang="0">
                    <a:pos x="T0" y="T1"/>
                  </a:cxn>
                  <a:cxn ang="0">
                    <a:pos x="T2" y="T3"/>
                  </a:cxn>
                  <a:cxn ang="0">
                    <a:pos x="T4" y="T5"/>
                  </a:cxn>
                  <a:cxn ang="0">
                    <a:pos x="T6" y="T7"/>
                  </a:cxn>
                </a:cxnLst>
                <a:rect l="0" t="0" r="r" b="b"/>
                <a:pathLst>
                  <a:path w="403" h="635">
                    <a:moveTo>
                      <a:pt x="0" y="0"/>
                    </a:moveTo>
                    <a:lnTo>
                      <a:pt x="0" y="635"/>
                    </a:lnTo>
                    <a:lnTo>
                      <a:pt x="403" y="635"/>
                    </a:lnTo>
                    <a:lnTo>
                      <a:pt x="403" y="0"/>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9" name="Line 390">
                <a:extLst>
                  <a:ext uri="{FF2B5EF4-FFF2-40B4-BE49-F238E27FC236}">
                    <a16:creationId xmlns:a16="http://schemas.microsoft.com/office/drawing/2014/main" id="{950BCF33-C2FF-4924-BC0A-35D94081E6CA}"/>
                  </a:ext>
                </a:extLst>
              </p:cNvPr>
              <p:cNvSpPr>
                <a:spLocks noChangeShapeType="1"/>
              </p:cNvSpPr>
              <p:nvPr/>
            </p:nvSpPr>
            <p:spPr bwMode="auto">
              <a:xfrm>
                <a:off x="-6389054" y="2655887"/>
                <a:ext cx="0" cy="398463"/>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0" name="Line 391">
                <a:extLst>
                  <a:ext uri="{FF2B5EF4-FFF2-40B4-BE49-F238E27FC236}">
                    <a16:creationId xmlns:a16="http://schemas.microsoft.com/office/drawing/2014/main" id="{149571F3-BD30-41A0-BF42-312C5811A27F}"/>
                  </a:ext>
                </a:extLst>
              </p:cNvPr>
              <p:cNvSpPr>
                <a:spLocks noChangeShapeType="1"/>
              </p:cNvSpPr>
              <p:nvPr/>
            </p:nvSpPr>
            <p:spPr bwMode="auto">
              <a:xfrm flipV="1">
                <a:off x="-6176329" y="2655887"/>
                <a:ext cx="0" cy="398463"/>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1" name="Line 392">
                <a:extLst>
                  <a:ext uri="{FF2B5EF4-FFF2-40B4-BE49-F238E27FC236}">
                    <a16:creationId xmlns:a16="http://schemas.microsoft.com/office/drawing/2014/main" id="{F6EF885F-729D-483C-B618-EA974B8260E6}"/>
                  </a:ext>
                </a:extLst>
              </p:cNvPr>
              <p:cNvSpPr>
                <a:spLocks noChangeShapeType="1"/>
              </p:cNvSpPr>
              <p:nvPr/>
            </p:nvSpPr>
            <p:spPr bwMode="auto">
              <a:xfrm>
                <a:off x="-6708142" y="2636837"/>
                <a:ext cx="0" cy="461963"/>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2" name="Line 393">
                <a:extLst>
                  <a:ext uri="{FF2B5EF4-FFF2-40B4-BE49-F238E27FC236}">
                    <a16:creationId xmlns:a16="http://schemas.microsoft.com/office/drawing/2014/main" id="{C47D6AE7-E440-42A9-81B0-2E3854E6EAE4}"/>
                  </a:ext>
                </a:extLst>
              </p:cNvPr>
              <p:cNvSpPr>
                <a:spLocks noChangeShapeType="1"/>
              </p:cNvSpPr>
              <p:nvPr/>
            </p:nvSpPr>
            <p:spPr bwMode="auto">
              <a:xfrm>
                <a:off x="-6495417" y="2636837"/>
                <a:ext cx="0" cy="461963"/>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3" name="Line 394">
                <a:extLst>
                  <a:ext uri="{FF2B5EF4-FFF2-40B4-BE49-F238E27FC236}">
                    <a16:creationId xmlns:a16="http://schemas.microsoft.com/office/drawing/2014/main" id="{89D4EDDE-7578-469A-9088-CE98E6C8E428}"/>
                  </a:ext>
                </a:extLst>
              </p:cNvPr>
              <p:cNvSpPr>
                <a:spLocks noChangeShapeType="1"/>
              </p:cNvSpPr>
              <p:nvPr/>
            </p:nvSpPr>
            <p:spPr bwMode="auto">
              <a:xfrm>
                <a:off x="-7030404" y="2874962"/>
                <a:ext cx="0" cy="268288"/>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4" name="Line 395">
                <a:extLst>
                  <a:ext uri="{FF2B5EF4-FFF2-40B4-BE49-F238E27FC236}">
                    <a16:creationId xmlns:a16="http://schemas.microsoft.com/office/drawing/2014/main" id="{02B98B01-4B00-4A93-8DE1-503D568C2FEE}"/>
                  </a:ext>
                </a:extLst>
              </p:cNvPr>
              <p:cNvSpPr>
                <a:spLocks noChangeShapeType="1"/>
              </p:cNvSpPr>
              <p:nvPr/>
            </p:nvSpPr>
            <p:spPr bwMode="auto">
              <a:xfrm flipV="1">
                <a:off x="-6817679" y="2874962"/>
                <a:ext cx="0" cy="268288"/>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01" name="Groupe 1200">
              <a:extLst>
                <a:ext uri="{FF2B5EF4-FFF2-40B4-BE49-F238E27FC236}">
                  <a16:creationId xmlns:a16="http://schemas.microsoft.com/office/drawing/2014/main" id="{4D092277-367F-4936-A4D2-99DE4969C91B}"/>
                </a:ext>
              </a:extLst>
            </p:cNvPr>
            <p:cNvGrpSpPr/>
            <p:nvPr/>
          </p:nvGrpSpPr>
          <p:grpSpPr>
            <a:xfrm>
              <a:off x="4039000" y="2445702"/>
              <a:ext cx="3422961" cy="1413643"/>
              <a:chOff x="-4819016" y="2582862"/>
              <a:chExt cx="2146300" cy="1136649"/>
            </a:xfrm>
          </p:grpSpPr>
          <p:sp>
            <p:nvSpPr>
              <p:cNvPr id="296" name="Freeform 7">
                <a:extLst>
                  <a:ext uri="{FF2B5EF4-FFF2-40B4-BE49-F238E27FC236}">
                    <a16:creationId xmlns:a16="http://schemas.microsoft.com/office/drawing/2014/main" id="{5C0009F3-CDCE-4D6C-B4CB-03EC0613F468}"/>
                  </a:ext>
                </a:extLst>
              </p:cNvPr>
              <p:cNvSpPr>
                <a:spLocks/>
              </p:cNvSpPr>
              <p:nvPr/>
            </p:nvSpPr>
            <p:spPr bwMode="auto">
              <a:xfrm>
                <a:off x="-4787266" y="2582862"/>
                <a:ext cx="2114550" cy="1109662"/>
              </a:xfrm>
              <a:custGeom>
                <a:avLst/>
                <a:gdLst>
                  <a:gd name="T0" fmla="*/ 3995 w 3995"/>
                  <a:gd name="T1" fmla="*/ 2097 h 2097"/>
                  <a:gd name="T2" fmla="*/ 0 w 3995"/>
                  <a:gd name="T3" fmla="*/ 2097 h 2097"/>
                  <a:gd name="T4" fmla="*/ 0 w 3995"/>
                  <a:gd name="T5" fmla="*/ 0 h 2097"/>
                </a:gdLst>
                <a:ahLst/>
                <a:cxnLst>
                  <a:cxn ang="0">
                    <a:pos x="T0" y="T1"/>
                  </a:cxn>
                  <a:cxn ang="0">
                    <a:pos x="T2" y="T3"/>
                  </a:cxn>
                  <a:cxn ang="0">
                    <a:pos x="T4" y="T5"/>
                  </a:cxn>
                </a:cxnLst>
                <a:rect l="0" t="0" r="r" b="b"/>
                <a:pathLst>
                  <a:path w="3995" h="2097">
                    <a:moveTo>
                      <a:pt x="3995" y="2097"/>
                    </a:moveTo>
                    <a:lnTo>
                      <a:pt x="0" y="2097"/>
                    </a:lnTo>
                    <a:lnTo>
                      <a:pt x="0" y="0"/>
                    </a:lnTo>
                  </a:path>
                </a:pathLst>
              </a:custGeom>
              <a:noFill/>
              <a:ln w="1270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5" name="Line 16">
                <a:extLst>
                  <a:ext uri="{FF2B5EF4-FFF2-40B4-BE49-F238E27FC236}">
                    <a16:creationId xmlns:a16="http://schemas.microsoft.com/office/drawing/2014/main" id="{A8217102-9154-44D4-B877-DB0F869893BF}"/>
                  </a:ext>
                </a:extLst>
              </p:cNvPr>
              <p:cNvSpPr>
                <a:spLocks noChangeShapeType="1"/>
              </p:cNvSpPr>
              <p:nvPr/>
            </p:nvSpPr>
            <p:spPr bwMode="auto">
              <a:xfrm>
                <a:off x="-3204529" y="3692524"/>
                <a:ext cx="0" cy="26987"/>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6" name="Line 17">
                <a:extLst>
                  <a:ext uri="{FF2B5EF4-FFF2-40B4-BE49-F238E27FC236}">
                    <a16:creationId xmlns:a16="http://schemas.microsoft.com/office/drawing/2014/main" id="{3D405A01-D52A-4034-A1B5-86AB82D02AD0}"/>
                  </a:ext>
                </a:extLst>
              </p:cNvPr>
              <p:cNvSpPr>
                <a:spLocks noChangeShapeType="1"/>
              </p:cNvSpPr>
              <p:nvPr/>
            </p:nvSpPr>
            <p:spPr bwMode="auto">
              <a:xfrm>
                <a:off x="-2941004" y="3692524"/>
                <a:ext cx="0" cy="26987"/>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7" name="Line 18">
                <a:extLst>
                  <a:ext uri="{FF2B5EF4-FFF2-40B4-BE49-F238E27FC236}">
                    <a16:creationId xmlns:a16="http://schemas.microsoft.com/office/drawing/2014/main" id="{84938BDB-42C1-440F-AD1E-AC3C21BEDB9B}"/>
                  </a:ext>
                </a:extLst>
              </p:cNvPr>
              <p:cNvSpPr>
                <a:spLocks noChangeShapeType="1"/>
              </p:cNvSpPr>
              <p:nvPr/>
            </p:nvSpPr>
            <p:spPr bwMode="auto">
              <a:xfrm>
                <a:off x="-2675891" y="3692524"/>
                <a:ext cx="0" cy="26987"/>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 name="Line 44">
                <a:extLst>
                  <a:ext uri="{FF2B5EF4-FFF2-40B4-BE49-F238E27FC236}">
                    <a16:creationId xmlns:a16="http://schemas.microsoft.com/office/drawing/2014/main" id="{3E5393DF-1ADF-4BF5-93EA-3AB65F67956C}"/>
                  </a:ext>
                </a:extLst>
              </p:cNvPr>
              <p:cNvSpPr>
                <a:spLocks noChangeShapeType="1"/>
              </p:cNvSpPr>
              <p:nvPr/>
            </p:nvSpPr>
            <p:spPr bwMode="auto">
              <a:xfrm>
                <a:off x="-4819016" y="2593974"/>
                <a:ext cx="28575" cy="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 name="Line 45">
                <a:extLst>
                  <a:ext uri="{FF2B5EF4-FFF2-40B4-BE49-F238E27FC236}">
                    <a16:creationId xmlns:a16="http://schemas.microsoft.com/office/drawing/2014/main" id="{219306F9-3B5B-4C64-B465-E6BD38D2B937}"/>
                  </a:ext>
                </a:extLst>
              </p:cNvPr>
              <p:cNvSpPr>
                <a:spLocks noChangeShapeType="1"/>
              </p:cNvSpPr>
              <p:nvPr/>
            </p:nvSpPr>
            <p:spPr bwMode="auto">
              <a:xfrm>
                <a:off x="-4819016" y="2813049"/>
                <a:ext cx="28575" cy="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 name="Line 46">
                <a:extLst>
                  <a:ext uri="{FF2B5EF4-FFF2-40B4-BE49-F238E27FC236}">
                    <a16:creationId xmlns:a16="http://schemas.microsoft.com/office/drawing/2014/main" id="{D0554BD9-7B99-44BD-8084-A9B07E6F5413}"/>
                  </a:ext>
                </a:extLst>
              </p:cNvPr>
              <p:cNvSpPr>
                <a:spLocks noChangeShapeType="1"/>
              </p:cNvSpPr>
              <p:nvPr/>
            </p:nvSpPr>
            <p:spPr bwMode="auto">
              <a:xfrm>
                <a:off x="-4819016" y="3035299"/>
                <a:ext cx="28575" cy="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 name="Line 47">
                <a:extLst>
                  <a:ext uri="{FF2B5EF4-FFF2-40B4-BE49-F238E27FC236}">
                    <a16:creationId xmlns:a16="http://schemas.microsoft.com/office/drawing/2014/main" id="{CB00D585-4F9F-4A29-807C-68CAFC83913F}"/>
                  </a:ext>
                </a:extLst>
              </p:cNvPr>
              <p:cNvSpPr>
                <a:spLocks noChangeShapeType="1"/>
              </p:cNvSpPr>
              <p:nvPr/>
            </p:nvSpPr>
            <p:spPr bwMode="auto">
              <a:xfrm>
                <a:off x="-4819016" y="3254374"/>
                <a:ext cx="28575" cy="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 name="Line 48">
                <a:extLst>
                  <a:ext uri="{FF2B5EF4-FFF2-40B4-BE49-F238E27FC236}">
                    <a16:creationId xmlns:a16="http://schemas.microsoft.com/office/drawing/2014/main" id="{2E865EB4-70A6-4AF8-A162-688819F48ECF}"/>
                  </a:ext>
                </a:extLst>
              </p:cNvPr>
              <p:cNvSpPr>
                <a:spLocks noChangeShapeType="1"/>
              </p:cNvSpPr>
              <p:nvPr/>
            </p:nvSpPr>
            <p:spPr bwMode="auto">
              <a:xfrm>
                <a:off x="-4819016" y="3475037"/>
                <a:ext cx="28575" cy="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 name="Freeform 50">
                <a:extLst>
                  <a:ext uri="{FF2B5EF4-FFF2-40B4-BE49-F238E27FC236}">
                    <a16:creationId xmlns:a16="http://schemas.microsoft.com/office/drawing/2014/main" id="{D359EB7F-603F-43E3-A92E-F4A6A5A1E5F8}"/>
                  </a:ext>
                </a:extLst>
              </p:cNvPr>
              <p:cNvSpPr>
                <a:spLocks/>
              </p:cNvSpPr>
              <p:nvPr/>
            </p:nvSpPr>
            <p:spPr bwMode="auto">
              <a:xfrm>
                <a:off x="-4819016" y="3692524"/>
                <a:ext cx="28575" cy="26987"/>
              </a:xfrm>
              <a:custGeom>
                <a:avLst/>
                <a:gdLst>
                  <a:gd name="T0" fmla="*/ 0 w 55"/>
                  <a:gd name="T1" fmla="*/ 0 h 50"/>
                  <a:gd name="T2" fmla="*/ 55 w 55"/>
                  <a:gd name="T3" fmla="*/ 0 h 50"/>
                  <a:gd name="T4" fmla="*/ 55 w 55"/>
                  <a:gd name="T5" fmla="*/ 50 h 50"/>
                </a:gdLst>
                <a:ahLst/>
                <a:cxnLst>
                  <a:cxn ang="0">
                    <a:pos x="T0" y="T1"/>
                  </a:cxn>
                  <a:cxn ang="0">
                    <a:pos x="T2" y="T3"/>
                  </a:cxn>
                  <a:cxn ang="0">
                    <a:pos x="T4" y="T5"/>
                  </a:cxn>
                </a:cxnLst>
                <a:rect l="0" t="0" r="r" b="b"/>
                <a:pathLst>
                  <a:path w="55" h="50">
                    <a:moveTo>
                      <a:pt x="0" y="0"/>
                    </a:moveTo>
                    <a:lnTo>
                      <a:pt x="55" y="0"/>
                    </a:lnTo>
                    <a:lnTo>
                      <a:pt x="55" y="50"/>
                    </a:lnTo>
                  </a:path>
                </a:pathLst>
              </a:custGeom>
              <a:noFill/>
              <a:ln w="1270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 name="Line 51">
                <a:extLst>
                  <a:ext uri="{FF2B5EF4-FFF2-40B4-BE49-F238E27FC236}">
                    <a16:creationId xmlns:a16="http://schemas.microsoft.com/office/drawing/2014/main" id="{E446DCF0-3E27-46EE-BF74-B6E5D53728D1}"/>
                  </a:ext>
                </a:extLst>
              </p:cNvPr>
              <p:cNvSpPr>
                <a:spLocks noChangeShapeType="1"/>
              </p:cNvSpPr>
              <p:nvPr/>
            </p:nvSpPr>
            <p:spPr bwMode="auto">
              <a:xfrm>
                <a:off x="-4520566" y="3692524"/>
                <a:ext cx="0" cy="26987"/>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 name="Line 52">
                <a:extLst>
                  <a:ext uri="{FF2B5EF4-FFF2-40B4-BE49-F238E27FC236}">
                    <a16:creationId xmlns:a16="http://schemas.microsoft.com/office/drawing/2014/main" id="{349DDB9E-8DCD-44DF-996D-B49E4EEF9B06}"/>
                  </a:ext>
                </a:extLst>
              </p:cNvPr>
              <p:cNvSpPr>
                <a:spLocks noChangeShapeType="1"/>
              </p:cNvSpPr>
              <p:nvPr/>
            </p:nvSpPr>
            <p:spPr bwMode="auto">
              <a:xfrm>
                <a:off x="-4260216" y="3692524"/>
                <a:ext cx="0" cy="26987"/>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 name="Line 53">
                <a:extLst>
                  <a:ext uri="{FF2B5EF4-FFF2-40B4-BE49-F238E27FC236}">
                    <a16:creationId xmlns:a16="http://schemas.microsoft.com/office/drawing/2014/main" id="{AB4DB7E6-6C5B-4252-A889-873CF8B192DC}"/>
                  </a:ext>
                </a:extLst>
              </p:cNvPr>
              <p:cNvSpPr>
                <a:spLocks noChangeShapeType="1"/>
              </p:cNvSpPr>
              <p:nvPr/>
            </p:nvSpPr>
            <p:spPr bwMode="auto">
              <a:xfrm>
                <a:off x="-3995104" y="3692524"/>
                <a:ext cx="0" cy="26987"/>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 name="Line 54">
                <a:extLst>
                  <a:ext uri="{FF2B5EF4-FFF2-40B4-BE49-F238E27FC236}">
                    <a16:creationId xmlns:a16="http://schemas.microsoft.com/office/drawing/2014/main" id="{FE71A78F-9839-44E3-B6FB-1F63335B421E}"/>
                  </a:ext>
                </a:extLst>
              </p:cNvPr>
              <p:cNvSpPr>
                <a:spLocks noChangeShapeType="1"/>
              </p:cNvSpPr>
              <p:nvPr/>
            </p:nvSpPr>
            <p:spPr bwMode="auto">
              <a:xfrm>
                <a:off x="-3731579" y="3692524"/>
                <a:ext cx="0" cy="26987"/>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 name="Line 55">
                <a:extLst>
                  <a:ext uri="{FF2B5EF4-FFF2-40B4-BE49-F238E27FC236}">
                    <a16:creationId xmlns:a16="http://schemas.microsoft.com/office/drawing/2014/main" id="{6B425F87-D6EF-44F6-AC0F-A4780C924832}"/>
                  </a:ext>
                </a:extLst>
              </p:cNvPr>
              <p:cNvSpPr>
                <a:spLocks noChangeShapeType="1"/>
              </p:cNvSpPr>
              <p:nvPr/>
            </p:nvSpPr>
            <p:spPr bwMode="auto">
              <a:xfrm>
                <a:off x="-3464879" y="3692524"/>
                <a:ext cx="0" cy="26987"/>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02" name="Rectangle 108">
                <a:extLst>
                  <a:ext uri="{FF2B5EF4-FFF2-40B4-BE49-F238E27FC236}">
                    <a16:creationId xmlns:a16="http://schemas.microsoft.com/office/drawing/2014/main" id="{D40CEC28-0D55-4481-8A7E-62FDF7928B6A}"/>
                  </a:ext>
                </a:extLst>
              </p:cNvPr>
              <p:cNvSpPr>
                <a:spLocks noChangeArrowheads="1"/>
              </p:cNvSpPr>
              <p:nvPr/>
            </p:nvSpPr>
            <p:spPr bwMode="auto">
              <a:xfrm>
                <a:off x="-3163254" y="2589212"/>
                <a:ext cx="173038" cy="633412"/>
              </a:xfrm>
              <a:prstGeom prst="rect">
                <a:avLst/>
              </a:prstGeom>
              <a:solidFill>
                <a:srgbClr val="00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3" name="Rectangle 109">
                <a:extLst>
                  <a:ext uri="{FF2B5EF4-FFF2-40B4-BE49-F238E27FC236}">
                    <a16:creationId xmlns:a16="http://schemas.microsoft.com/office/drawing/2014/main" id="{A5AA7DC1-891F-4C9A-AC06-019017C2B366}"/>
                  </a:ext>
                </a:extLst>
              </p:cNvPr>
              <p:cNvSpPr>
                <a:spLocks noChangeArrowheads="1"/>
              </p:cNvSpPr>
              <p:nvPr/>
            </p:nvSpPr>
            <p:spPr bwMode="auto">
              <a:xfrm>
                <a:off x="-3163254" y="3222624"/>
                <a:ext cx="173038" cy="465137"/>
              </a:xfrm>
              <a:prstGeom prst="rect">
                <a:avLst/>
              </a:prstGeom>
              <a:solidFill>
                <a:srgbClr val="66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4" name="Rectangle 110">
                <a:extLst>
                  <a:ext uri="{FF2B5EF4-FFF2-40B4-BE49-F238E27FC236}">
                    <a16:creationId xmlns:a16="http://schemas.microsoft.com/office/drawing/2014/main" id="{723F6D33-93F3-4EFD-8F6C-3C845E388831}"/>
                  </a:ext>
                </a:extLst>
              </p:cNvPr>
              <p:cNvSpPr>
                <a:spLocks noChangeArrowheads="1"/>
              </p:cNvSpPr>
              <p:nvPr/>
            </p:nvSpPr>
            <p:spPr bwMode="auto">
              <a:xfrm>
                <a:off x="-2907666" y="2589212"/>
                <a:ext cx="174625" cy="828675"/>
              </a:xfrm>
              <a:prstGeom prst="rect">
                <a:avLst/>
              </a:prstGeom>
              <a:solidFill>
                <a:srgbClr val="00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5" name="Rectangle 111">
                <a:extLst>
                  <a:ext uri="{FF2B5EF4-FFF2-40B4-BE49-F238E27FC236}">
                    <a16:creationId xmlns:a16="http://schemas.microsoft.com/office/drawing/2014/main" id="{3B4FC504-6ED6-40B2-AA17-B21ABEC2B563}"/>
                  </a:ext>
                </a:extLst>
              </p:cNvPr>
              <p:cNvSpPr>
                <a:spLocks noChangeArrowheads="1"/>
              </p:cNvSpPr>
              <p:nvPr/>
            </p:nvSpPr>
            <p:spPr bwMode="auto">
              <a:xfrm>
                <a:off x="-2907666" y="3417887"/>
                <a:ext cx="174625" cy="269875"/>
              </a:xfrm>
              <a:prstGeom prst="rect">
                <a:avLst/>
              </a:prstGeom>
              <a:solidFill>
                <a:srgbClr val="66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6" name="Rectangle 112">
                <a:extLst>
                  <a:ext uri="{FF2B5EF4-FFF2-40B4-BE49-F238E27FC236}">
                    <a16:creationId xmlns:a16="http://schemas.microsoft.com/office/drawing/2014/main" id="{F83142E7-D0C9-45ED-A24D-7F15D19BE6B4}"/>
                  </a:ext>
                </a:extLst>
              </p:cNvPr>
              <p:cNvSpPr>
                <a:spLocks noChangeArrowheads="1"/>
              </p:cNvSpPr>
              <p:nvPr/>
            </p:nvSpPr>
            <p:spPr bwMode="auto">
              <a:xfrm>
                <a:off x="-3429954" y="3251199"/>
                <a:ext cx="174625" cy="115887"/>
              </a:xfrm>
              <a:prstGeom prst="rect">
                <a:avLst/>
              </a:prstGeom>
              <a:solidFill>
                <a:srgbClr val="0033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7" name="Rectangle 113">
                <a:extLst>
                  <a:ext uri="{FF2B5EF4-FFF2-40B4-BE49-F238E27FC236}">
                    <a16:creationId xmlns:a16="http://schemas.microsoft.com/office/drawing/2014/main" id="{54F1969C-912F-435D-948F-3A5ABEE8394B}"/>
                  </a:ext>
                </a:extLst>
              </p:cNvPr>
              <p:cNvSpPr>
                <a:spLocks noChangeArrowheads="1"/>
              </p:cNvSpPr>
              <p:nvPr/>
            </p:nvSpPr>
            <p:spPr bwMode="auto">
              <a:xfrm>
                <a:off x="-3429954" y="3367087"/>
                <a:ext cx="174625" cy="320675"/>
              </a:xfrm>
              <a:prstGeom prst="rect">
                <a:avLst/>
              </a:prstGeom>
              <a:solidFill>
                <a:srgbClr val="66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8" name="Rectangle 114">
                <a:extLst>
                  <a:ext uri="{FF2B5EF4-FFF2-40B4-BE49-F238E27FC236}">
                    <a16:creationId xmlns:a16="http://schemas.microsoft.com/office/drawing/2014/main" id="{7F9426F9-8077-4C74-878B-AF2BA2DA0C26}"/>
                  </a:ext>
                </a:extLst>
              </p:cNvPr>
              <p:cNvSpPr>
                <a:spLocks noChangeArrowheads="1"/>
              </p:cNvSpPr>
              <p:nvPr/>
            </p:nvSpPr>
            <p:spPr bwMode="auto">
              <a:xfrm>
                <a:off x="-3429954" y="2589212"/>
                <a:ext cx="174625" cy="661987"/>
              </a:xfrm>
              <a:prstGeom prst="rect">
                <a:avLst/>
              </a:prstGeom>
              <a:solidFill>
                <a:srgbClr val="00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8" name="Rectangle 144">
                <a:extLst>
                  <a:ext uri="{FF2B5EF4-FFF2-40B4-BE49-F238E27FC236}">
                    <a16:creationId xmlns:a16="http://schemas.microsoft.com/office/drawing/2014/main" id="{2C9B7630-4E77-462C-8639-2CDB56C1CB12}"/>
                  </a:ext>
                </a:extLst>
              </p:cNvPr>
              <p:cNvSpPr>
                <a:spLocks noChangeArrowheads="1"/>
              </p:cNvSpPr>
              <p:nvPr/>
            </p:nvSpPr>
            <p:spPr bwMode="auto">
              <a:xfrm>
                <a:off x="-4222116" y="2589212"/>
                <a:ext cx="174625" cy="25400"/>
              </a:xfrm>
              <a:prstGeom prst="rect">
                <a:avLst/>
              </a:prstGeom>
              <a:solidFill>
                <a:srgbClr val="9999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9" name="Rectangle 145">
                <a:extLst>
                  <a:ext uri="{FF2B5EF4-FFF2-40B4-BE49-F238E27FC236}">
                    <a16:creationId xmlns:a16="http://schemas.microsoft.com/office/drawing/2014/main" id="{74055F05-A573-41BB-976A-44C52EF6D2A5}"/>
                  </a:ext>
                </a:extLst>
              </p:cNvPr>
              <p:cNvSpPr>
                <a:spLocks noChangeArrowheads="1"/>
              </p:cNvSpPr>
              <p:nvPr/>
            </p:nvSpPr>
            <p:spPr bwMode="auto">
              <a:xfrm>
                <a:off x="-4222116" y="2614612"/>
                <a:ext cx="174625" cy="330200"/>
              </a:xfrm>
              <a:prstGeom prst="rect">
                <a:avLst/>
              </a:prstGeom>
              <a:solidFill>
                <a:srgbClr val="00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0" name="Rectangle 146">
                <a:extLst>
                  <a:ext uri="{FF2B5EF4-FFF2-40B4-BE49-F238E27FC236}">
                    <a16:creationId xmlns:a16="http://schemas.microsoft.com/office/drawing/2014/main" id="{84C718C3-A0BF-4441-BA09-240CB6153666}"/>
                  </a:ext>
                </a:extLst>
              </p:cNvPr>
              <p:cNvSpPr>
                <a:spLocks noChangeArrowheads="1"/>
              </p:cNvSpPr>
              <p:nvPr/>
            </p:nvSpPr>
            <p:spPr bwMode="auto">
              <a:xfrm>
                <a:off x="-4222116" y="2944812"/>
                <a:ext cx="174625" cy="277812"/>
              </a:xfrm>
              <a:prstGeom prst="rect">
                <a:avLst/>
              </a:prstGeom>
              <a:solidFill>
                <a:srgbClr val="0033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1" name="Rectangle 147">
                <a:extLst>
                  <a:ext uri="{FF2B5EF4-FFF2-40B4-BE49-F238E27FC236}">
                    <a16:creationId xmlns:a16="http://schemas.microsoft.com/office/drawing/2014/main" id="{909F4039-57BD-4E42-9881-A589430D2567}"/>
                  </a:ext>
                </a:extLst>
              </p:cNvPr>
              <p:cNvSpPr>
                <a:spLocks noChangeArrowheads="1"/>
              </p:cNvSpPr>
              <p:nvPr/>
            </p:nvSpPr>
            <p:spPr bwMode="auto">
              <a:xfrm>
                <a:off x="-4222116" y="3222624"/>
                <a:ext cx="174625" cy="465137"/>
              </a:xfrm>
              <a:prstGeom prst="rect">
                <a:avLst/>
              </a:prstGeom>
              <a:solidFill>
                <a:srgbClr val="66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2" name="Rectangle 148">
                <a:extLst>
                  <a:ext uri="{FF2B5EF4-FFF2-40B4-BE49-F238E27FC236}">
                    <a16:creationId xmlns:a16="http://schemas.microsoft.com/office/drawing/2014/main" id="{03870F81-DD67-43A3-AC0F-E07F0BF3FA6E}"/>
                  </a:ext>
                </a:extLst>
              </p:cNvPr>
              <p:cNvSpPr>
                <a:spLocks noChangeArrowheads="1"/>
              </p:cNvSpPr>
              <p:nvPr/>
            </p:nvSpPr>
            <p:spPr bwMode="auto">
              <a:xfrm>
                <a:off x="-3957004" y="2589212"/>
                <a:ext cx="173038" cy="112712"/>
              </a:xfrm>
              <a:prstGeom prst="rect">
                <a:avLst/>
              </a:prstGeom>
              <a:solidFill>
                <a:srgbClr val="9999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3" name="Rectangle 149">
                <a:extLst>
                  <a:ext uri="{FF2B5EF4-FFF2-40B4-BE49-F238E27FC236}">
                    <a16:creationId xmlns:a16="http://schemas.microsoft.com/office/drawing/2014/main" id="{D4919FFE-654B-4393-9D50-3315E8796E90}"/>
                  </a:ext>
                </a:extLst>
              </p:cNvPr>
              <p:cNvSpPr>
                <a:spLocks noChangeArrowheads="1"/>
              </p:cNvSpPr>
              <p:nvPr/>
            </p:nvSpPr>
            <p:spPr bwMode="auto">
              <a:xfrm>
                <a:off x="-3957004" y="2709862"/>
                <a:ext cx="173038" cy="463550"/>
              </a:xfrm>
              <a:prstGeom prst="rect">
                <a:avLst/>
              </a:prstGeom>
              <a:solidFill>
                <a:srgbClr val="00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4" name="Rectangle 150">
                <a:extLst>
                  <a:ext uri="{FF2B5EF4-FFF2-40B4-BE49-F238E27FC236}">
                    <a16:creationId xmlns:a16="http://schemas.microsoft.com/office/drawing/2014/main" id="{2A130F2D-676A-4B0E-A0D7-F3BD114C7CBC}"/>
                  </a:ext>
                </a:extLst>
              </p:cNvPr>
              <p:cNvSpPr>
                <a:spLocks noChangeArrowheads="1"/>
              </p:cNvSpPr>
              <p:nvPr/>
            </p:nvSpPr>
            <p:spPr bwMode="auto">
              <a:xfrm>
                <a:off x="-3957004" y="3173412"/>
                <a:ext cx="173038" cy="169862"/>
              </a:xfrm>
              <a:prstGeom prst="rect">
                <a:avLst/>
              </a:prstGeom>
              <a:solidFill>
                <a:srgbClr val="0033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5" name="Rectangle 151">
                <a:extLst>
                  <a:ext uri="{FF2B5EF4-FFF2-40B4-BE49-F238E27FC236}">
                    <a16:creationId xmlns:a16="http://schemas.microsoft.com/office/drawing/2014/main" id="{7DA6FB55-857B-476A-AE47-AA300B9CC96C}"/>
                  </a:ext>
                </a:extLst>
              </p:cNvPr>
              <p:cNvSpPr>
                <a:spLocks noChangeArrowheads="1"/>
              </p:cNvSpPr>
              <p:nvPr/>
            </p:nvSpPr>
            <p:spPr bwMode="auto">
              <a:xfrm>
                <a:off x="-3957004" y="3343274"/>
                <a:ext cx="173038" cy="344487"/>
              </a:xfrm>
              <a:prstGeom prst="rect">
                <a:avLst/>
              </a:prstGeom>
              <a:solidFill>
                <a:srgbClr val="66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6" name="Rectangle 152">
                <a:extLst>
                  <a:ext uri="{FF2B5EF4-FFF2-40B4-BE49-F238E27FC236}">
                    <a16:creationId xmlns:a16="http://schemas.microsoft.com/office/drawing/2014/main" id="{C76F2DFF-8F54-494E-AAC0-6EF45DCD01FE}"/>
                  </a:ext>
                </a:extLst>
              </p:cNvPr>
              <p:cNvSpPr>
                <a:spLocks noChangeArrowheads="1"/>
              </p:cNvSpPr>
              <p:nvPr/>
            </p:nvSpPr>
            <p:spPr bwMode="auto">
              <a:xfrm>
                <a:off x="-4485641" y="2589212"/>
                <a:ext cx="174625" cy="246062"/>
              </a:xfrm>
              <a:prstGeom prst="rect">
                <a:avLst/>
              </a:prstGeom>
              <a:solidFill>
                <a:srgbClr val="00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7" name="Rectangle 153">
                <a:extLst>
                  <a:ext uri="{FF2B5EF4-FFF2-40B4-BE49-F238E27FC236}">
                    <a16:creationId xmlns:a16="http://schemas.microsoft.com/office/drawing/2014/main" id="{CCD7283B-1749-4AE9-A105-66562758B370}"/>
                  </a:ext>
                </a:extLst>
              </p:cNvPr>
              <p:cNvSpPr>
                <a:spLocks noChangeArrowheads="1"/>
              </p:cNvSpPr>
              <p:nvPr/>
            </p:nvSpPr>
            <p:spPr bwMode="auto">
              <a:xfrm>
                <a:off x="-4485641" y="3046412"/>
                <a:ext cx="174625" cy="641350"/>
              </a:xfrm>
              <a:prstGeom prst="rect">
                <a:avLst/>
              </a:prstGeom>
              <a:solidFill>
                <a:srgbClr val="66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8" name="Rectangle 154">
                <a:extLst>
                  <a:ext uri="{FF2B5EF4-FFF2-40B4-BE49-F238E27FC236}">
                    <a16:creationId xmlns:a16="http://schemas.microsoft.com/office/drawing/2014/main" id="{C3FA691B-77B1-414E-B4A3-BD024D58DA7A}"/>
                  </a:ext>
                </a:extLst>
              </p:cNvPr>
              <p:cNvSpPr>
                <a:spLocks noChangeArrowheads="1"/>
              </p:cNvSpPr>
              <p:nvPr/>
            </p:nvSpPr>
            <p:spPr bwMode="auto">
              <a:xfrm>
                <a:off x="-4485641" y="2835274"/>
                <a:ext cx="174625" cy="211137"/>
              </a:xfrm>
              <a:prstGeom prst="rect">
                <a:avLst/>
              </a:prstGeom>
              <a:solidFill>
                <a:srgbClr val="0033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9" name="Rectangle 155">
                <a:extLst>
                  <a:ext uri="{FF2B5EF4-FFF2-40B4-BE49-F238E27FC236}">
                    <a16:creationId xmlns:a16="http://schemas.microsoft.com/office/drawing/2014/main" id="{761F9410-A3D0-49F9-BA86-C2960CC1D706}"/>
                  </a:ext>
                </a:extLst>
              </p:cNvPr>
              <p:cNvSpPr>
                <a:spLocks noChangeArrowheads="1"/>
              </p:cNvSpPr>
              <p:nvPr/>
            </p:nvSpPr>
            <p:spPr bwMode="auto">
              <a:xfrm>
                <a:off x="-3693479" y="2589212"/>
                <a:ext cx="173038" cy="15875"/>
              </a:xfrm>
              <a:prstGeom prst="rect">
                <a:avLst/>
              </a:prstGeom>
              <a:solidFill>
                <a:srgbClr val="9999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0" name="Rectangle 156">
                <a:extLst>
                  <a:ext uri="{FF2B5EF4-FFF2-40B4-BE49-F238E27FC236}">
                    <a16:creationId xmlns:a16="http://schemas.microsoft.com/office/drawing/2014/main" id="{17574B90-2D62-43DD-8633-BD9C287D7C10}"/>
                  </a:ext>
                </a:extLst>
              </p:cNvPr>
              <p:cNvSpPr>
                <a:spLocks noChangeArrowheads="1"/>
              </p:cNvSpPr>
              <p:nvPr/>
            </p:nvSpPr>
            <p:spPr bwMode="auto">
              <a:xfrm>
                <a:off x="-3693479" y="2607625"/>
                <a:ext cx="173038" cy="360998"/>
              </a:xfrm>
              <a:prstGeom prst="rect">
                <a:avLst/>
              </a:prstGeom>
              <a:solidFill>
                <a:srgbClr val="00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1" name="Rectangle 157">
                <a:extLst>
                  <a:ext uri="{FF2B5EF4-FFF2-40B4-BE49-F238E27FC236}">
                    <a16:creationId xmlns:a16="http://schemas.microsoft.com/office/drawing/2014/main" id="{E1057E0D-A375-41AB-A4B3-31CFFE4872B3}"/>
                  </a:ext>
                </a:extLst>
              </p:cNvPr>
              <p:cNvSpPr>
                <a:spLocks noChangeArrowheads="1"/>
              </p:cNvSpPr>
              <p:nvPr/>
            </p:nvSpPr>
            <p:spPr bwMode="auto">
              <a:xfrm>
                <a:off x="-3693479" y="2968624"/>
                <a:ext cx="173038" cy="363537"/>
              </a:xfrm>
              <a:prstGeom prst="rect">
                <a:avLst/>
              </a:prstGeom>
              <a:solidFill>
                <a:srgbClr val="0033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2" name="Rectangle 158">
                <a:extLst>
                  <a:ext uri="{FF2B5EF4-FFF2-40B4-BE49-F238E27FC236}">
                    <a16:creationId xmlns:a16="http://schemas.microsoft.com/office/drawing/2014/main" id="{2481979C-C93A-4382-8B93-028010A3BE8A}"/>
                  </a:ext>
                </a:extLst>
              </p:cNvPr>
              <p:cNvSpPr>
                <a:spLocks noChangeArrowheads="1"/>
              </p:cNvSpPr>
              <p:nvPr/>
            </p:nvSpPr>
            <p:spPr bwMode="auto">
              <a:xfrm>
                <a:off x="-3693479" y="3332162"/>
                <a:ext cx="173038" cy="355600"/>
              </a:xfrm>
              <a:prstGeom prst="rect">
                <a:avLst/>
              </a:prstGeom>
              <a:solidFill>
                <a:srgbClr val="66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3" name="Rectangle 159">
                <a:extLst>
                  <a:ext uri="{FF2B5EF4-FFF2-40B4-BE49-F238E27FC236}">
                    <a16:creationId xmlns:a16="http://schemas.microsoft.com/office/drawing/2014/main" id="{AC9EC5B8-9FAE-49F1-BDB3-CFFEE202FB39}"/>
                  </a:ext>
                </a:extLst>
              </p:cNvPr>
              <p:cNvSpPr>
                <a:spLocks noChangeArrowheads="1"/>
              </p:cNvSpPr>
              <p:nvPr/>
            </p:nvSpPr>
            <p:spPr bwMode="auto">
              <a:xfrm>
                <a:off x="-4744404" y="2589212"/>
                <a:ext cx="174625" cy="47625"/>
              </a:xfrm>
              <a:prstGeom prst="rect">
                <a:avLst/>
              </a:prstGeom>
              <a:solidFill>
                <a:srgbClr val="9999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4" name="Rectangle 160">
                <a:extLst>
                  <a:ext uri="{FF2B5EF4-FFF2-40B4-BE49-F238E27FC236}">
                    <a16:creationId xmlns:a16="http://schemas.microsoft.com/office/drawing/2014/main" id="{64B96495-91C1-45EA-97E5-9FAFEC356F66}"/>
                  </a:ext>
                </a:extLst>
              </p:cNvPr>
              <p:cNvSpPr>
                <a:spLocks noChangeArrowheads="1"/>
              </p:cNvSpPr>
              <p:nvPr/>
            </p:nvSpPr>
            <p:spPr bwMode="auto">
              <a:xfrm>
                <a:off x="-4744404" y="2636837"/>
                <a:ext cx="174625" cy="276225"/>
              </a:xfrm>
              <a:prstGeom prst="rect">
                <a:avLst/>
              </a:prstGeom>
              <a:solidFill>
                <a:srgbClr val="00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5" name="Rectangle 161">
                <a:extLst>
                  <a:ext uri="{FF2B5EF4-FFF2-40B4-BE49-F238E27FC236}">
                    <a16:creationId xmlns:a16="http://schemas.microsoft.com/office/drawing/2014/main" id="{19D8B571-9865-4F14-B9EE-D2EBB7C0D0F3}"/>
                  </a:ext>
                </a:extLst>
              </p:cNvPr>
              <p:cNvSpPr>
                <a:spLocks noChangeArrowheads="1"/>
              </p:cNvSpPr>
              <p:nvPr/>
            </p:nvSpPr>
            <p:spPr bwMode="auto">
              <a:xfrm>
                <a:off x="-4744404" y="2913062"/>
                <a:ext cx="174625" cy="219075"/>
              </a:xfrm>
              <a:prstGeom prst="rect">
                <a:avLst/>
              </a:prstGeom>
              <a:solidFill>
                <a:srgbClr val="0033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6" name="Rectangle 162">
                <a:extLst>
                  <a:ext uri="{FF2B5EF4-FFF2-40B4-BE49-F238E27FC236}">
                    <a16:creationId xmlns:a16="http://schemas.microsoft.com/office/drawing/2014/main" id="{75ECC5EE-B8E0-410E-9CAA-8B019E49D8FF}"/>
                  </a:ext>
                </a:extLst>
              </p:cNvPr>
              <p:cNvSpPr>
                <a:spLocks noChangeArrowheads="1"/>
              </p:cNvSpPr>
              <p:nvPr/>
            </p:nvSpPr>
            <p:spPr bwMode="auto">
              <a:xfrm>
                <a:off x="-4744404" y="3132137"/>
                <a:ext cx="174625" cy="555625"/>
              </a:xfrm>
              <a:prstGeom prst="rect">
                <a:avLst/>
              </a:prstGeom>
              <a:solidFill>
                <a:srgbClr val="66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236">
                <a:extLst>
                  <a:ext uri="{FF2B5EF4-FFF2-40B4-BE49-F238E27FC236}">
                    <a16:creationId xmlns:a16="http://schemas.microsoft.com/office/drawing/2014/main" id="{45DA72B2-0B2E-4FD5-918F-203B3CCB9BE0}"/>
                  </a:ext>
                </a:extLst>
              </p:cNvPr>
              <p:cNvSpPr>
                <a:spLocks/>
              </p:cNvSpPr>
              <p:nvPr/>
            </p:nvSpPr>
            <p:spPr bwMode="auto">
              <a:xfrm>
                <a:off x="-3163254" y="2589212"/>
                <a:ext cx="173038" cy="633413"/>
              </a:xfrm>
              <a:custGeom>
                <a:avLst/>
                <a:gdLst>
                  <a:gd name="T0" fmla="*/ 329 w 329"/>
                  <a:gd name="T1" fmla="*/ 1198 h 1198"/>
                  <a:gd name="T2" fmla="*/ 329 w 329"/>
                  <a:gd name="T3" fmla="*/ 0 h 1198"/>
                  <a:gd name="T4" fmla="*/ 0 w 329"/>
                  <a:gd name="T5" fmla="*/ 0 h 1198"/>
                  <a:gd name="T6" fmla="*/ 0 w 329"/>
                  <a:gd name="T7" fmla="*/ 1198 h 1198"/>
                </a:gdLst>
                <a:ahLst/>
                <a:cxnLst>
                  <a:cxn ang="0">
                    <a:pos x="T0" y="T1"/>
                  </a:cxn>
                  <a:cxn ang="0">
                    <a:pos x="T2" y="T3"/>
                  </a:cxn>
                  <a:cxn ang="0">
                    <a:pos x="T4" y="T5"/>
                  </a:cxn>
                  <a:cxn ang="0">
                    <a:pos x="T6" y="T7"/>
                  </a:cxn>
                </a:cxnLst>
                <a:rect l="0" t="0" r="r" b="b"/>
                <a:pathLst>
                  <a:path w="329" h="1198">
                    <a:moveTo>
                      <a:pt x="329" y="1198"/>
                    </a:moveTo>
                    <a:lnTo>
                      <a:pt x="329" y="0"/>
                    </a:lnTo>
                    <a:lnTo>
                      <a:pt x="0" y="0"/>
                    </a:lnTo>
                    <a:lnTo>
                      <a:pt x="0" y="1198"/>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237">
                <a:extLst>
                  <a:ext uri="{FF2B5EF4-FFF2-40B4-BE49-F238E27FC236}">
                    <a16:creationId xmlns:a16="http://schemas.microsoft.com/office/drawing/2014/main" id="{5609DFDC-2D3E-4F62-BC75-55B50CF96F78}"/>
                  </a:ext>
                </a:extLst>
              </p:cNvPr>
              <p:cNvSpPr>
                <a:spLocks/>
              </p:cNvSpPr>
              <p:nvPr/>
            </p:nvSpPr>
            <p:spPr bwMode="auto">
              <a:xfrm>
                <a:off x="-2907667" y="2589212"/>
                <a:ext cx="174625" cy="828675"/>
              </a:xfrm>
              <a:custGeom>
                <a:avLst/>
                <a:gdLst>
                  <a:gd name="T0" fmla="*/ 329 w 329"/>
                  <a:gd name="T1" fmla="*/ 1567 h 1567"/>
                  <a:gd name="T2" fmla="*/ 329 w 329"/>
                  <a:gd name="T3" fmla="*/ 0 h 1567"/>
                  <a:gd name="T4" fmla="*/ 0 w 329"/>
                  <a:gd name="T5" fmla="*/ 0 h 1567"/>
                  <a:gd name="T6" fmla="*/ 0 w 329"/>
                  <a:gd name="T7" fmla="*/ 1567 h 1567"/>
                </a:gdLst>
                <a:ahLst/>
                <a:cxnLst>
                  <a:cxn ang="0">
                    <a:pos x="T0" y="T1"/>
                  </a:cxn>
                  <a:cxn ang="0">
                    <a:pos x="T2" y="T3"/>
                  </a:cxn>
                  <a:cxn ang="0">
                    <a:pos x="T4" y="T5"/>
                  </a:cxn>
                  <a:cxn ang="0">
                    <a:pos x="T6" y="T7"/>
                  </a:cxn>
                </a:cxnLst>
                <a:rect l="0" t="0" r="r" b="b"/>
                <a:pathLst>
                  <a:path w="329" h="1567">
                    <a:moveTo>
                      <a:pt x="329" y="1567"/>
                    </a:moveTo>
                    <a:lnTo>
                      <a:pt x="329" y="0"/>
                    </a:lnTo>
                    <a:lnTo>
                      <a:pt x="0" y="0"/>
                    </a:lnTo>
                    <a:lnTo>
                      <a:pt x="0" y="1567"/>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 name="Line 238">
                <a:extLst>
                  <a:ext uri="{FF2B5EF4-FFF2-40B4-BE49-F238E27FC236}">
                    <a16:creationId xmlns:a16="http://schemas.microsoft.com/office/drawing/2014/main" id="{52A70FE5-1B67-4795-BC50-72E632945814}"/>
                  </a:ext>
                </a:extLst>
              </p:cNvPr>
              <p:cNvSpPr>
                <a:spLocks noChangeShapeType="1"/>
              </p:cNvSpPr>
              <p:nvPr/>
            </p:nvSpPr>
            <p:spPr bwMode="auto">
              <a:xfrm flipV="1">
                <a:off x="-3255329" y="3251200"/>
                <a:ext cx="0" cy="115888"/>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 name="Line 239">
                <a:extLst>
                  <a:ext uri="{FF2B5EF4-FFF2-40B4-BE49-F238E27FC236}">
                    <a16:creationId xmlns:a16="http://schemas.microsoft.com/office/drawing/2014/main" id="{85C6B1BB-6EF0-4B32-A489-15F2A887FD70}"/>
                  </a:ext>
                </a:extLst>
              </p:cNvPr>
              <p:cNvSpPr>
                <a:spLocks noChangeShapeType="1"/>
              </p:cNvSpPr>
              <p:nvPr/>
            </p:nvSpPr>
            <p:spPr bwMode="auto">
              <a:xfrm flipH="1">
                <a:off x="-3163254" y="3222625"/>
                <a:ext cx="173038"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240">
                <a:extLst>
                  <a:ext uri="{FF2B5EF4-FFF2-40B4-BE49-F238E27FC236}">
                    <a16:creationId xmlns:a16="http://schemas.microsoft.com/office/drawing/2014/main" id="{DCBD9A98-6C99-431D-9304-CABB3AE9A493}"/>
                  </a:ext>
                </a:extLst>
              </p:cNvPr>
              <p:cNvSpPr>
                <a:spLocks/>
              </p:cNvSpPr>
              <p:nvPr/>
            </p:nvSpPr>
            <p:spPr bwMode="auto">
              <a:xfrm>
                <a:off x="-3163254" y="3222625"/>
                <a:ext cx="173038" cy="465138"/>
              </a:xfrm>
              <a:custGeom>
                <a:avLst/>
                <a:gdLst>
                  <a:gd name="T0" fmla="*/ 0 w 329"/>
                  <a:gd name="T1" fmla="*/ 0 h 878"/>
                  <a:gd name="T2" fmla="*/ 0 w 329"/>
                  <a:gd name="T3" fmla="*/ 878 h 878"/>
                  <a:gd name="T4" fmla="*/ 329 w 329"/>
                  <a:gd name="T5" fmla="*/ 878 h 878"/>
                  <a:gd name="T6" fmla="*/ 329 w 329"/>
                  <a:gd name="T7" fmla="*/ 0 h 878"/>
                </a:gdLst>
                <a:ahLst/>
                <a:cxnLst>
                  <a:cxn ang="0">
                    <a:pos x="T0" y="T1"/>
                  </a:cxn>
                  <a:cxn ang="0">
                    <a:pos x="T2" y="T3"/>
                  </a:cxn>
                  <a:cxn ang="0">
                    <a:pos x="T4" y="T5"/>
                  </a:cxn>
                  <a:cxn ang="0">
                    <a:pos x="T6" y="T7"/>
                  </a:cxn>
                </a:cxnLst>
                <a:rect l="0" t="0" r="r" b="b"/>
                <a:pathLst>
                  <a:path w="329" h="878">
                    <a:moveTo>
                      <a:pt x="0" y="0"/>
                    </a:moveTo>
                    <a:lnTo>
                      <a:pt x="0" y="878"/>
                    </a:lnTo>
                    <a:lnTo>
                      <a:pt x="329" y="878"/>
                    </a:lnTo>
                    <a:lnTo>
                      <a:pt x="329" y="0"/>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0" name="Line 241">
                <a:extLst>
                  <a:ext uri="{FF2B5EF4-FFF2-40B4-BE49-F238E27FC236}">
                    <a16:creationId xmlns:a16="http://schemas.microsoft.com/office/drawing/2014/main" id="{BD121AF3-838F-4A86-8DBF-FCD1F5DC47E2}"/>
                  </a:ext>
                </a:extLst>
              </p:cNvPr>
              <p:cNvSpPr>
                <a:spLocks noChangeShapeType="1"/>
              </p:cNvSpPr>
              <p:nvPr/>
            </p:nvSpPr>
            <p:spPr bwMode="auto">
              <a:xfrm flipH="1">
                <a:off x="-2907667" y="3417887"/>
                <a:ext cx="1746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242">
                <a:extLst>
                  <a:ext uri="{FF2B5EF4-FFF2-40B4-BE49-F238E27FC236}">
                    <a16:creationId xmlns:a16="http://schemas.microsoft.com/office/drawing/2014/main" id="{AC3C6817-A5AB-4D27-A0BD-055F134D8301}"/>
                  </a:ext>
                </a:extLst>
              </p:cNvPr>
              <p:cNvSpPr>
                <a:spLocks/>
              </p:cNvSpPr>
              <p:nvPr/>
            </p:nvSpPr>
            <p:spPr bwMode="auto">
              <a:xfrm>
                <a:off x="-3429954" y="3367087"/>
                <a:ext cx="174625" cy="320675"/>
              </a:xfrm>
              <a:custGeom>
                <a:avLst/>
                <a:gdLst>
                  <a:gd name="T0" fmla="*/ 0 w 330"/>
                  <a:gd name="T1" fmla="*/ 0 h 606"/>
                  <a:gd name="T2" fmla="*/ 0 w 330"/>
                  <a:gd name="T3" fmla="*/ 606 h 606"/>
                  <a:gd name="T4" fmla="*/ 330 w 330"/>
                  <a:gd name="T5" fmla="*/ 606 h 606"/>
                  <a:gd name="T6" fmla="*/ 330 w 330"/>
                  <a:gd name="T7" fmla="*/ 0 h 606"/>
                </a:gdLst>
                <a:ahLst/>
                <a:cxnLst>
                  <a:cxn ang="0">
                    <a:pos x="T0" y="T1"/>
                  </a:cxn>
                  <a:cxn ang="0">
                    <a:pos x="T2" y="T3"/>
                  </a:cxn>
                  <a:cxn ang="0">
                    <a:pos x="T4" y="T5"/>
                  </a:cxn>
                  <a:cxn ang="0">
                    <a:pos x="T6" y="T7"/>
                  </a:cxn>
                </a:cxnLst>
                <a:rect l="0" t="0" r="r" b="b"/>
                <a:pathLst>
                  <a:path w="330" h="606">
                    <a:moveTo>
                      <a:pt x="0" y="0"/>
                    </a:moveTo>
                    <a:lnTo>
                      <a:pt x="0" y="606"/>
                    </a:lnTo>
                    <a:lnTo>
                      <a:pt x="330" y="606"/>
                    </a:lnTo>
                    <a:lnTo>
                      <a:pt x="330" y="0"/>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243">
                <a:extLst>
                  <a:ext uri="{FF2B5EF4-FFF2-40B4-BE49-F238E27FC236}">
                    <a16:creationId xmlns:a16="http://schemas.microsoft.com/office/drawing/2014/main" id="{92D90D3B-CFA0-4941-9043-BCA332AE9CC0}"/>
                  </a:ext>
                </a:extLst>
              </p:cNvPr>
              <p:cNvSpPr>
                <a:spLocks/>
              </p:cNvSpPr>
              <p:nvPr/>
            </p:nvSpPr>
            <p:spPr bwMode="auto">
              <a:xfrm>
                <a:off x="-2907667" y="3417887"/>
                <a:ext cx="174625" cy="269875"/>
              </a:xfrm>
              <a:custGeom>
                <a:avLst/>
                <a:gdLst>
                  <a:gd name="T0" fmla="*/ 0 w 329"/>
                  <a:gd name="T1" fmla="*/ 0 h 509"/>
                  <a:gd name="T2" fmla="*/ 0 w 329"/>
                  <a:gd name="T3" fmla="*/ 509 h 509"/>
                  <a:gd name="T4" fmla="*/ 329 w 329"/>
                  <a:gd name="T5" fmla="*/ 509 h 509"/>
                  <a:gd name="T6" fmla="*/ 329 w 329"/>
                  <a:gd name="T7" fmla="*/ 0 h 509"/>
                </a:gdLst>
                <a:ahLst/>
                <a:cxnLst>
                  <a:cxn ang="0">
                    <a:pos x="T0" y="T1"/>
                  </a:cxn>
                  <a:cxn ang="0">
                    <a:pos x="T2" y="T3"/>
                  </a:cxn>
                  <a:cxn ang="0">
                    <a:pos x="T4" y="T5"/>
                  </a:cxn>
                  <a:cxn ang="0">
                    <a:pos x="T6" y="T7"/>
                  </a:cxn>
                </a:cxnLst>
                <a:rect l="0" t="0" r="r" b="b"/>
                <a:pathLst>
                  <a:path w="329" h="509">
                    <a:moveTo>
                      <a:pt x="0" y="0"/>
                    </a:moveTo>
                    <a:lnTo>
                      <a:pt x="0" y="509"/>
                    </a:lnTo>
                    <a:lnTo>
                      <a:pt x="329" y="509"/>
                    </a:lnTo>
                    <a:lnTo>
                      <a:pt x="329" y="0"/>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260">
                <a:extLst>
                  <a:ext uri="{FF2B5EF4-FFF2-40B4-BE49-F238E27FC236}">
                    <a16:creationId xmlns:a16="http://schemas.microsoft.com/office/drawing/2014/main" id="{5155669D-8333-4CB3-A80A-EE83F481C91A}"/>
                  </a:ext>
                </a:extLst>
              </p:cNvPr>
              <p:cNvSpPr>
                <a:spLocks/>
              </p:cNvSpPr>
              <p:nvPr/>
            </p:nvSpPr>
            <p:spPr bwMode="auto">
              <a:xfrm>
                <a:off x="-3429954" y="2589212"/>
                <a:ext cx="174625" cy="661988"/>
              </a:xfrm>
              <a:custGeom>
                <a:avLst/>
                <a:gdLst>
                  <a:gd name="T0" fmla="*/ 330 w 330"/>
                  <a:gd name="T1" fmla="*/ 1253 h 1253"/>
                  <a:gd name="T2" fmla="*/ 330 w 330"/>
                  <a:gd name="T3" fmla="*/ 0 h 1253"/>
                  <a:gd name="T4" fmla="*/ 0 w 330"/>
                  <a:gd name="T5" fmla="*/ 0 h 1253"/>
                  <a:gd name="T6" fmla="*/ 0 w 330"/>
                  <a:gd name="T7" fmla="*/ 1253 h 1253"/>
                </a:gdLst>
                <a:ahLst/>
                <a:cxnLst>
                  <a:cxn ang="0">
                    <a:pos x="T0" y="T1"/>
                  </a:cxn>
                  <a:cxn ang="0">
                    <a:pos x="T2" y="T3"/>
                  </a:cxn>
                  <a:cxn ang="0">
                    <a:pos x="T4" y="T5"/>
                  </a:cxn>
                  <a:cxn ang="0">
                    <a:pos x="T6" y="T7"/>
                  </a:cxn>
                </a:cxnLst>
                <a:rect l="0" t="0" r="r" b="b"/>
                <a:pathLst>
                  <a:path w="330" h="1253">
                    <a:moveTo>
                      <a:pt x="330" y="1253"/>
                    </a:moveTo>
                    <a:lnTo>
                      <a:pt x="330" y="0"/>
                    </a:lnTo>
                    <a:lnTo>
                      <a:pt x="0" y="0"/>
                    </a:lnTo>
                    <a:lnTo>
                      <a:pt x="0" y="1253"/>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 name="Freeform 316">
                <a:extLst>
                  <a:ext uri="{FF2B5EF4-FFF2-40B4-BE49-F238E27FC236}">
                    <a16:creationId xmlns:a16="http://schemas.microsoft.com/office/drawing/2014/main" id="{E3D74965-AA92-4118-AC79-E02A97B8D571}"/>
                  </a:ext>
                </a:extLst>
              </p:cNvPr>
              <p:cNvSpPr>
                <a:spLocks/>
              </p:cNvSpPr>
              <p:nvPr/>
            </p:nvSpPr>
            <p:spPr bwMode="auto">
              <a:xfrm>
                <a:off x="-4222117" y="2589212"/>
                <a:ext cx="174625" cy="25400"/>
              </a:xfrm>
              <a:custGeom>
                <a:avLst/>
                <a:gdLst>
                  <a:gd name="T0" fmla="*/ 330 w 330"/>
                  <a:gd name="T1" fmla="*/ 49 h 49"/>
                  <a:gd name="T2" fmla="*/ 330 w 330"/>
                  <a:gd name="T3" fmla="*/ 0 h 49"/>
                  <a:gd name="T4" fmla="*/ 0 w 330"/>
                  <a:gd name="T5" fmla="*/ 0 h 49"/>
                  <a:gd name="T6" fmla="*/ 0 w 330"/>
                  <a:gd name="T7" fmla="*/ 49 h 49"/>
                </a:gdLst>
                <a:ahLst/>
                <a:cxnLst>
                  <a:cxn ang="0">
                    <a:pos x="T0" y="T1"/>
                  </a:cxn>
                  <a:cxn ang="0">
                    <a:pos x="T2" y="T3"/>
                  </a:cxn>
                  <a:cxn ang="0">
                    <a:pos x="T4" y="T5"/>
                  </a:cxn>
                  <a:cxn ang="0">
                    <a:pos x="T6" y="T7"/>
                  </a:cxn>
                </a:cxnLst>
                <a:rect l="0" t="0" r="r" b="b"/>
                <a:pathLst>
                  <a:path w="330" h="49">
                    <a:moveTo>
                      <a:pt x="330" y="49"/>
                    </a:moveTo>
                    <a:lnTo>
                      <a:pt x="330" y="0"/>
                    </a:lnTo>
                    <a:lnTo>
                      <a:pt x="0" y="0"/>
                    </a:lnTo>
                    <a:lnTo>
                      <a:pt x="0" y="49"/>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6" name="Freeform 317">
                <a:extLst>
                  <a:ext uri="{FF2B5EF4-FFF2-40B4-BE49-F238E27FC236}">
                    <a16:creationId xmlns:a16="http://schemas.microsoft.com/office/drawing/2014/main" id="{E15D0026-61E2-4444-B54E-9B8D489454D4}"/>
                  </a:ext>
                </a:extLst>
              </p:cNvPr>
              <p:cNvSpPr>
                <a:spLocks/>
              </p:cNvSpPr>
              <p:nvPr/>
            </p:nvSpPr>
            <p:spPr bwMode="auto">
              <a:xfrm>
                <a:off x="-3957004" y="2701925"/>
                <a:ext cx="0" cy="471488"/>
              </a:xfrm>
              <a:custGeom>
                <a:avLst/>
                <a:gdLst>
                  <a:gd name="T0" fmla="*/ 0 h 891"/>
                  <a:gd name="T1" fmla="*/ 15 h 891"/>
                  <a:gd name="T2" fmla="*/ 891 h 891"/>
                </a:gdLst>
                <a:ahLst/>
                <a:cxnLst>
                  <a:cxn ang="0">
                    <a:pos x="0" y="T0"/>
                  </a:cxn>
                  <a:cxn ang="0">
                    <a:pos x="0" y="T1"/>
                  </a:cxn>
                  <a:cxn ang="0">
                    <a:pos x="0" y="T2"/>
                  </a:cxn>
                </a:cxnLst>
                <a:rect l="0" t="0" r="r" b="b"/>
                <a:pathLst>
                  <a:path h="891">
                    <a:moveTo>
                      <a:pt x="0" y="0"/>
                    </a:moveTo>
                    <a:lnTo>
                      <a:pt x="0" y="15"/>
                    </a:lnTo>
                    <a:lnTo>
                      <a:pt x="0" y="891"/>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7" name="Freeform 318">
                <a:extLst>
                  <a:ext uri="{FF2B5EF4-FFF2-40B4-BE49-F238E27FC236}">
                    <a16:creationId xmlns:a16="http://schemas.microsoft.com/office/drawing/2014/main" id="{CA7C05DA-C3E3-4D5D-884D-727904C01358}"/>
                  </a:ext>
                </a:extLst>
              </p:cNvPr>
              <p:cNvSpPr>
                <a:spLocks/>
              </p:cNvSpPr>
              <p:nvPr/>
            </p:nvSpPr>
            <p:spPr bwMode="auto">
              <a:xfrm>
                <a:off x="-4485642" y="2589212"/>
                <a:ext cx="174625" cy="246063"/>
              </a:xfrm>
              <a:custGeom>
                <a:avLst/>
                <a:gdLst>
                  <a:gd name="T0" fmla="*/ 329 w 329"/>
                  <a:gd name="T1" fmla="*/ 466 h 466"/>
                  <a:gd name="T2" fmla="*/ 329 w 329"/>
                  <a:gd name="T3" fmla="*/ 0 h 466"/>
                  <a:gd name="T4" fmla="*/ 0 w 329"/>
                  <a:gd name="T5" fmla="*/ 0 h 466"/>
                  <a:gd name="T6" fmla="*/ 0 w 329"/>
                  <a:gd name="T7" fmla="*/ 466 h 466"/>
                </a:gdLst>
                <a:ahLst/>
                <a:cxnLst>
                  <a:cxn ang="0">
                    <a:pos x="T0" y="T1"/>
                  </a:cxn>
                  <a:cxn ang="0">
                    <a:pos x="T2" y="T3"/>
                  </a:cxn>
                  <a:cxn ang="0">
                    <a:pos x="T4" y="T5"/>
                  </a:cxn>
                  <a:cxn ang="0">
                    <a:pos x="T6" y="T7"/>
                  </a:cxn>
                </a:cxnLst>
                <a:rect l="0" t="0" r="r" b="b"/>
                <a:pathLst>
                  <a:path w="329" h="466">
                    <a:moveTo>
                      <a:pt x="329" y="466"/>
                    </a:moveTo>
                    <a:lnTo>
                      <a:pt x="329" y="0"/>
                    </a:lnTo>
                    <a:lnTo>
                      <a:pt x="0" y="0"/>
                    </a:lnTo>
                    <a:lnTo>
                      <a:pt x="0" y="466"/>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8" name="Line 319">
                <a:extLst>
                  <a:ext uri="{FF2B5EF4-FFF2-40B4-BE49-F238E27FC236}">
                    <a16:creationId xmlns:a16="http://schemas.microsoft.com/office/drawing/2014/main" id="{463CC780-6995-49EA-9455-B311F07EFE9C}"/>
                  </a:ext>
                </a:extLst>
              </p:cNvPr>
              <p:cNvSpPr>
                <a:spLocks noChangeShapeType="1"/>
              </p:cNvSpPr>
              <p:nvPr/>
            </p:nvSpPr>
            <p:spPr bwMode="auto">
              <a:xfrm flipV="1">
                <a:off x="-4047492" y="2614612"/>
                <a:ext cx="0" cy="33020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9" name="Line 320">
                <a:extLst>
                  <a:ext uri="{FF2B5EF4-FFF2-40B4-BE49-F238E27FC236}">
                    <a16:creationId xmlns:a16="http://schemas.microsoft.com/office/drawing/2014/main" id="{01E88CE1-9C05-45A0-8DEA-9A38A187CCF2}"/>
                  </a:ext>
                </a:extLst>
              </p:cNvPr>
              <p:cNvSpPr>
                <a:spLocks noChangeShapeType="1"/>
              </p:cNvSpPr>
              <p:nvPr/>
            </p:nvSpPr>
            <p:spPr bwMode="auto">
              <a:xfrm>
                <a:off x="-4222117" y="2614612"/>
                <a:ext cx="0" cy="33020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0" name="Freeform 321">
                <a:extLst>
                  <a:ext uri="{FF2B5EF4-FFF2-40B4-BE49-F238E27FC236}">
                    <a16:creationId xmlns:a16="http://schemas.microsoft.com/office/drawing/2014/main" id="{D131311C-902E-4D5E-A707-094E3CDC103A}"/>
                  </a:ext>
                </a:extLst>
              </p:cNvPr>
              <p:cNvSpPr>
                <a:spLocks/>
              </p:cNvSpPr>
              <p:nvPr/>
            </p:nvSpPr>
            <p:spPr bwMode="auto">
              <a:xfrm>
                <a:off x="-3957004" y="2589212"/>
                <a:ext cx="173038" cy="112713"/>
              </a:xfrm>
              <a:custGeom>
                <a:avLst/>
                <a:gdLst>
                  <a:gd name="T0" fmla="*/ 329 w 329"/>
                  <a:gd name="T1" fmla="*/ 214 h 214"/>
                  <a:gd name="T2" fmla="*/ 329 w 329"/>
                  <a:gd name="T3" fmla="*/ 0 h 214"/>
                  <a:gd name="T4" fmla="*/ 0 w 329"/>
                  <a:gd name="T5" fmla="*/ 0 h 214"/>
                  <a:gd name="T6" fmla="*/ 0 w 329"/>
                  <a:gd name="T7" fmla="*/ 214 h 214"/>
                </a:gdLst>
                <a:ahLst/>
                <a:cxnLst>
                  <a:cxn ang="0">
                    <a:pos x="T0" y="T1"/>
                  </a:cxn>
                  <a:cxn ang="0">
                    <a:pos x="T2" y="T3"/>
                  </a:cxn>
                  <a:cxn ang="0">
                    <a:pos x="T4" y="T5"/>
                  </a:cxn>
                  <a:cxn ang="0">
                    <a:pos x="T6" y="T7"/>
                  </a:cxn>
                </a:cxnLst>
                <a:rect l="0" t="0" r="r" b="b"/>
                <a:pathLst>
                  <a:path w="329" h="214">
                    <a:moveTo>
                      <a:pt x="329" y="214"/>
                    </a:moveTo>
                    <a:lnTo>
                      <a:pt x="329" y="0"/>
                    </a:lnTo>
                    <a:lnTo>
                      <a:pt x="0" y="0"/>
                    </a:lnTo>
                    <a:lnTo>
                      <a:pt x="0" y="214"/>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1" name="Line 322">
                <a:extLst>
                  <a:ext uri="{FF2B5EF4-FFF2-40B4-BE49-F238E27FC236}">
                    <a16:creationId xmlns:a16="http://schemas.microsoft.com/office/drawing/2014/main" id="{B3A800AC-DD41-4893-9A4E-227BDEB67EE9}"/>
                  </a:ext>
                </a:extLst>
              </p:cNvPr>
              <p:cNvSpPr>
                <a:spLocks noChangeShapeType="1"/>
              </p:cNvSpPr>
              <p:nvPr/>
            </p:nvSpPr>
            <p:spPr bwMode="auto">
              <a:xfrm flipH="1">
                <a:off x="-4222117" y="2944812"/>
                <a:ext cx="1746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2" name="Line 323">
                <a:extLst>
                  <a:ext uri="{FF2B5EF4-FFF2-40B4-BE49-F238E27FC236}">
                    <a16:creationId xmlns:a16="http://schemas.microsoft.com/office/drawing/2014/main" id="{CA7F5D1A-76FB-493B-915F-DC691A546AB8}"/>
                  </a:ext>
                </a:extLst>
              </p:cNvPr>
              <p:cNvSpPr>
                <a:spLocks noChangeShapeType="1"/>
              </p:cNvSpPr>
              <p:nvPr/>
            </p:nvSpPr>
            <p:spPr bwMode="auto">
              <a:xfrm flipH="1">
                <a:off x="-4222117" y="2614612"/>
                <a:ext cx="1746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3" name="Freeform 324">
                <a:extLst>
                  <a:ext uri="{FF2B5EF4-FFF2-40B4-BE49-F238E27FC236}">
                    <a16:creationId xmlns:a16="http://schemas.microsoft.com/office/drawing/2014/main" id="{46041A04-06A8-4F35-B704-08BCBCF5E52A}"/>
                  </a:ext>
                </a:extLst>
              </p:cNvPr>
              <p:cNvSpPr>
                <a:spLocks/>
              </p:cNvSpPr>
              <p:nvPr/>
            </p:nvSpPr>
            <p:spPr bwMode="auto">
              <a:xfrm>
                <a:off x="-3693479" y="2589212"/>
                <a:ext cx="173038" cy="15875"/>
              </a:xfrm>
              <a:custGeom>
                <a:avLst/>
                <a:gdLst>
                  <a:gd name="T0" fmla="*/ 329 w 329"/>
                  <a:gd name="T1" fmla="*/ 30 h 30"/>
                  <a:gd name="T2" fmla="*/ 329 w 329"/>
                  <a:gd name="T3" fmla="*/ 0 h 30"/>
                  <a:gd name="T4" fmla="*/ 0 w 329"/>
                  <a:gd name="T5" fmla="*/ 0 h 30"/>
                  <a:gd name="T6" fmla="*/ 0 w 329"/>
                  <a:gd name="T7" fmla="*/ 30 h 30"/>
                </a:gdLst>
                <a:ahLst/>
                <a:cxnLst>
                  <a:cxn ang="0">
                    <a:pos x="T0" y="T1"/>
                  </a:cxn>
                  <a:cxn ang="0">
                    <a:pos x="T2" y="T3"/>
                  </a:cxn>
                  <a:cxn ang="0">
                    <a:pos x="T4" y="T5"/>
                  </a:cxn>
                  <a:cxn ang="0">
                    <a:pos x="T6" y="T7"/>
                  </a:cxn>
                </a:cxnLst>
                <a:rect l="0" t="0" r="r" b="b"/>
                <a:pathLst>
                  <a:path w="329" h="30">
                    <a:moveTo>
                      <a:pt x="329" y="30"/>
                    </a:moveTo>
                    <a:lnTo>
                      <a:pt x="329" y="0"/>
                    </a:lnTo>
                    <a:lnTo>
                      <a:pt x="0" y="0"/>
                    </a:lnTo>
                    <a:lnTo>
                      <a:pt x="0" y="30"/>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4" name="Freeform 325">
                <a:extLst>
                  <a:ext uri="{FF2B5EF4-FFF2-40B4-BE49-F238E27FC236}">
                    <a16:creationId xmlns:a16="http://schemas.microsoft.com/office/drawing/2014/main" id="{F64F62AD-A386-441B-BA97-A204275A3AFE}"/>
                  </a:ext>
                </a:extLst>
              </p:cNvPr>
              <p:cNvSpPr>
                <a:spLocks/>
              </p:cNvSpPr>
              <p:nvPr/>
            </p:nvSpPr>
            <p:spPr bwMode="auto">
              <a:xfrm>
                <a:off x="-3520442" y="2605087"/>
                <a:ext cx="0" cy="363538"/>
              </a:xfrm>
              <a:custGeom>
                <a:avLst/>
                <a:gdLst>
                  <a:gd name="T0" fmla="*/ 689 h 689"/>
                  <a:gd name="T1" fmla="*/ 18 h 689"/>
                  <a:gd name="T2" fmla="*/ 0 h 689"/>
                </a:gdLst>
                <a:ahLst/>
                <a:cxnLst>
                  <a:cxn ang="0">
                    <a:pos x="0" y="T0"/>
                  </a:cxn>
                  <a:cxn ang="0">
                    <a:pos x="0" y="T1"/>
                  </a:cxn>
                  <a:cxn ang="0">
                    <a:pos x="0" y="T2"/>
                  </a:cxn>
                </a:cxnLst>
                <a:rect l="0" t="0" r="r" b="b"/>
                <a:pathLst>
                  <a:path h="689">
                    <a:moveTo>
                      <a:pt x="0" y="689"/>
                    </a:moveTo>
                    <a:lnTo>
                      <a:pt x="0" y="18"/>
                    </a:lnTo>
                    <a:lnTo>
                      <a:pt x="0" y="0"/>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5" name="Freeform 326">
                <a:extLst>
                  <a:ext uri="{FF2B5EF4-FFF2-40B4-BE49-F238E27FC236}">
                    <a16:creationId xmlns:a16="http://schemas.microsoft.com/office/drawing/2014/main" id="{28698583-4B66-45BB-953E-F6D7F6765343}"/>
                  </a:ext>
                </a:extLst>
              </p:cNvPr>
              <p:cNvSpPr>
                <a:spLocks/>
              </p:cNvSpPr>
              <p:nvPr/>
            </p:nvSpPr>
            <p:spPr bwMode="auto">
              <a:xfrm>
                <a:off x="-3693479" y="2605087"/>
                <a:ext cx="0" cy="363538"/>
              </a:xfrm>
              <a:custGeom>
                <a:avLst/>
                <a:gdLst>
                  <a:gd name="T0" fmla="*/ 0 h 689"/>
                  <a:gd name="T1" fmla="*/ 18 h 689"/>
                  <a:gd name="T2" fmla="*/ 689 h 689"/>
                </a:gdLst>
                <a:ahLst/>
                <a:cxnLst>
                  <a:cxn ang="0">
                    <a:pos x="0" y="T0"/>
                  </a:cxn>
                  <a:cxn ang="0">
                    <a:pos x="0" y="T1"/>
                  </a:cxn>
                  <a:cxn ang="0">
                    <a:pos x="0" y="T2"/>
                  </a:cxn>
                </a:cxnLst>
                <a:rect l="0" t="0" r="r" b="b"/>
                <a:pathLst>
                  <a:path h="689">
                    <a:moveTo>
                      <a:pt x="0" y="0"/>
                    </a:moveTo>
                    <a:lnTo>
                      <a:pt x="0" y="18"/>
                    </a:lnTo>
                    <a:lnTo>
                      <a:pt x="0" y="689"/>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6" name="Freeform 327">
                <a:extLst>
                  <a:ext uri="{FF2B5EF4-FFF2-40B4-BE49-F238E27FC236}">
                    <a16:creationId xmlns:a16="http://schemas.microsoft.com/office/drawing/2014/main" id="{C0F8D8B7-68CE-4298-88AE-F164C5B405F0}"/>
                  </a:ext>
                </a:extLst>
              </p:cNvPr>
              <p:cNvSpPr>
                <a:spLocks/>
              </p:cNvSpPr>
              <p:nvPr/>
            </p:nvSpPr>
            <p:spPr bwMode="auto">
              <a:xfrm>
                <a:off x="-3783967" y="2701925"/>
                <a:ext cx="0" cy="471488"/>
              </a:xfrm>
              <a:custGeom>
                <a:avLst/>
                <a:gdLst>
                  <a:gd name="T0" fmla="*/ 891 h 891"/>
                  <a:gd name="T1" fmla="*/ 15 h 891"/>
                  <a:gd name="T2" fmla="*/ 0 h 891"/>
                </a:gdLst>
                <a:ahLst/>
                <a:cxnLst>
                  <a:cxn ang="0">
                    <a:pos x="0" y="T0"/>
                  </a:cxn>
                  <a:cxn ang="0">
                    <a:pos x="0" y="T1"/>
                  </a:cxn>
                  <a:cxn ang="0">
                    <a:pos x="0" y="T2"/>
                  </a:cxn>
                </a:cxnLst>
                <a:rect l="0" t="0" r="r" b="b"/>
                <a:pathLst>
                  <a:path h="891">
                    <a:moveTo>
                      <a:pt x="0" y="891"/>
                    </a:moveTo>
                    <a:lnTo>
                      <a:pt x="0" y="15"/>
                    </a:lnTo>
                    <a:lnTo>
                      <a:pt x="0" y="0"/>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7" name="Line 328">
                <a:extLst>
                  <a:ext uri="{FF2B5EF4-FFF2-40B4-BE49-F238E27FC236}">
                    <a16:creationId xmlns:a16="http://schemas.microsoft.com/office/drawing/2014/main" id="{93493B77-5A0C-4B7E-B4B1-FFD5E4798705}"/>
                  </a:ext>
                </a:extLst>
              </p:cNvPr>
              <p:cNvSpPr>
                <a:spLocks noChangeShapeType="1"/>
              </p:cNvSpPr>
              <p:nvPr/>
            </p:nvSpPr>
            <p:spPr bwMode="auto">
              <a:xfrm flipH="1">
                <a:off x="-3693479" y="2605087"/>
                <a:ext cx="173038"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8" name="Line 329">
                <a:extLst>
                  <a:ext uri="{FF2B5EF4-FFF2-40B4-BE49-F238E27FC236}">
                    <a16:creationId xmlns:a16="http://schemas.microsoft.com/office/drawing/2014/main" id="{B6DECCCC-37CA-4978-963C-BD8359C60AEE}"/>
                  </a:ext>
                </a:extLst>
              </p:cNvPr>
              <p:cNvSpPr>
                <a:spLocks noChangeShapeType="1"/>
              </p:cNvSpPr>
              <p:nvPr/>
            </p:nvSpPr>
            <p:spPr bwMode="auto">
              <a:xfrm flipH="1">
                <a:off x="-3957004" y="2701925"/>
                <a:ext cx="173038"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9" name="Freeform 330">
                <a:extLst>
                  <a:ext uri="{FF2B5EF4-FFF2-40B4-BE49-F238E27FC236}">
                    <a16:creationId xmlns:a16="http://schemas.microsoft.com/office/drawing/2014/main" id="{82632AC4-9AF2-4B2D-B5A7-6BD2A11ABBFA}"/>
                  </a:ext>
                </a:extLst>
              </p:cNvPr>
              <p:cNvSpPr>
                <a:spLocks/>
              </p:cNvSpPr>
              <p:nvPr/>
            </p:nvSpPr>
            <p:spPr bwMode="auto">
              <a:xfrm>
                <a:off x="-4744404" y="2589212"/>
                <a:ext cx="174625" cy="47625"/>
              </a:xfrm>
              <a:custGeom>
                <a:avLst/>
                <a:gdLst>
                  <a:gd name="T0" fmla="*/ 330 w 330"/>
                  <a:gd name="T1" fmla="*/ 91 h 91"/>
                  <a:gd name="T2" fmla="*/ 330 w 330"/>
                  <a:gd name="T3" fmla="*/ 0 h 91"/>
                  <a:gd name="T4" fmla="*/ 0 w 330"/>
                  <a:gd name="T5" fmla="*/ 0 h 91"/>
                  <a:gd name="T6" fmla="*/ 0 w 330"/>
                  <a:gd name="T7" fmla="*/ 91 h 91"/>
                </a:gdLst>
                <a:ahLst/>
                <a:cxnLst>
                  <a:cxn ang="0">
                    <a:pos x="T0" y="T1"/>
                  </a:cxn>
                  <a:cxn ang="0">
                    <a:pos x="T2" y="T3"/>
                  </a:cxn>
                  <a:cxn ang="0">
                    <a:pos x="T4" y="T5"/>
                  </a:cxn>
                  <a:cxn ang="0">
                    <a:pos x="T6" y="T7"/>
                  </a:cxn>
                </a:cxnLst>
                <a:rect l="0" t="0" r="r" b="b"/>
                <a:pathLst>
                  <a:path w="330" h="91">
                    <a:moveTo>
                      <a:pt x="330" y="91"/>
                    </a:moveTo>
                    <a:lnTo>
                      <a:pt x="330" y="0"/>
                    </a:lnTo>
                    <a:lnTo>
                      <a:pt x="0" y="0"/>
                    </a:lnTo>
                    <a:lnTo>
                      <a:pt x="0" y="91"/>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0" name="Line 331">
                <a:extLst>
                  <a:ext uri="{FF2B5EF4-FFF2-40B4-BE49-F238E27FC236}">
                    <a16:creationId xmlns:a16="http://schemas.microsoft.com/office/drawing/2014/main" id="{4CFC79EC-2796-4926-B556-E56EA4317899}"/>
                  </a:ext>
                </a:extLst>
              </p:cNvPr>
              <p:cNvSpPr>
                <a:spLocks noChangeShapeType="1"/>
              </p:cNvSpPr>
              <p:nvPr/>
            </p:nvSpPr>
            <p:spPr bwMode="auto">
              <a:xfrm flipV="1">
                <a:off x="-4744404" y="2636837"/>
                <a:ext cx="0" cy="276225"/>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1" name="Line 332">
                <a:extLst>
                  <a:ext uri="{FF2B5EF4-FFF2-40B4-BE49-F238E27FC236}">
                    <a16:creationId xmlns:a16="http://schemas.microsoft.com/office/drawing/2014/main" id="{FE232D67-E5F7-442C-BE93-B969E5436A67}"/>
                  </a:ext>
                </a:extLst>
              </p:cNvPr>
              <p:cNvSpPr>
                <a:spLocks noChangeShapeType="1"/>
              </p:cNvSpPr>
              <p:nvPr/>
            </p:nvSpPr>
            <p:spPr bwMode="auto">
              <a:xfrm>
                <a:off x="-4744404" y="2636837"/>
                <a:ext cx="1746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2" name="Line 333">
                <a:extLst>
                  <a:ext uri="{FF2B5EF4-FFF2-40B4-BE49-F238E27FC236}">
                    <a16:creationId xmlns:a16="http://schemas.microsoft.com/office/drawing/2014/main" id="{35685FA3-47EC-4711-8F2D-F0A6622312F2}"/>
                  </a:ext>
                </a:extLst>
              </p:cNvPr>
              <p:cNvSpPr>
                <a:spLocks noChangeShapeType="1"/>
              </p:cNvSpPr>
              <p:nvPr/>
            </p:nvSpPr>
            <p:spPr bwMode="auto">
              <a:xfrm>
                <a:off x="-4569779" y="2636837"/>
                <a:ext cx="0" cy="276225"/>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3" name="Line 334">
                <a:extLst>
                  <a:ext uri="{FF2B5EF4-FFF2-40B4-BE49-F238E27FC236}">
                    <a16:creationId xmlns:a16="http://schemas.microsoft.com/office/drawing/2014/main" id="{465062D7-CE87-4AA9-9F5E-9BE2C61FC8EF}"/>
                  </a:ext>
                </a:extLst>
              </p:cNvPr>
              <p:cNvSpPr>
                <a:spLocks noChangeShapeType="1"/>
              </p:cNvSpPr>
              <p:nvPr/>
            </p:nvSpPr>
            <p:spPr bwMode="auto">
              <a:xfrm flipH="1">
                <a:off x="-4744404" y="2913062"/>
                <a:ext cx="1746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4" name="Line 335">
                <a:extLst>
                  <a:ext uri="{FF2B5EF4-FFF2-40B4-BE49-F238E27FC236}">
                    <a16:creationId xmlns:a16="http://schemas.microsoft.com/office/drawing/2014/main" id="{D5D442CC-8B4F-4609-B5BD-48BAC10DD31D}"/>
                  </a:ext>
                </a:extLst>
              </p:cNvPr>
              <p:cNvSpPr>
                <a:spLocks noChangeShapeType="1"/>
              </p:cNvSpPr>
              <p:nvPr/>
            </p:nvSpPr>
            <p:spPr bwMode="auto">
              <a:xfrm flipH="1">
                <a:off x="-4744404" y="3132137"/>
                <a:ext cx="1746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5" name="Freeform 336">
                <a:extLst>
                  <a:ext uri="{FF2B5EF4-FFF2-40B4-BE49-F238E27FC236}">
                    <a16:creationId xmlns:a16="http://schemas.microsoft.com/office/drawing/2014/main" id="{5BA2AAA8-CEA4-4441-B383-09DE8A9FB9CE}"/>
                  </a:ext>
                </a:extLst>
              </p:cNvPr>
              <p:cNvSpPr>
                <a:spLocks/>
              </p:cNvSpPr>
              <p:nvPr/>
            </p:nvSpPr>
            <p:spPr bwMode="auto">
              <a:xfrm>
                <a:off x="-4744404" y="3132137"/>
                <a:ext cx="174625" cy="555625"/>
              </a:xfrm>
              <a:custGeom>
                <a:avLst/>
                <a:gdLst>
                  <a:gd name="T0" fmla="*/ 0 w 330"/>
                  <a:gd name="T1" fmla="*/ 0 h 1048"/>
                  <a:gd name="T2" fmla="*/ 0 w 330"/>
                  <a:gd name="T3" fmla="*/ 1048 h 1048"/>
                  <a:gd name="T4" fmla="*/ 330 w 330"/>
                  <a:gd name="T5" fmla="*/ 1048 h 1048"/>
                  <a:gd name="T6" fmla="*/ 330 w 330"/>
                  <a:gd name="T7" fmla="*/ 0 h 1048"/>
                </a:gdLst>
                <a:ahLst/>
                <a:cxnLst>
                  <a:cxn ang="0">
                    <a:pos x="T0" y="T1"/>
                  </a:cxn>
                  <a:cxn ang="0">
                    <a:pos x="T2" y="T3"/>
                  </a:cxn>
                  <a:cxn ang="0">
                    <a:pos x="T4" y="T5"/>
                  </a:cxn>
                  <a:cxn ang="0">
                    <a:pos x="T6" y="T7"/>
                  </a:cxn>
                </a:cxnLst>
                <a:rect l="0" t="0" r="r" b="b"/>
                <a:pathLst>
                  <a:path w="330" h="1048">
                    <a:moveTo>
                      <a:pt x="0" y="0"/>
                    </a:moveTo>
                    <a:lnTo>
                      <a:pt x="0" y="1048"/>
                    </a:lnTo>
                    <a:lnTo>
                      <a:pt x="330" y="1048"/>
                    </a:lnTo>
                    <a:lnTo>
                      <a:pt x="330" y="0"/>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6" name="Freeform 337">
                <a:extLst>
                  <a:ext uri="{FF2B5EF4-FFF2-40B4-BE49-F238E27FC236}">
                    <a16:creationId xmlns:a16="http://schemas.microsoft.com/office/drawing/2014/main" id="{A0432FA1-6108-4D66-9BDA-7FEF32D45417}"/>
                  </a:ext>
                </a:extLst>
              </p:cNvPr>
              <p:cNvSpPr>
                <a:spLocks/>
              </p:cNvSpPr>
              <p:nvPr/>
            </p:nvSpPr>
            <p:spPr bwMode="auto">
              <a:xfrm>
                <a:off x="-4485642" y="3046412"/>
                <a:ext cx="174625" cy="641350"/>
              </a:xfrm>
              <a:custGeom>
                <a:avLst/>
                <a:gdLst>
                  <a:gd name="T0" fmla="*/ 0 w 329"/>
                  <a:gd name="T1" fmla="*/ 0 h 1212"/>
                  <a:gd name="T2" fmla="*/ 0 w 329"/>
                  <a:gd name="T3" fmla="*/ 1212 h 1212"/>
                  <a:gd name="T4" fmla="*/ 329 w 329"/>
                  <a:gd name="T5" fmla="*/ 1212 h 1212"/>
                  <a:gd name="T6" fmla="*/ 329 w 329"/>
                  <a:gd name="T7" fmla="*/ 0 h 1212"/>
                </a:gdLst>
                <a:ahLst/>
                <a:cxnLst>
                  <a:cxn ang="0">
                    <a:pos x="T0" y="T1"/>
                  </a:cxn>
                  <a:cxn ang="0">
                    <a:pos x="T2" y="T3"/>
                  </a:cxn>
                  <a:cxn ang="0">
                    <a:pos x="T4" y="T5"/>
                  </a:cxn>
                  <a:cxn ang="0">
                    <a:pos x="T6" y="T7"/>
                  </a:cxn>
                </a:cxnLst>
                <a:rect l="0" t="0" r="r" b="b"/>
                <a:pathLst>
                  <a:path w="329" h="1212">
                    <a:moveTo>
                      <a:pt x="0" y="0"/>
                    </a:moveTo>
                    <a:lnTo>
                      <a:pt x="0" y="1212"/>
                    </a:lnTo>
                    <a:lnTo>
                      <a:pt x="329" y="1212"/>
                    </a:lnTo>
                    <a:lnTo>
                      <a:pt x="329" y="0"/>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7" name="Line 338">
                <a:extLst>
                  <a:ext uri="{FF2B5EF4-FFF2-40B4-BE49-F238E27FC236}">
                    <a16:creationId xmlns:a16="http://schemas.microsoft.com/office/drawing/2014/main" id="{86F26E1A-4A5A-4B54-AA44-5DA5E187F68F}"/>
                  </a:ext>
                </a:extLst>
              </p:cNvPr>
              <p:cNvSpPr>
                <a:spLocks noChangeShapeType="1"/>
              </p:cNvSpPr>
              <p:nvPr/>
            </p:nvSpPr>
            <p:spPr bwMode="auto">
              <a:xfrm flipH="1">
                <a:off x="-3693479" y="3332162"/>
                <a:ext cx="173038"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8" name="Line 339">
                <a:extLst>
                  <a:ext uri="{FF2B5EF4-FFF2-40B4-BE49-F238E27FC236}">
                    <a16:creationId xmlns:a16="http://schemas.microsoft.com/office/drawing/2014/main" id="{445D4672-392D-49DB-AF8C-9AA1D0D414B4}"/>
                  </a:ext>
                </a:extLst>
              </p:cNvPr>
              <p:cNvSpPr>
                <a:spLocks noChangeShapeType="1"/>
              </p:cNvSpPr>
              <p:nvPr/>
            </p:nvSpPr>
            <p:spPr bwMode="auto">
              <a:xfrm flipH="1">
                <a:off x="-3693479" y="2968625"/>
                <a:ext cx="173038"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9" name="Line 340">
                <a:extLst>
                  <a:ext uri="{FF2B5EF4-FFF2-40B4-BE49-F238E27FC236}">
                    <a16:creationId xmlns:a16="http://schemas.microsoft.com/office/drawing/2014/main" id="{F196944D-E14A-4680-97DE-54553700CA22}"/>
                  </a:ext>
                </a:extLst>
              </p:cNvPr>
              <p:cNvSpPr>
                <a:spLocks noChangeShapeType="1"/>
              </p:cNvSpPr>
              <p:nvPr/>
            </p:nvSpPr>
            <p:spPr bwMode="auto">
              <a:xfrm>
                <a:off x="-3693479" y="2968625"/>
                <a:ext cx="0" cy="363538"/>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0" name="Line 341">
                <a:extLst>
                  <a:ext uri="{FF2B5EF4-FFF2-40B4-BE49-F238E27FC236}">
                    <a16:creationId xmlns:a16="http://schemas.microsoft.com/office/drawing/2014/main" id="{7E2A50A3-A889-4F7C-BE08-0BA238ACB1A0}"/>
                  </a:ext>
                </a:extLst>
              </p:cNvPr>
              <p:cNvSpPr>
                <a:spLocks noChangeShapeType="1"/>
              </p:cNvSpPr>
              <p:nvPr/>
            </p:nvSpPr>
            <p:spPr bwMode="auto">
              <a:xfrm flipV="1">
                <a:off x="-3520442" y="2968625"/>
                <a:ext cx="0" cy="363538"/>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1" name="Line 342">
                <a:extLst>
                  <a:ext uri="{FF2B5EF4-FFF2-40B4-BE49-F238E27FC236}">
                    <a16:creationId xmlns:a16="http://schemas.microsoft.com/office/drawing/2014/main" id="{05B272CD-6D0A-4F41-AAAC-DEE497B4A20F}"/>
                  </a:ext>
                </a:extLst>
              </p:cNvPr>
              <p:cNvSpPr>
                <a:spLocks noChangeShapeType="1"/>
              </p:cNvSpPr>
              <p:nvPr/>
            </p:nvSpPr>
            <p:spPr bwMode="auto">
              <a:xfrm flipV="1">
                <a:off x="-3783967" y="3173412"/>
                <a:ext cx="0" cy="169863"/>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2" name="Line 343">
                <a:extLst>
                  <a:ext uri="{FF2B5EF4-FFF2-40B4-BE49-F238E27FC236}">
                    <a16:creationId xmlns:a16="http://schemas.microsoft.com/office/drawing/2014/main" id="{2578CFFC-CC6B-4AEB-AAE2-C327D937118C}"/>
                  </a:ext>
                </a:extLst>
              </p:cNvPr>
              <p:cNvSpPr>
                <a:spLocks noChangeShapeType="1"/>
              </p:cNvSpPr>
              <p:nvPr/>
            </p:nvSpPr>
            <p:spPr bwMode="auto">
              <a:xfrm>
                <a:off x="-3429954" y="3251200"/>
                <a:ext cx="0" cy="115888"/>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3" name="Line 344">
                <a:extLst>
                  <a:ext uri="{FF2B5EF4-FFF2-40B4-BE49-F238E27FC236}">
                    <a16:creationId xmlns:a16="http://schemas.microsoft.com/office/drawing/2014/main" id="{7E58111F-0517-4503-8422-D4DB8CA89ABC}"/>
                  </a:ext>
                </a:extLst>
              </p:cNvPr>
              <p:cNvSpPr>
                <a:spLocks noChangeShapeType="1"/>
              </p:cNvSpPr>
              <p:nvPr/>
            </p:nvSpPr>
            <p:spPr bwMode="auto">
              <a:xfrm flipH="1">
                <a:off x="-4222117" y="3222625"/>
                <a:ext cx="1746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4" name="Line 345">
                <a:extLst>
                  <a:ext uri="{FF2B5EF4-FFF2-40B4-BE49-F238E27FC236}">
                    <a16:creationId xmlns:a16="http://schemas.microsoft.com/office/drawing/2014/main" id="{C646499B-117F-415D-B1B6-D0E452B4464B}"/>
                  </a:ext>
                </a:extLst>
              </p:cNvPr>
              <p:cNvSpPr>
                <a:spLocks noChangeShapeType="1"/>
              </p:cNvSpPr>
              <p:nvPr/>
            </p:nvSpPr>
            <p:spPr bwMode="auto">
              <a:xfrm>
                <a:off x="-3957004" y="3173412"/>
                <a:ext cx="0" cy="169863"/>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5" name="Freeform 346">
                <a:extLst>
                  <a:ext uri="{FF2B5EF4-FFF2-40B4-BE49-F238E27FC236}">
                    <a16:creationId xmlns:a16="http://schemas.microsoft.com/office/drawing/2014/main" id="{FC8103DA-9124-41F3-918E-C2374D188CE7}"/>
                  </a:ext>
                </a:extLst>
              </p:cNvPr>
              <p:cNvSpPr>
                <a:spLocks/>
              </p:cNvSpPr>
              <p:nvPr/>
            </p:nvSpPr>
            <p:spPr bwMode="auto">
              <a:xfrm>
                <a:off x="-4222117" y="3222625"/>
                <a:ext cx="174625" cy="465138"/>
              </a:xfrm>
              <a:custGeom>
                <a:avLst/>
                <a:gdLst>
                  <a:gd name="T0" fmla="*/ 0 w 330"/>
                  <a:gd name="T1" fmla="*/ 0 h 878"/>
                  <a:gd name="T2" fmla="*/ 0 w 330"/>
                  <a:gd name="T3" fmla="*/ 878 h 878"/>
                  <a:gd name="T4" fmla="*/ 330 w 330"/>
                  <a:gd name="T5" fmla="*/ 878 h 878"/>
                  <a:gd name="T6" fmla="*/ 330 w 330"/>
                  <a:gd name="T7" fmla="*/ 0 h 878"/>
                </a:gdLst>
                <a:ahLst/>
                <a:cxnLst>
                  <a:cxn ang="0">
                    <a:pos x="T0" y="T1"/>
                  </a:cxn>
                  <a:cxn ang="0">
                    <a:pos x="T2" y="T3"/>
                  </a:cxn>
                  <a:cxn ang="0">
                    <a:pos x="T4" y="T5"/>
                  </a:cxn>
                  <a:cxn ang="0">
                    <a:pos x="T6" y="T7"/>
                  </a:cxn>
                </a:cxnLst>
                <a:rect l="0" t="0" r="r" b="b"/>
                <a:pathLst>
                  <a:path w="330" h="878">
                    <a:moveTo>
                      <a:pt x="0" y="0"/>
                    </a:moveTo>
                    <a:lnTo>
                      <a:pt x="0" y="878"/>
                    </a:lnTo>
                    <a:lnTo>
                      <a:pt x="330" y="878"/>
                    </a:lnTo>
                    <a:lnTo>
                      <a:pt x="330" y="0"/>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6" name="Freeform 347">
                <a:extLst>
                  <a:ext uri="{FF2B5EF4-FFF2-40B4-BE49-F238E27FC236}">
                    <a16:creationId xmlns:a16="http://schemas.microsoft.com/office/drawing/2014/main" id="{BC7BF905-A7B2-41CD-9D62-4906AB8E9B1F}"/>
                  </a:ext>
                </a:extLst>
              </p:cNvPr>
              <p:cNvSpPr>
                <a:spLocks/>
              </p:cNvSpPr>
              <p:nvPr/>
            </p:nvSpPr>
            <p:spPr bwMode="auto">
              <a:xfrm>
                <a:off x="-3693479" y="3332162"/>
                <a:ext cx="173038" cy="355600"/>
              </a:xfrm>
              <a:custGeom>
                <a:avLst/>
                <a:gdLst>
                  <a:gd name="T0" fmla="*/ 0 w 329"/>
                  <a:gd name="T1" fmla="*/ 0 h 671"/>
                  <a:gd name="T2" fmla="*/ 0 w 329"/>
                  <a:gd name="T3" fmla="*/ 671 h 671"/>
                  <a:gd name="T4" fmla="*/ 329 w 329"/>
                  <a:gd name="T5" fmla="*/ 671 h 671"/>
                  <a:gd name="T6" fmla="*/ 329 w 329"/>
                  <a:gd name="T7" fmla="*/ 0 h 671"/>
                </a:gdLst>
                <a:ahLst/>
                <a:cxnLst>
                  <a:cxn ang="0">
                    <a:pos x="T0" y="T1"/>
                  </a:cxn>
                  <a:cxn ang="0">
                    <a:pos x="T2" y="T3"/>
                  </a:cxn>
                  <a:cxn ang="0">
                    <a:pos x="T4" y="T5"/>
                  </a:cxn>
                  <a:cxn ang="0">
                    <a:pos x="T6" y="T7"/>
                  </a:cxn>
                </a:cxnLst>
                <a:rect l="0" t="0" r="r" b="b"/>
                <a:pathLst>
                  <a:path w="329" h="671">
                    <a:moveTo>
                      <a:pt x="0" y="0"/>
                    </a:moveTo>
                    <a:lnTo>
                      <a:pt x="0" y="671"/>
                    </a:lnTo>
                    <a:lnTo>
                      <a:pt x="329" y="671"/>
                    </a:lnTo>
                    <a:lnTo>
                      <a:pt x="329" y="0"/>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7" name="Line 348">
                <a:extLst>
                  <a:ext uri="{FF2B5EF4-FFF2-40B4-BE49-F238E27FC236}">
                    <a16:creationId xmlns:a16="http://schemas.microsoft.com/office/drawing/2014/main" id="{61898F3C-7A8D-4164-A4FB-1A24733BED39}"/>
                  </a:ext>
                </a:extLst>
              </p:cNvPr>
              <p:cNvSpPr>
                <a:spLocks noChangeShapeType="1"/>
              </p:cNvSpPr>
              <p:nvPr/>
            </p:nvSpPr>
            <p:spPr bwMode="auto">
              <a:xfrm flipH="1">
                <a:off x="-3957004" y="3173412"/>
                <a:ext cx="173038"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8" name="Line 349">
                <a:extLst>
                  <a:ext uri="{FF2B5EF4-FFF2-40B4-BE49-F238E27FC236}">
                    <a16:creationId xmlns:a16="http://schemas.microsoft.com/office/drawing/2014/main" id="{6BF5750D-40DA-40D5-865D-B760D56AA4A3}"/>
                  </a:ext>
                </a:extLst>
              </p:cNvPr>
              <p:cNvSpPr>
                <a:spLocks noChangeShapeType="1"/>
              </p:cNvSpPr>
              <p:nvPr/>
            </p:nvSpPr>
            <p:spPr bwMode="auto">
              <a:xfrm flipH="1">
                <a:off x="-3957004" y="3343275"/>
                <a:ext cx="173038"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9" name="Freeform 350">
                <a:extLst>
                  <a:ext uri="{FF2B5EF4-FFF2-40B4-BE49-F238E27FC236}">
                    <a16:creationId xmlns:a16="http://schemas.microsoft.com/office/drawing/2014/main" id="{588CFCF3-B57A-4894-A2B0-2A2C614EA5ED}"/>
                  </a:ext>
                </a:extLst>
              </p:cNvPr>
              <p:cNvSpPr>
                <a:spLocks/>
              </p:cNvSpPr>
              <p:nvPr/>
            </p:nvSpPr>
            <p:spPr bwMode="auto">
              <a:xfrm>
                <a:off x="-3957004" y="3343275"/>
                <a:ext cx="173038" cy="344488"/>
              </a:xfrm>
              <a:custGeom>
                <a:avLst/>
                <a:gdLst>
                  <a:gd name="T0" fmla="*/ 0 w 329"/>
                  <a:gd name="T1" fmla="*/ 0 h 649"/>
                  <a:gd name="T2" fmla="*/ 0 w 329"/>
                  <a:gd name="T3" fmla="*/ 649 h 649"/>
                  <a:gd name="T4" fmla="*/ 329 w 329"/>
                  <a:gd name="T5" fmla="*/ 649 h 649"/>
                  <a:gd name="T6" fmla="*/ 329 w 329"/>
                  <a:gd name="T7" fmla="*/ 0 h 649"/>
                </a:gdLst>
                <a:ahLst/>
                <a:cxnLst>
                  <a:cxn ang="0">
                    <a:pos x="T0" y="T1"/>
                  </a:cxn>
                  <a:cxn ang="0">
                    <a:pos x="T2" y="T3"/>
                  </a:cxn>
                  <a:cxn ang="0">
                    <a:pos x="T4" y="T5"/>
                  </a:cxn>
                  <a:cxn ang="0">
                    <a:pos x="T6" y="T7"/>
                  </a:cxn>
                </a:cxnLst>
                <a:rect l="0" t="0" r="r" b="b"/>
                <a:pathLst>
                  <a:path w="329" h="649">
                    <a:moveTo>
                      <a:pt x="0" y="0"/>
                    </a:moveTo>
                    <a:lnTo>
                      <a:pt x="0" y="649"/>
                    </a:lnTo>
                    <a:lnTo>
                      <a:pt x="329" y="649"/>
                    </a:lnTo>
                    <a:lnTo>
                      <a:pt x="329" y="0"/>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1" name="Line 352">
                <a:extLst>
                  <a:ext uri="{FF2B5EF4-FFF2-40B4-BE49-F238E27FC236}">
                    <a16:creationId xmlns:a16="http://schemas.microsoft.com/office/drawing/2014/main" id="{32E0BFE3-563C-49A0-B46E-5D6C5B153987}"/>
                  </a:ext>
                </a:extLst>
              </p:cNvPr>
              <p:cNvSpPr>
                <a:spLocks noChangeShapeType="1"/>
              </p:cNvSpPr>
              <p:nvPr/>
            </p:nvSpPr>
            <p:spPr bwMode="auto">
              <a:xfrm flipH="1">
                <a:off x="-4485642" y="2835275"/>
                <a:ext cx="1746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2" name="Line 353">
                <a:extLst>
                  <a:ext uri="{FF2B5EF4-FFF2-40B4-BE49-F238E27FC236}">
                    <a16:creationId xmlns:a16="http://schemas.microsoft.com/office/drawing/2014/main" id="{D56CB2FB-4804-4EAC-8F20-B590133FA340}"/>
                  </a:ext>
                </a:extLst>
              </p:cNvPr>
              <p:cNvSpPr>
                <a:spLocks noChangeShapeType="1"/>
              </p:cNvSpPr>
              <p:nvPr/>
            </p:nvSpPr>
            <p:spPr bwMode="auto">
              <a:xfrm flipH="1">
                <a:off x="-4485642" y="3046412"/>
                <a:ext cx="1746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3" name="Line 354">
                <a:extLst>
                  <a:ext uri="{FF2B5EF4-FFF2-40B4-BE49-F238E27FC236}">
                    <a16:creationId xmlns:a16="http://schemas.microsoft.com/office/drawing/2014/main" id="{9AE01962-8CCB-4846-8B39-D2E5989A64DA}"/>
                  </a:ext>
                </a:extLst>
              </p:cNvPr>
              <p:cNvSpPr>
                <a:spLocks noChangeShapeType="1"/>
              </p:cNvSpPr>
              <p:nvPr/>
            </p:nvSpPr>
            <p:spPr bwMode="auto">
              <a:xfrm>
                <a:off x="-4744404" y="2913062"/>
                <a:ext cx="0" cy="219075"/>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4" name="Line 355">
                <a:extLst>
                  <a:ext uri="{FF2B5EF4-FFF2-40B4-BE49-F238E27FC236}">
                    <a16:creationId xmlns:a16="http://schemas.microsoft.com/office/drawing/2014/main" id="{F8AF7269-5D06-4480-9A36-8C5AEBCDCFC0}"/>
                  </a:ext>
                </a:extLst>
              </p:cNvPr>
              <p:cNvSpPr>
                <a:spLocks noChangeShapeType="1"/>
              </p:cNvSpPr>
              <p:nvPr/>
            </p:nvSpPr>
            <p:spPr bwMode="auto">
              <a:xfrm>
                <a:off x="-4569779" y="2913062"/>
                <a:ext cx="0" cy="219075"/>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5" name="Line 356">
                <a:extLst>
                  <a:ext uri="{FF2B5EF4-FFF2-40B4-BE49-F238E27FC236}">
                    <a16:creationId xmlns:a16="http://schemas.microsoft.com/office/drawing/2014/main" id="{380FAFD9-1F1C-4307-8812-04F479D0BCFA}"/>
                  </a:ext>
                </a:extLst>
              </p:cNvPr>
              <p:cNvSpPr>
                <a:spLocks noChangeShapeType="1"/>
              </p:cNvSpPr>
              <p:nvPr/>
            </p:nvSpPr>
            <p:spPr bwMode="auto">
              <a:xfrm>
                <a:off x="-4485642" y="2835275"/>
                <a:ext cx="0" cy="211138"/>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6" name="Line 357">
                <a:extLst>
                  <a:ext uri="{FF2B5EF4-FFF2-40B4-BE49-F238E27FC236}">
                    <a16:creationId xmlns:a16="http://schemas.microsoft.com/office/drawing/2014/main" id="{F3289B9D-4C4F-4DB1-A1DF-4DBC2366B6A4}"/>
                  </a:ext>
                </a:extLst>
              </p:cNvPr>
              <p:cNvSpPr>
                <a:spLocks noChangeShapeType="1"/>
              </p:cNvSpPr>
              <p:nvPr/>
            </p:nvSpPr>
            <p:spPr bwMode="auto">
              <a:xfrm flipV="1">
                <a:off x="-4311017" y="2835275"/>
                <a:ext cx="0" cy="211138"/>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7" name="Line 358">
                <a:extLst>
                  <a:ext uri="{FF2B5EF4-FFF2-40B4-BE49-F238E27FC236}">
                    <a16:creationId xmlns:a16="http://schemas.microsoft.com/office/drawing/2014/main" id="{55AAF795-EB3E-4F51-8F15-C2A208D6F802}"/>
                  </a:ext>
                </a:extLst>
              </p:cNvPr>
              <p:cNvSpPr>
                <a:spLocks noChangeShapeType="1"/>
              </p:cNvSpPr>
              <p:nvPr/>
            </p:nvSpPr>
            <p:spPr bwMode="auto">
              <a:xfrm>
                <a:off x="-4222117" y="2944812"/>
                <a:ext cx="0" cy="277813"/>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8" name="Line 359">
                <a:extLst>
                  <a:ext uri="{FF2B5EF4-FFF2-40B4-BE49-F238E27FC236}">
                    <a16:creationId xmlns:a16="http://schemas.microsoft.com/office/drawing/2014/main" id="{D6455F13-24CD-482F-830D-02B481641742}"/>
                  </a:ext>
                </a:extLst>
              </p:cNvPr>
              <p:cNvSpPr>
                <a:spLocks noChangeShapeType="1"/>
              </p:cNvSpPr>
              <p:nvPr/>
            </p:nvSpPr>
            <p:spPr bwMode="auto">
              <a:xfrm flipV="1">
                <a:off x="-4047492" y="2944812"/>
                <a:ext cx="0" cy="277813"/>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0" name="Line 481">
                <a:extLst>
                  <a:ext uri="{FF2B5EF4-FFF2-40B4-BE49-F238E27FC236}">
                    <a16:creationId xmlns:a16="http://schemas.microsoft.com/office/drawing/2014/main" id="{9C871B29-F37A-4284-917F-79485EB45423}"/>
                  </a:ext>
                </a:extLst>
              </p:cNvPr>
              <p:cNvSpPr>
                <a:spLocks noChangeShapeType="1"/>
              </p:cNvSpPr>
              <p:nvPr/>
            </p:nvSpPr>
            <p:spPr bwMode="auto">
              <a:xfrm flipH="1">
                <a:off x="-3429954" y="3367087"/>
                <a:ext cx="1746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1" name="Line 482">
                <a:extLst>
                  <a:ext uri="{FF2B5EF4-FFF2-40B4-BE49-F238E27FC236}">
                    <a16:creationId xmlns:a16="http://schemas.microsoft.com/office/drawing/2014/main" id="{D4BAA47F-3989-4AFE-99C1-BD1BE242145E}"/>
                  </a:ext>
                </a:extLst>
              </p:cNvPr>
              <p:cNvSpPr>
                <a:spLocks noChangeShapeType="1"/>
              </p:cNvSpPr>
              <p:nvPr/>
            </p:nvSpPr>
            <p:spPr bwMode="auto">
              <a:xfrm flipH="1">
                <a:off x="-3429954" y="3251199"/>
                <a:ext cx="1746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206" name="Rectangle 46">
              <a:extLst>
                <a:ext uri="{FF2B5EF4-FFF2-40B4-BE49-F238E27FC236}">
                  <a16:creationId xmlns:a16="http://schemas.microsoft.com/office/drawing/2014/main" id="{F3689323-D191-4A49-812B-964AE0E1F4EE}"/>
                </a:ext>
              </a:extLst>
            </p:cNvPr>
            <p:cNvSpPr>
              <a:spLocks noChangeArrowheads="1"/>
            </p:cNvSpPr>
            <p:nvPr/>
          </p:nvSpPr>
          <p:spPr bwMode="auto">
            <a:xfrm>
              <a:off x="306834" y="3719267"/>
              <a:ext cx="130411" cy="211203"/>
            </a:xfrm>
            <a:prstGeom prst="rect">
              <a:avLst/>
            </a:prstGeom>
            <a:noFill/>
            <a:ln w="9525">
              <a:noFill/>
              <a:miter lim="800000"/>
              <a:headEnd/>
              <a:tailEnd/>
            </a:ln>
          </p:spPr>
          <p:txBody>
            <a:bodyPr wrap="none" lIns="36000" tIns="36000" rIns="36000" bIns="36000">
              <a:spAutoFit/>
            </a:bodyPr>
            <a:lstStyle/>
            <a:p>
              <a:pPr algn="r"/>
              <a:r>
                <a:rPr lang="en-US" sz="900"/>
                <a:t>0</a:t>
              </a:r>
              <a:endParaRPr lang="en-US" sz="900" dirty="0"/>
            </a:p>
          </p:txBody>
        </p:sp>
        <p:sp>
          <p:nvSpPr>
            <p:cNvPr id="1207" name="Rectangle 47">
              <a:extLst>
                <a:ext uri="{FF2B5EF4-FFF2-40B4-BE49-F238E27FC236}">
                  <a16:creationId xmlns:a16="http://schemas.microsoft.com/office/drawing/2014/main" id="{736C36F9-D58D-4F44-A233-CD4F2CD3B5CA}"/>
                </a:ext>
              </a:extLst>
            </p:cNvPr>
            <p:cNvSpPr>
              <a:spLocks noChangeArrowheads="1"/>
            </p:cNvSpPr>
            <p:nvPr/>
          </p:nvSpPr>
          <p:spPr bwMode="auto">
            <a:xfrm>
              <a:off x="249126" y="3438151"/>
              <a:ext cx="188119" cy="211203"/>
            </a:xfrm>
            <a:prstGeom prst="rect">
              <a:avLst/>
            </a:prstGeom>
            <a:noFill/>
            <a:ln w="9525">
              <a:noFill/>
              <a:miter lim="800000"/>
              <a:headEnd/>
              <a:tailEnd/>
            </a:ln>
          </p:spPr>
          <p:txBody>
            <a:bodyPr wrap="none" lIns="36000" tIns="36000" rIns="36000" bIns="36000">
              <a:spAutoFit/>
            </a:bodyPr>
            <a:lstStyle/>
            <a:p>
              <a:pPr algn="r"/>
              <a:r>
                <a:rPr lang="en-US" sz="900"/>
                <a:t>20</a:t>
              </a:r>
              <a:endParaRPr lang="en-US" sz="900" dirty="0"/>
            </a:p>
          </p:txBody>
        </p:sp>
        <p:sp>
          <p:nvSpPr>
            <p:cNvPr id="1208" name="Rectangle 48">
              <a:extLst>
                <a:ext uri="{FF2B5EF4-FFF2-40B4-BE49-F238E27FC236}">
                  <a16:creationId xmlns:a16="http://schemas.microsoft.com/office/drawing/2014/main" id="{6EF0BD1B-B76B-4E30-908A-39A10AD9454B}"/>
                </a:ext>
              </a:extLst>
            </p:cNvPr>
            <p:cNvSpPr>
              <a:spLocks noChangeArrowheads="1"/>
            </p:cNvSpPr>
            <p:nvPr/>
          </p:nvSpPr>
          <p:spPr bwMode="auto">
            <a:xfrm>
              <a:off x="249126" y="3163165"/>
              <a:ext cx="188119" cy="211203"/>
            </a:xfrm>
            <a:prstGeom prst="rect">
              <a:avLst/>
            </a:prstGeom>
            <a:noFill/>
            <a:ln w="9525">
              <a:noFill/>
              <a:miter lim="800000"/>
              <a:headEnd/>
              <a:tailEnd/>
            </a:ln>
          </p:spPr>
          <p:txBody>
            <a:bodyPr wrap="none" lIns="36000" tIns="36000" rIns="36000" bIns="36000">
              <a:spAutoFit/>
            </a:bodyPr>
            <a:lstStyle/>
            <a:p>
              <a:pPr algn="r"/>
              <a:r>
                <a:rPr lang="en-US" sz="900"/>
                <a:t>40</a:t>
              </a:r>
              <a:endParaRPr lang="en-US" sz="900" dirty="0"/>
            </a:p>
          </p:txBody>
        </p:sp>
        <p:sp>
          <p:nvSpPr>
            <p:cNvPr id="1209" name="Rectangle 49">
              <a:extLst>
                <a:ext uri="{FF2B5EF4-FFF2-40B4-BE49-F238E27FC236}">
                  <a16:creationId xmlns:a16="http://schemas.microsoft.com/office/drawing/2014/main" id="{34C16389-A085-421C-BE38-58DC3D3C9173}"/>
                </a:ext>
              </a:extLst>
            </p:cNvPr>
            <p:cNvSpPr>
              <a:spLocks noChangeArrowheads="1"/>
            </p:cNvSpPr>
            <p:nvPr/>
          </p:nvSpPr>
          <p:spPr bwMode="auto">
            <a:xfrm>
              <a:off x="249126" y="2897049"/>
              <a:ext cx="188119" cy="211203"/>
            </a:xfrm>
            <a:prstGeom prst="rect">
              <a:avLst/>
            </a:prstGeom>
            <a:noFill/>
            <a:ln w="9525">
              <a:noFill/>
              <a:miter lim="800000"/>
              <a:headEnd/>
              <a:tailEnd/>
            </a:ln>
          </p:spPr>
          <p:txBody>
            <a:bodyPr wrap="none" lIns="36000" tIns="36000" rIns="36000" bIns="36000">
              <a:spAutoFit/>
            </a:bodyPr>
            <a:lstStyle/>
            <a:p>
              <a:pPr algn="r"/>
              <a:r>
                <a:rPr lang="en-US" sz="900"/>
                <a:t>60</a:t>
              </a:r>
              <a:endParaRPr lang="en-US" sz="900" dirty="0"/>
            </a:p>
          </p:txBody>
        </p:sp>
        <p:sp>
          <p:nvSpPr>
            <p:cNvPr id="1210" name="Rectangle 50">
              <a:extLst>
                <a:ext uri="{FF2B5EF4-FFF2-40B4-BE49-F238E27FC236}">
                  <a16:creationId xmlns:a16="http://schemas.microsoft.com/office/drawing/2014/main" id="{B5220112-A014-4337-B753-A1EC3F22EC33}"/>
                </a:ext>
              </a:extLst>
            </p:cNvPr>
            <p:cNvSpPr>
              <a:spLocks noChangeArrowheads="1"/>
            </p:cNvSpPr>
            <p:nvPr/>
          </p:nvSpPr>
          <p:spPr bwMode="auto">
            <a:xfrm>
              <a:off x="249126" y="2616261"/>
              <a:ext cx="188119" cy="211203"/>
            </a:xfrm>
            <a:prstGeom prst="rect">
              <a:avLst/>
            </a:prstGeom>
            <a:noFill/>
            <a:ln w="9525">
              <a:noFill/>
              <a:miter lim="800000"/>
              <a:headEnd/>
              <a:tailEnd/>
            </a:ln>
          </p:spPr>
          <p:txBody>
            <a:bodyPr wrap="none" lIns="36000" tIns="36000" rIns="36000" bIns="36000">
              <a:spAutoFit/>
            </a:bodyPr>
            <a:lstStyle/>
            <a:p>
              <a:pPr algn="r"/>
              <a:r>
                <a:rPr lang="en-US" sz="900"/>
                <a:t>80</a:t>
              </a:r>
              <a:endParaRPr lang="en-US" sz="900" dirty="0"/>
            </a:p>
          </p:txBody>
        </p:sp>
        <p:sp>
          <p:nvSpPr>
            <p:cNvPr id="1211" name="Rectangle 51">
              <a:extLst>
                <a:ext uri="{FF2B5EF4-FFF2-40B4-BE49-F238E27FC236}">
                  <a16:creationId xmlns:a16="http://schemas.microsoft.com/office/drawing/2014/main" id="{20BFC4DE-2527-4BBA-AFB9-3C7F1B56BE3B}"/>
                </a:ext>
              </a:extLst>
            </p:cNvPr>
            <p:cNvSpPr>
              <a:spLocks noChangeArrowheads="1"/>
            </p:cNvSpPr>
            <p:nvPr/>
          </p:nvSpPr>
          <p:spPr bwMode="auto">
            <a:xfrm>
              <a:off x="191418" y="2339078"/>
              <a:ext cx="245827" cy="211203"/>
            </a:xfrm>
            <a:prstGeom prst="rect">
              <a:avLst/>
            </a:prstGeom>
            <a:noFill/>
            <a:ln w="9525">
              <a:noFill/>
              <a:miter lim="800000"/>
              <a:headEnd/>
              <a:tailEnd/>
            </a:ln>
          </p:spPr>
          <p:txBody>
            <a:bodyPr wrap="none" lIns="36000" tIns="36000" rIns="36000" bIns="36000">
              <a:spAutoFit/>
            </a:bodyPr>
            <a:lstStyle/>
            <a:p>
              <a:pPr algn="r"/>
              <a:r>
                <a:rPr lang="en-US" sz="900"/>
                <a:t>100</a:t>
              </a:r>
              <a:endParaRPr lang="en-US" sz="900" dirty="0"/>
            </a:p>
          </p:txBody>
        </p:sp>
        <p:sp>
          <p:nvSpPr>
            <p:cNvPr id="1212" name="Rectangle 40">
              <a:extLst>
                <a:ext uri="{FF2B5EF4-FFF2-40B4-BE49-F238E27FC236}">
                  <a16:creationId xmlns:a16="http://schemas.microsoft.com/office/drawing/2014/main" id="{460ABA86-02B4-4DFF-A917-677500F2DC6B}"/>
                </a:ext>
              </a:extLst>
            </p:cNvPr>
            <p:cNvSpPr>
              <a:spLocks noChangeArrowheads="1"/>
            </p:cNvSpPr>
            <p:nvPr/>
          </p:nvSpPr>
          <p:spPr bwMode="auto">
            <a:xfrm>
              <a:off x="11123470" y="2738808"/>
              <a:ext cx="669589" cy="234286"/>
            </a:xfrm>
            <a:prstGeom prst="rect">
              <a:avLst/>
            </a:prstGeom>
            <a:noFill/>
            <a:ln w="9525">
              <a:noFill/>
              <a:miter lim="800000"/>
              <a:headEnd/>
              <a:tailEnd/>
            </a:ln>
          </p:spPr>
          <p:txBody>
            <a:bodyPr wrap="none" lIns="72000" tIns="36000" rIns="72000" bIns="36000">
              <a:spAutoFit/>
            </a:bodyPr>
            <a:lstStyle/>
            <a:p>
              <a:r>
                <a:rPr lang="en-US" sz="1000"/>
                <a:t>&gt;1.0 log</a:t>
              </a:r>
              <a:r>
                <a:rPr lang="en-US" sz="1000" baseline="-25000"/>
                <a:t>10</a:t>
              </a:r>
              <a:endParaRPr lang="en-US" sz="1000" baseline="-25000" dirty="0"/>
            </a:p>
          </p:txBody>
        </p:sp>
        <p:sp>
          <p:nvSpPr>
            <p:cNvPr id="1213" name="Rectangle 20">
              <a:extLst>
                <a:ext uri="{FF2B5EF4-FFF2-40B4-BE49-F238E27FC236}">
                  <a16:creationId xmlns:a16="http://schemas.microsoft.com/office/drawing/2014/main" id="{87254297-7397-4139-BF40-8B73FB7A9501}"/>
                </a:ext>
              </a:extLst>
            </p:cNvPr>
            <p:cNvSpPr>
              <a:spLocks noChangeArrowheads="1"/>
            </p:cNvSpPr>
            <p:nvPr/>
          </p:nvSpPr>
          <p:spPr bwMode="auto">
            <a:xfrm>
              <a:off x="11013543" y="2828091"/>
              <a:ext cx="108189" cy="108189"/>
            </a:xfrm>
            <a:prstGeom prst="rect">
              <a:avLst/>
            </a:prstGeom>
            <a:solidFill>
              <a:srgbClr val="663399"/>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08000" rIns="108000" anchor="ctr"/>
            <a:lstStyle/>
            <a:p>
              <a:pPr>
                <a:lnSpc>
                  <a:spcPct val="130000"/>
                </a:lnSpc>
                <a:spcBef>
                  <a:spcPct val="20000"/>
                </a:spcBef>
                <a:buClr>
                  <a:srgbClr val="990000"/>
                </a:buClr>
                <a:buSzPct val="120000"/>
              </a:pPr>
              <a:endParaRPr lang="en-US" sz="1000" b="1" dirty="0">
                <a:solidFill>
                  <a:schemeClr val="tx1"/>
                </a:solidFill>
                <a:latin typeface="+mn-lt"/>
                <a:ea typeface="MS Mincho" pitchFamily="49" charset="-128"/>
              </a:endParaRPr>
            </a:p>
          </p:txBody>
        </p:sp>
        <p:sp>
          <p:nvSpPr>
            <p:cNvPr id="1214" name="Rectangle 20">
              <a:extLst>
                <a:ext uri="{FF2B5EF4-FFF2-40B4-BE49-F238E27FC236}">
                  <a16:creationId xmlns:a16="http://schemas.microsoft.com/office/drawing/2014/main" id="{AB7E4628-0F01-4EE5-9F25-B62645EEBA93}"/>
                </a:ext>
              </a:extLst>
            </p:cNvPr>
            <p:cNvSpPr>
              <a:spLocks noChangeArrowheads="1"/>
            </p:cNvSpPr>
            <p:nvPr/>
          </p:nvSpPr>
          <p:spPr bwMode="auto">
            <a:xfrm>
              <a:off x="11013543" y="3057805"/>
              <a:ext cx="108189" cy="108189"/>
            </a:xfrm>
            <a:prstGeom prst="rect">
              <a:avLst/>
            </a:prstGeom>
            <a:solidFill>
              <a:srgbClr val="00336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08000" rIns="108000" anchor="ctr"/>
            <a:lstStyle/>
            <a:p>
              <a:pPr>
                <a:lnSpc>
                  <a:spcPct val="130000"/>
                </a:lnSpc>
                <a:spcBef>
                  <a:spcPct val="20000"/>
                </a:spcBef>
                <a:buClr>
                  <a:srgbClr val="990000"/>
                </a:buClr>
                <a:buSzPct val="120000"/>
              </a:pPr>
              <a:endParaRPr lang="en-US" sz="1000" b="1" dirty="0">
                <a:solidFill>
                  <a:schemeClr val="tx1"/>
                </a:solidFill>
                <a:latin typeface="+mn-lt"/>
                <a:ea typeface="MS Mincho" pitchFamily="49" charset="-128"/>
              </a:endParaRPr>
            </a:p>
          </p:txBody>
        </p:sp>
        <p:sp>
          <p:nvSpPr>
            <p:cNvPr id="1215" name="Rectangle 20">
              <a:extLst>
                <a:ext uri="{FF2B5EF4-FFF2-40B4-BE49-F238E27FC236}">
                  <a16:creationId xmlns:a16="http://schemas.microsoft.com/office/drawing/2014/main" id="{20F85A21-BAEF-41F7-8A39-D7AC0DF5CF8E}"/>
                </a:ext>
              </a:extLst>
            </p:cNvPr>
            <p:cNvSpPr>
              <a:spLocks noChangeArrowheads="1"/>
            </p:cNvSpPr>
            <p:nvPr/>
          </p:nvSpPr>
          <p:spPr bwMode="auto">
            <a:xfrm>
              <a:off x="11013543" y="3280555"/>
              <a:ext cx="108189" cy="108189"/>
            </a:xfrm>
            <a:prstGeom prst="rect">
              <a:avLst/>
            </a:prstGeom>
            <a:solidFill>
              <a:srgbClr val="00CC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08000" rIns="108000" anchor="ctr"/>
            <a:lstStyle/>
            <a:p>
              <a:pPr>
                <a:lnSpc>
                  <a:spcPct val="130000"/>
                </a:lnSpc>
                <a:spcBef>
                  <a:spcPct val="20000"/>
                </a:spcBef>
                <a:buClr>
                  <a:srgbClr val="990000"/>
                </a:buClr>
                <a:buSzPct val="120000"/>
              </a:pPr>
              <a:endParaRPr lang="en-US" sz="1000" b="1" dirty="0">
                <a:solidFill>
                  <a:schemeClr val="tx1"/>
                </a:solidFill>
                <a:latin typeface="+mn-lt"/>
                <a:ea typeface="MS Mincho" pitchFamily="49" charset="-128"/>
              </a:endParaRPr>
            </a:p>
          </p:txBody>
        </p:sp>
        <p:sp>
          <p:nvSpPr>
            <p:cNvPr id="448" name="Rectangle 20">
              <a:extLst>
                <a:ext uri="{FF2B5EF4-FFF2-40B4-BE49-F238E27FC236}">
                  <a16:creationId xmlns:a16="http://schemas.microsoft.com/office/drawing/2014/main" id="{CD620DE5-5E00-451A-9005-C6482B17FAE2}"/>
                </a:ext>
              </a:extLst>
            </p:cNvPr>
            <p:cNvSpPr>
              <a:spLocks noChangeArrowheads="1"/>
            </p:cNvSpPr>
            <p:nvPr/>
          </p:nvSpPr>
          <p:spPr bwMode="auto">
            <a:xfrm>
              <a:off x="11013543" y="3511037"/>
              <a:ext cx="108189" cy="108189"/>
            </a:xfrm>
            <a:prstGeom prst="rect">
              <a:avLst/>
            </a:prstGeom>
            <a:solidFill>
              <a:srgbClr val="999999"/>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08000" rIns="108000" anchor="ctr"/>
            <a:lstStyle/>
            <a:p>
              <a:pPr>
                <a:lnSpc>
                  <a:spcPct val="130000"/>
                </a:lnSpc>
                <a:spcBef>
                  <a:spcPct val="20000"/>
                </a:spcBef>
                <a:buClr>
                  <a:srgbClr val="990000"/>
                </a:buClr>
                <a:buSzPct val="120000"/>
              </a:pPr>
              <a:endParaRPr lang="en-US" sz="1000" b="1" dirty="0">
                <a:solidFill>
                  <a:schemeClr val="tx1"/>
                </a:solidFill>
                <a:latin typeface="+mn-lt"/>
                <a:ea typeface="MS Mincho" pitchFamily="49" charset="-128"/>
              </a:endParaRPr>
            </a:p>
          </p:txBody>
        </p:sp>
        <p:sp>
          <p:nvSpPr>
            <p:cNvPr id="449" name="Rectangle 40">
              <a:extLst>
                <a:ext uri="{FF2B5EF4-FFF2-40B4-BE49-F238E27FC236}">
                  <a16:creationId xmlns:a16="http://schemas.microsoft.com/office/drawing/2014/main" id="{4EEB6B70-8262-4193-9D79-7529607839F5}"/>
                </a:ext>
              </a:extLst>
            </p:cNvPr>
            <p:cNvSpPr>
              <a:spLocks noChangeArrowheads="1"/>
            </p:cNvSpPr>
            <p:nvPr/>
          </p:nvSpPr>
          <p:spPr bwMode="auto">
            <a:xfrm>
              <a:off x="11123470" y="2976525"/>
              <a:ext cx="1047897" cy="226591"/>
            </a:xfrm>
            <a:prstGeom prst="rect">
              <a:avLst/>
            </a:prstGeom>
            <a:noFill/>
            <a:ln w="9525">
              <a:noFill/>
              <a:miter lim="800000"/>
              <a:headEnd/>
              <a:tailEnd/>
            </a:ln>
          </p:spPr>
          <p:txBody>
            <a:bodyPr wrap="none" lIns="72000" tIns="36000" rIns="72000" bIns="36000">
              <a:spAutoFit/>
            </a:bodyPr>
            <a:lstStyle/>
            <a:p>
              <a:r>
                <a:rPr lang="en-US" sz="1000"/>
                <a:t>&gt;0.5 to </a:t>
              </a:r>
              <a:r>
                <a:rPr lang="en-US" sz="1000">
                  <a:sym typeface="Symbol" panose="05050102010706020507" pitchFamily="18" charset="2"/>
                </a:rPr>
                <a:t>1.0 log</a:t>
              </a:r>
              <a:r>
                <a:rPr lang="en-US" sz="1000" baseline="-25000">
                  <a:sym typeface="Symbol" panose="05050102010706020507" pitchFamily="18" charset="2"/>
                </a:rPr>
                <a:t>10</a:t>
              </a:r>
              <a:endParaRPr lang="en-US" sz="1000" baseline="-25000" dirty="0"/>
            </a:p>
          </p:txBody>
        </p:sp>
        <p:sp>
          <p:nvSpPr>
            <p:cNvPr id="450" name="Rectangle 40">
              <a:extLst>
                <a:ext uri="{FF2B5EF4-FFF2-40B4-BE49-F238E27FC236}">
                  <a16:creationId xmlns:a16="http://schemas.microsoft.com/office/drawing/2014/main" id="{94DCFE6B-A7C0-4DC5-B85D-D99ABEDE401A}"/>
                </a:ext>
              </a:extLst>
            </p:cNvPr>
            <p:cNvSpPr>
              <a:spLocks noChangeArrowheads="1"/>
            </p:cNvSpPr>
            <p:nvPr/>
          </p:nvSpPr>
          <p:spPr bwMode="auto">
            <a:xfrm>
              <a:off x="11123470" y="3189705"/>
              <a:ext cx="676001" cy="234286"/>
            </a:xfrm>
            <a:prstGeom prst="rect">
              <a:avLst/>
            </a:prstGeom>
            <a:noFill/>
            <a:ln w="9525">
              <a:noFill/>
              <a:miter lim="800000"/>
              <a:headEnd/>
              <a:tailEnd/>
            </a:ln>
          </p:spPr>
          <p:txBody>
            <a:bodyPr wrap="none" lIns="72000" tIns="36000" rIns="72000" bIns="36000">
              <a:spAutoFit/>
            </a:bodyPr>
            <a:lstStyle/>
            <a:p>
              <a:r>
                <a:rPr lang="en-US" sz="1000">
                  <a:sym typeface="Symbol" panose="05050102010706020507" pitchFamily="18" charset="2"/>
                </a:rPr>
                <a:t>0.5 log</a:t>
              </a:r>
              <a:r>
                <a:rPr lang="en-US" sz="1000" baseline="-25000">
                  <a:sym typeface="Symbol" panose="05050102010706020507" pitchFamily="18" charset="2"/>
                </a:rPr>
                <a:t>10</a:t>
              </a:r>
              <a:endParaRPr lang="en-US" sz="1000" dirty="0"/>
            </a:p>
          </p:txBody>
        </p:sp>
        <p:sp>
          <p:nvSpPr>
            <p:cNvPr id="451" name="Rectangle 40">
              <a:extLst>
                <a:ext uri="{FF2B5EF4-FFF2-40B4-BE49-F238E27FC236}">
                  <a16:creationId xmlns:a16="http://schemas.microsoft.com/office/drawing/2014/main" id="{511F5975-F686-4E77-B2DD-56B5FC948846}"/>
                </a:ext>
              </a:extLst>
            </p:cNvPr>
            <p:cNvSpPr>
              <a:spLocks noChangeArrowheads="1"/>
            </p:cNvSpPr>
            <p:nvPr/>
          </p:nvSpPr>
          <p:spPr bwMode="auto">
            <a:xfrm>
              <a:off x="11123470" y="3427085"/>
              <a:ext cx="801035" cy="226591"/>
            </a:xfrm>
            <a:prstGeom prst="rect">
              <a:avLst/>
            </a:prstGeom>
            <a:noFill/>
            <a:ln w="9525">
              <a:noFill/>
              <a:miter lim="800000"/>
              <a:headEnd/>
              <a:tailEnd/>
            </a:ln>
          </p:spPr>
          <p:txBody>
            <a:bodyPr wrap="none" lIns="72000" tIns="36000" rIns="72000" bIns="36000">
              <a:spAutoFit/>
            </a:bodyPr>
            <a:lstStyle/>
            <a:p>
              <a:r>
                <a:rPr lang="en-US" sz="1000"/>
                <a:t>Missing data</a:t>
              </a:r>
              <a:endParaRPr lang="en-US" sz="1000" dirty="0"/>
            </a:p>
          </p:txBody>
        </p:sp>
        <p:sp>
          <p:nvSpPr>
            <p:cNvPr id="536" name="Rectangle 46">
              <a:extLst>
                <a:ext uri="{FF2B5EF4-FFF2-40B4-BE49-F238E27FC236}">
                  <a16:creationId xmlns:a16="http://schemas.microsoft.com/office/drawing/2014/main" id="{8563FF34-C634-4E84-AEB5-98BC48E6B0CF}"/>
                </a:ext>
              </a:extLst>
            </p:cNvPr>
            <p:cNvSpPr>
              <a:spLocks noChangeArrowheads="1"/>
            </p:cNvSpPr>
            <p:nvPr/>
          </p:nvSpPr>
          <p:spPr bwMode="auto">
            <a:xfrm>
              <a:off x="3928261" y="3719267"/>
              <a:ext cx="130411" cy="211203"/>
            </a:xfrm>
            <a:prstGeom prst="rect">
              <a:avLst/>
            </a:prstGeom>
            <a:noFill/>
            <a:ln w="9525">
              <a:noFill/>
              <a:miter lim="800000"/>
              <a:headEnd/>
              <a:tailEnd/>
            </a:ln>
          </p:spPr>
          <p:txBody>
            <a:bodyPr wrap="none" lIns="36000" tIns="36000" rIns="36000" bIns="36000">
              <a:spAutoFit/>
            </a:bodyPr>
            <a:lstStyle/>
            <a:p>
              <a:pPr algn="r"/>
              <a:r>
                <a:rPr lang="en-US" sz="900"/>
                <a:t>0</a:t>
              </a:r>
              <a:endParaRPr lang="en-US" sz="900" dirty="0"/>
            </a:p>
          </p:txBody>
        </p:sp>
        <p:sp>
          <p:nvSpPr>
            <p:cNvPr id="537" name="Rectangle 47">
              <a:extLst>
                <a:ext uri="{FF2B5EF4-FFF2-40B4-BE49-F238E27FC236}">
                  <a16:creationId xmlns:a16="http://schemas.microsoft.com/office/drawing/2014/main" id="{AAA12754-5205-4896-BC78-EA102D90EDCA}"/>
                </a:ext>
              </a:extLst>
            </p:cNvPr>
            <p:cNvSpPr>
              <a:spLocks noChangeArrowheads="1"/>
            </p:cNvSpPr>
            <p:nvPr/>
          </p:nvSpPr>
          <p:spPr bwMode="auto">
            <a:xfrm>
              <a:off x="3870553" y="3438151"/>
              <a:ext cx="188119" cy="211203"/>
            </a:xfrm>
            <a:prstGeom prst="rect">
              <a:avLst/>
            </a:prstGeom>
            <a:noFill/>
            <a:ln w="9525">
              <a:noFill/>
              <a:miter lim="800000"/>
              <a:headEnd/>
              <a:tailEnd/>
            </a:ln>
          </p:spPr>
          <p:txBody>
            <a:bodyPr wrap="none" lIns="36000" tIns="36000" rIns="36000" bIns="36000">
              <a:spAutoFit/>
            </a:bodyPr>
            <a:lstStyle/>
            <a:p>
              <a:pPr algn="r"/>
              <a:r>
                <a:rPr lang="en-US" sz="900"/>
                <a:t>20</a:t>
              </a:r>
              <a:endParaRPr lang="en-US" sz="900" dirty="0"/>
            </a:p>
          </p:txBody>
        </p:sp>
        <p:sp>
          <p:nvSpPr>
            <p:cNvPr id="538" name="Rectangle 48">
              <a:extLst>
                <a:ext uri="{FF2B5EF4-FFF2-40B4-BE49-F238E27FC236}">
                  <a16:creationId xmlns:a16="http://schemas.microsoft.com/office/drawing/2014/main" id="{EA9B43E5-B3A6-429D-9DDF-3E89C532FA1E}"/>
                </a:ext>
              </a:extLst>
            </p:cNvPr>
            <p:cNvSpPr>
              <a:spLocks noChangeArrowheads="1"/>
            </p:cNvSpPr>
            <p:nvPr/>
          </p:nvSpPr>
          <p:spPr bwMode="auto">
            <a:xfrm>
              <a:off x="3870553" y="3163165"/>
              <a:ext cx="188119" cy="211203"/>
            </a:xfrm>
            <a:prstGeom prst="rect">
              <a:avLst/>
            </a:prstGeom>
            <a:noFill/>
            <a:ln w="9525">
              <a:noFill/>
              <a:miter lim="800000"/>
              <a:headEnd/>
              <a:tailEnd/>
            </a:ln>
          </p:spPr>
          <p:txBody>
            <a:bodyPr wrap="none" lIns="36000" tIns="36000" rIns="36000" bIns="36000">
              <a:spAutoFit/>
            </a:bodyPr>
            <a:lstStyle/>
            <a:p>
              <a:pPr algn="r"/>
              <a:r>
                <a:rPr lang="en-US" sz="900"/>
                <a:t>40</a:t>
              </a:r>
              <a:endParaRPr lang="en-US" sz="900" dirty="0"/>
            </a:p>
          </p:txBody>
        </p:sp>
        <p:sp>
          <p:nvSpPr>
            <p:cNvPr id="539" name="Rectangle 49">
              <a:extLst>
                <a:ext uri="{FF2B5EF4-FFF2-40B4-BE49-F238E27FC236}">
                  <a16:creationId xmlns:a16="http://schemas.microsoft.com/office/drawing/2014/main" id="{F0DFF387-078F-419C-9A24-149B50F0F2F2}"/>
                </a:ext>
              </a:extLst>
            </p:cNvPr>
            <p:cNvSpPr>
              <a:spLocks noChangeArrowheads="1"/>
            </p:cNvSpPr>
            <p:nvPr/>
          </p:nvSpPr>
          <p:spPr bwMode="auto">
            <a:xfrm>
              <a:off x="3870553" y="2897049"/>
              <a:ext cx="188119" cy="211203"/>
            </a:xfrm>
            <a:prstGeom prst="rect">
              <a:avLst/>
            </a:prstGeom>
            <a:noFill/>
            <a:ln w="9525">
              <a:noFill/>
              <a:miter lim="800000"/>
              <a:headEnd/>
              <a:tailEnd/>
            </a:ln>
          </p:spPr>
          <p:txBody>
            <a:bodyPr wrap="none" lIns="36000" tIns="36000" rIns="36000" bIns="36000">
              <a:spAutoFit/>
            </a:bodyPr>
            <a:lstStyle/>
            <a:p>
              <a:pPr algn="r"/>
              <a:r>
                <a:rPr lang="en-US" sz="900"/>
                <a:t>60</a:t>
              </a:r>
              <a:endParaRPr lang="en-US" sz="900" dirty="0"/>
            </a:p>
          </p:txBody>
        </p:sp>
        <p:sp>
          <p:nvSpPr>
            <p:cNvPr id="540" name="Rectangle 50">
              <a:extLst>
                <a:ext uri="{FF2B5EF4-FFF2-40B4-BE49-F238E27FC236}">
                  <a16:creationId xmlns:a16="http://schemas.microsoft.com/office/drawing/2014/main" id="{C97A9177-2247-4E6B-9ADA-0E5A19425E92}"/>
                </a:ext>
              </a:extLst>
            </p:cNvPr>
            <p:cNvSpPr>
              <a:spLocks noChangeArrowheads="1"/>
            </p:cNvSpPr>
            <p:nvPr/>
          </p:nvSpPr>
          <p:spPr bwMode="auto">
            <a:xfrm>
              <a:off x="3870553" y="2616261"/>
              <a:ext cx="188119" cy="211203"/>
            </a:xfrm>
            <a:prstGeom prst="rect">
              <a:avLst/>
            </a:prstGeom>
            <a:noFill/>
            <a:ln w="9525">
              <a:noFill/>
              <a:miter lim="800000"/>
              <a:headEnd/>
              <a:tailEnd/>
            </a:ln>
          </p:spPr>
          <p:txBody>
            <a:bodyPr wrap="none" lIns="36000" tIns="36000" rIns="36000" bIns="36000">
              <a:spAutoFit/>
            </a:bodyPr>
            <a:lstStyle/>
            <a:p>
              <a:pPr algn="r"/>
              <a:r>
                <a:rPr lang="en-US" sz="900"/>
                <a:t>80</a:t>
              </a:r>
              <a:endParaRPr lang="en-US" sz="900" dirty="0"/>
            </a:p>
          </p:txBody>
        </p:sp>
        <p:sp>
          <p:nvSpPr>
            <p:cNvPr id="541" name="Rectangle 51">
              <a:extLst>
                <a:ext uri="{FF2B5EF4-FFF2-40B4-BE49-F238E27FC236}">
                  <a16:creationId xmlns:a16="http://schemas.microsoft.com/office/drawing/2014/main" id="{2BFA9B22-D8BA-4E51-9C75-102DE5E97940}"/>
                </a:ext>
              </a:extLst>
            </p:cNvPr>
            <p:cNvSpPr>
              <a:spLocks noChangeArrowheads="1"/>
            </p:cNvSpPr>
            <p:nvPr/>
          </p:nvSpPr>
          <p:spPr bwMode="auto">
            <a:xfrm>
              <a:off x="3812845" y="2339078"/>
              <a:ext cx="245827" cy="211203"/>
            </a:xfrm>
            <a:prstGeom prst="rect">
              <a:avLst/>
            </a:prstGeom>
            <a:noFill/>
            <a:ln w="9525">
              <a:noFill/>
              <a:miter lim="800000"/>
              <a:headEnd/>
              <a:tailEnd/>
            </a:ln>
          </p:spPr>
          <p:txBody>
            <a:bodyPr wrap="none" lIns="36000" tIns="36000" rIns="36000" bIns="36000">
              <a:spAutoFit/>
            </a:bodyPr>
            <a:lstStyle/>
            <a:p>
              <a:pPr algn="r"/>
              <a:r>
                <a:rPr lang="en-US" sz="900"/>
                <a:t>100</a:t>
              </a:r>
              <a:endParaRPr lang="en-US" sz="900" dirty="0"/>
            </a:p>
          </p:txBody>
        </p:sp>
        <p:sp>
          <p:nvSpPr>
            <p:cNvPr id="548" name="Rectangle 46">
              <a:extLst>
                <a:ext uri="{FF2B5EF4-FFF2-40B4-BE49-F238E27FC236}">
                  <a16:creationId xmlns:a16="http://schemas.microsoft.com/office/drawing/2014/main" id="{455BD183-9683-4E93-A936-1F47EB6B587D}"/>
                </a:ext>
              </a:extLst>
            </p:cNvPr>
            <p:cNvSpPr>
              <a:spLocks noChangeArrowheads="1"/>
            </p:cNvSpPr>
            <p:nvPr/>
          </p:nvSpPr>
          <p:spPr bwMode="auto">
            <a:xfrm>
              <a:off x="7736802" y="3719267"/>
              <a:ext cx="130411" cy="211203"/>
            </a:xfrm>
            <a:prstGeom prst="rect">
              <a:avLst/>
            </a:prstGeom>
            <a:noFill/>
            <a:ln w="9525">
              <a:noFill/>
              <a:miter lim="800000"/>
              <a:headEnd/>
              <a:tailEnd/>
            </a:ln>
          </p:spPr>
          <p:txBody>
            <a:bodyPr wrap="none" lIns="36000" tIns="36000" rIns="36000" bIns="36000">
              <a:spAutoFit/>
            </a:bodyPr>
            <a:lstStyle/>
            <a:p>
              <a:pPr algn="r"/>
              <a:r>
                <a:rPr lang="en-US" sz="900"/>
                <a:t>0</a:t>
              </a:r>
              <a:endParaRPr lang="en-US" sz="900" dirty="0"/>
            </a:p>
          </p:txBody>
        </p:sp>
        <p:sp>
          <p:nvSpPr>
            <p:cNvPr id="549" name="Rectangle 47">
              <a:extLst>
                <a:ext uri="{FF2B5EF4-FFF2-40B4-BE49-F238E27FC236}">
                  <a16:creationId xmlns:a16="http://schemas.microsoft.com/office/drawing/2014/main" id="{BED3E308-218E-47AF-8886-F74E0A8E92E1}"/>
                </a:ext>
              </a:extLst>
            </p:cNvPr>
            <p:cNvSpPr>
              <a:spLocks noChangeArrowheads="1"/>
            </p:cNvSpPr>
            <p:nvPr/>
          </p:nvSpPr>
          <p:spPr bwMode="auto">
            <a:xfrm>
              <a:off x="7679094" y="3438151"/>
              <a:ext cx="188119" cy="211203"/>
            </a:xfrm>
            <a:prstGeom prst="rect">
              <a:avLst/>
            </a:prstGeom>
            <a:noFill/>
            <a:ln w="9525">
              <a:noFill/>
              <a:miter lim="800000"/>
              <a:headEnd/>
              <a:tailEnd/>
            </a:ln>
          </p:spPr>
          <p:txBody>
            <a:bodyPr wrap="none" lIns="36000" tIns="36000" rIns="36000" bIns="36000">
              <a:spAutoFit/>
            </a:bodyPr>
            <a:lstStyle/>
            <a:p>
              <a:pPr algn="r"/>
              <a:r>
                <a:rPr lang="en-US" sz="900"/>
                <a:t>20</a:t>
              </a:r>
              <a:endParaRPr lang="en-US" sz="900" dirty="0"/>
            </a:p>
          </p:txBody>
        </p:sp>
        <p:sp>
          <p:nvSpPr>
            <p:cNvPr id="550" name="Rectangle 48">
              <a:extLst>
                <a:ext uri="{FF2B5EF4-FFF2-40B4-BE49-F238E27FC236}">
                  <a16:creationId xmlns:a16="http://schemas.microsoft.com/office/drawing/2014/main" id="{A115DFFD-F8A5-43E7-947F-189C490B6207}"/>
                </a:ext>
              </a:extLst>
            </p:cNvPr>
            <p:cNvSpPr>
              <a:spLocks noChangeArrowheads="1"/>
            </p:cNvSpPr>
            <p:nvPr/>
          </p:nvSpPr>
          <p:spPr bwMode="auto">
            <a:xfrm>
              <a:off x="7679094" y="3163165"/>
              <a:ext cx="188119" cy="211203"/>
            </a:xfrm>
            <a:prstGeom prst="rect">
              <a:avLst/>
            </a:prstGeom>
            <a:noFill/>
            <a:ln w="9525">
              <a:noFill/>
              <a:miter lim="800000"/>
              <a:headEnd/>
              <a:tailEnd/>
            </a:ln>
          </p:spPr>
          <p:txBody>
            <a:bodyPr wrap="none" lIns="36000" tIns="36000" rIns="36000" bIns="36000">
              <a:spAutoFit/>
            </a:bodyPr>
            <a:lstStyle/>
            <a:p>
              <a:pPr algn="r"/>
              <a:r>
                <a:rPr lang="en-US" sz="900"/>
                <a:t>40</a:t>
              </a:r>
              <a:endParaRPr lang="en-US" sz="900" dirty="0"/>
            </a:p>
          </p:txBody>
        </p:sp>
        <p:sp>
          <p:nvSpPr>
            <p:cNvPr id="551" name="Rectangle 49">
              <a:extLst>
                <a:ext uri="{FF2B5EF4-FFF2-40B4-BE49-F238E27FC236}">
                  <a16:creationId xmlns:a16="http://schemas.microsoft.com/office/drawing/2014/main" id="{C8F9419D-77B8-4A4A-B5B9-B04503709D9D}"/>
                </a:ext>
              </a:extLst>
            </p:cNvPr>
            <p:cNvSpPr>
              <a:spLocks noChangeArrowheads="1"/>
            </p:cNvSpPr>
            <p:nvPr/>
          </p:nvSpPr>
          <p:spPr bwMode="auto">
            <a:xfrm>
              <a:off x="7679094" y="2897049"/>
              <a:ext cx="188119" cy="211203"/>
            </a:xfrm>
            <a:prstGeom prst="rect">
              <a:avLst/>
            </a:prstGeom>
            <a:noFill/>
            <a:ln w="9525">
              <a:noFill/>
              <a:miter lim="800000"/>
              <a:headEnd/>
              <a:tailEnd/>
            </a:ln>
          </p:spPr>
          <p:txBody>
            <a:bodyPr wrap="none" lIns="36000" tIns="36000" rIns="36000" bIns="36000">
              <a:spAutoFit/>
            </a:bodyPr>
            <a:lstStyle/>
            <a:p>
              <a:pPr algn="r"/>
              <a:r>
                <a:rPr lang="en-US" sz="900"/>
                <a:t>60</a:t>
              </a:r>
              <a:endParaRPr lang="en-US" sz="900" dirty="0"/>
            </a:p>
          </p:txBody>
        </p:sp>
        <p:sp>
          <p:nvSpPr>
            <p:cNvPr id="552" name="Rectangle 50">
              <a:extLst>
                <a:ext uri="{FF2B5EF4-FFF2-40B4-BE49-F238E27FC236}">
                  <a16:creationId xmlns:a16="http://schemas.microsoft.com/office/drawing/2014/main" id="{A32B440E-6109-4640-B5A1-91B487899BFC}"/>
                </a:ext>
              </a:extLst>
            </p:cNvPr>
            <p:cNvSpPr>
              <a:spLocks noChangeArrowheads="1"/>
            </p:cNvSpPr>
            <p:nvPr/>
          </p:nvSpPr>
          <p:spPr bwMode="auto">
            <a:xfrm>
              <a:off x="7679094" y="2616261"/>
              <a:ext cx="188119" cy="211203"/>
            </a:xfrm>
            <a:prstGeom prst="rect">
              <a:avLst/>
            </a:prstGeom>
            <a:noFill/>
            <a:ln w="9525">
              <a:noFill/>
              <a:miter lim="800000"/>
              <a:headEnd/>
              <a:tailEnd/>
            </a:ln>
          </p:spPr>
          <p:txBody>
            <a:bodyPr wrap="none" lIns="36000" tIns="36000" rIns="36000" bIns="36000">
              <a:spAutoFit/>
            </a:bodyPr>
            <a:lstStyle/>
            <a:p>
              <a:pPr algn="r"/>
              <a:r>
                <a:rPr lang="en-US" sz="900"/>
                <a:t>80</a:t>
              </a:r>
              <a:endParaRPr lang="en-US" sz="900" dirty="0"/>
            </a:p>
          </p:txBody>
        </p:sp>
        <p:sp>
          <p:nvSpPr>
            <p:cNvPr id="553" name="Rectangle 51">
              <a:extLst>
                <a:ext uri="{FF2B5EF4-FFF2-40B4-BE49-F238E27FC236}">
                  <a16:creationId xmlns:a16="http://schemas.microsoft.com/office/drawing/2014/main" id="{BABACCFB-9F9C-454A-B383-86B4F53F3A26}"/>
                </a:ext>
              </a:extLst>
            </p:cNvPr>
            <p:cNvSpPr>
              <a:spLocks noChangeArrowheads="1"/>
            </p:cNvSpPr>
            <p:nvPr/>
          </p:nvSpPr>
          <p:spPr bwMode="auto">
            <a:xfrm>
              <a:off x="7621386" y="2339078"/>
              <a:ext cx="245827" cy="211203"/>
            </a:xfrm>
            <a:prstGeom prst="rect">
              <a:avLst/>
            </a:prstGeom>
            <a:noFill/>
            <a:ln w="9525">
              <a:noFill/>
              <a:miter lim="800000"/>
              <a:headEnd/>
              <a:tailEnd/>
            </a:ln>
          </p:spPr>
          <p:txBody>
            <a:bodyPr wrap="none" lIns="36000" tIns="36000" rIns="36000" bIns="36000">
              <a:spAutoFit/>
            </a:bodyPr>
            <a:lstStyle/>
            <a:p>
              <a:pPr algn="r"/>
              <a:r>
                <a:rPr lang="en-US" sz="900"/>
                <a:t>100</a:t>
              </a:r>
              <a:endParaRPr lang="en-US" sz="900" dirty="0"/>
            </a:p>
          </p:txBody>
        </p:sp>
        <p:sp>
          <p:nvSpPr>
            <p:cNvPr id="560" name="Rectangle 51">
              <a:extLst>
                <a:ext uri="{FF2B5EF4-FFF2-40B4-BE49-F238E27FC236}">
                  <a16:creationId xmlns:a16="http://schemas.microsoft.com/office/drawing/2014/main" id="{276E0B18-E7BF-44FC-B669-EE6622F9B36A}"/>
                </a:ext>
              </a:extLst>
            </p:cNvPr>
            <p:cNvSpPr>
              <a:spLocks noChangeArrowheads="1"/>
            </p:cNvSpPr>
            <p:nvPr/>
          </p:nvSpPr>
          <p:spPr bwMode="auto">
            <a:xfrm>
              <a:off x="507131" y="3832216"/>
              <a:ext cx="434982" cy="349702"/>
            </a:xfrm>
            <a:prstGeom prst="rect">
              <a:avLst/>
            </a:prstGeom>
            <a:noFill/>
            <a:ln w="9525">
              <a:noFill/>
              <a:miter lim="800000"/>
              <a:headEnd/>
              <a:tailEnd/>
            </a:ln>
          </p:spPr>
          <p:txBody>
            <a:bodyPr wrap="none" lIns="36000" tIns="36000" rIns="36000" bIns="36000">
              <a:spAutoFit/>
            </a:bodyPr>
            <a:lstStyle/>
            <a:p>
              <a:pPr algn="ctr"/>
              <a:r>
                <a:rPr lang="en-US" sz="900"/>
                <a:t>None</a:t>
              </a:r>
              <a:br>
                <a:rPr lang="en-US" sz="900"/>
              </a:br>
              <a:r>
                <a:rPr lang="en-US" sz="900"/>
                <a:t>(n=106)</a:t>
              </a:r>
              <a:endParaRPr lang="en-US" sz="900" dirty="0"/>
            </a:p>
          </p:txBody>
        </p:sp>
        <p:sp>
          <p:nvSpPr>
            <p:cNvPr id="561" name="Rectangle 51">
              <a:extLst>
                <a:ext uri="{FF2B5EF4-FFF2-40B4-BE49-F238E27FC236}">
                  <a16:creationId xmlns:a16="http://schemas.microsoft.com/office/drawing/2014/main" id="{52B6596E-4141-4FB4-8731-D8B27181038B}"/>
                </a:ext>
              </a:extLst>
            </p:cNvPr>
            <p:cNvSpPr>
              <a:spLocks noChangeArrowheads="1"/>
            </p:cNvSpPr>
            <p:nvPr/>
          </p:nvSpPr>
          <p:spPr bwMode="auto">
            <a:xfrm>
              <a:off x="1062149" y="3832216"/>
              <a:ext cx="377275" cy="349702"/>
            </a:xfrm>
            <a:prstGeom prst="rect">
              <a:avLst/>
            </a:prstGeom>
            <a:noFill/>
            <a:ln w="9525">
              <a:noFill/>
              <a:miter lim="800000"/>
              <a:headEnd/>
              <a:tailEnd/>
            </a:ln>
          </p:spPr>
          <p:txBody>
            <a:bodyPr wrap="none" lIns="36000" tIns="36000" rIns="36000" bIns="36000">
              <a:spAutoFit/>
            </a:bodyPr>
            <a:lstStyle/>
            <a:p>
              <a:pPr algn="ctr"/>
              <a:r>
                <a:rPr lang="en-US" sz="900"/>
                <a:t>Any</a:t>
              </a:r>
              <a:br>
                <a:rPr lang="en-US" sz="900"/>
              </a:br>
              <a:r>
                <a:rPr lang="en-US" sz="900"/>
                <a:t>(n=88)</a:t>
              </a:r>
              <a:endParaRPr lang="en-US" sz="900" dirty="0"/>
            </a:p>
          </p:txBody>
        </p:sp>
        <p:sp>
          <p:nvSpPr>
            <p:cNvPr id="562" name="Rectangle 51">
              <a:extLst>
                <a:ext uri="{FF2B5EF4-FFF2-40B4-BE49-F238E27FC236}">
                  <a16:creationId xmlns:a16="http://schemas.microsoft.com/office/drawing/2014/main" id="{7C0F0814-FF4F-4304-8B00-17F6408921CD}"/>
                </a:ext>
              </a:extLst>
            </p:cNvPr>
            <p:cNvSpPr>
              <a:spLocks noChangeArrowheads="1"/>
            </p:cNvSpPr>
            <p:nvPr/>
          </p:nvSpPr>
          <p:spPr bwMode="auto">
            <a:xfrm>
              <a:off x="1465046" y="3832216"/>
              <a:ext cx="582458" cy="488201"/>
            </a:xfrm>
            <a:prstGeom prst="rect">
              <a:avLst/>
            </a:prstGeom>
            <a:noFill/>
            <a:ln w="9525">
              <a:noFill/>
              <a:miter lim="800000"/>
              <a:headEnd/>
              <a:tailEnd/>
            </a:ln>
          </p:spPr>
          <p:txBody>
            <a:bodyPr wrap="none" lIns="36000" tIns="36000" rIns="36000" bIns="36000">
              <a:spAutoFit/>
            </a:bodyPr>
            <a:lstStyle/>
            <a:p>
              <a:pPr algn="ctr"/>
              <a:r>
                <a:rPr lang="en-US" sz="900"/>
                <a:t>S375</a:t>
              </a:r>
              <a:br>
                <a:rPr lang="en-US" sz="900"/>
              </a:br>
              <a:r>
                <a:rPr lang="en-US" sz="900"/>
                <a:t>H/I/M/N/T</a:t>
              </a:r>
              <a:br>
                <a:rPr lang="en-US" sz="900"/>
              </a:br>
              <a:r>
                <a:rPr lang="en-US" sz="900"/>
                <a:t>(n=64)</a:t>
              </a:r>
              <a:endParaRPr lang="en-US" sz="900" dirty="0"/>
            </a:p>
          </p:txBody>
        </p:sp>
        <p:sp>
          <p:nvSpPr>
            <p:cNvPr id="563" name="Rectangle 51">
              <a:extLst>
                <a:ext uri="{FF2B5EF4-FFF2-40B4-BE49-F238E27FC236}">
                  <a16:creationId xmlns:a16="http://schemas.microsoft.com/office/drawing/2014/main" id="{856D1417-C34B-42C4-A470-271F5E43C5DD}"/>
                </a:ext>
              </a:extLst>
            </p:cNvPr>
            <p:cNvSpPr>
              <a:spLocks noChangeArrowheads="1"/>
            </p:cNvSpPr>
            <p:nvPr/>
          </p:nvSpPr>
          <p:spPr bwMode="auto">
            <a:xfrm>
              <a:off x="2105296" y="3832216"/>
              <a:ext cx="393304" cy="349702"/>
            </a:xfrm>
            <a:prstGeom prst="rect">
              <a:avLst/>
            </a:prstGeom>
            <a:noFill/>
            <a:ln w="9525">
              <a:noFill/>
              <a:miter lim="800000"/>
              <a:headEnd/>
              <a:tailEnd/>
            </a:ln>
          </p:spPr>
          <p:txBody>
            <a:bodyPr wrap="none" lIns="36000" tIns="36000" rIns="36000" bIns="36000">
              <a:spAutoFit/>
            </a:bodyPr>
            <a:lstStyle/>
            <a:p>
              <a:pPr algn="ctr"/>
              <a:r>
                <a:rPr lang="en-US" sz="900"/>
                <a:t>M426L</a:t>
              </a:r>
              <a:br>
                <a:rPr lang="en-US" sz="900"/>
              </a:br>
              <a:r>
                <a:rPr lang="en-US" sz="900"/>
                <a:t>(n=22)</a:t>
              </a:r>
              <a:endParaRPr lang="en-US" sz="900" dirty="0"/>
            </a:p>
          </p:txBody>
        </p:sp>
        <p:sp>
          <p:nvSpPr>
            <p:cNvPr id="564" name="Rectangle 51">
              <a:extLst>
                <a:ext uri="{FF2B5EF4-FFF2-40B4-BE49-F238E27FC236}">
                  <a16:creationId xmlns:a16="http://schemas.microsoft.com/office/drawing/2014/main" id="{1CC9C8B8-1919-44AE-A975-03BE17A778CA}"/>
                </a:ext>
              </a:extLst>
            </p:cNvPr>
            <p:cNvSpPr>
              <a:spLocks noChangeArrowheads="1"/>
            </p:cNvSpPr>
            <p:nvPr/>
          </p:nvSpPr>
          <p:spPr bwMode="auto">
            <a:xfrm>
              <a:off x="2598385" y="3832216"/>
              <a:ext cx="377274" cy="349702"/>
            </a:xfrm>
            <a:prstGeom prst="rect">
              <a:avLst/>
            </a:prstGeom>
            <a:noFill/>
            <a:ln w="9525">
              <a:noFill/>
              <a:miter lim="800000"/>
              <a:headEnd/>
              <a:tailEnd/>
            </a:ln>
          </p:spPr>
          <p:txBody>
            <a:bodyPr wrap="none" lIns="36000" tIns="36000" rIns="36000" bIns="36000">
              <a:spAutoFit/>
            </a:bodyPr>
            <a:lstStyle/>
            <a:p>
              <a:pPr algn="ctr"/>
              <a:r>
                <a:rPr lang="en-US" sz="900"/>
                <a:t>M434I</a:t>
              </a:r>
              <a:br>
                <a:rPr lang="en-US" sz="900"/>
              </a:br>
              <a:r>
                <a:rPr lang="en-US" sz="900"/>
                <a:t>(n=9)</a:t>
              </a:r>
              <a:endParaRPr lang="en-US" sz="900" dirty="0"/>
            </a:p>
          </p:txBody>
        </p:sp>
        <p:sp>
          <p:nvSpPr>
            <p:cNvPr id="565" name="Rectangle 51">
              <a:extLst>
                <a:ext uri="{FF2B5EF4-FFF2-40B4-BE49-F238E27FC236}">
                  <a16:creationId xmlns:a16="http://schemas.microsoft.com/office/drawing/2014/main" id="{EC4C654A-987C-44EA-9C10-5FB2C7C199D4}"/>
                </a:ext>
              </a:extLst>
            </p:cNvPr>
            <p:cNvSpPr>
              <a:spLocks noChangeArrowheads="1"/>
            </p:cNvSpPr>
            <p:nvPr/>
          </p:nvSpPr>
          <p:spPr bwMode="auto">
            <a:xfrm>
              <a:off x="3111881" y="3832216"/>
              <a:ext cx="374068" cy="349702"/>
            </a:xfrm>
            <a:prstGeom prst="rect">
              <a:avLst/>
            </a:prstGeom>
            <a:noFill/>
            <a:ln w="9525">
              <a:noFill/>
              <a:miter lim="800000"/>
              <a:headEnd/>
              <a:tailEnd/>
            </a:ln>
          </p:spPr>
          <p:txBody>
            <a:bodyPr wrap="none" lIns="36000" tIns="36000" rIns="36000" bIns="36000">
              <a:spAutoFit/>
            </a:bodyPr>
            <a:lstStyle/>
            <a:p>
              <a:pPr algn="ctr"/>
              <a:r>
                <a:rPr lang="en-US" sz="900"/>
                <a:t>M475I</a:t>
              </a:r>
              <a:br>
                <a:rPr lang="en-US" sz="900"/>
              </a:br>
              <a:r>
                <a:rPr lang="en-US" sz="900"/>
                <a:t>(n=1)</a:t>
              </a:r>
              <a:endParaRPr lang="en-US" sz="900" dirty="0"/>
            </a:p>
          </p:txBody>
        </p:sp>
        <p:sp>
          <p:nvSpPr>
            <p:cNvPr id="566" name="Rectangle 51">
              <a:extLst>
                <a:ext uri="{FF2B5EF4-FFF2-40B4-BE49-F238E27FC236}">
                  <a16:creationId xmlns:a16="http://schemas.microsoft.com/office/drawing/2014/main" id="{6049F19A-D41E-4105-8A7A-02894800533B}"/>
                </a:ext>
              </a:extLst>
            </p:cNvPr>
            <p:cNvSpPr>
              <a:spLocks noChangeArrowheads="1"/>
            </p:cNvSpPr>
            <p:nvPr/>
          </p:nvSpPr>
          <p:spPr bwMode="auto">
            <a:xfrm>
              <a:off x="4100697" y="3832216"/>
              <a:ext cx="377275" cy="349702"/>
            </a:xfrm>
            <a:prstGeom prst="rect">
              <a:avLst/>
            </a:prstGeom>
            <a:noFill/>
            <a:ln w="9525">
              <a:noFill/>
              <a:miter lim="800000"/>
              <a:headEnd/>
              <a:tailEnd/>
            </a:ln>
          </p:spPr>
          <p:txBody>
            <a:bodyPr wrap="none" lIns="36000" tIns="36000" rIns="36000" bIns="36000">
              <a:spAutoFit/>
            </a:bodyPr>
            <a:lstStyle/>
            <a:p>
              <a:pPr algn="ctr"/>
              <a:r>
                <a:rPr lang="en-US" sz="900">
                  <a:sym typeface="Symbol" panose="05050102010706020507" pitchFamily="18" charset="2"/>
                </a:rPr>
                <a:t>0.5</a:t>
              </a:r>
              <a:br>
                <a:rPr lang="en-US" sz="900"/>
              </a:br>
              <a:r>
                <a:rPr lang="en-US" sz="900"/>
                <a:t>(n=71)</a:t>
              </a:r>
              <a:endParaRPr lang="en-US" sz="900" dirty="0"/>
            </a:p>
          </p:txBody>
        </p:sp>
        <p:sp>
          <p:nvSpPr>
            <p:cNvPr id="567" name="Rectangle 51">
              <a:extLst>
                <a:ext uri="{FF2B5EF4-FFF2-40B4-BE49-F238E27FC236}">
                  <a16:creationId xmlns:a16="http://schemas.microsoft.com/office/drawing/2014/main" id="{0F6D0442-A6A0-4E06-BBBD-7946F66FFF4C}"/>
                </a:ext>
              </a:extLst>
            </p:cNvPr>
            <p:cNvSpPr>
              <a:spLocks noChangeArrowheads="1"/>
            </p:cNvSpPr>
            <p:nvPr/>
          </p:nvSpPr>
          <p:spPr bwMode="auto">
            <a:xfrm>
              <a:off x="4516882" y="3832216"/>
              <a:ext cx="377275" cy="349702"/>
            </a:xfrm>
            <a:prstGeom prst="rect">
              <a:avLst/>
            </a:prstGeom>
            <a:noFill/>
            <a:ln w="9525">
              <a:noFill/>
              <a:miter lim="800000"/>
              <a:headEnd/>
              <a:tailEnd/>
            </a:ln>
          </p:spPr>
          <p:txBody>
            <a:bodyPr wrap="none" lIns="36000" tIns="36000" rIns="36000" bIns="36000">
              <a:spAutoFit/>
            </a:bodyPr>
            <a:lstStyle/>
            <a:p>
              <a:pPr algn="ctr"/>
              <a:r>
                <a:rPr lang="en-US" sz="900">
                  <a:sym typeface="Symbol" panose="05050102010706020507" pitchFamily="18" charset="2"/>
                </a:rPr>
                <a:t>&gt;0.5-1</a:t>
              </a:r>
              <a:br>
                <a:rPr lang="en-US" sz="900"/>
              </a:br>
              <a:r>
                <a:rPr lang="en-US" sz="900"/>
                <a:t>(n=27)</a:t>
              </a:r>
              <a:endParaRPr lang="en-US" sz="900" dirty="0"/>
            </a:p>
          </p:txBody>
        </p:sp>
        <p:sp>
          <p:nvSpPr>
            <p:cNvPr id="568" name="Rectangle 51">
              <a:extLst>
                <a:ext uri="{FF2B5EF4-FFF2-40B4-BE49-F238E27FC236}">
                  <a16:creationId xmlns:a16="http://schemas.microsoft.com/office/drawing/2014/main" id="{457A03F9-69FF-4FA6-995F-74F31BF5D9C2}"/>
                </a:ext>
              </a:extLst>
            </p:cNvPr>
            <p:cNvSpPr>
              <a:spLocks noChangeArrowheads="1"/>
            </p:cNvSpPr>
            <p:nvPr/>
          </p:nvSpPr>
          <p:spPr bwMode="auto">
            <a:xfrm>
              <a:off x="4937780" y="3832216"/>
              <a:ext cx="377275" cy="349702"/>
            </a:xfrm>
            <a:prstGeom prst="rect">
              <a:avLst/>
            </a:prstGeom>
            <a:noFill/>
            <a:ln w="9525">
              <a:noFill/>
              <a:miter lim="800000"/>
              <a:headEnd/>
              <a:tailEnd/>
            </a:ln>
          </p:spPr>
          <p:txBody>
            <a:bodyPr wrap="none" lIns="36000" tIns="36000" rIns="36000" bIns="36000">
              <a:spAutoFit/>
            </a:bodyPr>
            <a:lstStyle/>
            <a:p>
              <a:pPr algn="ctr"/>
              <a:r>
                <a:rPr lang="en-US" sz="900">
                  <a:sym typeface="Symbol" panose="05050102010706020507" pitchFamily="18" charset="2"/>
                </a:rPr>
                <a:t>&gt;1-10</a:t>
              </a:r>
              <a:br>
                <a:rPr lang="en-US" sz="900"/>
              </a:br>
              <a:r>
                <a:rPr lang="en-US" sz="900"/>
                <a:t>(n=53)</a:t>
              </a:r>
              <a:endParaRPr lang="en-US" sz="900" dirty="0"/>
            </a:p>
          </p:txBody>
        </p:sp>
        <p:sp>
          <p:nvSpPr>
            <p:cNvPr id="569" name="Rectangle 51">
              <a:extLst>
                <a:ext uri="{FF2B5EF4-FFF2-40B4-BE49-F238E27FC236}">
                  <a16:creationId xmlns:a16="http://schemas.microsoft.com/office/drawing/2014/main" id="{F3DB795C-C572-4E48-B2FA-2EDAED2EAB2F}"/>
                </a:ext>
              </a:extLst>
            </p:cNvPr>
            <p:cNvSpPr>
              <a:spLocks noChangeArrowheads="1"/>
            </p:cNvSpPr>
            <p:nvPr/>
          </p:nvSpPr>
          <p:spPr bwMode="auto">
            <a:xfrm>
              <a:off x="5363710" y="3832216"/>
              <a:ext cx="396511" cy="349702"/>
            </a:xfrm>
            <a:prstGeom prst="rect">
              <a:avLst/>
            </a:prstGeom>
            <a:noFill/>
            <a:ln w="9525">
              <a:noFill/>
              <a:miter lim="800000"/>
              <a:headEnd/>
              <a:tailEnd/>
            </a:ln>
          </p:spPr>
          <p:txBody>
            <a:bodyPr wrap="none" lIns="36000" tIns="36000" rIns="36000" bIns="36000">
              <a:spAutoFit/>
            </a:bodyPr>
            <a:lstStyle/>
            <a:p>
              <a:pPr algn="ctr"/>
              <a:r>
                <a:rPr lang="en-US" sz="900">
                  <a:sym typeface="Symbol" panose="05050102010706020507" pitchFamily="18" charset="2"/>
                </a:rPr>
                <a:t>&gt;10-50</a:t>
              </a:r>
              <a:br>
                <a:rPr lang="en-US" sz="900"/>
              </a:br>
              <a:r>
                <a:rPr lang="en-US" sz="900"/>
                <a:t>(n=19)</a:t>
              </a:r>
              <a:endParaRPr lang="en-US" sz="900" dirty="0"/>
            </a:p>
          </p:txBody>
        </p:sp>
        <p:sp>
          <p:nvSpPr>
            <p:cNvPr id="570" name="Rectangle 51">
              <a:extLst>
                <a:ext uri="{FF2B5EF4-FFF2-40B4-BE49-F238E27FC236}">
                  <a16:creationId xmlns:a16="http://schemas.microsoft.com/office/drawing/2014/main" id="{C34E4527-7C1E-4F9F-98A4-06BB01AE7740}"/>
                </a:ext>
              </a:extLst>
            </p:cNvPr>
            <p:cNvSpPr>
              <a:spLocks noChangeArrowheads="1"/>
            </p:cNvSpPr>
            <p:nvPr/>
          </p:nvSpPr>
          <p:spPr bwMode="auto">
            <a:xfrm>
              <a:off x="5731367" y="3832216"/>
              <a:ext cx="454219" cy="349702"/>
            </a:xfrm>
            <a:prstGeom prst="rect">
              <a:avLst/>
            </a:prstGeom>
            <a:noFill/>
            <a:ln w="9525">
              <a:noFill/>
              <a:miter lim="800000"/>
              <a:headEnd/>
              <a:tailEnd/>
            </a:ln>
          </p:spPr>
          <p:txBody>
            <a:bodyPr wrap="none" lIns="36000" tIns="36000" rIns="36000" bIns="36000">
              <a:spAutoFit/>
            </a:bodyPr>
            <a:lstStyle/>
            <a:p>
              <a:pPr algn="ctr"/>
              <a:r>
                <a:rPr lang="en-US" sz="900">
                  <a:sym typeface="Symbol" panose="05050102010706020507" pitchFamily="18" charset="2"/>
                </a:rPr>
                <a:t>&gt;50-100</a:t>
              </a:r>
              <a:br>
                <a:rPr lang="en-US" sz="900"/>
              </a:br>
              <a:r>
                <a:rPr lang="en-US" sz="900"/>
                <a:t>(n=3)</a:t>
              </a:r>
              <a:endParaRPr lang="en-US" sz="900" dirty="0"/>
            </a:p>
          </p:txBody>
        </p:sp>
        <p:sp>
          <p:nvSpPr>
            <p:cNvPr id="571" name="Rectangle 51">
              <a:extLst>
                <a:ext uri="{FF2B5EF4-FFF2-40B4-BE49-F238E27FC236}">
                  <a16:creationId xmlns:a16="http://schemas.microsoft.com/office/drawing/2014/main" id="{BDABF810-3C19-4EDC-BEC1-7C5775556D5A}"/>
                </a:ext>
              </a:extLst>
            </p:cNvPr>
            <p:cNvSpPr>
              <a:spLocks noChangeArrowheads="1"/>
            </p:cNvSpPr>
            <p:nvPr/>
          </p:nvSpPr>
          <p:spPr bwMode="auto">
            <a:xfrm>
              <a:off x="6221760" y="3832216"/>
              <a:ext cx="377275" cy="488201"/>
            </a:xfrm>
            <a:prstGeom prst="rect">
              <a:avLst/>
            </a:prstGeom>
            <a:noFill/>
            <a:ln w="9525">
              <a:noFill/>
              <a:miter lim="800000"/>
              <a:headEnd/>
              <a:tailEnd/>
            </a:ln>
          </p:spPr>
          <p:txBody>
            <a:bodyPr wrap="none" lIns="36000" tIns="36000" rIns="36000" bIns="36000">
              <a:spAutoFit/>
            </a:bodyPr>
            <a:lstStyle/>
            <a:p>
              <a:pPr algn="ctr"/>
              <a:r>
                <a:rPr lang="en-US" sz="900">
                  <a:sym typeface="Symbol" panose="05050102010706020507" pitchFamily="18" charset="2"/>
                </a:rPr>
                <a:t>&gt;100</a:t>
              </a:r>
              <a:br>
                <a:rPr lang="en-US" sz="900">
                  <a:sym typeface="Symbol" panose="05050102010706020507" pitchFamily="18" charset="2"/>
                </a:rPr>
              </a:br>
              <a:r>
                <a:rPr lang="en-US" sz="900">
                  <a:sym typeface="Symbol" panose="05050102010706020507" pitchFamily="18" charset="2"/>
                </a:rPr>
                <a:t>-1000</a:t>
              </a:r>
              <a:br>
                <a:rPr lang="en-US" sz="900"/>
              </a:br>
              <a:r>
                <a:rPr lang="en-US" sz="900"/>
                <a:t>(n=10)</a:t>
              </a:r>
              <a:endParaRPr lang="en-US" sz="900" dirty="0"/>
            </a:p>
          </p:txBody>
        </p:sp>
        <p:sp>
          <p:nvSpPr>
            <p:cNvPr id="572" name="Rectangle 51">
              <a:extLst>
                <a:ext uri="{FF2B5EF4-FFF2-40B4-BE49-F238E27FC236}">
                  <a16:creationId xmlns:a16="http://schemas.microsoft.com/office/drawing/2014/main" id="{6098092C-D565-4F0D-9933-6FB08112BC8A}"/>
                </a:ext>
              </a:extLst>
            </p:cNvPr>
            <p:cNvSpPr>
              <a:spLocks noChangeArrowheads="1"/>
            </p:cNvSpPr>
            <p:nvPr/>
          </p:nvSpPr>
          <p:spPr bwMode="auto">
            <a:xfrm>
              <a:off x="6636521" y="3832216"/>
              <a:ext cx="361244" cy="488201"/>
            </a:xfrm>
            <a:prstGeom prst="rect">
              <a:avLst/>
            </a:prstGeom>
            <a:noFill/>
            <a:ln w="9525">
              <a:noFill/>
              <a:miter lim="800000"/>
              <a:headEnd/>
              <a:tailEnd/>
            </a:ln>
          </p:spPr>
          <p:txBody>
            <a:bodyPr wrap="none" lIns="36000" tIns="36000" rIns="36000" bIns="36000">
              <a:spAutoFit/>
            </a:bodyPr>
            <a:lstStyle/>
            <a:p>
              <a:pPr algn="ctr"/>
              <a:r>
                <a:rPr lang="en-US" sz="900">
                  <a:sym typeface="Symbol" panose="05050102010706020507" pitchFamily="18" charset="2"/>
                </a:rPr>
                <a:t>&gt;1000</a:t>
              </a:r>
              <a:br>
                <a:rPr lang="en-US" sz="900">
                  <a:sym typeface="Symbol" panose="05050102010706020507" pitchFamily="18" charset="2"/>
                </a:rPr>
              </a:br>
              <a:r>
                <a:rPr lang="en-US" sz="900">
                  <a:sym typeface="Symbol" panose="05050102010706020507" pitchFamily="18" charset="2"/>
                </a:rPr>
                <a:t>-5000</a:t>
              </a:r>
              <a:br>
                <a:rPr lang="en-US" sz="900"/>
              </a:br>
              <a:r>
                <a:rPr lang="en-US" sz="900"/>
                <a:t>(n=7)</a:t>
              </a:r>
              <a:endParaRPr lang="en-US" sz="900" dirty="0"/>
            </a:p>
          </p:txBody>
        </p:sp>
        <p:sp>
          <p:nvSpPr>
            <p:cNvPr id="573" name="Rectangle 51">
              <a:extLst>
                <a:ext uri="{FF2B5EF4-FFF2-40B4-BE49-F238E27FC236}">
                  <a16:creationId xmlns:a16="http://schemas.microsoft.com/office/drawing/2014/main" id="{C03B6C8C-CC41-4C85-A63A-0F5D75409A54}"/>
                </a:ext>
              </a:extLst>
            </p:cNvPr>
            <p:cNvSpPr>
              <a:spLocks noChangeArrowheads="1"/>
            </p:cNvSpPr>
            <p:nvPr/>
          </p:nvSpPr>
          <p:spPr bwMode="auto">
            <a:xfrm>
              <a:off x="7040476" y="3832216"/>
              <a:ext cx="361244" cy="349702"/>
            </a:xfrm>
            <a:prstGeom prst="rect">
              <a:avLst/>
            </a:prstGeom>
            <a:noFill/>
            <a:ln w="9525">
              <a:noFill/>
              <a:miter lim="800000"/>
              <a:headEnd/>
              <a:tailEnd/>
            </a:ln>
          </p:spPr>
          <p:txBody>
            <a:bodyPr wrap="none" lIns="36000" tIns="36000" rIns="36000" bIns="36000">
              <a:spAutoFit/>
            </a:bodyPr>
            <a:lstStyle/>
            <a:p>
              <a:pPr algn="ctr"/>
              <a:r>
                <a:rPr lang="en-US" sz="900">
                  <a:sym typeface="Symbol" panose="05050102010706020507" pitchFamily="18" charset="2"/>
                </a:rPr>
                <a:t>&gt;5000</a:t>
              </a:r>
              <a:br>
                <a:rPr lang="en-US" sz="900"/>
              </a:br>
              <a:r>
                <a:rPr lang="en-US" sz="900"/>
                <a:t>(n=7)</a:t>
              </a:r>
              <a:endParaRPr lang="en-US" sz="900" dirty="0"/>
            </a:p>
          </p:txBody>
        </p:sp>
        <p:sp>
          <p:nvSpPr>
            <p:cNvPr id="574" name="Rectangle 51">
              <a:extLst>
                <a:ext uri="{FF2B5EF4-FFF2-40B4-BE49-F238E27FC236}">
                  <a16:creationId xmlns:a16="http://schemas.microsoft.com/office/drawing/2014/main" id="{D1A25B94-0187-4531-B43E-F2AA9E03484C}"/>
                </a:ext>
              </a:extLst>
            </p:cNvPr>
            <p:cNvSpPr>
              <a:spLocks noChangeArrowheads="1"/>
            </p:cNvSpPr>
            <p:nvPr/>
          </p:nvSpPr>
          <p:spPr bwMode="auto">
            <a:xfrm>
              <a:off x="7887708" y="3832216"/>
              <a:ext cx="434983" cy="349702"/>
            </a:xfrm>
            <a:prstGeom prst="rect">
              <a:avLst/>
            </a:prstGeom>
            <a:noFill/>
            <a:ln w="9525">
              <a:noFill/>
              <a:miter lim="800000"/>
              <a:headEnd/>
              <a:tailEnd/>
            </a:ln>
          </p:spPr>
          <p:txBody>
            <a:bodyPr wrap="none" lIns="36000" tIns="36000" rIns="36000" bIns="36000">
              <a:spAutoFit/>
            </a:bodyPr>
            <a:lstStyle/>
            <a:p>
              <a:pPr algn="ctr"/>
              <a:r>
                <a:rPr lang="en-US" sz="900">
                  <a:sym typeface="Symbol" panose="05050102010706020507" pitchFamily="18" charset="2"/>
                </a:rPr>
                <a:t>B</a:t>
              </a:r>
              <a:br>
                <a:rPr lang="en-US" sz="900"/>
              </a:br>
              <a:r>
                <a:rPr lang="en-US" sz="900"/>
                <a:t>(n=163)</a:t>
              </a:r>
              <a:endParaRPr lang="en-US" sz="900" dirty="0"/>
            </a:p>
          </p:txBody>
        </p:sp>
        <p:sp>
          <p:nvSpPr>
            <p:cNvPr id="575" name="Rectangle 51">
              <a:extLst>
                <a:ext uri="{FF2B5EF4-FFF2-40B4-BE49-F238E27FC236}">
                  <a16:creationId xmlns:a16="http://schemas.microsoft.com/office/drawing/2014/main" id="{34942267-4CCB-455B-B69E-FB08093B909C}"/>
                </a:ext>
              </a:extLst>
            </p:cNvPr>
            <p:cNvSpPr>
              <a:spLocks noChangeArrowheads="1"/>
            </p:cNvSpPr>
            <p:nvPr/>
          </p:nvSpPr>
          <p:spPr bwMode="auto">
            <a:xfrm>
              <a:off x="8333280" y="3832216"/>
              <a:ext cx="377274" cy="349702"/>
            </a:xfrm>
            <a:prstGeom prst="rect">
              <a:avLst/>
            </a:prstGeom>
            <a:noFill/>
            <a:ln w="9525">
              <a:noFill/>
              <a:miter lim="800000"/>
              <a:headEnd/>
              <a:tailEnd/>
            </a:ln>
          </p:spPr>
          <p:txBody>
            <a:bodyPr wrap="none" lIns="36000" tIns="36000" rIns="36000" bIns="36000">
              <a:spAutoFit/>
            </a:bodyPr>
            <a:lstStyle/>
            <a:p>
              <a:pPr algn="ctr"/>
              <a:r>
                <a:rPr lang="en-US" sz="900">
                  <a:sym typeface="Symbol" panose="05050102010706020507" pitchFamily="18" charset="2"/>
                </a:rPr>
                <a:t>F1</a:t>
              </a:r>
              <a:br>
                <a:rPr lang="en-US" sz="900"/>
              </a:br>
              <a:r>
                <a:rPr lang="en-US" sz="900"/>
                <a:t>(n=14)</a:t>
              </a:r>
              <a:endParaRPr lang="en-US" sz="900" dirty="0"/>
            </a:p>
          </p:txBody>
        </p:sp>
        <p:sp>
          <p:nvSpPr>
            <p:cNvPr id="576" name="Rectangle 51">
              <a:extLst>
                <a:ext uri="{FF2B5EF4-FFF2-40B4-BE49-F238E27FC236}">
                  <a16:creationId xmlns:a16="http://schemas.microsoft.com/office/drawing/2014/main" id="{8AA89A83-7F8A-47F4-A18D-E720048878A6}"/>
                </a:ext>
              </a:extLst>
            </p:cNvPr>
            <p:cNvSpPr>
              <a:spLocks noChangeArrowheads="1"/>
            </p:cNvSpPr>
            <p:nvPr/>
          </p:nvSpPr>
          <p:spPr bwMode="auto">
            <a:xfrm>
              <a:off x="8744743" y="3832216"/>
              <a:ext cx="377274" cy="349702"/>
            </a:xfrm>
            <a:prstGeom prst="rect">
              <a:avLst/>
            </a:prstGeom>
            <a:noFill/>
            <a:ln w="9525">
              <a:noFill/>
              <a:miter lim="800000"/>
              <a:headEnd/>
              <a:tailEnd/>
            </a:ln>
          </p:spPr>
          <p:txBody>
            <a:bodyPr wrap="none" lIns="36000" tIns="36000" rIns="36000" bIns="36000">
              <a:spAutoFit/>
            </a:bodyPr>
            <a:lstStyle/>
            <a:p>
              <a:pPr algn="ctr"/>
              <a:r>
                <a:rPr lang="en-US" sz="900">
                  <a:sym typeface="Symbol" panose="05050102010706020507" pitchFamily="18" charset="2"/>
                </a:rPr>
                <a:t>BF1</a:t>
              </a:r>
              <a:br>
                <a:rPr lang="en-US" sz="900"/>
              </a:br>
              <a:r>
                <a:rPr lang="en-US" sz="900"/>
                <a:t>(n=10)</a:t>
              </a:r>
              <a:endParaRPr lang="en-US" sz="900" dirty="0"/>
            </a:p>
          </p:txBody>
        </p:sp>
        <p:sp>
          <p:nvSpPr>
            <p:cNvPr id="577" name="Rectangle 51">
              <a:extLst>
                <a:ext uri="{FF2B5EF4-FFF2-40B4-BE49-F238E27FC236}">
                  <a16:creationId xmlns:a16="http://schemas.microsoft.com/office/drawing/2014/main" id="{B8860052-F188-42AD-A94E-9BF8D0547373}"/>
                </a:ext>
              </a:extLst>
            </p:cNvPr>
            <p:cNvSpPr>
              <a:spLocks noChangeArrowheads="1"/>
            </p:cNvSpPr>
            <p:nvPr/>
          </p:nvSpPr>
          <p:spPr bwMode="auto">
            <a:xfrm>
              <a:off x="9210999" y="3832216"/>
              <a:ext cx="319566" cy="349702"/>
            </a:xfrm>
            <a:prstGeom prst="rect">
              <a:avLst/>
            </a:prstGeom>
            <a:noFill/>
            <a:ln w="9525">
              <a:noFill/>
              <a:miter lim="800000"/>
              <a:headEnd/>
              <a:tailEnd/>
            </a:ln>
          </p:spPr>
          <p:txBody>
            <a:bodyPr wrap="none" lIns="36000" tIns="36000" rIns="36000" bIns="36000">
              <a:spAutoFit/>
            </a:bodyPr>
            <a:lstStyle/>
            <a:p>
              <a:pPr algn="ctr"/>
              <a:r>
                <a:rPr lang="en-US" sz="900">
                  <a:sym typeface="Symbol" panose="05050102010706020507" pitchFamily="18" charset="2"/>
                </a:rPr>
                <a:t>C</a:t>
              </a:r>
              <a:br>
                <a:rPr lang="en-US" sz="900"/>
              </a:br>
              <a:r>
                <a:rPr lang="en-US" sz="900"/>
                <a:t>(n=6)</a:t>
              </a:r>
              <a:endParaRPr lang="en-US" sz="900" dirty="0"/>
            </a:p>
          </p:txBody>
        </p:sp>
        <p:sp>
          <p:nvSpPr>
            <p:cNvPr id="578" name="Rectangle 51">
              <a:extLst>
                <a:ext uri="{FF2B5EF4-FFF2-40B4-BE49-F238E27FC236}">
                  <a16:creationId xmlns:a16="http://schemas.microsoft.com/office/drawing/2014/main" id="{D60B16AD-DC7A-469E-9C65-A665E8F05770}"/>
                </a:ext>
              </a:extLst>
            </p:cNvPr>
            <p:cNvSpPr>
              <a:spLocks noChangeArrowheads="1"/>
            </p:cNvSpPr>
            <p:nvPr/>
          </p:nvSpPr>
          <p:spPr bwMode="auto">
            <a:xfrm>
              <a:off x="9627717" y="3832216"/>
              <a:ext cx="319566" cy="349702"/>
            </a:xfrm>
            <a:prstGeom prst="rect">
              <a:avLst/>
            </a:prstGeom>
            <a:noFill/>
            <a:ln w="9525">
              <a:noFill/>
              <a:miter lim="800000"/>
              <a:headEnd/>
              <a:tailEnd/>
            </a:ln>
          </p:spPr>
          <p:txBody>
            <a:bodyPr wrap="none" lIns="36000" tIns="36000" rIns="36000" bIns="36000">
              <a:spAutoFit/>
            </a:bodyPr>
            <a:lstStyle/>
            <a:p>
              <a:pPr algn="ctr"/>
              <a:r>
                <a:rPr lang="en-US" sz="900">
                  <a:sym typeface="Symbol" panose="05050102010706020507" pitchFamily="18" charset="2"/>
                </a:rPr>
                <a:t>A1</a:t>
              </a:r>
              <a:br>
                <a:rPr lang="en-US" sz="900"/>
              </a:br>
              <a:r>
                <a:rPr lang="en-US" sz="900"/>
                <a:t>(n=2)</a:t>
              </a:r>
              <a:endParaRPr lang="en-US" sz="900" dirty="0"/>
            </a:p>
          </p:txBody>
        </p:sp>
        <p:sp>
          <p:nvSpPr>
            <p:cNvPr id="579" name="Rectangle 51">
              <a:extLst>
                <a:ext uri="{FF2B5EF4-FFF2-40B4-BE49-F238E27FC236}">
                  <a16:creationId xmlns:a16="http://schemas.microsoft.com/office/drawing/2014/main" id="{CA232BA8-C882-4346-B1A3-B042446144FA}"/>
                </a:ext>
              </a:extLst>
            </p:cNvPr>
            <p:cNvSpPr>
              <a:spLocks noChangeArrowheads="1"/>
            </p:cNvSpPr>
            <p:nvPr/>
          </p:nvSpPr>
          <p:spPr bwMode="auto">
            <a:xfrm>
              <a:off x="10039180" y="3832216"/>
              <a:ext cx="319566" cy="349702"/>
            </a:xfrm>
            <a:prstGeom prst="rect">
              <a:avLst/>
            </a:prstGeom>
            <a:noFill/>
            <a:ln w="9525">
              <a:noFill/>
              <a:miter lim="800000"/>
              <a:headEnd/>
              <a:tailEnd/>
            </a:ln>
          </p:spPr>
          <p:txBody>
            <a:bodyPr wrap="none" lIns="36000" tIns="36000" rIns="36000" bIns="36000">
              <a:spAutoFit/>
            </a:bodyPr>
            <a:lstStyle/>
            <a:p>
              <a:pPr algn="ctr"/>
              <a:r>
                <a:rPr lang="en-US" sz="900">
                  <a:sym typeface="Symbol" panose="05050102010706020507" pitchFamily="18" charset="2"/>
                </a:rPr>
                <a:t>AE</a:t>
              </a:r>
              <a:br>
                <a:rPr lang="en-US" sz="900"/>
              </a:br>
              <a:r>
                <a:rPr lang="en-US" sz="900"/>
                <a:t>(n=1)</a:t>
              </a:r>
              <a:endParaRPr lang="en-US" sz="900" dirty="0"/>
            </a:p>
          </p:txBody>
        </p:sp>
        <p:sp>
          <p:nvSpPr>
            <p:cNvPr id="580" name="Rectangle 51">
              <a:extLst>
                <a:ext uri="{FF2B5EF4-FFF2-40B4-BE49-F238E27FC236}">
                  <a16:creationId xmlns:a16="http://schemas.microsoft.com/office/drawing/2014/main" id="{74CCD75D-969E-4C19-B3C3-53ABFCB97A13}"/>
                </a:ext>
              </a:extLst>
            </p:cNvPr>
            <p:cNvSpPr>
              <a:spLocks noChangeArrowheads="1"/>
            </p:cNvSpPr>
            <p:nvPr/>
          </p:nvSpPr>
          <p:spPr bwMode="auto">
            <a:xfrm>
              <a:off x="10453216" y="3832216"/>
              <a:ext cx="346817" cy="349702"/>
            </a:xfrm>
            <a:prstGeom prst="rect">
              <a:avLst/>
            </a:prstGeom>
            <a:noFill/>
            <a:ln w="9525">
              <a:noFill/>
              <a:miter lim="800000"/>
              <a:headEnd/>
              <a:tailEnd/>
            </a:ln>
          </p:spPr>
          <p:txBody>
            <a:bodyPr wrap="none" lIns="36000" tIns="36000" rIns="36000" bIns="36000">
              <a:spAutoFit/>
            </a:bodyPr>
            <a:lstStyle/>
            <a:p>
              <a:pPr algn="ctr"/>
              <a:r>
                <a:rPr lang="en-US" sz="900">
                  <a:sym typeface="Symbol" panose="05050102010706020507" pitchFamily="18" charset="2"/>
                </a:rPr>
                <a:t>Other</a:t>
              </a:r>
              <a:br>
                <a:rPr lang="en-US" sz="900"/>
              </a:br>
              <a:r>
                <a:rPr lang="en-US" sz="900"/>
                <a:t>(n=7)</a:t>
              </a:r>
              <a:endParaRPr lang="en-US" sz="900" dirty="0"/>
            </a:p>
          </p:txBody>
        </p:sp>
        <p:sp>
          <p:nvSpPr>
            <p:cNvPr id="581" name="Rectangle 40">
              <a:extLst>
                <a:ext uri="{FF2B5EF4-FFF2-40B4-BE49-F238E27FC236}">
                  <a16:creationId xmlns:a16="http://schemas.microsoft.com/office/drawing/2014/main" id="{1E83A4E5-0AA8-4762-A57D-2A8C888F2105}"/>
                </a:ext>
              </a:extLst>
            </p:cNvPr>
            <p:cNvSpPr>
              <a:spLocks noChangeArrowheads="1"/>
            </p:cNvSpPr>
            <p:nvPr/>
          </p:nvSpPr>
          <p:spPr bwMode="auto">
            <a:xfrm>
              <a:off x="10909968" y="2346626"/>
              <a:ext cx="1245066" cy="380480"/>
            </a:xfrm>
            <a:prstGeom prst="rect">
              <a:avLst/>
            </a:prstGeom>
            <a:noFill/>
            <a:ln w="9525">
              <a:noFill/>
              <a:miter lim="800000"/>
              <a:headEnd/>
              <a:tailEnd/>
            </a:ln>
          </p:spPr>
          <p:txBody>
            <a:bodyPr wrap="none" lIns="72000" tIns="36000" rIns="72000" bIns="36000">
              <a:spAutoFit/>
            </a:bodyPr>
            <a:lstStyle/>
            <a:p>
              <a:r>
                <a:rPr lang="en-US" sz="1000" b="1"/>
                <a:t>Response category</a:t>
              </a:r>
              <a:br>
                <a:rPr lang="en-US" sz="1000" b="1"/>
              </a:br>
              <a:r>
                <a:rPr lang="en-US" sz="1000" b="1"/>
                <a:t>HIV-1 RNA reduction</a:t>
              </a:r>
              <a:endParaRPr lang="en-US" sz="1000" b="1" baseline="-25000" dirty="0"/>
            </a:p>
          </p:txBody>
        </p:sp>
        <p:sp>
          <p:nvSpPr>
            <p:cNvPr id="615" name="Rectangle 51">
              <a:extLst>
                <a:ext uri="{FF2B5EF4-FFF2-40B4-BE49-F238E27FC236}">
                  <a16:creationId xmlns:a16="http://schemas.microsoft.com/office/drawing/2014/main" id="{0BFE9D14-5B56-44E7-83DA-926AA270568C}"/>
                </a:ext>
              </a:extLst>
            </p:cNvPr>
            <p:cNvSpPr>
              <a:spLocks noChangeArrowheads="1"/>
            </p:cNvSpPr>
            <p:nvPr/>
          </p:nvSpPr>
          <p:spPr bwMode="auto">
            <a:xfrm>
              <a:off x="630562" y="2544406"/>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23</a:t>
              </a:r>
              <a:endParaRPr lang="en-US" sz="900" dirty="0">
                <a:solidFill>
                  <a:schemeClr val="bg1"/>
                </a:solidFill>
              </a:endParaRPr>
            </a:p>
          </p:txBody>
        </p:sp>
        <p:sp>
          <p:nvSpPr>
            <p:cNvPr id="616" name="Rectangle 51">
              <a:extLst>
                <a:ext uri="{FF2B5EF4-FFF2-40B4-BE49-F238E27FC236}">
                  <a16:creationId xmlns:a16="http://schemas.microsoft.com/office/drawing/2014/main" id="{3850840E-F3F1-4873-8F93-602C5B6ACDD7}"/>
                </a:ext>
              </a:extLst>
            </p:cNvPr>
            <p:cNvSpPr>
              <a:spLocks noChangeArrowheads="1"/>
            </p:cNvSpPr>
            <p:nvPr/>
          </p:nvSpPr>
          <p:spPr bwMode="auto">
            <a:xfrm>
              <a:off x="630562" y="2878617"/>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24</a:t>
              </a:r>
              <a:endParaRPr lang="en-US" sz="900" dirty="0">
                <a:solidFill>
                  <a:schemeClr val="bg1"/>
                </a:solidFill>
              </a:endParaRPr>
            </a:p>
          </p:txBody>
        </p:sp>
        <p:sp>
          <p:nvSpPr>
            <p:cNvPr id="687" name="Rectangle 51">
              <a:extLst>
                <a:ext uri="{FF2B5EF4-FFF2-40B4-BE49-F238E27FC236}">
                  <a16:creationId xmlns:a16="http://schemas.microsoft.com/office/drawing/2014/main" id="{8AA9FB19-F7C3-4982-9B0F-9DD31C5AC355}"/>
                </a:ext>
              </a:extLst>
            </p:cNvPr>
            <p:cNvSpPr>
              <a:spLocks noChangeArrowheads="1"/>
            </p:cNvSpPr>
            <p:nvPr/>
          </p:nvSpPr>
          <p:spPr bwMode="auto">
            <a:xfrm>
              <a:off x="630562" y="3377603"/>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51</a:t>
              </a:r>
              <a:endParaRPr lang="en-US" sz="900" dirty="0">
                <a:solidFill>
                  <a:schemeClr val="bg1"/>
                </a:solidFill>
              </a:endParaRPr>
            </a:p>
          </p:txBody>
        </p:sp>
        <p:sp>
          <p:nvSpPr>
            <p:cNvPr id="688" name="Rectangle 51">
              <a:extLst>
                <a:ext uri="{FF2B5EF4-FFF2-40B4-BE49-F238E27FC236}">
                  <a16:creationId xmlns:a16="http://schemas.microsoft.com/office/drawing/2014/main" id="{C1ADD71E-19E4-491A-9475-4D0E40ED17DD}"/>
                </a:ext>
              </a:extLst>
            </p:cNvPr>
            <p:cNvSpPr>
              <a:spLocks noChangeArrowheads="1"/>
            </p:cNvSpPr>
            <p:nvPr/>
          </p:nvSpPr>
          <p:spPr bwMode="auto">
            <a:xfrm>
              <a:off x="1156507" y="2677093"/>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42</a:t>
              </a:r>
              <a:endParaRPr lang="en-US" sz="900" dirty="0">
                <a:solidFill>
                  <a:schemeClr val="bg1"/>
                </a:solidFill>
              </a:endParaRPr>
            </a:p>
          </p:txBody>
        </p:sp>
        <p:sp>
          <p:nvSpPr>
            <p:cNvPr id="689" name="Rectangle 51">
              <a:extLst>
                <a:ext uri="{FF2B5EF4-FFF2-40B4-BE49-F238E27FC236}">
                  <a16:creationId xmlns:a16="http://schemas.microsoft.com/office/drawing/2014/main" id="{91A9F002-D6B6-437A-8F65-52C80A48A262}"/>
                </a:ext>
              </a:extLst>
            </p:cNvPr>
            <p:cNvSpPr>
              <a:spLocks noChangeArrowheads="1"/>
            </p:cNvSpPr>
            <p:nvPr/>
          </p:nvSpPr>
          <p:spPr bwMode="auto">
            <a:xfrm>
              <a:off x="1156507" y="3088429"/>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14</a:t>
              </a:r>
              <a:endParaRPr lang="en-US" sz="900" dirty="0">
                <a:solidFill>
                  <a:schemeClr val="bg1"/>
                </a:solidFill>
              </a:endParaRPr>
            </a:p>
          </p:txBody>
        </p:sp>
        <p:sp>
          <p:nvSpPr>
            <p:cNvPr id="690" name="Rectangle 51">
              <a:extLst>
                <a:ext uri="{FF2B5EF4-FFF2-40B4-BE49-F238E27FC236}">
                  <a16:creationId xmlns:a16="http://schemas.microsoft.com/office/drawing/2014/main" id="{18994D14-6204-4EF5-8211-1B4306897F18}"/>
                </a:ext>
              </a:extLst>
            </p:cNvPr>
            <p:cNvSpPr>
              <a:spLocks noChangeArrowheads="1"/>
            </p:cNvSpPr>
            <p:nvPr/>
          </p:nvSpPr>
          <p:spPr bwMode="auto">
            <a:xfrm>
              <a:off x="1156507" y="3450090"/>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41</a:t>
              </a:r>
              <a:endParaRPr lang="en-US" sz="900" dirty="0">
                <a:solidFill>
                  <a:schemeClr val="bg1"/>
                </a:solidFill>
              </a:endParaRPr>
            </a:p>
          </p:txBody>
        </p:sp>
        <p:sp>
          <p:nvSpPr>
            <p:cNvPr id="691" name="Rectangle 51">
              <a:extLst>
                <a:ext uri="{FF2B5EF4-FFF2-40B4-BE49-F238E27FC236}">
                  <a16:creationId xmlns:a16="http://schemas.microsoft.com/office/drawing/2014/main" id="{DCBB6BEC-62ED-4F60-AED8-8DF8D31A6981}"/>
                </a:ext>
              </a:extLst>
            </p:cNvPr>
            <p:cNvSpPr>
              <a:spLocks noChangeArrowheads="1"/>
            </p:cNvSpPr>
            <p:nvPr/>
          </p:nvSpPr>
          <p:spPr bwMode="auto">
            <a:xfrm>
              <a:off x="1672366" y="2677093"/>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36</a:t>
              </a:r>
              <a:endParaRPr lang="en-US" sz="900" dirty="0">
                <a:solidFill>
                  <a:schemeClr val="bg1"/>
                </a:solidFill>
              </a:endParaRPr>
            </a:p>
          </p:txBody>
        </p:sp>
        <p:sp>
          <p:nvSpPr>
            <p:cNvPr id="692" name="Rectangle 51">
              <a:extLst>
                <a:ext uri="{FF2B5EF4-FFF2-40B4-BE49-F238E27FC236}">
                  <a16:creationId xmlns:a16="http://schemas.microsoft.com/office/drawing/2014/main" id="{857A6806-CE69-4B28-A5A9-A67989277C69}"/>
                </a:ext>
              </a:extLst>
            </p:cNvPr>
            <p:cNvSpPr>
              <a:spLocks noChangeArrowheads="1"/>
            </p:cNvSpPr>
            <p:nvPr/>
          </p:nvSpPr>
          <p:spPr bwMode="auto">
            <a:xfrm>
              <a:off x="1672366" y="3031523"/>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14</a:t>
              </a:r>
              <a:endParaRPr lang="en-US" sz="900" dirty="0">
                <a:solidFill>
                  <a:schemeClr val="bg1"/>
                </a:solidFill>
              </a:endParaRPr>
            </a:p>
          </p:txBody>
        </p:sp>
        <p:sp>
          <p:nvSpPr>
            <p:cNvPr id="693" name="Rectangle 51">
              <a:extLst>
                <a:ext uri="{FF2B5EF4-FFF2-40B4-BE49-F238E27FC236}">
                  <a16:creationId xmlns:a16="http://schemas.microsoft.com/office/drawing/2014/main" id="{AE207789-7251-4087-A86D-1D793016CC6F}"/>
                </a:ext>
              </a:extLst>
            </p:cNvPr>
            <p:cNvSpPr>
              <a:spLocks noChangeArrowheads="1"/>
            </p:cNvSpPr>
            <p:nvPr/>
          </p:nvSpPr>
          <p:spPr bwMode="auto">
            <a:xfrm>
              <a:off x="1672366" y="3450090"/>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45</a:t>
              </a:r>
              <a:endParaRPr lang="en-US" sz="900" dirty="0">
                <a:solidFill>
                  <a:schemeClr val="bg1"/>
                </a:solidFill>
              </a:endParaRPr>
            </a:p>
          </p:txBody>
        </p:sp>
        <p:sp>
          <p:nvSpPr>
            <p:cNvPr id="694" name="Rectangle 51">
              <a:extLst>
                <a:ext uri="{FF2B5EF4-FFF2-40B4-BE49-F238E27FC236}">
                  <a16:creationId xmlns:a16="http://schemas.microsoft.com/office/drawing/2014/main" id="{9E754C8B-D806-4B0F-B05E-3C089BB39FBD}"/>
                </a:ext>
              </a:extLst>
            </p:cNvPr>
            <p:cNvSpPr>
              <a:spLocks noChangeArrowheads="1"/>
            </p:cNvSpPr>
            <p:nvPr/>
          </p:nvSpPr>
          <p:spPr bwMode="auto">
            <a:xfrm>
              <a:off x="2186035" y="2749123"/>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55</a:t>
              </a:r>
              <a:endParaRPr lang="en-US" sz="900" dirty="0">
                <a:solidFill>
                  <a:schemeClr val="bg1"/>
                </a:solidFill>
              </a:endParaRPr>
            </a:p>
          </p:txBody>
        </p:sp>
        <p:sp>
          <p:nvSpPr>
            <p:cNvPr id="695" name="Rectangle 51">
              <a:extLst>
                <a:ext uri="{FF2B5EF4-FFF2-40B4-BE49-F238E27FC236}">
                  <a16:creationId xmlns:a16="http://schemas.microsoft.com/office/drawing/2014/main" id="{781CBC61-6167-4FBA-977B-51F9959A20D4}"/>
                </a:ext>
              </a:extLst>
            </p:cNvPr>
            <p:cNvSpPr>
              <a:spLocks noChangeArrowheads="1"/>
            </p:cNvSpPr>
            <p:nvPr/>
          </p:nvSpPr>
          <p:spPr bwMode="auto">
            <a:xfrm>
              <a:off x="2700285" y="2659337"/>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44</a:t>
              </a:r>
              <a:endParaRPr lang="en-US" sz="900" dirty="0">
                <a:solidFill>
                  <a:schemeClr val="bg1"/>
                </a:solidFill>
              </a:endParaRPr>
            </a:p>
          </p:txBody>
        </p:sp>
        <p:sp>
          <p:nvSpPr>
            <p:cNvPr id="696" name="Rectangle 51">
              <a:extLst>
                <a:ext uri="{FF2B5EF4-FFF2-40B4-BE49-F238E27FC236}">
                  <a16:creationId xmlns:a16="http://schemas.microsoft.com/office/drawing/2014/main" id="{C293C3C5-DEAC-4872-99D0-5952E45AAAF2}"/>
                </a:ext>
              </a:extLst>
            </p:cNvPr>
            <p:cNvSpPr>
              <a:spLocks noChangeArrowheads="1"/>
            </p:cNvSpPr>
            <p:nvPr/>
          </p:nvSpPr>
          <p:spPr bwMode="auto">
            <a:xfrm>
              <a:off x="3183054" y="3014372"/>
              <a:ext cx="245828"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100</a:t>
              </a:r>
              <a:endParaRPr lang="en-US" sz="900" dirty="0">
                <a:solidFill>
                  <a:schemeClr val="bg1"/>
                </a:solidFill>
              </a:endParaRPr>
            </a:p>
          </p:txBody>
        </p:sp>
        <p:sp>
          <p:nvSpPr>
            <p:cNvPr id="697" name="Rectangle 51">
              <a:extLst>
                <a:ext uri="{FF2B5EF4-FFF2-40B4-BE49-F238E27FC236}">
                  <a16:creationId xmlns:a16="http://schemas.microsoft.com/office/drawing/2014/main" id="{E42DD401-E362-45A5-8051-74CE43BF18D7}"/>
                </a:ext>
              </a:extLst>
            </p:cNvPr>
            <p:cNvSpPr>
              <a:spLocks noChangeArrowheads="1"/>
            </p:cNvSpPr>
            <p:nvPr/>
          </p:nvSpPr>
          <p:spPr bwMode="auto">
            <a:xfrm>
              <a:off x="2190568" y="3210718"/>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14</a:t>
              </a:r>
              <a:endParaRPr lang="en-US" sz="900" dirty="0">
                <a:solidFill>
                  <a:schemeClr val="bg1"/>
                </a:solidFill>
              </a:endParaRPr>
            </a:p>
          </p:txBody>
        </p:sp>
        <p:sp>
          <p:nvSpPr>
            <p:cNvPr id="698" name="Rectangle 51">
              <a:extLst>
                <a:ext uri="{FF2B5EF4-FFF2-40B4-BE49-F238E27FC236}">
                  <a16:creationId xmlns:a16="http://schemas.microsoft.com/office/drawing/2014/main" id="{D1F23C46-6282-4015-84F1-997AC1D2D487}"/>
                </a:ext>
              </a:extLst>
            </p:cNvPr>
            <p:cNvSpPr>
              <a:spLocks noChangeArrowheads="1"/>
            </p:cNvSpPr>
            <p:nvPr/>
          </p:nvSpPr>
          <p:spPr bwMode="auto">
            <a:xfrm>
              <a:off x="2186085" y="3472950"/>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32</a:t>
              </a:r>
              <a:endParaRPr lang="en-US" sz="900" dirty="0">
                <a:solidFill>
                  <a:schemeClr val="bg1"/>
                </a:solidFill>
              </a:endParaRPr>
            </a:p>
          </p:txBody>
        </p:sp>
        <p:sp>
          <p:nvSpPr>
            <p:cNvPr id="769" name="Rectangle 51">
              <a:extLst>
                <a:ext uri="{FF2B5EF4-FFF2-40B4-BE49-F238E27FC236}">
                  <a16:creationId xmlns:a16="http://schemas.microsoft.com/office/drawing/2014/main" id="{FA76A45E-C5BA-4585-BEEF-A0414738BDE8}"/>
                </a:ext>
              </a:extLst>
            </p:cNvPr>
            <p:cNvSpPr>
              <a:spLocks noChangeArrowheads="1"/>
            </p:cNvSpPr>
            <p:nvPr/>
          </p:nvSpPr>
          <p:spPr bwMode="auto">
            <a:xfrm>
              <a:off x="2700574" y="3332216"/>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56</a:t>
              </a:r>
              <a:endParaRPr lang="en-US" sz="900" dirty="0">
                <a:solidFill>
                  <a:schemeClr val="bg1"/>
                </a:solidFill>
              </a:endParaRPr>
            </a:p>
          </p:txBody>
        </p:sp>
        <p:sp>
          <p:nvSpPr>
            <p:cNvPr id="770" name="Rectangle 51">
              <a:extLst>
                <a:ext uri="{FF2B5EF4-FFF2-40B4-BE49-F238E27FC236}">
                  <a16:creationId xmlns:a16="http://schemas.microsoft.com/office/drawing/2014/main" id="{1EC368DC-5736-43D9-882A-82BE3FD10A9A}"/>
                </a:ext>
              </a:extLst>
            </p:cNvPr>
            <p:cNvSpPr>
              <a:spLocks noChangeArrowheads="1"/>
            </p:cNvSpPr>
            <p:nvPr/>
          </p:nvSpPr>
          <p:spPr bwMode="auto">
            <a:xfrm>
              <a:off x="4193552" y="3332216"/>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51</a:t>
              </a:r>
              <a:endParaRPr lang="en-US" sz="900" dirty="0">
                <a:solidFill>
                  <a:schemeClr val="bg1"/>
                </a:solidFill>
              </a:endParaRPr>
            </a:p>
          </p:txBody>
        </p:sp>
        <p:sp>
          <p:nvSpPr>
            <p:cNvPr id="771" name="Rectangle 51">
              <a:extLst>
                <a:ext uri="{FF2B5EF4-FFF2-40B4-BE49-F238E27FC236}">
                  <a16:creationId xmlns:a16="http://schemas.microsoft.com/office/drawing/2014/main" id="{E85DFED0-D387-4DE4-8681-4CD8E12B8F26}"/>
                </a:ext>
              </a:extLst>
            </p:cNvPr>
            <p:cNvSpPr>
              <a:spLocks noChangeArrowheads="1"/>
            </p:cNvSpPr>
            <p:nvPr/>
          </p:nvSpPr>
          <p:spPr bwMode="auto">
            <a:xfrm>
              <a:off x="4193552" y="2890404"/>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20</a:t>
              </a:r>
              <a:endParaRPr lang="en-US" sz="900" dirty="0">
                <a:solidFill>
                  <a:schemeClr val="bg1"/>
                </a:solidFill>
              </a:endParaRPr>
            </a:p>
          </p:txBody>
        </p:sp>
        <p:sp>
          <p:nvSpPr>
            <p:cNvPr id="772" name="Rectangle 51">
              <a:extLst>
                <a:ext uri="{FF2B5EF4-FFF2-40B4-BE49-F238E27FC236}">
                  <a16:creationId xmlns:a16="http://schemas.microsoft.com/office/drawing/2014/main" id="{DDAC01E9-2156-4909-9190-E8184502733E}"/>
                </a:ext>
              </a:extLst>
            </p:cNvPr>
            <p:cNvSpPr>
              <a:spLocks noChangeArrowheads="1"/>
            </p:cNvSpPr>
            <p:nvPr/>
          </p:nvSpPr>
          <p:spPr bwMode="auto">
            <a:xfrm>
              <a:off x="4193552" y="2596958"/>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25</a:t>
              </a:r>
              <a:endParaRPr lang="en-US" sz="900" dirty="0">
                <a:solidFill>
                  <a:schemeClr val="bg1"/>
                </a:solidFill>
              </a:endParaRPr>
            </a:p>
          </p:txBody>
        </p:sp>
        <p:sp>
          <p:nvSpPr>
            <p:cNvPr id="872" name="Rectangle 51">
              <a:extLst>
                <a:ext uri="{FF2B5EF4-FFF2-40B4-BE49-F238E27FC236}">
                  <a16:creationId xmlns:a16="http://schemas.microsoft.com/office/drawing/2014/main" id="{8FC6D128-F111-4C79-9F46-DFC71C961111}"/>
                </a:ext>
              </a:extLst>
            </p:cNvPr>
            <p:cNvSpPr>
              <a:spLocks noChangeArrowheads="1"/>
            </p:cNvSpPr>
            <p:nvPr/>
          </p:nvSpPr>
          <p:spPr bwMode="auto">
            <a:xfrm>
              <a:off x="4612638" y="2513252"/>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22</a:t>
              </a:r>
              <a:endParaRPr lang="en-US" sz="900" dirty="0">
                <a:solidFill>
                  <a:schemeClr val="bg1"/>
                </a:solidFill>
              </a:endParaRPr>
            </a:p>
          </p:txBody>
        </p:sp>
        <p:sp>
          <p:nvSpPr>
            <p:cNvPr id="873" name="Rectangle 51">
              <a:extLst>
                <a:ext uri="{FF2B5EF4-FFF2-40B4-BE49-F238E27FC236}">
                  <a16:creationId xmlns:a16="http://schemas.microsoft.com/office/drawing/2014/main" id="{ADE408C5-8792-4F2D-9BE2-2E52689E7EA7}"/>
                </a:ext>
              </a:extLst>
            </p:cNvPr>
            <p:cNvSpPr>
              <a:spLocks noChangeArrowheads="1"/>
            </p:cNvSpPr>
            <p:nvPr/>
          </p:nvSpPr>
          <p:spPr bwMode="auto">
            <a:xfrm>
              <a:off x="4612638" y="2806471"/>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19</a:t>
              </a:r>
              <a:endParaRPr lang="en-US" sz="900" dirty="0">
                <a:solidFill>
                  <a:schemeClr val="bg1"/>
                </a:solidFill>
              </a:endParaRPr>
            </a:p>
          </p:txBody>
        </p:sp>
        <p:sp>
          <p:nvSpPr>
            <p:cNvPr id="874" name="Rectangle 51">
              <a:extLst>
                <a:ext uri="{FF2B5EF4-FFF2-40B4-BE49-F238E27FC236}">
                  <a16:creationId xmlns:a16="http://schemas.microsoft.com/office/drawing/2014/main" id="{B858DA52-F1AE-4988-A037-98A4626F4A47}"/>
                </a:ext>
              </a:extLst>
            </p:cNvPr>
            <p:cNvSpPr>
              <a:spLocks noChangeArrowheads="1"/>
            </p:cNvSpPr>
            <p:nvPr/>
          </p:nvSpPr>
          <p:spPr bwMode="auto">
            <a:xfrm>
              <a:off x="4612638" y="3261433"/>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59</a:t>
              </a:r>
              <a:endParaRPr lang="en-US" sz="900" dirty="0">
                <a:solidFill>
                  <a:schemeClr val="bg1"/>
                </a:solidFill>
              </a:endParaRPr>
            </a:p>
          </p:txBody>
        </p:sp>
        <p:sp>
          <p:nvSpPr>
            <p:cNvPr id="875" name="Rectangle 51">
              <a:extLst>
                <a:ext uri="{FF2B5EF4-FFF2-40B4-BE49-F238E27FC236}">
                  <a16:creationId xmlns:a16="http://schemas.microsoft.com/office/drawing/2014/main" id="{889E25D2-8663-44C2-86F7-77FFED256AE8}"/>
                </a:ext>
              </a:extLst>
            </p:cNvPr>
            <p:cNvSpPr>
              <a:spLocks noChangeArrowheads="1"/>
            </p:cNvSpPr>
            <p:nvPr/>
          </p:nvSpPr>
          <p:spPr bwMode="auto">
            <a:xfrm>
              <a:off x="5031071" y="3391421"/>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43</a:t>
              </a:r>
              <a:endParaRPr lang="en-US" sz="900" dirty="0">
                <a:solidFill>
                  <a:schemeClr val="bg1"/>
                </a:solidFill>
              </a:endParaRPr>
            </a:p>
          </p:txBody>
        </p:sp>
        <p:sp>
          <p:nvSpPr>
            <p:cNvPr id="876" name="Rectangle 51">
              <a:extLst>
                <a:ext uri="{FF2B5EF4-FFF2-40B4-BE49-F238E27FC236}">
                  <a16:creationId xmlns:a16="http://schemas.microsoft.com/office/drawing/2014/main" id="{FF7DDC98-1B96-47BE-9875-BC6896B296C9}"/>
                </a:ext>
              </a:extLst>
            </p:cNvPr>
            <p:cNvSpPr>
              <a:spLocks noChangeArrowheads="1"/>
            </p:cNvSpPr>
            <p:nvPr/>
          </p:nvSpPr>
          <p:spPr bwMode="auto">
            <a:xfrm>
              <a:off x="5031071" y="2961110"/>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25</a:t>
              </a:r>
              <a:endParaRPr lang="en-US" sz="900" dirty="0">
                <a:solidFill>
                  <a:schemeClr val="bg1"/>
                </a:solidFill>
              </a:endParaRPr>
            </a:p>
          </p:txBody>
        </p:sp>
        <p:sp>
          <p:nvSpPr>
            <p:cNvPr id="877" name="Rectangle 51">
              <a:extLst>
                <a:ext uri="{FF2B5EF4-FFF2-40B4-BE49-F238E27FC236}">
                  <a16:creationId xmlns:a16="http://schemas.microsoft.com/office/drawing/2014/main" id="{E9D83C65-E4F9-4FC4-8E3F-119EF2D132E9}"/>
                </a:ext>
              </a:extLst>
            </p:cNvPr>
            <p:cNvSpPr>
              <a:spLocks noChangeArrowheads="1"/>
            </p:cNvSpPr>
            <p:nvPr/>
          </p:nvSpPr>
          <p:spPr bwMode="auto">
            <a:xfrm>
              <a:off x="5031071" y="2577150"/>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30</a:t>
              </a:r>
              <a:endParaRPr lang="en-US" sz="900" dirty="0">
                <a:solidFill>
                  <a:schemeClr val="bg1"/>
                </a:solidFill>
              </a:endParaRPr>
            </a:p>
          </p:txBody>
        </p:sp>
        <p:sp>
          <p:nvSpPr>
            <p:cNvPr id="878" name="Rectangle 51">
              <a:extLst>
                <a:ext uri="{FF2B5EF4-FFF2-40B4-BE49-F238E27FC236}">
                  <a16:creationId xmlns:a16="http://schemas.microsoft.com/office/drawing/2014/main" id="{5599D7AA-06D5-44FA-92DC-97864A11222F}"/>
                </a:ext>
              </a:extLst>
            </p:cNvPr>
            <p:cNvSpPr>
              <a:spLocks noChangeArrowheads="1"/>
            </p:cNvSpPr>
            <p:nvPr/>
          </p:nvSpPr>
          <p:spPr bwMode="auto">
            <a:xfrm>
              <a:off x="5453875" y="2770495"/>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42</a:t>
              </a:r>
              <a:endParaRPr lang="en-US" sz="900" dirty="0">
                <a:solidFill>
                  <a:schemeClr val="bg1"/>
                </a:solidFill>
              </a:endParaRPr>
            </a:p>
          </p:txBody>
        </p:sp>
        <p:sp>
          <p:nvSpPr>
            <p:cNvPr id="879" name="Rectangle 51">
              <a:extLst>
                <a:ext uri="{FF2B5EF4-FFF2-40B4-BE49-F238E27FC236}">
                  <a16:creationId xmlns:a16="http://schemas.microsoft.com/office/drawing/2014/main" id="{F29C3E49-09FA-4EC9-8877-8E1E5ABD63BC}"/>
                </a:ext>
              </a:extLst>
            </p:cNvPr>
            <p:cNvSpPr>
              <a:spLocks noChangeArrowheads="1"/>
            </p:cNvSpPr>
            <p:nvPr/>
          </p:nvSpPr>
          <p:spPr bwMode="auto">
            <a:xfrm>
              <a:off x="5453875" y="3174356"/>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16</a:t>
              </a:r>
              <a:endParaRPr lang="en-US" sz="900" dirty="0">
                <a:solidFill>
                  <a:schemeClr val="bg1"/>
                </a:solidFill>
              </a:endParaRPr>
            </a:p>
          </p:txBody>
        </p:sp>
        <p:sp>
          <p:nvSpPr>
            <p:cNvPr id="880" name="Rectangle 51">
              <a:extLst>
                <a:ext uri="{FF2B5EF4-FFF2-40B4-BE49-F238E27FC236}">
                  <a16:creationId xmlns:a16="http://schemas.microsoft.com/office/drawing/2014/main" id="{7EF2158E-FA5A-4FE4-B991-5AE5E32E8903}"/>
                </a:ext>
              </a:extLst>
            </p:cNvPr>
            <p:cNvSpPr>
              <a:spLocks noChangeArrowheads="1"/>
            </p:cNvSpPr>
            <p:nvPr/>
          </p:nvSpPr>
          <p:spPr bwMode="auto">
            <a:xfrm>
              <a:off x="5453875" y="3479724"/>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32</a:t>
              </a:r>
              <a:endParaRPr lang="en-US" sz="900" dirty="0">
                <a:solidFill>
                  <a:schemeClr val="bg1"/>
                </a:solidFill>
              </a:endParaRPr>
            </a:p>
          </p:txBody>
        </p:sp>
        <p:sp>
          <p:nvSpPr>
            <p:cNvPr id="881" name="Rectangle 51">
              <a:extLst>
                <a:ext uri="{FF2B5EF4-FFF2-40B4-BE49-F238E27FC236}">
                  <a16:creationId xmlns:a16="http://schemas.microsoft.com/office/drawing/2014/main" id="{FAB54EF6-39FB-497D-9C94-29E313FA1FDB}"/>
                </a:ext>
              </a:extLst>
            </p:cNvPr>
            <p:cNvSpPr>
              <a:spLocks noChangeArrowheads="1"/>
            </p:cNvSpPr>
            <p:nvPr/>
          </p:nvSpPr>
          <p:spPr bwMode="auto">
            <a:xfrm>
              <a:off x="5881747" y="3479724"/>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33</a:t>
              </a:r>
              <a:endParaRPr lang="en-US" sz="900" dirty="0">
                <a:solidFill>
                  <a:schemeClr val="bg1"/>
                </a:solidFill>
              </a:endParaRPr>
            </a:p>
          </p:txBody>
        </p:sp>
        <p:sp>
          <p:nvSpPr>
            <p:cNvPr id="882" name="Rectangle 51">
              <a:extLst>
                <a:ext uri="{FF2B5EF4-FFF2-40B4-BE49-F238E27FC236}">
                  <a16:creationId xmlns:a16="http://schemas.microsoft.com/office/drawing/2014/main" id="{E217E61D-2CEB-40B5-AD06-E0E4D1F3F8F4}"/>
                </a:ext>
              </a:extLst>
            </p:cNvPr>
            <p:cNvSpPr>
              <a:spLocks noChangeArrowheads="1"/>
            </p:cNvSpPr>
            <p:nvPr/>
          </p:nvSpPr>
          <p:spPr bwMode="auto">
            <a:xfrm>
              <a:off x="5881747" y="3060797"/>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33</a:t>
              </a:r>
              <a:endParaRPr lang="en-US" sz="900" dirty="0">
                <a:solidFill>
                  <a:schemeClr val="bg1"/>
                </a:solidFill>
              </a:endParaRPr>
            </a:p>
          </p:txBody>
        </p:sp>
        <p:sp>
          <p:nvSpPr>
            <p:cNvPr id="883" name="Rectangle 51">
              <a:extLst>
                <a:ext uri="{FF2B5EF4-FFF2-40B4-BE49-F238E27FC236}">
                  <a16:creationId xmlns:a16="http://schemas.microsoft.com/office/drawing/2014/main" id="{695C38F5-52D6-4F69-90AA-6AB6C18F0E0A}"/>
                </a:ext>
              </a:extLst>
            </p:cNvPr>
            <p:cNvSpPr>
              <a:spLocks noChangeArrowheads="1"/>
            </p:cNvSpPr>
            <p:nvPr/>
          </p:nvSpPr>
          <p:spPr bwMode="auto">
            <a:xfrm>
              <a:off x="5881747" y="2586896"/>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33</a:t>
              </a:r>
              <a:endParaRPr lang="en-US" sz="900" dirty="0">
                <a:solidFill>
                  <a:schemeClr val="bg1"/>
                </a:solidFill>
              </a:endParaRPr>
            </a:p>
          </p:txBody>
        </p:sp>
        <p:sp>
          <p:nvSpPr>
            <p:cNvPr id="884" name="Rectangle 51">
              <a:extLst>
                <a:ext uri="{FF2B5EF4-FFF2-40B4-BE49-F238E27FC236}">
                  <a16:creationId xmlns:a16="http://schemas.microsoft.com/office/drawing/2014/main" id="{4C460D41-727F-4902-A068-F5736051E09A}"/>
                </a:ext>
              </a:extLst>
            </p:cNvPr>
            <p:cNvSpPr>
              <a:spLocks noChangeArrowheads="1"/>
            </p:cNvSpPr>
            <p:nvPr/>
          </p:nvSpPr>
          <p:spPr bwMode="auto">
            <a:xfrm>
              <a:off x="6296960" y="2804931"/>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60</a:t>
              </a:r>
              <a:endParaRPr lang="en-US" sz="900" dirty="0">
                <a:solidFill>
                  <a:schemeClr val="bg1"/>
                </a:solidFill>
              </a:endParaRPr>
            </a:p>
          </p:txBody>
        </p:sp>
        <p:sp>
          <p:nvSpPr>
            <p:cNvPr id="885" name="Rectangle 51">
              <a:extLst>
                <a:ext uri="{FF2B5EF4-FFF2-40B4-BE49-F238E27FC236}">
                  <a16:creationId xmlns:a16="http://schemas.microsoft.com/office/drawing/2014/main" id="{F8922257-BFAC-4034-96DA-1F16AE9C8016}"/>
                </a:ext>
              </a:extLst>
            </p:cNvPr>
            <p:cNvSpPr>
              <a:spLocks noChangeArrowheads="1"/>
            </p:cNvSpPr>
            <p:nvPr/>
          </p:nvSpPr>
          <p:spPr bwMode="auto">
            <a:xfrm>
              <a:off x="6296960" y="3249924"/>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10</a:t>
              </a:r>
              <a:endParaRPr lang="en-US" sz="900" dirty="0">
                <a:solidFill>
                  <a:schemeClr val="bg1"/>
                </a:solidFill>
              </a:endParaRPr>
            </a:p>
          </p:txBody>
        </p:sp>
        <p:sp>
          <p:nvSpPr>
            <p:cNvPr id="886" name="Rectangle 51">
              <a:extLst>
                <a:ext uri="{FF2B5EF4-FFF2-40B4-BE49-F238E27FC236}">
                  <a16:creationId xmlns:a16="http://schemas.microsoft.com/office/drawing/2014/main" id="{D8C524DB-58A8-47B2-B6D2-C89FE90462D3}"/>
                </a:ext>
              </a:extLst>
            </p:cNvPr>
            <p:cNvSpPr>
              <a:spLocks noChangeArrowheads="1"/>
            </p:cNvSpPr>
            <p:nvPr/>
          </p:nvSpPr>
          <p:spPr bwMode="auto">
            <a:xfrm>
              <a:off x="6296960" y="3512866"/>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30</a:t>
              </a:r>
              <a:endParaRPr lang="en-US" sz="900" dirty="0">
                <a:solidFill>
                  <a:schemeClr val="bg1"/>
                </a:solidFill>
              </a:endParaRPr>
            </a:p>
          </p:txBody>
        </p:sp>
        <p:sp>
          <p:nvSpPr>
            <p:cNvPr id="887" name="Rectangle 51">
              <a:extLst>
                <a:ext uri="{FF2B5EF4-FFF2-40B4-BE49-F238E27FC236}">
                  <a16:creationId xmlns:a16="http://schemas.microsoft.com/office/drawing/2014/main" id="{D0090F4E-F945-404B-BF33-37BDEF62C193}"/>
                </a:ext>
              </a:extLst>
            </p:cNvPr>
            <p:cNvSpPr>
              <a:spLocks noChangeArrowheads="1"/>
            </p:cNvSpPr>
            <p:nvPr/>
          </p:nvSpPr>
          <p:spPr bwMode="auto">
            <a:xfrm>
              <a:off x="6727757" y="2750768"/>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57</a:t>
              </a:r>
              <a:endParaRPr lang="en-US" sz="900" dirty="0">
                <a:solidFill>
                  <a:schemeClr val="bg1"/>
                </a:solidFill>
              </a:endParaRPr>
            </a:p>
          </p:txBody>
        </p:sp>
        <p:sp>
          <p:nvSpPr>
            <p:cNvPr id="888" name="Rectangle 51">
              <a:extLst>
                <a:ext uri="{FF2B5EF4-FFF2-40B4-BE49-F238E27FC236}">
                  <a16:creationId xmlns:a16="http://schemas.microsoft.com/office/drawing/2014/main" id="{2321F42F-92AA-47F8-BDA2-13E081437557}"/>
                </a:ext>
              </a:extLst>
            </p:cNvPr>
            <p:cNvSpPr>
              <a:spLocks noChangeArrowheads="1"/>
            </p:cNvSpPr>
            <p:nvPr/>
          </p:nvSpPr>
          <p:spPr bwMode="auto">
            <a:xfrm>
              <a:off x="6727757" y="3421039"/>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43</a:t>
              </a:r>
              <a:endParaRPr lang="en-US" sz="900" dirty="0">
                <a:solidFill>
                  <a:schemeClr val="bg1"/>
                </a:solidFill>
              </a:endParaRPr>
            </a:p>
          </p:txBody>
        </p:sp>
        <p:sp>
          <p:nvSpPr>
            <p:cNvPr id="889" name="Rectangle 51">
              <a:extLst>
                <a:ext uri="{FF2B5EF4-FFF2-40B4-BE49-F238E27FC236}">
                  <a16:creationId xmlns:a16="http://schemas.microsoft.com/office/drawing/2014/main" id="{01E7971F-2D2D-4A82-8623-B1047C5A54DE}"/>
                </a:ext>
              </a:extLst>
            </p:cNvPr>
            <p:cNvSpPr>
              <a:spLocks noChangeArrowheads="1"/>
            </p:cNvSpPr>
            <p:nvPr/>
          </p:nvSpPr>
          <p:spPr bwMode="auto">
            <a:xfrm>
              <a:off x="7126320" y="2917629"/>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75</a:t>
              </a:r>
              <a:endParaRPr lang="en-US" sz="900" dirty="0">
                <a:solidFill>
                  <a:schemeClr val="bg1"/>
                </a:solidFill>
              </a:endParaRPr>
            </a:p>
          </p:txBody>
        </p:sp>
        <p:sp>
          <p:nvSpPr>
            <p:cNvPr id="890" name="Rectangle 51">
              <a:extLst>
                <a:ext uri="{FF2B5EF4-FFF2-40B4-BE49-F238E27FC236}">
                  <a16:creationId xmlns:a16="http://schemas.microsoft.com/office/drawing/2014/main" id="{9CAF6988-49D2-4186-9E5A-452529363FB0}"/>
                </a:ext>
              </a:extLst>
            </p:cNvPr>
            <p:cNvSpPr>
              <a:spLocks noChangeArrowheads="1"/>
            </p:cNvSpPr>
            <p:nvPr/>
          </p:nvSpPr>
          <p:spPr bwMode="auto">
            <a:xfrm>
              <a:off x="7126320" y="3546073"/>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25</a:t>
              </a:r>
              <a:endParaRPr lang="en-US" sz="900" dirty="0">
                <a:solidFill>
                  <a:schemeClr val="bg1"/>
                </a:solidFill>
              </a:endParaRPr>
            </a:p>
          </p:txBody>
        </p:sp>
        <p:sp>
          <p:nvSpPr>
            <p:cNvPr id="988" name="Rectangle 51">
              <a:extLst>
                <a:ext uri="{FF2B5EF4-FFF2-40B4-BE49-F238E27FC236}">
                  <a16:creationId xmlns:a16="http://schemas.microsoft.com/office/drawing/2014/main" id="{111FC656-90F5-4146-947E-962E30ED668D}"/>
                </a:ext>
              </a:extLst>
            </p:cNvPr>
            <p:cNvSpPr>
              <a:spLocks noChangeArrowheads="1"/>
            </p:cNvSpPr>
            <p:nvPr/>
          </p:nvSpPr>
          <p:spPr bwMode="auto">
            <a:xfrm>
              <a:off x="8006879" y="3401294"/>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47</a:t>
              </a:r>
              <a:endParaRPr lang="en-US" sz="900" dirty="0">
                <a:solidFill>
                  <a:schemeClr val="bg1"/>
                </a:solidFill>
              </a:endParaRPr>
            </a:p>
          </p:txBody>
        </p:sp>
        <p:sp>
          <p:nvSpPr>
            <p:cNvPr id="989" name="Rectangle 51">
              <a:extLst>
                <a:ext uri="{FF2B5EF4-FFF2-40B4-BE49-F238E27FC236}">
                  <a16:creationId xmlns:a16="http://schemas.microsoft.com/office/drawing/2014/main" id="{06374A27-A628-4A08-9BCA-04E0F26628D7}"/>
                </a:ext>
              </a:extLst>
            </p:cNvPr>
            <p:cNvSpPr>
              <a:spLocks noChangeArrowheads="1"/>
            </p:cNvSpPr>
            <p:nvPr/>
          </p:nvSpPr>
          <p:spPr bwMode="auto">
            <a:xfrm>
              <a:off x="8006879" y="2939951"/>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19</a:t>
              </a:r>
              <a:endParaRPr lang="en-US" sz="900" dirty="0">
                <a:solidFill>
                  <a:schemeClr val="bg1"/>
                </a:solidFill>
              </a:endParaRPr>
            </a:p>
          </p:txBody>
        </p:sp>
        <p:sp>
          <p:nvSpPr>
            <p:cNvPr id="990" name="Rectangle 51">
              <a:extLst>
                <a:ext uri="{FF2B5EF4-FFF2-40B4-BE49-F238E27FC236}">
                  <a16:creationId xmlns:a16="http://schemas.microsoft.com/office/drawing/2014/main" id="{772552DE-9DC4-418B-B4F3-7727E0F4EAA3}"/>
                </a:ext>
              </a:extLst>
            </p:cNvPr>
            <p:cNvSpPr>
              <a:spLocks noChangeArrowheads="1"/>
            </p:cNvSpPr>
            <p:nvPr/>
          </p:nvSpPr>
          <p:spPr bwMode="auto">
            <a:xfrm>
              <a:off x="8006879" y="2610146"/>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31</a:t>
              </a:r>
              <a:endParaRPr lang="en-US" sz="900" dirty="0">
                <a:solidFill>
                  <a:schemeClr val="bg1"/>
                </a:solidFill>
              </a:endParaRPr>
            </a:p>
          </p:txBody>
        </p:sp>
        <p:sp>
          <p:nvSpPr>
            <p:cNvPr id="991" name="Rectangle 51">
              <a:extLst>
                <a:ext uri="{FF2B5EF4-FFF2-40B4-BE49-F238E27FC236}">
                  <a16:creationId xmlns:a16="http://schemas.microsoft.com/office/drawing/2014/main" id="{07696074-8A32-4852-A705-46F35C3124D0}"/>
                </a:ext>
              </a:extLst>
            </p:cNvPr>
            <p:cNvSpPr>
              <a:spLocks noChangeArrowheads="1"/>
            </p:cNvSpPr>
            <p:nvPr/>
          </p:nvSpPr>
          <p:spPr bwMode="auto">
            <a:xfrm>
              <a:off x="8430949" y="3412724"/>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43</a:t>
              </a:r>
              <a:endParaRPr lang="en-US" sz="900" dirty="0">
                <a:solidFill>
                  <a:schemeClr val="bg1"/>
                </a:solidFill>
              </a:endParaRPr>
            </a:p>
          </p:txBody>
        </p:sp>
        <p:sp>
          <p:nvSpPr>
            <p:cNvPr id="992" name="Rectangle 51">
              <a:extLst>
                <a:ext uri="{FF2B5EF4-FFF2-40B4-BE49-F238E27FC236}">
                  <a16:creationId xmlns:a16="http://schemas.microsoft.com/office/drawing/2014/main" id="{009965D9-C53C-42EB-913C-F4674FC08ACA}"/>
                </a:ext>
              </a:extLst>
            </p:cNvPr>
            <p:cNvSpPr>
              <a:spLocks noChangeArrowheads="1"/>
            </p:cNvSpPr>
            <p:nvPr/>
          </p:nvSpPr>
          <p:spPr bwMode="auto">
            <a:xfrm>
              <a:off x="8430949" y="2970431"/>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21</a:t>
              </a:r>
              <a:endParaRPr lang="en-US" sz="900" dirty="0">
                <a:solidFill>
                  <a:schemeClr val="bg1"/>
                </a:solidFill>
              </a:endParaRPr>
            </a:p>
          </p:txBody>
        </p:sp>
        <p:sp>
          <p:nvSpPr>
            <p:cNvPr id="993" name="Rectangle 51">
              <a:extLst>
                <a:ext uri="{FF2B5EF4-FFF2-40B4-BE49-F238E27FC236}">
                  <a16:creationId xmlns:a16="http://schemas.microsoft.com/office/drawing/2014/main" id="{C78C319C-C256-4A7E-9D4F-C4372462CEFD}"/>
                </a:ext>
              </a:extLst>
            </p:cNvPr>
            <p:cNvSpPr>
              <a:spLocks noChangeArrowheads="1"/>
            </p:cNvSpPr>
            <p:nvPr/>
          </p:nvSpPr>
          <p:spPr bwMode="auto">
            <a:xfrm>
              <a:off x="8430949" y="2610146"/>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36</a:t>
              </a:r>
              <a:endParaRPr lang="en-US" sz="900" dirty="0">
                <a:solidFill>
                  <a:schemeClr val="bg1"/>
                </a:solidFill>
              </a:endParaRPr>
            </a:p>
          </p:txBody>
        </p:sp>
        <p:sp>
          <p:nvSpPr>
            <p:cNvPr id="994" name="Rectangle 51">
              <a:extLst>
                <a:ext uri="{FF2B5EF4-FFF2-40B4-BE49-F238E27FC236}">
                  <a16:creationId xmlns:a16="http://schemas.microsoft.com/office/drawing/2014/main" id="{2A149932-826A-462E-8B7B-873035AD0ED4}"/>
                </a:ext>
              </a:extLst>
            </p:cNvPr>
            <p:cNvSpPr>
              <a:spLocks noChangeArrowheads="1"/>
            </p:cNvSpPr>
            <p:nvPr/>
          </p:nvSpPr>
          <p:spPr bwMode="auto">
            <a:xfrm>
              <a:off x="8853758" y="3412724"/>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50</a:t>
              </a:r>
              <a:endParaRPr lang="en-US" sz="900" dirty="0">
                <a:solidFill>
                  <a:schemeClr val="bg1"/>
                </a:solidFill>
              </a:endParaRPr>
            </a:p>
          </p:txBody>
        </p:sp>
        <p:sp>
          <p:nvSpPr>
            <p:cNvPr id="995" name="Rectangle 51">
              <a:extLst>
                <a:ext uri="{FF2B5EF4-FFF2-40B4-BE49-F238E27FC236}">
                  <a16:creationId xmlns:a16="http://schemas.microsoft.com/office/drawing/2014/main" id="{F3E2790A-7783-41FD-97F0-55B3AE00C227}"/>
                </a:ext>
              </a:extLst>
            </p:cNvPr>
            <p:cNvSpPr>
              <a:spLocks noChangeArrowheads="1"/>
            </p:cNvSpPr>
            <p:nvPr/>
          </p:nvSpPr>
          <p:spPr bwMode="auto">
            <a:xfrm>
              <a:off x="8853758" y="2890404"/>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20</a:t>
              </a:r>
              <a:endParaRPr lang="en-US" sz="900" dirty="0">
                <a:solidFill>
                  <a:schemeClr val="bg1"/>
                </a:solidFill>
              </a:endParaRPr>
            </a:p>
          </p:txBody>
        </p:sp>
        <p:sp>
          <p:nvSpPr>
            <p:cNvPr id="996" name="Rectangle 51">
              <a:extLst>
                <a:ext uri="{FF2B5EF4-FFF2-40B4-BE49-F238E27FC236}">
                  <a16:creationId xmlns:a16="http://schemas.microsoft.com/office/drawing/2014/main" id="{65CB34E2-46C9-4327-9CB9-7843D955DE0E}"/>
                </a:ext>
              </a:extLst>
            </p:cNvPr>
            <p:cNvSpPr>
              <a:spLocks noChangeArrowheads="1"/>
            </p:cNvSpPr>
            <p:nvPr/>
          </p:nvSpPr>
          <p:spPr bwMode="auto">
            <a:xfrm>
              <a:off x="8853758" y="2548717"/>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30</a:t>
              </a:r>
              <a:endParaRPr lang="en-US" sz="900" dirty="0">
                <a:solidFill>
                  <a:schemeClr val="bg1"/>
                </a:solidFill>
              </a:endParaRPr>
            </a:p>
          </p:txBody>
        </p:sp>
        <p:sp>
          <p:nvSpPr>
            <p:cNvPr id="997" name="Rectangle 51">
              <a:extLst>
                <a:ext uri="{FF2B5EF4-FFF2-40B4-BE49-F238E27FC236}">
                  <a16:creationId xmlns:a16="http://schemas.microsoft.com/office/drawing/2014/main" id="{3EBF2F46-3C0C-4D85-B4C6-916B10A2308F}"/>
                </a:ext>
              </a:extLst>
            </p:cNvPr>
            <p:cNvSpPr>
              <a:spLocks noChangeArrowheads="1"/>
            </p:cNvSpPr>
            <p:nvPr/>
          </p:nvSpPr>
          <p:spPr bwMode="auto">
            <a:xfrm>
              <a:off x="9281039" y="3489787"/>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33</a:t>
              </a:r>
              <a:endParaRPr lang="en-US" sz="900" dirty="0">
                <a:solidFill>
                  <a:schemeClr val="bg1"/>
                </a:solidFill>
              </a:endParaRPr>
            </a:p>
          </p:txBody>
        </p:sp>
        <p:sp>
          <p:nvSpPr>
            <p:cNvPr id="998" name="Rectangle 51">
              <a:extLst>
                <a:ext uri="{FF2B5EF4-FFF2-40B4-BE49-F238E27FC236}">
                  <a16:creationId xmlns:a16="http://schemas.microsoft.com/office/drawing/2014/main" id="{936E1CEE-5946-4085-81E6-3A24CE085B38}"/>
                </a:ext>
              </a:extLst>
            </p:cNvPr>
            <p:cNvSpPr>
              <a:spLocks noChangeArrowheads="1"/>
            </p:cNvSpPr>
            <p:nvPr/>
          </p:nvSpPr>
          <p:spPr bwMode="auto">
            <a:xfrm>
              <a:off x="9281039" y="2924538"/>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50</a:t>
              </a:r>
              <a:endParaRPr lang="en-US" sz="900" dirty="0">
                <a:solidFill>
                  <a:schemeClr val="bg1"/>
                </a:solidFill>
              </a:endParaRPr>
            </a:p>
          </p:txBody>
        </p:sp>
        <p:sp>
          <p:nvSpPr>
            <p:cNvPr id="999" name="Rectangle 51">
              <a:extLst>
                <a:ext uri="{FF2B5EF4-FFF2-40B4-BE49-F238E27FC236}">
                  <a16:creationId xmlns:a16="http://schemas.microsoft.com/office/drawing/2014/main" id="{43B92CF4-DC6C-454A-8207-B4D10636D565}"/>
                </a:ext>
              </a:extLst>
            </p:cNvPr>
            <p:cNvSpPr>
              <a:spLocks noChangeArrowheads="1"/>
            </p:cNvSpPr>
            <p:nvPr/>
          </p:nvSpPr>
          <p:spPr bwMode="auto">
            <a:xfrm>
              <a:off x="9281039" y="2468657"/>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17</a:t>
              </a:r>
              <a:endParaRPr lang="en-US" sz="900" dirty="0">
                <a:solidFill>
                  <a:schemeClr val="bg1"/>
                </a:solidFill>
              </a:endParaRPr>
            </a:p>
          </p:txBody>
        </p:sp>
        <p:sp>
          <p:nvSpPr>
            <p:cNvPr id="1000" name="Rectangle 51">
              <a:extLst>
                <a:ext uri="{FF2B5EF4-FFF2-40B4-BE49-F238E27FC236}">
                  <a16:creationId xmlns:a16="http://schemas.microsoft.com/office/drawing/2014/main" id="{5FA4F603-C238-488C-BE72-1F1E5E40D28F}"/>
                </a:ext>
              </a:extLst>
            </p:cNvPr>
            <p:cNvSpPr>
              <a:spLocks noChangeArrowheads="1"/>
            </p:cNvSpPr>
            <p:nvPr/>
          </p:nvSpPr>
          <p:spPr bwMode="auto">
            <a:xfrm>
              <a:off x="9669750" y="2999515"/>
              <a:ext cx="245828"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100</a:t>
              </a:r>
              <a:endParaRPr lang="en-US" sz="900" dirty="0">
                <a:solidFill>
                  <a:schemeClr val="bg1"/>
                </a:solidFill>
              </a:endParaRPr>
            </a:p>
          </p:txBody>
        </p:sp>
        <p:sp>
          <p:nvSpPr>
            <p:cNvPr id="1001" name="Rectangle 51">
              <a:extLst>
                <a:ext uri="{FF2B5EF4-FFF2-40B4-BE49-F238E27FC236}">
                  <a16:creationId xmlns:a16="http://schemas.microsoft.com/office/drawing/2014/main" id="{7D94ACEA-2360-4E91-8811-8211970785EF}"/>
                </a:ext>
              </a:extLst>
            </p:cNvPr>
            <p:cNvSpPr>
              <a:spLocks noChangeArrowheads="1"/>
            </p:cNvSpPr>
            <p:nvPr/>
          </p:nvSpPr>
          <p:spPr bwMode="auto">
            <a:xfrm>
              <a:off x="10088441" y="2999515"/>
              <a:ext cx="245828"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100</a:t>
              </a:r>
              <a:endParaRPr lang="en-US" sz="900" dirty="0">
                <a:solidFill>
                  <a:schemeClr val="bg1"/>
                </a:solidFill>
              </a:endParaRPr>
            </a:p>
          </p:txBody>
        </p:sp>
        <p:sp>
          <p:nvSpPr>
            <p:cNvPr id="1002" name="Rectangle 51">
              <a:extLst>
                <a:ext uri="{FF2B5EF4-FFF2-40B4-BE49-F238E27FC236}">
                  <a16:creationId xmlns:a16="http://schemas.microsoft.com/office/drawing/2014/main" id="{A8B2E292-FD2F-4B81-8A3C-6A4988B37FFA}"/>
                </a:ext>
              </a:extLst>
            </p:cNvPr>
            <p:cNvSpPr>
              <a:spLocks noChangeArrowheads="1"/>
            </p:cNvSpPr>
            <p:nvPr/>
          </p:nvSpPr>
          <p:spPr bwMode="auto">
            <a:xfrm>
              <a:off x="10543953" y="3261747"/>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57</a:t>
              </a:r>
              <a:endParaRPr lang="en-US" sz="900" dirty="0">
                <a:solidFill>
                  <a:schemeClr val="bg1"/>
                </a:solidFill>
              </a:endParaRPr>
            </a:p>
          </p:txBody>
        </p:sp>
        <p:sp>
          <p:nvSpPr>
            <p:cNvPr id="1264" name="Rectangle 51">
              <a:extLst>
                <a:ext uri="{FF2B5EF4-FFF2-40B4-BE49-F238E27FC236}">
                  <a16:creationId xmlns:a16="http://schemas.microsoft.com/office/drawing/2014/main" id="{5B04B1FE-A7E3-46D2-B052-635D84EF2F1F}"/>
                </a:ext>
              </a:extLst>
            </p:cNvPr>
            <p:cNvSpPr>
              <a:spLocks noChangeArrowheads="1"/>
            </p:cNvSpPr>
            <p:nvPr/>
          </p:nvSpPr>
          <p:spPr bwMode="auto">
            <a:xfrm>
              <a:off x="10543953" y="2834349"/>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14</a:t>
              </a:r>
              <a:endParaRPr lang="en-US" sz="900" dirty="0">
                <a:solidFill>
                  <a:schemeClr val="bg1"/>
                </a:solidFill>
              </a:endParaRPr>
            </a:p>
          </p:txBody>
        </p:sp>
        <p:sp>
          <p:nvSpPr>
            <p:cNvPr id="1334" name="Rectangle 51">
              <a:extLst>
                <a:ext uri="{FF2B5EF4-FFF2-40B4-BE49-F238E27FC236}">
                  <a16:creationId xmlns:a16="http://schemas.microsoft.com/office/drawing/2014/main" id="{EF88D44D-C2DB-4580-8B70-F41FA1BA9B78}"/>
                </a:ext>
              </a:extLst>
            </p:cNvPr>
            <p:cNvSpPr>
              <a:spLocks noChangeArrowheads="1"/>
            </p:cNvSpPr>
            <p:nvPr/>
          </p:nvSpPr>
          <p:spPr bwMode="auto">
            <a:xfrm>
              <a:off x="10543953" y="2541332"/>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29</a:t>
              </a:r>
              <a:endParaRPr lang="en-US" sz="900" dirty="0">
                <a:solidFill>
                  <a:schemeClr val="bg1"/>
                </a:solidFill>
              </a:endParaRPr>
            </a:p>
          </p:txBody>
        </p:sp>
      </p:grpSp>
      <p:grpSp>
        <p:nvGrpSpPr>
          <p:cNvPr id="5" name="Groupe 4">
            <a:extLst>
              <a:ext uri="{FF2B5EF4-FFF2-40B4-BE49-F238E27FC236}">
                <a16:creationId xmlns:a16="http://schemas.microsoft.com/office/drawing/2014/main" id="{61638D9C-6D10-4622-B013-5BB2A5612A00}"/>
              </a:ext>
            </a:extLst>
          </p:cNvPr>
          <p:cNvGrpSpPr/>
          <p:nvPr/>
        </p:nvGrpSpPr>
        <p:grpSpPr>
          <a:xfrm>
            <a:off x="191418" y="4676775"/>
            <a:ext cx="11862628" cy="1866886"/>
            <a:chOff x="191418" y="4676775"/>
            <a:chExt cx="11862628" cy="1866886"/>
          </a:xfrm>
        </p:grpSpPr>
        <p:grpSp>
          <p:nvGrpSpPr>
            <p:cNvPr id="1203" name="Groupe 1202">
              <a:extLst>
                <a:ext uri="{FF2B5EF4-FFF2-40B4-BE49-F238E27FC236}">
                  <a16:creationId xmlns:a16="http://schemas.microsoft.com/office/drawing/2014/main" id="{47C639D1-3FFF-462B-A06A-008970E0CBE2}"/>
                </a:ext>
              </a:extLst>
            </p:cNvPr>
            <p:cNvGrpSpPr/>
            <p:nvPr/>
          </p:nvGrpSpPr>
          <p:grpSpPr>
            <a:xfrm>
              <a:off x="7856621" y="4763134"/>
              <a:ext cx="3048259" cy="1424306"/>
              <a:chOff x="-2328229" y="4549774"/>
              <a:chExt cx="1911351" cy="1145223"/>
            </a:xfrm>
          </p:grpSpPr>
          <p:sp>
            <p:nvSpPr>
              <p:cNvPr id="295" name="Freeform 6">
                <a:extLst>
                  <a:ext uri="{FF2B5EF4-FFF2-40B4-BE49-F238E27FC236}">
                    <a16:creationId xmlns:a16="http://schemas.microsoft.com/office/drawing/2014/main" id="{E2F5839A-9924-49B6-89CF-B38E6261A1B5}"/>
                  </a:ext>
                </a:extLst>
              </p:cNvPr>
              <p:cNvSpPr>
                <a:spLocks/>
              </p:cNvSpPr>
              <p:nvPr/>
            </p:nvSpPr>
            <p:spPr bwMode="auto">
              <a:xfrm>
                <a:off x="-2298066" y="4549774"/>
                <a:ext cx="1881188" cy="1120715"/>
              </a:xfrm>
              <a:custGeom>
                <a:avLst/>
                <a:gdLst>
                  <a:gd name="T0" fmla="*/ 3557 w 3557"/>
                  <a:gd name="T1" fmla="*/ 2097 h 2097"/>
                  <a:gd name="T2" fmla="*/ 0 w 3557"/>
                  <a:gd name="T3" fmla="*/ 2097 h 2097"/>
                  <a:gd name="T4" fmla="*/ 0 w 3557"/>
                  <a:gd name="T5" fmla="*/ 0 h 2097"/>
                </a:gdLst>
                <a:ahLst/>
                <a:cxnLst>
                  <a:cxn ang="0">
                    <a:pos x="T0" y="T1"/>
                  </a:cxn>
                  <a:cxn ang="0">
                    <a:pos x="T2" y="T3"/>
                  </a:cxn>
                  <a:cxn ang="0">
                    <a:pos x="T4" y="T5"/>
                  </a:cxn>
                </a:cxnLst>
                <a:rect l="0" t="0" r="r" b="b"/>
                <a:pathLst>
                  <a:path w="3557" h="2097">
                    <a:moveTo>
                      <a:pt x="3557" y="2097"/>
                    </a:moveTo>
                    <a:lnTo>
                      <a:pt x="0" y="2097"/>
                    </a:lnTo>
                    <a:lnTo>
                      <a:pt x="0" y="0"/>
                    </a:lnTo>
                  </a:path>
                </a:pathLst>
              </a:custGeom>
              <a:noFill/>
              <a:ln w="1270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4" name="Line 31">
                <a:extLst>
                  <a:ext uri="{FF2B5EF4-FFF2-40B4-BE49-F238E27FC236}">
                    <a16:creationId xmlns:a16="http://schemas.microsoft.com/office/drawing/2014/main" id="{DB1AA6BC-B0FF-4718-B8C8-1F7D0E1A57D1}"/>
                  </a:ext>
                </a:extLst>
              </p:cNvPr>
              <p:cNvSpPr>
                <a:spLocks noChangeShapeType="1"/>
              </p:cNvSpPr>
              <p:nvPr/>
            </p:nvSpPr>
            <p:spPr bwMode="auto">
              <a:xfrm>
                <a:off x="-1771016" y="5669597"/>
                <a:ext cx="0" cy="2540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 name="Line 32">
                <a:extLst>
                  <a:ext uri="{FF2B5EF4-FFF2-40B4-BE49-F238E27FC236}">
                    <a16:creationId xmlns:a16="http://schemas.microsoft.com/office/drawing/2014/main" id="{B40E61B4-E51D-43E8-BF74-2E4A028D4F9D}"/>
                  </a:ext>
                </a:extLst>
              </p:cNvPr>
              <p:cNvSpPr>
                <a:spLocks noChangeShapeType="1"/>
              </p:cNvSpPr>
              <p:nvPr/>
            </p:nvSpPr>
            <p:spPr bwMode="auto">
              <a:xfrm>
                <a:off x="-1509079" y="5669597"/>
                <a:ext cx="0" cy="2540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 name="Freeform 33">
                <a:extLst>
                  <a:ext uri="{FF2B5EF4-FFF2-40B4-BE49-F238E27FC236}">
                    <a16:creationId xmlns:a16="http://schemas.microsoft.com/office/drawing/2014/main" id="{16941262-28E2-4673-983D-1EB66D075ECA}"/>
                  </a:ext>
                </a:extLst>
              </p:cNvPr>
              <p:cNvSpPr>
                <a:spLocks/>
              </p:cNvSpPr>
              <p:nvPr/>
            </p:nvSpPr>
            <p:spPr bwMode="auto">
              <a:xfrm>
                <a:off x="-2328229" y="5669597"/>
                <a:ext cx="30163" cy="25400"/>
              </a:xfrm>
              <a:custGeom>
                <a:avLst/>
                <a:gdLst>
                  <a:gd name="T0" fmla="*/ 0 w 55"/>
                  <a:gd name="T1" fmla="*/ 0 h 50"/>
                  <a:gd name="T2" fmla="*/ 55 w 55"/>
                  <a:gd name="T3" fmla="*/ 0 h 50"/>
                  <a:gd name="T4" fmla="*/ 55 w 55"/>
                  <a:gd name="T5" fmla="*/ 50 h 50"/>
                </a:gdLst>
                <a:ahLst/>
                <a:cxnLst>
                  <a:cxn ang="0">
                    <a:pos x="T0" y="T1"/>
                  </a:cxn>
                  <a:cxn ang="0">
                    <a:pos x="T2" y="T3"/>
                  </a:cxn>
                  <a:cxn ang="0">
                    <a:pos x="T4" y="T5"/>
                  </a:cxn>
                </a:cxnLst>
                <a:rect l="0" t="0" r="r" b="b"/>
                <a:pathLst>
                  <a:path w="55" h="50">
                    <a:moveTo>
                      <a:pt x="0" y="0"/>
                    </a:moveTo>
                    <a:lnTo>
                      <a:pt x="55" y="0"/>
                    </a:lnTo>
                    <a:lnTo>
                      <a:pt x="55" y="50"/>
                    </a:lnTo>
                  </a:path>
                </a:pathLst>
              </a:custGeom>
              <a:noFill/>
              <a:ln w="1270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 name="Line 34">
                <a:extLst>
                  <a:ext uri="{FF2B5EF4-FFF2-40B4-BE49-F238E27FC236}">
                    <a16:creationId xmlns:a16="http://schemas.microsoft.com/office/drawing/2014/main" id="{3DA33667-B88B-4CC0-BCEF-A11302A9B3F0}"/>
                  </a:ext>
                </a:extLst>
              </p:cNvPr>
              <p:cNvSpPr>
                <a:spLocks noChangeShapeType="1"/>
              </p:cNvSpPr>
              <p:nvPr/>
            </p:nvSpPr>
            <p:spPr bwMode="auto">
              <a:xfrm>
                <a:off x="-2037716" y="5669597"/>
                <a:ext cx="0" cy="2540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 name="Line 35">
                <a:extLst>
                  <a:ext uri="{FF2B5EF4-FFF2-40B4-BE49-F238E27FC236}">
                    <a16:creationId xmlns:a16="http://schemas.microsoft.com/office/drawing/2014/main" id="{E97C08F4-87E0-45F4-9CE8-EDE0B34E83BC}"/>
                  </a:ext>
                </a:extLst>
              </p:cNvPr>
              <p:cNvSpPr>
                <a:spLocks noChangeShapeType="1"/>
              </p:cNvSpPr>
              <p:nvPr/>
            </p:nvSpPr>
            <p:spPr bwMode="auto">
              <a:xfrm>
                <a:off x="-2328229" y="5010784"/>
                <a:ext cx="30163" cy="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 name="Line 36">
                <a:extLst>
                  <a:ext uri="{FF2B5EF4-FFF2-40B4-BE49-F238E27FC236}">
                    <a16:creationId xmlns:a16="http://schemas.microsoft.com/office/drawing/2014/main" id="{A8A01DEF-0103-4ACB-9F9B-13B8C2AF0019}"/>
                  </a:ext>
                </a:extLst>
              </p:cNvPr>
              <p:cNvSpPr>
                <a:spLocks noChangeShapeType="1"/>
              </p:cNvSpPr>
              <p:nvPr/>
            </p:nvSpPr>
            <p:spPr bwMode="auto">
              <a:xfrm>
                <a:off x="-2328229" y="5229859"/>
                <a:ext cx="30163" cy="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 name="Line 37">
                <a:extLst>
                  <a:ext uri="{FF2B5EF4-FFF2-40B4-BE49-F238E27FC236}">
                    <a16:creationId xmlns:a16="http://schemas.microsoft.com/office/drawing/2014/main" id="{48573F0D-41A9-4EA0-BDAE-BB58FD9EB675}"/>
                  </a:ext>
                </a:extLst>
              </p:cNvPr>
              <p:cNvSpPr>
                <a:spLocks noChangeShapeType="1"/>
              </p:cNvSpPr>
              <p:nvPr/>
            </p:nvSpPr>
            <p:spPr bwMode="auto">
              <a:xfrm>
                <a:off x="-2328229" y="5450522"/>
                <a:ext cx="30163" cy="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 name="Line 38">
                <a:extLst>
                  <a:ext uri="{FF2B5EF4-FFF2-40B4-BE49-F238E27FC236}">
                    <a16:creationId xmlns:a16="http://schemas.microsoft.com/office/drawing/2014/main" id="{A406FDC3-0CBE-4CD5-A981-D7803E75A886}"/>
                  </a:ext>
                </a:extLst>
              </p:cNvPr>
              <p:cNvSpPr>
                <a:spLocks noChangeShapeType="1"/>
              </p:cNvSpPr>
              <p:nvPr/>
            </p:nvSpPr>
            <p:spPr bwMode="auto">
              <a:xfrm>
                <a:off x="-2328229" y="4569459"/>
                <a:ext cx="30163" cy="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 name="Line 39">
                <a:extLst>
                  <a:ext uri="{FF2B5EF4-FFF2-40B4-BE49-F238E27FC236}">
                    <a16:creationId xmlns:a16="http://schemas.microsoft.com/office/drawing/2014/main" id="{3E278B40-45E0-441E-8A94-4A0EBDB1588B}"/>
                  </a:ext>
                </a:extLst>
              </p:cNvPr>
              <p:cNvSpPr>
                <a:spLocks noChangeShapeType="1"/>
              </p:cNvSpPr>
              <p:nvPr/>
            </p:nvSpPr>
            <p:spPr bwMode="auto">
              <a:xfrm>
                <a:off x="-2328229" y="4788534"/>
                <a:ext cx="30163" cy="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 name="Line 40">
                <a:extLst>
                  <a:ext uri="{FF2B5EF4-FFF2-40B4-BE49-F238E27FC236}">
                    <a16:creationId xmlns:a16="http://schemas.microsoft.com/office/drawing/2014/main" id="{7A4FD527-74DF-432D-ACC8-86F65E10FAD1}"/>
                  </a:ext>
                </a:extLst>
              </p:cNvPr>
              <p:cNvSpPr>
                <a:spLocks noChangeShapeType="1"/>
              </p:cNvSpPr>
              <p:nvPr/>
            </p:nvSpPr>
            <p:spPr bwMode="auto">
              <a:xfrm>
                <a:off x="-715329" y="5669597"/>
                <a:ext cx="0" cy="2540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 name="Line 41">
                <a:extLst>
                  <a:ext uri="{FF2B5EF4-FFF2-40B4-BE49-F238E27FC236}">
                    <a16:creationId xmlns:a16="http://schemas.microsoft.com/office/drawing/2014/main" id="{03D852AA-CC97-4718-BDFD-E03125EDA67E}"/>
                  </a:ext>
                </a:extLst>
              </p:cNvPr>
              <p:cNvSpPr>
                <a:spLocks noChangeShapeType="1"/>
              </p:cNvSpPr>
              <p:nvPr/>
            </p:nvSpPr>
            <p:spPr bwMode="auto">
              <a:xfrm>
                <a:off x="-454979" y="5669597"/>
                <a:ext cx="0" cy="2540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 name="Line 42">
                <a:extLst>
                  <a:ext uri="{FF2B5EF4-FFF2-40B4-BE49-F238E27FC236}">
                    <a16:creationId xmlns:a16="http://schemas.microsoft.com/office/drawing/2014/main" id="{8535B9A3-A74E-4461-876F-886B5088768D}"/>
                  </a:ext>
                </a:extLst>
              </p:cNvPr>
              <p:cNvSpPr>
                <a:spLocks noChangeShapeType="1"/>
              </p:cNvSpPr>
              <p:nvPr/>
            </p:nvSpPr>
            <p:spPr bwMode="auto">
              <a:xfrm>
                <a:off x="-1245554" y="5669597"/>
                <a:ext cx="0" cy="2540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 name="Line 43">
                <a:extLst>
                  <a:ext uri="{FF2B5EF4-FFF2-40B4-BE49-F238E27FC236}">
                    <a16:creationId xmlns:a16="http://schemas.microsoft.com/office/drawing/2014/main" id="{4268BB0A-8040-4A5A-8272-25CB639406E4}"/>
                  </a:ext>
                </a:extLst>
              </p:cNvPr>
              <p:cNvSpPr>
                <a:spLocks noChangeShapeType="1"/>
              </p:cNvSpPr>
              <p:nvPr/>
            </p:nvSpPr>
            <p:spPr bwMode="auto">
              <a:xfrm>
                <a:off x="-982029" y="5669597"/>
                <a:ext cx="0" cy="2540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09" name="Rectangle 115">
                <a:extLst>
                  <a:ext uri="{FF2B5EF4-FFF2-40B4-BE49-F238E27FC236}">
                    <a16:creationId xmlns:a16="http://schemas.microsoft.com/office/drawing/2014/main" id="{481BAC0D-18F1-4B40-A42C-DC4C989D6822}"/>
                  </a:ext>
                </a:extLst>
              </p:cNvPr>
              <p:cNvSpPr>
                <a:spLocks noChangeArrowheads="1"/>
              </p:cNvSpPr>
              <p:nvPr/>
            </p:nvSpPr>
            <p:spPr bwMode="auto">
              <a:xfrm>
                <a:off x="-1731329" y="4567237"/>
                <a:ext cx="174625" cy="223837"/>
              </a:xfrm>
              <a:prstGeom prst="rect">
                <a:avLst/>
              </a:prstGeom>
              <a:solidFill>
                <a:srgbClr val="00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0" name="Rectangle 116">
                <a:extLst>
                  <a:ext uri="{FF2B5EF4-FFF2-40B4-BE49-F238E27FC236}">
                    <a16:creationId xmlns:a16="http://schemas.microsoft.com/office/drawing/2014/main" id="{467778AC-60DB-46DC-B169-7D97102DD316}"/>
                  </a:ext>
                </a:extLst>
              </p:cNvPr>
              <p:cNvSpPr>
                <a:spLocks noChangeArrowheads="1"/>
              </p:cNvSpPr>
              <p:nvPr/>
            </p:nvSpPr>
            <p:spPr bwMode="auto">
              <a:xfrm>
                <a:off x="-1731329" y="4791074"/>
                <a:ext cx="174625" cy="87312"/>
              </a:xfrm>
              <a:prstGeom prst="rect">
                <a:avLst/>
              </a:prstGeom>
              <a:solidFill>
                <a:srgbClr val="0033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1" name="Rectangle 117">
                <a:extLst>
                  <a:ext uri="{FF2B5EF4-FFF2-40B4-BE49-F238E27FC236}">
                    <a16:creationId xmlns:a16="http://schemas.microsoft.com/office/drawing/2014/main" id="{417A8C12-7E87-4E72-9EB4-969E21D88751}"/>
                  </a:ext>
                </a:extLst>
              </p:cNvPr>
              <p:cNvSpPr>
                <a:spLocks noChangeArrowheads="1"/>
              </p:cNvSpPr>
              <p:nvPr/>
            </p:nvSpPr>
            <p:spPr bwMode="auto">
              <a:xfrm>
                <a:off x="-1731329" y="4878387"/>
                <a:ext cx="174625" cy="787400"/>
              </a:xfrm>
              <a:prstGeom prst="rect">
                <a:avLst/>
              </a:prstGeom>
              <a:solidFill>
                <a:srgbClr val="66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2" name="Rectangle 118">
                <a:extLst>
                  <a:ext uri="{FF2B5EF4-FFF2-40B4-BE49-F238E27FC236}">
                    <a16:creationId xmlns:a16="http://schemas.microsoft.com/office/drawing/2014/main" id="{5823F653-D315-47DC-9E9A-96E6B29C3C5C}"/>
                  </a:ext>
                </a:extLst>
              </p:cNvPr>
              <p:cNvSpPr>
                <a:spLocks noChangeArrowheads="1"/>
              </p:cNvSpPr>
              <p:nvPr/>
            </p:nvSpPr>
            <p:spPr bwMode="auto">
              <a:xfrm>
                <a:off x="-2258379" y="4567237"/>
                <a:ext cx="174625" cy="111125"/>
              </a:xfrm>
              <a:prstGeom prst="rect">
                <a:avLst/>
              </a:prstGeom>
              <a:solidFill>
                <a:srgbClr val="9999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3" name="Rectangle 119">
                <a:extLst>
                  <a:ext uri="{FF2B5EF4-FFF2-40B4-BE49-F238E27FC236}">
                    <a16:creationId xmlns:a16="http://schemas.microsoft.com/office/drawing/2014/main" id="{F3848A51-A1C5-4EE9-AB96-C353CDD706D1}"/>
                  </a:ext>
                </a:extLst>
              </p:cNvPr>
              <p:cNvSpPr>
                <a:spLocks noChangeArrowheads="1"/>
              </p:cNvSpPr>
              <p:nvPr/>
            </p:nvSpPr>
            <p:spPr bwMode="auto">
              <a:xfrm>
                <a:off x="-2258379" y="4678362"/>
                <a:ext cx="174625" cy="287337"/>
              </a:xfrm>
              <a:prstGeom prst="rect">
                <a:avLst/>
              </a:prstGeom>
              <a:solidFill>
                <a:srgbClr val="00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4" name="Rectangle 120">
                <a:extLst>
                  <a:ext uri="{FF2B5EF4-FFF2-40B4-BE49-F238E27FC236}">
                    <a16:creationId xmlns:a16="http://schemas.microsoft.com/office/drawing/2014/main" id="{C6848B16-229C-4B72-AF52-410D3B5BD6AE}"/>
                  </a:ext>
                </a:extLst>
              </p:cNvPr>
              <p:cNvSpPr>
                <a:spLocks noChangeArrowheads="1"/>
              </p:cNvSpPr>
              <p:nvPr/>
            </p:nvSpPr>
            <p:spPr bwMode="auto">
              <a:xfrm>
                <a:off x="-2258379" y="4965699"/>
                <a:ext cx="174625" cy="55562"/>
              </a:xfrm>
              <a:prstGeom prst="rect">
                <a:avLst/>
              </a:prstGeom>
              <a:solidFill>
                <a:srgbClr val="0033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5" name="Rectangle 121">
                <a:extLst>
                  <a:ext uri="{FF2B5EF4-FFF2-40B4-BE49-F238E27FC236}">
                    <a16:creationId xmlns:a16="http://schemas.microsoft.com/office/drawing/2014/main" id="{8851869E-A335-4814-B418-463B46478190}"/>
                  </a:ext>
                </a:extLst>
              </p:cNvPr>
              <p:cNvSpPr>
                <a:spLocks noChangeArrowheads="1"/>
              </p:cNvSpPr>
              <p:nvPr/>
            </p:nvSpPr>
            <p:spPr bwMode="auto">
              <a:xfrm>
                <a:off x="-2258379" y="5021262"/>
                <a:ext cx="174625" cy="644525"/>
              </a:xfrm>
              <a:prstGeom prst="rect">
                <a:avLst/>
              </a:prstGeom>
              <a:solidFill>
                <a:srgbClr val="66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6" name="Rectangle 122">
                <a:extLst>
                  <a:ext uri="{FF2B5EF4-FFF2-40B4-BE49-F238E27FC236}">
                    <a16:creationId xmlns:a16="http://schemas.microsoft.com/office/drawing/2014/main" id="{C5B3402F-A29D-45F2-BCB1-A540F36FE518}"/>
                  </a:ext>
                </a:extLst>
              </p:cNvPr>
              <p:cNvSpPr>
                <a:spLocks noChangeArrowheads="1"/>
              </p:cNvSpPr>
              <p:nvPr/>
            </p:nvSpPr>
            <p:spPr bwMode="auto">
              <a:xfrm>
                <a:off x="-1999616" y="4613274"/>
                <a:ext cx="174625" cy="217487"/>
              </a:xfrm>
              <a:prstGeom prst="rect">
                <a:avLst/>
              </a:prstGeom>
              <a:solidFill>
                <a:srgbClr val="00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7" name="Rectangle 123">
                <a:extLst>
                  <a:ext uri="{FF2B5EF4-FFF2-40B4-BE49-F238E27FC236}">
                    <a16:creationId xmlns:a16="http://schemas.microsoft.com/office/drawing/2014/main" id="{C74BF4A6-0246-475F-919D-6F64DB4D2400}"/>
                  </a:ext>
                </a:extLst>
              </p:cNvPr>
              <p:cNvSpPr>
                <a:spLocks noChangeArrowheads="1"/>
              </p:cNvSpPr>
              <p:nvPr/>
            </p:nvSpPr>
            <p:spPr bwMode="auto">
              <a:xfrm>
                <a:off x="-1999616" y="4830762"/>
                <a:ext cx="174625" cy="55562"/>
              </a:xfrm>
              <a:prstGeom prst="rect">
                <a:avLst/>
              </a:prstGeom>
              <a:solidFill>
                <a:srgbClr val="0033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8" name="Rectangle 124">
                <a:extLst>
                  <a:ext uri="{FF2B5EF4-FFF2-40B4-BE49-F238E27FC236}">
                    <a16:creationId xmlns:a16="http://schemas.microsoft.com/office/drawing/2014/main" id="{D32FDE29-885D-48C9-833C-2FC61190C620}"/>
                  </a:ext>
                </a:extLst>
              </p:cNvPr>
              <p:cNvSpPr>
                <a:spLocks noChangeArrowheads="1"/>
              </p:cNvSpPr>
              <p:nvPr/>
            </p:nvSpPr>
            <p:spPr bwMode="auto">
              <a:xfrm>
                <a:off x="-1999616" y="4567237"/>
                <a:ext cx="174625" cy="46037"/>
              </a:xfrm>
              <a:prstGeom prst="rect">
                <a:avLst/>
              </a:prstGeom>
              <a:solidFill>
                <a:srgbClr val="9999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9" name="Rectangle 125">
                <a:extLst>
                  <a:ext uri="{FF2B5EF4-FFF2-40B4-BE49-F238E27FC236}">
                    <a16:creationId xmlns:a16="http://schemas.microsoft.com/office/drawing/2014/main" id="{5F569261-9DAC-48E6-A102-48430678EC55}"/>
                  </a:ext>
                </a:extLst>
              </p:cNvPr>
              <p:cNvSpPr>
                <a:spLocks noChangeArrowheads="1"/>
              </p:cNvSpPr>
              <p:nvPr/>
            </p:nvSpPr>
            <p:spPr bwMode="auto">
              <a:xfrm>
                <a:off x="-1999616" y="4886324"/>
                <a:ext cx="174625" cy="779462"/>
              </a:xfrm>
              <a:prstGeom prst="rect">
                <a:avLst/>
              </a:prstGeom>
              <a:solidFill>
                <a:srgbClr val="66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0" name="Rectangle 126">
                <a:extLst>
                  <a:ext uri="{FF2B5EF4-FFF2-40B4-BE49-F238E27FC236}">
                    <a16:creationId xmlns:a16="http://schemas.microsoft.com/office/drawing/2014/main" id="{E2F50E76-2951-43FD-91B7-5CD276CE7F1A}"/>
                  </a:ext>
                </a:extLst>
              </p:cNvPr>
              <p:cNvSpPr>
                <a:spLocks noChangeArrowheads="1"/>
              </p:cNvSpPr>
              <p:nvPr/>
            </p:nvSpPr>
            <p:spPr bwMode="auto">
              <a:xfrm>
                <a:off x="-1464629" y="4929187"/>
                <a:ext cx="174625" cy="241300"/>
              </a:xfrm>
              <a:prstGeom prst="rect">
                <a:avLst/>
              </a:prstGeom>
              <a:solidFill>
                <a:srgbClr val="00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1" name="Rectangle 127">
                <a:extLst>
                  <a:ext uri="{FF2B5EF4-FFF2-40B4-BE49-F238E27FC236}">
                    <a16:creationId xmlns:a16="http://schemas.microsoft.com/office/drawing/2014/main" id="{A585D061-BB13-4DEA-B0E0-2F2E3011C27F}"/>
                  </a:ext>
                </a:extLst>
              </p:cNvPr>
              <p:cNvSpPr>
                <a:spLocks noChangeArrowheads="1"/>
              </p:cNvSpPr>
              <p:nvPr/>
            </p:nvSpPr>
            <p:spPr bwMode="auto">
              <a:xfrm>
                <a:off x="-1464629" y="4567237"/>
                <a:ext cx="174625" cy="361950"/>
              </a:xfrm>
              <a:prstGeom prst="rect">
                <a:avLst/>
              </a:prstGeom>
              <a:solidFill>
                <a:srgbClr val="9999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2" name="Rectangle 128">
                <a:extLst>
                  <a:ext uri="{FF2B5EF4-FFF2-40B4-BE49-F238E27FC236}">
                    <a16:creationId xmlns:a16="http://schemas.microsoft.com/office/drawing/2014/main" id="{031D1AF3-4E55-4529-8506-6B883DF1D4E1}"/>
                  </a:ext>
                </a:extLst>
              </p:cNvPr>
              <p:cNvSpPr>
                <a:spLocks noChangeArrowheads="1"/>
              </p:cNvSpPr>
              <p:nvPr/>
            </p:nvSpPr>
            <p:spPr bwMode="auto">
              <a:xfrm>
                <a:off x="-1464629" y="5170487"/>
                <a:ext cx="174625" cy="495300"/>
              </a:xfrm>
              <a:prstGeom prst="rect">
                <a:avLst/>
              </a:prstGeom>
              <a:solidFill>
                <a:srgbClr val="66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2" name="Rectangle 138">
                <a:extLst>
                  <a:ext uri="{FF2B5EF4-FFF2-40B4-BE49-F238E27FC236}">
                    <a16:creationId xmlns:a16="http://schemas.microsoft.com/office/drawing/2014/main" id="{97D8B4A4-8DF2-4AB7-9C0C-E51C6E3E41C3}"/>
                  </a:ext>
                </a:extLst>
              </p:cNvPr>
              <p:cNvSpPr>
                <a:spLocks noChangeArrowheads="1"/>
              </p:cNvSpPr>
              <p:nvPr/>
            </p:nvSpPr>
            <p:spPr bwMode="auto">
              <a:xfrm>
                <a:off x="-674054" y="4567237"/>
                <a:ext cx="174625" cy="112712"/>
              </a:xfrm>
              <a:prstGeom prst="rect">
                <a:avLst/>
              </a:prstGeom>
              <a:solidFill>
                <a:srgbClr val="00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3" name="Rectangle 139">
                <a:extLst>
                  <a:ext uri="{FF2B5EF4-FFF2-40B4-BE49-F238E27FC236}">
                    <a16:creationId xmlns:a16="http://schemas.microsoft.com/office/drawing/2014/main" id="{DEE67DA2-6620-499D-A704-326F5ADC7543}"/>
                  </a:ext>
                </a:extLst>
              </p:cNvPr>
              <p:cNvSpPr>
                <a:spLocks noChangeArrowheads="1"/>
              </p:cNvSpPr>
              <p:nvPr/>
            </p:nvSpPr>
            <p:spPr bwMode="auto">
              <a:xfrm>
                <a:off x="-674054" y="4679949"/>
                <a:ext cx="174625" cy="985837"/>
              </a:xfrm>
              <a:prstGeom prst="rect">
                <a:avLst/>
              </a:prstGeom>
              <a:solidFill>
                <a:srgbClr val="66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4" name="Rectangle 140">
                <a:extLst>
                  <a:ext uri="{FF2B5EF4-FFF2-40B4-BE49-F238E27FC236}">
                    <a16:creationId xmlns:a16="http://schemas.microsoft.com/office/drawing/2014/main" id="{99B5BE53-D503-4905-B382-569444847D11}"/>
                  </a:ext>
                </a:extLst>
              </p:cNvPr>
              <p:cNvSpPr>
                <a:spLocks noChangeArrowheads="1"/>
              </p:cNvSpPr>
              <p:nvPr/>
            </p:nvSpPr>
            <p:spPr bwMode="auto">
              <a:xfrm>
                <a:off x="-1201104" y="4567237"/>
                <a:ext cx="174625" cy="539750"/>
              </a:xfrm>
              <a:prstGeom prst="rect">
                <a:avLst/>
              </a:prstGeom>
              <a:solidFill>
                <a:srgbClr val="00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5" name="Rectangle 141">
                <a:extLst>
                  <a:ext uri="{FF2B5EF4-FFF2-40B4-BE49-F238E27FC236}">
                    <a16:creationId xmlns:a16="http://schemas.microsoft.com/office/drawing/2014/main" id="{E8216FBB-3F7E-4829-90DB-18357B20A5BB}"/>
                  </a:ext>
                </a:extLst>
              </p:cNvPr>
              <p:cNvSpPr>
                <a:spLocks noChangeArrowheads="1"/>
              </p:cNvSpPr>
              <p:nvPr/>
            </p:nvSpPr>
            <p:spPr bwMode="auto">
              <a:xfrm>
                <a:off x="-1201104" y="5106987"/>
                <a:ext cx="174625" cy="558800"/>
              </a:xfrm>
              <a:prstGeom prst="rect">
                <a:avLst/>
              </a:prstGeom>
              <a:solidFill>
                <a:srgbClr val="66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6" name="Rectangle 142">
                <a:extLst>
                  <a:ext uri="{FF2B5EF4-FFF2-40B4-BE49-F238E27FC236}">
                    <a16:creationId xmlns:a16="http://schemas.microsoft.com/office/drawing/2014/main" id="{CA8C9A85-9569-412B-9C29-CDB81D62E6BD}"/>
                  </a:ext>
                </a:extLst>
              </p:cNvPr>
              <p:cNvSpPr>
                <a:spLocks noChangeArrowheads="1"/>
              </p:cNvSpPr>
              <p:nvPr/>
            </p:nvSpPr>
            <p:spPr bwMode="auto">
              <a:xfrm>
                <a:off x="-937579" y="4567237"/>
                <a:ext cx="174625" cy="538162"/>
              </a:xfrm>
              <a:prstGeom prst="rect">
                <a:avLst/>
              </a:prstGeom>
              <a:solidFill>
                <a:srgbClr val="00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7" name="Rectangle 143">
                <a:extLst>
                  <a:ext uri="{FF2B5EF4-FFF2-40B4-BE49-F238E27FC236}">
                    <a16:creationId xmlns:a16="http://schemas.microsoft.com/office/drawing/2014/main" id="{102A8BB9-4BD7-41E9-B369-705D18C9B21B}"/>
                  </a:ext>
                </a:extLst>
              </p:cNvPr>
              <p:cNvSpPr>
                <a:spLocks noChangeArrowheads="1"/>
              </p:cNvSpPr>
              <p:nvPr/>
            </p:nvSpPr>
            <p:spPr bwMode="auto">
              <a:xfrm>
                <a:off x="-937579" y="5105399"/>
                <a:ext cx="174625" cy="560387"/>
              </a:xfrm>
              <a:prstGeom prst="rect">
                <a:avLst/>
              </a:prstGeom>
              <a:solidFill>
                <a:srgbClr val="66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262">
                <a:extLst>
                  <a:ext uri="{FF2B5EF4-FFF2-40B4-BE49-F238E27FC236}">
                    <a16:creationId xmlns:a16="http://schemas.microsoft.com/office/drawing/2014/main" id="{4F860244-1F62-47AE-B002-8BDCAE6F7FD3}"/>
                  </a:ext>
                </a:extLst>
              </p:cNvPr>
              <p:cNvSpPr>
                <a:spLocks/>
              </p:cNvSpPr>
              <p:nvPr/>
            </p:nvSpPr>
            <p:spPr bwMode="auto">
              <a:xfrm>
                <a:off x="-1731329" y="4567237"/>
                <a:ext cx="174625" cy="223838"/>
              </a:xfrm>
              <a:custGeom>
                <a:avLst/>
                <a:gdLst>
                  <a:gd name="T0" fmla="*/ 0 w 329"/>
                  <a:gd name="T1" fmla="*/ 425 h 425"/>
                  <a:gd name="T2" fmla="*/ 0 w 329"/>
                  <a:gd name="T3" fmla="*/ 0 h 425"/>
                  <a:gd name="T4" fmla="*/ 329 w 329"/>
                  <a:gd name="T5" fmla="*/ 0 h 425"/>
                  <a:gd name="T6" fmla="*/ 329 w 329"/>
                  <a:gd name="T7" fmla="*/ 425 h 425"/>
                </a:gdLst>
                <a:ahLst/>
                <a:cxnLst>
                  <a:cxn ang="0">
                    <a:pos x="T0" y="T1"/>
                  </a:cxn>
                  <a:cxn ang="0">
                    <a:pos x="T2" y="T3"/>
                  </a:cxn>
                  <a:cxn ang="0">
                    <a:pos x="T4" y="T5"/>
                  </a:cxn>
                  <a:cxn ang="0">
                    <a:pos x="T6" y="T7"/>
                  </a:cxn>
                </a:cxnLst>
                <a:rect l="0" t="0" r="r" b="b"/>
                <a:pathLst>
                  <a:path w="329" h="425">
                    <a:moveTo>
                      <a:pt x="0" y="425"/>
                    </a:moveTo>
                    <a:lnTo>
                      <a:pt x="0" y="0"/>
                    </a:lnTo>
                    <a:lnTo>
                      <a:pt x="329" y="0"/>
                    </a:lnTo>
                    <a:lnTo>
                      <a:pt x="329" y="425"/>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2" name="Line 263">
                <a:extLst>
                  <a:ext uri="{FF2B5EF4-FFF2-40B4-BE49-F238E27FC236}">
                    <a16:creationId xmlns:a16="http://schemas.microsoft.com/office/drawing/2014/main" id="{47756A96-36FC-454A-B81E-59EDECE4AF72}"/>
                  </a:ext>
                </a:extLst>
              </p:cNvPr>
              <p:cNvSpPr>
                <a:spLocks noChangeShapeType="1"/>
              </p:cNvSpPr>
              <p:nvPr/>
            </p:nvSpPr>
            <p:spPr bwMode="auto">
              <a:xfrm flipH="1">
                <a:off x="-1731329" y="4791075"/>
                <a:ext cx="1746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264">
                <a:extLst>
                  <a:ext uri="{FF2B5EF4-FFF2-40B4-BE49-F238E27FC236}">
                    <a16:creationId xmlns:a16="http://schemas.microsoft.com/office/drawing/2014/main" id="{EA870938-85E4-4587-A412-133736F6C708}"/>
                  </a:ext>
                </a:extLst>
              </p:cNvPr>
              <p:cNvSpPr>
                <a:spLocks/>
              </p:cNvSpPr>
              <p:nvPr/>
            </p:nvSpPr>
            <p:spPr bwMode="auto">
              <a:xfrm>
                <a:off x="-2258379" y="4567237"/>
                <a:ext cx="174625" cy="111125"/>
              </a:xfrm>
              <a:custGeom>
                <a:avLst/>
                <a:gdLst>
                  <a:gd name="T0" fmla="*/ 330 w 330"/>
                  <a:gd name="T1" fmla="*/ 211 h 211"/>
                  <a:gd name="T2" fmla="*/ 330 w 330"/>
                  <a:gd name="T3" fmla="*/ 0 h 211"/>
                  <a:gd name="T4" fmla="*/ 0 w 330"/>
                  <a:gd name="T5" fmla="*/ 0 h 211"/>
                  <a:gd name="T6" fmla="*/ 0 w 330"/>
                  <a:gd name="T7" fmla="*/ 211 h 211"/>
                </a:gdLst>
                <a:ahLst/>
                <a:cxnLst>
                  <a:cxn ang="0">
                    <a:pos x="T0" y="T1"/>
                  </a:cxn>
                  <a:cxn ang="0">
                    <a:pos x="T2" y="T3"/>
                  </a:cxn>
                  <a:cxn ang="0">
                    <a:pos x="T4" y="T5"/>
                  </a:cxn>
                  <a:cxn ang="0">
                    <a:pos x="T6" y="T7"/>
                  </a:cxn>
                </a:cxnLst>
                <a:rect l="0" t="0" r="r" b="b"/>
                <a:pathLst>
                  <a:path w="330" h="211">
                    <a:moveTo>
                      <a:pt x="330" y="211"/>
                    </a:moveTo>
                    <a:lnTo>
                      <a:pt x="330" y="0"/>
                    </a:lnTo>
                    <a:lnTo>
                      <a:pt x="0" y="0"/>
                    </a:lnTo>
                    <a:lnTo>
                      <a:pt x="0" y="211"/>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4" name="Line 265">
                <a:extLst>
                  <a:ext uri="{FF2B5EF4-FFF2-40B4-BE49-F238E27FC236}">
                    <a16:creationId xmlns:a16="http://schemas.microsoft.com/office/drawing/2014/main" id="{975392DD-4038-4110-B9F3-155FB1465F03}"/>
                  </a:ext>
                </a:extLst>
              </p:cNvPr>
              <p:cNvSpPr>
                <a:spLocks noChangeShapeType="1"/>
              </p:cNvSpPr>
              <p:nvPr/>
            </p:nvSpPr>
            <p:spPr bwMode="auto">
              <a:xfrm flipH="1">
                <a:off x="-2258379" y="4678362"/>
                <a:ext cx="1746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5" name="Line 266">
                <a:extLst>
                  <a:ext uri="{FF2B5EF4-FFF2-40B4-BE49-F238E27FC236}">
                    <a16:creationId xmlns:a16="http://schemas.microsoft.com/office/drawing/2014/main" id="{FFACD56E-DB4F-4E9F-A152-7B239342BD96}"/>
                  </a:ext>
                </a:extLst>
              </p:cNvPr>
              <p:cNvSpPr>
                <a:spLocks noChangeShapeType="1"/>
              </p:cNvSpPr>
              <p:nvPr/>
            </p:nvSpPr>
            <p:spPr bwMode="auto">
              <a:xfrm flipH="1">
                <a:off x="-1999617" y="4830762"/>
                <a:ext cx="1746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6" name="Line 267">
                <a:extLst>
                  <a:ext uri="{FF2B5EF4-FFF2-40B4-BE49-F238E27FC236}">
                    <a16:creationId xmlns:a16="http://schemas.microsoft.com/office/drawing/2014/main" id="{B110BC39-C088-4A70-A1D1-AA70CA80A6C7}"/>
                  </a:ext>
                </a:extLst>
              </p:cNvPr>
              <p:cNvSpPr>
                <a:spLocks noChangeShapeType="1"/>
              </p:cNvSpPr>
              <p:nvPr/>
            </p:nvSpPr>
            <p:spPr bwMode="auto">
              <a:xfrm>
                <a:off x="-1999617" y="4613275"/>
                <a:ext cx="0" cy="217488"/>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7" name="Line 268">
                <a:extLst>
                  <a:ext uri="{FF2B5EF4-FFF2-40B4-BE49-F238E27FC236}">
                    <a16:creationId xmlns:a16="http://schemas.microsoft.com/office/drawing/2014/main" id="{83E3B40D-6EB2-437D-8AFD-D467D90F3DC5}"/>
                  </a:ext>
                </a:extLst>
              </p:cNvPr>
              <p:cNvSpPr>
                <a:spLocks noChangeShapeType="1"/>
              </p:cNvSpPr>
              <p:nvPr/>
            </p:nvSpPr>
            <p:spPr bwMode="auto">
              <a:xfrm flipH="1">
                <a:off x="-1999617" y="4613275"/>
                <a:ext cx="1746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269">
                <a:extLst>
                  <a:ext uri="{FF2B5EF4-FFF2-40B4-BE49-F238E27FC236}">
                    <a16:creationId xmlns:a16="http://schemas.microsoft.com/office/drawing/2014/main" id="{58E0DA20-E15A-4F33-BDD9-FB7CBDFD76B2}"/>
                  </a:ext>
                </a:extLst>
              </p:cNvPr>
              <p:cNvSpPr>
                <a:spLocks/>
              </p:cNvSpPr>
              <p:nvPr/>
            </p:nvSpPr>
            <p:spPr bwMode="auto">
              <a:xfrm>
                <a:off x="-1999617" y="4567237"/>
                <a:ext cx="174625" cy="46038"/>
              </a:xfrm>
              <a:custGeom>
                <a:avLst/>
                <a:gdLst>
                  <a:gd name="T0" fmla="*/ 0 w 330"/>
                  <a:gd name="T1" fmla="*/ 89 h 89"/>
                  <a:gd name="T2" fmla="*/ 0 w 330"/>
                  <a:gd name="T3" fmla="*/ 0 h 89"/>
                  <a:gd name="T4" fmla="*/ 330 w 330"/>
                  <a:gd name="T5" fmla="*/ 0 h 89"/>
                  <a:gd name="T6" fmla="*/ 330 w 330"/>
                  <a:gd name="T7" fmla="*/ 89 h 89"/>
                </a:gdLst>
                <a:ahLst/>
                <a:cxnLst>
                  <a:cxn ang="0">
                    <a:pos x="T0" y="T1"/>
                  </a:cxn>
                  <a:cxn ang="0">
                    <a:pos x="T2" y="T3"/>
                  </a:cxn>
                  <a:cxn ang="0">
                    <a:pos x="T4" y="T5"/>
                  </a:cxn>
                  <a:cxn ang="0">
                    <a:pos x="T6" y="T7"/>
                  </a:cxn>
                </a:cxnLst>
                <a:rect l="0" t="0" r="r" b="b"/>
                <a:pathLst>
                  <a:path w="330" h="89">
                    <a:moveTo>
                      <a:pt x="0" y="89"/>
                    </a:moveTo>
                    <a:lnTo>
                      <a:pt x="0" y="0"/>
                    </a:lnTo>
                    <a:lnTo>
                      <a:pt x="330" y="0"/>
                    </a:lnTo>
                    <a:lnTo>
                      <a:pt x="330" y="89"/>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9" name="Line 270">
                <a:extLst>
                  <a:ext uri="{FF2B5EF4-FFF2-40B4-BE49-F238E27FC236}">
                    <a16:creationId xmlns:a16="http://schemas.microsoft.com/office/drawing/2014/main" id="{0C0D38F7-035D-464E-91B2-8FBC447D6B40}"/>
                  </a:ext>
                </a:extLst>
              </p:cNvPr>
              <p:cNvSpPr>
                <a:spLocks noChangeShapeType="1"/>
              </p:cNvSpPr>
              <p:nvPr/>
            </p:nvSpPr>
            <p:spPr bwMode="auto">
              <a:xfrm flipV="1">
                <a:off x="-1824992" y="4613275"/>
                <a:ext cx="0" cy="217488"/>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0" name="Line 271">
                <a:extLst>
                  <a:ext uri="{FF2B5EF4-FFF2-40B4-BE49-F238E27FC236}">
                    <a16:creationId xmlns:a16="http://schemas.microsoft.com/office/drawing/2014/main" id="{53E7CBD7-CA3B-437E-8E6B-39F884E93624}"/>
                  </a:ext>
                </a:extLst>
              </p:cNvPr>
              <p:cNvSpPr>
                <a:spLocks noChangeShapeType="1"/>
              </p:cNvSpPr>
              <p:nvPr/>
            </p:nvSpPr>
            <p:spPr bwMode="auto">
              <a:xfrm flipH="1">
                <a:off x="-2258379" y="4965700"/>
                <a:ext cx="1746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1" name="Line 272">
                <a:extLst>
                  <a:ext uri="{FF2B5EF4-FFF2-40B4-BE49-F238E27FC236}">
                    <a16:creationId xmlns:a16="http://schemas.microsoft.com/office/drawing/2014/main" id="{C750AFCB-8539-48C3-890D-58912E62A6C1}"/>
                  </a:ext>
                </a:extLst>
              </p:cNvPr>
              <p:cNvSpPr>
                <a:spLocks noChangeShapeType="1"/>
              </p:cNvSpPr>
              <p:nvPr/>
            </p:nvSpPr>
            <p:spPr bwMode="auto">
              <a:xfrm flipH="1">
                <a:off x="-2258379" y="5021262"/>
                <a:ext cx="1746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2" name="Line 273">
                <a:extLst>
                  <a:ext uri="{FF2B5EF4-FFF2-40B4-BE49-F238E27FC236}">
                    <a16:creationId xmlns:a16="http://schemas.microsoft.com/office/drawing/2014/main" id="{4C74F1A3-AEBE-4ABC-A0A5-670DDB418A71}"/>
                  </a:ext>
                </a:extLst>
              </p:cNvPr>
              <p:cNvSpPr>
                <a:spLocks noChangeShapeType="1"/>
              </p:cNvSpPr>
              <p:nvPr/>
            </p:nvSpPr>
            <p:spPr bwMode="auto">
              <a:xfrm flipH="1">
                <a:off x="-1999617" y="4886325"/>
                <a:ext cx="1746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3" name="Line 274">
                <a:extLst>
                  <a:ext uri="{FF2B5EF4-FFF2-40B4-BE49-F238E27FC236}">
                    <a16:creationId xmlns:a16="http://schemas.microsoft.com/office/drawing/2014/main" id="{89F1E74A-14E4-4C43-8F18-5DCDF2D3583A}"/>
                  </a:ext>
                </a:extLst>
              </p:cNvPr>
              <p:cNvSpPr>
                <a:spLocks noChangeShapeType="1"/>
              </p:cNvSpPr>
              <p:nvPr/>
            </p:nvSpPr>
            <p:spPr bwMode="auto">
              <a:xfrm>
                <a:off x="-2258379" y="4965700"/>
                <a:ext cx="0" cy="55563"/>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 name="Line 275">
                <a:extLst>
                  <a:ext uri="{FF2B5EF4-FFF2-40B4-BE49-F238E27FC236}">
                    <a16:creationId xmlns:a16="http://schemas.microsoft.com/office/drawing/2014/main" id="{7725A94C-0895-45E3-8453-33154A228536}"/>
                  </a:ext>
                </a:extLst>
              </p:cNvPr>
              <p:cNvSpPr>
                <a:spLocks noChangeShapeType="1"/>
              </p:cNvSpPr>
              <p:nvPr/>
            </p:nvSpPr>
            <p:spPr bwMode="auto">
              <a:xfrm flipV="1">
                <a:off x="-2083754" y="4965700"/>
                <a:ext cx="0" cy="55563"/>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5" name="Line 276">
                <a:extLst>
                  <a:ext uri="{FF2B5EF4-FFF2-40B4-BE49-F238E27FC236}">
                    <a16:creationId xmlns:a16="http://schemas.microsoft.com/office/drawing/2014/main" id="{6AE7EB1C-2E69-4D34-9F8A-7680E27D1536}"/>
                  </a:ext>
                </a:extLst>
              </p:cNvPr>
              <p:cNvSpPr>
                <a:spLocks noChangeShapeType="1"/>
              </p:cNvSpPr>
              <p:nvPr/>
            </p:nvSpPr>
            <p:spPr bwMode="auto">
              <a:xfrm flipH="1">
                <a:off x="-1731329" y="4878387"/>
                <a:ext cx="1746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6" name="Line 277">
                <a:extLst>
                  <a:ext uri="{FF2B5EF4-FFF2-40B4-BE49-F238E27FC236}">
                    <a16:creationId xmlns:a16="http://schemas.microsoft.com/office/drawing/2014/main" id="{90E3FB4A-714D-4415-A226-10CE81255013}"/>
                  </a:ext>
                </a:extLst>
              </p:cNvPr>
              <p:cNvSpPr>
                <a:spLocks noChangeShapeType="1"/>
              </p:cNvSpPr>
              <p:nvPr/>
            </p:nvSpPr>
            <p:spPr bwMode="auto">
              <a:xfrm>
                <a:off x="-1464629" y="4929187"/>
                <a:ext cx="0" cy="24130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7" name="Line 278">
                <a:extLst>
                  <a:ext uri="{FF2B5EF4-FFF2-40B4-BE49-F238E27FC236}">
                    <a16:creationId xmlns:a16="http://schemas.microsoft.com/office/drawing/2014/main" id="{C12A9263-D0B5-48F8-9CBD-89F643AD2713}"/>
                  </a:ext>
                </a:extLst>
              </p:cNvPr>
              <p:cNvSpPr>
                <a:spLocks noChangeShapeType="1"/>
              </p:cNvSpPr>
              <p:nvPr/>
            </p:nvSpPr>
            <p:spPr bwMode="auto">
              <a:xfrm>
                <a:off x="-1731329" y="4791075"/>
                <a:ext cx="0" cy="87313"/>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8" name="Line 279">
                <a:extLst>
                  <a:ext uri="{FF2B5EF4-FFF2-40B4-BE49-F238E27FC236}">
                    <a16:creationId xmlns:a16="http://schemas.microsoft.com/office/drawing/2014/main" id="{AB4F2796-D225-4755-B7C2-4938CC30999F}"/>
                  </a:ext>
                </a:extLst>
              </p:cNvPr>
              <p:cNvSpPr>
                <a:spLocks noChangeShapeType="1"/>
              </p:cNvSpPr>
              <p:nvPr/>
            </p:nvSpPr>
            <p:spPr bwMode="auto">
              <a:xfrm>
                <a:off x="-1556704" y="4791075"/>
                <a:ext cx="0" cy="87313"/>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9" name="Freeform 280">
                <a:extLst>
                  <a:ext uri="{FF2B5EF4-FFF2-40B4-BE49-F238E27FC236}">
                    <a16:creationId xmlns:a16="http://schemas.microsoft.com/office/drawing/2014/main" id="{6A5A4C61-867F-4E4B-B95B-BBEF3AFF8719}"/>
                  </a:ext>
                </a:extLst>
              </p:cNvPr>
              <p:cNvSpPr>
                <a:spLocks/>
              </p:cNvSpPr>
              <p:nvPr/>
            </p:nvSpPr>
            <p:spPr bwMode="auto">
              <a:xfrm>
                <a:off x="-1464629" y="4567237"/>
                <a:ext cx="174625" cy="361950"/>
              </a:xfrm>
              <a:custGeom>
                <a:avLst/>
                <a:gdLst>
                  <a:gd name="T0" fmla="*/ 330 w 330"/>
                  <a:gd name="T1" fmla="*/ 685 h 685"/>
                  <a:gd name="T2" fmla="*/ 330 w 330"/>
                  <a:gd name="T3" fmla="*/ 0 h 685"/>
                  <a:gd name="T4" fmla="*/ 0 w 330"/>
                  <a:gd name="T5" fmla="*/ 0 h 685"/>
                  <a:gd name="T6" fmla="*/ 0 w 330"/>
                  <a:gd name="T7" fmla="*/ 685 h 685"/>
                </a:gdLst>
                <a:ahLst/>
                <a:cxnLst>
                  <a:cxn ang="0">
                    <a:pos x="T0" y="T1"/>
                  </a:cxn>
                  <a:cxn ang="0">
                    <a:pos x="T2" y="T3"/>
                  </a:cxn>
                  <a:cxn ang="0">
                    <a:pos x="T4" y="T5"/>
                  </a:cxn>
                  <a:cxn ang="0">
                    <a:pos x="T6" y="T7"/>
                  </a:cxn>
                </a:cxnLst>
                <a:rect l="0" t="0" r="r" b="b"/>
                <a:pathLst>
                  <a:path w="330" h="685">
                    <a:moveTo>
                      <a:pt x="330" y="685"/>
                    </a:moveTo>
                    <a:lnTo>
                      <a:pt x="330" y="0"/>
                    </a:lnTo>
                    <a:lnTo>
                      <a:pt x="0" y="0"/>
                    </a:lnTo>
                    <a:lnTo>
                      <a:pt x="0" y="685"/>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0" name="Line 281">
                <a:extLst>
                  <a:ext uri="{FF2B5EF4-FFF2-40B4-BE49-F238E27FC236}">
                    <a16:creationId xmlns:a16="http://schemas.microsoft.com/office/drawing/2014/main" id="{F14C85C1-B975-4ECE-8353-AFC7FA080725}"/>
                  </a:ext>
                </a:extLst>
              </p:cNvPr>
              <p:cNvSpPr>
                <a:spLocks noChangeShapeType="1"/>
              </p:cNvSpPr>
              <p:nvPr/>
            </p:nvSpPr>
            <p:spPr bwMode="auto">
              <a:xfrm>
                <a:off x="-1999617" y="4830762"/>
                <a:ext cx="0" cy="55563"/>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1" name="Line 282">
                <a:extLst>
                  <a:ext uri="{FF2B5EF4-FFF2-40B4-BE49-F238E27FC236}">
                    <a16:creationId xmlns:a16="http://schemas.microsoft.com/office/drawing/2014/main" id="{DC4845F9-EC25-4719-A5A1-593CA34835E1}"/>
                  </a:ext>
                </a:extLst>
              </p:cNvPr>
              <p:cNvSpPr>
                <a:spLocks noChangeShapeType="1"/>
              </p:cNvSpPr>
              <p:nvPr/>
            </p:nvSpPr>
            <p:spPr bwMode="auto">
              <a:xfrm flipV="1">
                <a:off x="-1824992" y="4830762"/>
                <a:ext cx="0" cy="55563"/>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2" name="Line 283">
                <a:extLst>
                  <a:ext uri="{FF2B5EF4-FFF2-40B4-BE49-F238E27FC236}">
                    <a16:creationId xmlns:a16="http://schemas.microsoft.com/office/drawing/2014/main" id="{F51087CE-B3B1-4EA2-BE22-4A5038A51C0D}"/>
                  </a:ext>
                </a:extLst>
              </p:cNvPr>
              <p:cNvSpPr>
                <a:spLocks noChangeShapeType="1"/>
              </p:cNvSpPr>
              <p:nvPr/>
            </p:nvSpPr>
            <p:spPr bwMode="auto">
              <a:xfrm>
                <a:off x="-2258379" y="4678362"/>
                <a:ext cx="0" cy="287338"/>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3" name="Line 284">
                <a:extLst>
                  <a:ext uri="{FF2B5EF4-FFF2-40B4-BE49-F238E27FC236}">
                    <a16:creationId xmlns:a16="http://schemas.microsoft.com/office/drawing/2014/main" id="{05A20B58-7F8E-46F1-99F0-0CB725219F9A}"/>
                  </a:ext>
                </a:extLst>
              </p:cNvPr>
              <p:cNvSpPr>
                <a:spLocks noChangeShapeType="1"/>
              </p:cNvSpPr>
              <p:nvPr/>
            </p:nvSpPr>
            <p:spPr bwMode="auto">
              <a:xfrm flipV="1">
                <a:off x="-2083754" y="4678362"/>
                <a:ext cx="0" cy="287338"/>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6" name="Freeform 297">
                <a:extLst>
                  <a:ext uri="{FF2B5EF4-FFF2-40B4-BE49-F238E27FC236}">
                    <a16:creationId xmlns:a16="http://schemas.microsoft.com/office/drawing/2014/main" id="{0EA54A42-DA90-4318-8CCA-CC495826FEF8}"/>
                  </a:ext>
                </a:extLst>
              </p:cNvPr>
              <p:cNvSpPr>
                <a:spLocks/>
              </p:cNvSpPr>
              <p:nvPr/>
            </p:nvSpPr>
            <p:spPr bwMode="auto">
              <a:xfrm>
                <a:off x="-1731329" y="4878387"/>
                <a:ext cx="174625" cy="787400"/>
              </a:xfrm>
              <a:custGeom>
                <a:avLst/>
                <a:gdLst>
                  <a:gd name="T0" fmla="*/ 0 w 329"/>
                  <a:gd name="T1" fmla="*/ 0 h 1488"/>
                  <a:gd name="T2" fmla="*/ 0 w 329"/>
                  <a:gd name="T3" fmla="*/ 1488 h 1488"/>
                  <a:gd name="T4" fmla="*/ 329 w 329"/>
                  <a:gd name="T5" fmla="*/ 1488 h 1488"/>
                  <a:gd name="T6" fmla="*/ 329 w 329"/>
                  <a:gd name="T7" fmla="*/ 0 h 1488"/>
                </a:gdLst>
                <a:ahLst/>
                <a:cxnLst>
                  <a:cxn ang="0">
                    <a:pos x="T0" y="T1"/>
                  </a:cxn>
                  <a:cxn ang="0">
                    <a:pos x="T2" y="T3"/>
                  </a:cxn>
                  <a:cxn ang="0">
                    <a:pos x="T4" y="T5"/>
                  </a:cxn>
                  <a:cxn ang="0">
                    <a:pos x="T6" y="T7"/>
                  </a:cxn>
                </a:cxnLst>
                <a:rect l="0" t="0" r="r" b="b"/>
                <a:pathLst>
                  <a:path w="329" h="1488">
                    <a:moveTo>
                      <a:pt x="0" y="0"/>
                    </a:moveTo>
                    <a:lnTo>
                      <a:pt x="0" y="1488"/>
                    </a:lnTo>
                    <a:lnTo>
                      <a:pt x="329" y="1488"/>
                    </a:lnTo>
                    <a:lnTo>
                      <a:pt x="329" y="0"/>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298">
                <a:extLst>
                  <a:ext uri="{FF2B5EF4-FFF2-40B4-BE49-F238E27FC236}">
                    <a16:creationId xmlns:a16="http://schemas.microsoft.com/office/drawing/2014/main" id="{73F4295D-C5D3-44E7-B17D-EC8D2218FC6B}"/>
                  </a:ext>
                </a:extLst>
              </p:cNvPr>
              <p:cNvSpPr>
                <a:spLocks/>
              </p:cNvSpPr>
              <p:nvPr/>
            </p:nvSpPr>
            <p:spPr bwMode="auto">
              <a:xfrm>
                <a:off x="-1999617" y="4886325"/>
                <a:ext cx="174625" cy="779463"/>
              </a:xfrm>
              <a:custGeom>
                <a:avLst/>
                <a:gdLst>
                  <a:gd name="T0" fmla="*/ 0 w 330"/>
                  <a:gd name="T1" fmla="*/ 0 h 1474"/>
                  <a:gd name="T2" fmla="*/ 0 w 330"/>
                  <a:gd name="T3" fmla="*/ 1474 h 1474"/>
                  <a:gd name="T4" fmla="*/ 330 w 330"/>
                  <a:gd name="T5" fmla="*/ 1474 h 1474"/>
                  <a:gd name="T6" fmla="*/ 330 w 330"/>
                  <a:gd name="T7" fmla="*/ 0 h 1474"/>
                </a:gdLst>
                <a:ahLst/>
                <a:cxnLst>
                  <a:cxn ang="0">
                    <a:pos x="T0" y="T1"/>
                  </a:cxn>
                  <a:cxn ang="0">
                    <a:pos x="T2" y="T3"/>
                  </a:cxn>
                  <a:cxn ang="0">
                    <a:pos x="T4" y="T5"/>
                  </a:cxn>
                  <a:cxn ang="0">
                    <a:pos x="T6" y="T7"/>
                  </a:cxn>
                </a:cxnLst>
                <a:rect l="0" t="0" r="r" b="b"/>
                <a:pathLst>
                  <a:path w="330" h="1474">
                    <a:moveTo>
                      <a:pt x="0" y="0"/>
                    </a:moveTo>
                    <a:lnTo>
                      <a:pt x="0" y="1474"/>
                    </a:lnTo>
                    <a:lnTo>
                      <a:pt x="330" y="1474"/>
                    </a:lnTo>
                    <a:lnTo>
                      <a:pt x="330" y="0"/>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8" name="Freeform 299">
                <a:extLst>
                  <a:ext uri="{FF2B5EF4-FFF2-40B4-BE49-F238E27FC236}">
                    <a16:creationId xmlns:a16="http://schemas.microsoft.com/office/drawing/2014/main" id="{EEEA09E1-BAA7-4741-BE3C-46C285F094EE}"/>
                  </a:ext>
                </a:extLst>
              </p:cNvPr>
              <p:cNvSpPr>
                <a:spLocks/>
              </p:cNvSpPr>
              <p:nvPr/>
            </p:nvSpPr>
            <p:spPr bwMode="auto">
              <a:xfrm>
                <a:off x="-2258379" y="5021262"/>
                <a:ext cx="174625" cy="644525"/>
              </a:xfrm>
              <a:custGeom>
                <a:avLst/>
                <a:gdLst>
                  <a:gd name="T0" fmla="*/ 0 w 330"/>
                  <a:gd name="T1" fmla="*/ 0 h 1219"/>
                  <a:gd name="T2" fmla="*/ 0 w 330"/>
                  <a:gd name="T3" fmla="*/ 1219 h 1219"/>
                  <a:gd name="T4" fmla="*/ 330 w 330"/>
                  <a:gd name="T5" fmla="*/ 1219 h 1219"/>
                  <a:gd name="T6" fmla="*/ 330 w 330"/>
                  <a:gd name="T7" fmla="*/ 0 h 1219"/>
                </a:gdLst>
                <a:ahLst/>
                <a:cxnLst>
                  <a:cxn ang="0">
                    <a:pos x="T0" y="T1"/>
                  </a:cxn>
                  <a:cxn ang="0">
                    <a:pos x="T2" y="T3"/>
                  </a:cxn>
                  <a:cxn ang="0">
                    <a:pos x="T4" y="T5"/>
                  </a:cxn>
                  <a:cxn ang="0">
                    <a:pos x="T6" y="T7"/>
                  </a:cxn>
                </a:cxnLst>
                <a:rect l="0" t="0" r="r" b="b"/>
                <a:pathLst>
                  <a:path w="330" h="1219">
                    <a:moveTo>
                      <a:pt x="0" y="0"/>
                    </a:moveTo>
                    <a:lnTo>
                      <a:pt x="0" y="1219"/>
                    </a:lnTo>
                    <a:lnTo>
                      <a:pt x="330" y="1219"/>
                    </a:lnTo>
                    <a:lnTo>
                      <a:pt x="330" y="0"/>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0" name="Freeform 301">
                <a:extLst>
                  <a:ext uri="{FF2B5EF4-FFF2-40B4-BE49-F238E27FC236}">
                    <a16:creationId xmlns:a16="http://schemas.microsoft.com/office/drawing/2014/main" id="{87E9EF15-613C-4FCD-AF29-3CEAD21F9FDB}"/>
                  </a:ext>
                </a:extLst>
              </p:cNvPr>
              <p:cNvSpPr>
                <a:spLocks/>
              </p:cNvSpPr>
              <p:nvPr/>
            </p:nvSpPr>
            <p:spPr bwMode="auto">
              <a:xfrm>
                <a:off x="-1464629" y="5170487"/>
                <a:ext cx="174625" cy="495300"/>
              </a:xfrm>
              <a:custGeom>
                <a:avLst/>
                <a:gdLst>
                  <a:gd name="T0" fmla="*/ 0 w 330"/>
                  <a:gd name="T1" fmla="*/ 0 h 935"/>
                  <a:gd name="T2" fmla="*/ 0 w 330"/>
                  <a:gd name="T3" fmla="*/ 935 h 935"/>
                  <a:gd name="T4" fmla="*/ 330 w 330"/>
                  <a:gd name="T5" fmla="*/ 935 h 935"/>
                  <a:gd name="T6" fmla="*/ 330 w 330"/>
                  <a:gd name="T7" fmla="*/ 0 h 935"/>
                </a:gdLst>
                <a:ahLst/>
                <a:cxnLst>
                  <a:cxn ang="0">
                    <a:pos x="T0" y="T1"/>
                  </a:cxn>
                  <a:cxn ang="0">
                    <a:pos x="T2" y="T3"/>
                  </a:cxn>
                  <a:cxn ang="0">
                    <a:pos x="T4" y="T5"/>
                  </a:cxn>
                  <a:cxn ang="0">
                    <a:pos x="T6" y="T7"/>
                  </a:cxn>
                </a:cxnLst>
                <a:rect l="0" t="0" r="r" b="b"/>
                <a:pathLst>
                  <a:path w="330" h="935">
                    <a:moveTo>
                      <a:pt x="0" y="0"/>
                    </a:moveTo>
                    <a:lnTo>
                      <a:pt x="0" y="935"/>
                    </a:lnTo>
                    <a:lnTo>
                      <a:pt x="330" y="935"/>
                    </a:lnTo>
                    <a:lnTo>
                      <a:pt x="330" y="0"/>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302">
                <a:extLst>
                  <a:ext uri="{FF2B5EF4-FFF2-40B4-BE49-F238E27FC236}">
                    <a16:creationId xmlns:a16="http://schemas.microsoft.com/office/drawing/2014/main" id="{F6E52BEF-698E-4676-A1B5-29179BF3A959}"/>
                  </a:ext>
                </a:extLst>
              </p:cNvPr>
              <p:cNvSpPr>
                <a:spLocks/>
              </p:cNvSpPr>
              <p:nvPr/>
            </p:nvSpPr>
            <p:spPr bwMode="auto">
              <a:xfrm>
                <a:off x="-674054" y="4567237"/>
                <a:ext cx="174625" cy="112713"/>
              </a:xfrm>
              <a:custGeom>
                <a:avLst/>
                <a:gdLst>
                  <a:gd name="T0" fmla="*/ 0 w 330"/>
                  <a:gd name="T1" fmla="*/ 215 h 215"/>
                  <a:gd name="T2" fmla="*/ 0 w 330"/>
                  <a:gd name="T3" fmla="*/ 0 h 215"/>
                  <a:gd name="T4" fmla="*/ 330 w 330"/>
                  <a:gd name="T5" fmla="*/ 0 h 215"/>
                  <a:gd name="T6" fmla="*/ 330 w 330"/>
                  <a:gd name="T7" fmla="*/ 215 h 215"/>
                </a:gdLst>
                <a:ahLst/>
                <a:cxnLst>
                  <a:cxn ang="0">
                    <a:pos x="T0" y="T1"/>
                  </a:cxn>
                  <a:cxn ang="0">
                    <a:pos x="T2" y="T3"/>
                  </a:cxn>
                  <a:cxn ang="0">
                    <a:pos x="T4" y="T5"/>
                  </a:cxn>
                  <a:cxn ang="0">
                    <a:pos x="T6" y="T7"/>
                  </a:cxn>
                </a:cxnLst>
                <a:rect l="0" t="0" r="r" b="b"/>
                <a:pathLst>
                  <a:path w="330" h="215">
                    <a:moveTo>
                      <a:pt x="0" y="215"/>
                    </a:moveTo>
                    <a:lnTo>
                      <a:pt x="0" y="0"/>
                    </a:lnTo>
                    <a:lnTo>
                      <a:pt x="330" y="0"/>
                    </a:lnTo>
                    <a:lnTo>
                      <a:pt x="330" y="215"/>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2" name="Line 303">
                <a:extLst>
                  <a:ext uri="{FF2B5EF4-FFF2-40B4-BE49-F238E27FC236}">
                    <a16:creationId xmlns:a16="http://schemas.microsoft.com/office/drawing/2014/main" id="{48F8E875-55C3-4222-B193-6259F3EDC252}"/>
                  </a:ext>
                </a:extLst>
              </p:cNvPr>
              <p:cNvSpPr>
                <a:spLocks noChangeShapeType="1"/>
              </p:cNvSpPr>
              <p:nvPr/>
            </p:nvSpPr>
            <p:spPr bwMode="auto">
              <a:xfrm flipH="1">
                <a:off x="-674054" y="4679950"/>
                <a:ext cx="1746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3" name="Freeform 304">
                <a:extLst>
                  <a:ext uri="{FF2B5EF4-FFF2-40B4-BE49-F238E27FC236}">
                    <a16:creationId xmlns:a16="http://schemas.microsoft.com/office/drawing/2014/main" id="{863D7307-E9E4-4ADB-B15D-489CD5276212}"/>
                  </a:ext>
                </a:extLst>
              </p:cNvPr>
              <p:cNvSpPr>
                <a:spLocks/>
              </p:cNvSpPr>
              <p:nvPr/>
            </p:nvSpPr>
            <p:spPr bwMode="auto">
              <a:xfrm>
                <a:off x="-1201104" y="4567237"/>
                <a:ext cx="174625" cy="539750"/>
              </a:xfrm>
              <a:custGeom>
                <a:avLst/>
                <a:gdLst>
                  <a:gd name="T0" fmla="*/ 329 w 329"/>
                  <a:gd name="T1" fmla="*/ 1020 h 1020"/>
                  <a:gd name="T2" fmla="*/ 329 w 329"/>
                  <a:gd name="T3" fmla="*/ 0 h 1020"/>
                  <a:gd name="T4" fmla="*/ 0 w 329"/>
                  <a:gd name="T5" fmla="*/ 0 h 1020"/>
                  <a:gd name="T6" fmla="*/ 0 w 329"/>
                  <a:gd name="T7" fmla="*/ 1020 h 1020"/>
                </a:gdLst>
                <a:ahLst/>
                <a:cxnLst>
                  <a:cxn ang="0">
                    <a:pos x="T0" y="T1"/>
                  </a:cxn>
                  <a:cxn ang="0">
                    <a:pos x="T2" y="T3"/>
                  </a:cxn>
                  <a:cxn ang="0">
                    <a:pos x="T4" y="T5"/>
                  </a:cxn>
                  <a:cxn ang="0">
                    <a:pos x="T6" y="T7"/>
                  </a:cxn>
                </a:cxnLst>
                <a:rect l="0" t="0" r="r" b="b"/>
                <a:pathLst>
                  <a:path w="329" h="1020">
                    <a:moveTo>
                      <a:pt x="329" y="1020"/>
                    </a:moveTo>
                    <a:lnTo>
                      <a:pt x="329" y="0"/>
                    </a:lnTo>
                    <a:lnTo>
                      <a:pt x="0" y="0"/>
                    </a:lnTo>
                    <a:lnTo>
                      <a:pt x="0" y="1020"/>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4" name="Line 305">
                <a:extLst>
                  <a:ext uri="{FF2B5EF4-FFF2-40B4-BE49-F238E27FC236}">
                    <a16:creationId xmlns:a16="http://schemas.microsoft.com/office/drawing/2014/main" id="{01B7A688-8C1B-4E9D-B6EC-9C36C06A862E}"/>
                  </a:ext>
                </a:extLst>
              </p:cNvPr>
              <p:cNvSpPr>
                <a:spLocks noChangeShapeType="1"/>
              </p:cNvSpPr>
              <p:nvPr/>
            </p:nvSpPr>
            <p:spPr bwMode="auto">
              <a:xfrm flipH="1">
                <a:off x="-1201104" y="5106987"/>
                <a:ext cx="1746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5" name="Line 306">
                <a:extLst>
                  <a:ext uri="{FF2B5EF4-FFF2-40B4-BE49-F238E27FC236}">
                    <a16:creationId xmlns:a16="http://schemas.microsoft.com/office/drawing/2014/main" id="{276AC07E-D2F1-484C-8FC9-EBC658B4343E}"/>
                  </a:ext>
                </a:extLst>
              </p:cNvPr>
              <p:cNvSpPr>
                <a:spLocks noChangeShapeType="1"/>
              </p:cNvSpPr>
              <p:nvPr/>
            </p:nvSpPr>
            <p:spPr bwMode="auto">
              <a:xfrm flipV="1">
                <a:off x="-1290004" y="4929187"/>
                <a:ext cx="0" cy="24130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6" name="Freeform 307">
                <a:extLst>
                  <a:ext uri="{FF2B5EF4-FFF2-40B4-BE49-F238E27FC236}">
                    <a16:creationId xmlns:a16="http://schemas.microsoft.com/office/drawing/2014/main" id="{E2A9147A-904D-4CB8-8098-830AC2C3ABEA}"/>
                  </a:ext>
                </a:extLst>
              </p:cNvPr>
              <p:cNvSpPr>
                <a:spLocks/>
              </p:cNvSpPr>
              <p:nvPr/>
            </p:nvSpPr>
            <p:spPr bwMode="auto">
              <a:xfrm>
                <a:off x="-937579" y="4567237"/>
                <a:ext cx="174625" cy="538163"/>
              </a:xfrm>
              <a:custGeom>
                <a:avLst/>
                <a:gdLst>
                  <a:gd name="T0" fmla="*/ 0 w 329"/>
                  <a:gd name="T1" fmla="*/ 1017 h 1017"/>
                  <a:gd name="T2" fmla="*/ 0 w 329"/>
                  <a:gd name="T3" fmla="*/ 0 h 1017"/>
                  <a:gd name="T4" fmla="*/ 329 w 329"/>
                  <a:gd name="T5" fmla="*/ 0 h 1017"/>
                  <a:gd name="T6" fmla="*/ 329 w 329"/>
                  <a:gd name="T7" fmla="*/ 1017 h 1017"/>
                </a:gdLst>
                <a:ahLst/>
                <a:cxnLst>
                  <a:cxn ang="0">
                    <a:pos x="T0" y="T1"/>
                  </a:cxn>
                  <a:cxn ang="0">
                    <a:pos x="T2" y="T3"/>
                  </a:cxn>
                  <a:cxn ang="0">
                    <a:pos x="T4" y="T5"/>
                  </a:cxn>
                  <a:cxn ang="0">
                    <a:pos x="T6" y="T7"/>
                  </a:cxn>
                </a:cxnLst>
                <a:rect l="0" t="0" r="r" b="b"/>
                <a:pathLst>
                  <a:path w="329" h="1017">
                    <a:moveTo>
                      <a:pt x="0" y="1017"/>
                    </a:moveTo>
                    <a:lnTo>
                      <a:pt x="0" y="0"/>
                    </a:lnTo>
                    <a:lnTo>
                      <a:pt x="329" y="0"/>
                    </a:lnTo>
                    <a:lnTo>
                      <a:pt x="329" y="1017"/>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7" name="Line 308">
                <a:extLst>
                  <a:ext uri="{FF2B5EF4-FFF2-40B4-BE49-F238E27FC236}">
                    <a16:creationId xmlns:a16="http://schemas.microsoft.com/office/drawing/2014/main" id="{56BC4CC3-3BF5-45CA-AE1B-582E326340C7}"/>
                  </a:ext>
                </a:extLst>
              </p:cNvPr>
              <p:cNvSpPr>
                <a:spLocks noChangeShapeType="1"/>
              </p:cNvSpPr>
              <p:nvPr/>
            </p:nvSpPr>
            <p:spPr bwMode="auto">
              <a:xfrm flipH="1">
                <a:off x="-937579" y="5105400"/>
                <a:ext cx="1746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309">
                <a:extLst>
                  <a:ext uri="{FF2B5EF4-FFF2-40B4-BE49-F238E27FC236}">
                    <a16:creationId xmlns:a16="http://schemas.microsoft.com/office/drawing/2014/main" id="{595EFBC7-65BF-4337-B488-163F05D5E4A7}"/>
                  </a:ext>
                </a:extLst>
              </p:cNvPr>
              <p:cNvSpPr>
                <a:spLocks/>
              </p:cNvSpPr>
              <p:nvPr/>
            </p:nvSpPr>
            <p:spPr bwMode="auto">
              <a:xfrm>
                <a:off x="-674054" y="4679950"/>
                <a:ext cx="174625" cy="985838"/>
              </a:xfrm>
              <a:custGeom>
                <a:avLst/>
                <a:gdLst>
                  <a:gd name="T0" fmla="*/ 0 w 330"/>
                  <a:gd name="T1" fmla="*/ 0 h 1862"/>
                  <a:gd name="T2" fmla="*/ 0 w 330"/>
                  <a:gd name="T3" fmla="*/ 1862 h 1862"/>
                  <a:gd name="T4" fmla="*/ 330 w 330"/>
                  <a:gd name="T5" fmla="*/ 1862 h 1862"/>
                  <a:gd name="T6" fmla="*/ 330 w 330"/>
                  <a:gd name="T7" fmla="*/ 0 h 1862"/>
                </a:gdLst>
                <a:ahLst/>
                <a:cxnLst>
                  <a:cxn ang="0">
                    <a:pos x="T0" y="T1"/>
                  </a:cxn>
                  <a:cxn ang="0">
                    <a:pos x="T2" y="T3"/>
                  </a:cxn>
                  <a:cxn ang="0">
                    <a:pos x="T4" y="T5"/>
                  </a:cxn>
                  <a:cxn ang="0">
                    <a:pos x="T6" y="T7"/>
                  </a:cxn>
                </a:cxnLst>
                <a:rect l="0" t="0" r="r" b="b"/>
                <a:pathLst>
                  <a:path w="330" h="1862">
                    <a:moveTo>
                      <a:pt x="0" y="0"/>
                    </a:moveTo>
                    <a:lnTo>
                      <a:pt x="0" y="1862"/>
                    </a:lnTo>
                    <a:lnTo>
                      <a:pt x="330" y="1862"/>
                    </a:lnTo>
                    <a:lnTo>
                      <a:pt x="330" y="0"/>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310">
                <a:extLst>
                  <a:ext uri="{FF2B5EF4-FFF2-40B4-BE49-F238E27FC236}">
                    <a16:creationId xmlns:a16="http://schemas.microsoft.com/office/drawing/2014/main" id="{6B89ED31-8D39-477C-9A4D-D18EDAB95BE1}"/>
                  </a:ext>
                </a:extLst>
              </p:cNvPr>
              <p:cNvSpPr>
                <a:spLocks/>
              </p:cNvSpPr>
              <p:nvPr/>
            </p:nvSpPr>
            <p:spPr bwMode="auto">
              <a:xfrm>
                <a:off x="-1201104" y="5106987"/>
                <a:ext cx="174625" cy="558800"/>
              </a:xfrm>
              <a:custGeom>
                <a:avLst/>
                <a:gdLst>
                  <a:gd name="T0" fmla="*/ 0 w 329"/>
                  <a:gd name="T1" fmla="*/ 0 h 1057"/>
                  <a:gd name="T2" fmla="*/ 0 w 329"/>
                  <a:gd name="T3" fmla="*/ 1057 h 1057"/>
                  <a:gd name="T4" fmla="*/ 329 w 329"/>
                  <a:gd name="T5" fmla="*/ 1057 h 1057"/>
                  <a:gd name="T6" fmla="*/ 329 w 329"/>
                  <a:gd name="T7" fmla="*/ 0 h 1057"/>
                </a:gdLst>
                <a:ahLst/>
                <a:cxnLst>
                  <a:cxn ang="0">
                    <a:pos x="T0" y="T1"/>
                  </a:cxn>
                  <a:cxn ang="0">
                    <a:pos x="T2" y="T3"/>
                  </a:cxn>
                  <a:cxn ang="0">
                    <a:pos x="T4" y="T5"/>
                  </a:cxn>
                  <a:cxn ang="0">
                    <a:pos x="T6" y="T7"/>
                  </a:cxn>
                </a:cxnLst>
                <a:rect l="0" t="0" r="r" b="b"/>
                <a:pathLst>
                  <a:path w="329" h="1057">
                    <a:moveTo>
                      <a:pt x="0" y="0"/>
                    </a:moveTo>
                    <a:lnTo>
                      <a:pt x="0" y="1057"/>
                    </a:lnTo>
                    <a:lnTo>
                      <a:pt x="329" y="1057"/>
                    </a:lnTo>
                    <a:lnTo>
                      <a:pt x="329" y="0"/>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311">
                <a:extLst>
                  <a:ext uri="{FF2B5EF4-FFF2-40B4-BE49-F238E27FC236}">
                    <a16:creationId xmlns:a16="http://schemas.microsoft.com/office/drawing/2014/main" id="{CF624344-04B1-4C63-AB9A-36E532C613F6}"/>
                  </a:ext>
                </a:extLst>
              </p:cNvPr>
              <p:cNvSpPr>
                <a:spLocks/>
              </p:cNvSpPr>
              <p:nvPr/>
            </p:nvSpPr>
            <p:spPr bwMode="auto">
              <a:xfrm>
                <a:off x="-937579" y="5105400"/>
                <a:ext cx="174625" cy="560388"/>
              </a:xfrm>
              <a:custGeom>
                <a:avLst/>
                <a:gdLst>
                  <a:gd name="T0" fmla="*/ 0 w 329"/>
                  <a:gd name="T1" fmla="*/ 0 h 1060"/>
                  <a:gd name="T2" fmla="*/ 0 w 329"/>
                  <a:gd name="T3" fmla="*/ 1060 h 1060"/>
                  <a:gd name="T4" fmla="*/ 329 w 329"/>
                  <a:gd name="T5" fmla="*/ 1060 h 1060"/>
                  <a:gd name="T6" fmla="*/ 329 w 329"/>
                  <a:gd name="T7" fmla="*/ 0 h 1060"/>
                </a:gdLst>
                <a:ahLst/>
                <a:cxnLst>
                  <a:cxn ang="0">
                    <a:pos x="T0" y="T1"/>
                  </a:cxn>
                  <a:cxn ang="0">
                    <a:pos x="T2" y="T3"/>
                  </a:cxn>
                  <a:cxn ang="0">
                    <a:pos x="T4" y="T5"/>
                  </a:cxn>
                  <a:cxn ang="0">
                    <a:pos x="T6" y="T7"/>
                  </a:cxn>
                </a:cxnLst>
                <a:rect l="0" t="0" r="r" b="b"/>
                <a:pathLst>
                  <a:path w="329" h="1060">
                    <a:moveTo>
                      <a:pt x="0" y="0"/>
                    </a:moveTo>
                    <a:lnTo>
                      <a:pt x="0" y="1060"/>
                    </a:lnTo>
                    <a:lnTo>
                      <a:pt x="329" y="1060"/>
                    </a:lnTo>
                    <a:lnTo>
                      <a:pt x="329" y="0"/>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1" name="Line 312">
                <a:extLst>
                  <a:ext uri="{FF2B5EF4-FFF2-40B4-BE49-F238E27FC236}">
                    <a16:creationId xmlns:a16="http://schemas.microsoft.com/office/drawing/2014/main" id="{0ADA4539-3671-4661-AB6B-8E69EC8DE4A8}"/>
                  </a:ext>
                </a:extLst>
              </p:cNvPr>
              <p:cNvSpPr>
                <a:spLocks noChangeShapeType="1"/>
              </p:cNvSpPr>
              <p:nvPr/>
            </p:nvSpPr>
            <p:spPr bwMode="auto">
              <a:xfrm flipH="1">
                <a:off x="-1464629" y="4929187"/>
                <a:ext cx="1746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2" name="Line 313">
                <a:extLst>
                  <a:ext uri="{FF2B5EF4-FFF2-40B4-BE49-F238E27FC236}">
                    <a16:creationId xmlns:a16="http://schemas.microsoft.com/office/drawing/2014/main" id="{7A53091B-E610-4ACE-A13F-87CBF34AFF3F}"/>
                  </a:ext>
                </a:extLst>
              </p:cNvPr>
              <p:cNvSpPr>
                <a:spLocks noChangeShapeType="1"/>
              </p:cNvSpPr>
              <p:nvPr/>
            </p:nvSpPr>
            <p:spPr bwMode="auto">
              <a:xfrm flipH="1">
                <a:off x="-1464629" y="5170487"/>
                <a:ext cx="1746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05" name="Groupe 1204">
              <a:extLst>
                <a:ext uri="{FF2B5EF4-FFF2-40B4-BE49-F238E27FC236}">
                  <a16:creationId xmlns:a16="http://schemas.microsoft.com/office/drawing/2014/main" id="{DA3F03BC-8061-444A-BB03-740EB6BC0CAC}"/>
                </a:ext>
              </a:extLst>
            </p:cNvPr>
            <p:cNvGrpSpPr/>
            <p:nvPr/>
          </p:nvGrpSpPr>
          <p:grpSpPr>
            <a:xfrm>
              <a:off x="434049" y="4773294"/>
              <a:ext cx="3134338" cy="1411670"/>
              <a:chOff x="-7114541" y="4559934"/>
              <a:chExt cx="1965325" cy="1135063"/>
            </a:xfrm>
          </p:grpSpPr>
          <p:sp>
            <p:nvSpPr>
              <p:cNvPr id="298" name="Freeform 9">
                <a:extLst>
                  <a:ext uri="{FF2B5EF4-FFF2-40B4-BE49-F238E27FC236}">
                    <a16:creationId xmlns:a16="http://schemas.microsoft.com/office/drawing/2014/main" id="{5AC829E6-2729-44F8-949B-8B333B509D0D}"/>
                  </a:ext>
                </a:extLst>
              </p:cNvPr>
              <p:cNvSpPr>
                <a:spLocks/>
              </p:cNvSpPr>
              <p:nvPr/>
            </p:nvSpPr>
            <p:spPr bwMode="auto">
              <a:xfrm>
                <a:off x="-7084379" y="4559934"/>
                <a:ext cx="1935163" cy="1109662"/>
              </a:xfrm>
              <a:custGeom>
                <a:avLst/>
                <a:gdLst>
                  <a:gd name="T0" fmla="*/ 3659 w 3659"/>
                  <a:gd name="T1" fmla="*/ 2097 h 2097"/>
                  <a:gd name="T2" fmla="*/ 0 w 3659"/>
                  <a:gd name="T3" fmla="*/ 2097 h 2097"/>
                  <a:gd name="T4" fmla="*/ 0 w 3659"/>
                  <a:gd name="T5" fmla="*/ 0 h 2097"/>
                </a:gdLst>
                <a:ahLst/>
                <a:cxnLst>
                  <a:cxn ang="0">
                    <a:pos x="T0" y="T1"/>
                  </a:cxn>
                  <a:cxn ang="0">
                    <a:pos x="T2" y="T3"/>
                  </a:cxn>
                  <a:cxn ang="0">
                    <a:pos x="T4" y="T5"/>
                  </a:cxn>
                </a:cxnLst>
                <a:rect l="0" t="0" r="r" b="b"/>
                <a:pathLst>
                  <a:path w="3659" h="2097">
                    <a:moveTo>
                      <a:pt x="3659" y="2097"/>
                    </a:moveTo>
                    <a:lnTo>
                      <a:pt x="0" y="2097"/>
                    </a:lnTo>
                    <a:lnTo>
                      <a:pt x="0" y="0"/>
                    </a:lnTo>
                  </a:path>
                </a:pathLst>
              </a:custGeom>
              <a:noFill/>
              <a:ln w="1270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 name="Line 67">
                <a:extLst>
                  <a:ext uri="{FF2B5EF4-FFF2-40B4-BE49-F238E27FC236}">
                    <a16:creationId xmlns:a16="http://schemas.microsoft.com/office/drawing/2014/main" id="{FD330844-2B25-4777-943D-B0FCFDACD901}"/>
                  </a:ext>
                </a:extLst>
              </p:cNvPr>
              <p:cNvSpPr>
                <a:spLocks noChangeShapeType="1"/>
              </p:cNvSpPr>
              <p:nvPr/>
            </p:nvSpPr>
            <p:spPr bwMode="auto">
              <a:xfrm>
                <a:off x="-7114541" y="4569459"/>
                <a:ext cx="30163" cy="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2" name="Line 68">
                <a:extLst>
                  <a:ext uri="{FF2B5EF4-FFF2-40B4-BE49-F238E27FC236}">
                    <a16:creationId xmlns:a16="http://schemas.microsoft.com/office/drawing/2014/main" id="{DD30455A-5EEB-4E85-BE21-B468C8848091}"/>
                  </a:ext>
                </a:extLst>
              </p:cNvPr>
              <p:cNvSpPr>
                <a:spLocks noChangeShapeType="1"/>
              </p:cNvSpPr>
              <p:nvPr/>
            </p:nvSpPr>
            <p:spPr bwMode="auto">
              <a:xfrm>
                <a:off x="-7114541" y="4788534"/>
                <a:ext cx="30163" cy="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3" name="Line 69">
                <a:extLst>
                  <a:ext uri="{FF2B5EF4-FFF2-40B4-BE49-F238E27FC236}">
                    <a16:creationId xmlns:a16="http://schemas.microsoft.com/office/drawing/2014/main" id="{DC804DA2-4C4B-48D0-8EBF-32436DF9A45C}"/>
                  </a:ext>
                </a:extLst>
              </p:cNvPr>
              <p:cNvSpPr>
                <a:spLocks noChangeShapeType="1"/>
              </p:cNvSpPr>
              <p:nvPr/>
            </p:nvSpPr>
            <p:spPr bwMode="auto">
              <a:xfrm>
                <a:off x="-7114541" y="5010784"/>
                <a:ext cx="30163" cy="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4" name="Line 70">
                <a:extLst>
                  <a:ext uri="{FF2B5EF4-FFF2-40B4-BE49-F238E27FC236}">
                    <a16:creationId xmlns:a16="http://schemas.microsoft.com/office/drawing/2014/main" id="{32207FB9-7DBA-49BE-A8DB-33C7E89E7132}"/>
                  </a:ext>
                </a:extLst>
              </p:cNvPr>
              <p:cNvSpPr>
                <a:spLocks noChangeShapeType="1"/>
              </p:cNvSpPr>
              <p:nvPr/>
            </p:nvSpPr>
            <p:spPr bwMode="auto">
              <a:xfrm>
                <a:off x="-7114541" y="5229859"/>
                <a:ext cx="30163" cy="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5" name="Line 71">
                <a:extLst>
                  <a:ext uri="{FF2B5EF4-FFF2-40B4-BE49-F238E27FC236}">
                    <a16:creationId xmlns:a16="http://schemas.microsoft.com/office/drawing/2014/main" id="{29F1D592-162B-4F4C-83A6-5B93B8882508}"/>
                  </a:ext>
                </a:extLst>
              </p:cNvPr>
              <p:cNvSpPr>
                <a:spLocks noChangeShapeType="1"/>
              </p:cNvSpPr>
              <p:nvPr/>
            </p:nvSpPr>
            <p:spPr bwMode="auto">
              <a:xfrm>
                <a:off x="-7114541" y="5450522"/>
                <a:ext cx="30163" cy="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6" name="Line 72">
                <a:extLst>
                  <a:ext uri="{FF2B5EF4-FFF2-40B4-BE49-F238E27FC236}">
                    <a16:creationId xmlns:a16="http://schemas.microsoft.com/office/drawing/2014/main" id="{36F2EB7F-67FF-4F1F-A4D5-91BC79079C04}"/>
                  </a:ext>
                </a:extLst>
              </p:cNvPr>
              <p:cNvSpPr>
                <a:spLocks noChangeShapeType="1"/>
              </p:cNvSpPr>
              <p:nvPr/>
            </p:nvSpPr>
            <p:spPr bwMode="auto">
              <a:xfrm>
                <a:off x="-6439854" y="5669597"/>
                <a:ext cx="0" cy="2540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7" name="Line 73">
                <a:extLst>
                  <a:ext uri="{FF2B5EF4-FFF2-40B4-BE49-F238E27FC236}">
                    <a16:creationId xmlns:a16="http://schemas.microsoft.com/office/drawing/2014/main" id="{6868483C-1BD0-4FC8-BB39-A418C9500887}"/>
                  </a:ext>
                </a:extLst>
              </p:cNvPr>
              <p:cNvSpPr>
                <a:spLocks noChangeShapeType="1"/>
              </p:cNvSpPr>
              <p:nvPr/>
            </p:nvSpPr>
            <p:spPr bwMode="auto">
              <a:xfrm>
                <a:off x="-6765291" y="5669597"/>
                <a:ext cx="0" cy="2540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8" name="Freeform 74">
                <a:extLst>
                  <a:ext uri="{FF2B5EF4-FFF2-40B4-BE49-F238E27FC236}">
                    <a16:creationId xmlns:a16="http://schemas.microsoft.com/office/drawing/2014/main" id="{B8339384-5F8D-4A94-890A-13147F4F89A7}"/>
                  </a:ext>
                </a:extLst>
              </p:cNvPr>
              <p:cNvSpPr>
                <a:spLocks/>
              </p:cNvSpPr>
              <p:nvPr/>
            </p:nvSpPr>
            <p:spPr bwMode="auto">
              <a:xfrm>
                <a:off x="-7114541" y="5669597"/>
                <a:ext cx="30163" cy="25400"/>
              </a:xfrm>
              <a:custGeom>
                <a:avLst/>
                <a:gdLst>
                  <a:gd name="T0" fmla="*/ 0 w 55"/>
                  <a:gd name="T1" fmla="*/ 0 h 50"/>
                  <a:gd name="T2" fmla="*/ 55 w 55"/>
                  <a:gd name="T3" fmla="*/ 0 h 50"/>
                  <a:gd name="T4" fmla="*/ 55 w 55"/>
                  <a:gd name="T5" fmla="*/ 50 h 50"/>
                </a:gdLst>
                <a:ahLst/>
                <a:cxnLst>
                  <a:cxn ang="0">
                    <a:pos x="T0" y="T1"/>
                  </a:cxn>
                  <a:cxn ang="0">
                    <a:pos x="T2" y="T3"/>
                  </a:cxn>
                  <a:cxn ang="0">
                    <a:pos x="T4" y="T5"/>
                  </a:cxn>
                </a:cxnLst>
                <a:rect l="0" t="0" r="r" b="b"/>
                <a:pathLst>
                  <a:path w="55" h="50">
                    <a:moveTo>
                      <a:pt x="0" y="0"/>
                    </a:moveTo>
                    <a:lnTo>
                      <a:pt x="55" y="0"/>
                    </a:lnTo>
                    <a:lnTo>
                      <a:pt x="55" y="50"/>
                    </a:lnTo>
                  </a:path>
                </a:pathLst>
              </a:custGeom>
              <a:noFill/>
              <a:ln w="1270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9" name="Line 75">
                <a:extLst>
                  <a:ext uri="{FF2B5EF4-FFF2-40B4-BE49-F238E27FC236}">
                    <a16:creationId xmlns:a16="http://schemas.microsoft.com/office/drawing/2014/main" id="{AC1B60AE-3274-42F6-9874-254E784D581F}"/>
                  </a:ext>
                </a:extLst>
              </p:cNvPr>
              <p:cNvSpPr>
                <a:spLocks noChangeShapeType="1"/>
              </p:cNvSpPr>
              <p:nvPr/>
            </p:nvSpPr>
            <p:spPr bwMode="auto">
              <a:xfrm>
                <a:off x="-5476241" y="5669597"/>
                <a:ext cx="0" cy="2540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 name="Line 76">
                <a:extLst>
                  <a:ext uri="{FF2B5EF4-FFF2-40B4-BE49-F238E27FC236}">
                    <a16:creationId xmlns:a16="http://schemas.microsoft.com/office/drawing/2014/main" id="{409896F3-54B4-4AF1-8CE4-64E932060314}"/>
                  </a:ext>
                </a:extLst>
              </p:cNvPr>
              <p:cNvSpPr>
                <a:spLocks noChangeShapeType="1"/>
              </p:cNvSpPr>
              <p:nvPr/>
            </p:nvSpPr>
            <p:spPr bwMode="auto">
              <a:xfrm>
                <a:off x="-5795329" y="5669597"/>
                <a:ext cx="0" cy="2540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 name="Line 77">
                <a:extLst>
                  <a:ext uri="{FF2B5EF4-FFF2-40B4-BE49-F238E27FC236}">
                    <a16:creationId xmlns:a16="http://schemas.microsoft.com/office/drawing/2014/main" id="{4A19AF6E-0711-490B-A9F1-D8F05C3A7B47}"/>
                  </a:ext>
                </a:extLst>
              </p:cNvPr>
              <p:cNvSpPr>
                <a:spLocks noChangeShapeType="1"/>
              </p:cNvSpPr>
              <p:nvPr/>
            </p:nvSpPr>
            <p:spPr bwMode="auto">
              <a:xfrm>
                <a:off x="-6120766" y="5669597"/>
                <a:ext cx="0" cy="2540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 name="Line 85">
                <a:extLst>
                  <a:ext uri="{FF2B5EF4-FFF2-40B4-BE49-F238E27FC236}">
                    <a16:creationId xmlns:a16="http://schemas.microsoft.com/office/drawing/2014/main" id="{DE0EAD83-1268-4A90-AA48-EA857C4AE99D}"/>
                  </a:ext>
                </a:extLst>
              </p:cNvPr>
              <p:cNvSpPr>
                <a:spLocks noChangeShapeType="1"/>
              </p:cNvSpPr>
              <p:nvPr/>
            </p:nvSpPr>
            <p:spPr bwMode="auto">
              <a:xfrm>
                <a:off x="-5152391" y="5669597"/>
                <a:ext cx="0" cy="2540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 name="Rectangle 181">
                <a:extLst>
                  <a:ext uri="{FF2B5EF4-FFF2-40B4-BE49-F238E27FC236}">
                    <a16:creationId xmlns:a16="http://schemas.microsoft.com/office/drawing/2014/main" id="{41F26CFE-AAC6-4E3B-8712-AC62B78E9AFD}"/>
                  </a:ext>
                </a:extLst>
              </p:cNvPr>
              <p:cNvSpPr>
                <a:spLocks noChangeArrowheads="1"/>
              </p:cNvSpPr>
              <p:nvPr/>
            </p:nvSpPr>
            <p:spPr bwMode="auto">
              <a:xfrm>
                <a:off x="-5747704" y="4575174"/>
                <a:ext cx="212725" cy="430212"/>
              </a:xfrm>
              <a:prstGeom prst="rect">
                <a:avLst/>
              </a:prstGeom>
              <a:solidFill>
                <a:srgbClr val="00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6" name="Rectangle 182">
                <a:extLst>
                  <a:ext uri="{FF2B5EF4-FFF2-40B4-BE49-F238E27FC236}">
                    <a16:creationId xmlns:a16="http://schemas.microsoft.com/office/drawing/2014/main" id="{4FE7DA46-5970-44FD-9E0F-C0EB0DC50C7F}"/>
                  </a:ext>
                </a:extLst>
              </p:cNvPr>
              <p:cNvSpPr>
                <a:spLocks noChangeArrowheads="1"/>
              </p:cNvSpPr>
              <p:nvPr/>
            </p:nvSpPr>
            <p:spPr bwMode="auto">
              <a:xfrm>
                <a:off x="-5747704" y="5005387"/>
                <a:ext cx="212725" cy="74612"/>
              </a:xfrm>
              <a:prstGeom prst="rect">
                <a:avLst/>
              </a:prstGeom>
              <a:solidFill>
                <a:srgbClr val="0033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7" name="Rectangle 183">
                <a:extLst>
                  <a:ext uri="{FF2B5EF4-FFF2-40B4-BE49-F238E27FC236}">
                    <a16:creationId xmlns:a16="http://schemas.microsoft.com/office/drawing/2014/main" id="{6A2E8CA0-3A3C-4D47-A100-9D5F5C08B98B}"/>
                  </a:ext>
                </a:extLst>
              </p:cNvPr>
              <p:cNvSpPr>
                <a:spLocks noChangeArrowheads="1"/>
              </p:cNvSpPr>
              <p:nvPr/>
            </p:nvSpPr>
            <p:spPr bwMode="auto">
              <a:xfrm>
                <a:off x="-5747704" y="5079999"/>
                <a:ext cx="212725" cy="585787"/>
              </a:xfrm>
              <a:prstGeom prst="rect">
                <a:avLst/>
              </a:prstGeom>
              <a:solidFill>
                <a:srgbClr val="66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8" name="Rectangle 184">
                <a:extLst>
                  <a:ext uri="{FF2B5EF4-FFF2-40B4-BE49-F238E27FC236}">
                    <a16:creationId xmlns:a16="http://schemas.microsoft.com/office/drawing/2014/main" id="{BC52B484-84EF-4A29-B98D-9E145D0FAD06}"/>
                  </a:ext>
                </a:extLst>
              </p:cNvPr>
              <p:cNvSpPr>
                <a:spLocks noChangeArrowheads="1"/>
              </p:cNvSpPr>
              <p:nvPr/>
            </p:nvSpPr>
            <p:spPr bwMode="auto">
              <a:xfrm>
                <a:off x="-6071554" y="4575174"/>
                <a:ext cx="212725" cy="117475"/>
              </a:xfrm>
              <a:prstGeom prst="rect">
                <a:avLst/>
              </a:prstGeom>
              <a:solidFill>
                <a:srgbClr val="9999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9" name="Rectangle 185">
                <a:extLst>
                  <a:ext uri="{FF2B5EF4-FFF2-40B4-BE49-F238E27FC236}">
                    <a16:creationId xmlns:a16="http://schemas.microsoft.com/office/drawing/2014/main" id="{482615A1-3C79-49B5-9F08-1D9EBADBA238}"/>
                  </a:ext>
                </a:extLst>
              </p:cNvPr>
              <p:cNvSpPr>
                <a:spLocks noChangeArrowheads="1"/>
              </p:cNvSpPr>
              <p:nvPr/>
            </p:nvSpPr>
            <p:spPr bwMode="auto">
              <a:xfrm>
                <a:off x="-6071554" y="4962524"/>
                <a:ext cx="212725" cy="84137"/>
              </a:xfrm>
              <a:prstGeom prst="rect">
                <a:avLst/>
              </a:prstGeom>
              <a:solidFill>
                <a:srgbClr val="0033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0" name="Rectangle 186">
                <a:extLst>
                  <a:ext uri="{FF2B5EF4-FFF2-40B4-BE49-F238E27FC236}">
                    <a16:creationId xmlns:a16="http://schemas.microsoft.com/office/drawing/2014/main" id="{F8625B6C-0BB7-49A1-AF69-7EB4C5717C5A}"/>
                  </a:ext>
                </a:extLst>
              </p:cNvPr>
              <p:cNvSpPr>
                <a:spLocks noChangeArrowheads="1"/>
              </p:cNvSpPr>
              <p:nvPr/>
            </p:nvSpPr>
            <p:spPr bwMode="auto">
              <a:xfrm>
                <a:off x="-6071554" y="4692649"/>
                <a:ext cx="212725" cy="269875"/>
              </a:xfrm>
              <a:prstGeom prst="rect">
                <a:avLst/>
              </a:prstGeom>
              <a:solidFill>
                <a:srgbClr val="00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1" name="Rectangle 187">
                <a:extLst>
                  <a:ext uri="{FF2B5EF4-FFF2-40B4-BE49-F238E27FC236}">
                    <a16:creationId xmlns:a16="http://schemas.microsoft.com/office/drawing/2014/main" id="{39AA9B61-D9DB-4BF5-8A4D-7EAF048FABA0}"/>
                  </a:ext>
                </a:extLst>
              </p:cNvPr>
              <p:cNvSpPr>
                <a:spLocks noChangeArrowheads="1"/>
              </p:cNvSpPr>
              <p:nvPr/>
            </p:nvSpPr>
            <p:spPr bwMode="auto">
              <a:xfrm>
                <a:off x="-6071554" y="5046662"/>
                <a:ext cx="212725" cy="619125"/>
              </a:xfrm>
              <a:prstGeom prst="rect">
                <a:avLst/>
              </a:prstGeom>
              <a:solidFill>
                <a:srgbClr val="66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2" name="Rectangle 188">
                <a:extLst>
                  <a:ext uri="{FF2B5EF4-FFF2-40B4-BE49-F238E27FC236}">
                    <a16:creationId xmlns:a16="http://schemas.microsoft.com/office/drawing/2014/main" id="{63668571-3082-47B6-851E-64128E41D0D4}"/>
                  </a:ext>
                </a:extLst>
              </p:cNvPr>
              <p:cNvSpPr>
                <a:spLocks noChangeArrowheads="1"/>
              </p:cNvSpPr>
              <p:nvPr/>
            </p:nvSpPr>
            <p:spPr bwMode="auto">
              <a:xfrm>
                <a:off x="-6389054" y="4575174"/>
                <a:ext cx="212725" cy="82550"/>
              </a:xfrm>
              <a:prstGeom prst="rect">
                <a:avLst/>
              </a:prstGeom>
              <a:solidFill>
                <a:srgbClr val="9999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3" name="Rectangle 189">
                <a:extLst>
                  <a:ext uri="{FF2B5EF4-FFF2-40B4-BE49-F238E27FC236}">
                    <a16:creationId xmlns:a16="http://schemas.microsoft.com/office/drawing/2014/main" id="{695849B7-BFA9-465B-A501-692A7D5C90E7}"/>
                  </a:ext>
                </a:extLst>
              </p:cNvPr>
              <p:cNvSpPr>
                <a:spLocks noChangeArrowheads="1"/>
              </p:cNvSpPr>
              <p:nvPr/>
            </p:nvSpPr>
            <p:spPr bwMode="auto">
              <a:xfrm>
                <a:off x="-6389054" y="4657724"/>
                <a:ext cx="212725" cy="290512"/>
              </a:xfrm>
              <a:prstGeom prst="rect">
                <a:avLst/>
              </a:prstGeom>
              <a:solidFill>
                <a:srgbClr val="00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4" name="Rectangle 190">
                <a:extLst>
                  <a:ext uri="{FF2B5EF4-FFF2-40B4-BE49-F238E27FC236}">
                    <a16:creationId xmlns:a16="http://schemas.microsoft.com/office/drawing/2014/main" id="{4AFB8CD9-7CDE-42ED-BDE0-C9A6C182C188}"/>
                  </a:ext>
                </a:extLst>
              </p:cNvPr>
              <p:cNvSpPr>
                <a:spLocks noChangeArrowheads="1"/>
              </p:cNvSpPr>
              <p:nvPr/>
            </p:nvSpPr>
            <p:spPr bwMode="auto">
              <a:xfrm>
                <a:off x="-6389054" y="4948237"/>
                <a:ext cx="212725" cy="49212"/>
              </a:xfrm>
              <a:prstGeom prst="rect">
                <a:avLst/>
              </a:prstGeom>
              <a:solidFill>
                <a:srgbClr val="0033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5" name="Rectangle 191">
                <a:extLst>
                  <a:ext uri="{FF2B5EF4-FFF2-40B4-BE49-F238E27FC236}">
                    <a16:creationId xmlns:a16="http://schemas.microsoft.com/office/drawing/2014/main" id="{2B2803B7-6A12-4087-8A2A-99A794D46422}"/>
                  </a:ext>
                </a:extLst>
              </p:cNvPr>
              <p:cNvSpPr>
                <a:spLocks noChangeArrowheads="1"/>
              </p:cNvSpPr>
              <p:nvPr/>
            </p:nvSpPr>
            <p:spPr bwMode="auto">
              <a:xfrm>
                <a:off x="-6389054" y="4997449"/>
                <a:ext cx="212725" cy="668337"/>
              </a:xfrm>
              <a:prstGeom prst="rect">
                <a:avLst/>
              </a:prstGeom>
              <a:solidFill>
                <a:srgbClr val="66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6" name="Rectangle 192">
                <a:extLst>
                  <a:ext uri="{FF2B5EF4-FFF2-40B4-BE49-F238E27FC236}">
                    <a16:creationId xmlns:a16="http://schemas.microsoft.com/office/drawing/2014/main" id="{1EC412ED-6686-4EDD-9150-2012BE6C7295}"/>
                  </a:ext>
                </a:extLst>
              </p:cNvPr>
              <p:cNvSpPr>
                <a:spLocks noChangeArrowheads="1"/>
              </p:cNvSpPr>
              <p:nvPr/>
            </p:nvSpPr>
            <p:spPr bwMode="auto">
              <a:xfrm>
                <a:off x="-7030404" y="4575174"/>
                <a:ext cx="212725" cy="115887"/>
              </a:xfrm>
              <a:prstGeom prst="rect">
                <a:avLst/>
              </a:prstGeom>
              <a:solidFill>
                <a:srgbClr val="9999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7" name="Rectangle 193">
                <a:extLst>
                  <a:ext uri="{FF2B5EF4-FFF2-40B4-BE49-F238E27FC236}">
                    <a16:creationId xmlns:a16="http://schemas.microsoft.com/office/drawing/2014/main" id="{506BB565-4916-464E-AE61-FEB1886F9B6D}"/>
                  </a:ext>
                </a:extLst>
              </p:cNvPr>
              <p:cNvSpPr>
                <a:spLocks noChangeArrowheads="1"/>
              </p:cNvSpPr>
              <p:nvPr/>
            </p:nvSpPr>
            <p:spPr bwMode="auto">
              <a:xfrm>
                <a:off x="-7030404" y="4946649"/>
                <a:ext cx="212725" cy="30162"/>
              </a:xfrm>
              <a:prstGeom prst="rect">
                <a:avLst/>
              </a:prstGeom>
              <a:solidFill>
                <a:srgbClr val="0033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8" name="Rectangle 194">
                <a:extLst>
                  <a:ext uri="{FF2B5EF4-FFF2-40B4-BE49-F238E27FC236}">
                    <a16:creationId xmlns:a16="http://schemas.microsoft.com/office/drawing/2014/main" id="{DFA369F1-8F37-43E1-8C3C-CD2602DC29C0}"/>
                  </a:ext>
                </a:extLst>
              </p:cNvPr>
              <p:cNvSpPr>
                <a:spLocks noChangeArrowheads="1"/>
              </p:cNvSpPr>
              <p:nvPr/>
            </p:nvSpPr>
            <p:spPr bwMode="auto">
              <a:xfrm>
                <a:off x="-7030404" y="4691062"/>
                <a:ext cx="212725" cy="255587"/>
              </a:xfrm>
              <a:prstGeom prst="rect">
                <a:avLst/>
              </a:prstGeom>
              <a:solidFill>
                <a:srgbClr val="00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9" name="Rectangle 195">
                <a:extLst>
                  <a:ext uri="{FF2B5EF4-FFF2-40B4-BE49-F238E27FC236}">
                    <a16:creationId xmlns:a16="http://schemas.microsoft.com/office/drawing/2014/main" id="{B7D9821B-190A-4050-BAF4-59E71C9F3E04}"/>
                  </a:ext>
                </a:extLst>
              </p:cNvPr>
              <p:cNvSpPr>
                <a:spLocks noChangeArrowheads="1"/>
              </p:cNvSpPr>
              <p:nvPr/>
            </p:nvSpPr>
            <p:spPr bwMode="auto">
              <a:xfrm>
                <a:off x="-7030404" y="4976812"/>
                <a:ext cx="212725" cy="688975"/>
              </a:xfrm>
              <a:prstGeom prst="rect">
                <a:avLst/>
              </a:prstGeom>
              <a:solidFill>
                <a:srgbClr val="66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0" name="Rectangle 196">
                <a:extLst>
                  <a:ext uri="{FF2B5EF4-FFF2-40B4-BE49-F238E27FC236}">
                    <a16:creationId xmlns:a16="http://schemas.microsoft.com/office/drawing/2014/main" id="{E9B3440F-4BCF-4C7B-82A0-C1E38DADA651}"/>
                  </a:ext>
                </a:extLst>
              </p:cNvPr>
              <p:cNvSpPr>
                <a:spLocks noChangeArrowheads="1"/>
              </p:cNvSpPr>
              <p:nvPr/>
            </p:nvSpPr>
            <p:spPr bwMode="auto">
              <a:xfrm>
                <a:off x="-6708141" y="4575174"/>
                <a:ext cx="212725" cy="71437"/>
              </a:xfrm>
              <a:prstGeom prst="rect">
                <a:avLst/>
              </a:prstGeom>
              <a:solidFill>
                <a:srgbClr val="9999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1" name="Rectangle 197">
                <a:extLst>
                  <a:ext uri="{FF2B5EF4-FFF2-40B4-BE49-F238E27FC236}">
                    <a16:creationId xmlns:a16="http://schemas.microsoft.com/office/drawing/2014/main" id="{C20D5564-29DC-434D-BEA5-3FB41631FCE3}"/>
                  </a:ext>
                </a:extLst>
              </p:cNvPr>
              <p:cNvSpPr>
                <a:spLocks noChangeArrowheads="1"/>
              </p:cNvSpPr>
              <p:nvPr/>
            </p:nvSpPr>
            <p:spPr bwMode="auto">
              <a:xfrm>
                <a:off x="-6708141" y="4646612"/>
                <a:ext cx="212725" cy="296862"/>
              </a:xfrm>
              <a:prstGeom prst="rect">
                <a:avLst/>
              </a:prstGeom>
              <a:solidFill>
                <a:srgbClr val="00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2" name="Rectangle 198">
                <a:extLst>
                  <a:ext uri="{FF2B5EF4-FFF2-40B4-BE49-F238E27FC236}">
                    <a16:creationId xmlns:a16="http://schemas.microsoft.com/office/drawing/2014/main" id="{7C14240C-E41F-4A6E-87A9-EB85F66BE8F9}"/>
                  </a:ext>
                </a:extLst>
              </p:cNvPr>
              <p:cNvSpPr>
                <a:spLocks noChangeArrowheads="1"/>
              </p:cNvSpPr>
              <p:nvPr/>
            </p:nvSpPr>
            <p:spPr bwMode="auto">
              <a:xfrm>
                <a:off x="-6708141" y="4943474"/>
                <a:ext cx="212725" cy="55562"/>
              </a:xfrm>
              <a:prstGeom prst="rect">
                <a:avLst/>
              </a:prstGeom>
              <a:solidFill>
                <a:srgbClr val="0033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3" name="Rectangle 199">
                <a:extLst>
                  <a:ext uri="{FF2B5EF4-FFF2-40B4-BE49-F238E27FC236}">
                    <a16:creationId xmlns:a16="http://schemas.microsoft.com/office/drawing/2014/main" id="{E6E895CA-DDE2-4E8B-AA69-C28D54CD8183}"/>
                  </a:ext>
                </a:extLst>
              </p:cNvPr>
              <p:cNvSpPr>
                <a:spLocks noChangeArrowheads="1"/>
              </p:cNvSpPr>
              <p:nvPr/>
            </p:nvSpPr>
            <p:spPr bwMode="auto">
              <a:xfrm>
                <a:off x="-6708141" y="4999037"/>
                <a:ext cx="212725" cy="666750"/>
              </a:xfrm>
              <a:prstGeom prst="rect">
                <a:avLst/>
              </a:prstGeom>
              <a:solidFill>
                <a:srgbClr val="66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4" name="Rectangle 200">
                <a:extLst>
                  <a:ext uri="{FF2B5EF4-FFF2-40B4-BE49-F238E27FC236}">
                    <a16:creationId xmlns:a16="http://schemas.microsoft.com/office/drawing/2014/main" id="{E1A34FE3-4FD1-4A03-816F-BF4DA9FF72FA}"/>
                  </a:ext>
                </a:extLst>
              </p:cNvPr>
              <p:cNvSpPr>
                <a:spLocks noChangeArrowheads="1"/>
              </p:cNvSpPr>
              <p:nvPr/>
            </p:nvSpPr>
            <p:spPr bwMode="auto">
              <a:xfrm>
                <a:off x="-5428616" y="4575174"/>
                <a:ext cx="214313" cy="1090612"/>
              </a:xfrm>
              <a:prstGeom prst="rect">
                <a:avLst/>
              </a:prstGeom>
              <a:solidFill>
                <a:srgbClr val="66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5" name="Freeform 396">
                <a:extLst>
                  <a:ext uri="{FF2B5EF4-FFF2-40B4-BE49-F238E27FC236}">
                    <a16:creationId xmlns:a16="http://schemas.microsoft.com/office/drawing/2014/main" id="{B4B0F22D-96EA-4378-B464-19628347C4A1}"/>
                  </a:ext>
                </a:extLst>
              </p:cNvPr>
              <p:cNvSpPr>
                <a:spLocks/>
              </p:cNvSpPr>
              <p:nvPr/>
            </p:nvSpPr>
            <p:spPr bwMode="auto">
              <a:xfrm>
                <a:off x="-5747704" y="4575175"/>
                <a:ext cx="212725" cy="430213"/>
              </a:xfrm>
              <a:custGeom>
                <a:avLst/>
                <a:gdLst>
                  <a:gd name="T0" fmla="*/ 402 w 402"/>
                  <a:gd name="T1" fmla="*/ 814 h 814"/>
                  <a:gd name="T2" fmla="*/ 402 w 402"/>
                  <a:gd name="T3" fmla="*/ 0 h 814"/>
                  <a:gd name="T4" fmla="*/ 0 w 402"/>
                  <a:gd name="T5" fmla="*/ 0 h 814"/>
                  <a:gd name="T6" fmla="*/ 0 w 402"/>
                  <a:gd name="T7" fmla="*/ 814 h 814"/>
                </a:gdLst>
                <a:ahLst/>
                <a:cxnLst>
                  <a:cxn ang="0">
                    <a:pos x="T0" y="T1"/>
                  </a:cxn>
                  <a:cxn ang="0">
                    <a:pos x="T2" y="T3"/>
                  </a:cxn>
                  <a:cxn ang="0">
                    <a:pos x="T4" y="T5"/>
                  </a:cxn>
                  <a:cxn ang="0">
                    <a:pos x="T6" y="T7"/>
                  </a:cxn>
                </a:cxnLst>
                <a:rect l="0" t="0" r="r" b="b"/>
                <a:pathLst>
                  <a:path w="402" h="814">
                    <a:moveTo>
                      <a:pt x="402" y="814"/>
                    </a:moveTo>
                    <a:lnTo>
                      <a:pt x="402" y="0"/>
                    </a:lnTo>
                    <a:lnTo>
                      <a:pt x="0" y="0"/>
                    </a:lnTo>
                    <a:lnTo>
                      <a:pt x="0" y="814"/>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6" name="Freeform 397">
                <a:extLst>
                  <a:ext uri="{FF2B5EF4-FFF2-40B4-BE49-F238E27FC236}">
                    <a16:creationId xmlns:a16="http://schemas.microsoft.com/office/drawing/2014/main" id="{AEA86F2E-FD0B-4325-8BBF-68A6053B54F5}"/>
                  </a:ext>
                </a:extLst>
              </p:cNvPr>
              <p:cNvSpPr>
                <a:spLocks/>
              </p:cNvSpPr>
              <p:nvPr/>
            </p:nvSpPr>
            <p:spPr bwMode="auto">
              <a:xfrm>
                <a:off x="-6071554" y="4575175"/>
                <a:ext cx="212725" cy="117475"/>
              </a:xfrm>
              <a:custGeom>
                <a:avLst/>
                <a:gdLst>
                  <a:gd name="T0" fmla="*/ 403 w 403"/>
                  <a:gd name="T1" fmla="*/ 222 h 222"/>
                  <a:gd name="T2" fmla="*/ 403 w 403"/>
                  <a:gd name="T3" fmla="*/ 0 h 222"/>
                  <a:gd name="T4" fmla="*/ 0 w 403"/>
                  <a:gd name="T5" fmla="*/ 0 h 222"/>
                  <a:gd name="T6" fmla="*/ 0 w 403"/>
                  <a:gd name="T7" fmla="*/ 222 h 222"/>
                </a:gdLst>
                <a:ahLst/>
                <a:cxnLst>
                  <a:cxn ang="0">
                    <a:pos x="T0" y="T1"/>
                  </a:cxn>
                  <a:cxn ang="0">
                    <a:pos x="T2" y="T3"/>
                  </a:cxn>
                  <a:cxn ang="0">
                    <a:pos x="T4" y="T5"/>
                  </a:cxn>
                  <a:cxn ang="0">
                    <a:pos x="T6" y="T7"/>
                  </a:cxn>
                </a:cxnLst>
                <a:rect l="0" t="0" r="r" b="b"/>
                <a:pathLst>
                  <a:path w="403" h="222">
                    <a:moveTo>
                      <a:pt x="403" y="222"/>
                    </a:moveTo>
                    <a:lnTo>
                      <a:pt x="403" y="0"/>
                    </a:lnTo>
                    <a:lnTo>
                      <a:pt x="0" y="0"/>
                    </a:lnTo>
                    <a:lnTo>
                      <a:pt x="0" y="222"/>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7" name="Freeform 398">
                <a:extLst>
                  <a:ext uri="{FF2B5EF4-FFF2-40B4-BE49-F238E27FC236}">
                    <a16:creationId xmlns:a16="http://schemas.microsoft.com/office/drawing/2014/main" id="{67ACB14A-CC74-46AC-9F52-616961E64B07}"/>
                  </a:ext>
                </a:extLst>
              </p:cNvPr>
              <p:cNvSpPr>
                <a:spLocks/>
              </p:cNvSpPr>
              <p:nvPr/>
            </p:nvSpPr>
            <p:spPr bwMode="auto">
              <a:xfrm>
                <a:off x="-6389054" y="4575175"/>
                <a:ext cx="212725" cy="82550"/>
              </a:xfrm>
              <a:custGeom>
                <a:avLst/>
                <a:gdLst>
                  <a:gd name="T0" fmla="*/ 0 w 403"/>
                  <a:gd name="T1" fmla="*/ 157 h 157"/>
                  <a:gd name="T2" fmla="*/ 0 w 403"/>
                  <a:gd name="T3" fmla="*/ 0 h 157"/>
                  <a:gd name="T4" fmla="*/ 403 w 403"/>
                  <a:gd name="T5" fmla="*/ 0 h 157"/>
                  <a:gd name="T6" fmla="*/ 403 w 403"/>
                  <a:gd name="T7" fmla="*/ 157 h 157"/>
                </a:gdLst>
                <a:ahLst/>
                <a:cxnLst>
                  <a:cxn ang="0">
                    <a:pos x="T0" y="T1"/>
                  </a:cxn>
                  <a:cxn ang="0">
                    <a:pos x="T2" y="T3"/>
                  </a:cxn>
                  <a:cxn ang="0">
                    <a:pos x="T4" y="T5"/>
                  </a:cxn>
                  <a:cxn ang="0">
                    <a:pos x="T6" y="T7"/>
                  </a:cxn>
                </a:cxnLst>
                <a:rect l="0" t="0" r="r" b="b"/>
                <a:pathLst>
                  <a:path w="403" h="157">
                    <a:moveTo>
                      <a:pt x="0" y="157"/>
                    </a:moveTo>
                    <a:lnTo>
                      <a:pt x="0" y="0"/>
                    </a:lnTo>
                    <a:lnTo>
                      <a:pt x="403" y="0"/>
                    </a:lnTo>
                    <a:lnTo>
                      <a:pt x="403" y="157"/>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8" name="Line 399">
                <a:extLst>
                  <a:ext uri="{FF2B5EF4-FFF2-40B4-BE49-F238E27FC236}">
                    <a16:creationId xmlns:a16="http://schemas.microsoft.com/office/drawing/2014/main" id="{19B6D102-0998-421F-ABBA-78A31BA84D1C}"/>
                  </a:ext>
                </a:extLst>
              </p:cNvPr>
              <p:cNvSpPr>
                <a:spLocks noChangeShapeType="1"/>
              </p:cNvSpPr>
              <p:nvPr/>
            </p:nvSpPr>
            <p:spPr bwMode="auto">
              <a:xfrm flipH="1">
                <a:off x="-6389054" y="4657725"/>
                <a:ext cx="2127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9" name="Line 400">
                <a:extLst>
                  <a:ext uri="{FF2B5EF4-FFF2-40B4-BE49-F238E27FC236}">
                    <a16:creationId xmlns:a16="http://schemas.microsoft.com/office/drawing/2014/main" id="{BEF7B674-FE3F-45FB-BD87-F66A2168BCF1}"/>
                  </a:ext>
                </a:extLst>
              </p:cNvPr>
              <p:cNvSpPr>
                <a:spLocks noChangeShapeType="1"/>
              </p:cNvSpPr>
              <p:nvPr/>
            </p:nvSpPr>
            <p:spPr bwMode="auto">
              <a:xfrm flipV="1">
                <a:off x="-6389054" y="4948237"/>
                <a:ext cx="0" cy="49213"/>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0" name="Line 401">
                <a:extLst>
                  <a:ext uri="{FF2B5EF4-FFF2-40B4-BE49-F238E27FC236}">
                    <a16:creationId xmlns:a16="http://schemas.microsoft.com/office/drawing/2014/main" id="{B1560FED-B00A-4C4A-8445-B8C8D83E31E1}"/>
                  </a:ext>
                </a:extLst>
              </p:cNvPr>
              <p:cNvSpPr>
                <a:spLocks noChangeShapeType="1"/>
              </p:cNvSpPr>
              <p:nvPr/>
            </p:nvSpPr>
            <p:spPr bwMode="auto">
              <a:xfrm>
                <a:off x="-6389054" y="4948237"/>
                <a:ext cx="2127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1" name="Line 402">
                <a:extLst>
                  <a:ext uri="{FF2B5EF4-FFF2-40B4-BE49-F238E27FC236}">
                    <a16:creationId xmlns:a16="http://schemas.microsoft.com/office/drawing/2014/main" id="{979671D2-A59F-4255-80C7-FF8667042D6C}"/>
                  </a:ext>
                </a:extLst>
              </p:cNvPr>
              <p:cNvSpPr>
                <a:spLocks noChangeShapeType="1"/>
              </p:cNvSpPr>
              <p:nvPr/>
            </p:nvSpPr>
            <p:spPr bwMode="auto">
              <a:xfrm>
                <a:off x="-6176329" y="4948237"/>
                <a:ext cx="0" cy="49213"/>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2" name="Line 403">
                <a:extLst>
                  <a:ext uri="{FF2B5EF4-FFF2-40B4-BE49-F238E27FC236}">
                    <a16:creationId xmlns:a16="http://schemas.microsoft.com/office/drawing/2014/main" id="{F9B0CE4D-D392-4774-BCAE-543A2701EFF7}"/>
                  </a:ext>
                </a:extLst>
              </p:cNvPr>
              <p:cNvSpPr>
                <a:spLocks noChangeShapeType="1"/>
              </p:cNvSpPr>
              <p:nvPr/>
            </p:nvSpPr>
            <p:spPr bwMode="auto">
              <a:xfrm flipH="1">
                <a:off x="-6389054" y="4997450"/>
                <a:ext cx="2127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3" name="Line 404">
                <a:extLst>
                  <a:ext uri="{FF2B5EF4-FFF2-40B4-BE49-F238E27FC236}">
                    <a16:creationId xmlns:a16="http://schemas.microsoft.com/office/drawing/2014/main" id="{C8D6FA1C-C4E3-4C8E-8F4E-4F3A209BC6E8}"/>
                  </a:ext>
                </a:extLst>
              </p:cNvPr>
              <p:cNvSpPr>
                <a:spLocks noChangeShapeType="1"/>
              </p:cNvSpPr>
              <p:nvPr/>
            </p:nvSpPr>
            <p:spPr bwMode="auto">
              <a:xfrm>
                <a:off x="-6071554" y="4962525"/>
                <a:ext cx="0" cy="84138"/>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4" name="Line 405">
                <a:extLst>
                  <a:ext uri="{FF2B5EF4-FFF2-40B4-BE49-F238E27FC236}">
                    <a16:creationId xmlns:a16="http://schemas.microsoft.com/office/drawing/2014/main" id="{A9BEEA64-F499-4919-A325-1D2A20AF873A}"/>
                  </a:ext>
                </a:extLst>
              </p:cNvPr>
              <p:cNvSpPr>
                <a:spLocks noChangeShapeType="1"/>
              </p:cNvSpPr>
              <p:nvPr/>
            </p:nvSpPr>
            <p:spPr bwMode="auto">
              <a:xfrm flipH="1">
                <a:off x="-5747704" y="5005387"/>
                <a:ext cx="2127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Line 407">
                <a:extLst>
                  <a:ext uri="{FF2B5EF4-FFF2-40B4-BE49-F238E27FC236}">
                    <a16:creationId xmlns:a16="http://schemas.microsoft.com/office/drawing/2014/main" id="{B9447077-93B4-4860-BA43-14B6B7EDF453}"/>
                  </a:ext>
                </a:extLst>
              </p:cNvPr>
              <p:cNvSpPr>
                <a:spLocks noChangeShapeType="1"/>
              </p:cNvSpPr>
              <p:nvPr/>
            </p:nvSpPr>
            <p:spPr bwMode="auto">
              <a:xfrm flipH="1">
                <a:off x="-5747704" y="5079999"/>
                <a:ext cx="2127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Line 408">
                <a:extLst>
                  <a:ext uri="{FF2B5EF4-FFF2-40B4-BE49-F238E27FC236}">
                    <a16:creationId xmlns:a16="http://schemas.microsoft.com/office/drawing/2014/main" id="{2403A2FD-F053-4D15-A437-27146DCD540A}"/>
                  </a:ext>
                </a:extLst>
              </p:cNvPr>
              <p:cNvSpPr>
                <a:spLocks noChangeShapeType="1"/>
              </p:cNvSpPr>
              <p:nvPr/>
            </p:nvSpPr>
            <p:spPr bwMode="auto">
              <a:xfrm>
                <a:off x="-5747704" y="5005387"/>
                <a:ext cx="0" cy="74612"/>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Line 409">
                <a:extLst>
                  <a:ext uri="{FF2B5EF4-FFF2-40B4-BE49-F238E27FC236}">
                    <a16:creationId xmlns:a16="http://schemas.microsoft.com/office/drawing/2014/main" id="{583F81B7-8A7B-4B15-8AEC-55282A4D65C7}"/>
                  </a:ext>
                </a:extLst>
              </p:cNvPr>
              <p:cNvSpPr>
                <a:spLocks noChangeShapeType="1"/>
              </p:cNvSpPr>
              <p:nvPr/>
            </p:nvSpPr>
            <p:spPr bwMode="auto">
              <a:xfrm flipV="1">
                <a:off x="-5534979" y="5005387"/>
                <a:ext cx="0" cy="74612"/>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Line 410">
                <a:extLst>
                  <a:ext uri="{FF2B5EF4-FFF2-40B4-BE49-F238E27FC236}">
                    <a16:creationId xmlns:a16="http://schemas.microsoft.com/office/drawing/2014/main" id="{B91DDE03-F090-46DA-996E-D9E27F2E1A62}"/>
                  </a:ext>
                </a:extLst>
              </p:cNvPr>
              <p:cNvSpPr>
                <a:spLocks noChangeShapeType="1"/>
              </p:cNvSpPr>
              <p:nvPr/>
            </p:nvSpPr>
            <p:spPr bwMode="auto">
              <a:xfrm flipV="1">
                <a:off x="-5858829" y="4962524"/>
                <a:ext cx="0" cy="84137"/>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Line 411">
                <a:extLst>
                  <a:ext uri="{FF2B5EF4-FFF2-40B4-BE49-F238E27FC236}">
                    <a16:creationId xmlns:a16="http://schemas.microsoft.com/office/drawing/2014/main" id="{7F9469CD-BFC2-4EF2-B4C4-06E4A54FBCB6}"/>
                  </a:ext>
                </a:extLst>
              </p:cNvPr>
              <p:cNvSpPr>
                <a:spLocks noChangeShapeType="1"/>
              </p:cNvSpPr>
              <p:nvPr/>
            </p:nvSpPr>
            <p:spPr bwMode="auto">
              <a:xfrm>
                <a:off x="-6389054" y="4657724"/>
                <a:ext cx="0" cy="290512"/>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Line 412">
                <a:extLst>
                  <a:ext uri="{FF2B5EF4-FFF2-40B4-BE49-F238E27FC236}">
                    <a16:creationId xmlns:a16="http://schemas.microsoft.com/office/drawing/2014/main" id="{144FF460-5438-4CC3-BE8C-3D6CF27323F9}"/>
                  </a:ext>
                </a:extLst>
              </p:cNvPr>
              <p:cNvSpPr>
                <a:spLocks noChangeShapeType="1"/>
              </p:cNvSpPr>
              <p:nvPr/>
            </p:nvSpPr>
            <p:spPr bwMode="auto">
              <a:xfrm flipV="1">
                <a:off x="-6176329" y="4657724"/>
                <a:ext cx="0" cy="290512"/>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Line 413">
                <a:extLst>
                  <a:ext uri="{FF2B5EF4-FFF2-40B4-BE49-F238E27FC236}">
                    <a16:creationId xmlns:a16="http://schemas.microsoft.com/office/drawing/2014/main" id="{1263A601-94BE-4F45-B0F0-FEAF7220305D}"/>
                  </a:ext>
                </a:extLst>
              </p:cNvPr>
              <p:cNvSpPr>
                <a:spLocks noChangeShapeType="1"/>
              </p:cNvSpPr>
              <p:nvPr/>
            </p:nvSpPr>
            <p:spPr bwMode="auto">
              <a:xfrm flipH="1">
                <a:off x="-6071554" y="4692649"/>
                <a:ext cx="2127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Line 414">
                <a:extLst>
                  <a:ext uri="{FF2B5EF4-FFF2-40B4-BE49-F238E27FC236}">
                    <a16:creationId xmlns:a16="http://schemas.microsoft.com/office/drawing/2014/main" id="{796415AB-CBF7-4B5C-8898-F21C42D1CE6F}"/>
                  </a:ext>
                </a:extLst>
              </p:cNvPr>
              <p:cNvSpPr>
                <a:spLocks noChangeShapeType="1"/>
              </p:cNvSpPr>
              <p:nvPr/>
            </p:nvSpPr>
            <p:spPr bwMode="auto">
              <a:xfrm flipH="1">
                <a:off x="-6071554" y="4962524"/>
                <a:ext cx="2127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Line 415">
                <a:extLst>
                  <a:ext uri="{FF2B5EF4-FFF2-40B4-BE49-F238E27FC236}">
                    <a16:creationId xmlns:a16="http://schemas.microsoft.com/office/drawing/2014/main" id="{E6DC929E-83E9-4947-968B-DA5639DB9DC5}"/>
                  </a:ext>
                </a:extLst>
              </p:cNvPr>
              <p:cNvSpPr>
                <a:spLocks noChangeShapeType="1"/>
              </p:cNvSpPr>
              <p:nvPr/>
            </p:nvSpPr>
            <p:spPr bwMode="auto">
              <a:xfrm flipH="1">
                <a:off x="-6071554" y="5046662"/>
                <a:ext cx="2127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Line 416">
                <a:extLst>
                  <a:ext uri="{FF2B5EF4-FFF2-40B4-BE49-F238E27FC236}">
                    <a16:creationId xmlns:a16="http://schemas.microsoft.com/office/drawing/2014/main" id="{92DC9D69-AFA4-420D-B11E-B4AA07B5699D}"/>
                  </a:ext>
                </a:extLst>
              </p:cNvPr>
              <p:cNvSpPr>
                <a:spLocks noChangeShapeType="1"/>
              </p:cNvSpPr>
              <p:nvPr/>
            </p:nvSpPr>
            <p:spPr bwMode="auto">
              <a:xfrm>
                <a:off x="-6071554" y="4692649"/>
                <a:ext cx="0" cy="269875"/>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Line 417">
                <a:extLst>
                  <a:ext uri="{FF2B5EF4-FFF2-40B4-BE49-F238E27FC236}">
                    <a16:creationId xmlns:a16="http://schemas.microsoft.com/office/drawing/2014/main" id="{8F236B4C-E2AE-435B-A811-785FF4BE836E}"/>
                  </a:ext>
                </a:extLst>
              </p:cNvPr>
              <p:cNvSpPr>
                <a:spLocks noChangeShapeType="1"/>
              </p:cNvSpPr>
              <p:nvPr/>
            </p:nvSpPr>
            <p:spPr bwMode="auto">
              <a:xfrm flipV="1">
                <a:off x="-5858829" y="4692649"/>
                <a:ext cx="0" cy="269875"/>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418">
                <a:extLst>
                  <a:ext uri="{FF2B5EF4-FFF2-40B4-BE49-F238E27FC236}">
                    <a16:creationId xmlns:a16="http://schemas.microsoft.com/office/drawing/2014/main" id="{07E946DB-6C14-4162-9CD9-A2F604E539F6}"/>
                  </a:ext>
                </a:extLst>
              </p:cNvPr>
              <p:cNvSpPr>
                <a:spLocks/>
              </p:cNvSpPr>
              <p:nvPr/>
            </p:nvSpPr>
            <p:spPr bwMode="auto">
              <a:xfrm>
                <a:off x="-7030404" y="4575174"/>
                <a:ext cx="212725" cy="115887"/>
              </a:xfrm>
              <a:custGeom>
                <a:avLst/>
                <a:gdLst>
                  <a:gd name="T0" fmla="*/ 402 w 402"/>
                  <a:gd name="T1" fmla="*/ 218 h 218"/>
                  <a:gd name="T2" fmla="*/ 402 w 402"/>
                  <a:gd name="T3" fmla="*/ 0 h 218"/>
                  <a:gd name="T4" fmla="*/ 0 w 402"/>
                  <a:gd name="T5" fmla="*/ 0 h 218"/>
                  <a:gd name="T6" fmla="*/ 0 w 402"/>
                  <a:gd name="T7" fmla="*/ 218 h 218"/>
                </a:gdLst>
                <a:ahLst/>
                <a:cxnLst>
                  <a:cxn ang="0">
                    <a:pos x="T0" y="T1"/>
                  </a:cxn>
                  <a:cxn ang="0">
                    <a:pos x="T2" y="T3"/>
                  </a:cxn>
                  <a:cxn ang="0">
                    <a:pos x="T4" y="T5"/>
                  </a:cxn>
                  <a:cxn ang="0">
                    <a:pos x="T6" y="T7"/>
                  </a:cxn>
                </a:cxnLst>
                <a:rect l="0" t="0" r="r" b="b"/>
                <a:pathLst>
                  <a:path w="402" h="218">
                    <a:moveTo>
                      <a:pt x="402" y="218"/>
                    </a:moveTo>
                    <a:lnTo>
                      <a:pt x="402" y="0"/>
                    </a:lnTo>
                    <a:lnTo>
                      <a:pt x="0" y="0"/>
                    </a:lnTo>
                    <a:lnTo>
                      <a:pt x="0" y="218"/>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419">
                <a:extLst>
                  <a:ext uri="{FF2B5EF4-FFF2-40B4-BE49-F238E27FC236}">
                    <a16:creationId xmlns:a16="http://schemas.microsoft.com/office/drawing/2014/main" id="{3126F413-5717-4245-991D-0C1878FA2AC6}"/>
                  </a:ext>
                </a:extLst>
              </p:cNvPr>
              <p:cNvSpPr>
                <a:spLocks/>
              </p:cNvSpPr>
              <p:nvPr/>
            </p:nvSpPr>
            <p:spPr bwMode="auto">
              <a:xfrm>
                <a:off x="-6708141" y="4575174"/>
                <a:ext cx="212725" cy="71437"/>
              </a:xfrm>
              <a:custGeom>
                <a:avLst/>
                <a:gdLst>
                  <a:gd name="T0" fmla="*/ 0 w 403"/>
                  <a:gd name="T1" fmla="*/ 134 h 134"/>
                  <a:gd name="T2" fmla="*/ 0 w 403"/>
                  <a:gd name="T3" fmla="*/ 0 h 134"/>
                  <a:gd name="T4" fmla="*/ 403 w 403"/>
                  <a:gd name="T5" fmla="*/ 0 h 134"/>
                  <a:gd name="T6" fmla="*/ 403 w 403"/>
                  <a:gd name="T7" fmla="*/ 134 h 134"/>
                </a:gdLst>
                <a:ahLst/>
                <a:cxnLst>
                  <a:cxn ang="0">
                    <a:pos x="T0" y="T1"/>
                  </a:cxn>
                  <a:cxn ang="0">
                    <a:pos x="T2" y="T3"/>
                  </a:cxn>
                  <a:cxn ang="0">
                    <a:pos x="T4" y="T5"/>
                  </a:cxn>
                  <a:cxn ang="0">
                    <a:pos x="T6" y="T7"/>
                  </a:cxn>
                </a:cxnLst>
                <a:rect l="0" t="0" r="r" b="b"/>
                <a:pathLst>
                  <a:path w="403" h="134">
                    <a:moveTo>
                      <a:pt x="0" y="134"/>
                    </a:moveTo>
                    <a:lnTo>
                      <a:pt x="0" y="0"/>
                    </a:lnTo>
                    <a:lnTo>
                      <a:pt x="403" y="0"/>
                    </a:lnTo>
                    <a:lnTo>
                      <a:pt x="403" y="134"/>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Line 420">
                <a:extLst>
                  <a:ext uri="{FF2B5EF4-FFF2-40B4-BE49-F238E27FC236}">
                    <a16:creationId xmlns:a16="http://schemas.microsoft.com/office/drawing/2014/main" id="{E388B955-0CC2-4F1F-B4FD-346D5D085AFC}"/>
                  </a:ext>
                </a:extLst>
              </p:cNvPr>
              <p:cNvSpPr>
                <a:spLocks noChangeShapeType="1"/>
              </p:cNvSpPr>
              <p:nvPr/>
            </p:nvSpPr>
            <p:spPr bwMode="auto">
              <a:xfrm flipH="1">
                <a:off x="-6708141" y="4646612"/>
                <a:ext cx="2127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Line 421">
                <a:extLst>
                  <a:ext uri="{FF2B5EF4-FFF2-40B4-BE49-F238E27FC236}">
                    <a16:creationId xmlns:a16="http://schemas.microsoft.com/office/drawing/2014/main" id="{0FB30526-4FA3-430D-AC83-8E32273EB68B}"/>
                  </a:ext>
                </a:extLst>
              </p:cNvPr>
              <p:cNvSpPr>
                <a:spLocks noChangeShapeType="1"/>
              </p:cNvSpPr>
              <p:nvPr/>
            </p:nvSpPr>
            <p:spPr bwMode="auto">
              <a:xfrm>
                <a:off x="-7030404" y="4956809"/>
                <a:ext cx="0" cy="30162"/>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Line 422">
                <a:extLst>
                  <a:ext uri="{FF2B5EF4-FFF2-40B4-BE49-F238E27FC236}">
                    <a16:creationId xmlns:a16="http://schemas.microsoft.com/office/drawing/2014/main" id="{A93E3CEF-F610-41C4-BE3D-70BC7E08F5C1}"/>
                  </a:ext>
                </a:extLst>
              </p:cNvPr>
              <p:cNvSpPr>
                <a:spLocks noChangeShapeType="1"/>
              </p:cNvSpPr>
              <p:nvPr/>
            </p:nvSpPr>
            <p:spPr bwMode="auto">
              <a:xfrm flipV="1">
                <a:off x="-6708141" y="4943474"/>
                <a:ext cx="0" cy="55562"/>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Line 423">
                <a:extLst>
                  <a:ext uri="{FF2B5EF4-FFF2-40B4-BE49-F238E27FC236}">
                    <a16:creationId xmlns:a16="http://schemas.microsoft.com/office/drawing/2014/main" id="{FE5C2D51-5303-4E69-8DA2-DF4FD9384DF8}"/>
                  </a:ext>
                </a:extLst>
              </p:cNvPr>
              <p:cNvSpPr>
                <a:spLocks noChangeShapeType="1"/>
              </p:cNvSpPr>
              <p:nvPr/>
            </p:nvSpPr>
            <p:spPr bwMode="auto">
              <a:xfrm>
                <a:off x="-6708141" y="4943474"/>
                <a:ext cx="2127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 name="Line 424">
                <a:extLst>
                  <a:ext uri="{FF2B5EF4-FFF2-40B4-BE49-F238E27FC236}">
                    <a16:creationId xmlns:a16="http://schemas.microsoft.com/office/drawing/2014/main" id="{F523D7C6-B915-4392-8603-E6A2848BF8D4}"/>
                  </a:ext>
                </a:extLst>
              </p:cNvPr>
              <p:cNvSpPr>
                <a:spLocks noChangeShapeType="1"/>
              </p:cNvSpPr>
              <p:nvPr/>
            </p:nvSpPr>
            <p:spPr bwMode="auto">
              <a:xfrm>
                <a:off x="-6495416" y="4943474"/>
                <a:ext cx="0" cy="55562"/>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Line 425">
                <a:extLst>
                  <a:ext uri="{FF2B5EF4-FFF2-40B4-BE49-F238E27FC236}">
                    <a16:creationId xmlns:a16="http://schemas.microsoft.com/office/drawing/2014/main" id="{A92FD744-901D-4AB9-A480-AC3A45F1F6F7}"/>
                  </a:ext>
                </a:extLst>
              </p:cNvPr>
              <p:cNvSpPr>
                <a:spLocks noChangeShapeType="1"/>
              </p:cNvSpPr>
              <p:nvPr/>
            </p:nvSpPr>
            <p:spPr bwMode="auto">
              <a:xfrm flipH="1">
                <a:off x="-6708141" y="4999037"/>
                <a:ext cx="2127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 name="Line 426">
                <a:extLst>
                  <a:ext uri="{FF2B5EF4-FFF2-40B4-BE49-F238E27FC236}">
                    <a16:creationId xmlns:a16="http://schemas.microsoft.com/office/drawing/2014/main" id="{51EA09F5-47AC-434D-9559-A193C7E5A240}"/>
                  </a:ext>
                </a:extLst>
              </p:cNvPr>
              <p:cNvSpPr>
                <a:spLocks noChangeShapeType="1"/>
              </p:cNvSpPr>
              <p:nvPr/>
            </p:nvSpPr>
            <p:spPr bwMode="auto">
              <a:xfrm flipV="1">
                <a:off x="-6817679" y="4946649"/>
                <a:ext cx="0" cy="30162"/>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 name="Line 427">
                <a:extLst>
                  <a:ext uri="{FF2B5EF4-FFF2-40B4-BE49-F238E27FC236}">
                    <a16:creationId xmlns:a16="http://schemas.microsoft.com/office/drawing/2014/main" id="{3EE4892A-11C6-4811-AE6D-E7E8CE45EEE2}"/>
                  </a:ext>
                </a:extLst>
              </p:cNvPr>
              <p:cNvSpPr>
                <a:spLocks noChangeShapeType="1"/>
              </p:cNvSpPr>
              <p:nvPr/>
            </p:nvSpPr>
            <p:spPr bwMode="auto">
              <a:xfrm flipH="1">
                <a:off x="-7030404" y="4691062"/>
                <a:ext cx="2127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 name="Line 428">
                <a:extLst>
                  <a:ext uri="{FF2B5EF4-FFF2-40B4-BE49-F238E27FC236}">
                    <a16:creationId xmlns:a16="http://schemas.microsoft.com/office/drawing/2014/main" id="{1FE06BE9-48C2-47A2-A5DA-72304EDF1936}"/>
                  </a:ext>
                </a:extLst>
              </p:cNvPr>
              <p:cNvSpPr>
                <a:spLocks noChangeShapeType="1"/>
              </p:cNvSpPr>
              <p:nvPr/>
            </p:nvSpPr>
            <p:spPr bwMode="auto">
              <a:xfrm flipH="1">
                <a:off x="-7030404" y="4946649"/>
                <a:ext cx="2127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 name="Line 429">
                <a:extLst>
                  <a:ext uri="{FF2B5EF4-FFF2-40B4-BE49-F238E27FC236}">
                    <a16:creationId xmlns:a16="http://schemas.microsoft.com/office/drawing/2014/main" id="{0AA92DD6-4352-4C41-9B89-33E27FFF3CB9}"/>
                  </a:ext>
                </a:extLst>
              </p:cNvPr>
              <p:cNvSpPr>
                <a:spLocks noChangeShapeType="1"/>
              </p:cNvSpPr>
              <p:nvPr/>
            </p:nvSpPr>
            <p:spPr bwMode="auto">
              <a:xfrm flipH="1">
                <a:off x="-7030404" y="4976812"/>
                <a:ext cx="2127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 name="Line 430">
                <a:extLst>
                  <a:ext uri="{FF2B5EF4-FFF2-40B4-BE49-F238E27FC236}">
                    <a16:creationId xmlns:a16="http://schemas.microsoft.com/office/drawing/2014/main" id="{6A99B463-883A-4433-902C-71831E9E5F36}"/>
                  </a:ext>
                </a:extLst>
              </p:cNvPr>
              <p:cNvSpPr>
                <a:spLocks noChangeShapeType="1"/>
              </p:cNvSpPr>
              <p:nvPr/>
            </p:nvSpPr>
            <p:spPr bwMode="auto">
              <a:xfrm>
                <a:off x="-6708141" y="4646612"/>
                <a:ext cx="0" cy="296862"/>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 name="Line 431">
                <a:extLst>
                  <a:ext uri="{FF2B5EF4-FFF2-40B4-BE49-F238E27FC236}">
                    <a16:creationId xmlns:a16="http://schemas.microsoft.com/office/drawing/2014/main" id="{C74E32C6-7E1C-4254-9246-ABAF2D122BEF}"/>
                  </a:ext>
                </a:extLst>
              </p:cNvPr>
              <p:cNvSpPr>
                <a:spLocks noChangeShapeType="1"/>
              </p:cNvSpPr>
              <p:nvPr/>
            </p:nvSpPr>
            <p:spPr bwMode="auto">
              <a:xfrm flipV="1">
                <a:off x="-6495416" y="4646612"/>
                <a:ext cx="0" cy="296862"/>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 name="Line 432">
                <a:extLst>
                  <a:ext uri="{FF2B5EF4-FFF2-40B4-BE49-F238E27FC236}">
                    <a16:creationId xmlns:a16="http://schemas.microsoft.com/office/drawing/2014/main" id="{85503EF3-D3B1-4A89-AF62-4AEF9DBBBF15}"/>
                  </a:ext>
                </a:extLst>
              </p:cNvPr>
              <p:cNvSpPr>
                <a:spLocks noChangeShapeType="1"/>
              </p:cNvSpPr>
              <p:nvPr/>
            </p:nvSpPr>
            <p:spPr bwMode="auto">
              <a:xfrm>
                <a:off x="-7030404" y="4701222"/>
                <a:ext cx="0" cy="255587"/>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Line 433">
                <a:extLst>
                  <a:ext uri="{FF2B5EF4-FFF2-40B4-BE49-F238E27FC236}">
                    <a16:creationId xmlns:a16="http://schemas.microsoft.com/office/drawing/2014/main" id="{AF9560C0-774A-4B18-9CC3-958277DD8D84}"/>
                  </a:ext>
                </a:extLst>
              </p:cNvPr>
              <p:cNvSpPr>
                <a:spLocks noChangeShapeType="1"/>
              </p:cNvSpPr>
              <p:nvPr/>
            </p:nvSpPr>
            <p:spPr bwMode="auto">
              <a:xfrm flipV="1">
                <a:off x="-6817679" y="4691062"/>
                <a:ext cx="0" cy="255587"/>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434">
                <a:extLst>
                  <a:ext uri="{FF2B5EF4-FFF2-40B4-BE49-F238E27FC236}">
                    <a16:creationId xmlns:a16="http://schemas.microsoft.com/office/drawing/2014/main" id="{BA6FDC50-C90B-4005-83E7-E970D95D4AAF}"/>
                  </a:ext>
                </a:extLst>
              </p:cNvPr>
              <p:cNvSpPr>
                <a:spLocks/>
              </p:cNvSpPr>
              <p:nvPr/>
            </p:nvSpPr>
            <p:spPr bwMode="auto">
              <a:xfrm>
                <a:off x="-6708141" y="4999037"/>
                <a:ext cx="212725" cy="666750"/>
              </a:xfrm>
              <a:custGeom>
                <a:avLst/>
                <a:gdLst>
                  <a:gd name="T0" fmla="*/ 0 w 403"/>
                  <a:gd name="T1" fmla="*/ 0 h 1260"/>
                  <a:gd name="T2" fmla="*/ 0 w 403"/>
                  <a:gd name="T3" fmla="*/ 1260 h 1260"/>
                  <a:gd name="T4" fmla="*/ 403 w 403"/>
                  <a:gd name="T5" fmla="*/ 1260 h 1260"/>
                  <a:gd name="T6" fmla="*/ 403 w 403"/>
                  <a:gd name="T7" fmla="*/ 0 h 1260"/>
                </a:gdLst>
                <a:ahLst/>
                <a:cxnLst>
                  <a:cxn ang="0">
                    <a:pos x="T0" y="T1"/>
                  </a:cxn>
                  <a:cxn ang="0">
                    <a:pos x="T2" y="T3"/>
                  </a:cxn>
                  <a:cxn ang="0">
                    <a:pos x="T4" y="T5"/>
                  </a:cxn>
                  <a:cxn ang="0">
                    <a:pos x="T6" y="T7"/>
                  </a:cxn>
                </a:cxnLst>
                <a:rect l="0" t="0" r="r" b="b"/>
                <a:pathLst>
                  <a:path w="403" h="1260">
                    <a:moveTo>
                      <a:pt x="0" y="0"/>
                    </a:moveTo>
                    <a:lnTo>
                      <a:pt x="0" y="1260"/>
                    </a:lnTo>
                    <a:lnTo>
                      <a:pt x="403" y="1260"/>
                    </a:lnTo>
                    <a:lnTo>
                      <a:pt x="403" y="0"/>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435">
                <a:extLst>
                  <a:ext uri="{FF2B5EF4-FFF2-40B4-BE49-F238E27FC236}">
                    <a16:creationId xmlns:a16="http://schemas.microsoft.com/office/drawing/2014/main" id="{742BED21-C5E0-44B1-A9BD-97D1F3C16B94}"/>
                  </a:ext>
                </a:extLst>
              </p:cNvPr>
              <p:cNvSpPr>
                <a:spLocks/>
              </p:cNvSpPr>
              <p:nvPr/>
            </p:nvSpPr>
            <p:spPr bwMode="auto">
              <a:xfrm>
                <a:off x="-7030404" y="4976812"/>
                <a:ext cx="212725" cy="688975"/>
              </a:xfrm>
              <a:custGeom>
                <a:avLst/>
                <a:gdLst>
                  <a:gd name="T0" fmla="*/ 0 w 402"/>
                  <a:gd name="T1" fmla="*/ 0 h 1302"/>
                  <a:gd name="T2" fmla="*/ 0 w 402"/>
                  <a:gd name="T3" fmla="*/ 1302 h 1302"/>
                  <a:gd name="T4" fmla="*/ 402 w 402"/>
                  <a:gd name="T5" fmla="*/ 1302 h 1302"/>
                  <a:gd name="T6" fmla="*/ 402 w 402"/>
                  <a:gd name="T7" fmla="*/ 0 h 1302"/>
                </a:gdLst>
                <a:ahLst/>
                <a:cxnLst>
                  <a:cxn ang="0">
                    <a:pos x="T0" y="T1"/>
                  </a:cxn>
                  <a:cxn ang="0">
                    <a:pos x="T2" y="T3"/>
                  </a:cxn>
                  <a:cxn ang="0">
                    <a:pos x="T4" y="T5"/>
                  </a:cxn>
                  <a:cxn ang="0">
                    <a:pos x="T6" y="T7"/>
                  </a:cxn>
                </a:cxnLst>
                <a:rect l="0" t="0" r="r" b="b"/>
                <a:pathLst>
                  <a:path w="402" h="1302">
                    <a:moveTo>
                      <a:pt x="0" y="0"/>
                    </a:moveTo>
                    <a:lnTo>
                      <a:pt x="0" y="1302"/>
                    </a:lnTo>
                    <a:lnTo>
                      <a:pt x="402" y="1302"/>
                    </a:lnTo>
                    <a:lnTo>
                      <a:pt x="402" y="0"/>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436">
                <a:extLst>
                  <a:ext uri="{FF2B5EF4-FFF2-40B4-BE49-F238E27FC236}">
                    <a16:creationId xmlns:a16="http://schemas.microsoft.com/office/drawing/2014/main" id="{4AA25AA5-925B-430A-8A44-6F6D3F9869EE}"/>
                  </a:ext>
                </a:extLst>
              </p:cNvPr>
              <p:cNvSpPr>
                <a:spLocks/>
              </p:cNvSpPr>
              <p:nvPr/>
            </p:nvSpPr>
            <p:spPr bwMode="auto">
              <a:xfrm>
                <a:off x="-5747704" y="5079999"/>
                <a:ext cx="212725" cy="585787"/>
              </a:xfrm>
              <a:custGeom>
                <a:avLst/>
                <a:gdLst>
                  <a:gd name="T0" fmla="*/ 0 w 402"/>
                  <a:gd name="T1" fmla="*/ 0 h 1108"/>
                  <a:gd name="T2" fmla="*/ 0 w 402"/>
                  <a:gd name="T3" fmla="*/ 1108 h 1108"/>
                  <a:gd name="T4" fmla="*/ 402 w 402"/>
                  <a:gd name="T5" fmla="*/ 1108 h 1108"/>
                  <a:gd name="T6" fmla="*/ 402 w 402"/>
                  <a:gd name="T7" fmla="*/ 0 h 1108"/>
                </a:gdLst>
                <a:ahLst/>
                <a:cxnLst>
                  <a:cxn ang="0">
                    <a:pos x="T0" y="T1"/>
                  </a:cxn>
                  <a:cxn ang="0">
                    <a:pos x="T2" y="T3"/>
                  </a:cxn>
                  <a:cxn ang="0">
                    <a:pos x="T4" y="T5"/>
                  </a:cxn>
                  <a:cxn ang="0">
                    <a:pos x="T6" y="T7"/>
                  </a:cxn>
                </a:cxnLst>
                <a:rect l="0" t="0" r="r" b="b"/>
                <a:pathLst>
                  <a:path w="402" h="1108">
                    <a:moveTo>
                      <a:pt x="0" y="0"/>
                    </a:moveTo>
                    <a:lnTo>
                      <a:pt x="0" y="1108"/>
                    </a:lnTo>
                    <a:lnTo>
                      <a:pt x="402" y="1108"/>
                    </a:lnTo>
                    <a:lnTo>
                      <a:pt x="402" y="0"/>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437">
                <a:extLst>
                  <a:ext uri="{FF2B5EF4-FFF2-40B4-BE49-F238E27FC236}">
                    <a16:creationId xmlns:a16="http://schemas.microsoft.com/office/drawing/2014/main" id="{24A886BA-0FBA-4DA5-BC3E-8CCEDC07A988}"/>
                  </a:ext>
                </a:extLst>
              </p:cNvPr>
              <p:cNvSpPr>
                <a:spLocks/>
              </p:cNvSpPr>
              <p:nvPr/>
            </p:nvSpPr>
            <p:spPr bwMode="auto">
              <a:xfrm>
                <a:off x="-6389054" y="4997449"/>
                <a:ext cx="212725" cy="668337"/>
              </a:xfrm>
              <a:custGeom>
                <a:avLst/>
                <a:gdLst>
                  <a:gd name="T0" fmla="*/ 0 w 403"/>
                  <a:gd name="T1" fmla="*/ 0 h 1263"/>
                  <a:gd name="T2" fmla="*/ 0 w 403"/>
                  <a:gd name="T3" fmla="*/ 1263 h 1263"/>
                  <a:gd name="T4" fmla="*/ 403 w 403"/>
                  <a:gd name="T5" fmla="*/ 1263 h 1263"/>
                  <a:gd name="T6" fmla="*/ 403 w 403"/>
                  <a:gd name="T7" fmla="*/ 0 h 1263"/>
                </a:gdLst>
                <a:ahLst/>
                <a:cxnLst>
                  <a:cxn ang="0">
                    <a:pos x="T0" y="T1"/>
                  </a:cxn>
                  <a:cxn ang="0">
                    <a:pos x="T2" y="T3"/>
                  </a:cxn>
                  <a:cxn ang="0">
                    <a:pos x="T4" y="T5"/>
                  </a:cxn>
                  <a:cxn ang="0">
                    <a:pos x="T6" y="T7"/>
                  </a:cxn>
                </a:cxnLst>
                <a:rect l="0" t="0" r="r" b="b"/>
                <a:pathLst>
                  <a:path w="403" h="1263">
                    <a:moveTo>
                      <a:pt x="0" y="0"/>
                    </a:moveTo>
                    <a:lnTo>
                      <a:pt x="0" y="1263"/>
                    </a:lnTo>
                    <a:lnTo>
                      <a:pt x="403" y="1263"/>
                    </a:lnTo>
                    <a:lnTo>
                      <a:pt x="403" y="0"/>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438">
                <a:extLst>
                  <a:ext uri="{FF2B5EF4-FFF2-40B4-BE49-F238E27FC236}">
                    <a16:creationId xmlns:a16="http://schemas.microsoft.com/office/drawing/2014/main" id="{A0ABEF54-9B0B-4C9B-8228-71708DF3119D}"/>
                  </a:ext>
                </a:extLst>
              </p:cNvPr>
              <p:cNvSpPr>
                <a:spLocks/>
              </p:cNvSpPr>
              <p:nvPr/>
            </p:nvSpPr>
            <p:spPr bwMode="auto">
              <a:xfrm>
                <a:off x="-6071554" y="5046662"/>
                <a:ext cx="212725" cy="619125"/>
              </a:xfrm>
              <a:custGeom>
                <a:avLst/>
                <a:gdLst>
                  <a:gd name="T0" fmla="*/ 0 w 403"/>
                  <a:gd name="T1" fmla="*/ 0 h 1169"/>
                  <a:gd name="T2" fmla="*/ 0 w 403"/>
                  <a:gd name="T3" fmla="*/ 1169 h 1169"/>
                  <a:gd name="T4" fmla="*/ 403 w 403"/>
                  <a:gd name="T5" fmla="*/ 1169 h 1169"/>
                  <a:gd name="T6" fmla="*/ 403 w 403"/>
                  <a:gd name="T7" fmla="*/ 0 h 1169"/>
                </a:gdLst>
                <a:ahLst/>
                <a:cxnLst>
                  <a:cxn ang="0">
                    <a:pos x="T0" y="T1"/>
                  </a:cxn>
                  <a:cxn ang="0">
                    <a:pos x="T2" y="T3"/>
                  </a:cxn>
                  <a:cxn ang="0">
                    <a:pos x="T4" y="T5"/>
                  </a:cxn>
                  <a:cxn ang="0">
                    <a:pos x="T6" y="T7"/>
                  </a:cxn>
                </a:cxnLst>
                <a:rect l="0" t="0" r="r" b="b"/>
                <a:pathLst>
                  <a:path w="403" h="1169">
                    <a:moveTo>
                      <a:pt x="0" y="0"/>
                    </a:moveTo>
                    <a:lnTo>
                      <a:pt x="0" y="1169"/>
                    </a:lnTo>
                    <a:lnTo>
                      <a:pt x="403" y="1169"/>
                    </a:lnTo>
                    <a:lnTo>
                      <a:pt x="403" y="0"/>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 name="Rectangle 439">
                <a:extLst>
                  <a:ext uri="{FF2B5EF4-FFF2-40B4-BE49-F238E27FC236}">
                    <a16:creationId xmlns:a16="http://schemas.microsoft.com/office/drawing/2014/main" id="{0BFDEF7D-578C-4B06-9036-FDC354FD5990}"/>
                  </a:ext>
                </a:extLst>
              </p:cNvPr>
              <p:cNvSpPr>
                <a:spLocks noChangeArrowheads="1"/>
              </p:cNvSpPr>
              <p:nvPr/>
            </p:nvSpPr>
            <p:spPr bwMode="auto">
              <a:xfrm>
                <a:off x="-5425441" y="4578349"/>
                <a:ext cx="207963" cy="1084262"/>
              </a:xfrm>
              <a:prstGeom prst="rect">
                <a:avLst/>
              </a:prstGeom>
              <a:noFill/>
              <a:ln w="6350">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04" name="Groupe 1203">
              <a:extLst>
                <a:ext uri="{FF2B5EF4-FFF2-40B4-BE49-F238E27FC236}">
                  <a16:creationId xmlns:a16="http://schemas.microsoft.com/office/drawing/2014/main" id="{74589F2D-CE67-40D4-9B17-740854838345}"/>
                </a:ext>
              </a:extLst>
            </p:cNvPr>
            <p:cNvGrpSpPr/>
            <p:nvPr/>
          </p:nvGrpSpPr>
          <p:grpSpPr>
            <a:xfrm>
              <a:off x="4039001" y="4773294"/>
              <a:ext cx="3422960" cy="1411670"/>
              <a:chOff x="-4819016" y="4559934"/>
              <a:chExt cx="2146300" cy="1135063"/>
            </a:xfrm>
          </p:grpSpPr>
          <p:sp>
            <p:nvSpPr>
              <p:cNvPr id="299" name="Freeform 10">
                <a:extLst>
                  <a:ext uri="{FF2B5EF4-FFF2-40B4-BE49-F238E27FC236}">
                    <a16:creationId xmlns:a16="http://schemas.microsoft.com/office/drawing/2014/main" id="{8B8578A1-CF5C-48FD-AF84-5CA9FE6576F4}"/>
                  </a:ext>
                </a:extLst>
              </p:cNvPr>
              <p:cNvSpPr>
                <a:spLocks/>
              </p:cNvSpPr>
              <p:nvPr/>
            </p:nvSpPr>
            <p:spPr bwMode="auto">
              <a:xfrm>
                <a:off x="-4787266" y="4559934"/>
                <a:ext cx="2114550" cy="1109662"/>
              </a:xfrm>
              <a:custGeom>
                <a:avLst/>
                <a:gdLst>
                  <a:gd name="T0" fmla="*/ 3995 w 3995"/>
                  <a:gd name="T1" fmla="*/ 2097 h 2097"/>
                  <a:gd name="T2" fmla="*/ 0 w 3995"/>
                  <a:gd name="T3" fmla="*/ 2097 h 2097"/>
                  <a:gd name="T4" fmla="*/ 0 w 3995"/>
                  <a:gd name="T5" fmla="*/ 0 h 2097"/>
                </a:gdLst>
                <a:ahLst/>
                <a:cxnLst>
                  <a:cxn ang="0">
                    <a:pos x="T0" y="T1"/>
                  </a:cxn>
                  <a:cxn ang="0">
                    <a:pos x="T2" y="T3"/>
                  </a:cxn>
                  <a:cxn ang="0">
                    <a:pos x="T4" y="T5"/>
                  </a:cxn>
                </a:cxnLst>
                <a:rect l="0" t="0" r="r" b="b"/>
                <a:pathLst>
                  <a:path w="3995" h="2097">
                    <a:moveTo>
                      <a:pt x="3995" y="2097"/>
                    </a:moveTo>
                    <a:lnTo>
                      <a:pt x="0" y="2097"/>
                    </a:lnTo>
                    <a:lnTo>
                      <a:pt x="0" y="0"/>
                    </a:lnTo>
                  </a:path>
                </a:pathLst>
              </a:custGeom>
              <a:noFill/>
              <a:ln w="1270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7" name="Line 28">
                <a:extLst>
                  <a:ext uri="{FF2B5EF4-FFF2-40B4-BE49-F238E27FC236}">
                    <a16:creationId xmlns:a16="http://schemas.microsoft.com/office/drawing/2014/main" id="{5CE140B0-DFE1-4354-9527-34B333EC5F11}"/>
                  </a:ext>
                </a:extLst>
              </p:cNvPr>
              <p:cNvSpPr>
                <a:spLocks noChangeShapeType="1"/>
              </p:cNvSpPr>
              <p:nvPr/>
            </p:nvSpPr>
            <p:spPr bwMode="auto">
              <a:xfrm>
                <a:off x="-2685416" y="5669597"/>
                <a:ext cx="0" cy="2540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8" name="Line 29">
                <a:extLst>
                  <a:ext uri="{FF2B5EF4-FFF2-40B4-BE49-F238E27FC236}">
                    <a16:creationId xmlns:a16="http://schemas.microsoft.com/office/drawing/2014/main" id="{8CFC6092-D281-4637-86F8-3089D93BCCFD}"/>
                  </a:ext>
                </a:extLst>
              </p:cNvPr>
              <p:cNvSpPr>
                <a:spLocks noChangeShapeType="1"/>
              </p:cNvSpPr>
              <p:nvPr/>
            </p:nvSpPr>
            <p:spPr bwMode="auto">
              <a:xfrm>
                <a:off x="-3214054" y="5669597"/>
                <a:ext cx="0" cy="2540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9" name="Line 30">
                <a:extLst>
                  <a:ext uri="{FF2B5EF4-FFF2-40B4-BE49-F238E27FC236}">
                    <a16:creationId xmlns:a16="http://schemas.microsoft.com/office/drawing/2014/main" id="{BDEACE50-EB3A-4B4E-B7C5-9C8D9F8CF708}"/>
                  </a:ext>
                </a:extLst>
              </p:cNvPr>
              <p:cNvSpPr>
                <a:spLocks noChangeShapeType="1"/>
              </p:cNvSpPr>
              <p:nvPr/>
            </p:nvSpPr>
            <p:spPr bwMode="auto">
              <a:xfrm>
                <a:off x="-2947354" y="5669597"/>
                <a:ext cx="0" cy="2540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 name="Line 78">
                <a:extLst>
                  <a:ext uri="{FF2B5EF4-FFF2-40B4-BE49-F238E27FC236}">
                    <a16:creationId xmlns:a16="http://schemas.microsoft.com/office/drawing/2014/main" id="{EB25B6F4-12B0-43B6-A60E-184F6780F097}"/>
                  </a:ext>
                </a:extLst>
              </p:cNvPr>
              <p:cNvSpPr>
                <a:spLocks noChangeShapeType="1"/>
              </p:cNvSpPr>
              <p:nvPr/>
            </p:nvSpPr>
            <p:spPr bwMode="auto">
              <a:xfrm>
                <a:off x="-4819016" y="4788534"/>
                <a:ext cx="28575" cy="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 name="Line 79">
                <a:extLst>
                  <a:ext uri="{FF2B5EF4-FFF2-40B4-BE49-F238E27FC236}">
                    <a16:creationId xmlns:a16="http://schemas.microsoft.com/office/drawing/2014/main" id="{C05B278B-9CC0-4980-9660-77BEE125404D}"/>
                  </a:ext>
                </a:extLst>
              </p:cNvPr>
              <p:cNvSpPr>
                <a:spLocks noChangeShapeType="1"/>
              </p:cNvSpPr>
              <p:nvPr/>
            </p:nvSpPr>
            <p:spPr bwMode="auto">
              <a:xfrm>
                <a:off x="-4819016" y="4569459"/>
                <a:ext cx="28575" cy="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 name="Line 80">
                <a:extLst>
                  <a:ext uri="{FF2B5EF4-FFF2-40B4-BE49-F238E27FC236}">
                    <a16:creationId xmlns:a16="http://schemas.microsoft.com/office/drawing/2014/main" id="{90FA6DDC-D7F5-47E7-856F-6C789CEC7FE1}"/>
                  </a:ext>
                </a:extLst>
              </p:cNvPr>
              <p:cNvSpPr>
                <a:spLocks noChangeShapeType="1"/>
              </p:cNvSpPr>
              <p:nvPr/>
            </p:nvSpPr>
            <p:spPr bwMode="auto">
              <a:xfrm>
                <a:off x="-4819016" y="5450522"/>
                <a:ext cx="28575" cy="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 name="Line 81">
                <a:extLst>
                  <a:ext uri="{FF2B5EF4-FFF2-40B4-BE49-F238E27FC236}">
                    <a16:creationId xmlns:a16="http://schemas.microsoft.com/office/drawing/2014/main" id="{9B95A34C-705A-4E41-8AC0-9468A9C0F7BA}"/>
                  </a:ext>
                </a:extLst>
              </p:cNvPr>
              <p:cNvSpPr>
                <a:spLocks noChangeShapeType="1"/>
              </p:cNvSpPr>
              <p:nvPr/>
            </p:nvSpPr>
            <p:spPr bwMode="auto">
              <a:xfrm>
                <a:off x="-4819016" y="5229859"/>
                <a:ext cx="28575" cy="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 name="Line 82">
                <a:extLst>
                  <a:ext uri="{FF2B5EF4-FFF2-40B4-BE49-F238E27FC236}">
                    <a16:creationId xmlns:a16="http://schemas.microsoft.com/office/drawing/2014/main" id="{74CC6935-3032-40A1-9547-22482305E2D2}"/>
                  </a:ext>
                </a:extLst>
              </p:cNvPr>
              <p:cNvSpPr>
                <a:spLocks noChangeShapeType="1"/>
              </p:cNvSpPr>
              <p:nvPr/>
            </p:nvSpPr>
            <p:spPr bwMode="auto">
              <a:xfrm>
                <a:off x="-4819016" y="5010784"/>
                <a:ext cx="28575" cy="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 name="Freeform 83">
                <a:extLst>
                  <a:ext uri="{FF2B5EF4-FFF2-40B4-BE49-F238E27FC236}">
                    <a16:creationId xmlns:a16="http://schemas.microsoft.com/office/drawing/2014/main" id="{A27E4A25-4DFE-41BD-8E70-02C6D6520662}"/>
                  </a:ext>
                </a:extLst>
              </p:cNvPr>
              <p:cNvSpPr>
                <a:spLocks/>
              </p:cNvSpPr>
              <p:nvPr/>
            </p:nvSpPr>
            <p:spPr bwMode="auto">
              <a:xfrm>
                <a:off x="-4819016" y="5669597"/>
                <a:ext cx="28575" cy="25400"/>
              </a:xfrm>
              <a:custGeom>
                <a:avLst/>
                <a:gdLst>
                  <a:gd name="T0" fmla="*/ 0 w 55"/>
                  <a:gd name="T1" fmla="*/ 0 h 50"/>
                  <a:gd name="T2" fmla="*/ 55 w 55"/>
                  <a:gd name="T3" fmla="*/ 0 h 50"/>
                  <a:gd name="T4" fmla="*/ 55 w 55"/>
                  <a:gd name="T5" fmla="*/ 50 h 50"/>
                </a:gdLst>
                <a:ahLst/>
                <a:cxnLst>
                  <a:cxn ang="0">
                    <a:pos x="T0" y="T1"/>
                  </a:cxn>
                  <a:cxn ang="0">
                    <a:pos x="T2" y="T3"/>
                  </a:cxn>
                  <a:cxn ang="0">
                    <a:pos x="T4" y="T5"/>
                  </a:cxn>
                </a:cxnLst>
                <a:rect l="0" t="0" r="r" b="b"/>
                <a:pathLst>
                  <a:path w="55" h="50">
                    <a:moveTo>
                      <a:pt x="0" y="0"/>
                    </a:moveTo>
                    <a:lnTo>
                      <a:pt x="55" y="0"/>
                    </a:lnTo>
                    <a:lnTo>
                      <a:pt x="55" y="50"/>
                    </a:lnTo>
                  </a:path>
                </a:pathLst>
              </a:custGeom>
              <a:noFill/>
              <a:ln w="1270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 name="Line 84">
                <a:extLst>
                  <a:ext uri="{FF2B5EF4-FFF2-40B4-BE49-F238E27FC236}">
                    <a16:creationId xmlns:a16="http://schemas.microsoft.com/office/drawing/2014/main" id="{C1651D1B-2741-436F-9084-EBBAD19535D5}"/>
                  </a:ext>
                </a:extLst>
              </p:cNvPr>
              <p:cNvSpPr>
                <a:spLocks noChangeShapeType="1"/>
              </p:cNvSpPr>
              <p:nvPr/>
            </p:nvSpPr>
            <p:spPr bwMode="auto">
              <a:xfrm>
                <a:off x="-4528504" y="5669597"/>
                <a:ext cx="0" cy="2540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 name="Line 86">
                <a:extLst>
                  <a:ext uri="{FF2B5EF4-FFF2-40B4-BE49-F238E27FC236}">
                    <a16:creationId xmlns:a16="http://schemas.microsoft.com/office/drawing/2014/main" id="{B0452DA6-5D9F-4F67-AC0E-D667F789C609}"/>
                  </a:ext>
                </a:extLst>
              </p:cNvPr>
              <p:cNvSpPr>
                <a:spLocks noChangeShapeType="1"/>
              </p:cNvSpPr>
              <p:nvPr/>
            </p:nvSpPr>
            <p:spPr bwMode="auto">
              <a:xfrm>
                <a:off x="-3739516" y="5669597"/>
                <a:ext cx="0" cy="2540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1" name="Line 87">
                <a:extLst>
                  <a:ext uri="{FF2B5EF4-FFF2-40B4-BE49-F238E27FC236}">
                    <a16:creationId xmlns:a16="http://schemas.microsoft.com/office/drawing/2014/main" id="{D6A4CD1F-6A48-49A9-8EE1-9F416EFD73BA}"/>
                  </a:ext>
                </a:extLst>
              </p:cNvPr>
              <p:cNvSpPr>
                <a:spLocks noChangeShapeType="1"/>
              </p:cNvSpPr>
              <p:nvPr/>
            </p:nvSpPr>
            <p:spPr bwMode="auto">
              <a:xfrm>
                <a:off x="-3477579" y="5669597"/>
                <a:ext cx="0" cy="2540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2" name="Line 88">
                <a:extLst>
                  <a:ext uri="{FF2B5EF4-FFF2-40B4-BE49-F238E27FC236}">
                    <a16:creationId xmlns:a16="http://schemas.microsoft.com/office/drawing/2014/main" id="{F2103C19-7533-4CE2-8A0D-66F4379BA369}"/>
                  </a:ext>
                </a:extLst>
              </p:cNvPr>
              <p:cNvSpPr>
                <a:spLocks noChangeShapeType="1"/>
              </p:cNvSpPr>
              <p:nvPr/>
            </p:nvSpPr>
            <p:spPr bwMode="auto">
              <a:xfrm>
                <a:off x="-4261804" y="5669597"/>
                <a:ext cx="0" cy="2540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3" name="Line 89">
                <a:extLst>
                  <a:ext uri="{FF2B5EF4-FFF2-40B4-BE49-F238E27FC236}">
                    <a16:creationId xmlns:a16="http://schemas.microsoft.com/office/drawing/2014/main" id="{B2530EC5-8252-46C7-B6EE-7CAA6F3FE02C}"/>
                  </a:ext>
                </a:extLst>
              </p:cNvPr>
              <p:cNvSpPr>
                <a:spLocks noChangeShapeType="1"/>
              </p:cNvSpPr>
              <p:nvPr/>
            </p:nvSpPr>
            <p:spPr bwMode="auto">
              <a:xfrm>
                <a:off x="-4003041" y="5669597"/>
                <a:ext cx="0" cy="2540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3" name="Rectangle 129">
                <a:extLst>
                  <a:ext uri="{FF2B5EF4-FFF2-40B4-BE49-F238E27FC236}">
                    <a16:creationId xmlns:a16="http://schemas.microsoft.com/office/drawing/2014/main" id="{E29A88F1-B29E-4610-986B-E0C2E5C08960}"/>
                  </a:ext>
                </a:extLst>
              </p:cNvPr>
              <p:cNvSpPr>
                <a:spLocks noChangeArrowheads="1"/>
              </p:cNvSpPr>
              <p:nvPr/>
            </p:nvSpPr>
            <p:spPr bwMode="auto">
              <a:xfrm>
                <a:off x="-3429954" y="4567237"/>
                <a:ext cx="174625" cy="53975"/>
              </a:xfrm>
              <a:prstGeom prst="rect">
                <a:avLst/>
              </a:prstGeom>
              <a:solidFill>
                <a:srgbClr val="9999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4" name="Rectangle 130">
                <a:extLst>
                  <a:ext uri="{FF2B5EF4-FFF2-40B4-BE49-F238E27FC236}">
                    <a16:creationId xmlns:a16="http://schemas.microsoft.com/office/drawing/2014/main" id="{43BE5A4D-9699-40DB-AB30-CFF0451736EF}"/>
                  </a:ext>
                </a:extLst>
              </p:cNvPr>
              <p:cNvSpPr>
                <a:spLocks noChangeArrowheads="1"/>
              </p:cNvSpPr>
              <p:nvPr/>
            </p:nvSpPr>
            <p:spPr bwMode="auto">
              <a:xfrm>
                <a:off x="-3429954" y="5043487"/>
                <a:ext cx="174625" cy="134937"/>
              </a:xfrm>
              <a:prstGeom prst="rect">
                <a:avLst/>
              </a:prstGeom>
              <a:solidFill>
                <a:srgbClr val="0033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5" name="Rectangle 131">
                <a:extLst>
                  <a:ext uri="{FF2B5EF4-FFF2-40B4-BE49-F238E27FC236}">
                    <a16:creationId xmlns:a16="http://schemas.microsoft.com/office/drawing/2014/main" id="{B91855B4-DB8E-4C69-B062-01A301866E81}"/>
                  </a:ext>
                </a:extLst>
              </p:cNvPr>
              <p:cNvSpPr>
                <a:spLocks noChangeArrowheads="1"/>
              </p:cNvSpPr>
              <p:nvPr/>
            </p:nvSpPr>
            <p:spPr bwMode="auto">
              <a:xfrm>
                <a:off x="-3429954" y="4621212"/>
                <a:ext cx="174625" cy="422275"/>
              </a:xfrm>
              <a:prstGeom prst="rect">
                <a:avLst/>
              </a:prstGeom>
              <a:solidFill>
                <a:srgbClr val="00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6" name="Rectangle 132">
                <a:extLst>
                  <a:ext uri="{FF2B5EF4-FFF2-40B4-BE49-F238E27FC236}">
                    <a16:creationId xmlns:a16="http://schemas.microsoft.com/office/drawing/2014/main" id="{1CB1B543-948F-4DCA-B123-8ADEC9AF825E}"/>
                  </a:ext>
                </a:extLst>
              </p:cNvPr>
              <p:cNvSpPr>
                <a:spLocks noChangeArrowheads="1"/>
              </p:cNvSpPr>
              <p:nvPr/>
            </p:nvSpPr>
            <p:spPr bwMode="auto">
              <a:xfrm>
                <a:off x="-3429954" y="5178424"/>
                <a:ext cx="174625" cy="487362"/>
              </a:xfrm>
              <a:prstGeom prst="rect">
                <a:avLst/>
              </a:prstGeom>
              <a:solidFill>
                <a:srgbClr val="66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7" name="Rectangle 133">
                <a:extLst>
                  <a:ext uri="{FF2B5EF4-FFF2-40B4-BE49-F238E27FC236}">
                    <a16:creationId xmlns:a16="http://schemas.microsoft.com/office/drawing/2014/main" id="{12157DA1-5A1A-4183-A98E-42B93EC886B3}"/>
                  </a:ext>
                </a:extLst>
              </p:cNvPr>
              <p:cNvSpPr>
                <a:spLocks noChangeArrowheads="1"/>
              </p:cNvSpPr>
              <p:nvPr/>
            </p:nvSpPr>
            <p:spPr bwMode="auto">
              <a:xfrm>
                <a:off x="-3163254" y="4567237"/>
                <a:ext cx="173038" cy="87312"/>
              </a:xfrm>
              <a:prstGeom prst="rect">
                <a:avLst/>
              </a:prstGeom>
              <a:solidFill>
                <a:srgbClr val="9999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8" name="Rectangle 134">
                <a:extLst>
                  <a:ext uri="{FF2B5EF4-FFF2-40B4-BE49-F238E27FC236}">
                    <a16:creationId xmlns:a16="http://schemas.microsoft.com/office/drawing/2014/main" id="{D14BC0F9-7F7C-45F9-9A20-30EDAC76D422}"/>
                  </a:ext>
                </a:extLst>
              </p:cNvPr>
              <p:cNvSpPr>
                <a:spLocks noChangeArrowheads="1"/>
              </p:cNvSpPr>
              <p:nvPr/>
            </p:nvSpPr>
            <p:spPr bwMode="auto">
              <a:xfrm>
                <a:off x="-3163254" y="4654549"/>
                <a:ext cx="173038" cy="203200"/>
              </a:xfrm>
              <a:prstGeom prst="rect">
                <a:avLst/>
              </a:prstGeom>
              <a:solidFill>
                <a:srgbClr val="00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9" name="Rectangle 135">
                <a:extLst>
                  <a:ext uri="{FF2B5EF4-FFF2-40B4-BE49-F238E27FC236}">
                    <a16:creationId xmlns:a16="http://schemas.microsoft.com/office/drawing/2014/main" id="{82C1A1DA-9415-42A0-9FBC-FBC85753CA5D}"/>
                  </a:ext>
                </a:extLst>
              </p:cNvPr>
              <p:cNvSpPr>
                <a:spLocks noChangeArrowheads="1"/>
              </p:cNvSpPr>
              <p:nvPr/>
            </p:nvSpPr>
            <p:spPr bwMode="auto">
              <a:xfrm>
                <a:off x="-3163254" y="4857749"/>
                <a:ext cx="173038" cy="808037"/>
              </a:xfrm>
              <a:prstGeom prst="rect">
                <a:avLst/>
              </a:prstGeom>
              <a:solidFill>
                <a:srgbClr val="66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0" name="Rectangle 136">
                <a:extLst>
                  <a:ext uri="{FF2B5EF4-FFF2-40B4-BE49-F238E27FC236}">
                    <a16:creationId xmlns:a16="http://schemas.microsoft.com/office/drawing/2014/main" id="{D05FBFE7-5882-46A6-B351-F21EE2E286A9}"/>
                  </a:ext>
                </a:extLst>
              </p:cNvPr>
              <p:cNvSpPr>
                <a:spLocks noChangeArrowheads="1"/>
              </p:cNvSpPr>
              <p:nvPr/>
            </p:nvSpPr>
            <p:spPr bwMode="auto">
              <a:xfrm>
                <a:off x="-2907666" y="4567237"/>
                <a:ext cx="174625" cy="465137"/>
              </a:xfrm>
              <a:prstGeom prst="rect">
                <a:avLst/>
              </a:prstGeom>
              <a:solidFill>
                <a:srgbClr val="00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1" name="Rectangle 137">
                <a:extLst>
                  <a:ext uri="{FF2B5EF4-FFF2-40B4-BE49-F238E27FC236}">
                    <a16:creationId xmlns:a16="http://schemas.microsoft.com/office/drawing/2014/main" id="{1BEBC1DA-74D8-4233-B49A-5B1B93E48A0F}"/>
                  </a:ext>
                </a:extLst>
              </p:cNvPr>
              <p:cNvSpPr>
                <a:spLocks noChangeArrowheads="1"/>
              </p:cNvSpPr>
              <p:nvPr/>
            </p:nvSpPr>
            <p:spPr bwMode="auto">
              <a:xfrm>
                <a:off x="-2907666" y="5032374"/>
                <a:ext cx="174625" cy="633412"/>
              </a:xfrm>
              <a:prstGeom prst="rect">
                <a:avLst/>
              </a:prstGeom>
              <a:solidFill>
                <a:srgbClr val="66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5" name="Rectangle 201">
                <a:extLst>
                  <a:ext uri="{FF2B5EF4-FFF2-40B4-BE49-F238E27FC236}">
                    <a16:creationId xmlns:a16="http://schemas.microsoft.com/office/drawing/2014/main" id="{4215C0CE-3154-4658-8A95-6C567A7D37FE}"/>
                  </a:ext>
                </a:extLst>
              </p:cNvPr>
              <p:cNvSpPr>
                <a:spLocks noChangeArrowheads="1"/>
              </p:cNvSpPr>
              <p:nvPr/>
            </p:nvSpPr>
            <p:spPr bwMode="auto">
              <a:xfrm>
                <a:off x="-3957004" y="4567237"/>
                <a:ext cx="173038" cy="125412"/>
              </a:xfrm>
              <a:prstGeom prst="rect">
                <a:avLst/>
              </a:prstGeom>
              <a:solidFill>
                <a:srgbClr val="9999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6" name="Rectangle 202">
                <a:extLst>
                  <a:ext uri="{FF2B5EF4-FFF2-40B4-BE49-F238E27FC236}">
                    <a16:creationId xmlns:a16="http://schemas.microsoft.com/office/drawing/2014/main" id="{1BBF219D-1314-47DD-B618-F534D0E1D295}"/>
                  </a:ext>
                </a:extLst>
              </p:cNvPr>
              <p:cNvSpPr>
                <a:spLocks noChangeArrowheads="1"/>
              </p:cNvSpPr>
              <p:nvPr/>
            </p:nvSpPr>
            <p:spPr bwMode="auto">
              <a:xfrm>
                <a:off x="-3957004" y="4692649"/>
                <a:ext cx="173038" cy="161925"/>
              </a:xfrm>
              <a:prstGeom prst="rect">
                <a:avLst/>
              </a:prstGeom>
              <a:solidFill>
                <a:srgbClr val="00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7" name="Rectangle 203">
                <a:extLst>
                  <a:ext uri="{FF2B5EF4-FFF2-40B4-BE49-F238E27FC236}">
                    <a16:creationId xmlns:a16="http://schemas.microsoft.com/office/drawing/2014/main" id="{13D19805-2C6C-4344-8E10-67839C744AC6}"/>
                  </a:ext>
                </a:extLst>
              </p:cNvPr>
              <p:cNvSpPr>
                <a:spLocks noChangeArrowheads="1"/>
              </p:cNvSpPr>
              <p:nvPr/>
            </p:nvSpPr>
            <p:spPr bwMode="auto">
              <a:xfrm>
                <a:off x="-3957004" y="4854574"/>
                <a:ext cx="173038" cy="811212"/>
              </a:xfrm>
              <a:prstGeom prst="rect">
                <a:avLst/>
              </a:prstGeom>
              <a:solidFill>
                <a:srgbClr val="66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8" name="Rectangle 204">
                <a:extLst>
                  <a:ext uri="{FF2B5EF4-FFF2-40B4-BE49-F238E27FC236}">
                    <a16:creationId xmlns:a16="http://schemas.microsoft.com/office/drawing/2014/main" id="{5401704F-6FD2-4D6D-9574-AB2D5D6F4F20}"/>
                  </a:ext>
                </a:extLst>
              </p:cNvPr>
              <p:cNvSpPr>
                <a:spLocks noChangeArrowheads="1"/>
              </p:cNvSpPr>
              <p:nvPr/>
            </p:nvSpPr>
            <p:spPr bwMode="auto">
              <a:xfrm>
                <a:off x="-3693479" y="4567237"/>
                <a:ext cx="173038" cy="254000"/>
              </a:xfrm>
              <a:prstGeom prst="rect">
                <a:avLst/>
              </a:prstGeom>
              <a:solidFill>
                <a:srgbClr val="9999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Rectangle 206">
                <a:extLst>
                  <a:ext uri="{FF2B5EF4-FFF2-40B4-BE49-F238E27FC236}">
                    <a16:creationId xmlns:a16="http://schemas.microsoft.com/office/drawing/2014/main" id="{F93B24FB-1B3F-4379-B8C7-A40C9AEB0246}"/>
                  </a:ext>
                </a:extLst>
              </p:cNvPr>
              <p:cNvSpPr>
                <a:spLocks noChangeArrowheads="1"/>
              </p:cNvSpPr>
              <p:nvPr/>
            </p:nvSpPr>
            <p:spPr bwMode="auto">
              <a:xfrm>
                <a:off x="-3693479" y="4821237"/>
                <a:ext cx="173038" cy="144463"/>
              </a:xfrm>
              <a:prstGeom prst="rect">
                <a:avLst/>
              </a:prstGeom>
              <a:solidFill>
                <a:srgbClr val="00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Rectangle 207">
                <a:extLst>
                  <a:ext uri="{FF2B5EF4-FFF2-40B4-BE49-F238E27FC236}">
                    <a16:creationId xmlns:a16="http://schemas.microsoft.com/office/drawing/2014/main" id="{D1D9DF4D-52F5-4BA9-94DF-BC2EEA42B5FF}"/>
                  </a:ext>
                </a:extLst>
              </p:cNvPr>
              <p:cNvSpPr>
                <a:spLocks noChangeArrowheads="1"/>
              </p:cNvSpPr>
              <p:nvPr/>
            </p:nvSpPr>
            <p:spPr bwMode="auto">
              <a:xfrm>
                <a:off x="-3693479" y="4965700"/>
                <a:ext cx="173038" cy="700088"/>
              </a:xfrm>
              <a:prstGeom prst="rect">
                <a:avLst/>
              </a:prstGeom>
              <a:solidFill>
                <a:srgbClr val="66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Rectangle 208">
                <a:extLst>
                  <a:ext uri="{FF2B5EF4-FFF2-40B4-BE49-F238E27FC236}">
                    <a16:creationId xmlns:a16="http://schemas.microsoft.com/office/drawing/2014/main" id="{B7963C5D-4F07-43FA-9592-050628442FBC}"/>
                  </a:ext>
                </a:extLst>
              </p:cNvPr>
              <p:cNvSpPr>
                <a:spLocks noChangeArrowheads="1"/>
              </p:cNvSpPr>
              <p:nvPr/>
            </p:nvSpPr>
            <p:spPr bwMode="auto">
              <a:xfrm>
                <a:off x="-4485642" y="4567237"/>
                <a:ext cx="174625" cy="65088"/>
              </a:xfrm>
              <a:prstGeom prst="rect">
                <a:avLst/>
              </a:prstGeom>
              <a:solidFill>
                <a:srgbClr val="9999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Rectangle 209">
                <a:extLst>
                  <a:ext uri="{FF2B5EF4-FFF2-40B4-BE49-F238E27FC236}">
                    <a16:creationId xmlns:a16="http://schemas.microsoft.com/office/drawing/2014/main" id="{BE9E60EF-C950-4B37-9AAB-7F08CC3C5F26}"/>
                  </a:ext>
                </a:extLst>
              </p:cNvPr>
              <p:cNvSpPr>
                <a:spLocks noChangeArrowheads="1"/>
              </p:cNvSpPr>
              <p:nvPr/>
            </p:nvSpPr>
            <p:spPr bwMode="auto">
              <a:xfrm>
                <a:off x="-4485642" y="4975225"/>
                <a:ext cx="174625" cy="34925"/>
              </a:xfrm>
              <a:prstGeom prst="rect">
                <a:avLst/>
              </a:prstGeom>
              <a:solidFill>
                <a:srgbClr val="0033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Rectangle 210">
                <a:extLst>
                  <a:ext uri="{FF2B5EF4-FFF2-40B4-BE49-F238E27FC236}">
                    <a16:creationId xmlns:a16="http://schemas.microsoft.com/office/drawing/2014/main" id="{67DA9860-0A19-4846-8573-E201E8517834}"/>
                  </a:ext>
                </a:extLst>
              </p:cNvPr>
              <p:cNvSpPr>
                <a:spLocks noChangeArrowheads="1"/>
              </p:cNvSpPr>
              <p:nvPr/>
            </p:nvSpPr>
            <p:spPr bwMode="auto">
              <a:xfrm>
                <a:off x="-4485642" y="4632325"/>
                <a:ext cx="174625" cy="342900"/>
              </a:xfrm>
              <a:prstGeom prst="rect">
                <a:avLst/>
              </a:prstGeom>
              <a:solidFill>
                <a:srgbClr val="00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Rectangle 211">
                <a:extLst>
                  <a:ext uri="{FF2B5EF4-FFF2-40B4-BE49-F238E27FC236}">
                    <a16:creationId xmlns:a16="http://schemas.microsoft.com/office/drawing/2014/main" id="{71D2AFE5-27A3-4E72-BB00-DB824C90C0C2}"/>
                  </a:ext>
                </a:extLst>
              </p:cNvPr>
              <p:cNvSpPr>
                <a:spLocks noChangeArrowheads="1"/>
              </p:cNvSpPr>
              <p:nvPr/>
            </p:nvSpPr>
            <p:spPr bwMode="auto">
              <a:xfrm>
                <a:off x="-4485642" y="5010150"/>
                <a:ext cx="174625" cy="655638"/>
              </a:xfrm>
              <a:prstGeom prst="rect">
                <a:avLst/>
              </a:prstGeom>
              <a:solidFill>
                <a:srgbClr val="66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Rectangle 212">
                <a:extLst>
                  <a:ext uri="{FF2B5EF4-FFF2-40B4-BE49-F238E27FC236}">
                    <a16:creationId xmlns:a16="http://schemas.microsoft.com/office/drawing/2014/main" id="{C5E5BD3F-8E1B-4CA6-B1A2-E6981FB99CD1}"/>
                  </a:ext>
                </a:extLst>
              </p:cNvPr>
              <p:cNvSpPr>
                <a:spLocks noChangeArrowheads="1"/>
              </p:cNvSpPr>
              <p:nvPr/>
            </p:nvSpPr>
            <p:spPr bwMode="auto">
              <a:xfrm>
                <a:off x="-4222117" y="4567237"/>
                <a:ext cx="174625" cy="31750"/>
              </a:xfrm>
              <a:prstGeom prst="rect">
                <a:avLst/>
              </a:prstGeom>
              <a:solidFill>
                <a:srgbClr val="9999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Rectangle 213">
                <a:extLst>
                  <a:ext uri="{FF2B5EF4-FFF2-40B4-BE49-F238E27FC236}">
                    <a16:creationId xmlns:a16="http://schemas.microsoft.com/office/drawing/2014/main" id="{EEE5E9A5-D002-4344-A651-4FE7157E2933}"/>
                  </a:ext>
                </a:extLst>
              </p:cNvPr>
              <p:cNvSpPr>
                <a:spLocks noChangeArrowheads="1"/>
              </p:cNvSpPr>
              <p:nvPr/>
            </p:nvSpPr>
            <p:spPr bwMode="auto">
              <a:xfrm>
                <a:off x="-4222117" y="4598987"/>
                <a:ext cx="174625" cy="276225"/>
              </a:xfrm>
              <a:prstGeom prst="rect">
                <a:avLst/>
              </a:prstGeom>
              <a:solidFill>
                <a:srgbClr val="00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Rectangle 214">
                <a:extLst>
                  <a:ext uri="{FF2B5EF4-FFF2-40B4-BE49-F238E27FC236}">
                    <a16:creationId xmlns:a16="http://schemas.microsoft.com/office/drawing/2014/main" id="{2BE6DD2A-4AC8-4D08-8635-BB79A1AD3BCF}"/>
                  </a:ext>
                </a:extLst>
              </p:cNvPr>
              <p:cNvSpPr>
                <a:spLocks noChangeArrowheads="1"/>
              </p:cNvSpPr>
              <p:nvPr/>
            </p:nvSpPr>
            <p:spPr bwMode="auto">
              <a:xfrm>
                <a:off x="-4222117" y="4875212"/>
                <a:ext cx="174625" cy="14288"/>
              </a:xfrm>
              <a:prstGeom prst="rect">
                <a:avLst/>
              </a:prstGeom>
              <a:solidFill>
                <a:srgbClr val="0033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Rectangle 215">
                <a:extLst>
                  <a:ext uri="{FF2B5EF4-FFF2-40B4-BE49-F238E27FC236}">
                    <a16:creationId xmlns:a16="http://schemas.microsoft.com/office/drawing/2014/main" id="{8090ED2B-3CA2-40F3-92FD-1ACA5C2BD4C4}"/>
                  </a:ext>
                </a:extLst>
              </p:cNvPr>
              <p:cNvSpPr>
                <a:spLocks noChangeArrowheads="1"/>
              </p:cNvSpPr>
              <p:nvPr/>
            </p:nvSpPr>
            <p:spPr bwMode="auto">
              <a:xfrm>
                <a:off x="-4222117" y="4889500"/>
                <a:ext cx="174625" cy="776288"/>
              </a:xfrm>
              <a:prstGeom prst="rect">
                <a:avLst/>
              </a:prstGeom>
              <a:solidFill>
                <a:srgbClr val="66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Rectangle 216">
                <a:extLst>
                  <a:ext uri="{FF2B5EF4-FFF2-40B4-BE49-F238E27FC236}">
                    <a16:creationId xmlns:a16="http://schemas.microsoft.com/office/drawing/2014/main" id="{66364443-CDA2-4209-B28F-E7325FD1FD3A}"/>
                  </a:ext>
                </a:extLst>
              </p:cNvPr>
              <p:cNvSpPr>
                <a:spLocks noChangeArrowheads="1"/>
              </p:cNvSpPr>
              <p:nvPr/>
            </p:nvSpPr>
            <p:spPr bwMode="auto">
              <a:xfrm>
                <a:off x="-4744404" y="4567237"/>
                <a:ext cx="174625" cy="155575"/>
              </a:xfrm>
              <a:prstGeom prst="rect">
                <a:avLst/>
              </a:prstGeom>
              <a:solidFill>
                <a:srgbClr val="9999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Rectangle 217">
                <a:extLst>
                  <a:ext uri="{FF2B5EF4-FFF2-40B4-BE49-F238E27FC236}">
                    <a16:creationId xmlns:a16="http://schemas.microsoft.com/office/drawing/2014/main" id="{9B61B681-14A3-409B-B2CE-DF0136D94B04}"/>
                  </a:ext>
                </a:extLst>
              </p:cNvPr>
              <p:cNvSpPr>
                <a:spLocks noChangeArrowheads="1"/>
              </p:cNvSpPr>
              <p:nvPr/>
            </p:nvSpPr>
            <p:spPr bwMode="auto">
              <a:xfrm>
                <a:off x="-4744404" y="4722812"/>
                <a:ext cx="174625" cy="265113"/>
              </a:xfrm>
              <a:prstGeom prst="rect">
                <a:avLst/>
              </a:prstGeom>
              <a:solidFill>
                <a:srgbClr val="00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Rectangle 218">
                <a:extLst>
                  <a:ext uri="{FF2B5EF4-FFF2-40B4-BE49-F238E27FC236}">
                    <a16:creationId xmlns:a16="http://schemas.microsoft.com/office/drawing/2014/main" id="{DD46710C-5D56-471E-8E19-CBE44E2493D1}"/>
                  </a:ext>
                </a:extLst>
              </p:cNvPr>
              <p:cNvSpPr>
                <a:spLocks noChangeArrowheads="1"/>
              </p:cNvSpPr>
              <p:nvPr/>
            </p:nvSpPr>
            <p:spPr bwMode="auto">
              <a:xfrm>
                <a:off x="-4744404" y="4987925"/>
                <a:ext cx="174625" cy="80963"/>
              </a:xfrm>
              <a:prstGeom prst="rect">
                <a:avLst/>
              </a:prstGeom>
              <a:solidFill>
                <a:srgbClr val="0033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Rectangle 219">
                <a:extLst>
                  <a:ext uri="{FF2B5EF4-FFF2-40B4-BE49-F238E27FC236}">
                    <a16:creationId xmlns:a16="http://schemas.microsoft.com/office/drawing/2014/main" id="{1A20D6C2-CC97-4D5E-8BFE-B78E17FF8DD0}"/>
                  </a:ext>
                </a:extLst>
              </p:cNvPr>
              <p:cNvSpPr>
                <a:spLocks noChangeArrowheads="1"/>
              </p:cNvSpPr>
              <p:nvPr/>
            </p:nvSpPr>
            <p:spPr bwMode="auto">
              <a:xfrm>
                <a:off x="-4744404" y="5068887"/>
                <a:ext cx="174625" cy="596900"/>
              </a:xfrm>
              <a:prstGeom prst="rect">
                <a:avLst/>
              </a:prstGeom>
              <a:solidFill>
                <a:srgbClr val="66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4" name="Freeform 285">
                <a:extLst>
                  <a:ext uri="{FF2B5EF4-FFF2-40B4-BE49-F238E27FC236}">
                    <a16:creationId xmlns:a16="http://schemas.microsoft.com/office/drawing/2014/main" id="{671ED5C6-AF21-44EF-9BE2-D9D8772B396A}"/>
                  </a:ext>
                </a:extLst>
              </p:cNvPr>
              <p:cNvSpPr>
                <a:spLocks/>
              </p:cNvSpPr>
              <p:nvPr/>
            </p:nvSpPr>
            <p:spPr bwMode="auto">
              <a:xfrm>
                <a:off x="-3429954" y="4567237"/>
                <a:ext cx="174625" cy="53975"/>
              </a:xfrm>
              <a:custGeom>
                <a:avLst/>
                <a:gdLst>
                  <a:gd name="T0" fmla="*/ 330 w 330"/>
                  <a:gd name="T1" fmla="*/ 102 h 102"/>
                  <a:gd name="T2" fmla="*/ 330 w 330"/>
                  <a:gd name="T3" fmla="*/ 0 h 102"/>
                  <a:gd name="T4" fmla="*/ 0 w 330"/>
                  <a:gd name="T5" fmla="*/ 0 h 102"/>
                  <a:gd name="T6" fmla="*/ 0 w 330"/>
                  <a:gd name="T7" fmla="*/ 102 h 102"/>
                </a:gdLst>
                <a:ahLst/>
                <a:cxnLst>
                  <a:cxn ang="0">
                    <a:pos x="T0" y="T1"/>
                  </a:cxn>
                  <a:cxn ang="0">
                    <a:pos x="T2" y="T3"/>
                  </a:cxn>
                  <a:cxn ang="0">
                    <a:pos x="T4" y="T5"/>
                  </a:cxn>
                  <a:cxn ang="0">
                    <a:pos x="T6" y="T7"/>
                  </a:cxn>
                </a:cxnLst>
                <a:rect l="0" t="0" r="r" b="b"/>
                <a:pathLst>
                  <a:path w="330" h="102">
                    <a:moveTo>
                      <a:pt x="330" y="102"/>
                    </a:moveTo>
                    <a:lnTo>
                      <a:pt x="330" y="0"/>
                    </a:lnTo>
                    <a:lnTo>
                      <a:pt x="0" y="0"/>
                    </a:lnTo>
                    <a:lnTo>
                      <a:pt x="0" y="102"/>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5" name="Freeform 286">
                <a:extLst>
                  <a:ext uri="{FF2B5EF4-FFF2-40B4-BE49-F238E27FC236}">
                    <a16:creationId xmlns:a16="http://schemas.microsoft.com/office/drawing/2014/main" id="{8436EF74-9902-4275-B514-568A2547A896}"/>
                  </a:ext>
                </a:extLst>
              </p:cNvPr>
              <p:cNvSpPr>
                <a:spLocks/>
              </p:cNvSpPr>
              <p:nvPr/>
            </p:nvSpPr>
            <p:spPr bwMode="auto">
              <a:xfrm>
                <a:off x="-3163254" y="4567237"/>
                <a:ext cx="173038" cy="87313"/>
              </a:xfrm>
              <a:custGeom>
                <a:avLst/>
                <a:gdLst>
                  <a:gd name="T0" fmla="*/ 0 w 329"/>
                  <a:gd name="T1" fmla="*/ 167 h 167"/>
                  <a:gd name="T2" fmla="*/ 0 w 329"/>
                  <a:gd name="T3" fmla="*/ 0 h 167"/>
                  <a:gd name="T4" fmla="*/ 329 w 329"/>
                  <a:gd name="T5" fmla="*/ 0 h 167"/>
                  <a:gd name="T6" fmla="*/ 329 w 329"/>
                  <a:gd name="T7" fmla="*/ 167 h 167"/>
                </a:gdLst>
                <a:ahLst/>
                <a:cxnLst>
                  <a:cxn ang="0">
                    <a:pos x="T0" y="T1"/>
                  </a:cxn>
                  <a:cxn ang="0">
                    <a:pos x="T2" y="T3"/>
                  </a:cxn>
                  <a:cxn ang="0">
                    <a:pos x="T4" y="T5"/>
                  </a:cxn>
                  <a:cxn ang="0">
                    <a:pos x="T6" y="T7"/>
                  </a:cxn>
                </a:cxnLst>
                <a:rect l="0" t="0" r="r" b="b"/>
                <a:pathLst>
                  <a:path w="329" h="167">
                    <a:moveTo>
                      <a:pt x="0" y="167"/>
                    </a:moveTo>
                    <a:lnTo>
                      <a:pt x="0" y="0"/>
                    </a:lnTo>
                    <a:lnTo>
                      <a:pt x="329" y="0"/>
                    </a:lnTo>
                    <a:lnTo>
                      <a:pt x="329" y="167"/>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6" name="Line 287">
                <a:extLst>
                  <a:ext uri="{FF2B5EF4-FFF2-40B4-BE49-F238E27FC236}">
                    <a16:creationId xmlns:a16="http://schemas.microsoft.com/office/drawing/2014/main" id="{3E209BE7-EBDB-4046-BBCC-100DF421D3F8}"/>
                  </a:ext>
                </a:extLst>
              </p:cNvPr>
              <p:cNvSpPr>
                <a:spLocks noChangeShapeType="1"/>
              </p:cNvSpPr>
              <p:nvPr/>
            </p:nvSpPr>
            <p:spPr bwMode="auto">
              <a:xfrm flipH="1">
                <a:off x="-3163254" y="4654550"/>
                <a:ext cx="173038"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7" name="Line 288">
                <a:extLst>
                  <a:ext uri="{FF2B5EF4-FFF2-40B4-BE49-F238E27FC236}">
                    <a16:creationId xmlns:a16="http://schemas.microsoft.com/office/drawing/2014/main" id="{4C80AC31-5C8E-438E-B0F0-D3E6B55ACFDA}"/>
                  </a:ext>
                </a:extLst>
              </p:cNvPr>
              <p:cNvSpPr>
                <a:spLocks noChangeShapeType="1"/>
              </p:cNvSpPr>
              <p:nvPr/>
            </p:nvSpPr>
            <p:spPr bwMode="auto">
              <a:xfrm flipH="1">
                <a:off x="-3163254" y="4857750"/>
                <a:ext cx="173038"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8" name="Line 289">
                <a:extLst>
                  <a:ext uri="{FF2B5EF4-FFF2-40B4-BE49-F238E27FC236}">
                    <a16:creationId xmlns:a16="http://schemas.microsoft.com/office/drawing/2014/main" id="{C8775A77-EF95-4598-93A6-3409ADD1580E}"/>
                  </a:ext>
                </a:extLst>
              </p:cNvPr>
              <p:cNvSpPr>
                <a:spLocks noChangeShapeType="1"/>
              </p:cNvSpPr>
              <p:nvPr/>
            </p:nvSpPr>
            <p:spPr bwMode="auto">
              <a:xfrm flipV="1">
                <a:off x="-3255329" y="5043487"/>
                <a:ext cx="0" cy="134938"/>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9" name="Line 290">
                <a:extLst>
                  <a:ext uri="{FF2B5EF4-FFF2-40B4-BE49-F238E27FC236}">
                    <a16:creationId xmlns:a16="http://schemas.microsoft.com/office/drawing/2014/main" id="{2667BFA0-DA1E-4D14-B6AC-3D56AA44EF76}"/>
                  </a:ext>
                </a:extLst>
              </p:cNvPr>
              <p:cNvSpPr>
                <a:spLocks noChangeShapeType="1"/>
              </p:cNvSpPr>
              <p:nvPr/>
            </p:nvSpPr>
            <p:spPr bwMode="auto">
              <a:xfrm>
                <a:off x="-3163254" y="4654550"/>
                <a:ext cx="0" cy="20320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0" name="Freeform 291">
                <a:extLst>
                  <a:ext uri="{FF2B5EF4-FFF2-40B4-BE49-F238E27FC236}">
                    <a16:creationId xmlns:a16="http://schemas.microsoft.com/office/drawing/2014/main" id="{E3A66CD2-8D2F-4478-BBA9-21E57347BDB7}"/>
                  </a:ext>
                </a:extLst>
              </p:cNvPr>
              <p:cNvSpPr>
                <a:spLocks/>
              </p:cNvSpPr>
              <p:nvPr/>
            </p:nvSpPr>
            <p:spPr bwMode="auto">
              <a:xfrm>
                <a:off x="-2907667" y="4567237"/>
                <a:ext cx="174625" cy="465138"/>
              </a:xfrm>
              <a:custGeom>
                <a:avLst/>
                <a:gdLst>
                  <a:gd name="T0" fmla="*/ 0 w 329"/>
                  <a:gd name="T1" fmla="*/ 879 h 879"/>
                  <a:gd name="T2" fmla="*/ 0 w 329"/>
                  <a:gd name="T3" fmla="*/ 0 h 879"/>
                  <a:gd name="T4" fmla="*/ 329 w 329"/>
                  <a:gd name="T5" fmla="*/ 0 h 879"/>
                  <a:gd name="T6" fmla="*/ 329 w 329"/>
                  <a:gd name="T7" fmla="*/ 879 h 879"/>
                </a:gdLst>
                <a:ahLst/>
                <a:cxnLst>
                  <a:cxn ang="0">
                    <a:pos x="T0" y="T1"/>
                  </a:cxn>
                  <a:cxn ang="0">
                    <a:pos x="T2" y="T3"/>
                  </a:cxn>
                  <a:cxn ang="0">
                    <a:pos x="T4" y="T5"/>
                  </a:cxn>
                  <a:cxn ang="0">
                    <a:pos x="T6" y="T7"/>
                  </a:cxn>
                </a:cxnLst>
                <a:rect l="0" t="0" r="r" b="b"/>
                <a:pathLst>
                  <a:path w="329" h="879">
                    <a:moveTo>
                      <a:pt x="0" y="879"/>
                    </a:moveTo>
                    <a:lnTo>
                      <a:pt x="0" y="0"/>
                    </a:lnTo>
                    <a:lnTo>
                      <a:pt x="329" y="0"/>
                    </a:lnTo>
                    <a:lnTo>
                      <a:pt x="329" y="879"/>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1" name="Line 292">
                <a:extLst>
                  <a:ext uri="{FF2B5EF4-FFF2-40B4-BE49-F238E27FC236}">
                    <a16:creationId xmlns:a16="http://schemas.microsoft.com/office/drawing/2014/main" id="{DBADD45C-887E-47DC-820E-4C0C8B7DFA68}"/>
                  </a:ext>
                </a:extLst>
              </p:cNvPr>
              <p:cNvSpPr>
                <a:spLocks noChangeShapeType="1"/>
              </p:cNvSpPr>
              <p:nvPr/>
            </p:nvSpPr>
            <p:spPr bwMode="auto">
              <a:xfrm flipH="1">
                <a:off x="-2907667" y="5032375"/>
                <a:ext cx="1746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2" name="Line 293">
                <a:extLst>
                  <a:ext uri="{FF2B5EF4-FFF2-40B4-BE49-F238E27FC236}">
                    <a16:creationId xmlns:a16="http://schemas.microsoft.com/office/drawing/2014/main" id="{861C2EFE-83DB-4226-9767-32631942962E}"/>
                  </a:ext>
                </a:extLst>
              </p:cNvPr>
              <p:cNvSpPr>
                <a:spLocks noChangeShapeType="1"/>
              </p:cNvSpPr>
              <p:nvPr/>
            </p:nvSpPr>
            <p:spPr bwMode="auto">
              <a:xfrm>
                <a:off x="-2990217" y="4654550"/>
                <a:ext cx="0" cy="20320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3" name="Line 294">
                <a:extLst>
                  <a:ext uri="{FF2B5EF4-FFF2-40B4-BE49-F238E27FC236}">
                    <a16:creationId xmlns:a16="http://schemas.microsoft.com/office/drawing/2014/main" id="{6A17C5FD-F8C1-4AAF-A85D-353CAC241462}"/>
                  </a:ext>
                </a:extLst>
              </p:cNvPr>
              <p:cNvSpPr>
                <a:spLocks noChangeShapeType="1"/>
              </p:cNvSpPr>
              <p:nvPr/>
            </p:nvSpPr>
            <p:spPr bwMode="auto">
              <a:xfrm flipV="1">
                <a:off x="-3255329" y="4621212"/>
                <a:ext cx="0" cy="422275"/>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4" name="Freeform 295">
                <a:extLst>
                  <a:ext uri="{FF2B5EF4-FFF2-40B4-BE49-F238E27FC236}">
                    <a16:creationId xmlns:a16="http://schemas.microsoft.com/office/drawing/2014/main" id="{4D139B16-D5E2-4065-8D64-385F375488CB}"/>
                  </a:ext>
                </a:extLst>
              </p:cNvPr>
              <p:cNvSpPr>
                <a:spLocks/>
              </p:cNvSpPr>
              <p:nvPr/>
            </p:nvSpPr>
            <p:spPr bwMode="auto">
              <a:xfrm>
                <a:off x="-3163254" y="4857750"/>
                <a:ext cx="173038" cy="808038"/>
              </a:xfrm>
              <a:custGeom>
                <a:avLst/>
                <a:gdLst>
                  <a:gd name="T0" fmla="*/ 0 w 329"/>
                  <a:gd name="T1" fmla="*/ 0 h 1528"/>
                  <a:gd name="T2" fmla="*/ 0 w 329"/>
                  <a:gd name="T3" fmla="*/ 1528 h 1528"/>
                  <a:gd name="T4" fmla="*/ 329 w 329"/>
                  <a:gd name="T5" fmla="*/ 1528 h 1528"/>
                  <a:gd name="T6" fmla="*/ 329 w 329"/>
                  <a:gd name="T7" fmla="*/ 0 h 1528"/>
                </a:gdLst>
                <a:ahLst/>
                <a:cxnLst>
                  <a:cxn ang="0">
                    <a:pos x="T0" y="T1"/>
                  </a:cxn>
                  <a:cxn ang="0">
                    <a:pos x="T2" y="T3"/>
                  </a:cxn>
                  <a:cxn ang="0">
                    <a:pos x="T4" y="T5"/>
                  </a:cxn>
                  <a:cxn ang="0">
                    <a:pos x="T6" y="T7"/>
                  </a:cxn>
                </a:cxnLst>
                <a:rect l="0" t="0" r="r" b="b"/>
                <a:pathLst>
                  <a:path w="329" h="1528">
                    <a:moveTo>
                      <a:pt x="0" y="0"/>
                    </a:moveTo>
                    <a:lnTo>
                      <a:pt x="0" y="1528"/>
                    </a:lnTo>
                    <a:lnTo>
                      <a:pt x="329" y="1528"/>
                    </a:lnTo>
                    <a:lnTo>
                      <a:pt x="329" y="0"/>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5" name="Freeform 296">
                <a:extLst>
                  <a:ext uri="{FF2B5EF4-FFF2-40B4-BE49-F238E27FC236}">
                    <a16:creationId xmlns:a16="http://schemas.microsoft.com/office/drawing/2014/main" id="{A89CEA82-4D7A-4323-A88E-3212E3AD91C1}"/>
                  </a:ext>
                </a:extLst>
              </p:cNvPr>
              <p:cNvSpPr>
                <a:spLocks/>
              </p:cNvSpPr>
              <p:nvPr/>
            </p:nvSpPr>
            <p:spPr bwMode="auto">
              <a:xfrm>
                <a:off x="-2907667" y="5032375"/>
                <a:ext cx="174625" cy="633413"/>
              </a:xfrm>
              <a:custGeom>
                <a:avLst/>
                <a:gdLst>
                  <a:gd name="T0" fmla="*/ 0 w 329"/>
                  <a:gd name="T1" fmla="*/ 0 h 1198"/>
                  <a:gd name="T2" fmla="*/ 0 w 329"/>
                  <a:gd name="T3" fmla="*/ 1198 h 1198"/>
                  <a:gd name="T4" fmla="*/ 329 w 329"/>
                  <a:gd name="T5" fmla="*/ 1198 h 1198"/>
                  <a:gd name="T6" fmla="*/ 329 w 329"/>
                  <a:gd name="T7" fmla="*/ 0 h 1198"/>
                </a:gdLst>
                <a:ahLst/>
                <a:cxnLst>
                  <a:cxn ang="0">
                    <a:pos x="T0" y="T1"/>
                  </a:cxn>
                  <a:cxn ang="0">
                    <a:pos x="T2" y="T3"/>
                  </a:cxn>
                  <a:cxn ang="0">
                    <a:pos x="T4" y="T5"/>
                  </a:cxn>
                  <a:cxn ang="0">
                    <a:pos x="T6" y="T7"/>
                  </a:cxn>
                </a:cxnLst>
                <a:rect l="0" t="0" r="r" b="b"/>
                <a:pathLst>
                  <a:path w="329" h="1198">
                    <a:moveTo>
                      <a:pt x="0" y="0"/>
                    </a:moveTo>
                    <a:lnTo>
                      <a:pt x="0" y="1198"/>
                    </a:lnTo>
                    <a:lnTo>
                      <a:pt x="329" y="1198"/>
                    </a:lnTo>
                    <a:lnTo>
                      <a:pt x="329" y="0"/>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300">
                <a:extLst>
                  <a:ext uri="{FF2B5EF4-FFF2-40B4-BE49-F238E27FC236}">
                    <a16:creationId xmlns:a16="http://schemas.microsoft.com/office/drawing/2014/main" id="{5700B638-98E3-477F-BA46-97F71F3AB85F}"/>
                  </a:ext>
                </a:extLst>
              </p:cNvPr>
              <p:cNvSpPr>
                <a:spLocks/>
              </p:cNvSpPr>
              <p:nvPr/>
            </p:nvSpPr>
            <p:spPr bwMode="auto">
              <a:xfrm>
                <a:off x="-3429954" y="5178425"/>
                <a:ext cx="174625" cy="487363"/>
              </a:xfrm>
              <a:custGeom>
                <a:avLst/>
                <a:gdLst>
                  <a:gd name="T0" fmla="*/ 0 w 330"/>
                  <a:gd name="T1" fmla="*/ 0 h 921"/>
                  <a:gd name="T2" fmla="*/ 0 w 330"/>
                  <a:gd name="T3" fmla="*/ 921 h 921"/>
                  <a:gd name="T4" fmla="*/ 330 w 330"/>
                  <a:gd name="T5" fmla="*/ 921 h 921"/>
                  <a:gd name="T6" fmla="*/ 330 w 330"/>
                  <a:gd name="T7" fmla="*/ 0 h 921"/>
                </a:gdLst>
                <a:ahLst/>
                <a:cxnLst>
                  <a:cxn ang="0">
                    <a:pos x="T0" y="T1"/>
                  </a:cxn>
                  <a:cxn ang="0">
                    <a:pos x="T2" y="T3"/>
                  </a:cxn>
                  <a:cxn ang="0">
                    <a:pos x="T4" y="T5"/>
                  </a:cxn>
                  <a:cxn ang="0">
                    <a:pos x="T6" y="T7"/>
                  </a:cxn>
                </a:cxnLst>
                <a:rect l="0" t="0" r="r" b="b"/>
                <a:pathLst>
                  <a:path w="330" h="921">
                    <a:moveTo>
                      <a:pt x="0" y="0"/>
                    </a:moveTo>
                    <a:lnTo>
                      <a:pt x="0" y="921"/>
                    </a:lnTo>
                    <a:lnTo>
                      <a:pt x="330" y="921"/>
                    </a:lnTo>
                    <a:lnTo>
                      <a:pt x="330" y="0"/>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440">
                <a:extLst>
                  <a:ext uri="{FF2B5EF4-FFF2-40B4-BE49-F238E27FC236}">
                    <a16:creationId xmlns:a16="http://schemas.microsoft.com/office/drawing/2014/main" id="{B8A44786-054F-4AAB-B38B-A502325146CD}"/>
                  </a:ext>
                </a:extLst>
              </p:cNvPr>
              <p:cNvSpPr>
                <a:spLocks/>
              </p:cNvSpPr>
              <p:nvPr/>
            </p:nvSpPr>
            <p:spPr bwMode="auto">
              <a:xfrm>
                <a:off x="-3957004" y="4567237"/>
                <a:ext cx="173038" cy="125412"/>
              </a:xfrm>
              <a:custGeom>
                <a:avLst/>
                <a:gdLst>
                  <a:gd name="T0" fmla="*/ 329 w 329"/>
                  <a:gd name="T1" fmla="*/ 238 h 238"/>
                  <a:gd name="T2" fmla="*/ 329 w 329"/>
                  <a:gd name="T3" fmla="*/ 0 h 238"/>
                  <a:gd name="T4" fmla="*/ 0 w 329"/>
                  <a:gd name="T5" fmla="*/ 0 h 238"/>
                  <a:gd name="T6" fmla="*/ 0 w 329"/>
                  <a:gd name="T7" fmla="*/ 238 h 238"/>
                </a:gdLst>
                <a:ahLst/>
                <a:cxnLst>
                  <a:cxn ang="0">
                    <a:pos x="T0" y="T1"/>
                  </a:cxn>
                  <a:cxn ang="0">
                    <a:pos x="T2" y="T3"/>
                  </a:cxn>
                  <a:cxn ang="0">
                    <a:pos x="T4" y="T5"/>
                  </a:cxn>
                  <a:cxn ang="0">
                    <a:pos x="T6" y="T7"/>
                  </a:cxn>
                </a:cxnLst>
                <a:rect l="0" t="0" r="r" b="b"/>
                <a:pathLst>
                  <a:path w="329" h="238">
                    <a:moveTo>
                      <a:pt x="329" y="238"/>
                    </a:moveTo>
                    <a:lnTo>
                      <a:pt x="329" y="0"/>
                    </a:lnTo>
                    <a:lnTo>
                      <a:pt x="0" y="0"/>
                    </a:lnTo>
                    <a:lnTo>
                      <a:pt x="0" y="238"/>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441">
                <a:extLst>
                  <a:ext uri="{FF2B5EF4-FFF2-40B4-BE49-F238E27FC236}">
                    <a16:creationId xmlns:a16="http://schemas.microsoft.com/office/drawing/2014/main" id="{165AA153-0208-41F3-B736-21D29C2E0800}"/>
                  </a:ext>
                </a:extLst>
              </p:cNvPr>
              <p:cNvSpPr>
                <a:spLocks/>
              </p:cNvSpPr>
              <p:nvPr/>
            </p:nvSpPr>
            <p:spPr bwMode="auto">
              <a:xfrm>
                <a:off x="-3693479" y="4567237"/>
                <a:ext cx="173038" cy="254000"/>
              </a:xfrm>
              <a:custGeom>
                <a:avLst/>
                <a:gdLst>
                  <a:gd name="T0" fmla="*/ 0 w 329"/>
                  <a:gd name="T1" fmla="*/ 482 h 482"/>
                  <a:gd name="T2" fmla="*/ 0 w 329"/>
                  <a:gd name="T3" fmla="*/ 0 h 482"/>
                  <a:gd name="T4" fmla="*/ 329 w 329"/>
                  <a:gd name="T5" fmla="*/ 0 h 482"/>
                  <a:gd name="T6" fmla="*/ 329 w 329"/>
                  <a:gd name="T7" fmla="*/ 482 h 482"/>
                </a:gdLst>
                <a:ahLst/>
                <a:cxnLst>
                  <a:cxn ang="0">
                    <a:pos x="T0" y="T1"/>
                  </a:cxn>
                  <a:cxn ang="0">
                    <a:pos x="T2" y="T3"/>
                  </a:cxn>
                  <a:cxn ang="0">
                    <a:pos x="T4" y="T5"/>
                  </a:cxn>
                  <a:cxn ang="0">
                    <a:pos x="T6" y="T7"/>
                  </a:cxn>
                </a:cxnLst>
                <a:rect l="0" t="0" r="r" b="b"/>
                <a:pathLst>
                  <a:path w="329" h="482">
                    <a:moveTo>
                      <a:pt x="0" y="482"/>
                    </a:moveTo>
                    <a:lnTo>
                      <a:pt x="0" y="0"/>
                    </a:lnTo>
                    <a:lnTo>
                      <a:pt x="329" y="0"/>
                    </a:lnTo>
                    <a:lnTo>
                      <a:pt x="329" y="482"/>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 name="Line 442">
                <a:extLst>
                  <a:ext uri="{FF2B5EF4-FFF2-40B4-BE49-F238E27FC236}">
                    <a16:creationId xmlns:a16="http://schemas.microsoft.com/office/drawing/2014/main" id="{115B8278-204D-4A29-9CE4-AE4AF70CC9D5}"/>
                  </a:ext>
                </a:extLst>
              </p:cNvPr>
              <p:cNvSpPr>
                <a:spLocks noChangeShapeType="1"/>
              </p:cNvSpPr>
              <p:nvPr/>
            </p:nvSpPr>
            <p:spPr bwMode="auto">
              <a:xfrm flipH="1">
                <a:off x="-3693479" y="4821237"/>
                <a:ext cx="173038"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443">
                <a:extLst>
                  <a:ext uri="{FF2B5EF4-FFF2-40B4-BE49-F238E27FC236}">
                    <a16:creationId xmlns:a16="http://schemas.microsoft.com/office/drawing/2014/main" id="{109CEACC-162F-42F7-9D81-EC76532674AF}"/>
                  </a:ext>
                </a:extLst>
              </p:cNvPr>
              <p:cNvSpPr>
                <a:spLocks/>
              </p:cNvSpPr>
              <p:nvPr/>
            </p:nvSpPr>
            <p:spPr bwMode="auto">
              <a:xfrm>
                <a:off x="-4485641" y="4567237"/>
                <a:ext cx="174625" cy="65087"/>
              </a:xfrm>
              <a:custGeom>
                <a:avLst/>
                <a:gdLst>
                  <a:gd name="T0" fmla="*/ 329 w 329"/>
                  <a:gd name="T1" fmla="*/ 125 h 125"/>
                  <a:gd name="T2" fmla="*/ 329 w 329"/>
                  <a:gd name="T3" fmla="*/ 0 h 125"/>
                  <a:gd name="T4" fmla="*/ 0 w 329"/>
                  <a:gd name="T5" fmla="*/ 0 h 125"/>
                  <a:gd name="T6" fmla="*/ 0 w 329"/>
                  <a:gd name="T7" fmla="*/ 125 h 125"/>
                </a:gdLst>
                <a:ahLst/>
                <a:cxnLst>
                  <a:cxn ang="0">
                    <a:pos x="T0" y="T1"/>
                  </a:cxn>
                  <a:cxn ang="0">
                    <a:pos x="T2" y="T3"/>
                  </a:cxn>
                  <a:cxn ang="0">
                    <a:pos x="T4" y="T5"/>
                  </a:cxn>
                  <a:cxn ang="0">
                    <a:pos x="T6" y="T7"/>
                  </a:cxn>
                </a:cxnLst>
                <a:rect l="0" t="0" r="r" b="b"/>
                <a:pathLst>
                  <a:path w="329" h="125">
                    <a:moveTo>
                      <a:pt x="329" y="125"/>
                    </a:moveTo>
                    <a:lnTo>
                      <a:pt x="329" y="0"/>
                    </a:lnTo>
                    <a:lnTo>
                      <a:pt x="0" y="0"/>
                    </a:lnTo>
                    <a:lnTo>
                      <a:pt x="0" y="125"/>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444">
                <a:extLst>
                  <a:ext uri="{FF2B5EF4-FFF2-40B4-BE49-F238E27FC236}">
                    <a16:creationId xmlns:a16="http://schemas.microsoft.com/office/drawing/2014/main" id="{C03F9325-B97F-4B85-8EB5-E79FD2F6FBFB}"/>
                  </a:ext>
                </a:extLst>
              </p:cNvPr>
              <p:cNvSpPr>
                <a:spLocks/>
              </p:cNvSpPr>
              <p:nvPr/>
            </p:nvSpPr>
            <p:spPr bwMode="auto">
              <a:xfrm>
                <a:off x="-4222116" y="4567237"/>
                <a:ext cx="174625" cy="31750"/>
              </a:xfrm>
              <a:custGeom>
                <a:avLst/>
                <a:gdLst>
                  <a:gd name="T0" fmla="*/ 0 w 330"/>
                  <a:gd name="T1" fmla="*/ 60 h 60"/>
                  <a:gd name="T2" fmla="*/ 0 w 330"/>
                  <a:gd name="T3" fmla="*/ 0 h 60"/>
                  <a:gd name="T4" fmla="*/ 330 w 330"/>
                  <a:gd name="T5" fmla="*/ 0 h 60"/>
                  <a:gd name="T6" fmla="*/ 330 w 330"/>
                  <a:gd name="T7" fmla="*/ 60 h 60"/>
                </a:gdLst>
                <a:ahLst/>
                <a:cxnLst>
                  <a:cxn ang="0">
                    <a:pos x="T0" y="T1"/>
                  </a:cxn>
                  <a:cxn ang="0">
                    <a:pos x="T2" y="T3"/>
                  </a:cxn>
                  <a:cxn ang="0">
                    <a:pos x="T4" y="T5"/>
                  </a:cxn>
                  <a:cxn ang="0">
                    <a:pos x="T6" y="T7"/>
                  </a:cxn>
                </a:cxnLst>
                <a:rect l="0" t="0" r="r" b="b"/>
                <a:pathLst>
                  <a:path w="330" h="60">
                    <a:moveTo>
                      <a:pt x="0" y="60"/>
                    </a:moveTo>
                    <a:lnTo>
                      <a:pt x="0" y="0"/>
                    </a:lnTo>
                    <a:lnTo>
                      <a:pt x="330" y="0"/>
                    </a:lnTo>
                    <a:lnTo>
                      <a:pt x="330" y="60"/>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 name="Line 445">
                <a:extLst>
                  <a:ext uri="{FF2B5EF4-FFF2-40B4-BE49-F238E27FC236}">
                    <a16:creationId xmlns:a16="http://schemas.microsoft.com/office/drawing/2014/main" id="{89CC0D9A-8699-494A-870F-3DB1F0423A04}"/>
                  </a:ext>
                </a:extLst>
              </p:cNvPr>
              <p:cNvSpPr>
                <a:spLocks noChangeShapeType="1"/>
              </p:cNvSpPr>
              <p:nvPr/>
            </p:nvSpPr>
            <p:spPr bwMode="auto">
              <a:xfrm flipH="1">
                <a:off x="-4222116" y="4598987"/>
                <a:ext cx="1746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 name="Line 446">
                <a:extLst>
                  <a:ext uri="{FF2B5EF4-FFF2-40B4-BE49-F238E27FC236}">
                    <a16:creationId xmlns:a16="http://schemas.microsoft.com/office/drawing/2014/main" id="{09CCE884-E9E6-4226-8310-8934AAD7CE33}"/>
                  </a:ext>
                </a:extLst>
              </p:cNvPr>
              <p:cNvSpPr>
                <a:spLocks noChangeShapeType="1"/>
              </p:cNvSpPr>
              <p:nvPr/>
            </p:nvSpPr>
            <p:spPr bwMode="auto">
              <a:xfrm flipV="1">
                <a:off x="-4222116" y="4875212"/>
                <a:ext cx="0" cy="14287"/>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 name="Line 447">
                <a:extLst>
                  <a:ext uri="{FF2B5EF4-FFF2-40B4-BE49-F238E27FC236}">
                    <a16:creationId xmlns:a16="http://schemas.microsoft.com/office/drawing/2014/main" id="{64D45538-1D9F-4433-B90F-0556056818BF}"/>
                  </a:ext>
                </a:extLst>
              </p:cNvPr>
              <p:cNvSpPr>
                <a:spLocks noChangeShapeType="1"/>
              </p:cNvSpPr>
              <p:nvPr/>
            </p:nvSpPr>
            <p:spPr bwMode="auto">
              <a:xfrm>
                <a:off x="-4222116" y="4875212"/>
                <a:ext cx="1746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 name="Line 448">
                <a:extLst>
                  <a:ext uri="{FF2B5EF4-FFF2-40B4-BE49-F238E27FC236}">
                    <a16:creationId xmlns:a16="http://schemas.microsoft.com/office/drawing/2014/main" id="{930D191E-F9B1-4D93-AEB7-E904F48BE3B1}"/>
                  </a:ext>
                </a:extLst>
              </p:cNvPr>
              <p:cNvSpPr>
                <a:spLocks noChangeShapeType="1"/>
              </p:cNvSpPr>
              <p:nvPr/>
            </p:nvSpPr>
            <p:spPr bwMode="auto">
              <a:xfrm>
                <a:off x="-4047491" y="4875212"/>
                <a:ext cx="0" cy="14287"/>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 name="Line 449">
                <a:extLst>
                  <a:ext uri="{FF2B5EF4-FFF2-40B4-BE49-F238E27FC236}">
                    <a16:creationId xmlns:a16="http://schemas.microsoft.com/office/drawing/2014/main" id="{B3AE23AF-78EA-41B2-9533-955187CB048E}"/>
                  </a:ext>
                </a:extLst>
              </p:cNvPr>
              <p:cNvSpPr>
                <a:spLocks noChangeShapeType="1"/>
              </p:cNvSpPr>
              <p:nvPr/>
            </p:nvSpPr>
            <p:spPr bwMode="auto">
              <a:xfrm flipH="1">
                <a:off x="-4222116" y="4889499"/>
                <a:ext cx="1746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Line 450">
                <a:extLst>
                  <a:ext uri="{FF2B5EF4-FFF2-40B4-BE49-F238E27FC236}">
                    <a16:creationId xmlns:a16="http://schemas.microsoft.com/office/drawing/2014/main" id="{030F2FDD-6941-425A-9FBA-357BA926A8B7}"/>
                  </a:ext>
                </a:extLst>
              </p:cNvPr>
              <p:cNvSpPr>
                <a:spLocks noChangeShapeType="1"/>
              </p:cNvSpPr>
              <p:nvPr/>
            </p:nvSpPr>
            <p:spPr bwMode="auto">
              <a:xfrm flipV="1">
                <a:off x="-4311016" y="4975224"/>
                <a:ext cx="0" cy="34925"/>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 name="Line 451">
                <a:extLst>
                  <a:ext uri="{FF2B5EF4-FFF2-40B4-BE49-F238E27FC236}">
                    <a16:creationId xmlns:a16="http://schemas.microsoft.com/office/drawing/2014/main" id="{3CDF53A8-D250-4E3C-949D-82F8C478BC3F}"/>
                  </a:ext>
                </a:extLst>
              </p:cNvPr>
              <p:cNvSpPr>
                <a:spLocks noChangeShapeType="1"/>
              </p:cNvSpPr>
              <p:nvPr/>
            </p:nvSpPr>
            <p:spPr bwMode="auto">
              <a:xfrm flipH="1">
                <a:off x="-3693479" y="4965699"/>
                <a:ext cx="173038"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 name="Line 452">
                <a:extLst>
                  <a:ext uri="{FF2B5EF4-FFF2-40B4-BE49-F238E27FC236}">
                    <a16:creationId xmlns:a16="http://schemas.microsoft.com/office/drawing/2014/main" id="{F29131D8-EC96-43EF-9B35-64E024A03DAB}"/>
                  </a:ext>
                </a:extLst>
              </p:cNvPr>
              <p:cNvSpPr>
                <a:spLocks noChangeShapeType="1"/>
              </p:cNvSpPr>
              <p:nvPr/>
            </p:nvSpPr>
            <p:spPr bwMode="auto">
              <a:xfrm>
                <a:off x="-3429954" y="5043487"/>
                <a:ext cx="0" cy="134937"/>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 name="Line 453">
                <a:extLst>
                  <a:ext uri="{FF2B5EF4-FFF2-40B4-BE49-F238E27FC236}">
                    <a16:creationId xmlns:a16="http://schemas.microsoft.com/office/drawing/2014/main" id="{94E91D09-BF74-48FE-8BF0-01FC8E41D92D}"/>
                  </a:ext>
                </a:extLst>
              </p:cNvPr>
              <p:cNvSpPr>
                <a:spLocks noChangeShapeType="1"/>
              </p:cNvSpPr>
              <p:nvPr/>
            </p:nvSpPr>
            <p:spPr bwMode="auto">
              <a:xfrm>
                <a:off x="-4222116" y="4598987"/>
                <a:ext cx="0" cy="276225"/>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 name="Line 454">
                <a:extLst>
                  <a:ext uri="{FF2B5EF4-FFF2-40B4-BE49-F238E27FC236}">
                    <a16:creationId xmlns:a16="http://schemas.microsoft.com/office/drawing/2014/main" id="{CF2664CA-B731-478E-984A-19F7550B1FC8}"/>
                  </a:ext>
                </a:extLst>
              </p:cNvPr>
              <p:cNvSpPr>
                <a:spLocks noChangeShapeType="1"/>
              </p:cNvSpPr>
              <p:nvPr/>
            </p:nvSpPr>
            <p:spPr bwMode="auto">
              <a:xfrm flipV="1">
                <a:off x="-4047491" y="4598987"/>
                <a:ext cx="0" cy="276225"/>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 name="Line 455">
                <a:extLst>
                  <a:ext uri="{FF2B5EF4-FFF2-40B4-BE49-F238E27FC236}">
                    <a16:creationId xmlns:a16="http://schemas.microsoft.com/office/drawing/2014/main" id="{D90C22A6-6787-4435-9B39-E4098F138F1A}"/>
                  </a:ext>
                </a:extLst>
              </p:cNvPr>
              <p:cNvSpPr>
                <a:spLocks noChangeShapeType="1"/>
              </p:cNvSpPr>
              <p:nvPr/>
            </p:nvSpPr>
            <p:spPr bwMode="auto">
              <a:xfrm flipH="1">
                <a:off x="-3957004" y="4692649"/>
                <a:ext cx="173038"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 name="Line 456">
                <a:extLst>
                  <a:ext uri="{FF2B5EF4-FFF2-40B4-BE49-F238E27FC236}">
                    <a16:creationId xmlns:a16="http://schemas.microsoft.com/office/drawing/2014/main" id="{813A80DB-2D0D-4C79-99AC-82917442A9E5}"/>
                  </a:ext>
                </a:extLst>
              </p:cNvPr>
              <p:cNvSpPr>
                <a:spLocks noChangeShapeType="1"/>
              </p:cNvSpPr>
              <p:nvPr/>
            </p:nvSpPr>
            <p:spPr bwMode="auto">
              <a:xfrm flipH="1">
                <a:off x="-3957004" y="4854574"/>
                <a:ext cx="173038"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 name="Line 457">
                <a:extLst>
                  <a:ext uri="{FF2B5EF4-FFF2-40B4-BE49-F238E27FC236}">
                    <a16:creationId xmlns:a16="http://schemas.microsoft.com/office/drawing/2014/main" id="{5088D817-EEA9-4C38-BBBD-CDCEE4E54537}"/>
                  </a:ext>
                </a:extLst>
              </p:cNvPr>
              <p:cNvSpPr>
                <a:spLocks noChangeShapeType="1"/>
              </p:cNvSpPr>
              <p:nvPr/>
            </p:nvSpPr>
            <p:spPr bwMode="auto">
              <a:xfrm>
                <a:off x="-3693479" y="4821237"/>
                <a:ext cx="0" cy="144462"/>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7" name="Line 458">
                <a:extLst>
                  <a:ext uri="{FF2B5EF4-FFF2-40B4-BE49-F238E27FC236}">
                    <a16:creationId xmlns:a16="http://schemas.microsoft.com/office/drawing/2014/main" id="{0789571A-975A-4F27-A246-A965F1E157C4}"/>
                  </a:ext>
                </a:extLst>
              </p:cNvPr>
              <p:cNvSpPr>
                <a:spLocks noChangeShapeType="1"/>
              </p:cNvSpPr>
              <p:nvPr/>
            </p:nvSpPr>
            <p:spPr bwMode="auto">
              <a:xfrm>
                <a:off x="-3520441" y="4821237"/>
                <a:ext cx="0" cy="144462"/>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8" name="Line 459">
                <a:extLst>
                  <a:ext uri="{FF2B5EF4-FFF2-40B4-BE49-F238E27FC236}">
                    <a16:creationId xmlns:a16="http://schemas.microsoft.com/office/drawing/2014/main" id="{496D50E1-A059-4280-8C36-4455CFD95EC2}"/>
                  </a:ext>
                </a:extLst>
              </p:cNvPr>
              <p:cNvSpPr>
                <a:spLocks noChangeShapeType="1"/>
              </p:cNvSpPr>
              <p:nvPr/>
            </p:nvSpPr>
            <p:spPr bwMode="auto">
              <a:xfrm flipV="1">
                <a:off x="-4311016" y="4632324"/>
                <a:ext cx="0" cy="34290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9" name="Line 460">
                <a:extLst>
                  <a:ext uri="{FF2B5EF4-FFF2-40B4-BE49-F238E27FC236}">
                    <a16:creationId xmlns:a16="http://schemas.microsoft.com/office/drawing/2014/main" id="{BACAE855-A0EE-42C2-B908-8C7475A532E1}"/>
                  </a:ext>
                </a:extLst>
              </p:cNvPr>
              <p:cNvSpPr>
                <a:spLocks noChangeShapeType="1"/>
              </p:cNvSpPr>
              <p:nvPr/>
            </p:nvSpPr>
            <p:spPr bwMode="auto">
              <a:xfrm>
                <a:off x="-3957004" y="4692649"/>
                <a:ext cx="0" cy="161925"/>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0" name="Line 461">
                <a:extLst>
                  <a:ext uri="{FF2B5EF4-FFF2-40B4-BE49-F238E27FC236}">
                    <a16:creationId xmlns:a16="http://schemas.microsoft.com/office/drawing/2014/main" id="{90F36F99-5FF6-43B8-A4FA-10274F675580}"/>
                  </a:ext>
                </a:extLst>
              </p:cNvPr>
              <p:cNvSpPr>
                <a:spLocks noChangeShapeType="1"/>
              </p:cNvSpPr>
              <p:nvPr/>
            </p:nvSpPr>
            <p:spPr bwMode="auto">
              <a:xfrm flipV="1">
                <a:off x="-3783966" y="4692649"/>
                <a:ext cx="0" cy="161925"/>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1" name="Line 462">
                <a:extLst>
                  <a:ext uri="{FF2B5EF4-FFF2-40B4-BE49-F238E27FC236}">
                    <a16:creationId xmlns:a16="http://schemas.microsoft.com/office/drawing/2014/main" id="{183A16DB-E86A-48ED-B46A-8327E284620A}"/>
                  </a:ext>
                </a:extLst>
              </p:cNvPr>
              <p:cNvSpPr>
                <a:spLocks noChangeShapeType="1"/>
              </p:cNvSpPr>
              <p:nvPr/>
            </p:nvSpPr>
            <p:spPr bwMode="auto">
              <a:xfrm>
                <a:off x="-3429954" y="4621212"/>
                <a:ext cx="0" cy="422275"/>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463">
                <a:extLst>
                  <a:ext uri="{FF2B5EF4-FFF2-40B4-BE49-F238E27FC236}">
                    <a16:creationId xmlns:a16="http://schemas.microsoft.com/office/drawing/2014/main" id="{4200D168-A4FD-43F9-9E61-3735CD04D80C}"/>
                  </a:ext>
                </a:extLst>
              </p:cNvPr>
              <p:cNvSpPr>
                <a:spLocks/>
              </p:cNvSpPr>
              <p:nvPr/>
            </p:nvSpPr>
            <p:spPr bwMode="auto">
              <a:xfrm>
                <a:off x="-4744404" y="4567237"/>
                <a:ext cx="174625" cy="155575"/>
              </a:xfrm>
              <a:custGeom>
                <a:avLst/>
                <a:gdLst>
                  <a:gd name="T0" fmla="*/ 0 w 330"/>
                  <a:gd name="T1" fmla="*/ 295 h 295"/>
                  <a:gd name="T2" fmla="*/ 0 w 330"/>
                  <a:gd name="T3" fmla="*/ 0 h 295"/>
                  <a:gd name="T4" fmla="*/ 330 w 330"/>
                  <a:gd name="T5" fmla="*/ 0 h 295"/>
                  <a:gd name="T6" fmla="*/ 330 w 330"/>
                  <a:gd name="T7" fmla="*/ 295 h 295"/>
                </a:gdLst>
                <a:ahLst/>
                <a:cxnLst>
                  <a:cxn ang="0">
                    <a:pos x="T0" y="T1"/>
                  </a:cxn>
                  <a:cxn ang="0">
                    <a:pos x="T2" y="T3"/>
                  </a:cxn>
                  <a:cxn ang="0">
                    <a:pos x="T4" y="T5"/>
                  </a:cxn>
                  <a:cxn ang="0">
                    <a:pos x="T6" y="T7"/>
                  </a:cxn>
                </a:cxnLst>
                <a:rect l="0" t="0" r="r" b="b"/>
                <a:pathLst>
                  <a:path w="330" h="295">
                    <a:moveTo>
                      <a:pt x="0" y="295"/>
                    </a:moveTo>
                    <a:lnTo>
                      <a:pt x="0" y="0"/>
                    </a:lnTo>
                    <a:lnTo>
                      <a:pt x="330" y="0"/>
                    </a:lnTo>
                    <a:lnTo>
                      <a:pt x="330" y="295"/>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3" name="Line 464">
                <a:extLst>
                  <a:ext uri="{FF2B5EF4-FFF2-40B4-BE49-F238E27FC236}">
                    <a16:creationId xmlns:a16="http://schemas.microsoft.com/office/drawing/2014/main" id="{07A95967-8765-4A21-8BD1-74AAF8A47D29}"/>
                  </a:ext>
                </a:extLst>
              </p:cNvPr>
              <p:cNvSpPr>
                <a:spLocks noChangeShapeType="1"/>
              </p:cNvSpPr>
              <p:nvPr/>
            </p:nvSpPr>
            <p:spPr bwMode="auto">
              <a:xfrm flipH="1">
                <a:off x="-4744404" y="4722812"/>
                <a:ext cx="1746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4" name="Line 465">
                <a:extLst>
                  <a:ext uri="{FF2B5EF4-FFF2-40B4-BE49-F238E27FC236}">
                    <a16:creationId xmlns:a16="http://schemas.microsoft.com/office/drawing/2014/main" id="{378BCC0F-4FCC-4865-9D41-4C02D80CE1D5}"/>
                  </a:ext>
                </a:extLst>
              </p:cNvPr>
              <p:cNvSpPr>
                <a:spLocks noChangeShapeType="1"/>
              </p:cNvSpPr>
              <p:nvPr/>
            </p:nvSpPr>
            <p:spPr bwMode="auto">
              <a:xfrm flipV="1">
                <a:off x="-4744404" y="4998084"/>
                <a:ext cx="0" cy="80962"/>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5" name="Line 466">
                <a:extLst>
                  <a:ext uri="{FF2B5EF4-FFF2-40B4-BE49-F238E27FC236}">
                    <a16:creationId xmlns:a16="http://schemas.microsoft.com/office/drawing/2014/main" id="{2FC12383-B0AE-4888-92B1-A31C2116CD22}"/>
                  </a:ext>
                </a:extLst>
              </p:cNvPr>
              <p:cNvSpPr>
                <a:spLocks noChangeShapeType="1"/>
              </p:cNvSpPr>
              <p:nvPr/>
            </p:nvSpPr>
            <p:spPr bwMode="auto">
              <a:xfrm>
                <a:off x="-4744404" y="4987924"/>
                <a:ext cx="1746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6" name="Line 467">
                <a:extLst>
                  <a:ext uri="{FF2B5EF4-FFF2-40B4-BE49-F238E27FC236}">
                    <a16:creationId xmlns:a16="http://schemas.microsoft.com/office/drawing/2014/main" id="{89005105-A355-45C8-B3BE-80A7052BAFBB}"/>
                  </a:ext>
                </a:extLst>
              </p:cNvPr>
              <p:cNvSpPr>
                <a:spLocks noChangeShapeType="1"/>
              </p:cNvSpPr>
              <p:nvPr/>
            </p:nvSpPr>
            <p:spPr bwMode="auto">
              <a:xfrm>
                <a:off x="-4569779" y="4987924"/>
                <a:ext cx="0" cy="80962"/>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7" name="Line 468">
                <a:extLst>
                  <a:ext uri="{FF2B5EF4-FFF2-40B4-BE49-F238E27FC236}">
                    <a16:creationId xmlns:a16="http://schemas.microsoft.com/office/drawing/2014/main" id="{6F0B5EE8-47BB-4A3E-B8D7-5A754F6BCC67}"/>
                  </a:ext>
                </a:extLst>
              </p:cNvPr>
              <p:cNvSpPr>
                <a:spLocks noChangeShapeType="1"/>
              </p:cNvSpPr>
              <p:nvPr/>
            </p:nvSpPr>
            <p:spPr bwMode="auto">
              <a:xfrm flipH="1">
                <a:off x="-4744404" y="5068887"/>
                <a:ext cx="1746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8" name="Line 469">
                <a:extLst>
                  <a:ext uri="{FF2B5EF4-FFF2-40B4-BE49-F238E27FC236}">
                    <a16:creationId xmlns:a16="http://schemas.microsoft.com/office/drawing/2014/main" id="{8EF2145D-D106-4DAF-A003-77447F051F35}"/>
                  </a:ext>
                </a:extLst>
              </p:cNvPr>
              <p:cNvSpPr>
                <a:spLocks noChangeShapeType="1"/>
              </p:cNvSpPr>
              <p:nvPr/>
            </p:nvSpPr>
            <p:spPr bwMode="auto">
              <a:xfrm>
                <a:off x="-4485641" y="4975224"/>
                <a:ext cx="0" cy="34925"/>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9" name="Line 470">
                <a:extLst>
                  <a:ext uri="{FF2B5EF4-FFF2-40B4-BE49-F238E27FC236}">
                    <a16:creationId xmlns:a16="http://schemas.microsoft.com/office/drawing/2014/main" id="{E7FB14CC-ECA3-4E2B-8FCF-E662814FA6FE}"/>
                  </a:ext>
                </a:extLst>
              </p:cNvPr>
              <p:cNvSpPr>
                <a:spLocks noChangeShapeType="1"/>
              </p:cNvSpPr>
              <p:nvPr/>
            </p:nvSpPr>
            <p:spPr bwMode="auto">
              <a:xfrm flipV="1">
                <a:off x="-4569779" y="4722812"/>
                <a:ext cx="0" cy="265112"/>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Line 471">
                <a:extLst>
                  <a:ext uri="{FF2B5EF4-FFF2-40B4-BE49-F238E27FC236}">
                    <a16:creationId xmlns:a16="http://schemas.microsoft.com/office/drawing/2014/main" id="{D72B9EC4-F663-46EF-81C6-453716ABEDDB}"/>
                  </a:ext>
                </a:extLst>
              </p:cNvPr>
              <p:cNvSpPr>
                <a:spLocks noChangeShapeType="1"/>
              </p:cNvSpPr>
              <p:nvPr/>
            </p:nvSpPr>
            <p:spPr bwMode="auto">
              <a:xfrm>
                <a:off x="-4744404" y="4732972"/>
                <a:ext cx="0" cy="265112"/>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Line 472">
                <a:extLst>
                  <a:ext uri="{FF2B5EF4-FFF2-40B4-BE49-F238E27FC236}">
                    <a16:creationId xmlns:a16="http://schemas.microsoft.com/office/drawing/2014/main" id="{08F03A0F-F637-4344-A660-DAD88157EBF2}"/>
                  </a:ext>
                </a:extLst>
              </p:cNvPr>
              <p:cNvSpPr>
                <a:spLocks noChangeShapeType="1"/>
              </p:cNvSpPr>
              <p:nvPr/>
            </p:nvSpPr>
            <p:spPr bwMode="auto">
              <a:xfrm>
                <a:off x="-4485641" y="4632324"/>
                <a:ext cx="0" cy="34290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473">
                <a:extLst>
                  <a:ext uri="{FF2B5EF4-FFF2-40B4-BE49-F238E27FC236}">
                    <a16:creationId xmlns:a16="http://schemas.microsoft.com/office/drawing/2014/main" id="{A5BDA3CF-E24A-403B-BA60-F5329E3C680C}"/>
                  </a:ext>
                </a:extLst>
              </p:cNvPr>
              <p:cNvSpPr>
                <a:spLocks/>
              </p:cNvSpPr>
              <p:nvPr/>
            </p:nvSpPr>
            <p:spPr bwMode="auto">
              <a:xfrm>
                <a:off x="-4744404" y="5068887"/>
                <a:ext cx="174625" cy="596900"/>
              </a:xfrm>
              <a:custGeom>
                <a:avLst/>
                <a:gdLst>
                  <a:gd name="T0" fmla="*/ 0 w 330"/>
                  <a:gd name="T1" fmla="*/ 0 h 1127"/>
                  <a:gd name="T2" fmla="*/ 0 w 330"/>
                  <a:gd name="T3" fmla="*/ 1127 h 1127"/>
                  <a:gd name="T4" fmla="*/ 330 w 330"/>
                  <a:gd name="T5" fmla="*/ 1127 h 1127"/>
                  <a:gd name="T6" fmla="*/ 330 w 330"/>
                  <a:gd name="T7" fmla="*/ 0 h 1127"/>
                </a:gdLst>
                <a:ahLst/>
                <a:cxnLst>
                  <a:cxn ang="0">
                    <a:pos x="T0" y="T1"/>
                  </a:cxn>
                  <a:cxn ang="0">
                    <a:pos x="T2" y="T3"/>
                  </a:cxn>
                  <a:cxn ang="0">
                    <a:pos x="T4" y="T5"/>
                  </a:cxn>
                  <a:cxn ang="0">
                    <a:pos x="T6" y="T7"/>
                  </a:cxn>
                </a:cxnLst>
                <a:rect l="0" t="0" r="r" b="b"/>
                <a:pathLst>
                  <a:path w="330" h="1127">
                    <a:moveTo>
                      <a:pt x="0" y="0"/>
                    </a:moveTo>
                    <a:lnTo>
                      <a:pt x="0" y="1127"/>
                    </a:lnTo>
                    <a:lnTo>
                      <a:pt x="330" y="1127"/>
                    </a:lnTo>
                    <a:lnTo>
                      <a:pt x="330" y="0"/>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474">
                <a:extLst>
                  <a:ext uri="{FF2B5EF4-FFF2-40B4-BE49-F238E27FC236}">
                    <a16:creationId xmlns:a16="http://schemas.microsoft.com/office/drawing/2014/main" id="{1AE03A08-D03B-4349-B83D-F2DDBB6E48DB}"/>
                  </a:ext>
                </a:extLst>
              </p:cNvPr>
              <p:cNvSpPr>
                <a:spLocks/>
              </p:cNvSpPr>
              <p:nvPr/>
            </p:nvSpPr>
            <p:spPr bwMode="auto">
              <a:xfrm>
                <a:off x="-3693479" y="4965699"/>
                <a:ext cx="173038" cy="700087"/>
              </a:xfrm>
              <a:custGeom>
                <a:avLst/>
                <a:gdLst>
                  <a:gd name="T0" fmla="*/ 0 w 329"/>
                  <a:gd name="T1" fmla="*/ 0 h 1324"/>
                  <a:gd name="T2" fmla="*/ 0 w 329"/>
                  <a:gd name="T3" fmla="*/ 1324 h 1324"/>
                  <a:gd name="T4" fmla="*/ 329 w 329"/>
                  <a:gd name="T5" fmla="*/ 1324 h 1324"/>
                  <a:gd name="T6" fmla="*/ 329 w 329"/>
                  <a:gd name="T7" fmla="*/ 0 h 1324"/>
                </a:gdLst>
                <a:ahLst/>
                <a:cxnLst>
                  <a:cxn ang="0">
                    <a:pos x="T0" y="T1"/>
                  </a:cxn>
                  <a:cxn ang="0">
                    <a:pos x="T2" y="T3"/>
                  </a:cxn>
                  <a:cxn ang="0">
                    <a:pos x="T4" y="T5"/>
                  </a:cxn>
                  <a:cxn ang="0">
                    <a:pos x="T6" y="T7"/>
                  </a:cxn>
                </a:cxnLst>
                <a:rect l="0" t="0" r="r" b="b"/>
                <a:pathLst>
                  <a:path w="329" h="1324">
                    <a:moveTo>
                      <a:pt x="0" y="0"/>
                    </a:moveTo>
                    <a:lnTo>
                      <a:pt x="0" y="1324"/>
                    </a:lnTo>
                    <a:lnTo>
                      <a:pt x="329" y="1324"/>
                    </a:lnTo>
                    <a:lnTo>
                      <a:pt x="329" y="0"/>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475">
                <a:extLst>
                  <a:ext uri="{FF2B5EF4-FFF2-40B4-BE49-F238E27FC236}">
                    <a16:creationId xmlns:a16="http://schemas.microsoft.com/office/drawing/2014/main" id="{1CE765FF-0848-4DED-A0E9-74CFA8CDAD9D}"/>
                  </a:ext>
                </a:extLst>
              </p:cNvPr>
              <p:cNvSpPr>
                <a:spLocks/>
              </p:cNvSpPr>
              <p:nvPr/>
            </p:nvSpPr>
            <p:spPr bwMode="auto">
              <a:xfrm>
                <a:off x="-4222116" y="4889499"/>
                <a:ext cx="174625" cy="776287"/>
              </a:xfrm>
              <a:custGeom>
                <a:avLst/>
                <a:gdLst>
                  <a:gd name="T0" fmla="*/ 0 w 330"/>
                  <a:gd name="T1" fmla="*/ 0 h 1467"/>
                  <a:gd name="T2" fmla="*/ 0 w 330"/>
                  <a:gd name="T3" fmla="*/ 1467 h 1467"/>
                  <a:gd name="T4" fmla="*/ 330 w 330"/>
                  <a:gd name="T5" fmla="*/ 1467 h 1467"/>
                  <a:gd name="T6" fmla="*/ 330 w 330"/>
                  <a:gd name="T7" fmla="*/ 0 h 1467"/>
                </a:gdLst>
                <a:ahLst/>
                <a:cxnLst>
                  <a:cxn ang="0">
                    <a:pos x="T0" y="T1"/>
                  </a:cxn>
                  <a:cxn ang="0">
                    <a:pos x="T2" y="T3"/>
                  </a:cxn>
                  <a:cxn ang="0">
                    <a:pos x="T4" y="T5"/>
                  </a:cxn>
                  <a:cxn ang="0">
                    <a:pos x="T6" y="T7"/>
                  </a:cxn>
                </a:cxnLst>
                <a:rect l="0" t="0" r="r" b="b"/>
                <a:pathLst>
                  <a:path w="330" h="1467">
                    <a:moveTo>
                      <a:pt x="0" y="0"/>
                    </a:moveTo>
                    <a:lnTo>
                      <a:pt x="0" y="1467"/>
                    </a:lnTo>
                    <a:lnTo>
                      <a:pt x="330" y="1467"/>
                    </a:lnTo>
                    <a:lnTo>
                      <a:pt x="330" y="0"/>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476">
                <a:extLst>
                  <a:ext uri="{FF2B5EF4-FFF2-40B4-BE49-F238E27FC236}">
                    <a16:creationId xmlns:a16="http://schemas.microsoft.com/office/drawing/2014/main" id="{EEF8324E-374F-4838-AABD-70B6C26A9AE6}"/>
                  </a:ext>
                </a:extLst>
              </p:cNvPr>
              <p:cNvSpPr>
                <a:spLocks/>
              </p:cNvSpPr>
              <p:nvPr/>
            </p:nvSpPr>
            <p:spPr bwMode="auto">
              <a:xfrm>
                <a:off x="-3957004" y="4854574"/>
                <a:ext cx="173038" cy="811212"/>
              </a:xfrm>
              <a:custGeom>
                <a:avLst/>
                <a:gdLst>
                  <a:gd name="T0" fmla="*/ 0 w 329"/>
                  <a:gd name="T1" fmla="*/ 0 h 1534"/>
                  <a:gd name="T2" fmla="*/ 0 w 329"/>
                  <a:gd name="T3" fmla="*/ 1534 h 1534"/>
                  <a:gd name="T4" fmla="*/ 329 w 329"/>
                  <a:gd name="T5" fmla="*/ 1534 h 1534"/>
                  <a:gd name="T6" fmla="*/ 329 w 329"/>
                  <a:gd name="T7" fmla="*/ 0 h 1534"/>
                </a:gdLst>
                <a:ahLst/>
                <a:cxnLst>
                  <a:cxn ang="0">
                    <a:pos x="T0" y="T1"/>
                  </a:cxn>
                  <a:cxn ang="0">
                    <a:pos x="T2" y="T3"/>
                  </a:cxn>
                  <a:cxn ang="0">
                    <a:pos x="T4" y="T5"/>
                  </a:cxn>
                  <a:cxn ang="0">
                    <a:pos x="T6" y="T7"/>
                  </a:cxn>
                </a:cxnLst>
                <a:rect l="0" t="0" r="r" b="b"/>
                <a:pathLst>
                  <a:path w="329" h="1534">
                    <a:moveTo>
                      <a:pt x="0" y="0"/>
                    </a:moveTo>
                    <a:lnTo>
                      <a:pt x="0" y="1534"/>
                    </a:lnTo>
                    <a:lnTo>
                      <a:pt x="329" y="1534"/>
                    </a:lnTo>
                    <a:lnTo>
                      <a:pt x="329" y="0"/>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6" name="Line 477">
                <a:extLst>
                  <a:ext uri="{FF2B5EF4-FFF2-40B4-BE49-F238E27FC236}">
                    <a16:creationId xmlns:a16="http://schemas.microsoft.com/office/drawing/2014/main" id="{103207BF-FADC-45B6-BA70-432ED85C2E6F}"/>
                  </a:ext>
                </a:extLst>
              </p:cNvPr>
              <p:cNvSpPr>
                <a:spLocks noChangeShapeType="1"/>
              </p:cNvSpPr>
              <p:nvPr/>
            </p:nvSpPr>
            <p:spPr bwMode="auto">
              <a:xfrm flipH="1">
                <a:off x="-4485641" y="4632324"/>
                <a:ext cx="1746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7" name="Line 478">
                <a:extLst>
                  <a:ext uri="{FF2B5EF4-FFF2-40B4-BE49-F238E27FC236}">
                    <a16:creationId xmlns:a16="http://schemas.microsoft.com/office/drawing/2014/main" id="{FBCF6D32-90FC-43C0-B19B-1215C792D4A0}"/>
                  </a:ext>
                </a:extLst>
              </p:cNvPr>
              <p:cNvSpPr>
                <a:spLocks noChangeShapeType="1"/>
              </p:cNvSpPr>
              <p:nvPr/>
            </p:nvSpPr>
            <p:spPr bwMode="auto">
              <a:xfrm flipH="1">
                <a:off x="-4485641" y="4975224"/>
                <a:ext cx="1746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8" name="Line 479">
                <a:extLst>
                  <a:ext uri="{FF2B5EF4-FFF2-40B4-BE49-F238E27FC236}">
                    <a16:creationId xmlns:a16="http://schemas.microsoft.com/office/drawing/2014/main" id="{52D112E6-493B-408B-9E94-8C1AD665D5CB}"/>
                  </a:ext>
                </a:extLst>
              </p:cNvPr>
              <p:cNvSpPr>
                <a:spLocks noChangeShapeType="1"/>
              </p:cNvSpPr>
              <p:nvPr/>
            </p:nvSpPr>
            <p:spPr bwMode="auto">
              <a:xfrm flipH="1">
                <a:off x="-4485641" y="5010149"/>
                <a:ext cx="1746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480">
                <a:extLst>
                  <a:ext uri="{FF2B5EF4-FFF2-40B4-BE49-F238E27FC236}">
                    <a16:creationId xmlns:a16="http://schemas.microsoft.com/office/drawing/2014/main" id="{13214E77-4B35-4BB1-8E7A-358EF8128C17}"/>
                  </a:ext>
                </a:extLst>
              </p:cNvPr>
              <p:cNvSpPr>
                <a:spLocks/>
              </p:cNvSpPr>
              <p:nvPr/>
            </p:nvSpPr>
            <p:spPr bwMode="auto">
              <a:xfrm>
                <a:off x="-4485641" y="5010149"/>
                <a:ext cx="174625" cy="655637"/>
              </a:xfrm>
              <a:custGeom>
                <a:avLst/>
                <a:gdLst>
                  <a:gd name="T0" fmla="*/ 0 w 329"/>
                  <a:gd name="T1" fmla="*/ 0 h 1240"/>
                  <a:gd name="T2" fmla="*/ 0 w 329"/>
                  <a:gd name="T3" fmla="*/ 1240 h 1240"/>
                  <a:gd name="T4" fmla="*/ 329 w 329"/>
                  <a:gd name="T5" fmla="*/ 1240 h 1240"/>
                  <a:gd name="T6" fmla="*/ 329 w 329"/>
                  <a:gd name="T7" fmla="*/ 0 h 1240"/>
                </a:gdLst>
                <a:ahLst/>
                <a:cxnLst>
                  <a:cxn ang="0">
                    <a:pos x="T0" y="T1"/>
                  </a:cxn>
                  <a:cxn ang="0">
                    <a:pos x="T2" y="T3"/>
                  </a:cxn>
                  <a:cxn ang="0">
                    <a:pos x="T4" y="T5"/>
                  </a:cxn>
                  <a:cxn ang="0">
                    <a:pos x="T6" y="T7"/>
                  </a:cxn>
                </a:cxnLst>
                <a:rect l="0" t="0" r="r" b="b"/>
                <a:pathLst>
                  <a:path w="329" h="1240">
                    <a:moveTo>
                      <a:pt x="0" y="0"/>
                    </a:moveTo>
                    <a:lnTo>
                      <a:pt x="0" y="1240"/>
                    </a:lnTo>
                    <a:lnTo>
                      <a:pt x="329" y="1240"/>
                    </a:lnTo>
                    <a:lnTo>
                      <a:pt x="329" y="0"/>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2" name="Line 483">
                <a:extLst>
                  <a:ext uri="{FF2B5EF4-FFF2-40B4-BE49-F238E27FC236}">
                    <a16:creationId xmlns:a16="http://schemas.microsoft.com/office/drawing/2014/main" id="{628F45D6-7D72-47F2-9E21-E5AB0A8CAA04}"/>
                  </a:ext>
                </a:extLst>
              </p:cNvPr>
              <p:cNvSpPr>
                <a:spLocks noChangeShapeType="1"/>
              </p:cNvSpPr>
              <p:nvPr/>
            </p:nvSpPr>
            <p:spPr bwMode="auto">
              <a:xfrm flipH="1">
                <a:off x="-3429954" y="4621212"/>
                <a:ext cx="1746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3" name="Line 484">
                <a:extLst>
                  <a:ext uri="{FF2B5EF4-FFF2-40B4-BE49-F238E27FC236}">
                    <a16:creationId xmlns:a16="http://schemas.microsoft.com/office/drawing/2014/main" id="{443AAF8D-643F-45CB-A373-F14152D3A8C4}"/>
                  </a:ext>
                </a:extLst>
              </p:cNvPr>
              <p:cNvSpPr>
                <a:spLocks noChangeShapeType="1"/>
              </p:cNvSpPr>
              <p:nvPr/>
            </p:nvSpPr>
            <p:spPr bwMode="auto">
              <a:xfrm flipH="1">
                <a:off x="-3429954" y="5043487"/>
                <a:ext cx="1746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4" name="Line 485">
                <a:extLst>
                  <a:ext uri="{FF2B5EF4-FFF2-40B4-BE49-F238E27FC236}">
                    <a16:creationId xmlns:a16="http://schemas.microsoft.com/office/drawing/2014/main" id="{766DDCFE-4802-447D-816A-B700DBCE50AD}"/>
                  </a:ext>
                </a:extLst>
              </p:cNvPr>
              <p:cNvSpPr>
                <a:spLocks noChangeShapeType="1"/>
              </p:cNvSpPr>
              <p:nvPr/>
            </p:nvSpPr>
            <p:spPr bwMode="auto">
              <a:xfrm flipH="1">
                <a:off x="-3429954" y="5178424"/>
                <a:ext cx="174625" cy="0"/>
              </a:xfrm>
              <a:prstGeom prst="line">
                <a:avLst/>
              </a:prstGeom>
              <a:noFill/>
              <a:ln w="63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530" name="Rectangle 46">
              <a:extLst>
                <a:ext uri="{FF2B5EF4-FFF2-40B4-BE49-F238E27FC236}">
                  <a16:creationId xmlns:a16="http://schemas.microsoft.com/office/drawing/2014/main" id="{2914CA1E-8220-4521-966F-CA5EFBDE78EB}"/>
                </a:ext>
              </a:extLst>
            </p:cNvPr>
            <p:cNvSpPr>
              <a:spLocks noChangeArrowheads="1"/>
            </p:cNvSpPr>
            <p:nvPr/>
          </p:nvSpPr>
          <p:spPr bwMode="auto">
            <a:xfrm>
              <a:off x="306834" y="6056964"/>
              <a:ext cx="130411" cy="211203"/>
            </a:xfrm>
            <a:prstGeom prst="rect">
              <a:avLst/>
            </a:prstGeom>
            <a:noFill/>
            <a:ln w="9525">
              <a:noFill/>
              <a:miter lim="800000"/>
              <a:headEnd/>
              <a:tailEnd/>
            </a:ln>
          </p:spPr>
          <p:txBody>
            <a:bodyPr wrap="none" lIns="36000" tIns="36000" rIns="36000" bIns="36000">
              <a:spAutoFit/>
            </a:bodyPr>
            <a:lstStyle/>
            <a:p>
              <a:pPr algn="r"/>
              <a:r>
                <a:rPr lang="en-US" sz="900"/>
                <a:t>0</a:t>
              </a:r>
              <a:endParaRPr lang="en-US" sz="900" dirty="0"/>
            </a:p>
          </p:txBody>
        </p:sp>
        <p:sp>
          <p:nvSpPr>
            <p:cNvPr id="531" name="Rectangle 47">
              <a:extLst>
                <a:ext uri="{FF2B5EF4-FFF2-40B4-BE49-F238E27FC236}">
                  <a16:creationId xmlns:a16="http://schemas.microsoft.com/office/drawing/2014/main" id="{EF3CA3E8-5718-482E-A5F7-87804EE00806}"/>
                </a:ext>
              </a:extLst>
            </p:cNvPr>
            <p:cNvSpPr>
              <a:spLocks noChangeArrowheads="1"/>
            </p:cNvSpPr>
            <p:nvPr/>
          </p:nvSpPr>
          <p:spPr bwMode="auto">
            <a:xfrm>
              <a:off x="249126" y="5775848"/>
              <a:ext cx="188119" cy="211203"/>
            </a:xfrm>
            <a:prstGeom prst="rect">
              <a:avLst/>
            </a:prstGeom>
            <a:noFill/>
            <a:ln w="9525">
              <a:noFill/>
              <a:miter lim="800000"/>
              <a:headEnd/>
              <a:tailEnd/>
            </a:ln>
          </p:spPr>
          <p:txBody>
            <a:bodyPr wrap="none" lIns="36000" tIns="36000" rIns="36000" bIns="36000">
              <a:spAutoFit/>
            </a:bodyPr>
            <a:lstStyle/>
            <a:p>
              <a:pPr algn="r"/>
              <a:r>
                <a:rPr lang="en-US" sz="900"/>
                <a:t>20</a:t>
              </a:r>
              <a:endParaRPr lang="en-US" sz="900" dirty="0"/>
            </a:p>
          </p:txBody>
        </p:sp>
        <p:sp>
          <p:nvSpPr>
            <p:cNvPr id="532" name="Rectangle 48">
              <a:extLst>
                <a:ext uri="{FF2B5EF4-FFF2-40B4-BE49-F238E27FC236}">
                  <a16:creationId xmlns:a16="http://schemas.microsoft.com/office/drawing/2014/main" id="{DAC312AC-7F6B-47E8-9AA6-A2194079D697}"/>
                </a:ext>
              </a:extLst>
            </p:cNvPr>
            <p:cNvSpPr>
              <a:spLocks noChangeArrowheads="1"/>
            </p:cNvSpPr>
            <p:nvPr/>
          </p:nvSpPr>
          <p:spPr bwMode="auto">
            <a:xfrm>
              <a:off x="249126" y="5500862"/>
              <a:ext cx="188119" cy="211203"/>
            </a:xfrm>
            <a:prstGeom prst="rect">
              <a:avLst/>
            </a:prstGeom>
            <a:noFill/>
            <a:ln w="9525">
              <a:noFill/>
              <a:miter lim="800000"/>
              <a:headEnd/>
              <a:tailEnd/>
            </a:ln>
          </p:spPr>
          <p:txBody>
            <a:bodyPr wrap="none" lIns="36000" tIns="36000" rIns="36000" bIns="36000">
              <a:spAutoFit/>
            </a:bodyPr>
            <a:lstStyle/>
            <a:p>
              <a:pPr algn="r"/>
              <a:r>
                <a:rPr lang="en-US" sz="900"/>
                <a:t>40</a:t>
              </a:r>
              <a:endParaRPr lang="en-US" sz="900" dirty="0"/>
            </a:p>
          </p:txBody>
        </p:sp>
        <p:sp>
          <p:nvSpPr>
            <p:cNvPr id="533" name="Rectangle 49">
              <a:extLst>
                <a:ext uri="{FF2B5EF4-FFF2-40B4-BE49-F238E27FC236}">
                  <a16:creationId xmlns:a16="http://schemas.microsoft.com/office/drawing/2014/main" id="{CB32365C-073C-4DC4-86A1-635CA8969328}"/>
                </a:ext>
              </a:extLst>
            </p:cNvPr>
            <p:cNvSpPr>
              <a:spLocks noChangeArrowheads="1"/>
            </p:cNvSpPr>
            <p:nvPr/>
          </p:nvSpPr>
          <p:spPr bwMode="auto">
            <a:xfrm>
              <a:off x="249126" y="5234746"/>
              <a:ext cx="188119" cy="211203"/>
            </a:xfrm>
            <a:prstGeom prst="rect">
              <a:avLst/>
            </a:prstGeom>
            <a:noFill/>
            <a:ln w="9525">
              <a:noFill/>
              <a:miter lim="800000"/>
              <a:headEnd/>
              <a:tailEnd/>
            </a:ln>
          </p:spPr>
          <p:txBody>
            <a:bodyPr wrap="none" lIns="36000" tIns="36000" rIns="36000" bIns="36000">
              <a:spAutoFit/>
            </a:bodyPr>
            <a:lstStyle/>
            <a:p>
              <a:pPr algn="r"/>
              <a:r>
                <a:rPr lang="en-US" sz="900"/>
                <a:t>60</a:t>
              </a:r>
              <a:endParaRPr lang="en-US" sz="900" dirty="0"/>
            </a:p>
          </p:txBody>
        </p:sp>
        <p:sp>
          <p:nvSpPr>
            <p:cNvPr id="534" name="Rectangle 50">
              <a:extLst>
                <a:ext uri="{FF2B5EF4-FFF2-40B4-BE49-F238E27FC236}">
                  <a16:creationId xmlns:a16="http://schemas.microsoft.com/office/drawing/2014/main" id="{0DFC1F53-7B04-4D7A-8793-92ADD6042C7E}"/>
                </a:ext>
              </a:extLst>
            </p:cNvPr>
            <p:cNvSpPr>
              <a:spLocks noChangeArrowheads="1"/>
            </p:cNvSpPr>
            <p:nvPr/>
          </p:nvSpPr>
          <p:spPr bwMode="auto">
            <a:xfrm>
              <a:off x="249126" y="4953958"/>
              <a:ext cx="188119" cy="211203"/>
            </a:xfrm>
            <a:prstGeom prst="rect">
              <a:avLst/>
            </a:prstGeom>
            <a:noFill/>
            <a:ln w="9525">
              <a:noFill/>
              <a:miter lim="800000"/>
              <a:headEnd/>
              <a:tailEnd/>
            </a:ln>
          </p:spPr>
          <p:txBody>
            <a:bodyPr wrap="none" lIns="36000" tIns="36000" rIns="36000" bIns="36000">
              <a:spAutoFit/>
            </a:bodyPr>
            <a:lstStyle/>
            <a:p>
              <a:pPr algn="r"/>
              <a:r>
                <a:rPr lang="en-US" sz="900"/>
                <a:t>80</a:t>
              </a:r>
              <a:endParaRPr lang="en-US" sz="900" dirty="0"/>
            </a:p>
          </p:txBody>
        </p:sp>
        <p:sp>
          <p:nvSpPr>
            <p:cNvPr id="535" name="Rectangle 51">
              <a:extLst>
                <a:ext uri="{FF2B5EF4-FFF2-40B4-BE49-F238E27FC236}">
                  <a16:creationId xmlns:a16="http://schemas.microsoft.com/office/drawing/2014/main" id="{BD0331CB-767A-4875-BA39-AADCB01CF628}"/>
                </a:ext>
              </a:extLst>
            </p:cNvPr>
            <p:cNvSpPr>
              <a:spLocks noChangeArrowheads="1"/>
            </p:cNvSpPr>
            <p:nvPr/>
          </p:nvSpPr>
          <p:spPr bwMode="auto">
            <a:xfrm>
              <a:off x="191418" y="4676775"/>
              <a:ext cx="245827" cy="211203"/>
            </a:xfrm>
            <a:prstGeom prst="rect">
              <a:avLst/>
            </a:prstGeom>
            <a:noFill/>
            <a:ln w="9525">
              <a:noFill/>
              <a:miter lim="800000"/>
              <a:headEnd/>
              <a:tailEnd/>
            </a:ln>
          </p:spPr>
          <p:txBody>
            <a:bodyPr wrap="none" lIns="36000" tIns="36000" rIns="36000" bIns="36000">
              <a:spAutoFit/>
            </a:bodyPr>
            <a:lstStyle/>
            <a:p>
              <a:pPr algn="r"/>
              <a:r>
                <a:rPr lang="en-US" sz="900"/>
                <a:t>100</a:t>
              </a:r>
              <a:endParaRPr lang="en-US" sz="900" dirty="0"/>
            </a:p>
          </p:txBody>
        </p:sp>
        <p:sp>
          <p:nvSpPr>
            <p:cNvPr id="542" name="Rectangle 46">
              <a:extLst>
                <a:ext uri="{FF2B5EF4-FFF2-40B4-BE49-F238E27FC236}">
                  <a16:creationId xmlns:a16="http://schemas.microsoft.com/office/drawing/2014/main" id="{44E9951D-A357-40FB-B59C-F1D92CCFDBC9}"/>
                </a:ext>
              </a:extLst>
            </p:cNvPr>
            <p:cNvSpPr>
              <a:spLocks noChangeArrowheads="1"/>
            </p:cNvSpPr>
            <p:nvPr/>
          </p:nvSpPr>
          <p:spPr bwMode="auto">
            <a:xfrm>
              <a:off x="3928261" y="6056964"/>
              <a:ext cx="130411" cy="211203"/>
            </a:xfrm>
            <a:prstGeom prst="rect">
              <a:avLst/>
            </a:prstGeom>
            <a:noFill/>
            <a:ln w="9525">
              <a:noFill/>
              <a:miter lim="800000"/>
              <a:headEnd/>
              <a:tailEnd/>
            </a:ln>
          </p:spPr>
          <p:txBody>
            <a:bodyPr wrap="none" lIns="36000" tIns="36000" rIns="36000" bIns="36000">
              <a:spAutoFit/>
            </a:bodyPr>
            <a:lstStyle/>
            <a:p>
              <a:pPr algn="r"/>
              <a:r>
                <a:rPr lang="en-US" sz="900"/>
                <a:t>0</a:t>
              </a:r>
              <a:endParaRPr lang="en-US" sz="900" dirty="0"/>
            </a:p>
          </p:txBody>
        </p:sp>
        <p:sp>
          <p:nvSpPr>
            <p:cNvPr id="543" name="Rectangle 47">
              <a:extLst>
                <a:ext uri="{FF2B5EF4-FFF2-40B4-BE49-F238E27FC236}">
                  <a16:creationId xmlns:a16="http://schemas.microsoft.com/office/drawing/2014/main" id="{4EB793DD-F0AC-479D-9845-A00CD1FEA80B}"/>
                </a:ext>
              </a:extLst>
            </p:cNvPr>
            <p:cNvSpPr>
              <a:spLocks noChangeArrowheads="1"/>
            </p:cNvSpPr>
            <p:nvPr/>
          </p:nvSpPr>
          <p:spPr bwMode="auto">
            <a:xfrm>
              <a:off x="3870553" y="5775848"/>
              <a:ext cx="188119" cy="211203"/>
            </a:xfrm>
            <a:prstGeom prst="rect">
              <a:avLst/>
            </a:prstGeom>
            <a:noFill/>
            <a:ln w="9525">
              <a:noFill/>
              <a:miter lim="800000"/>
              <a:headEnd/>
              <a:tailEnd/>
            </a:ln>
          </p:spPr>
          <p:txBody>
            <a:bodyPr wrap="none" lIns="36000" tIns="36000" rIns="36000" bIns="36000">
              <a:spAutoFit/>
            </a:bodyPr>
            <a:lstStyle/>
            <a:p>
              <a:pPr algn="r"/>
              <a:r>
                <a:rPr lang="en-US" sz="900"/>
                <a:t>20</a:t>
              </a:r>
              <a:endParaRPr lang="en-US" sz="900" dirty="0"/>
            </a:p>
          </p:txBody>
        </p:sp>
        <p:sp>
          <p:nvSpPr>
            <p:cNvPr id="544" name="Rectangle 48">
              <a:extLst>
                <a:ext uri="{FF2B5EF4-FFF2-40B4-BE49-F238E27FC236}">
                  <a16:creationId xmlns:a16="http://schemas.microsoft.com/office/drawing/2014/main" id="{BCCCE78A-8730-4357-ADE6-B127EB6E9A57}"/>
                </a:ext>
              </a:extLst>
            </p:cNvPr>
            <p:cNvSpPr>
              <a:spLocks noChangeArrowheads="1"/>
            </p:cNvSpPr>
            <p:nvPr/>
          </p:nvSpPr>
          <p:spPr bwMode="auto">
            <a:xfrm>
              <a:off x="3870553" y="5500862"/>
              <a:ext cx="188119" cy="211203"/>
            </a:xfrm>
            <a:prstGeom prst="rect">
              <a:avLst/>
            </a:prstGeom>
            <a:noFill/>
            <a:ln w="9525">
              <a:noFill/>
              <a:miter lim="800000"/>
              <a:headEnd/>
              <a:tailEnd/>
            </a:ln>
          </p:spPr>
          <p:txBody>
            <a:bodyPr wrap="none" lIns="36000" tIns="36000" rIns="36000" bIns="36000">
              <a:spAutoFit/>
            </a:bodyPr>
            <a:lstStyle/>
            <a:p>
              <a:pPr algn="r"/>
              <a:r>
                <a:rPr lang="en-US" sz="900"/>
                <a:t>40</a:t>
              </a:r>
              <a:endParaRPr lang="en-US" sz="900" dirty="0"/>
            </a:p>
          </p:txBody>
        </p:sp>
        <p:sp>
          <p:nvSpPr>
            <p:cNvPr id="545" name="Rectangle 49">
              <a:extLst>
                <a:ext uri="{FF2B5EF4-FFF2-40B4-BE49-F238E27FC236}">
                  <a16:creationId xmlns:a16="http://schemas.microsoft.com/office/drawing/2014/main" id="{3DE1580E-1815-4E4C-8B8D-E1C9B48B62E4}"/>
                </a:ext>
              </a:extLst>
            </p:cNvPr>
            <p:cNvSpPr>
              <a:spLocks noChangeArrowheads="1"/>
            </p:cNvSpPr>
            <p:nvPr/>
          </p:nvSpPr>
          <p:spPr bwMode="auto">
            <a:xfrm>
              <a:off x="3870553" y="5234746"/>
              <a:ext cx="188119" cy="211203"/>
            </a:xfrm>
            <a:prstGeom prst="rect">
              <a:avLst/>
            </a:prstGeom>
            <a:noFill/>
            <a:ln w="9525">
              <a:noFill/>
              <a:miter lim="800000"/>
              <a:headEnd/>
              <a:tailEnd/>
            </a:ln>
          </p:spPr>
          <p:txBody>
            <a:bodyPr wrap="none" lIns="36000" tIns="36000" rIns="36000" bIns="36000">
              <a:spAutoFit/>
            </a:bodyPr>
            <a:lstStyle/>
            <a:p>
              <a:pPr algn="r"/>
              <a:r>
                <a:rPr lang="en-US" sz="900"/>
                <a:t>60</a:t>
              </a:r>
              <a:endParaRPr lang="en-US" sz="900" dirty="0"/>
            </a:p>
          </p:txBody>
        </p:sp>
        <p:sp>
          <p:nvSpPr>
            <p:cNvPr id="546" name="Rectangle 50">
              <a:extLst>
                <a:ext uri="{FF2B5EF4-FFF2-40B4-BE49-F238E27FC236}">
                  <a16:creationId xmlns:a16="http://schemas.microsoft.com/office/drawing/2014/main" id="{4D5A7B77-D019-43C9-8DE1-70AFF8DE0FEF}"/>
                </a:ext>
              </a:extLst>
            </p:cNvPr>
            <p:cNvSpPr>
              <a:spLocks noChangeArrowheads="1"/>
            </p:cNvSpPr>
            <p:nvPr/>
          </p:nvSpPr>
          <p:spPr bwMode="auto">
            <a:xfrm>
              <a:off x="3870553" y="4953958"/>
              <a:ext cx="188119" cy="211203"/>
            </a:xfrm>
            <a:prstGeom prst="rect">
              <a:avLst/>
            </a:prstGeom>
            <a:noFill/>
            <a:ln w="9525">
              <a:noFill/>
              <a:miter lim="800000"/>
              <a:headEnd/>
              <a:tailEnd/>
            </a:ln>
          </p:spPr>
          <p:txBody>
            <a:bodyPr wrap="none" lIns="36000" tIns="36000" rIns="36000" bIns="36000">
              <a:spAutoFit/>
            </a:bodyPr>
            <a:lstStyle/>
            <a:p>
              <a:pPr algn="r"/>
              <a:r>
                <a:rPr lang="en-US" sz="900"/>
                <a:t>80</a:t>
              </a:r>
              <a:endParaRPr lang="en-US" sz="900" dirty="0"/>
            </a:p>
          </p:txBody>
        </p:sp>
        <p:sp>
          <p:nvSpPr>
            <p:cNvPr id="547" name="Rectangle 51">
              <a:extLst>
                <a:ext uri="{FF2B5EF4-FFF2-40B4-BE49-F238E27FC236}">
                  <a16:creationId xmlns:a16="http://schemas.microsoft.com/office/drawing/2014/main" id="{499BD0E4-E812-4FFA-BDA8-D545E5C2F874}"/>
                </a:ext>
              </a:extLst>
            </p:cNvPr>
            <p:cNvSpPr>
              <a:spLocks noChangeArrowheads="1"/>
            </p:cNvSpPr>
            <p:nvPr/>
          </p:nvSpPr>
          <p:spPr bwMode="auto">
            <a:xfrm>
              <a:off x="3812845" y="4676775"/>
              <a:ext cx="245827" cy="211203"/>
            </a:xfrm>
            <a:prstGeom prst="rect">
              <a:avLst/>
            </a:prstGeom>
            <a:noFill/>
            <a:ln w="9525">
              <a:noFill/>
              <a:miter lim="800000"/>
              <a:headEnd/>
              <a:tailEnd/>
            </a:ln>
          </p:spPr>
          <p:txBody>
            <a:bodyPr wrap="none" lIns="36000" tIns="36000" rIns="36000" bIns="36000">
              <a:spAutoFit/>
            </a:bodyPr>
            <a:lstStyle/>
            <a:p>
              <a:pPr algn="r"/>
              <a:r>
                <a:rPr lang="en-US" sz="900"/>
                <a:t>100</a:t>
              </a:r>
              <a:endParaRPr lang="en-US" sz="900" dirty="0"/>
            </a:p>
          </p:txBody>
        </p:sp>
        <p:sp>
          <p:nvSpPr>
            <p:cNvPr id="554" name="Rectangle 46">
              <a:extLst>
                <a:ext uri="{FF2B5EF4-FFF2-40B4-BE49-F238E27FC236}">
                  <a16:creationId xmlns:a16="http://schemas.microsoft.com/office/drawing/2014/main" id="{D82DE1D4-47DE-4372-90DD-5B76777342DD}"/>
                </a:ext>
              </a:extLst>
            </p:cNvPr>
            <p:cNvSpPr>
              <a:spLocks noChangeArrowheads="1"/>
            </p:cNvSpPr>
            <p:nvPr/>
          </p:nvSpPr>
          <p:spPr bwMode="auto">
            <a:xfrm>
              <a:off x="7736802" y="6056964"/>
              <a:ext cx="130411" cy="211203"/>
            </a:xfrm>
            <a:prstGeom prst="rect">
              <a:avLst/>
            </a:prstGeom>
            <a:noFill/>
            <a:ln w="9525">
              <a:noFill/>
              <a:miter lim="800000"/>
              <a:headEnd/>
              <a:tailEnd/>
            </a:ln>
          </p:spPr>
          <p:txBody>
            <a:bodyPr wrap="none" lIns="36000" tIns="36000" rIns="36000" bIns="36000">
              <a:spAutoFit/>
            </a:bodyPr>
            <a:lstStyle/>
            <a:p>
              <a:pPr algn="r"/>
              <a:r>
                <a:rPr lang="en-US" sz="900"/>
                <a:t>0</a:t>
              </a:r>
              <a:endParaRPr lang="en-US" sz="900" dirty="0"/>
            </a:p>
          </p:txBody>
        </p:sp>
        <p:sp>
          <p:nvSpPr>
            <p:cNvPr id="555" name="Rectangle 47">
              <a:extLst>
                <a:ext uri="{FF2B5EF4-FFF2-40B4-BE49-F238E27FC236}">
                  <a16:creationId xmlns:a16="http://schemas.microsoft.com/office/drawing/2014/main" id="{A1300154-85D5-4340-A3EB-FDA0F94DF921}"/>
                </a:ext>
              </a:extLst>
            </p:cNvPr>
            <p:cNvSpPr>
              <a:spLocks noChangeArrowheads="1"/>
            </p:cNvSpPr>
            <p:nvPr/>
          </p:nvSpPr>
          <p:spPr bwMode="auto">
            <a:xfrm>
              <a:off x="7679094" y="5775848"/>
              <a:ext cx="188119" cy="211203"/>
            </a:xfrm>
            <a:prstGeom prst="rect">
              <a:avLst/>
            </a:prstGeom>
            <a:noFill/>
            <a:ln w="9525">
              <a:noFill/>
              <a:miter lim="800000"/>
              <a:headEnd/>
              <a:tailEnd/>
            </a:ln>
          </p:spPr>
          <p:txBody>
            <a:bodyPr wrap="none" lIns="36000" tIns="36000" rIns="36000" bIns="36000">
              <a:spAutoFit/>
            </a:bodyPr>
            <a:lstStyle/>
            <a:p>
              <a:pPr algn="r"/>
              <a:r>
                <a:rPr lang="en-US" sz="900"/>
                <a:t>20</a:t>
              </a:r>
              <a:endParaRPr lang="en-US" sz="900" dirty="0"/>
            </a:p>
          </p:txBody>
        </p:sp>
        <p:sp>
          <p:nvSpPr>
            <p:cNvPr id="556" name="Rectangle 48">
              <a:extLst>
                <a:ext uri="{FF2B5EF4-FFF2-40B4-BE49-F238E27FC236}">
                  <a16:creationId xmlns:a16="http://schemas.microsoft.com/office/drawing/2014/main" id="{8B330B50-4C27-400B-A8BF-AF0B6FB0E4D9}"/>
                </a:ext>
              </a:extLst>
            </p:cNvPr>
            <p:cNvSpPr>
              <a:spLocks noChangeArrowheads="1"/>
            </p:cNvSpPr>
            <p:nvPr/>
          </p:nvSpPr>
          <p:spPr bwMode="auto">
            <a:xfrm>
              <a:off x="7679094" y="5500862"/>
              <a:ext cx="188119" cy="211203"/>
            </a:xfrm>
            <a:prstGeom prst="rect">
              <a:avLst/>
            </a:prstGeom>
            <a:noFill/>
            <a:ln w="9525">
              <a:noFill/>
              <a:miter lim="800000"/>
              <a:headEnd/>
              <a:tailEnd/>
            </a:ln>
          </p:spPr>
          <p:txBody>
            <a:bodyPr wrap="none" lIns="36000" tIns="36000" rIns="36000" bIns="36000">
              <a:spAutoFit/>
            </a:bodyPr>
            <a:lstStyle/>
            <a:p>
              <a:pPr algn="r"/>
              <a:r>
                <a:rPr lang="en-US" sz="900"/>
                <a:t>40</a:t>
              </a:r>
              <a:endParaRPr lang="en-US" sz="900" dirty="0"/>
            </a:p>
          </p:txBody>
        </p:sp>
        <p:sp>
          <p:nvSpPr>
            <p:cNvPr id="557" name="Rectangle 49">
              <a:extLst>
                <a:ext uri="{FF2B5EF4-FFF2-40B4-BE49-F238E27FC236}">
                  <a16:creationId xmlns:a16="http://schemas.microsoft.com/office/drawing/2014/main" id="{0C61232A-0153-49E0-9CD0-CC3BF9BC3E22}"/>
                </a:ext>
              </a:extLst>
            </p:cNvPr>
            <p:cNvSpPr>
              <a:spLocks noChangeArrowheads="1"/>
            </p:cNvSpPr>
            <p:nvPr/>
          </p:nvSpPr>
          <p:spPr bwMode="auto">
            <a:xfrm>
              <a:off x="7679094" y="5234746"/>
              <a:ext cx="188119" cy="211203"/>
            </a:xfrm>
            <a:prstGeom prst="rect">
              <a:avLst/>
            </a:prstGeom>
            <a:noFill/>
            <a:ln w="9525">
              <a:noFill/>
              <a:miter lim="800000"/>
              <a:headEnd/>
              <a:tailEnd/>
            </a:ln>
          </p:spPr>
          <p:txBody>
            <a:bodyPr wrap="none" lIns="36000" tIns="36000" rIns="36000" bIns="36000">
              <a:spAutoFit/>
            </a:bodyPr>
            <a:lstStyle/>
            <a:p>
              <a:pPr algn="r"/>
              <a:r>
                <a:rPr lang="en-US" sz="900"/>
                <a:t>60</a:t>
              </a:r>
              <a:endParaRPr lang="en-US" sz="900" dirty="0"/>
            </a:p>
          </p:txBody>
        </p:sp>
        <p:sp>
          <p:nvSpPr>
            <p:cNvPr id="558" name="Rectangle 50">
              <a:extLst>
                <a:ext uri="{FF2B5EF4-FFF2-40B4-BE49-F238E27FC236}">
                  <a16:creationId xmlns:a16="http://schemas.microsoft.com/office/drawing/2014/main" id="{3CC15246-0E5B-498F-9BA3-E19B9C33853F}"/>
                </a:ext>
              </a:extLst>
            </p:cNvPr>
            <p:cNvSpPr>
              <a:spLocks noChangeArrowheads="1"/>
            </p:cNvSpPr>
            <p:nvPr/>
          </p:nvSpPr>
          <p:spPr bwMode="auto">
            <a:xfrm>
              <a:off x="7679094" y="4953958"/>
              <a:ext cx="188119" cy="211203"/>
            </a:xfrm>
            <a:prstGeom prst="rect">
              <a:avLst/>
            </a:prstGeom>
            <a:noFill/>
            <a:ln w="9525">
              <a:noFill/>
              <a:miter lim="800000"/>
              <a:headEnd/>
              <a:tailEnd/>
            </a:ln>
          </p:spPr>
          <p:txBody>
            <a:bodyPr wrap="none" lIns="36000" tIns="36000" rIns="36000" bIns="36000">
              <a:spAutoFit/>
            </a:bodyPr>
            <a:lstStyle/>
            <a:p>
              <a:pPr algn="r"/>
              <a:r>
                <a:rPr lang="en-US" sz="900"/>
                <a:t>80</a:t>
              </a:r>
              <a:endParaRPr lang="en-US" sz="900" dirty="0"/>
            </a:p>
          </p:txBody>
        </p:sp>
        <p:sp>
          <p:nvSpPr>
            <p:cNvPr id="559" name="Rectangle 51">
              <a:extLst>
                <a:ext uri="{FF2B5EF4-FFF2-40B4-BE49-F238E27FC236}">
                  <a16:creationId xmlns:a16="http://schemas.microsoft.com/office/drawing/2014/main" id="{8B13A5F5-5511-461D-B90A-28EB5648DA0A}"/>
                </a:ext>
              </a:extLst>
            </p:cNvPr>
            <p:cNvSpPr>
              <a:spLocks noChangeArrowheads="1"/>
            </p:cNvSpPr>
            <p:nvPr/>
          </p:nvSpPr>
          <p:spPr bwMode="auto">
            <a:xfrm>
              <a:off x="7621386" y="4676775"/>
              <a:ext cx="245827" cy="211203"/>
            </a:xfrm>
            <a:prstGeom prst="rect">
              <a:avLst/>
            </a:prstGeom>
            <a:noFill/>
            <a:ln w="9525">
              <a:noFill/>
              <a:miter lim="800000"/>
              <a:headEnd/>
              <a:tailEnd/>
            </a:ln>
          </p:spPr>
          <p:txBody>
            <a:bodyPr wrap="none" lIns="36000" tIns="36000" rIns="36000" bIns="36000">
              <a:spAutoFit/>
            </a:bodyPr>
            <a:lstStyle/>
            <a:p>
              <a:pPr algn="r"/>
              <a:r>
                <a:rPr lang="en-US" sz="900"/>
                <a:t>100</a:t>
              </a:r>
              <a:endParaRPr lang="en-US" sz="900" dirty="0"/>
            </a:p>
          </p:txBody>
        </p:sp>
        <p:sp>
          <p:nvSpPr>
            <p:cNvPr id="582" name="Rectangle 40">
              <a:extLst>
                <a:ext uri="{FF2B5EF4-FFF2-40B4-BE49-F238E27FC236}">
                  <a16:creationId xmlns:a16="http://schemas.microsoft.com/office/drawing/2014/main" id="{C692B864-67BE-45A7-844A-9BA20077B3CF}"/>
                </a:ext>
              </a:extLst>
            </p:cNvPr>
            <p:cNvSpPr>
              <a:spLocks noChangeArrowheads="1"/>
            </p:cNvSpPr>
            <p:nvPr/>
          </p:nvSpPr>
          <p:spPr bwMode="auto">
            <a:xfrm>
              <a:off x="11123470" y="5141526"/>
              <a:ext cx="350591" cy="234286"/>
            </a:xfrm>
            <a:prstGeom prst="rect">
              <a:avLst/>
            </a:prstGeom>
            <a:noFill/>
            <a:ln w="9525">
              <a:noFill/>
              <a:miter lim="800000"/>
              <a:headEnd/>
              <a:tailEnd/>
            </a:ln>
          </p:spPr>
          <p:txBody>
            <a:bodyPr wrap="none" lIns="72000" tIns="36000" rIns="72000" bIns="36000">
              <a:spAutoFit/>
            </a:bodyPr>
            <a:lstStyle/>
            <a:p>
              <a:r>
                <a:rPr lang="en-US" sz="1000"/>
                <a:t>&lt;40</a:t>
              </a:r>
              <a:endParaRPr lang="en-US" sz="1000" baseline="-25000" dirty="0"/>
            </a:p>
          </p:txBody>
        </p:sp>
        <p:sp>
          <p:nvSpPr>
            <p:cNvPr id="583" name="Rectangle 20">
              <a:extLst>
                <a:ext uri="{FF2B5EF4-FFF2-40B4-BE49-F238E27FC236}">
                  <a16:creationId xmlns:a16="http://schemas.microsoft.com/office/drawing/2014/main" id="{B1024A34-FB9B-4200-AA71-845982C8C7E3}"/>
                </a:ext>
              </a:extLst>
            </p:cNvPr>
            <p:cNvSpPr>
              <a:spLocks noChangeArrowheads="1"/>
            </p:cNvSpPr>
            <p:nvPr/>
          </p:nvSpPr>
          <p:spPr bwMode="auto">
            <a:xfrm>
              <a:off x="11013543" y="5230809"/>
              <a:ext cx="108189" cy="108189"/>
            </a:xfrm>
            <a:prstGeom prst="rect">
              <a:avLst/>
            </a:prstGeom>
            <a:solidFill>
              <a:srgbClr val="663399"/>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08000" rIns="108000" anchor="ctr"/>
            <a:lstStyle/>
            <a:p>
              <a:pPr>
                <a:lnSpc>
                  <a:spcPct val="130000"/>
                </a:lnSpc>
                <a:spcBef>
                  <a:spcPct val="20000"/>
                </a:spcBef>
                <a:buClr>
                  <a:srgbClr val="990000"/>
                </a:buClr>
                <a:buSzPct val="120000"/>
              </a:pPr>
              <a:endParaRPr lang="en-US" sz="1000" b="1" dirty="0">
                <a:solidFill>
                  <a:schemeClr val="tx1"/>
                </a:solidFill>
                <a:latin typeface="+mn-lt"/>
                <a:ea typeface="MS Mincho" pitchFamily="49" charset="-128"/>
              </a:endParaRPr>
            </a:p>
          </p:txBody>
        </p:sp>
        <p:sp>
          <p:nvSpPr>
            <p:cNvPr id="584" name="Rectangle 20">
              <a:extLst>
                <a:ext uri="{FF2B5EF4-FFF2-40B4-BE49-F238E27FC236}">
                  <a16:creationId xmlns:a16="http://schemas.microsoft.com/office/drawing/2014/main" id="{99D53CC9-D4B4-4544-B10D-087128785CA2}"/>
                </a:ext>
              </a:extLst>
            </p:cNvPr>
            <p:cNvSpPr>
              <a:spLocks noChangeArrowheads="1"/>
            </p:cNvSpPr>
            <p:nvPr/>
          </p:nvSpPr>
          <p:spPr bwMode="auto">
            <a:xfrm>
              <a:off x="11013543" y="5460523"/>
              <a:ext cx="108189" cy="108189"/>
            </a:xfrm>
            <a:prstGeom prst="rect">
              <a:avLst/>
            </a:prstGeom>
            <a:solidFill>
              <a:srgbClr val="00336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08000" rIns="108000" anchor="ctr"/>
            <a:lstStyle/>
            <a:p>
              <a:pPr>
                <a:lnSpc>
                  <a:spcPct val="130000"/>
                </a:lnSpc>
                <a:spcBef>
                  <a:spcPct val="20000"/>
                </a:spcBef>
                <a:buClr>
                  <a:srgbClr val="990000"/>
                </a:buClr>
                <a:buSzPct val="120000"/>
              </a:pPr>
              <a:endParaRPr lang="en-US" sz="1000" b="1" dirty="0">
                <a:solidFill>
                  <a:schemeClr val="tx1"/>
                </a:solidFill>
                <a:latin typeface="+mn-lt"/>
                <a:ea typeface="MS Mincho" pitchFamily="49" charset="-128"/>
              </a:endParaRPr>
            </a:p>
          </p:txBody>
        </p:sp>
        <p:sp>
          <p:nvSpPr>
            <p:cNvPr id="585" name="Rectangle 20">
              <a:extLst>
                <a:ext uri="{FF2B5EF4-FFF2-40B4-BE49-F238E27FC236}">
                  <a16:creationId xmlns:a16="http://schemas.microsoft.com/office/drawing/2014/main" id="{68C34E56-4FB3-4F7D-AF73-8DADA7D0B7A7}"/>
                </a:ext>
              </a:extLst>
            </p:cNvPr>
            <p:cNvSpPr>
              <a:spLocks noChangeArrowheads="1"/>
            </p:cNvSpPr>
            <p:nvPr/>
          </p:nvSpPr>
          <p:spPr bwMode="auto">
            <a:xfrm>
              <a:off x="11013543" y="5683273"/>
              <a:ext cx="108189" cy="108189"/>
            </a:xfrm>
            <a:prstGeom prst="rect">
              <a:avLst/>
            </a:prstGeom>
            <a:solidFill>
              <a:srgbClr val="00CC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08000" rIns="108000" anchor="ctr"/>
            <a:lstStyle/>
            <a:p>
              <a:pPr>
                <a:lnSpc>
                  <a:spcPct val="130000"/>
                </a:lnSpc>
                <a:spcBef>
                  <a:spcPct val="20000"/>
                </a:spcBef>
                <a:buClr>
                  <a:srgbClr val="990000"/>
                </a:buClr>
                <a:buSzPct val="120000"/>
              </a:pPr>
              <a:endParaRPr lang="en-US" sz="1000" b="1" dirty="0">
                <a:solidFill>
                  <a:schemeClr val="tx1"/>
                </a:solidFill>
                <a:latin typeface="+mn-lt"/>
                <a:ea typeface="MS Mincho" pitchFamily="49" charset="-128"/>
              </a:endParaRPr>
            </a:p>
          </p:txBody>
        </p:sp>
        <p:sp>
          <p:nvSpPr>
            <p:cNvPr id="586" name="Rectangle 20">
              <a:extLst>
                <a:ext uri="{FF2B5EF4-FFF2-40B4-BE49-F238E27FC236}">
                  <a16:creationId xmlns:a16="http://schemas.microsoft.com/office/drawing/2014/main" id="{58A463A3-5158-4C48-845E-D2B604F4E2ED}"/>
                </a:ext>
              </a:extLst>
            </p:cNvPr>
            <p:cNvSpPr>
              <a:spLocks noChangeArrowheads="1"/>
            </p:cNvSpPr>
            <p:nvPr/>
          </p:nvSpPr>
          <p:spPr bwMode="auto">
            <a:xfrm>
              <a:off x="11013543" y="5913755"/>
              <a:ext cx="108189" cy="108189"/>
            </a:xfrm>
            <a:prstGeom prst="rect">
              <a:avLst/>
            </a:prstGeom>
            <a:solidFill>
              <a:srgbClr val="999999"/>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08000" rIns="108000" anchor="ctr"/>
            <a:lstStyle/>
            <a:p>
              <a:pPr>
                <a:lnSpc>
                  <a:spcPct val="130000"/>
                </a:lnSpc>
                <a:spcBef>
                  <a:spcPct val="20000"/>
                </a:spcBef>
                <a:buClr>
                  <a:srgbClr val="990000"/>
                </a:buClr>
                <a:buSzPct val="120000"/>
              </a:pPr>
              <a:endParaRPr lang="en-US" sz="1000" b="1" dirty="0">
                <a:solidFill>
                  <a:schemeClr val="tx1"/>
                </a:solidFill>
                <a:latin typeface="+mn-lt"/>
                <a:ea typeface="MS Mincho" pitchFamily="49" charset="-128"/>
              </a:endParaRPr>
            </a:p>
          </p:txBody>
        </p:sp>
        <p:sp>
          <p:nvSpPr>
            <p:cNvPr id="587" name="Rectangle 40">
              <a:extLst>
                <a:ext uri="{FF2B5EF4-FFF2-40B4-BE49-F238E27FC236}">
                  <a16:creationId xmlns:a16="http://schemas.microsoft.com/office/drawing/2014/main" id="{E528CA73-B51A-4252-B869-28AA8ED2C025}"/>
                </a:ext>
              </a:extLst>
            </p:cNvPr>
            <p:cNvSpPr>
              <a:spLocks noChangeArrowheads="1"/>
            </p:cNvSpPr>
            <p:nvPr/>
          </p:nvSpPr>
          <p:spPr bwMode="auto">
            <a:xfrm>
              <a:off x="11123470" y="5379243"/>
              <a:ext cx="801035" cy="234286"/>
            </a:xfrm>
            <a:prstGeom prst="rect">
              <a:avLst/>
            </a:prstGeom>
            <a:noFill/>
            <a:ln w="9525">
              <a:noFill/>
              <a:miter lim="800000"/>
              <a:headEnd/>
              <a:tailEnd/>
            </a:ln>
          </p:spPr>
          <p:txBody>
            <a:bodyPr wrap="none" lIns="72000" tIns="36000" rIns="72000" bIns="36000">
              <a:spAutoFit/>
            </a:bodyPr>
            <a:lstStyle/>
            <a:p>
              <a:r>
                <a:rPr lang="en-US" sz="1000">
                  <a:latin typeface="Calibri" panose="020F0502020204030204" pitchFamily="34" charset="0"/>
                  <a:cs typeface="Calibri" panose="020F0502020204030204" pitchFamily="34" charset="0"/>
                </a:rPr>
                <a:t>≥40 to &lt;400</a:t>
              </a:r>
              <a:endParaRPr lang="en-US" sz="1000" baseline="-25000" dirty="0"/>
            </a:p>
          </p:txBody>
        </p:sp>
        <p:sp>
          <p:nvSpPr>
            <p:cNvPr id="588" name="Rectangle 40">
              <a:extLst>
                <a:ext uri="{FF2B5EF4-FFF2-40B4-BE49-F238E27FC236}">
                  <a16:creationId xmlns:a16="http://schemas.microsoft.com/office/drawing/2014/main" id="{211DF995-5891-485C-8E66-7D680490A79C}"/>
                </a:ext>
              </a:extLst>
            </p:cNvPr>
            <p:cNvSpPr>
              <a:spLocks noChangeArrowheads="1"/>
            </p:cNvSpPr>
            <p:nvPr/>
          </p:nvSpPr>
          <p:spPr bwMode="auto">
            <a:xfrm>
              <a:off x="11123470" y="5592423"/>
              <a:ext cx="419520" cy="234286"/>
            </a:xfrm>
            <a:prstGeom prst="rect">
              <a:avLst/>
            </a:prstGeom>
            <a:noFill/>
            <a:ln w="9525">
              <a:noFill/>
              <a:miter lim="800000"/>
              <a:headEnd/>
              <a:tailEnd/>
            </a:ln>
          </p:spPr>
          <p:txBody>
            <a:bodyPr wrap="none" lIns="72000" tIns="36000" rIns="72000" bIns="36000">
              <a:spAutoFit/>
            </a:bodyPr>
            <a:lstStyle/>
            <a:p>
              <a:r>
                <a:rPr lang="en-US" sz="1000">
                  <a:latin typeface="Calibri" panose="020F0502020204030204" pitchFamily="34" charset="0"/>
                  <a:cs typeface="Calibri" panose="020F0502020204030204" pitchFamily="34" charset="0"/>
                </a:rPr>
                <a:t>≥400</a:t>
              </a:r>
              <a:endParaRPr lang="en-US" sz="1000" dirty="0"/>
            </a:p>
          </p:txBody>
        </p:sp>
        <p:sp>
          <p:nvSpPr>
            <p:cNvPr id="589" name="Rectangle 40">
              <a:extLst>
                <a:ext uri="{FF2B5EF4-FFF2-40B4-BE49-F238E27FC236}">
                  <a16:creationId xmlns:a16="http://schemas.microsoft.com/office/drawing/2014/main" id="{B53A88CC-368A-4D1F-982E-9E15B760C676}"/>
                </a:ext>
              </a:extLst>
            </p:cNvPr>
            <p:cNvSpPr>
              <a:spLocks noChangeArrowheads="1"/>
            </p:cNvSpPr>
            <p:nvPr/>
          </p:nvSpPr>
          <p:spPr bwMode="auto">
            <a:xfrm>
              <a:off x="11123470" y="5829803"/>
              <a:ext cx="801035" cy="226591"/>
            </a:xfrm>
            <a:prstGeom prst="rect">
              <a:avLst/>
            </a:prstGeom>
            <a:noFill/>
            <a:ln w="9525">
              <a:noFill/>
              <a:miter lim="800000"/>
              <a:headEnd/>
              <a:tailEnd/>
            </a:ln>
          </p:spPr>
          <p:txBody>
            <a:bodyPr wrap="none" lIns="72000" tIns="36000" rIns="72000" bIns="36000">
              <a:spAutoFit/>
            </a:bodyPr>
            <a:lstStyle/>
            <a:p>
              <a:r>
                <a:rPr lang="en-US" sz="1000"/>
                <a:t>Missing data</a:t>
              </a:r>
              <a:endParaRPr lang="en-US" sz="1000" dirty="0"/>
            </a:p>
          </p:txBody>
        </p:sp>
        <p:sp>
          <p:nvSpPr>
            <p:cNvPr id="590" name="Rectangle 40">
              <a:extLst>
                <a:ext uri="{FF2B5EF4-FFF2-40B4-BE49-F238E27FC236}">
                  <a16:creationId xmlns:a16="http://schemas.microsoft.com/office/drawing/2014/main" id="{EC66F8EB-30F0-411F-9AFD-F334B95D3E75}"/>
                </a:ext>
              </a:extLst>
            </p:cNvPr>
            <p:cNvSpPr>
              <a:spLocks noChangeArrowheads="1"/>
            </p:cNvSpPr>
            <p:nvPr/>
          </p:nvSpPr>
          <p:spPr bwMode="auto">
            <a:xfrm>
              <a:off x="10909968" y="4749344"/>
              <a:ext cx="1144078" cy="380480"/>
            </a:xfrm>
            <a:prstGeom prst="rect">
              <a:avLst/>
            </a:prstGeom>
            <a:noFill/>
            <a:ln w="9525">
              <a:noFill/>
              <a:miter lim="800000"/>
              <a:headEnd/>
              <a:tailEnd/>
            </a:ln>
          </p:spPr>
          <p:txBody>
            <a:bodyPr wrap="none" lIns="72000" tIns="36000" rIns="72000" bIns="36000">
              <a:spAutoFit/>
            </a:bodyPr>
            <a:lstStyle/>
            <a:p>
              <a:r>
                <a:rPr lang="en-US" sz="1000" b="1"/>
                <a:t>Response category</a:t>
              </a:r>
              <a:br>
                <a:rPr lang="en-US" sz="1000" b="1"/>
              </a:br>
              <a:r>
                <a:rPr lang="en-US" sz="1000" b="1"/>
                <a:t>(HIV-1 RNA c/mL)</a:t>
              </a:r>
              <a:endParaRPr lang="en-US" sz="1000" b="1" baseline="-25000" dirty="0"/>
            </a:p>
          </p:txBody>
        </p:sp>
        <p:sp>
          <p:nvSpPr>
            <p:cNvPr id="594" name="Rectangle 51">
              <a:extLst>
                <a:ext uri="{FF2B5EF4-FFF2-40B4-BE49-F238E27FC236}">
                  <a16:creationId xmlns:a16="http://schemas.microsoft.com/office/drawing/2014/main" id="{AD894D5E-B741-4B52-9AAA-9A016DC367B3}"/>
                </a:ext>
              </a:extLst>
            </p:cNvPr>
            <p:cNvSpPr>
              <a:spLocks noChangeArrowheads="1"/>
            </p:cNvSpPr>
            <p:nvPr/>
          </p:nvSpPr>
          <p:spPr bwMode="auto">
            <a:xfrm>
              <a:off x="507131" y="6193959"/>
              <a:ext cx="434983" cy="349702"/>
            </a:xfrm>
            <a:prstGeom prst="rect">
              <a:avLst/>
            </a:prstGeom>
            <a:noFill/>
            <a:ln w="9525">
              <a:noFill/>
              <a:miter lim="800000"/>
              <a:headEnd/>
              <a:tailEnd/>
            </a:ln>
          </p:spPr>
          <p:txBody>
            <a:bodyPr wrap="none" lIns="36000" tIns="36000" rIns="36000" bIns="36000">
              <a:spAutoFit/>
            </a:bodyPr>
            <a:lstStyle/>
            <a:p>
              <a:pPr algn="ctr"/>
              <a:r>
                <a:rPr lang="en-US" sz="900"/>
                <a:t>None</a:t>
              </a:r>
              <a:br>
                <a:rPr lang="en-US" sz="900"/>
              </a:br>
              <a:r>
                <a:rPr lang="en-US" sz="900"/>
                <a:t>(n=141)</a:t>
              </a:r>
              <a:endParaRPr lang="en-US" sz="900" dirty="0"/>
            </a:p>
          </p:txBody>
        </p:sp>
        <p:sp>
          <p:nvSpPr>
            <p:cNvPr id="595" name="Rectangle 51">
              <a:extLst>
                <a:ext uri="{FF2B5EF4-FFF2-40B4-BE49-F238E27FC236}">
                  <a16:creationId xmlns:a16="http://schemas.microsoft.com/office/drawing/2014/main" id="{0650A76A-F87E-4975-A515-D7379A35863F}"/>
                </a:ext>
              </a:extLst>
            </p:cNvPr>
            <p:cNvSpPr>
              <a:spLocks noChangeArrowheads="1"/>
            </p:cNvSpPr>
            <p:nvPr/>
          </p:nvSpPr>
          <p:spPr bwMode="auto">
            <a:xfrm>
              <a:off x="1033295" y="6193959"/>
              <a:ext cx="434983" cy="349702"/>
            </a:xfrm>
            <a:prstGeom prst="rect">
              <a:avLst/>
            </a:prstGeom>
            <a:noFill/>
            <a:ln w="9525">
              <a:noFill/>
              <a:miter lim="800000"/>
              <a:headEnd/>
              <a:tailEnd/>
            </a:ln>
          </p:spPr>
          <p:txBody>
            <a:bodyPr wrap="none" lIns="36000" tIns="36000" rIns="36000" bIns="36000">
              <a:spAutoFit/>
            </a:bodyPr>
            <a:lstStyle/>
            <a:p>
              <a:pPr algn="ctr"/>
              <a:r>
                <a:rPr lang="en-US" sz="900"/>
                <a:t>Any</a:t>
              </a:r>
              <a:br>
                <a:rPr lang="en-US" sz="900"/>
              </a:br>
              <a:r>
                <a:rPr lang="en-US" sz="900"/>
                <a:t>(n=122)</a:t>
              </a:r>
              <a:endParaRPr lang="en-US" sz="900" dirty="0"/>
            </a:p>
          </p:txBody>
        </p:sp>
        <p:sp>
          <p:nvSpPr>
            <p:cNvPr id="597" name="Rectangle 51">
              <a:extLst>
                <a:ext uri="{FF2B5EF4-FFF2-40B4-BE49-F238E27FC236}">
                  <a16:creationId xmlns:a16="http://schemas.microsoft.com/office/drawing/2014/main" id="{66F08770-F931-4AE6-9410-E952F0429246}"/>
                </a:ext>
              </a:extLst>
            </p:cNvPr>
            <p:cNvSpPr>
              <a:spLocks noChangeArrowheads="1"/>
            </p:cNvSpPr>
            <p:nvPr/>
          </p:nvSpPr>
          <p:spPr bwMode="auto">
            <a:xfrm>
              <a:off x="2105296" y="6193959"/>
              <a:ext cx="393304" cy="349702"/>
            </a:xfrm>
            <a:prstGeom prst="rect">
              <a:avLst/>
            </a:prstGeom>
            <a:noFill/>
            <a:ln w="9525">
              <a:noFill/>
              <a:miter lim="800000"/>
              <a:headEnd/>
              <a:tailEnd/>
            </a:ln>
          </p:spPr>
          <p:txBody>
            <a:bodyPr wrap="none" lIns="36000" tIns="36000" rIns="36000" bIns="36000">
              <a:spAutoFit/>
            </a:bodyPr>
            <a:lstStyle/>
            <a:p>
              <a:pPr algn="ctr"/>
              <a:r>
                <a:rPr lang="en-US" sz="900"/>
                <a:t>M426L</a:t>
              </a:r>
              <a:br>
                <a:rPr lang="en-US" sz="900"/>
              </a:br>
              <a:r>
                <a:rPr lang="en-US" sz="900"/>
                <a:t>(n=32)</a:t>
              </a:r>
              <a:endParaRPr lang="en-US" sz="900" dirty="0"/>
            </a:p>
          </p:txBody>
        </p:sp>
        <p:sp>
          <p:nvSpPr>
            <p:cNvPr id="598" name="Rectangle 51">
              <a:extLst>
                <a:ext uri="{FF2B5EF4-FFF2-40B4-BE49-F238E27FC236}">
                  <a16:creationId xmlns:a16="http://schemas.microsoft.com/office/drawing/2014/main" id="{81B18F2A-0276-4256-B307-0634A5F45572}"/>
                </a:ext>
              </a:extLst>
            </p:cNvPr>
            <p:cNvSpPr>
              <a:spLocks noChangeArrowheads="1"/>
            </p:cNvSpPr>
            <p:nvPr/>
          </p:nvSpPr>
          <p:spPr bwMode="auto">
            <a:xfrm>
              <a:off x="2598385" y="6193959"/>
              <a:ext cx="377274" cy="349702"/>
            </a:xfrm>
            <a:prstGeom prst="rect">
              <a:avLst/>
            </a:prstGeom>
            <a:noFill/>
            <a:ln w="9525">
              <a:noFill/>
              <a:miter lim="800000"/>
              <a:headEnd/>
              <a:tailEnd/>
            </a:ln>
          </p:spPr>
          <p:txBody>
            <a:bodyPr wrap="none" lIns="36000" tIns="36000" rIns="36000" bIns="36000">
              <a:spAutoFit/>
            </a:bodyPr>
            <a:lstStyle/>
            <a:p>
              <a:pPr algn="ctr"/>
              <a:r>
                <a:rPr lang="en-US" sz="900"/>
                <a:t>M434I</a:t>
              </a:r>
              <a:br>
                <a:rPr lang="en-US" sz="900"/>
              </a:br>
              <a:r>
                <a:rPr lang="en-US" sz="900"/>
                <a:t>(n=17)</a:t>
              </a:r>
              <a:endParaRPr lang="en-US" sz="900" dirty="0"/>
            </a:p>
          </p:txBody>
        </p:sp>
        <p:sp>
          <p:nvSpPr>
            <p:cNvPr id="599" name="Rectangle 51">
              <a:extLst>
                <a:ext uri="{FF2B5EF4-FFF2-40B4-BE49-F238E27FC236}">
                  <a16:creationId xmlns:a16="http://schemas.microsoft.com/office/drawing/2014/main" id="{DC246B89-9746-49BC-9D6D-3A9BFB310965}"/>
                </a:ext>
              </a:extLst>
            </p:cNvPr>
            <p:cNvSpPr>
              <a:spLocks noChangeArrowheads="1"/>
            </p:cNvSpPr>
            <p:nvPr/>
          </p:nvSpPr>
          <p:spPr bwMode="auto">
            <a:xfrm>
              <a:off x="3111881" y="6193959"/>
              <a:ext cx="374068" cy="349702"/>
            </a:xfrm>
            <a:prstGeom prst="rect">
              <a:avLst/>
            </a:prstGeom>
            <a:noFill/>
            <a:ln w="9525">
              <a:noFill/>
              <a:miter lim="800000"/>
              <a:headEnd/>
              <a:tailEnd/>
            </a:ln>
          </p:spPr>
          <p:txBody>
            <a:bodyPr wrap="none" lIns="36000" tIns="36000" rIns="36000" bIns="36000">
              <a:spAutoFit/>
            </a:bodyPr>
            <a:lstStyle/>
            <a:p>
              <a:pPr algn="ctr"/>
              <a:r>
                <a:rPr lang="en-US" sz="900"/>
                <a:t>M475I</a:t>
              </a:r>
              <a:br>
                <a:rPr lang="en-US" sz="900"/>
              </a:br>
              <a:r>
                <a:rPr lang="en-US" sz="900"/>
                <a:t>(n=3)</a:t>
              </a:r>
              <a:endParaRPr lang="en-US" sz="900" dirty="0"/>
            </a:p>
          </p:txBody>
        </p:sp>
        <p:sp>
          <p:nvSpPr>
            <p:cNvPr id="600" name="Rectangle 51">
              <a:extLst>
                <a:ext uri="{FF2B5EF4-FFF2-40B4-BE49-F238E27FC236}">
                  <a16:creationId xmlns:a16="http://schemas.microsoft.com/office/drawing/2014/main" id="{05700D6E-E271-4EAE-9CB0-24AADB0F4E10}"/>
                </a:ext>
              </a:extLst>
            </p:cNvPr>
            <p:cNvSpPr>
              <a:spLocks noChangeArrowheads="1"/>
            </p:cNvSpPr>
            <p:nvPr/>
          </p:nvSpPr>
          <p:spPr bwMode="auto">
            <a:xfrm>
              <a:off x="4100697" y="6193959"/>
              <a:ext cx="377275" cy="349702"/>
            </a:xfrm>
            <a:prstGeom prst="rect">
              <a:avLst/>
            </a:prstGeom>
            <a:noFill/>
            <a:ln w="9525">
              <a:noFill/>
              <a:miter lim="800000"/>
              <a:headEnd/>
              <a:tailEnd/>
            </a:ln>
          </p:spPr>
          <p:txBody>
            <a:bodyPr wrap="none" lIns="36000" tIns="36000" rIns="36000" bIns="36000">
              <a:spAutoFit/>
            </a:bodyPr>
            <a:lstStyle/>
            <a:p>
              <a:pPr algn="ctr"/>
              <a:r>
                <a:rPr lang="en-US" sz="900">
                  <a:sym typeface="Symbol" panose="05050102010706020507" pitchFamily="18" charset="2"/>
                </a:rPr>
                <a:t>0.5</a:t>
              </a:r>
              <a:br>
                <a:rPr lang="en-US" sz="900"/>
              </a:br>
              <a:r>
                <a:rPr lang="en-US" sz="900"/>
                <a:t>(n=93)</a:t>
              </a:r>
              <a:endParaRPr lang="en-US" sz="900" dirty="0"/>
            </a:p>
          </p:txBody>
        </p:sp>
        <p:sp>
          <p:nvSpPr>
            <p:cNvPr id="601" name="Rectangle 51">
              <a:extLst>
                <a:ext uri="{FF2B5EF4-FFF2-40B4-BE49-F238E27FC236}">
                  <a16:creationId xmlns:a16="http://schemas.microsoft.com/office/drawing/2014/main" id="{BE03B7DF-F224-4429-9B0E-8B919121CBAE}"/>
                </a:ext>
              </a:extLst>
            </p:cNvPr>
            <p:cNvSpPr>
              <a:spLocks noChangeArrowheads="1"/>
            </p:cNvSpPr>
            <p:nvPr/>
          </p:nvSpPr>
          <p:spPr bwMode="auto">
            <a:xfrm>
              <a:off x="4516882" y="6193959"/>
              <a:ext cx="377275" cy="349702"/>
            </a:xfrm>
            <a:prstGeom prst="rect">
              <a:avLst/>
            </a:prstGeom>
            <a:noFill/>
            <a:ln w="9525">
              <a:noFill/>
              <a:miter lim="800000"/>
              <a:headEnd/>
              <a:tailEnd/>
            </a:ln>
          </p:spPr>
          <p:txBody>
            <a:bodyPr wrap="none" lIns="36000" tIns="36000" rIns="36000" bIns="36000">
              <a:spAutoFit/>
            </a:bodyPr>
            <a:lstStyle/>
            <a:p>
              <a:pPr algn="ctr"/>
              <a:r>
                <a:rPr lang="en-US" sz="900">
                  <a:sym typeface="Symbol" panose="05050102010706020507" pitchFamily="18" charset="2"/>
                </a:rPr>
                <a:t>&gt;0.5-1</a:t>
              </a:r>
              <a:br>
                <a:rPr lang="en-US" sz="900"/>
              </a:br>
              <a:r>
                <a:rPr lang="en-US" sz="900"/>
                <a:t>(n=39)</a:t>
              </a:r>
              <a:endParaRPr lang="en-US" sz="900" dirty="0"/>
            </a:p>
          </p:txBody>
        </p:sp>
        <p:sp>
          <p:nvSpPr>
            <p:cNvPr id="602" name="Rectangle 51">
              <a:extLst>
                <a:ext uri="{FF2B5EF4-FFF2-40B4-BE49-F238E27FC236}">
                  <a16:creationId xmlns:a16="http://schemas.microsoft.com/office/drawing/2014/main" id="{5FDBEA0C-F0AE-4F8C-914C-3F7DFF33E2B1}"/>
                </a:ext>
              </a:extLst>
            </p:cNvPr>
            <p:cNvSpPr>
              <a:spLocks noChangeArrowheads="1"/>
            </p:cNvSpPr>
            <p:nvPr/>
          </p:nvSpPr>
          <p:spPr bwMode="auto">
            <a:xfrm>
              <a:off x="4937780" y="6193959"/>
              <a:ext cx="377275" cy="349702"/>
            </a:xfrm>
            <a:prstGeom prst="rect">
              <a:avLst/>
            </a:prstGeom>
            <a:noFill/>
            <a:ln w="9525">
              <a:noFill/>
              <a:miter lim="800000"/>
              <a:headEnd/>
              <a:tailEnd/>
            </a:ln>
          </p:spPr>
          <p:txBody>
            <a:bodyPr wrap="none" lIns="36000" tIns="36000" rIns="36000" bIns="36000">
              <a:spAutoFit/>
            </a:bodyPr>
            <a:lstStyle/>
            <a:p>
              <a:pPr algn="ctr"/>
              <a:r>
                <a:rPr lang="en-US" sz="900">
                  <a:sym typeface="Symbol" panose="05050102010706020507" pitchFamily="18" charset="2"/>
                </a:rPr>
                <a:t>&gt;1-10</a:t>
              </a:r>
              <a:br>
                <a:rPr lang="en-US" sz="900"/>
              </a:br>
              <a:r>
                <a:rPr lang="en-US" sz="900"/>
                <a:t>(n=63)</a:t>
              </a:r>
              <a:endParaRPr lang="en-US" sz="900" dirty="0"/>
            </a:p>
          </p:txBody>
        </p:sp>
        <p:sp>
          <p:nvSpPr>
            <p:cNvPr id="603" name="Rectangle 51">
              <a:extLst>
                <a:ext uri="{FF2B5EF4-FFF2-40B4-BE49-F238E27FC236}">
                  <a16:creationId xmlns:a16="http://schemas.microsoft.com/office/drawing/2014/main" id="{25F08954-424F-4C02-A981-F8BDBBDD7D24}"/>
                </a:ext>
              </a:extLst>
            </p:cNvPr>
            <p:cNvSpPr>
              <a:spLocks noChangeArrowheads="1"/>
            </p:cNvSpPr>
            <p:nvPr/>
          </p:nvSpPr>
          <p:spPr bwMode="auto">
            <a:xfrm>
              <a:off x="5363710" y="6193959"/>
              <a:ext cx="396511" cy="349702"/>
            </a:xfrm>
            <a:prstGeom prst="rect">
              <a:avLst/>
            </a:prstGeom>
            <a:noFill/>
            <a:ln w="9525">
              <a:noFill/>
              <a:miter lim="800000"/>
              <a:headEnd/>
              <a:tailEnd/>
            </a:ln>
          </p:spPr>
          <p:txBody>
            <a:bodyPr wrap="none" lIns="36000" tIns="36000" rIns="36000" bIns="36000">
              <a:spAutoFit/>
            </a:bodyPr>
            <a:lstStyle/>
            <a:p>
              <a:pPr algn="ctr"/>
              <a:r>
                <a:rPr lang="en-US" sz="900">
                  <a:sym typeface="Symbol" panose="05050102010706020507" pitchFamily="18" charset="2"/>
                </a:rPr>
                <a:t>&gt;10-50</a:t>
              </a:r>
              <a:br>
                <a:rPr lang="en-US" sz="900"/>
              </a:br>
              <a:r>
                <a:rPr lang="en-US" sz="900"/>
                <a:t>(n=26)</a:t>
              </a:r>
              <a:endParaRPr lang="en-US" sz="900" dirty="0"/>
            </a:p>
          </p:txBody>
        </p:sp>
        <p:sp>
          <p:nvSpPr>
            <p:cNvPr id="604" name="Rectangle 51">
              <a:extLst>
                <a:ext uri="{FF2B5EF4-FFF2-40B4-BE49-F238E27FC236}">
                  <a16:creationId xmlns:a16="http://schemas.microsoft.com/office/drawing/2014/main" id="{2C98CEBC-539D-4BC2-8FCD-92B8D073D80D}"/>
                </a:ext>
              </a:extLst>
            </p:cNvPr>
            <p:cNvSpPr>
              <a:spLocks noChangeArrowheads="1"/>
            </p:cNvSpPr>
            <p:nvPr/>
          </p:nvSpPr>
          <p:spPr bwMode="auto">
            <a:xfrm>
              <a:off x="5731367" y="6193959"/>
              <a:ext cx="454219" cy="349702"/>
            </a:xfrm>
            <a:prstGeom prst="rect">
              <a:avLst/>
            </a:prstGeom>
            <a:noFill/>
            <a:ln w="9525">
              <a:noFill/>
              <a:miter lim="800000"/>
              <a:headEnd/>
              <a:tailEnd/>
            </a:ln>
          </p:spPr>
          <p:txBody>
            <a:bodyPr wrap="none" lIns="36000" tIns="36000" rIns="36000" bIns="36000">
              <a:spAutoFit/>
            </a:bodyPr>
            <a:lstStyle/>
            <a:p>
              <a:pPr algn="ctr"/>
              <a:r>
                <a:rPr lang="en-US" sz="900">
                  <a:sym typeface="Symbol" panose="05050102010706020507" pitchFamily="18" charset="2"/>
                </a:rPr>
                <a:t>&gt;50-100</a:t>
              </a:r>
              <a:br>
                <a:rPr lang="en-US" sz="900"/>
              </a:br>
              <a:r>
                <a:rPr lang="en-US" sz="900"/>
                <a:t>(n=8)</a:t>
              </a:r>
              <a:endParaRPr lang="en-US" sz="900" dirty="0"/>
            </a:p>
          </p:txBody>
        </p:sp>
        <p:sp>
          <p:nvSpPr>
            <p:cNvPr id="607" name="Rectangle 51">
              <a:extLst>
                <a:ext uri="{FF2B5EF4-FFF2-40B4-BE49-F238E27FC236}">
                  <a16:creationId xmlns:a16="http://schemas.microsoft.com/office/drawing/2014/main" id="{A6E01343-C4E5-4215-AB0A-E6EA4DE0A728}"/>
                </a:ext>
              </a:extLst>
            </p:cNvPr>
            <p:cNvSpPr>
              <a:spLocks noChangeArrowheads="1"/>
            </p:cNvSpPr>
            <p:nvPr/>
          </p:nvSpPr>
          <p:spPr bwMode="auto">
            <a:xfrm>
              <a:off x="7040476" y="6193959"/>
              <a:ext cx="361244" cy="349702"/>
            </a:xfrm>
            <a:prstGeom prst="rect">
              <a:avLst/>
            </a:prstGeom>
            <a:noFill/>
            <a:ln w="9525">
              <a:noFill/>
              <a:miter lim="800000"/>
              <a:headEnd/>
              <a:tailEnd/>
            </a:ln>
          </p:spPr>
          <p:txBody>
            <a:bodyPr wrap="none" lIns="36000" tIns="36000" rIns="36000" bIns="36000">
              <a:spAutoFit/>
            </a:bodyPr>
            <a:lstStyle/>
            <a:p>
              <a:pPr algn="ctr"/>
              <a:r>
                <a:rPr lang="en-US" sz="900">
                  <a:sym typeface="Symbol" panose="05050102010706020507" pitchFamily="18" charset="2"/>
                </a:rPr>
                <a:t>&gt;5000</a:t>
              </a:r>
              <a:br>
                <a:rPr lang="en-US" sz="900"/>
              </a:br>
              <a:r>
                <a:rPr lang="en-US" sz="900"/>
                <a:t>(n=7)</a:t>
              </a:r>
              <a:endParaRPr lang="en-US" sz="900" dirty="0"/>
            </a:p>
          </p:txBody>
        </p:sp>
        <p:sp>
          <p:nvSpPr>
            <p:cNvPr id="608" name="Rectangle 51">
              <a:extLst>
                <a:ext uri="{FF2B5EF4-FFF2-40B4-BE49-F238E27FC236}">
                  <a16:creationId xmlns:a16="http://schemas.microsoft.com/office/drawing/2014/main" id="{53602565-04F3-4516-A791-805FE8306D3A}"/>
                </a:ext>
              </a:extLst>
            </p:cNvPr>
            <p:cNvSpPr>
              <a:spLocks noChangeArrowheads="1"/>
            </p:cNvSpPr>
            <p:nvPr/>
          </p:nvSpPr>
          <p:spPr bwMode="auto">
            <a:xfrm>
              <a:off x="7887708" y="6193959"/>
              <a:ext cx="434983" cy="349702"/>
            </a:xfrm>
            <a:prstGeom prst="rect">
              <a:avLst/>
            </a:prstGeom>
            <a:noFill/>
            <a:ln w="9525">
              <a:noFill/>
              <a:miter lim="800000"/>
              <a:headEnd/>
              <a:tailEnd/>
            </a:ln>
          </p:spPr>
          <p:txBody>
            <a:bodyPr wrap="none" lIns="36000" tIns="36000" rIns="36000" bIns="36000">
              <a:spAutoFit/>
            </a:bodyPr>
            <a:lstStyle/>
            <a:p>
              <a:pPr algn="ctr"/>
              <a:r>
                <a:rPr lang="en-US" sz="900">
                  <a:sym typeface="Symbol" panose="05050102010706020507" pitchFamily="18" charset="2"/>
                </a:rPr>
                <a:t>B</a:t>
              </a:r>
              <a:br>
                <a:rPr lang="en-US" sz="900"/>
              </a:br>
              <a:r>
                <a:rPr lang="en-US" sz="900"/>
                <a:t>(n=215)</a:t>
              </a:r>
              <a:endParaRPr lang="en-US" sz="900" dirty="0"/>
            </a:p>
          </p:txBody>
        </p:sp>
        <p:sp>
          <p:nvSpPr>
            <p:cNvPr id="609" name="Rectangle 51">
              <a:extLst>
                <a:ext uri="{FF2B5EF4-FFF2-40B4-BE49-F238E27FC236}">
                  <a16:creationId xmlns:a16="http://schemas.microsoft.com/office/drawing/2014/main" id="{9DBDB8B3-EEF0-4064-8311-F47B4F257C50}"/>
                </a:ext>
              </a:extLst>
            </p:cNvPr>
            <p:cNvSpPr>
              <a:spLocks noChangeArrowheads="1"/>
            </p:cNvSpPr>
            <p:nvPr/>
          </p:nvSpPr>
          <p:spPr bwMode="auto">
            <a:xfrm>
              <a:off x="8333280" y="6193959"/>
              <a:ext cx="377275" cy="349702"/>
            </a:xfrm>
            <a:prstGeom prst="rect">
              <a:avLst/>
            </a:prstGeom>
            <a:noFill/>
            <a:ln w="9525">
              <a:noFill/>
              <a:miter lim="800000"/>
              <a:headEnd/>
              <a:tailEnd/>
            </a:ln>
          </p:spPr>
          <p:txBody>
            <a:bodyPr wrap="none" lIns="36000" tIns="36000" rIns="36000" bIns="36000">
              <a:spAutoFit/>
            </a:bodyPr>
            <a:lstStyle/>
            <a:p>
              <a:pPr algn="ctr"/>
              <a:r>
                <a:rPr lang="en-US" sz="900">
                  <a:sym typeface="Symbol" panose="05050102010706020507" pitchFamily="18" charset="2"/>
                </a:rPr>
                <a:t>F1</a:t>
              </a:r>
              <a:br>
                <a:rPr lang="en-US" sz="900"/>
              </a:br>
              <a:r>
                <a:rPr lang="en-US" sz="900"/>
                <a:t>(n=20)</a:t>
              </a:r>
              <a:endParaRPr lang="en-US" sz="900" dirty="0"/>
            </a:p>
          </p:txBody>
        </p:sp>
        <p:sp>
          <p:nvSpPr>
            <p:cNvPr id="610" name="Rectangle 51">
              <a:extLst>
                <a:ext uri="{FF2B5EF4-FFF2-40B4-BE49-F238E27FC236}">
                  <a16:creationId xmlns:a16="http://schemas.microsoft.com/office/drawing/2014/main" id="{9A09A2D8-5276-4F63-A90B-D938CAD55982}"/>
                </a:ext>
              </a:extLst>
            </p:cNvPr>
            <p:cNvSpPr>
              <a:spLocks noChangeArrowheads="1"/>
            </p:cNvSpPr>
            <p:nvPr/>
          </p:nvSpPr>
          <p:spPr bwMode="auto">
            <a:xfrm>
              <a:off x="8744743" y="6193959"/>
              <a:ext cx="377274" cy="349702"/>
            </a:xfrm>
            <a:prstGeom prst="rect">
              <a:avLst/>
            </a:prstGeom>
            <a:noFill/>
            <a:ln w="9525">
              <a:noFill/>
              <a:miter lim="800000"/>
              <a:headEnd/>
              <a:tailEnd/>
            </a:ln>
          </p:spPr>
          <p:txBody>
            <a:bodyPr wrap="none" lIns="36000" tIns="36000" rIns="36000" bIns="36000">
              <a:spAutoFit/>
            </a:bodyPr>
            <a:lstStyle/>
            <a:p>
              <a:pPr algn="ctr"/>
              <a:r>
                <a:rPr lang="en-US" sz="900">
                  <a:sym typeface="Symbol" panose="05050102010706020507" pitchFamily="18" charset="2"/>
                </a:rPr>
                <a:t>BF1</a:t>
              </a:r>
              <a:br>
                <a:rPr lang="en-US" sz="900"/>
              </a:br>
              <a:r>
                <a:rPr lang="en-US" sz="900"/>
                <a:t>(n=14)</a:t>
              </a:r>
              <a:endParaRPr lang="en-US" sz="900" dirty="0"/>
            </a:p>
          </p:txBody>
        </p:sp>
        <p:sp>
          <p:nvSpPr>
            <p:cNvPr id="611" name="Rectangle 51">
              <a:extLst>
                <a:ext uri="{FF2B5EF4-FFF2-40B4-BE49-F238E27FC236}">
                  <a16:creationId xmlns:a16="http://schemas.microsoft.com/office/drawing/2014/main" id="{3B567371-5C51-4D29-AFE6-BA5F08A87961}"/>
                </a:ext>
              </a:extLst>
            </p:cNvPr>
            <p:cNvSpPr>
              <a:spLocks noChangeArrowheads="1"/>
            </p:cNvSpPr>
            <p:nvPr/>
          </p:nvSpPr>
          <p:spPr bwMode="auto">
            <a:xfrm>
              <a:off x="9210999" y="6193959"/>
              <a:ext cx="319566" cy="349702"/>
            </a:xfrm>
            <a:prstGeom prst="rect">
              <a:avLst/>
            </a:prstGeom>
            <a:noFill/>
            <a:ln w="9525">
              <a:noFill/>
              <a:miter lim="800000"/>
              <a:headEnd/>
              <a:tailEnd/>
            </a:ln>
          </p:spPr>
          <p:txBody>
            <a:bodyPr wrap="none" lIns="36000" tIns="36000" rIns="36000" bIns="36000">
              <a:spAutoFit/>
            </a:bodyPr>
            <a:lstStyle/>
            <a:p>
              <a:pPr algn="ctr"/>
              <a:r>
                <a:rPr lang="en-US" sz="900">
                  <a:sym typeface="Symbol" panose="05050102010706020507" pitchFamily="18" charset="2"/>
                </a:rPr>
                <a:t>C</a:t>
              </a:r>
              <a:br>
                <a:rPr lang="en-US" sz="900"/>
              </a:br>
              <a:r>
                <a:rPr lang="en-US" sz="900"/>
                <a:t>(n=9)</a:t>
              </a:r>
              <a:endParaRPr lang="en-US" sz="900" dirty="0"/>
            </a:p>
          </p:txBody>
        </p:sp>
        <p:sp>
          <p:nvSpPr>
            <p:cNvPr id="612" name="Rectangle 51">
              <a:extLst>
                <a:ext uri="{FF2B5EF4-FFF2-40B4-BE49-F238E27FC236}">
                  <a16:creationId xmlns:a16="http://schemas.microsoft.com/office/drawing/2014/main" id="{0A7F5FEA-F670-4582-94E4-0C45D2ADC69D}"/>
                </a:ext>
              </a:extLst>
            </p:cNvPr>
            <p:cNvSpPr>
              <a:spLocks noChangeArrowheads="1"/>
            </p:cNvSpPr>
            <p:nvPr/>
          </p:nvSpPr>
          <p:spPr bwMode="auto">
            <a:xfrm>
              <a:off x="9627717" y="6193959"/>
              <a:ext cx="319566" cy="349702"/>
            </a:xfrm>
            <a:prstGeom prst="rect">
              <a:avLst/>
            </a:prstGeom>
            <a:noFill/>
            <a:ln w="9525">
              <a:noFill/>
              <a:miter lim="800000"/>
              <a:headEnd/>
              <a:tailEnd/>
            </a:ln>
          </p:spPr>
          <p:txBody>
            <a:bodyPr wrap="none" lIns="36000" tIns="36000" rIns="36000" bIns="36000">
              <a:spAutoFit/>
            </a:bodyPr>
            <a:lstStyle/>
            <a:p>
              <a:pPr algn="ctr"/>
              <a:r>
                <a:rPr lang="en-US" sz="900">
                  <a:sym typeface="Symbol" panose="05050102010706020507" pitchFamily="18" charset="2"/>
                </a:rPr>
                <a:t>A1</a:t>
              </a:r>
              <a:br>
                <a:rPr lang="en-US" sz="900"/>
              </a:br>
              <a:r>
                <a:rPr lang="en-US" sz="900"/>
                <a:t>(n=2)</a:t>
              </a:r>
              <a:endParaRPr lang="en-US" sz="900" dirty="0"/>
            </a:p>
          </p:txBody>
        </p:sp>
        <p:sp>
          <p:nvSpPr>
            <p:cNvPr id="613" name="Rectangle 51">
              <a:extLst>
                <a:ext uri="{FF2B5EF4-FFF2-40B4-BE49-F238E27FC236}">
                  <a16:creationId xmlns:a16="http://schemas.microsoft.com/office/drawing/2014/main" id="{1D38DC98-B951-43F8-94D7-AFD1B73206D2}"/>
                </a:ext>
              </a:extLst>
            </p:cNvPr>
            <p:cNvSpPr>
              <a:spLocks noChangeArrowheads="1"/>
            </p:cNvSpPr>
            <p:nvPr/>
          </p:nvSpPr>
          <p:spPr bwMode="auto">
            <a:xfrm>
              <a:off x="10039180" y="6193959"/>
              <a:ext cx="319566" cy="349702"/>
            </a:xfrm>
            <a:prstGeom prst="rect">
              <a:avLst/>
            </a:prstGeom>
            <a:noFill/>
            <a:ln w="9525">
              <a:noFill/>
              <a:miter lim="800000"/>
              <a:headEnd/>
              <a:tailEnd/>
            </a:ln>
          </p:spPr>
          <p:txBody>
            <a:bodyPr wrap="none" lIns="36000" tIns="36000" rIns="36000" bIns="36000">
              <a:spAutoFit/>
            </a:bodyPr>
            <a:lstStyle/>
            <a:p>
              <a:pPr algn="ctr"/>
              <a:r>
                <a:rPr lang="en-US" sz="900">
                  <a:sym typeface="Symbol" panose="05050102010706020507" pitchFamily="18" charset="2"/>
                </a:rPr>
                <a:t>AE</a:t>
              </a:r>
              <a:br>
                <a:rPr lang="en-US" sz="900"/>
              </a:br>
              <a:r>
                <a:rPr lang="en-US" sz="900"/>
                <a:t>(n=2)</a:t>
              </a:r>
              <a:endParaRPr lang="en-US" sz="900" dirty="0"/>
            </a:p>
          </p:txBody>
        </p:sp>
        <p:sp>
          <p:nvSpPr>
            <p:cNvPr id="614" name="Rectangle 51">
              <a:extLst>
                <a:ext uri="{FF2B5EF4-FFF2-40B4-BE49-F238E27FC236}">
                  <a16:creationId xmlns:a16="http://schemas.microsoft.com/office/drawing/2014/main" id="{6CA6BF20-A5A8-420E-8686-5B3FFC31C6E1}"/>
                </a:ext>
              </a:extLst>
            </p:cNvPr>
            <p:cNvSpPr>
              <a:spLocks noChangeArrowheads="1"/>
            </p:cNvSpPr>
            <p:nvPr/>
          </p:nvSpPr>
          <p:spPr bwMode="auto">
            <a:xfrm>
              <a:off x="10453216" y="6193959"/>
              <a:ext cx="346817" cy="349702"/>
            </a:xfrm>
            <a:prstGeom prst="rect">
              <a:avLst/>
            </a:prstGeom>
            <a:noFill/>
            <a:ln w="9525">
              <a:noFill/>
              <a:miter lim="800000"/>
              <a:headEnd/>
              <a:tailEnd/>
            </a:ln>
          </p:spPr>
          <p:txBody>
            <a:bodyPr wrap="none" lIns="36000" tIns="36000" rIns="36000" bIns="36000">
              <a:spAutoFit/>
            </a:bodyPr>
            <a:lstStyle/>
            <a:p>
              <a:pPr algn="ctr"/>
              <a:r>
                <a:rPr lang="en-US" sz="900">
                  <a:sym typeface="Symbol" panose="05050102010706020507" pitchFamily="18" charset="2"/>
                </a:rPr>
                <a:t>Other</a:t>
              </a:r>
              <a:br>
                <a:rPr lang="en-US" sz="900"/>
              </a:br>
              <a:r>
                <a:rPr lang="en-US" sz="900"/>
                <a:t>(n=9)</a:t>
              </a:r>
              <a:endParaRPr lang="en-US" sz="900" dirty="0"/>
            </a:p>
          </p:txBody>
        </p:sp>
        <p:sp>
          <p:nvSpPr>
            <p:cNvPr id="1345" name="Rectangle 51">
              <a:extLst>
                <a:ext uri="{FF2B5EF4-FFF2-40B4-BE49-F238E27FC236}">
                  <a16:creationId xmlns:a16="http://schemas.microsoft.com/office/drawing/2014/main" id="{F2183386-82BC-46EF-891A-76D38803AB29}"/>
                </a:ext>
              </a:extLst>
            </p:cNvPr>
            <p:cNvSpPr>
              <a:spLocks noChangeArrowheads="1"/>
            </p:cNvSpPr>
            <p:nvPr/>
          </p:nvSpPr>
          <p:spPr bwMode="auto">
            <a:xfrm>
              <a:off x="630562" y="4951931"/>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23</a:t>
              </a:r>
              <a:endParaRPr lang="en-US" sz="900" dirty="0">
                <a:solidFill>
                  <a:schemeClr val="bg1"/>
                </a:solidFill>
              </a:endParaRPr>
            </a:p>
          </p:txBody>
        </p:sp>
        <p:sp>
          <p:nvSpPr>
            <p:cNvPr id="1347" name="Rectangle 51">
              <a:extLst>
                <a:ext uri="{FF2B5EF4-FFF2-40B4-BE49-F238E27FC236}">
                  <a16:creationId xmlns:a16="http://schemas.microsoft.com/office/drawing/2014/main" id="{E0F1F5C8-0549-4D22-96B0-E35D6510A8E2}"/>
                </a:ext>
              </a:extLst>
            </p:cNvPr>
            <p:cNvSpPr>
              <a:spLocks noChangeArrowheads="1"/>
            </p:cNvSpPr>
            <p:nvPr/>
          </p:nvSpPr>
          <p:spPr bwMode="auto">
            <a:xfrm>
              <a:off x="630562" y="5597033"/>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62</a:t>
              </a:r>
              <a:endParaRPr lang="en-US" sz="900" dirty="0">
                <a:solidFill>
                  <a:schemeClr val="bg1"/>
                </a:solidFill>
              </a:endParaRPr>
            </a:p>
          </p:txBody>
        </p:sp>
        <p:sp>
          <p:nvSpPr>
            <p:cNvPr id="1348" name="Rectangle 51">
              <a:extLst>
                <a:ext uri="{FF2B5EF4-FFF2-40B4-BE49-F238E27FC236}">
                  <a16:creationId xmlns:a16="http://schemas.microsoft.com/office/drawing/2014/main" id="{A2916B2A-E81E-4356-A2A7-C030B9C44342}"/>
                </a:ext>
              </a:extLst>
            </p:cNvPr>
            <p:cNvSpPr>
              <a:spLocks noChangeArrowheads="1"/>
            </p:cNvSpPr>
            <p:nvPr/>
          </p:nvSpPr>
          <p:spPr bwMode="auto">
            <a:xfrm>
              <a:off x="1156507" y="4977858"/>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27</a:t>
              </a:r>
              <a:endParaRPr lang="en-US" sz="900" dirty="0">
                <a:solidFill>
                  <a:schemeClr val="bg1"/>
                </a:solidFill>
              </a:endParaRPr>
            </a:p>
          </p:txBody>
        </p:sp>
        <p:sp>
          <p:nvSpPr>
            <p:cNvPr id="1350" name="Rectangle 51">
              <a:extLst>
                <a:ext uri="{FF2B5EF4-FFF2-40B4-BE49-F238E27FC236}">
                  <a16:creationId xmlns:a16="http://schemas.microsoft.com/office/drawing/2014/main" id="{8998FC3A-2C2F-4447-9C45-DEA1F17FBF28}"/>
                </a:ext>
              </a:extLst>
            </p:cNvPr>
            <p:cNvSpPr>
              <a:spLocks noChangeArrowheads="1"/>
            </p:cNvSpPr>
            <p:nvPr/>
          </p:nvSpPr>
          <p:spPr bwMode="auto">
            <a:xfrm>
              <a:off x="1156507" y="5629049"/>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60</a:t>
              </a:r>
              <a:endParaRPr lang="en-US" sz="900" dirty="0">
                <a:solidFill>
                  <a:schemeClr val="bg1"/>
                </a:solidFill>
              </a:endParaRPr>
            </a:p>
          </p:txBody>
        </p:sp>
        <p:sp>
          <p:nvSpPr>
            <p:cNvPr id="1351" name="Rectangle 51">
              <a:extLst>
                <a:ext uri="{FF2B5EF4-FFF2-40B4-BE49-F238E27FC236}">
                  <a16:creationId xmlns:a16="http://schemas.microsoft.com/office/drawing/2014/main" id="{20F1B132-68ED-4F37-9786-5614C3BACCEA}"/>
                </a:ext>
              </a:extLst>
            </p:cNvPr>
            <p:cNvSpPr>
              <a:spLocks noChangeArrowheads="1"/>
            </p:cNvSpPr>
            <p:nvPr/>
          </p:nvSpPr>
          <p:spPr bwMode="auto">
            <a:xfrm>
              <a:off x="1672366" y="4959712"/>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26</a:t>
              </a:r>
              <a:endParaRPr lang="en-US" sz="900" dirty="0">
                <a:solidFill>
                  <a:schemeClr val="bg1"/>
                </a:solidFill>
              </a:endParaRPr>
            </a:p>
          </p:txBody>
        </p:sp>
        <p:sp>
          <p:nvSpPr>
            <p:cNvPr id="1352" name="Rectangle 51">
              <a:extLst>
                <a:ext uri="{FF2B5EF4-FFF2-40B4-BE49-F238E27FC236}">
                  <a16:creationId xmlns:a16="http://schemas.microsoft.com/office/drawing/2014/main" id="{64039DB7-DD4F-4BD7-8771-52B15929A0A3}"/>
                </a:ext>
              </a:extLst>
            </p:cNvPr>
            <p:cNvSpPr>
              <a:spLocks noChangeArrowheads="1"/>
            </p:cNvSpPr>
            <p:nvPr/>
          </p:nvSpPr>
          <p:spPr bwMode="auto">
            <a:xfrm>
              <a:off x="1672366" y="5629049"/>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60</a:t>
              </a:r>
              <a:endParaRPr lang="en-US" sz="900" dirty="0">
                <a:solidFill>
                  <a:schemeClr val="bg1"/>
                </a:solidFill>
              </a:endParaRPr>
            </a:p>
          </p:txBody>
        </p:sp>
        <p:sp>
          <p:nvSpPr>
            <p:cNvPr id="1354" name="Rectangle 51">
              <a:extLst>
                <a:ext uri="{FF2B5EF4-FFF2-40B4-BE49-F238E27FC236}">
                  <a16:creationId xmlns:a16="http://schemas.microsoft.com/office/drawing/2014/main" id="{EF3F3D2C-DE7C-4E31-9C7E-E942385BC4E8}"/>
                </a:ext>
              </a:extLst>
            </p:cNvPr>
            <p:cNvSpPr>
              <a:spLocks noChangeArrowheads="1"/>
            </p:cNvSpPr>
            <p:nvPr/>
          </p:nvSpPr>
          <p:spPr bwMode="auto">
            <a:xfrm>
              <a:off x="2186035" y="4988500"/>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25</a:t>
              </a:r>
              <a:endParaRPr lang="en-US" sz="900" dirty="0">
                <a:solidFill>
                  <a:schemeClr val="bg1"/>
                </a:solidFill>
              </a:endParaRPr>
            </a:p>
          </p:txBody>
        </p:sp>
        <p:sp>
          <p:nvSpPr>
            <p:cNvPr id="1355" name="Rectangle 51">
              <a:extLst>
                <a:ext uri="{FF2B5EF4-FFF2-40B4-BE49-F238E27FC236}">
                  <a16:creationId xmlns:a16="http://schemas.microsoft.com/office/drawing/2014/main" id="{2FD375F8-4974-441C-95D4-E3782C49C4F3}"/>
                </a:ext>
              </a:extLst>
            </p:cNvPr>
            <p:cNvSpPr>
              <a:spLocks noChangeArrowheads="1"/>
            </p:cNvSpPr>
            <p:nvPr/>
          </p:nvSpPr>
          <p:spPr bwMode="auto">
            <a:xfrm>
              <a:off x="2700285" y="4952000"/>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41</a:t>
              </a:r>
              <a:endParaRPr lang="en-US" sz="900" dirty="0">
                <a:solidFill>
                  <a:schemeClr val="bg1"/>
                </a:solidFill>
              </a:endParaRPr>
            </a:p>
          </p:txBody>
        </p:sp>
        <p:sp>
          <p:nvSpPr>
            <p:cNvPr id="1356" name="Rectangle 51">
              <a:extLst>
                <a:ext uri="{FF2B5EF4-FFF2-40B4-BE49-F238E27FC236}">
                  <a16:creationId xmlns:a16="http://schemas.microsoft.com/office/drawing/2014/main" id="{E829319E-4983-41D0-8812-10301F049D41}"/>
                </a:ext>
              </a:extLst>
            </p:cNvPr>
            <p:cNvSpPr>
              <a:spLocks noChangeArrowheads="1"/>
            </p:cNvSpPr>
            <p:nvPr/>
          </p:nvSpPr>
          <p:spPr bwMode="auto">
            <a:xfrm>
              <a:off x="3183054" y="5421897"/>
              <a:ext cx="245828"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100</a:t>
              </a:r>
              <a:endParaRPr lang="en-US" sz="900" dirty="0">
                <a:solidFill>
                  <a:schemeClr val="bg1"/>
                </a:solidFill>
              </a:endParaRPr>
            </a:p>
          </p:txBody>
        </p:sp>
        <p:sp>
          <p:nvSpPr>
            <p:cNvPr id="1357" name="Rectangle 51">
              <a:extLst>
                <a:ext uri="{FF2B5EF4-FFF2-40B4-BE49-F238E27FC236}">
                  <a16:creationId xmlns:a16="http://schemas.microsoft.com/office/drawing/2014/main" id="{22938D88-7054-415A-990E-AA160F9586E1}"/>
                </a:ext>
              </a:extLst>
            </p:cNvPr>
            <p:cNvSpPr>
              <a:spLocks noChangeArrowheads="1"/>
            </p:cNvSpPr>
            <p:nvPr/>
          </p:nvSpPr>
          <p:spPr bwMode="auto">
            <a:xfrm>
              <a:off x="2190568" y="5618243"/>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56</a:t>
              </a:r>
              <a:endParaRPr lang="en-US" sz="900" dirty="0">
                <a:solidFill>
                  <a:schemeClr val="bg1"/>
                </a:solidFill>
              </a:endParaRPr>
            </a:p>
          </p:txBody>
        </p:sp>
        <p:sp>
          <p:nvSpPr>
            <p:cNvPr id="1359" name="Rectangle 51">
              <a:extLst>
                <a:ext uri="{FF2B5EF4-FFF2-40B4-BE49-F238E27FC236}">
                  <a16:creationId xmlns:a16="http://schemas.microsoft.com/office/drawing/2014/main" id="{52F9A481-7E2A-49B3-A0E0-BB12AB5594A7}"/>
                </a:ext>
              </a:extLst>
            </p:cNvPr>
            <p:cNvSpPr>
              <a:spLocks noChangeArrowheads="1"/>
            </p:cNvSpPr>
            <p:nvPr/>
          </p:nvSpPr>
          <p:spPr bwMode="auto">
            <a:xfrm>
              <a:off x="2700574" y="5668957"/>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53</a:t>
              </a:r>
              <a:endParaRPr lang="en-US" sz="900" dirty="0">
                <a:solidFill>
                  <a:schemeClr val="bg1"/>
                </a:solidFill>
              </a:endParaRPr>
            </a:p>
          </p:txBody>
        </p:sp>
        <p:sp>
          <p:nvSpPr>
            <p:cNvPr id="1360" name="Rectangle 51">
              <a:extLst>
                <a:ext uri="{FF2B5EF4-FFF2-40B4-BE49-F238E27FC236}">
                  <a16:creationId xmlns:a16="http://schemas.microsoft.com/office/drawing/2014/main" id="{5BC5E371-DC21-4274-8ECB-F20DD15F960E}"/>
                </a:ext>
              </a:extLst>
            </p:cNvPr>
            <p:cNvSpPr>
              <a:spLocks noChangeArrowheads="1"/>
            </p:cNvSpPr>
            <p:nvPr/>
          </p:nvSpPr>
          <p:spPr bwMode="auto">
            <a:xfrm>
              <a:off x="4193552" y="5627429"/>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54</a:t>
              </a:r>
              <a:endParaRPr lang="en-US" sz="900" dirty="0">
                <a:solidFill>
                  <a:schemeClr val="bg1"/>
                </a:solidFill>
              </a:endParaRPr>
            </a:p>
          </p:txBody>
        </p:sp>
        <p:sp>
          <p:nvSpPr>
            <p:cNvPr id="1362" name="Rectangle 51">
              <a:extLst>
                <a:ext uri="{FF2B5EF4-FFF2-40B4-BE49-F238E27FC236}">
                  <a16:creationId xmlns:a16="http://schemas.microsoft.com/office/drawing/2014/main" id="{524752CD-65D4-44D0-95E9-0580CCBC3B45}"/>
                </a:ext>
              </a:extLst>
            </p:cNvPr>
            <p:cNvSpPr>
              <a:spLocks noChangeArrowheads="1"/>
            </p:cNvSpPr>
            <p:nvPr/>
          </p:nvSpPr>
          <p:spPr bwMode="auto">
            <a:xfrm>
              <a:off x="4193552" y="5004483"/>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24</a:t>
              </a:r>
              <a:endParaRPr lang="en-US" sz="900" dirty="0">
                <a:solidFill>
                  <a:schemeClr val="bg1"/>
                </a:solidFill>
              </a:endParaRPr>
            </a:p>
          </p:txBody>
        </p:sp>
        <p:sp>
          <p:nvSpPr>
            <p:cNvPr id="1363" name="Rectangle 51">
              <a:extLst>
                <a:ext uri="{FF2B5EF4-FFF2-40B4-BE49-F238E27FC236}">
                  <a16:creationId xmlns:a16="http://schemas.microsoft.com/office/drawing/2014/main" id="{C0E9389E-92B8-4822-AB1E-5AA5556D4A84}"/>
                </a:ext>
              </a:extLst>
            </p:cNvPr>
            <p:cNvSpPr>
              <a:spLocks noChangeArrowheads="1"/>
            </p:cNvSpPr>
            <p:nvPr/>
          </p:nvSpPr>
          <p:spPr bwMode="auto">
            <a:xfrm>
              <a:off x="4612638" y="4951257"/>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31</a:t>
              </a:r>
              <a:endParaRPr lang="en-US" sz="900" dirty="0">
                <a:solidFill>
                  <a:schemeClr val="bg1"/>
                </a:solidFill>
              </a:endParaRPr>
            </a:p>
          </p:txBody>
        </p:sp>
        <p:sp>
          <p:nvSpPr>
            <p:cNvPr id="1365" name="Rectangle 51">
              <a:extLst>
                <a:ext uri="{FF2B5EF4-FFF2-40B4-BE49-F238E27FC236}">
                  <a16:creationId xmlns:a16="http://schemas.microsoft.com/office/drawing/2014/main" id="{2954FCD9-3E09-4D05-98CD-815204DE7F7D}"/>
                </a:ext>
              </a:extLst>
            </p:cNvPr>
            <p:cNvSpPr>
              <a:spLocks noChangeArrowheads="1"/>
            </p:cNvSpPr>
            <p:nvPr/>
          </p:nvSpPr>
          <p:spPr bwMode="auto">
            <a:xfrm>
              <a:off x="4612638" y="5668958"/>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59</a:t>
              </a:r>
              <a:endParaRPr lang="en-US" sz="900" dirty="0">
                <a:solidFill>
                  <a:schemeClr val="bg1"/>
                </a:solidFill>
              </a:endParaRPr>
            </a:p>
          </p:txBody>
        </p:sp>
        <p:sp>
          <p:nvSpPr>
            <p:cNvPr id="1367" name="Rectangle 51">
              <a:extLst>
                <a:ext uri="{FF2B5EF4-FFF2-40B4-BE49-F238E27FC236}">
                  <a16:creationId xmlns:a16="http://schemas.microsoft.com/office/drawing/2014/main" id="{135723C5-C606-4042-B6C5-7C9D3400CD0F}"/>
                </a:ext>
              </a:extLst>
            </p:cNvPr>
            <p:cNvSpPr>
              <a:spLocks noChangeArrowheads="1"/>
            </p:cNvSpPr>
            <p:nvPr/>
          </p:nvSpPr>
          <p:spPr bwMode="auto">
            <a:xfrm>
              <a:off x="5031071" y="5556853"/>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70</a:t>
              </a:r>
              <a:endParaRPr lang="en-US" sz="900" dirty="0">
                <a:solidFill>
                  <a:schemeClr val="bg1"/>
                </a:solidFill>
              </a:endParaRPr>
            </a:p>
          </p:txBody>
        </p:sp>
        <p:sp>
          <p:nvSpPr>
            <p:cNvPr id="1368" name="Rectangle 51">
              <a:extLst>
                <a:ext uri="{FF2B5EF4-FFF2-40B4-BE49-F238E27FC236}">
                  <a16:creationId xmlns:a16="http://schemas.microsoft.com/office/drawing/2014/main" id="{6757B9CF-7DFF-44A4-9C8A-4092213C1A6E}"/>
                </a:ext>
              </a:extLst>
            </p:cNvPr>
            <p:cNvSpPr>
              <a:spLocks noChangeArrowheads="1"/>
            </p:cNvSpPr>
            <p:nvPr/>
          </p:nvSpPr>
          <p:spPr bwMode="auto">
            <a:xfrm>
              <a:off x="5031071" y="4897191"/>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25</a:t>
              </a:r>
              <a:endParaRPr lang="en-US" sz="900" dirty="0">
                <a:solidFill>
                  <a:schemeClr val="bg1"/>
                </a:solidFill>
              </a:endParaRPr>
            </a:p>
          </p:txBody>
        </p:sp>
        <p:sp>
          <p:nvSpPr>
            <p:cNvPr id="1369" name="Rectangle 51">
              <a:extLst>
                <a:ext uri="{FF2B5EF4-FFF2-40B4-BE49-F238E27FC236}">
                  <a16:creationId xmlns:a16="http://schemas.microsoft.com/office/drawing/2014/main" id="{1D568129-BA65-462A-86F3-BB1FB271A473}"/>
                </a:ext>
              </a:extLst>
            </p:cNvPr>
            <p:cNvSpPr>
              <a:spLocks noChangeArrowheads="1"/>
            </p:cNvSpPr>
            <p:nvPr/>
          </p:nvSpPr>
          <p:spPr bwMode="auto">
            <a:xfrm>
              <a:off x="5453875" y="4926513"/>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15</a:t>
              </a:r>
              <a:endParaRPr lang="en-US" sz="900" dirty="0">
                <a:solidFill>
                  <a:schemeClr val="bg1"/>
                </a:solidFill>
              </a:endParaRPr>
            </a:p>
          </p:txBody>
        </p:sp>
        <p:sp>
          <p:nvSpPr>
            <p:cNvPr id="1371" name="Rectangle 51">
              <a:extLst>
                <a:ext uri="{FF2B5EF4-FFF2-40B4-BE49-F238E27FC236}">
                  <a16:creationId xmlns:a16="http://schemas.microsoft.com/office/drawing/2014/main" id="{1E85A562-8081-424B-B880-CB83115B0513}"/>
                </a:ext>
              </a:extLst>
            </p:cNvPr>
            <p:cNvSpPr>
              <a:spLocks noChangeArrowheads="1"/>
            </p:cNvSpPr>
            <p:nvPr/>
          </p:nvSpPr>
          <p:spPr bwMode="auto">
            <a:xfrm>
              <a:off x="5453875" y="5548266"/>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73</a:t>
              </a:r>
              <a:endParaRPr lang="en-US" sz="900" dirty="0">
                <a:solidFill>
                  <a:schemeClr val="bg1"/>
                </a:solidFill>
              </a:endParaRPr>
            </a:p>
          </p:txBody>
        </p:sp>
        <p:sp>
          <p:nvSpPr>
            <p:cNvPr id="1373" name="Rectangle 51">
              <a:extLst>
                <a:ext uri="{FF2B5EF4-FFF2-40B4-BE49-F238E27FC236}">
                  <a16:creationId xmlns:a16="http://schemas.microsoft.com/office/drawing/2014/main" id="{11BDE4F0-2DB5-4DBC-87F4-1BB77A0670BD}"/>
                </a:ext>
              </a:extLst>
            </p:cNvPr>
            <p:cNvSpPr>
              <a:spLocks noChangeArrowheads="1"/>
            </p:cNvSpPr>
            <p:nvPr/>
          </p:nvSpPr>
          <p:spPr bwMode="auto">
            <a:xfrm>
              <a:off x="5881747" y="5596771"/>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63</a:t>
              </a:r>
              <a:endParaRPr lang="en-US" sz="900" dirty="0">
                <a:solidFill>
                  <a:schemeClr val="bg1"/>
                </a:solidFill>
              </a:endParaRPr>
            </a:p>
          </p:txBody>
        </p:sp>
        <p:sp>
          <p:nvSpPr>
            <p:cNvPr id="1374" name="Rectangle 51">
              <a:extLst>
                <a:ext uri="{FF2B5EF4-FFF2-40B4-BE49-F238E27FC236}">
                  <a16:creationId xmlns:a16="http://schemas.microsoft.com/office/drawing/2014/main" id="{9AED8DDF-328F-4BDC-9445-6AD448BAA43E}"/>
                </a:ext>
              </a:extLst>
            </p:cNvPr>
            <p:cNvSpPr>
              <a:spLocks noChangeArrowheads="1"/>
            </p:cNvSpPr>
            <p:nvPr/>
          </p:nvSpPr>
          <p:spPr bwMode="auto">
            <a:xfrm>
              <a:off x="5881747" y="5070576"/>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13</a:t>
              </a:r>
              <a:endParaRPr lang="en-US" sz="900" dirty="0">
                <a:solidFill>
                  <a:schemeClr val="bg1"/>
                </a:solidFill>
              </a:endParaRPr>
            </a:p>
          </p:txBody>
        </p:sp>
        <p:sp>
          <p:nvSpPr>
            <p:cNvPr id="1375" name="Rectangle 51">
              <a:extLst>
                <a:ext uri="{FF2B5EF4-FFF2-40B4-BE49-F238E27FC236}">
                  <a16:creationId xmlns:a16="http://schemas.microsoft.com/office/drawing/2014/main" id="{FAE03151-6DA9-479F-802C-A095E1FD62E2}"/>
                </a:ext>
              </a:extLst>
            </p:cNvPr>
            <p:cNvSpPr>
              <a:spLocks noChangeArrowheads="1"/>
            </p:cNvSpPr>
            <p:nvPr/>
          </p:nvSpPr>
          <p:spPr bwMode="auto">
            <a:xfrm>
              <a:off x="6296960" y="5002793"/>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38</a:t>
              </a:r>
              <a:endParaRPr lang="en-US" sz="900" dirty="0">
                <a:solidFill>
                  <a:schemeClr val="bg1"/>
                </a:solidFill>
              </a:endParaRPr>
            </a:p>
          </p:txBody>
        </p:sp>
        <p:sp>
          <p:nvSpPr>
            <p:cNvPr id="1377" name="Rectangle 51">
              <a:extLst>
                <a:ext uri="{FF2B5EF4-FFF2-40B4-BE49-F238E27FC236}">
                  <a16:creationId xmlns:a16="http://schemas.microsoft.com/office/drawing/2014/main" id="{CF0B80AC-003E-4E47-A462-601C59155ED3}"/>
                </a:ext>
              </a:extLst>
            </p:cNvPr>
            <p:cNvSpPr>
              <a:spLocks noChangeArrowheads="1"/>
            </p:cNvSpPr>
            <p:nvPr/>
          </p:nvSpPr>
          <p:spPr bwMode="auto">
            <a:xfrm>
              <a:off x="6296960" y="5718742"/>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44</a:t>
              </a:r>
              <a:endParaRPr lang="en-US" sz="900" dirty="0">
                <a:solidFill>
                  <a:schemeClr val="bg1"/>
                </a:solidFill>
              </a:endParaRPr>
            </a:p>
          </p:txBody>
        </p:sp>
        <p:sp>
          <p:nvSpPr>
            <p:cNvPr id="1378" name="Rectangle 51">
              <a:extLst>
                <a:ext uri="{FF2B5EF4-FFF2-40B4-BE49-F238E27FC236}">
                  <a16:creationId xmlns:a16="http://schemas.microsoft.com/office/drawing/2014/main" id="{09015908-8506-4E30-ABDE-1A04AE52154B}"/>
                </a:ext>
              </a:extLst>
            </p:cNvPr>
            <p:cNvSpPr>
              <a:spLocks noChangeArrowheads="1"/>
            </p:cNvSpPr>
            <p:nvPr/>
          </p:nvSpPr>
          <p:spPr bwMode="auto">
            <a:xfrm>
              <a:off x="6727757" y="4922970"/>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18</a:t>
              </a:r>
              <a:endParaRPr lang="en-US" sz="900" dirty="0">
                <a:solidFill>
                  <a:schemeClr val="bg1"/>
                </a:solidFill>
              </a:endParaRPr>
            </a:p>
          </p:txBody>
        </p:sp>
        <p:sp>
          <p:nvSpPr>
            <p:cNvPr id="1379" name="Rectangle 51">
              <a:extLst>
                <a:ext uri="{FF2B5EF4-FFF2-40B4-BE49-F238E27FC236}">
                  <a16:creationId xmlns:a16="http://schemas.microsoft.com/office/drawing/2014/main" id="{2C620526-4CA4-4114-979F-8BD809319F69}"/>
                </a:ext>
              </a:extLst>
            </p:cNvPr>
            <p:cNvSpPr>
              <a:spLocks noChangeArrowheads="1"/>
            </p:cNvSpPr>
            <p:nvPr/>
          </p:nvSpPr>
          <p:spPr bwMode="auto">
            <a:xfrm>
              <a:off x="6727757" y="5549485"/>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73</a:t>
              </a:r>
              <a:endParaRPr lang="en-US" sz="900" dirty="0">
                <a:solidFill>
                  <a:schemeClr val="bg1"/>
                </a:solidFill>
              </a:endParaRPr>
            </a:p>
          </p:txBody>
        </p:sp>
        <p:sp>
          <p:nvSpPr>
            <p:cNvPr id="1380" name="Rectangle 51">
              <a:extLst>
                <a:ext uri="{FF2B5EF4-FFF2-40B4-BE49-F238E27FC236}">
                  <a16:creationId xmlns:a16="http://schemas.microsoft.com/office/drawing/2014/main" id="{D6A20E80-466C-4381-8B0F-077D9C2468BF}"/>
                </a:ext>
              </a:extLst>
            </p:cNvPr>
            <p:cNvSpPr>
              <a:spLocks noChangeArrowheads="1"/>
            </p:cNvSpPr>
            <p:nvPr/>
          </p:nvSpPr>
          <p:spPr bwMode="auto">
            <a:xfrm>
              <a:off x="7126320" y="4964975"/>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43</a:t>
              </a:r>
              <a:endParaRPr lang="en-US" sz="900" dirty="0">
                <a:solidFill>
                  <a:schemeClr val="bg1"/>
                </a:solidFill>
              </a:endParaRPr>
            </a:p>
          </p:txBody>
        </p:sp>
        <p:sp>
          <p:nvSpPr>
            <p:cNvPr id="1381" name="Rectangle 51">
              <a:extLst>
                <a:ext uri="{FF2B5EF4-FFF2-40B4-BE49-F238E27FC236}">
                  <a16:creationId xmlns:a16="http://schemas.microsoft.com/office/drawing/2014/main" id="{B4CDAF71-61FC-421E-A244-353D6AA55D75}"/>
                </a:ext>
              </a:extLst>
            </p:cNvPr>
            <p:cNvSpPr>
              <a:spLocks noChangeArrowheads="1"/>
            </p:cNvSpPr>
            <p:nvPr/>
          </p:nvSpPr>
          <p:spPr bwMode="auto">
            <a:xfrm>
              <a:off x="7126320" y="5676046"/>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57</a:t>
              </a:r>
              <a:endParaRPr lang="en-US" sz="900" dirty="0">
                <a:solidFill>
                  <a:schemeClr val="bg1"/>
                </a:solidFill>
              </a:endParaRPr>
            </a:p>
          </p:txBody>
        </p:sp>
        <p:sp>
          <p:nvSpPr>
            <p:cNvPr id="1382" name="Rectangle 51">
              <a:extLst>
                <a:ext uri="{FF2B5EF4-FFF2-40B4-BE49-F238E27FC236}">
                  <a16:creationId xmlns:a16="http://schemas.microsoft.com/office/drawing/2014/main" id="{064B5785-1259-44D7-9A9F-CAF9C8445440}"/>
                </a:ext>
              </a:extLst>
            </p:cNvPr>
            <p:cNvSpPr>
              <a:spLocks noChangeArrowheads="1"/>
            </p:cNvSpPr>
            <p:nvPr/>
          </p:nvSpPr>
          <p:spPr bwMode="auto">
            <a:xfrm>
              <a:off x="8006879" y="5587743"/>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58</a:t>
              </a:r>
              <a:endParaRPr lang="en-US" sz="900" dirty="0">
                <a:solidFill>
                  <a:schemeClr val="bg1"/>
                </a:solidFill>
              </a:endParaRPr>
            </a:p>
          </p:txBody>
        </p:sp>
        <p:sp>
          <p:nvSpPr>
            <p:cNvPr id="1384" name="Rectangle 51">
              <a:extLst>
                <a:ext uri="{FF2B5EF4-FFF2-40B4-BE49-F238E27FC236}">
                  <a16:creationId xmlns:a16="http://schemas.microsoft.com/office/drawing/2014/main" id="{9F33E2C5-D690-478B-8A8D-07045DCE1512}"/>
                </a:ext>
              </a:extLst>
            </p:cNvPr>
            <p:cNvSpPr>
              <a:spLocks noChangeArrowheads="1"/>
            </p:cNvSpPr>
            <p:nvPr/>
          </p:nvSpPr>
          <p:spPr bwMode="auto">
            <a:xfrm>
              <a:off x="8006879" y="5017671"/>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26</a:t>
              </a:r>
              <a:endParaRPr lang="en-US" sz="900" dirty="0">
                <a:solidFill>
                  <a:schemeClr val="bg1"/>
                </a:solidFill>
              </a:endParaRPr>
            </a:p>
          </p:txBody>
        </p:sp>
        <p:sp>
          <p:nvSpPr>
            <p:cNvPr id="1386" name="Rectangle 51">
              <a:extLst>
                <a:ext uri="{FF2B5EF4-FFF2-40B4-BE49-F238E27FC236}">
                  <a16:creationId xmlns:a16="http://schemas.microsoft.com/office/drawing/2014/main" id="{464528C1-F031-45AC-A040-C4E01CEEFF36}"/>
                </a:ext>
              </a:extLst>
            </p:cNvPr>
            <p:cNvSpPr>
              <a:spLocks noChangeArrowheads="1"/>
            </p:cNvSpPr>
            <p:nvPr/>
          </p:nvSpPr>
          <p:spPr bwMode="auto">
            <a:xfrm>
              <a:off x="8430949" y="5556853"/>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70</a:t>
              </a:r>
              <a:endParaRPr lang="en-US" sz="900" dirty="0">
                <a:solidFill>
                  <a:schemeClr val="bg1"/>
                </a:solidFill>
              </a:endParaRPr>
            </a:p>
          </p:txBody>
        </p:sp>
        <p:sp>
          <p:nvSpPr>
            <p:cNvPr id="1387" name="Rectangle 51">
              <a:extLst>
                <a:ext uri="{FF2B5EF4-FFF2-40B4-BE49-F238E27FC236}">
                  <a16:creationId xmlns:a16="http://schemas.microsoft.com/office/drawing/2014/main" id="{3C68734C-83F7-43A3-A8D4-014C404FB964}"/>
                </a:ext>
              </a:extLst>
            </p:cNvPr>
            <p:cNvSpPr>
              <a:spLocks noChangeArrowheads="1"/>
            </p:cNvSpPr>
            <p:nvPr/>
          </p:nvSpPr>
          <p:spPr bwMode="auto">
            <a:xfrm>
              <a:off x="8430949" y="4880948"/>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20</a:t>
              </a:r>
              <a:endParaRPr lang="en-US" sz="900" dirty="0">
                <a:solidFill>
                  <a:schemeClr val="bg1"/>
                </a:solidFill>
              </a:endParaRPr>
            </a:p>
          </p:txBody>
        </p:sp>
        <p:sp>
          <p:nvSpPr>
            <p:cNvPr id="1388" name="Rectangle 51">
              <a:extLst>
                <a:ext uri="{FF2B5EF4-FFF2-40B4-BE49-F238E27FC236}">
                  <a16:creationId xmlns:a16="http://schemas.microsoft.com/office/drawing/2014/main" id="{4EC6AFB2-FCF3-4DCF-8EFD-62D12683A542}"/>
                </a:ext>
              </a:extLst>
            </p:cNvPr>
            <p:cNvSpPr>
              <a:spLocks noChangeArrowheads="1"/>
            </p:cNvSpPr>
            <p:nvPr/>
          </p:nvSpPr>
          <p:spPr bwMode="auto">
            <a:xfrm>
              <a:off x="8853758" y="5490377"/>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71</a:t>
              </a:r>
              <a:endParaRPr lang="en-US" sz="900" dirty="0">
                <a:solidFill>
                  <a:schemeClr val="bg1"/>
                </a:solidFill>
              </a:endParaRPr>
            </a:p>
          </p:txBody>
        </p:sp>
        <p:sp>
          <p:nvSpPr>
            <p:cNvPr id="1390" name="Rectangle 51">
              <a:extLst>
                <a:ext uri="{FF2B5EF4-FFF2-40B4-BE49-F238E27FC236}">
                  <a16:creationId xmlns:a16="http://schemas.microsoft.com/office/drawing/2014/main" id="{43E4892E-F718-4D0E-BA68-AF87261E0CB7}"/>
                </a:ext>
              </a:extLst>
            </p:cNvPr>
            <p:cNvSpPr>
              <a:spLocks noChangeArrowheads="1"/>
            </p:cNvSpPr>
            <p:nvPr/>
          </p:nvSpPr>
          <p:spPr bwMode="auto">
            <a:xfrm>
              <a:off x="8853758" y="4822782"/>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21</a:t>
              </a:r>
              <a:endParaRPr lang="en-US" sz="900" dirty="0">
                <a:solidFill>
                  <a:schemeClr val="bg1"/>
                </a:solidFill>
              </a:endParaRPr>
            </a:p>
          </p:txBody>
        </p:sp>
        <p:sp>
          <p:nvSpPr>
            <p:cNvPr id="1391" name="Rectangle 51">
              <a:extLst>
                <a:ext uri="{FF2B5EF4-FFF2-40B4-BE49-F238E27FC236}">
                  <a16:creationId xmlns:a16="http://schemas.microsoft.com/office/drawing/2014/main" id="{824C4745-FD3E-40D8-B7B6-1FC88130C0A4}"/>
                </a:ext>
              </a:extLst>
            </p:cNvPr>
            <p:cNvSpPr>
              <a:spLocks noChangeArrowheads="1"/>
            </p:cNvSpPr>
            <p:nvPr/>
          </p:nvSpPr>
          <p:spPr bwMode="auto">
            <a:xfrm>
              <a:off x="9281039" y="5737509"/>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44</a:t>
              </a:r>
              <a:endParaRPr lang="en-US" sz="900" dirty="0">
                <a:solidFill>
                  <a:schemeClr val="bg1"/>
                </a:solidFill>
              </a:endParaRPr>
            </a:p>
          </p:txBody>
        </p:sp>
        <p:sp>
          <p:nvSpPr>
            <p:cNvPr id="1392" name="Rectangle 51">
              <a:extLst>
                <a:ext uri="{FF2B5EF4-FFF2-40B4-BE49-F238E27FC236}">
                  <a16:creationId xmlns:a16="http://schemas.microsoft.com/office/drawing/2014/main" id="{14C47B1D-74BC-406F-86EC-1718FC8D21F9}"/>
                </a:ext>
              </a:extLst>
            </p:cNvPr>
            <p:cNvSpPr>
              <a:spLocks noChangeArrowheads="1"/>
            </p:cNvSpPr>
            <p:nvPr/>
          </p:nvSpPr>
          <p:spPr bwMode="auto">
            <a:xfrm>
              <a:off x="9281039" y="5258791"/>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22</a:t>
              </a:r>
              <a:endParaRPr lang="en-US" sz="900" dirty="0">
                <a:solidFill>
                  <a:schemeClr val="bg1"/>
                </a:solidFill>
              </a:endParaRPr>
            </a:p>
          </p:txBody>
        </p:sp>
        <p:sp>
          <p:nvSpPr>
            <p:cNvPr id="1395" name="Rectangle 51">
              <a:extLst>
                <a:ext uri="{FF2B5EF4-FFF2-40B4-BE49-F238E27FC236}">
                  <a16:creationId xmlns:a16="http://schemas.microsoft.com/office/drawing/2014/main" id="{4D27647E-2476-4950-B1F7-96F6560F1851}"/>
                </a:ext>
              </a:extLst>
            </p:cNvPr>
            <p:cNvSpPr>
              <a:spLocks noChangeArrowheads="1"/>
            </p:cNvSpPr>
            <p:nvPr/>
          </p:nvSpPr>
          <p:spPr bwMode="auto">
            <a:xfrm>
              <a:off x="10117295" y="5669940"/>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50</a:t>
              </a:r>
              <a:endParaRPr lang="en-US" sz="900" dirty="0">
                <a:solidFill>
                  <a:schemeClr val="bg1"/>
                </a:solidFill>
              </a:endParaRPr>
            </a:p>
          </p:txBody>
        </p:sp>
        <p:sp>
          <p:nvSpPr>
            <p:cNvPr id="1397" name="Rectangle 51">
              <a:extLst>
                <a:ext uri="{FF2B5EF4-FFF2-40B4-BE49-F238E27FC236}">
                  <a16:creationId xmlns:a16="http://schemas.microsoft.com/office/drawing/2014/main" id="{19BF1657-FFEB-4D1B-8BB7-3142DD4D2BB7}"/>
                </a:ext>
              </a:extLst>
            </p:cNvPr>
            <p:cNvSpPr>
              <a:spLocks noChangeArrowheads="1"/>
            </p:cNvSpPr>
            <p:nvPr/>
          </p:nvSpPr>
          <p:spPr bwMode="auto">
            <a:xfrm>
              <a:off x="10543953" y="5425199"/>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89</a:t>
              </a:r>
              <a:endParaRPr lang="en-US" sz="900" dirty="0">
                <a:solidFill>
                  <a:schemeClr val="bg1"/>
                </a:solidFill>
              </a:endParaRPr>
            </a:p>
          </p:txBody>
        </p:sp>
        <p:sp>
          <p:nvSpPr>
            <p:cNvPr id="1398" name="Rectangle 51">
              <a:extLst>
                <a:ext uri="{FF2B5EF4-FFF2-40B4-BE49-F238E27FC236}">
                  <a16:creationId xmlns:a16="http://schemas.microsoft.com/office/drawing/2014/main" id="{7DB0B33F-2AF3-4747-8C0A-DE45662207B8}"/>
                </a:ext>
              </a:extLst>
            </p:cNvPr>
            <p:cNvSpPr>
              <a:spLocks noChangeArrowheads="1"/>
            </p:cNvSpPr>
            <p:nvPr/>
          </p:nvSpPr>
          <p:spPr bwMode="auto">
            <a:xfrm>
              <a:off x="10543953" y="4749344"/>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11</a:t>
              </a:r>
              <a:endParaRPr lang="en-US" sz="900" dirty="0">
                <a:solidFill>
                  <a:schemeClr val="bg1"/>
                </a:solidFill>
              </a:endParaRPr>
            </a:p>
          </p:txBody>
        </p:sp>
        <p:sp>
          <p:nvSpPr>
            <p:cNvPr id="1399" name="Rectangle 51">
              <a:extLst>
                <a:ext uri="{FF2B5EF4-FFF2-40B4-BE49-F238E27FC236}">
                  <a16:creationId xmlns:a16="http://schemas.microsoft.com/office/drawing/2014/main" id="{1F1CA0B2-DB79-447A-9F5F-149331033DFA}"/>
                </a:ext>
              </a:extLst>
            </p:cNvPr>
            <p:cNvSpPr>
              <a:spLocks noChangeArrowheads="1"/>
            </p:cNvSpPr>
            <p:nvPr/>
          </p:nvSpPr>
          <p:spPr bwMode="auto">
            <a:xfrm>
              <a:off x="10117295" y="5029977"/>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50</a:t>
              </a:r>
              <a:endParaRPr lang="en-US" sz="900" dirty="0">
                <a:solidFill>
                  <a:schemeClr val="bg1"/>
                </a:solidFill>
              </a:endParaRPr>
            </a:p>
          </p:txBody>
        </p:sp>
        <p:sp>
          <p:nvSpPr>
            <p:cNvPr id="1400" name="Rectangle 51">
              <a:extLst>
                <a:ext uri="{FF2B5EF4-FFF2-40B4-BE49-F238E27FC236}">
                  <a16:creationId xmlns:a16="http://schemas.microsoft.com/office/drawing/2014/main" id="{3B3A0E99-6E3B-477D-8EE1-AD4C7D89D80E}"/>
                </a:ext>
              </a:extLst>
            </p:cNvPr>
            <p:cNvSpPr>
              <a:spLocks noChangeArrowheads="1"/>
            </p:cNvSpPr>
            <p:nvPr/>
          </p:nvSpPr>
          <p:spPr bwMode="auto">
            <a:xfrm>
              <a:off x="9694306" y="5669940"/>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50</a:t>
              </a:r>
              <a:endParaRPr lang="en-US" sz="900" dirty="0">
                <a:solidFill>
                  <a:schemeClr val="bg1"/>
                </a:solidFill>
              </a:endParaRPr>
            </a:p>
          </p:txBody>
        </p:sp>
        <p:sp>
          <p:nvSpPr>
            <p:cNvPr id="1401" name="Rectangle 51">
              <a:extLst>
                <a:ext uri="{FF2B5EF4-FFF2-40B4-BE49-F238E27FC236}">
                  <a16:creationId xmlns:a16="http://schemas.microsoft.com/office/drawing/2014/main" id="{E47281C2-1F8F-45AE-B095-F946851FC98D}"/>
                </a:ext>
              </a:extLst>
            </p:cNvPr>
            <p:cNvSpPr>
              <a:spLocks noChangeArrowheads="1"/>
            </p:cNvSpPr>
            <p:nvPr/>
          </p:nvSpPr>
          <p:spPr bwMode="auto">
            <a:xfrm>
              <a:off x="9694306" y="5029977"/>
              <a:ext cx="188119" cy="211203"/>
            </a:xfrm>
            <a:prstGeom prst="rect">
              <a:avLst/>
            </a:prstGeom>
            <a:noFill/>
            <a:ln w="9525">
              <a:noFill/>
              <a:miter lim="800000"/>
              <a:headEnd/>
              <a:tailEnd/>
            </a:ln>
          </p:spPr>
          <p:txBody>
            <a:bodyPr wrap="none" lIns="36000" tIns="36000" rIns="36000" bIns="36000">
              <a:spAutoFit/>
            </a:bodyPr>
            <a:lstStyle/>
            <a:p>
              <a:pPr algn="ctr"/>
              <a:r>
                <a:rPr lang="en-US" sz="900">
                  <a:solidFill>
                    <a:schemeClr val="bg1"/>
                  </a:solidFill>
                </a:rPr>
                <a:t>50</a:t>
              </a:r>
              <a:endParaRPr lang="en-US" sz="900" dirty="0">
                <a:solidFill>
                  <a:schemeClr val="bg1"/>
                </a:solidFill>
              </a:endParaRPr>
            </a:p>
          </p:txBody>
        </p:sp>
      </p:grpSp>
    </p:spTree>
    <p:extLst>
      <p:ext uri="{BB962C8B-B14F-4D97-AF65-F5344CB8AC3E}">
        <p14:creationId xmlns:p14="http://schemas.microsoft.com/office/powerpoint/2010/main" val="27817712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F93B52-60F5-4E36-8881-AF2B3197BAF5}"/>
              </a:ext>
            </a:extLst>
          </p:cNvPr>
          <p:cNvSpPr/>
          <p:nvPr/>
        </p:nvSpPr>
        <p:spPr>
          <a:xfrm>
            <a:off x="9694139" y="6495532"/>
            <a:ext cx="2497863" cy="276999"/>
          </a:xfrm>
          <a:prstGeom prst="rect">
            <a:avLst/>
          </a:prstGeom>
        </p:spPr>
        <p:txBody>
          <a:bodyPr wrap="none">
            <a:spAutoFit/>
          </a:bodyPr>
          <a:lstStyle/>
          <a:p>
            <a:pPr algn="r"/>
            <a:r>
              <a:rPr lang="fr-FR" sz="1200" i="1" dirty="0">
                <a:solidFill>
                  <a:srgbClr val="000000"/>
                </a:solidFill>
                <a:cs typeface="Arial" pitchFamily="-84" charset="0"/>
              </a:rPr>
              <a:t>Margot N</a:t>
            </a:r>
            <a:r>
              <a:rPr lang="fr-FR" sz="1200" i="1" dirty="0"/>
              <a:t>, Glasgow 2020, Abs. O324 </a:t>
            </a:r>
          </a:p>
        </p:txBody>
      </p:sp>
      <p:sp>
        <p:nvSpPr>
          <p:cNvPr id="3" name="Titre 2">
            <a:extLst>
              <a:ext uri="{FF2B5EF4-FFF2-40B4-BE49-F238E27FC236}">
                <a16:creationId xmlns:a16="http://schemas.microsoft.com/office/drawing/2014/main" id="{3F45AC21-7C1A-40F8-97B5-88B268B522DB}"/>
              </a:ext>
            </a:extLst>
          </p:cNvPr>
          <p:cNvSpPr>
            <a:spLocks noGrp="1"/>
          </p:cNvSpPr>
          <p:nvPr>
            <p:ph type="title"/>
          </p:nvPr>
        </p:nvSpPr>
        <p:spPr/>
        <p:txBody>
          <a:bodyPr>
            <a:normAutofit/>
          </a:bodyPr>
          <a:lstStyle/>
          <a:p>
            <a:r>
              <a:rPr lang="en-US" sz="2800"/>
              <a:t>Lenacapavir resistance analysis in a study</a:t>
            </a:r>
            <a:br>
              <a:rPr lang="en-US" sz="2800"/>
            </a:br>
            <a:r>
              <a:rPr lang="en-US" sz="2800"/>
              <a:t>Phase 1b Proof-of-concept clinical study</a:t>
            </a:r>
            <a:endParaRPr lang="en-US" sz="2800" dirty="0"/>
          </a:p>
        </p:txBody>
      </p:sp>
      <p:sp>
        <p:nvSpPr>
          <p:cNvPr id="8" name="ZoneTexte 7">
            <a:extLst>
              <a:ext uri="{FF2B5EF4-FFF2-40B4-BE49-F238E27FC236}">
                <a16:creationId xmlns:a16="http://schemas.microsoft.com/office/drawing/2014/main" id="{8B745C82-7CC7-446C-B432-B82DD3CE27B7}"/>
              </a:ext>
            </a:extLst>
          </p:cNvPr>
          <p:cNvSpPr txBox="1"/>
          <p:nvPr/>
        </p:nvSpPr>
        <p:spPr>
          <a:xfrm>
            <a:off x="3925808" y="1678192"/>
            <a:ext cx="4619919" cy="707886"/>
          </a:xfrm>
          <a:prstGeom prst="rect">
            <a:avLst/>
          </a:prstGeom>
          <a:noFill/>
        </p:spPr>
        <p:txBody>
          <a:bodyPr wrap="none">
            <a:spAutoFit/>
          </a:bodyPr>
          <a:lstStyle/>
          <a:p>
            <a:pPr algn="ctr" defTabSz="685783" eaLnBrk="0" fontAlgn="base" hangingPunct="0">
              <a:spcBef>
                <a:spcPct val="0"/>
              </a:spcBef>
              <a:spcAft>
                <a:spcPct val="0"/>
              </a:spcAft>
              <a:defRPr/>
            </a:pPr>
            <a:r>
              <a:rPr lang="en-US" sz="2000" b="1" dirty="0">
                <a:solidFill>
                  <a:srgbClr val="0070C0"/>
                </a:solidFill>
                <a:cs typeface="Arial" panose="020B0604020202020204" pitchFamily="34" charset="0"/>
              </a:rPr>
              <a:t>Phase 1b LEN </a:t>
            </a:r>
            <a:r>
              <a:rPr lang="en-US" sz="2000" b="1" dirty="0" err="1">
                <a:solidFill>
                  <a:srgbClr val="0070C0"/>
                </a:solidFill>
                <a:cs typeface="Arial" panose="020B0604020202020204" pitchFamily="34" charset="0"/>
              </a:rPr>
              <a:t>monotherapt</a:t>
            </a:r>
            <a:r>
              <a:rPr lang="en-US" sz="2000" b="1" dirty="0">
                <a:solidFill>
                  <a:srgbClr val="0070C0"/>
                </a:solidFill>
                <a:cs typeface="Arial" panose="020B0604020202020204" pitchFamily="34" charset="0"/>
              </a:rPr>
              <a:t> : Study design</a:t>
            </a:r>
          </a:p>
          <a:p>
            <a:pPr algn="ctr" defTabSz="685783" eaLnBrk="0" fontAlgn="base" hangingPunct="0">
              <a:spcBef>
                <a:spcPct val="0"/>
              </a:spcBef>
              <a:spcAft>
                <a:spcPct val="0"/>
              </a:spcAft>
              <a:defRPr/>
            </a:pPr>
            <a:r>
              <a:rPr lang="en-US" sz="2000" b="1">
                <a:solidFill>
                  <a:srgbClr val="0070C0"/>
                </a:solidFill>
                <a:cs typeface="Arial" panose="020B0604020202020204" pitchFamily="34" charset="0"/>
              </a:rPr>
              <a:t>Dose-Ranging </a:t>
            </a:r>
            <a:endParaRPr lang="en-US" sz="2000" b="1" dirty="0">
              <a:solidFill>
                <a:srgbClr val="0070C0"/>
              </a:solidFill>
              <a:cs typeface="Arial" panose="020B0604020202020204" pitchFamily="34" charset="0"/>
            </a:endParaRPr>
          </a:p>
        </p:txBody>
      </p:sp>
      <p:grpSp>
        <p:nvGrpSpPr>
          <p:cNvPr id="63" name="Groupe 62">
            <a:extLst>
              <a:ext uri="{FF2B5EF4-FFF2-40B4-BE49-F238E27FC236}">
                <a16:creationId xmlns:a16="http://schemas.microsoft.com/office/drawing/2014/main" id="{696007A5-F759-41EE-BEF0-6D3606191DC5}"/>
              </a:ext>
            </a:extLst>
          </p:cNvPr>
          <p:cNvGrpSpPr/>
          <p:nvPr/>
        </p:nvGrpSpPr>
        <p:grpSpPr>
          <a:xfrm>
            <a:off x="1481805" y="2509051"/>
            <a:ext cx="8914327" cy="2878558"/>
            <a:chOff x="77617" y="2840915"/>
            <a:chExt cx="8110241" cy="2618908"/>
          </a:xfrm>
        </p:grpSpPr>
        <p:sp>
          <p:nvSpPr>
            <p:cNvPr id="9" name="Rectangle 8">
              <a:extLst>
                <a:ext uri="{FF2B5EF4-FFF2-40B4-BE49-F238E27FC236}">
                  <a16:creationId xmlns:a16="http://schemas.microsoft.com/office/drawing/2014/main" id="{2F459D97-8239-4A2D-A5CC-6B8E6B7F1555}"/>
                </a:ext>
              </a:extLst>
            </p:cNvPr>
            <p:cNvSpPr/>
            <p:nvPr/>
          </p:nvSpPr>
          <p:spPr>
            <a:xfrm>
              <a:off x="77617" y="2929293"/>
              <a:ext cx="2723848" cy="1776820"/>
            </a:xfrm>
            <a:prstGeom prst="rect">
              <a:avLst/>
            </a:prstGeom>
            <a:solidFill>
              <a:schemeClr val="bg1">
                <a:lumMod val="85000"/>
              </a:schemeClr>
            </a:solidFill>
            <a:ln w="9525" cap="flat" cmpd="sng" algn="ctr">
              <a:no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effectLst/>
                  <a:uLnTx/>
                  <a:uFillTx/>
                  <a:latin typeface="+mj-lt"/>
                  <a:ea typeface="+mn-ea"/>
                  <a:cs typeface="+mn-cs"/>
                </a:rPr>
                <a:t>Key Inclusion Criteria:</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0" cap="none" spc="0" normalizeH="0" baseline="0" noProof="0" dirty="0">
                  <a:ln>
                    <a:noFill/>
                  </a:ln>
                  <a:effectLst/>
                  <a:uLnTx/>
                  <a:uFillTx/>
                  <a:latin typeface="+mj-lt"/>
                  <a:ea typeface="+mn-ea"/>
                  <a:cs typeface="+mn-cs"/>
                </a:rPr>
                <a:t>HIV-1 RNA 5000-400,000 copies/mL</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kern="0" dirty="0">
                  <a:latin typeface="+mj-lt"/>
                </a:rPr>
                <a:t>CD</a:t>
              </a:r>
              <a:r>
                <a:rPr kumimoji="0" lang="en-US" sz="1600" b="0" i="0" u="none" strike="noStrike" kern="0" cap="none" spc="0" normalizeH="0" baseline="0" noProof="0" dirty="0">
                  <a:ln>
                    <a:noFill/>
                  </a:ln>
                  <a:effectLst/>
                  <a:uLnTx/>
                  <a:uFillTx/>
                  <a:latin typeface="+mj-lt"/>
                  <a:ea typeface="+mn-ea"/>
                  <a:cs typeface="+mn-cs"/>
                </a:rPr>
                <a:t>4+ cell count &gt;200 cells/mm</a:t>
              </a:r>
              <a:r>
                <a:rPr kumimoji="0" lang="en-US" sz="1600" b="0" i="0" u="none" strike="noStrike" kern="0" cap="none" spc="0" normalizeH="0" baseline="30000" noProof="0" dirty="0">
                  <a:ln>
                    <a:noFill/>
                  </a:ln>
                  <a:effectLst/>
                  <a:uLnTx/>
                  <a:uFillTx/>
                  <a:latin typeface="+mj-lt"/>
                  <a:ea typeface="+mn-ea"/>
                  <a:cs typeface="+mn-cs"/>
                </a:rPr>
                <a:t>3</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0" cap="none" spc="0" normalizeH="0" baseline="0" noProof="0" dirty="0">
                  <a:ln>
                    <a:noFill/>
                  </a:ln>
                  <a:effectLst/>
                  <a:uLnTx/>
                  <a:uFillTx/>
                  <a:latin typeface="+mj-lt"/>
                  <a:ea typeface="+mn-ea"/>
                  <a:cs typeface="+mn-cs"/>
                </a:rPr>
                <a:t>Naïve to CA and integrase inhibitors</a:t>
              </a:r>
              <a:endParaRPr kumimoji="0" lang="en-US" sz="1600" b="1" i="0" u="none" strike="noStrike" kern="0" cap="none" spc="0" normalizeH="0" baseline="0" noProof="0" dirty="0">
                <a:ln>
                  <a:noFill/>
                </a:ln>
                <a:effectLst/>
                <a:uLnTx/>
                <a:uFillTx/>
                <a:latin typeface="+mj-lt"/>
                <a:ea typeface="+mn-ea"/>
                <a:cs typeface="+mn-cs"/>
              </a:endParaRPr>
            </a:p>
          </p:txBody>
        </p:sp>
        <p:cxnSp>
          <p:nvCxnSpPr>
            <p:cNvPr id="12" name="Connecteur droit 11">
              <a:extLst>
                <a:ext uri="{FF2B5EF4-FFF2-40B4-BE49-F238E27FC236}">
                  <a16:creationId xmlns:a16="http://schemas.microsoft.com/office/drawing/2014/main" id="{2E27C479-D5A9-4FD9-87B8-0CF1992BCAC8}"/>
                </a:ext>
              </a:extLst>
            </p:cNvPr>
            <p:cNvCxnSpPr>
              <a:cxnSpLocks/>
            </p:cNvCxnSpPr>
            <p:nvPr/>
          </p:nvCxnSpPr>
          <p:spPr>
            <a:xfrm>
              <a:off x="3806078" y="4760300"/>
              <a:ext cx="2936098" cy="0"/>
            </a:xfrm>
            <a:prstGeom prst="line">
              <a:avLst/>
            </a:prstGeom>
            <a:noFill/>
            <a:ln w="19050" cap="flat" cmpd="sng" algn="ctr">
              <a:solidFill>
                <a:srgbClr val="000000"/>
              </a:solidFill>
              <a:prstDash val="solid"/>
            </a:ln>
            <a:effectLst/>
          </p:spPr>
        </p:cxnSp>
        <p:cxnSp>
          <p:nvCxnSpPr>
            <p:cNvPr id="13" name="Connecteur droit 12">
              <a:extLst>
                <a:ext uri="{FF2B5EF4-FFF2-40B4-BE49-F238E27FC236}">
                  <a16:creationId xmlns:a16="http://schemas.microsoft.com/office/drawing/2014/main" id="{4F73C4C6-C52C-405B-89CA-1358E0FA7690}"/>
                </a:ext>
              </a:extLst>
            </p:cNvPr>
            <p:cNvCxnSpPr>
              <a:cxnSpLocks/>
            </p:cNvCxnSpPr>
            <p:nvPr/>
          </p:nvCxnSpPr>
          <p:spPr>
            <a:xfrm>
              <a:off x="6821424" y="4760300"/>
              <a:ext cx="1213104" cy="0"/>
            </a:xfrm>
            <a:prstGeom prst="line">
              <a:avLst/>
            </a:prstGeom>
            <a:noFill/>
            <a:ln w="19050" cap="flat" cmpd="sng" algn="ctr">
              <a:solidFill>
                <a:srgbClr val="000000"/>
              </a:solidFill>
              <a:prstDash val="solid"/>
              <a:tailEnd type="triangle"/>
            </a:ln>
            <a:effectLst/>
          </p:spPr>
        </p:cxnSp>
        <p:cxnSp>
          <p:nvCxnSpPr>
            <p:cNvPr id="17" name="Connecteur droit 16">
              <a:extLst>
                <a:ext uri="{FF2B5EF4-FFF2-40B4-BE49-F238E27FC236}">
                  <a16:creationId xmlns:a16="http://schemas.microsoft.com/office/drawing/2014/main" id="{EB10B551-EF4B-4FCD-9229-C573F0ADBFA7}"/>
                </a:ext>
              </a:extLst>
            </p:cNvPr>
            <p:cNvCxnSpPr>
              <a:cxnSpLocks/>
            </p:cNvCxnSpPr>
            <p:nvPr/>
          </p:nvCxnSpPr>
          <p:spPr>
            <a:xfrm flipV="1">
              <a:off x="6692655" y="4689529"/>
              <a:ext cx="92617" cy="142838"/>
            </a:xfrm>
            <a:prstGeom prst="line">
              <a:avLst/>
            </a:prstGeom>
            <a:noFill/>
            <a:ln w="19050" cap="flat" cmpd="sng" algn="ctr">
              <a:solidFill>
                <a:srgbClr val="000000"/>
              </a:solidFill>
              <a:prstDash val="solid"/>
            </a:ln>
            <a:effectLst/>
          </p:spPr>
        </p:cxnSp>
        <p:cxnSp>
          <p:nvCxnSpPr>
            <p:cNvPr id="18" name="Connecteur droit 17">
              <a:extLst>
                <a:ext uri="{FF2B5EF4-FFF2-40B4-BE49-F238E27FC236}">
                  <a16:creationId xmlns:a16="http://schemas.microsoft.com/office/drawing/2014/main" id="{7B3E2149-3FAE-4C45-9847-AEDFB4E7DA34}"/>
                </a:ext>
              </a:extLst>
            </p:cNvPr>
            <p:cNvCxnSpPr>
              <a:cxnSpLocks/>
            </p:cNvCxnSpPr>
            <p:nvPr/>
          </p:nvCxnSpPr>
          <p:spPr>
            <a:xfrm flipV="1">
              <a:off x="6754236" y="4689529"/>
              <a:ext cx="92617" cy="142838"/>
            </a:xfrm>
            <a:prstGeom prst="line">
              <a:avLst/>
            </a:prstGeom>
            <a:noFill/>
            <a:ln w="19050" cap="flat" cmpd="sng" algn="ctr">
              <a:solidFill>
                <a:srgbClr val="000000"/>
              </a:solidFill>
              <a:prstDash val="solid"/>
            </a:ln>
            <a:effectLst/>
          </p:spPr>
        </p:cxnSp>
        <p:cxnSp>
          <p:nvCxnSpPr>
            <p:cNvPr id="19" name="Connecteur droit 18">
              <a:extLst>
                <a:ext uri="{FF2B5EF4-FFF2-40B4-BE49-F238E27FC236}">
                  <a16:creationId xmlns:a16="http://schemas.microsoft.com/office/drawing/2014/main" id="{E2CBEAC5-E7C6-471A-B636-99F113439705}"/>
                </a:ext>
              </a:extLst>
            </p:cNvPr>
            <p:cNvCxnSpPr>
              <a:cxnSpLocks/>
            </p:cNvCxnSpPr>
            <p:nvPr/>
          </p:nvCxnSpPr>
          <p:spPr>
            <a:xfrm flipV="1">
              <a:off x="5813099" y="4756604"/>
              <a:ext cx="0" cy="148939"/>
            </a:xfrm>
            <a:prstGeom prst="line">
              <a:avLst/>
            </a:prstGeom>
            <a:noFill/>
            <a:ln w="19050" cap="flat" cmpd="sng" algn="ctr">
              <a:solidFill>
                <a:srgbClr val="000000"/>
              </a:solidFill>
              <a:prstDash val="solid"/>
            </a:ln>
            <a:effectLst/>
          </p:spPr>
        </p:cxnSp>
        <p:cxnSp>
          <p:nvCxnSpPr>
            <p:cNvPr id="20" name="Connecteur droit 19">
              <a:extLst>
                <a:ext uri="{FF2B5EF4-FFF2-40B4-BE49-F238E27FC236}">
                  <a16:creationId xmlns:a16="http://schemas.microsoft.com/office/drawing/2014/main" id="{D45E98C4-6312-4EB0-A270-51B448371206}"/>
                </a:ext>
              </a:extLst>
            </p:cNvPr>
            <p:cNvCxnSpPr>
              <a:cxnSpLocks/>
            </p:cNvCxnSpPr>
            <p:nvPr/>
          </p:nvCxnSpPr>
          <p:spPr>
            <a:xfrm flipV="1">
              <a:off x="3808414" y="4756604"/>
              <a:ext cx="0" cy="148939"/>
            </a:xfrm>
            <a:prstGeom prst="line">
              <a:avLst/>
            </a:prstGeom>
            <a:noFill/>
            <a:ln w="19050" cap="flat" cmpd="sng" algn="ctr">
              <a:solidFill>
                <a:srgbClr val="000000"/>
              </a:solidFill>
              <a:prstDash val="solid"/>
            </a:ln>
            <a:effectLst/>
          </p:spPr>
        </p:cxnSp>
        <p:cxnSp>
          <p:nvCxnSpPr>
            <p:cNvPr id="23" name="Connecteur droit 22">
              <a:extLst>
                <a:ext uri="{FF2B5EF4-FFF2-40B4-BE49-F238E27FC236}">
                  <a16:creationId xmlns:a16="http://schemas.microsoft.com/office/drawing/2014/main" id="{BE38B61B-7A8A-41E1-A3B8-5286A88C3DDD}"/>
                </a:ext>
              </a:extLst>
            </p:cNvPr>
            <p:cNvCxnSpPr>
              <a:cxnSpLocks/>
            </p:cNvCxnSpPr>
            <p:nvPr/>
          </p:nvCxnSpPr>
          <p:spPr>
            <a:xfrm flipV="1">
              <a:off x="7802239" y="4756604"/>
              <a:ext cx="0" cy="148939"/>
            </a:xfrm>
            <a:prstGeom prst="line">
              <a:avLst/>
            </a:prstGeom>
            <a:noFill/>
            <a:ln w="19050" cap="flat" cmpd="sng" algn="ctr">
              <a:solidFill>
                <a:srgbClr val="000000"/>
              </a:solidFill>
              <a:prstDash val="solid"/>
            </a:ln>
            <a:effectLst/>
          </p:spPr>
        </p:cxnSp>
        <p:sp>
          <p:nvSpPr>
            <p:cNvPr id="26" name="ZoneTexte 25">
              <a:extLst>
                <a:ext uri="{FF2B5EF4-FFF2-40B4-BE49-F238E27FC236}">
                  <a16:creationId xmlns:a16="http://schemas.microsoft.com/office/drawing/2014/main" id="{6768BE32-8970-4534-886B-F486A4338F2D}"/>
                </a:ext>
              </a:extLst>
            </p:cNvPr>
            <p:cNvSpPr txBox="1"/>
            <p:nvPr/>
          </p:nvSpPr>
          <p:spPr>
            <a:xfrm>
              <a:off x="3317839" y="5179808"/>
              <a:ext cx="1132018" cy="280015"/>
            </a:xfrm>
            <a:prstGeom prst="rect">
              <a:avLst/>
            </a:prstGeom>
            <a:noFill/>
          </p:spPr>
          <p:txBody>
            <a:bodyPr wrap="none" rtlCol="0">
              <a:spAutoFit/>
            </a:bodyPr>
            <a:lstStyle/>
            <a:p>
              <a:pPr algn="ctr" fontAlgn="base">
                <a:spcBef>
                  <a:spcPct val="0"/>
                </a:spcBef>
                <a:spcAft>
                  <a:spcPct val="0"/>
                </a:spcAft>
              </a:pPr>
              <a:r>
                <a:rPr lang="en-US" sz="1400" b="1" dirty="0">
                  <a:solidFill>
                    <a:srgbClr val="000000"/>
                  </a:solidFill>
                  <a:latin typeface="+mj-lt"/>
                  <a:ea typeface="ＭＳ Ｐゴシック" pitchFamily="-84" charset="-128"/>
                </a:rPr>
                <a:t>Single </a:t>
              </a:r>
              <a:r>
                <a:rPr lang="en-US" sz="1400" b="1">
                  <a:solidFill>
                    <a:srgbClr val="000000"/>
                  </a:solidFill>
                  <a:latin typeface="+mj-lt"/>
                  <a:ea typeface="ＭＳ Ｐゴシック" pitchFamily="-84" charset="-128"/>
                </a:rPr>
                <a:t>SC dose</a:t>
              </a:r>
              <a:endParaRPr lang="en-US" sz="1400" b="1" dirty="0">
                <a:solidFill>
                  <a:srgbClr val="000000"/>
                </a:solidFill>
                <a:latin typeface="+mj-lt"/>
                <a:ea typeface="ＭＳ Ｐゴシック" pitchFamily="-84" charset="-128"/>
              </a:endParaRPr>
            </a:p>
          </p:txBody>
        </p:sp>
        <p:sp>
          <p:nvSpPr>
            <p:cNvPr id="27" name="ZoneTexte 26">
              <a:extLst>
                <a:ext uri="{FF2B5EF4-FFF2-40B4-BE49-F238E27FC236}">
                  <a16:creationId xmlns:a16="http://schemas.microsoft.com/office/drawing/2014/main" id="{02F369C0-3769-4946-8858-367F7E15CDC2}"/>
                </a:ext>
              </a:extLst>
            </p:cNvPr>
            <p:cNvSpPr txBox="1"/>
            <p:nvPr/>
          </p:nvSpPr>
          <p:spPr>
            <a:xfrm>
              <a:off x="3536916" y="4877892"/>
              <a:ext cx="538329" cy="280015"/>
            </a:xfrm>
            <a:prstGeom prst="rect">
              <a:avLst/>
            </a:prstGeom>
            <a:noFill/>
          </p:spPr>
          <p:txBody>
            <a:bodyPr wrap="none" rtlCol="0">
              <a:spAutoFit/>
            </a:bodyPr>
            <a:lstStyle/>
            <a:p>
              <a:pPr algn="ctr" fontAlgn="base">
                <a:spcBef>
                  <a:spcPct val="0"/>
                </a:spcBef>
                <a:spcAft>
                  <a:spcPct val="0"/>
                </a:spcAft>
              </a:pPr>
              <a:r>
                <a:rPr lang="en-US" sz="1400">
                  <a:solidFill>
                    <a:srgbClr val="000000"/>
                  </a:solidFill>
                  <a:latin typeface="+mj-lt"/>
                  <a:ea typeface="ＭＳ Ｐゴシック" pitchFamily="-84" charset="-128"/>
                </a:rPr>
                <a:t>Day 1</a:t>
              </a:r>
              <a:endParaRPr lang="en-US" sz="1400" dirty="0">
                <a:solidFill>
                  <a:srgbClr val="000000"/>
                </a:solidFill>
                <a:latin typeface="+mj-lt"/>
                <a:ea typeface="ＭＳ Ｐゴシック" pitchFamily="-84" charset="-128"/>
              </a:endParaRPr>
            </a:p>
          </p:txBody>
        </p:sp>
        <p:sp>
          <p:nvSpPr>
            <p:cNvPr id="28" name="ZoneTexte 27">
              <a:extLst>
                <a:ext uri="{FF2B5EF4-FFF2-40B4-BE49-F238E27FC236}">
                  <a16:creationId xmlns:a16="http://schemas.microsoft.com/office/drawing/2014/main" id="{F11C97DC-85AC-4604-9B34-E862A98C1221}"/>
                </a:ext>
              </a:extLst>
            </p:cNvPr>
            <p:cNvSpPr txBox="1"/>
            <p:nvPr/>
          </p:nvSpPr>
          <p:spPr>
            <a:xfrm>
              <a:off x="5178469" y="5141776"/>
              <a:ext cx="1354338" cy="280015"/>
            </a:xfrm>
            <a:prstGeom prst="rect">
              <a:avLst/>
            </a:prstGeom>
            <a:noFill/>
          </p:spPr>
          <p:txBody>
            <a:bodyPr wrap="none" rtlCol="0">
              <a:spAutoFit/>
            </a:bodyPr>
            <a:lstStyle/>
            <a:p>
              <a:pPr algn="ctr" fontAlgn="base">
                <a:spcBef>
                  <a:spcPct val="0"/>
                </a:spcBef>
                <a:spcAft>
                  <a:spcPct val="0"/>
                </a:spcAft>
              </a:pPr>
              <a:r>
                <a:rPr lang="en-US" sz="1400" b="1">
                  <a:solidFill>
                    <a:srgbClr val="000000"/>
                  </a:solidFill>
                  <a:latin typeface="+mj-lt"/>
                  <a:ea typeface="ＭＳ Ｐゴシック" pitchFamily="-84" charset="-128"/>
                </a:rPr>
                <a:t>Primary Endpoint</a:t>
              </a:r>
              <a:endParaRPr lang="en-US" sz="1400" b="1" dirty="0">
                <a:solidFill>
                  <a:srgbClr val="000000"/>
                </a:solidFill>
                <a:latin typeface="+mj-lt"/>
                <a:ea typeface="ＭＳ Ｐゴシック" pitchFamily="-84" charset="-128"/>
              </a:endParaRPr>
            </a:p>
          </p:txBody>
        </p:sp>
        <p:sp>
          <p:nvSpPr>
            <p:cNvPr id="31" name="ZoneTexte 30">
              <a:extLst>
                <a:ext uri="{FF2B5EF4-FFF2-40B4-BE49-F238E27FC236}">
                  <a16:creationId xmlns:a16="http://schemas.microsoft.com/office/drawing/2014/main" id="{2A1D2DFE-F89B-40AF-9983-BDA8CF66B7D8}"/>
                </a:ext>
              </a:extLst>
            </p:cNvPr>
            <p:cNvSpPr txBox="1"/>
            <p:nvPr/>
          </p:nvSpPr>
          <p:spPr>
            <a:xfrm>
              <a:off x="7613498" y="4877892"/>
              <a:ext cx="417397" cy="280015"/>
            </a:xfrm>
            <a:prstGeom prst="rect">
              <a:avLst/>
            </a:prstGeom>
            <a:noFill/>
          </p:spPr>
          <p:txBody>
            <a:bodyPr wrap="none" rtlCol="0">
              <a:spAutoFit/>
            </a:bodyPr>
            <a:lstStyle/>
            <a:p>
              <a:pPr algn="ctr" fontAlgn="base">
                <a:spcBef>
                  <a:spcPct val="0"/>
                </a:spcBef>
                <a:spcAft>
                  <a:spcPct val="0"/>
                </a:spcAft>
              </a:pPr>
              <a:r>
                <a:rPr lang="en-US" sz="1400">
                  <a:solidFill>
                    <a:srgbClr val="000000"/>
                  </a:solidFill>
                  <a:latin typeface="+mj-lt"/>
                  <a:ea typeface="ＭＳ Ｐゴシック" pitchFamily="-84" charset="-128"/>
                </a:rPr>
                <a:t>225</a:t>
              </a:r>
              <a:endParaRPr lang="en-US" sz="1400" dirty="0">
                <a:solidFill>
                  <a:srgbClr val="000000"/>
                </a:solidFill>
                <a:latin typeface="+mj-lt"/>
                <a:ea typeface="ＭＳ Ｐゴシック" pitchFamily="-84" charset="-128"/>
              </a:endParaRPr>
            </a:p>
          </p:txBody>
        </p:sp>
        <p:sp>
          <p:nvSpPr>
            <p:cNvPr id="36" name="ZoneTexte 35">
              <a:extLst>
                <a:ext uri="{FF2B5EF4-FFF2-40B4-BE49-F238E27FC236}">
                  <a16:creationId xmlns:a16="http://schemas.microsoft.com/office/drawing/2014/main" id="{093D5939-2557-40E7-806D-7CC22B90153B}"/>
                </a:ext>
              </a:extLst>
            </p:cNvPr>
            <p:cNvSpPr txBox="1"/>
            <p:nvPr/>
          </p:nvSpPr>
          <p:spPr>
            <a:xfrm>
              <a:off x="3186840" y="2840915"/>
              <a:ext cx="515111" cy="336018"/>
            </a:xfrm>
            <a:prstGeom prst="rect">
              <a:avLst/>
            </a:prstGeom>
            <a:noFill/>
          </p:spPr>
          <p:txBody>
            <a:bodyPr wrap="none" rtlCol="0">
              <a:spAutoFit/>
            </a:bodyPr>
            <a:lstStyle/>
            <a:p>
              <a:pPr fontAlgn="base">
                <a:spcBef>
                  <a:spcPct val="0"/>
                </a:spcBef>
                <a:spcAft>
                  <a:spcPct val="0"/>
                </a:spcAft>
              </a:pPr>
              <a:r>
                <a:rPr lang="en-US" dirty="0">
                  <a:solidFill>
                    <a:srgbClr val="000000"/>
                  </a:solidFill>
                  <a:latin typeface="+mj-lt"/>
                  <a:ea typeface="ＭＳ Ｐゴシック" pitchFamily="-84" charset="-128"/>
                </a:rPr>
                <a:t>N=6</a:t>
              </a:r>
            </a:p>
          </p:txBody>
        </p:sp>
        <p:sp>
          <p:nvSpPr>
            <p:cNvPr id="39" name="ZoneTexte 38">
              <a:extLst>
                <a:ext uri="{FF2B5EF4-FFF2-40B4-BE49-F238E27FC236}">
                  <a16:creationId xmlns:a16="http://schemas.microsoft.com/office/drawing/2014/main" id="{EB1C164C-85E6-44A8-9655-657C4E9FE201}"/>
                </a:ext>
              </a:extLst>
            </p:cNvPr>
            <p:cNvSpPr txBox="1"/>
            <p:nvPr/>
          </p:nvSpPr>
          <p:spPr>
            <a:xfrm>
              <a:off x="3186840" y="3141078"/>
              <a:ext cx="515111" cy="336018"/>
            </a:xfrm>
            <a:prstGeom prst="rect">
              <a:avLst/>
            </a:prstGeom>
            <a:noFill/>
          </p:spPr>
          <p:txBody>
            <a:bodyPr wrap="none" rtlCol="0">
              <a:spAutoFit/>
            </a:bodyPr>
            <a:lstStyle/>
            <a:p>
              <a:pPr fontAlgn="base">
                <a:spcBef>
                  <a:spcPct val="0"/>
                </a:spcBef>
                <a:spcAft>
                  <a:spcPct val="0"/>
                </a:spcAft>
              </a:pPr>
              <a:r>
                <a:rPr lang="en-US" dirty="0">
                  <a:solidFill>
                    <a:srgbClr val="000000"/>
                  </a:solidFill>
                  <a:latin typeface="+mj-lt"/>
                  <a:ea typeface="ＭＳ Ｐゴシック" pitchFamily="-84" charset="-128"/>
                </a:rPr>
                <a:t>N=6</a:t>
              </a:r>
            </a:p>
          </p:txBody>
        </p:sp>
        <p:sp>
          <p:nvSpPr>
            <p:cNvPr id="42" name="ZoneTexte 41">
              <a:extLst>
                <a:ext uri="{FF2B5EF4-FFF2-40B4-BE49-F238E27FC236}">
                  <a16:creationId xmlns:a16="http://schemas.microsoft.com/office/drawing/2014/main" id="{4EFD067C-4FDF-4ECF-A659-AD7C891204D4}"/>
                </a:ext>
              </a:extLst>
            </p:cNvPr>
            <p:cNvSpPr txBox="1"/>
            <p:nvPr/>
          </p:nvSpPr>
          <p:spPr>
            <a:xfrm>
              <a:off x="3186840" y="3441241"/>
              <a:ext cx="515111" cy="336018"/>
            </a:xfrm>
            <a:prstGeom prst="rect">
              <a:avLst/>
            </a:prstGeom>
            <a:noFill/>
          </p:spPr>
          <p:txBody>
            <a:bodyPr wrap="none" rtlCol="0">
              <a:spAutoFit/>
            </a:bodyPr>
            <a:lstStyle/>
            <a:p>
              <a:pPr fontAlgn="base">
                <a:spcBef>
                  <a:spcPct val="0"/>
                </a:spcBef>
                <a:spcAft>
                  <a:spcPct val="0"/>
                </a:spcAft>
              </a:pPr>
              <a:r>
                <a:rPr lang="en-US" dirty="0">
                  <a:solidFill>
                    <a:srgbClr val="000000"/>
                  </a:solidFill>
                  <a:latin typeface="+mj-lt"/>
                  <a:ea typeface="ＭＳ Ｐゴシック" pitchFamily="-84" charset="-128"/>
                </a:rPr>
                <a:t>N=6</a:t>
              </a:r>
            </a:p>
          </p:txBody>
        </p:sp>
        <p:sp>
          <p:nvSpPr>
            <p:cNvPr id="45" name="ZoneTexte 44">
              <a:extLst>
                <a:ext uri="{FF2B5EF4-FFF2-40B4-BE49-F238E27FC236}">
                  <a16:creationId xmlns:a16="http://schemas.microsoft.com/office/drawing/2014/main" id="{6362A39E-4F53-4689-BAD6-7A4022FD18D9}"/>
                </a:ext>
              </a:extLst>
            </p:cNvPr>
            <p:cNvSpPr txBox="1"/>
            <p:nvPr/>
          </p:nvSpPr>
          <p:spPr>
            <a:xfrm>
              <a:off x="3186840" y="3741404"/>
              <a:ext cx="515111" cy="336018"/>
            </a:xfrm>
            <a:prstGeom prst="rect">
              <a:avLst/>
            </a:prstGeom>
            <a:noFill/>
          </p:spPr>
          <p:txBody>
            <a:bodyPr wrap="none" rtlCol="0">
              <a:spAutoFit/>
            </a:bodyPr>
            <a:lstStyle/>
            <a:p>
              <a:pPr fontAlgn="base">
                <a:spcBef>
                  <a:spcPct val="0"/>
                </a:spcBef>
                <a:spcAft>
                  <a:spcPct val="0"/>
                </a:spcAft>
              </a:pPr>
              <a:r>
                <a:rPr lang="en-US" dirty="0">
                  <a:solidFill>
                    <a:srgbClr val="000000"/>
                  </a:solidFill>
                  <a:latin typeface="+mj-lt"/>
                  <a:ea typeface="ＭＳ Ｐゴシック" pitchFamily="-84" charset="-128"/>
                </a:rPr>
                <a:t>N=6</a:t>
              </a:r>
            </a:p>
          </p:txBody>
        </p:sp>
        <p:sp>
          <p:nvSpPr>
            <p:cNvPr id="48" name="ZoneTexte 47">
              <a:extLst>
                <a:ext uri="{FF2B5EF4-FFF2-40B4-BE49-F238E27FC236}">
                  <a16:creationId xmlns:a16="http://schemas.microsoft.com/office/drawing/2014/main" id="{BAD935CE-75B2-4A71-9531-7A81B932C250}"/>
                </a:ext>
              </a:extLst>
            </p:cNvPr>
            <p:cNvSpPr txBox="1"/>
            <p:nvPr/>
          </p:nvSpPr>
          <p:spPr>
            <a:xfrm>
              <a:off x="3186840" y="4041567"/>
              <a:ext cx="515111" cy="336018"/>
            </a:xfrm>
            <a:prstGeom prst="rect">
              <a:avLst/>
            </a:prstGeom>
            <a:noFill/>
          </p:spPr>
          <p:txBody>
            <a:bodyPr wrap="none" rtlCol="0">
              <a:spAutoFit/>
            </a:bodyPr>
            <a:lstStyle/>
            <a:p>
              <a:pPr fontAlgn="base">
                <a:spcBef>
                  <a:spcPct val="0"/>
                </a:spcBef>
                <a:spcAft>
                  <a:spcPct val="0"/>
                </a:spcAft>
              </a:pPr>
              <a:r>
                <a:rPr lang="en-US" dirty="0">
                  <a:solidFill>
                    <a:srgbClr val="000000"/>
                  </a:solidFill>
                  <a:latin typeface="+mj-lt"/>
                  <a:ea typeface="ＭＳ Ｐゴシック" pitchFamily="-84" charset="-128"/>
                </a:rPr>
                <a:t>N=5</a:t>
              </a:r>
            </a:p>
          </p:txBody>
        </p:sp>
        <p:sp>
          <p:nvSpPr>
            <p:cNvPr id="10" name="Signalisation droite 8">
              <a:extLst>
                <a:ext uri="{FF2B5EF4-FFF2-40B4-BE49-F238E27FC236}">
                  <a16:creationId xmlns:a16="http://schemas.microsoft.com/office/drawing/2014/main" id="{DF51449E-3589-475B-8A75-64AE621D1625}"/>
                </a:ext>
              </a:extLst>
            </p:cNvPr>
            <p:cNvSpPr/>
            <p:nvPr/>
          </p:nvSpPr>
          <p:spPr>
            <a:xfrm>
              <a:off x="3828693" y="2843948"/>
              <a:ext cx="2026944" cy="276999"/>
            </a:xfrm>
            <a:prstGeom prst="rect">
              <a:avLst/>
            </a:prstGeom>
            <a:solidFill>
              <a:srgbClr val="68B3EA"/>
            </a:solidFill>
            <a:ln w="9525" cap="flat" cmpd="sng" algn="ctr">
              <a:noFill/>
              <a:prstDash val="solid"/>
            </a:ln>
            <a:effectLst/>
          </p:spPr>
          <p:txBody>
            <a:bodyPr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a:ln>
                    <a:noFill/>
                  </a:ln>
                  <a:solidFill>
                    <a:srgbClr val="FFFFFF"/>
                  </a:solidFill>
                  <a:effectLst/>
                  <a:uLnTx/>
                  <a:uFillTx/>
                  <a:latin typeface="+mj-lt"/>
                  <a:ea typeface="+mn-ea"/>
                  <a:cs typeface="+mn-cs"/>
                </a:rPr>
                <a:t>LEN 20 mg</a:t>
              </a:r>
              <a:endParaRPr kumimoji="0" lang="en-US" sz="1600" b="0" i="0" u="none" strike="noStrike" kern="0" cap="none" spc="0" normalizeH="0" baseline="0" noProof="0" dirty="0">
                <a:ln>
                  <a:noFill/>
                </a:ln>
                <a:solidFill>
                  <a:srgbClr val="FFFFFF"/>
                </a:solidFill>
                <a:effectLst/>
                <a:uLnTx/>
                <a:uFillTx/>
                <a:latin typeface="+mj-lt"/>
                <a:ea typeface="+mn-ea"/>
                <a:cs typeface="+mn-cs"/>
              </a:endParaRPr>
            </a:p>
          </p:txBody>
        </p:sp>
        <p:sp>
          <p:nvSpPr>
            <p:cNvPr id="37" name="Signalisation droite 8">
              <a:extLst>
                <a:ext uri="{FF2B5EF4-FFF2-40B4-BE49-F238E27FC236}">
                  <a16:creationId xmlns:a16="http://schemas.microsoft.com/office/drawing/2014/main" id="{F36C7715-B600-4A05-8D73-3CDB6BDE21A4}"/>
                </a:ext>
              </a:extLst>
            </p:cNvPr>
            <p:cNvSpPr/>
            <p:nvPr/>
          </p:nvSpPr>
          <p:spPr>
            <a:xfrm>
              <a:off x="3828693" y="3144111"/>
              <a:ext cx="2026944" cy="276999"/>
            </a:xfrm>
            <a:prstGeom prst="rect">
              <a:avLst/>
            </a:prstGeom>
            <a:solidFill>
              <a:srgbClr val="1C92F6"/>
            </a:solidFill>
            <a:ln w="9525" cap="flat" cmpd="sng" algn="ctr">
              <a:noFill/>
              <a:prstDash val="solid"/>
            </a:ln>
            <a:effectLst/>
          </p:spPr>
          <p:txBody>
            <a:bodyPr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a:ln>
                    <a:noFill/>
                  </a:ln>
                  <a:solidFill>
                    <a:srgbClr val="FFFFFF"/>
                  </a:solidFill>
                  <a:effectLst/>
                  <a:uLnTx/>
                  <a:uFillTx/>
                  <a:latin typeface="+mj-lt"/>
                  <a:ea typeface="+mn-ea"/>
                  <a:cs typeface="+mn-cs"/>
                </a:rPr>
                <a:t>LEN 50 mg</a:t>
              </a:r>
              <a:endParaRPr kumimoji="0" lang="en-US" sz="1600" b="0" i="0" u="none" strike="noStrike" kern="0" cap="none" spc="0" normalizeH="0" baseline="0" noProof="0" dirty="0">
                <a:ln>
                  <a:noFill/>
                </a:ln>
                <a:solidFill>
                  <a:srgbClr val="FFFFFF"/>
                </a:solidFill>
                <a:effectLst/>
                <a:uLnTx/>
                <a:uFillTx/>
                <a:latin typeface="+mj-lt"/>
                <a:ea typeface="+mn-ea"/>
                <a:cs typeface="+mn-cs"/>
              </a:endParaRPr>
            </a:p>
          </p:txBody>
        </p:sp>
        <p:sp>
          <p:nvSpPr>
            <p:cNvPr id="40" name="Signalisation droite 8">
              <a:extLst>
                <a:ext uri="{FF2B5EF4-FFF2-40B4-BE49-F238E27FC236}">
                  <a16:creationId xmlns:a16="http://schemas.microsoft.com/office/drawing/2014/main" id="{32190210-CAA7-4DF5-B988-2E3CC586FF2F}"/>
                </a:ext>
              </a:extLst>
            </p:cNvPr>
            <p:cNvSpPr/>
            <p:nvPr/>
          </p:nvSpPr>
          <p:spPr>
            <a:xfrm>
              <a:off x="3828693" y="3444274"/>
              <a:ext cx="2026944" cy="276999"/>
            </a:xfrm>
            <a:prstGeom prst="rect">
              <a:avLst/>
            </a:prstGeom>
            <a:solidFill>
              <a:srgbClr val="0368D3"/>
            </a:solidFill>
            <a:ln w="9525" cap="flat" cmpd="sng" algn="ctr">
              <a:noFill/>
              <a:prstDash val="solid"/>
            </a:ln>
            <a:effectLst/>
          </p:spPr>
          <p:txBody>
            <a:bodyPr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a:ln>
                    <a:noFill/>
                  </a:ln>
                  <a:solidFill>
                    <a:srgbClr val="FFFFFF"/>
                  </a:solidFill>
                  <a:effectLst/>
                  <a:uLnTx/>
                  <a:uFillTx/>
                  <a:latin typeface="+mj-lt"/>
                  <a:ea typeface="+mn-ea"/>
                  <a:cs typeface="+mn-cs"/>
                </a:rPr>
                <a:t>LEN 150 mg</a:t>
              </a:r>
              <a:endParaRPr kumimoji="0" lang="en-US" sz="1600" b="0" i="0" u="none" strike="noStrike" kern="0" cap="none" spc="0" normalizeH="0" baseline="0" noProof="0" dirty="0">
                <a:ln>
                  <a:noFill/>
                </a:ln>
                <a:solidFill>
                  <a:srgbClr val="FFFFFF"/>
                </a:solidFill>
                <a:effectLst/>
                <a:uLnTx/>
                <a:uFillTx/>
                <a:latin typeface="+mj-lt"/>
                <a:ea typeface="+mn-ea"/>
                <a:cs typeface="+mn-cs"/>
              </a:endParaRPr>
            </a:p>
          </p:txBody>
        </p:sp>
        <p:sp>
          <p:nvSpPr>
            <p:cNvPr id="43" name="Signalisation droite 8">
              <a:extLst>
                <a:ext uri="{FF2B5EF4-FFF2-40B4-BE49-F238E27FC236}">
                  <a16:creationId xmlns:a16="http://schemas.microsoft.com/office/drawing/2014/main" id="{131F2F84-26EF-43C8-83A4-D81061602D4D}"/>
                </a:ext>
              </a:extLst>
            </p:cNvPr>
            <p:cNvSpPr/>
            <p:nvPr/>
          </p:nvSpPr>
          <p:spPr>
            <a:xfrm>
              <a:off x="3828693" y="3744437"/>
              <a:ext cx="2026944" cy="276999"/>
            </a:xfrm>
            <a:prstGeom prst="rect">
              <a:avLst/>
            </a:prstGeom>
            <a:solidFill>
              <a:srgbClr val="03478E"/>
            </a:solidFill>
            <a:ln w="9525" cap="flat" cmpd="sng" algn="ctr">
              <a:noFill/>
              <a:prstDash val="solid"/>
            </a:ln>
            <a:effectLst/>
          </p:spPr>
          <p:txBody>
            <a:bodyPr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a:ln>
                    <a:noFill/>
                  </a:ln>
                  <a:solidFill>
                    <a:srgbClr val="FFFFFF"/>
                  </a:solidFill>
                  <a:effectLst/>
                  <a:uLnTx/>
                  <a:uFillTx/>
                  <a:latin typeface="+mj-lt"/>
                  <a:ea typeface="+mn-ea"/>
                  <a:cs typeface="+mn-cs"/>
                </a:rPr>
                <a:t>LEN 450 mg</a:t>
              </a:r>
              <a:endParaRPr kumimoji="0" lang="en-US" sz="1600" b="0" i="0" u="none" strike="noStrike" kern="0" cap="none" spc="0" normalizeH="0" baseline="0" noProof="0" dirty="0">
                <a:ln>
                  <a:noFill/>
                </a:ln>
                <a:solidFill>
                  <a:srgbClr val="FFFFFF"/>
                </a:solidFill>
                <a:effectLst/>
                <a:uLnTx/>
                <a:uFillTx/>
                <a:latin typeface="+mj-lt"/>
                <a:ea typeface="+mn-ea"/>
                <a:cs typeface="+mn-cs"/>
              </a:endParaRPr>
            </a:p>
          </p:txBody>
        </p:sp>
        <p:sp>
          <p:nvSpPr>
            <p:cNvPr id="46" name="Signalisation droite 8">
              <a:extLst>
                <a:ext uri="{FF2B5EF4-FFF2-40B4-BE49-F238E27FC236}">
                  <a16:creationId xmlns:a16="http://schemas.microsoft.com/office/drawing/2014/main" id="{FD05035C-218D-4124-8A6A-FA35E579F6EE}"/>
                </a:ext>
              </a:extLst>
            </p:cNvPr>
            <p:cNvSpPr/>
            <p:nvPr/>
          </p:nvSpPr>
          <p:spPr>
            <a:xfrm>
              <a:off x="3828693" y="4044600"/>
              <a:ext cx="2026944" cy="276999"/>
            </a:xfrm>
            <a:prstGeom prst="rect">
              <a:avLst/>
            </a:prstGeom>
            <a:solidFill>
              <a:srgbClr val="051F69"/>
            </a:solidFill>
            <a:ln w="9525" cap="flat" cmpd="sng" algn="ctr">
              <a:noFill/>
              <a:prstDash val="solid"/>
            </a:ln>
            <a:effectLst/>
          </p:spPr>
          <p:txBody>
            <a:bodyPr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a:ln>
                    <a:noFill/>
                  </a:ln>
                  <a:solidFill>
                    <a:srgbClr val="FFFFFF"/>
                  </a:solidFill>
                  <a:effectLst/>
                  <a:uLnTx/>
                  <a:uFillTx/>
                  <a:latin typeface="+mj-lt"/>
                  <a:ea typeface="+mn-ea"/>
                  <a:cs typeface="+mn-cs"/>
                </a:rPr>
                <a:t>LEN 750 mg</a:t>
              </a:r>
              <a:endParaRPr kumimoji="0" lang="en-US" sz="1600" b="0" i="0" u="none" strike="noStrike" kern="0" cap="none" spc="0" normalizeH="0" baseline="0" noProof="0" dirty="0">
                <a:ln>
                  <a:noFill/>
                </a:ln>
                <a:solidFill>
                  <a:srgbClr val="FFFFFF"/>
                </a:solidFill>
                <a:effectLst/>
                <a:uLnTx/>
                <a:uFillTx/>
                <a:latin typeface="+mj-lt"/>
                <a:ea typeface="+mn-ea"/>
                <a:cs typeface="+mn-cs"/>
              </a:endParaRPr>
            </a:p>
          </p:txBody>
        </p:sp>
        <p:sp>
          <p:nvSpPr>
            <p:cNvPr id="49" name="Signalisation droite 8">
              <a:extLst>
                <a:ext uri="{FF2B5EF4-FFF2-40B4-BE49-F238E27FC236}">
                  <a16:creationId xmlns:a16="http://schemas.microsoft.com/office/drawing/2014/main" id="{A66BEE2F-A5AB-411E-92D5-01157DF0B83D}"/>
                </a:ext>
              </a:extLst>
            </p:cNvPr>
            <p:cNvSpPr/>
            <p:nvPr/>
          </p:nvSpPr>
          <p:spPr>
            <a:xfrm>
              <a:off x="3828693" y="4344761"/>
              <a:ext cx="2026944" cy="276999"/>
            </a:xfrm>
            <a:prstGeom prst="rect">
              <a:avLst/>
            </a:prstGeom>
            <a:solidFill>
              <a:srgbClr val="A9A9A9"/>
            </a:solidFill>
            <a:ln w="9525" cap="flat" cmpd="sng" algn="ctr">
              <a:noFill/>
              <a:prstDash val="solid"/>
            </a:ln>
            <a:effectLst/>
          </p:spPr>
          <p:txBody>
            <a:bodyPr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a:ln>
                    <a:noFill/>
                  </a:ln>
                  <a:solidFill>
                    <a:srgbClr val="FFFFFF"/>
                  </a:solidFill>
                  <a:effectLst/>
                  <a:uLnTx/>
                  <a:uFillTx/>
                  <a:latin typeface="+mj-lt"/>
                  <a:ea typeface="+mn-ea"/>
                  <a:cs typeface="+mn-cs"/>
                </a:rPr>
                <a:t>Placebo</a:t>
              </a:r>
              <a:endParaRPr kumimoji="0" lang="en-US" sz="1600" b="0" i="0" u="none" strike="noStrike" kern="0" cap="none" spc="0" normalizeH="0" baseline="0" noProof="0" dirty="0">
                <a:ln>
                  <a:noFill/>
                </a:ln>
                <a:solidFill>
                  <a:srgbClr val="FFFFFF"/>
                </a:solidFill>
                <a:effectLst/>
                <a:uLnTx/>
                <a:uFillTx/>
                <a:latin typeface="+mj-lt"/>
                <a:ea typeface="+mn-ea"/>
                <a:cs typeface="+mn-cs"/>
              </a:endParaRPr>
            </a:p>
          </p:txBody>
        </p:sp>
        <p:grpSp>
          <p:nvGrpSpPr>
            <p:cNvPr id="53" name="Groupe 52">
              <a:extLst>
                <a:ext uri="{FF2B5EF4-FFF2-40B4-BE49-F238E27FC236}">
                  <a16:creationId xmlns:a16="http://schemas.microsoft.com/office/drawing/2014/main" id="{53A5D09D-8BBA-4515-8C16-23CE20767EE0}"/>
                </a:ext>
              </a:extLst>
            </p:cNvPr>
            <p:cNvGrpSpPr/>
            <p:nvPr/>
          </p:nvGrpSpPr>
          <p:grpSpPr>
            <a:xfrm>
              <a:off x="5855637" y="2843948"/>
              <a:ext cx="2090721" cy="1777812"/>
              <a:chOff x="6116021" y="2929292"/>
              <a:chExt cx="1830337" cy="1777812"/>
            </a:xfrm>
            <a:solidFill>
              <a:srgbClr val="01C29F"/>
            </a:solidFill>
          </p:grpSpPr>
          <p:sp>
            <p:nvSpPr>
              <p:cNvPr id="35" name="Signalisation droite 8">
                <a:extLst>
                  <a:ext uri="{FF2B5EF4-FFF2-40B4-BE49-F238E27FC236}">
                    <a16:creationId xmlns:a16="http://schemas.microsoft.com/office/drawing/2014/main" id="{1C7EDB75-435A-4C3E-A091-A37C74045AF5}"/>
                  </a:ext>
                </a:extLst>
              </p:cNvPr>
              <p:cNvSpPr/>
              <p:nvPr/>
            </p:nvSpPr>
            <p:spPr>
              <a:xfrm>
                <a:off x="6116021" y="2929292"/>
                <a:ext cx="1830337" cy="276999"/>
              </a:xfrm>
              <a:prstGeom prst="homePlate">
                <a:avLst/>
              </a:prstGeom>
              <a:grpFill/>
              <a:ln w="9525" cap="flat" cmpd="sng" algn="ctr">
                <a:noFill/>
                <a:prstDash val="solid"/>
              </a:ln>
              <a:effectLst/>
            </p:spPr>
            <p:txBody>
              <a:bodyPr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a:ln>
                      <a:noFill/>
                    </a:ln>
                    <a:solidFill>
                      <a:srgbClr val="FFFFFF"/>
                    </a:solidFill>
                    <a:effectLst/>
                    <a:uLnTx/>
                    <a:uFillTx/>
                    <a:latin typeface="+mj-lt"/>
                    <a:ea typeface="+mn-ea"/>
                    <a:cs typeface="+mn-cs"/>
                  </a:rPr>
                  <a:t>B/T/TAF</a:t>
                </a:r>
                <a:endParaRPr kumimoji="0" lang="en-US" sz="1600" b="0" i="0" u="none" strike="noStrike" kern="0" cap="none" spc="0" normalizeH="0" baseline="0" noProof="0" dirty="0">
                  <a:ln>
                    <a:noFill/>
                  </a:ln>
                  <a:solidFill>
                    <a:srgbClr val="FFFFFF"/>
                  </a:solidFill>
                  <a:effectLst/>
                  <a:uLnTx/>
                  <a:uFillTx/>
                  <a:latin typeface="+mj-lt"/>
                  <a:ea typeface="+mn-ea"/>
                  <a:cs typeface="+mn-cs"/>
                </a:endParaRPr>
              </a:p>
            </p:txBody>
          </p:sp>
          <p:sp>
            <p:nvSpPr>
              <p:cNvPr id="38" name="Signalisation droite 8">
                <a:extLst>
                  <a:ext uri="{FF2B5EF4-FFF2-40B4-BE49-F238E27FC236}">
                    <a16:creationId xmlns:a16="http://schemas.microsoft.com/office/drawing/2014/main" id="{50E2EE2A-AFBF-474E-8270-41763A0FA6CF}"/>
                  </a:ext>
                </a:extLst>
              </p:cNvPr>
              <p:cNvSpPr/>
              <p:nvPr/>
            </p:nvSpPr>
            <p:spPr>
              <a:xfrm>
                <a:off x="6116021" y="3229455"/>
                <a:ext cx="1830337" cy="276999"/>
              </a:xfrm>
              <a:prstGeom prst="homePlate">
                <a:avLst/>
              </a:prstGeom>
              <a:grpFill/>
              <a:ln w="9525" cap="flat" cmpd="sng" algn="ctr">
                <a:noFill/>
                <a:prstDash val="solid"/>
              </a:ln>
              <a:effectLst/>
            </p:spPr>
            <p:txBody>
              <a:bodyPr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a:ln>
                      <a:noFill/>
                    </a:ln>
                    <a:solidFill>
                      <a:srgbClr val="FFFFFF"/>
                    </a:solidFill>
                    <a:effectLst/>
                    <a:uLnTx/>
                    <a:uFillTx/>
                    <a:latin typeface="+mj-lt"/>
                    <a:ea typeface="+mn-ea"/>
                    <a:cs typeface="+mn-cs"/>
                  </a:rPr>
                  <a:t>B/T/TAF</a:t>
                </a:r>
                <a:endParaRPr kumimoji="0" lang="en-US" sz="1600" b="0" i="0" u="none" strike="noStrike" kern="0" cap="none" spc="0" normalizeH="0" baseline="0" noProof="0" dirty="0">
                  <a:ln>
                    <a:noFill/>
                  </a:ln>
                  <a:solidFill>
                    <a:srgbClr val="FFFFFF"/>
                  </a:solidFill>
                  <a:effectLst/>
                  <a:uLnTx/>
                  <a:uFillTx/>
                  <a:latin typeface="+mj-lt"/>
                  <a:ea typeface="+mn-ea"/>
                  <a:cs typeface="+mn-cs"/>
                </a:endParaRPr>
              </a:p>
            </p:txBody>
          </p:sp>
          <p:sp>
            <p:nvSpPr>
              <p:cNvPr id="41" name="Signalisation droite 8">
                <a:extLst>
                  <a:ext uri="{FF2B5EF4-FFF2-40B4-BE49-F238E27FC236}">
                    <a16:creationId xmlns:a16="http://schemas.microsoft.com/office/drawing/2014/main" id="{69F3B380-F9DB-4312-8960-C1015C7B1A3E}"/>
                  </a:ext>
                </a:extLst>
              </p:cNvPr>
              <p:cNvSpPr/>
              <p:nvPr/>
            </p:nvSpPr>
            <p:spPr>
              <a:xfrm>
                <a:off x="6116021" y="3529618"/>
                <a:ext cx="1830337" cy="276999"/>
              </a:xfrm>
              <a:prstGeom prst="homePlate">
                <a:avLst/>
              </a:prstGeom>
              <a:grpFill/>
              <a:ln w="9525" cap="flat" cmpd="sng" algn="ctr">
                <a:noFill/>
                <a:prstDash val="solid"/>
              </a:ln>
              <a:effectLst/>
            </p:spPr>
            <p:txBody>
              <a:bodyPr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a:ln>
                      <a:noFill/>
                    </a:ln>
                    <a:solidFill>
                      <a:srgbClr val="FFFFFF"/>
                    </a:solidFill>
                    <a:effectLst/>
                    <a:uLnTx/>
                    <a:uFillTx/>
                    <a:latin typeface="+mj-lt"/>
                    <a:ea typeface="+mn-ea"/>
                    <a:cs typeface="+mn-cs"/>
                  </a:rPr>
                  <a:t>B/T/TAF</a:t>
                </a:r>
                <a:endParaRPr kumimoji="0" lang="en-US" sz="1600" b="0" i="0" u="none" strike="noStrike" kern="0" cap="none" spc="0" normalizeH="0" baseline="0" noProof="0" dirty="0">
                  <a:ln>
                    <a:noFill/>
                  </a:ln>
                  <a:solidFill>
                    <a:srgbClr val="FFFFFF"/>
                  </a:solidFill>
                  <a:effectLst/>
                  <a:uLnTx/>
                  <a:uFillTx/>
                  <a:latin typeface="+mj-lt"/>
                  <a:ea typeface="+mn-ea"/>
                  <a:cs typeface="+mn-cs"/>
                </a:endParaRPr>
              </a:p>
            </p:txBody>
          </p:sp>
          <p:sp>
            <p:nvSpPr>
              <p:cNvPr id="44" name="Signalisation droite 8">
                <a:extLst>
                  <a:ext uri="{FF2B5EF4-FFF2-40B4-BE49-F238E27FC236}">
                    <a16:creationId xmlns:a16="http://schemas.microsoft.com/office/drawing/2014/main" id="{5C7E51B1-B469-4222-A47B-82C924316CFA}"/>
                  </a:ext>
                </a:extLst>
              </p:cNvPr>
              <p:cNvSpPr/>
              <p:nvPr/>
            </p:nvSpPr>
            <p:spPr>
              <a:xfrm>
                <a:off x="6116021" y="3829781"/>
                <a:ext cx="1830337" cy="276999"/>
              </a:xfrm>
              <a:prstGeom prst="homePlate">
                <a:avLst/>
              </a:prstGeom>
              <a:grpFill/>
              <a:ln w="9525" cap="flat" cmpd="sng" algn="ctr">
                <a:noFill/>
                <a:prstDash val="solid"/>
              </a:ln>
              <a:effectLst/>
            </p:spPr>
            <p:txBody>
              <a:bodyPr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a:ln>
                      <a:noFill/>
                    </a:ln>
                    <a:solidFill>
                      <a:srgbClr val="FFFFFF"/>
                    </a:solidFill>
                    <a:effectLst/>
                    <a:uLnTx/>
                    <a:uFillTx/>
                    <a:latin typeface="+mj-lt"/>
                    <a:ea typeface="+mn-ea"/>
                    <a:cs typeface="+mn-cs"/>
                  </a:rPr>
                  <a:t>B/T/TAF</a:t>
                </a:r>
                <a:endParaRPr kumimoji="0" lang="en-US" sz="1600" b="0" i="0" u="none" strike="noStrike" kern="0" cap="none" spc="0" normalizeH="0" baseline="0" noProof="0" dirty="0">
                  <a:ln>
                    <a:noFill/>
                  </a:ln>
                  <a:solidFill>
                    <a:srgbClr val="FFFFFF"/>
                  </a:solidFill>
                  <a:effectLst/>
                  <a:uLnTx/>
                  <a:uFillTx/>
                  <a:latin typeface="+mj-lt"/>
                  <a:ea typeface="+mn-ea"/>
                  <a:cs typeface="+mn-cs"/>
                </a:endParaRPr>
              </a:p>
            </p:txBody>
          </p:sp>
          <p:sp>
            <p:nvSpPr>
              <p:cNvPr id="47" name="Signalisation droite 8">
                <a:extLst>
                  <a:ext uri="{FF2B5EF4-FFF2-40B4-BE49-F238E27FC236}">
                    <a16:creationId xmlns:a16="http://schemas.microsoft.com/office/drawing/2014/main" id="{B4375624-D23A-4F0D-BA53-FA0759FB4FD8}"/>
                  </a:ext>
                </a:extLst>
              </p:cNvPr>
              <p:cNvSpPr/>
              <p:nvPr/>
            </p:nvSpPr>
            <p:spPr>
              <a:xfrm>
                <a:off x="6116021" y="4129944"/>
                <a:ext cx="1830337" cy="276999"/>
              </a:xfrm>
              <a:prstGeom prst="homePlate">
                <a:avLst/>
              </a:prstGeom>
              <a:grpFill/>
              <a:ln w="9525" cap="flat" cmpd="sng" algn="ctr">
                <a:noFill/>
                <a:prstDash val="solid"/>
              </a:ln>
              <a:effectLst/>
            </p:spPr>
            <p:txBody>
              <a:bodyPr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a:ln>
                      <a:noFill/>
                    </a:ln>
                    <a:solidFill>
                      <a:srgbClr val="FFFFFF"/>
                    </a:solidFill>
                    <a:effectLst/>
                    <a:uLnTx/>
                    <a:uFillTx/>
                    <a:latin typeface="+mj-lt"/>
                    <a:ea typeface="+mn-ea"/>
                    <a:cs typeface="+mn-cs"/>
                  </a:rPr>
                  <a:t>B/T/TAF</a:t>
                </a:r>
                <a:endParaRPr kumimoji="0" lang="en-US" sz="1600" b="0" i="0" u="none" strike="noStrike" kern="0" cap="none" spc="0" normalizeH="0" baseline="0" noProof="0" dirty="0">
                  <a:ln>
                    <a:noFill/>
                  </a:ln>
                  <a:solidFill>
                    <a:srgbClr val="FFFFFF"/>
                  </a:solidFill>
                  <a:effectLst/>
                  <a:uLnTx/>
                  <a:uFillTx/>
                  <a:latin typeface="+mj-lt"/>
                  <a:ea typeface="+mn-ea"/>
                  <a:cs typeface="+mn-cs"/>
                </a:endParaRPr>
              </a:p>
            </p:txBody>
          </p:sp>
          <p:sp>
            <p:nvSpPr>
              <p:cNvPr id="50" name="Signalisation droite 8">
                <a:extLst>
                  <a:ext uri="{FF2B5EF4-FFF2-40B4-BE49-F238E27FC236}">
                    <a16:creationId xmlns:a16="http://schemas.microsoft.com/office/drawing/2014/main" id="{141D8FB0-0B26-424C-BDB3-45CF2FC80851}"/>
                  </a:ext>
                </a:extLst>
              </p:cNvPr>
              <p:cNvSpPr/>
              <p:nvPr/>
            </p:nvSpPr>
            <p:spPr>
              <a:xfrm>
                <a:off x="6116021" y="4430105"/>
                <a:ext cx="1830337" cy="276999"/>
              </a:xfrm>
              <a:prstGeom prst="homePlate">
                <a:avLst/>
              </a:prstGeom>
              <a:grpFill/>
              <a:ln w="9525" cap="flat" cmpd="sng" algn="ctr">
                <a:noFill/>
                <a:prstDash val="solid"/>
              </a:ln>
              <a:effectLst/>
            </p:spPr>
            <p:txBody>
              <a:bodyPr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a:ln>
                      <a:noFill/>
                    </a:ln>
                    <a:solidFill>
                      <a:srgbClr val="FFFFFF"/>
                    </a:solidFill>
                    <a:effectLst/>
                    <a:uLnTx/>
                    <a:uFillTx/>
                    <a:latin typeface="+mj-lt"/>
                    <a:ea typeface="+mn-ea"/>
                    <a:cs typeface="+mn-cs"/>
                  </a:rPr>
                  <a:t>B/T/TAF</a:t>
                </a:r>
                <a:endParaRPr kumimoji="0" lang="en-US" sz="1600" b="0" i="0" u="none" strike="noStrike" kern="0" cap="none" spc="0" normalizeH="0" baseline="0" noProof="0" dirty="0">
                  <a:ln>
                    <a:noFill/>
                  </a:ln>
                  <a:solidFill>
                    <a:srgbClr val="FFFFFF"/>
                  </a:solidFill>
                  <a:effectLst/>
                  <a:uLnTx/>
                  <a:uFillTx/>
                  <a:latin typeface="+mj-lt"/>
                  <a:ea typeface="+mn-ea"/>
                  <a:cs typeface="+mn-cs"/>
                </a:endParaRPr>
              </a:p>
            </p:txBody>
          </p:sp>
        </p:grpSp>
        <p:sp>
          <p:nvSpPr>
            <p:cNvPr id="51" name="ZoneTexte 50">
              <a:extLst>
                <a:ext uri="{FF2B5EF4-FFF2-40B4-BE49-F238E27FC236}">
                  <a16:creationId xmlns:a16="http://schemas.microsoft.com/office/drawing/2014/main" id="{F9C29E7C-F6C8-4858-9DC2-2E5AC08459F4}"/>
                </a:ext>
              </a:extLst>
            </p:cNvPr>
            <p:cNvSpPr txBox="1"/>
            <p:nvPr/>
          </p:nvSpPr>
          <p:spPr>
            <a:xfrm>
              <a:off x="3186840" y="4341728"/>
              <a:ext cx="726581" cy="336018"/>
            </a:xfrm>
            <a:prstGeom prst="rect">
              <a:avLst/>
            </a:prstGeom>
            <a:noFill/>
          </p:spPr>
          <p:txBody>
            <a:bodyPr wrap="none" rtlCol="0">
              <a:spAutoFit/>
            </a:bodyPr>
            <a:lstStyle/>
            <a:p>
              <a:pPr fontAlgn="base">
                <a:spcBef>
                  <a:spcPct val="0"/>
                </a:spcBef>
                <a:spcAft>
                  <a:spcPct val="0"/>
                </a:spcAft>
              </a:pPr>
              <a:r>
                <a:rPr lang="en-US" dirty="0">
                  <a:solidFill>
                    <a:srgbClr val="000000"/>
                  </a:solidFill>
                  <a:latin typeface="+mj-lt"/>
                  <a:ea typeface="ＭＳ Ｐゴシック" pitchFamily="-84" charset="-128"/>
                </a:rPr>
                <a:t>N=10*</a:t>
              </a:r>
            </a:p>
          </p:txBody>
        </p:sp>
        <p:sp>
          <p:nvSpPr>
            <p:cNvPr id="54" name="ZoneTexte 53">
              <a:extLst>
                <a:ext uri="{FF2B5EF4-FFF2-40B4-BE49-F238E27FC236}">
                  <a16:creationId xmlns:a16="http://schemas.microsoft.com/office/drawing/2014/main" id="{E2F5502E-1856-4F04-9C91-1DE4C181989E}"/>
                </a:ext>
              </a:extLst>
            </p:cNvPr>
            <p:cNvSpPr txBox="1"/>
            <p:nvPr/>
          </p:nvSpPr>
          <p:spPr>
            <a:xfrm>
              <a:off x="5645966" y="4877892"/>
              <a:ext cx="334267" cy="280015"/>
            </a:xfrm>
            <a:prstGeom prst="rect">
              <a:avLst/>
            </a:prstGeom>
            <a:noFill/>
          </p:spPr>
          <p:txBody>
            <a:bodyPr wrap="none" rtlCol="0">
              <a:spAutoFit/>
            </a:bodyPr>
            <a:lstStyle/>
            <a:p>
              <a:pPr algn="ctr" fontAlgn="base">
                <a:spcBef>
                  <a:spcPct val="0"/>
                </a:spcBef>
                <a:spcAft>
                  <a:spcPct val="0"/>
                </a:spcAft>
              </a:pPr>
              <a:r>
                <a:rPr lang="en-US" sz="1400">
                  <a:solidFill>
                    <a:srgbClr val="000000"/>
                  </a:solidFill>
                  <a:latin typeface="+mj-lt"/>
                  <a:ea typeface="ＭＳ Ｐゴシック" pitchFamily="-84" charset="-128"/>
                </a:rPr>
                <a:t>10</a:t>
              </a:r>
              <a:endParaRPr lang="en-US" sz="1400" dirty="0">
                <a:solidFill>
                  <a:srgbClr val="000000"/>
                </a:solidFill>
                <a:latin typeface="+mj-lt"/>
                <a:ea typeface="ＭＳ Ｐゴシック" pitchFamily="-84" charset="-128"/>
              </a:endParaRPr>
            </a:p>
          </p:txBody>
        </p:sp>
        <p:sp>
          <p:nvSpPr>
            <p:cNvPr id="57" name="ZoneTexte 56">
              <a:extLst>
                <a:ext uri="{FF2B5EF4-FFF2-40B4-BE49-F238E27FC236}">
                  <a16:creationId xmlns:a16="http://schemas.microsoft.com/office/drawing/2014/main" id="{079DE01C-A29C-47ED-9641-ACA9FF48E603}"/>
                </a:ext>
              </a:extLst>
            </p:cNvPr>
            <p:cNvSpPr txBox="1"/>
            <p:nvPr/>
          </p:nvSpPr>
          <p:spPr>
            <a:xfrm>
              <a:off x="7432460" y="5141776"/>
              <a:ext cx="755398" cy="280015"/>
            </a:xfrm>
            <a:prstGeom prst="rect">
              <a:avLst/>
            </a:prstGeom>
            <a:noFill/>
          </p:spPr>
          <p:txBody>
            <a:bodyPr wrap="none" rtlCol="0">
              <a:spAutoFit/>
            </a:bodyPr>
            <a:lstStyle/>
            <a:p>
              <a:pPr algn="ctr" fontAlgn="base">
                <a:spcBef>
                  <a:spcPct val="0"/>
                </a:spcBef>
                <a:spcAft>
                  <a:spcPct val="0"/>
                </a:spcAft>
              </a:pPr>
              <a:r>
                <a:rPr lang="en-US" sz="1400" b="1">
                  <a:solidFill>
                    <a:srgbClr val="000000"/>
                  </a:solidFill>
                  <a:latin typeface="+mj-lt"/>
                  <a:ea typeface="ＭＳ Ｐゴシック" pitchFamily="-84" charset="-128"/>
                </a:rPr>
                <a:t>Last visit</a:t>
              </a:r>
              <a:endParaRPr lang="en-US" sz="1400" b="1" dirty="0">
                <a:solidFill>
                  <a:srgbClr val="000000"/>
                </a:solidFill>
                <a:latin typeface="+mj-lt"/>
                <a:ea typeface="ＭＳ Ｐゴシック" pitchFamily="-84" charset="-128"/>
              </a:endParaRPr>
            </a:p>
          </p:txBody>
        </p:sp>
      </p:grpSp>
      <p:sp>
        <p:nvSpPr>
          <p:cNvPr id="60" name="Espace réservé du contenu 58">
            <a:extLst>
              <a:ext uri="{FF2B5EF4-FFF2-40B4-BE49-F238E27FC236}">
                <a16:creationId xmlns:a16="http://schemas.microsoft.com/office/drawing/2014/main" id="{6E66DC76-5A3E-41E1-A17B-F6FDD29D6BEE}"/>
              </a:ext>
            </a:extLst>
          </p:cNvPr>
          <p:cNvSpPr txBox="1">
            <a:spLocks/>
          </p:cNvSpPr>
          <p:nvPr/>
        </p:nvSpPr>
        <p:spPr>
          <a:xfrm>
            <a:off x="609600" y="5426056"/>
            <a:ext cx="10972800" cy="1271118"/>
          </a:xfrm>
          <a:prstGeom prst="rect">
            <a:avLst/>
          </a:prstGeom>
        </p:spPr>
        <p:txBody>
          <a:bodyPr vert="horz" lIns="91440" tIns="45720" rIns="91440" bIns="45720" rtlCol="0">
            <a:normAutofit lnSpcReduction="10000"/>
          </a:bodyPr>
          <a:lstStyle>
            <a:lvl1pPr marL="257175" indent="-257175" algn="l" defTabSz="342900" rtl="0" eaLnBrk="1" latinLnBrk="0" hangingPunct="1">
              <a:spcBef>
                <a:spcPct val="20000"/>
              </a:spcBef>
              <a:buClr>
                <a:srgbClr val="3C549F"/>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3C549F"/>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3C549F"/>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1800" dirty="0"/>
              <a:t>Phase 1 b, double-blind, </a:t>
            </a:r>
            <a:r>
              <a:rPr lang="en-US" sz="1800" dirty="0" err="1"/>
              <a:t>randomised</a:t>
            </a:r>
            <a:r>
              <a:rPr lang="en-US" sz="1800" dirty="0"/>
              <a:t>, placebo-controlled, dose-ranging study</a:t>
            </a:r>
          </a:p>
          <a:p>
            <a:r>
              <a:rPr lang="en-US" sz="1800" dirty="0"/>
              <a:t>N=39; 29 LEN, 10 Placebo</a:t>
            </a:r>
          </a:p>
          <a:p>
            <a:r>
              <a:rPr lang="en-US" sz="1800" dirty="0"/>
              <a:t>Primary endpoint: maximum reduction of plasma HIV-1 RNA through Day 10</a:t>
            </a:r>
          </a:p>
          <a:p>
            <a:r>
              <a:rPr lang="en-US" sz="1800" dirty="0"/>
              <a:t>All participants to start B/F/TAF on Day 10</a:t>
            </a:r>
          </a:p>
        </p:txBody>
      </p:sp>
      <p:cxnSp>
        <p:nvCxnSpPr>
          <p:cNvPr id="4" name="Connecteur : en angle 3">
            <a:extLst>
              <a:ext uri="{FF2B5EF4-FFF2-40B4-BE49-F238E27FC236}">
                <a16:creationId xmlns:a16="http://schemas.microsoft.com/office/drawing/2014/main" id="{9C4C1C96-BE7E-42F3-A764-01C15C135326}"/>
              </a:ext>
            </a:extLst>
          </p:cNvPr>
          <p:cNvCxnSpPr>
            <a:cxnSpLocks/>
            <a:stCxn id="9" idx="3"/>
            <a:endCxn id="36" idx="1"/>
          </p:cNvCxnSpPr>
          <p:nvPr/>
        </p:nvCxnSpPr>
        <p:spPr>
          <a:xfrm flipV="1">
            <a:off x="4475708" y="2693717"/>
            <a:ext cx="423582" cy="888965"/>
          </a:xfrm>
          <a:prstGeom prst="bentConnector3">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Connecteur : en angle 51">
            <a:extLst>
              <a:ext uri="{FF2B5EF4-FFF2-40B4-BE49-F238E27FC236}">
                <a16:creationId xmlns:a16="http://schemas.microsoft.com/office/drawing/2014/main" id="{5741F08C-3040-4BBB-9EC3-A40AE08C72C8}"/>
              </a:ext>
            </a:extLst>
          </p:cNvPr>
          <p:cNvCxnSpPr>
            <a:cxnSpLocks/>
            <a:stCxn id="9" idx="3"/>
            <a:endCxn id="39" idx="1"/>
          </p:cNvCxnSpPr>
          <p:nvPr/>
        </p:nvCxnSpPr>
        <p:spPr>
          <a:xfrm flipV="1">
            <a:off x="4475708" y="3023639"/>
            <a:ext cx="423582" cy="559043"/>
          </a:xfrm>
          <a:prstGeom prst="bentConnector3">
            <a:avLst>
              <a:gd name="adj1" fmla="val 50000"/>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Connecteur : en angle 54">
            <a:extLst>
              <a:ext uri="{FF2B5EF4-FFF2-40B4-BE49-F238E27FC236}">
                <a16:creationId xmlns:a16="http://schemas.microsoft.com/office/drawing/2014/main" id="{AC463C6F-455A-479F-A9B1-E5114E572145}"/>
              </a:ext>
            </a:extLst>
          </p:cNvPr>
          <p:cNvCxnSpPr>
            <a:cxnSpLocks/>
            <a:stCxn id="9" idx="3"/>
            <a:endCxn id="42" idx="1"/>
          </p:cNvCxnSpPr>
          <p:nvPr/>
        </p:nvCxnSpPr>
        <p:spPr>
          <a:xfrm flipV="1">
            <a:off x="4475708" y="3353562"/>
            <a:ext cx="423582" cy="229120"/>
          </a:xfrm>
          <a:prstGeom prst="bentConnector3">
            <a:avLst>
              <a:gd name="adj1" fmla="val 50000"/>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Connecteur : en angle 55">
            <a:extLst>
              <a:ext uri="{FF2B5EF4-FFF2-40B4-BE49-F238E27FC236}">
                <a16:creationId xmlns:a16="http://schemas.microsoft.com/office/drawing/2014/main" id="{1DE828C2-378C-4ACB-AA79-E4F57C81DD31}"/>
              </a:ext>
            </a:extLst>
          </p:cNvPr>
          <p:cNvCxnSpPr>
            <a:cxnSpLocks/>
            <a:stCxn id="9" idx="3"/>
            <a:endCxn id="45" idx="1"/>
          </p:cNvCxnSpPr>
          <p:nvPr/>
        </p:nvCxnSpPr>
        <p:spPr>
          <a:xfrm>
            <a:off x="4475708" y="3582682"/>
            <a:ext cx="423582" cy="100802"/>
          </a:xfrm>
          <a:prstGeom prst="bentConnector3">
            <a:avLst>
              <a:gd name="adj1" fmla="val 50000"/>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Connecteur : en angle 57">
            <a:extLst>
              <a:ext uri="{FF2B5EF4-FFF2-40B4-BE49-F238E27FC236}">
                <a16:creationId xmlns:a16="http://schemas.microsoft.com/office/drawing/2014/main" id="{126EE43D-9FF8-4F4B-AE76-3652C65E0727}"/>
              </a:ext>
            </a:extLst>
          </p:cNvPr>
          <p:cNvCxnSpPr>
            <a:cxnSpLocks/>
            <a:stCxn id="9" idx="3"/>
            <a:endCxn id="48" idx="1"/>
          </p:cNvCxnSpPr>
          <p:nvPr/>
        </p:nvCxnSpPr>
        <p:spPr>
          <a:xfrm>
            <a:off x="4475708" y="3582682"/>
            <a:ext cx="423582" cy="430725"/>
          </a:xfrm>
          <a:prstGeom prst="bentConnector3">
            <a:avLst>
              <a:gd name="adj1" fmla="val 50000"/>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Connecteur : en angle 58">
            <a:extLst>
              <a:ext uri="{FF2B5EF4-FFF2-40B4-BE49-F238E27FC236}">
                <a16:creationId xmlns:a16="http://schemas.microsoft.com/office/drawing/2014/main" id="{48F070B8-10A7-4658-9E9A-5014CE95921F}"/>
              </a:ext>
            </a:extLst>
          </p:cNvPr>
          <p:cNvCxnSpPr>
            <a:cxnSpLocks/>
            <a:stCxn id="9" idx="3"/>
            <a:endCxn id="51" idx="1"/>
          </p:cNvCxnSpPr>
          <p:nvPr/>
        </p:nvCxnSpPr>
        <p:spPr>
          <a:xfrm>
            <a:off x="4475708" y="3582682"/>
            <a:ext cx="423582" cy="760645"/>
          </a:xfrm>
          <a:prstGeom prst="bentConnector3">
            <a:avLst>
              <a:gd name="adj1" fmla="val 50000"/>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37974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7879A0-AE39-4AB4-8E9A-578FBF116692}"/>
              </a:ext>
            </a:extLst>
          </p:cNvPr>
          <p:cNvSpPr/>
          <p:nvPr/>
        </p:nvSpPr>
        <p:spPr>
          <a:xfrm>
            <a:off x="9694139" y="6495532"/>
            <a:ext cx="2497863" cy="276999"/>
          </a:xfrm>
          <a:prstGeom prst="rect">
            <a:avLst/>
          </a:prstGeom>
        </p:spPr>
        <p:txBody>
          <a:bodyPr wrap="none">
            <a:spAutoFit/>
          </a:bodyPr>
          <a:lstStyle/>
          <a:p>
            <a:pPr algn="r"/>
            <a:r>
              <a:rPr lang="fr-FR" sz="1200" i="1" dirty="0">
                <a:solidFill>
                  <a:srgbClr val="000000"/>
                </a:solidFill>
                <a:cs typeface="Arial" pitchFamily="-84" charset="0"/>
              </a:rPr>
              <a:t>Margot N</a:t>
            </a:r>
            <a:r>
              <a:rPr lang="fr-FR" sz="1200" i="1" dirty="0"/>
              <a:t>, Glasgow 2020, Abs. O324 </a:t>
            </a:r>
          </a:p>
        </p:txBody>
      </p:sp>
      <p:sp>
        <p:nvSpPr>
          <p:cNvPr id="2" name="Titre 1">
            <a:extLst>
              <a:ext uri="{FF2B5EF4-FFF2-40B4-BE49-F238E27FC236}">
                <a16:creationId xmlns:a16="http://schemas.microsoft.com/office/drawing/2014/main" id="{35C2E731-4270-4538-96CD-DB29CB8FF357}"/>
              </a:ext>
            </a:extLst>
          </p:cNvPr>
          <p:cNvSpPr>
            <a:spLocks noGrp="1"/>
          </p:cNvSpPr>
          <p:nvPr>
            <p:ph type="title"/>
          </p:nvPr>
        </p:nvSpPr>
        <p:spPr/>
        <p:txBody>
          <a:bodyPr/>
          <a:lstStyle/>
          <a:p>
            <a:r>
              <a:rPr lang="en-US"/>
              <a:t>Subcutaneous LEN: antiviral activity</a:t>
            </a:r>
            <a:endParaRPr lang="en-US" dirty="0"/>
          </a:p>
        </p:txBody>
      </p:sp>
      <p:grpSp>
        <p:nvGrpSpPr>
          <p:cNvPr id="3" name="Groupe 2">
            <a:extLst>
              <a:ext uri="{FF2B5EF4-FFF2-40B4-BE49-F238E27FC236}">
                <a16:creationId xmlns:a16="http://schemas.microsoft.com/office/drawing/2014/main" id="{4CC28ABF-792B-4345-8B7F-450EFA5DE156}"/>
              </a:ext>
            </a:extLst>
          </p:cNvPr>
          <p:cNvGrpSpPr/>
          <p:nvPr/>
        </p:nvGrpSpPr>
        <p:grpSpPr>
          <a:xfrm>
            <a:off x="1899819" y="2001182"/>
            <a:ext cx="9148940" cy="4314379"/>
            <a:chOff x="1899819" y="2001182"/>
            <a:chExt cx="9148940" cy="4314379"/>
          </a:xfrm>
        </p:grpSpPr>
        <p:sp>
          <p:nvSpPr>
            <p:cNvPr id="7" name="ZoneTexte 6">
              <a:extLst>
                <a:ext uri="{FF2B5EF4-FFF2-40B4-BE49-F238E27FC236}">
                  <a16:creationId xmlns:a16="http://schemas.microsoft.com/office/drawing/2014/main" id="{0E7EC82F-1E86-4207-9666-0796097AF6E2}"/>
                </a:ext>
              </a:extLst>
            </p:cNvPr>
            <p:cNvSpPr txBox="1"/>
            <p:nvPr/>
          </p:nvSpPr>
          <p:spPr>
            <a:xfrm rot="16200000">
              <a:off x="1154968" y="3834320"/>
              <a:ext cx="1951368" cy="461665"/>
            </a:xfrm>
            <a:prstGeom prst="rect">
              <a:avLst/>
            </a:prstGeom>
            <a:noFill/>
          </p:spPr>
          <p:txBody>
            <a:bodyPr wrap="none" rtlCol="0">
              <a:spAutoFit/>
            </a:bodyPr>
            <a:lstStyle/>
            <a:p>
              <a:pPr algn="ctr"/>
              <a:r>
                <a:rPr lang="fr-FR" sz="1200" b="1" dirty="0" err="1"/>
                <a:t>Mean</a:t>
              </a:r>
              <a:r>
                <a:rPr lang="fr-FR" sz="1200" b="1" dirty="0"/>
                <a:t> change in HIV-1 RNA,</a:t>
              </a:r>
              <a:br>
                <a:rPr lang="fr-FR" sz="1200" b="1" dirty="0"/>
              </a:br>
              <a:r>
                <a:rPr lang="fr-FR" sz="1200" b="1" dirty="0"/>
                <a:t>log</a:t>
              </a:r>
              <a:r>
                <a:rPr lang="fr-FR" sz="1200" b="1" baseline="-25000" dirty="0"/>
                <a:t>10</a:t>
              </a:r>
              <a:r>
                <a:rPr lang="fr-FR" sz="1200" b="1" dirty="0"/>
                <a:t> copies/</a:t>
              </a:r>
              <a:r>
                <a:rPr lang="fr-FR" sz="1200" b="1" dirty="0" err="1"/>
                <a:t>mL</a:t>
              </a:r>
              <a:r>
                <a:rPr lang="fr-FR" sz="1200" b="1" dirty="0"/>
                <a:t> (95% CI)</a:t>
              </a:r>
            </a:p>
          </p:txBody>
        </p:sp>
        <p:sp>
          <p:nvSpPr>
            <p:cNvPr id="9" name="Freeform 5">
              <a:extLst>
                <a:ext uri="{FF2B5EF4-FFF2-40B4-BE49-F238E27FC236}">
                  <a16:creationId xmlns:a16="http://schemas.microsoft.com/office/drawing/2014/main" id="{5E0BE554-064C-4A79-B079-1DAB2D036920}"/>
                </a:ext>
              </a:extLst>
            </p:cNvPr>
            <p:cNvSpPr>
              <a:spLocks/>
            </p:cNvSpPr>
            <p:nvPr/>
          </p:nvSpPr>
          <p:spPr bwMode="auto">
            <a:xfrm>
              <a:off x="3224198" y="2511057"/>
              <a:ext cx="6046973" cy="3184359"/>
            </a:xfrm>
            <a:custGeom>
              <a:avLst/>
              <a:gdLst>
                <a:gd name="T0" fmla="*/ 3054 w 3054"/>
                <a:gd name="T1" fmla="*/ 1937 h 1937"/>
                <a:gd name="T2" fmla="*/ 0 w 3054"/>
                <a:gd name="T3" fmla="*/ 1937 h 1937"/>
                <a:gd name="T4" fmla="*/ 0 w 3054"/>
                <a:gd name="T5" fmla="*/ 0 h 1937"/>
              </a:gdLst>
              <a:ahLst/>
              <a:cxnLst>
                <a:cxn ang="0">
                  <a:pos x="T0" y="T1"/>
                </a:cxn>
                <a:cxn ang="0">
                  <a:pos x="T2" y="T3"/>
                </a:cxn>
                <a:cxn ang="0">
                  <a:pos x="T4" y="T5"/>
                </a:cxn>
              </a:cxnLst>
              <a:rect l="0" t="0" r="r" b="b"/>
              <a:pathLst>
                <a:path w="3054" h="1937">
                  <a:moveTo>
                    <a:pt x="3054" y="1937"/>
                  </a:moveTo>
                  <a:lnTo>
                    <a:pt x="0" y="1937"/>
                  </a:lnTo>
                  <a:lnTo>
                    <a:pt x="0" y="0"/>
                  </a:lnTo>
                </a:path>
              </a:pathLst>
            </a:custGeom>
            <a:noFill/>
            <a:ln w="9525"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Line 6">
              <a:extLst>
                <a:ext uri="{FF2B5EF4-FFF2-40B4-BE49-F238E27FC236}">
                  <a16:creationId xmlns:a16="http://schemas.microsoft.com/office/drawing/2014/main" id="{34810EA1-A610-4713-B003-3F3E208FAF1D}"/>
                </a:ext>
              </a:extLst>
            </p:cNvPr>
            <p:cNvSpPr>
              <a:spLocks noChangeShapeType="1"/>
            </p:cNvSpPr>
            <p:nvPr/>
          </p:nvSpPr>
          <p:spPr bwMode="auto">
            <a:xfrm>
              <a:off x="3127078" y="3540980"/>
              <a:ext cx="97120" cy="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Line 7">
              <a:extLst>
                <a:ext uri="{FF2B5EF4-FFF2-40B4-BE49-F238E27FC236}">
                  <a16:creationId xmlns:a16="http://schemas.microsoft.com/office/drawing/2014/main" id="{5626F392-3F1A-4369-BB5A-59B1D9EC992B}"/>
                </a:ext>
              </a:extLst>
            </p:cNvPr>
            <p:cNvSpPr>
              <a:spLocks noChangeShapeType="1"/>
            </p:cNvSpPr>
            <p:nvPr/>
          </p:nvSpPr>
          <p:spPr bwMode="auto">
            <a:xfrm>
              <a:off x="3127078" y="3963478"/>
              <a:ext cx="97120" cy="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Line 8">
              <a:extLst>
                <a:ext uri="{FF2B5EF4-FFF2-40B4-BE49-F238E27FC236}">
                  <a16:creationId xmlns:a16="http://schemas.microsoft.com/office/drawing/2014/main" id="{F2E6E366-9A26-4226-90C0-121275F34862}"/>
                </a:ext>
              </a:extLst>
            </p:cNvPr>
            <p:cNvSpPr>
              <a:spLocks noChangeShapeType="1"/>
            </p:cNvSpPr>
            <p:nvPr/>
          </p:nvSpPr>
          <p:spPr bwMode="auto">
            <a:xfrm>
              <a:off x="3127078" y="4384597"/>
              <a:ext cx="97120" cy="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Line 9">
              <a:extLst>
                <a:ext uri="{FF2B5EF4-FFF2-40B4-BE49-F238E27FC236}">
                  <a16:creationId xmlns:a16="http://schemas.microsoft.com/office/drawing/2014/main" id="{5E734775-F4CB-4647-B6F1-392596A991EF}"/>
                </a:ext>
              </a:extLst>
            </p:cNvPr>
            <p:cNvSpPr>
              <a:spLocks noChangeShapeType="1"/>
            </p:cNvSpPr>
            <p:nvPr/>
          </p:nvSpPr>
          <p:spPr bwMode="auto">
            <a:xfrm>
              <a:off x="3127078" y="4828553"/>
              <a:ext cx="97120" cy="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Line 10">
              <a:extLst>
                <a:ext uri="{FF2B5EF4-FFF2-40B4-BE49-F238E27FC236}">
                  <a16:creationId xmlns:a16="http://schemas.microsoft.com/office/drawing/2014/main" id="{2399DADA-1139-4671-AC92-E48362FCC5A0}"/>
                </a:ext>
              </a:extLst>
            </p:cNvPr>
            <p:cNvSpPr>
              <a:spLocks noChangeShapeType="1"/>
            </p:cNvSpPr>
            <p:nvPr/>
          </p:nvSpPr>
          <p:spPr bwMode="auto">
            <a:xfrm>
              <a:off x="3127078" y="5252757"/>
              <a:ext cx="97120" cy="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Line 11">
              <a:extLst>
                <a:ext uri="{FF2B5EF4-FFF2-40B4-BE49-F238E27FC236}">
                  <a16:creationId xmlns:a16="http://schemas.microsoft.com/office/drawing/2014/main" id="{F95BA296-2BED-4D49-9011-9C4E752A0CB5}"/>
                </a:ext>
              </a:extLst>
            </p:cNvPr>
            <p:cNvSpPr>
              <a:spLocks noChangeShapeType="1"/>
            </p:cNvSpPr>
            <p:nvPr/>
          </p:nvSpPr>
          <p:spPr bwMode="auto">
            <a:xfrm>
              <a:off x="3127078" y="5699505"/>
              <a:ext cx="97120" cy="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 name="Line 12">
              <a:extLst>
                <a:ext uri="{FF2B5EF4-FFF2-40B4-BE49-F238E27FC236}">
                  <a16:creationId xmlns:a16="http://schemas.microsoft.com/office/drawing/2014/main" id="{E8452CA1-5511-4114-9A08-AEBA3F53A438}"/>
                </a:ext>
              </a:extLst>
            </p:cNvPr>
            <p:cNvSpPr>
              <a:spLocks noChangeShapeType="1"/>
            </p:cNvSpPr>
            <p:nvPr/>
          </p:nvSpPr>
          <p:spPr bwMode="auto">
            <a:xfrm>
              <a:off x="3127078" y="3095628"/>
              <a:ext cx="97120" cy="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 name="Line 17">
              <a:extLst>
                <a:ext uri="{FF2B5EF4-FFF2-40B4-BE49-F238E27FC236}">
                  <a16:creationId xmlns:a16="http://schemas.microsoft.com/office/drawing/2014/main" id="{DA434267-FD0B-4A60-9CD5-347DB1C94935}"/>
                </a:ext>
              </a:extLst>
            </p:cNvPr>
            <p:cNvSpPr>
              <a:spLocks noChangeShapeType="1"/>
            </p:cNvSpPr>
            <p:nvPr/>
          </p:nvSpPr>
          <p:spPr bwMode="auto">
            <a:xfrm flipV="1">
              <a:off x="3215549" y="5699504"/>
              <a:ext cx="0" cy="85629"/>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 name="Line 20">
              <a:extLst>
                <a:ext uri="{FF2B5EF4-FFF2-40B4-BE49-F238E27FC236}">
                  <a16:creationId xmlns:a16="http://schemas.microsoft.com/office/drawing/2014/main" id="{EC3FE7A1-BA9F-49BF-B0D6-1C0B874E569D}"/>
                </a:ext>
              </a:extLst>
            </p:cNvPr>
            <p:cNvSpPr>
              <a:spLocks noChangeShapeType="1"/>
            </p:cNvSpPr>
            <p:nvPr/>
          </p:nvSpPr>
          <p:spPr bwMode="auto">
            <a:xfrm flipH="1">
              <a:off x="3224198" y="4342975"/>
              <a:ext cx="3919286" cy="0"/>
            </a:xfrm>
            <a:prstGeom prst="line">
              <a:avLst/>
            </a:prstGeom>
            <a:noFill/>
            <a:ln w="9525" cap="rnd">
              <a:solidFill>
                <a:srgbClr val="000000"/>
              </a:solidFill>
              <a:prstDash val="dash"/>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 name="ZoneTexte 67">
              <a:extLst>
                <a:ext uri="{FF2B5EF4-FFF2-40B4-BE49-F238E27FC236}">
                  <a16:creationId xmlns:a16="http://schemas.microsoft.com/office/drawing/2014/main" id="{F9B2E22A-EA03-4C2C-B9FF-B0C4B43DEB1B}"/>
                </a:ext>
              </a:extLst>
            </p:cNvPr>
            <p:cNvSpPr txBox="1"/>
            <p:nvPr/>
          </p:nvSpPr>
          <p:spPr>
            <a:xfrm>
              <a:off x="2757319" y="5557914"/>
              <a:ext cx="426720" cy="276999"/>
            </a:xfrm>
            <a:prstGeom prst="rect">
              <a:avLst/>
            </a:prstGeom>
            <a:noFill/>
          </p:spPr>
          <p:txBody>
            <a:bodyPr wrap="none" rtlCol="0">
              <a:spAutoFit/>
            </a:bodyPr>
            <a:lstStyle/>
            <a:p>
              <a:pPr algn="r"/>
              <a:r>
                <a:rPr lang="fr-FR" sz="1200" dirty="0"/>
                <a:t>-3,5</a:t>
              </a:r>
            </a:p>
          </p:txBody>
        </p:sp>
        <p:sp>
          <p:nvSpPr>
            <p:cNvPr id="69" name="ZoneTexte 68">
              <a:extLst>
                <a:ext uri="{FF2B5EF4-FFF2-40B4-BE49-F238E27FC236}">
                  <a16:creationId xmlns:a16="http://schemas.microsoft.com/office/drawing/2014/main" id="{E597BECA-FE11-444E-9818-45BE4863358A}"/>
                </a:ext>
              </a:extLst>
            </p:cNvPr>
            <p:cNvSpPr txBox="1"/>
            <p:nvPr/>
          </p:nvSpPr>
          <p:spPr>
            <a:xfrm>
              <a:off x="5628019" y="6038562"/>
              <a:ext cx="935962" cy="276999"/>
            </a:xfrm>
            <a:prstGeom prst="rect">
              <a:avLst/>
            </a:prstGeom>
            <a:noFill/>
          </p:spPr>
          <p:txBody>
            <a:bodyPr wrap="none" rtlCol="0">
              <a:spAutoFit/>
            </a:bodyPr>
            <a:lstStyle/>
            <a:p>
              <a:pPr algn="ctr"/>
              <a:r>
                <a:rPr lang="fr-FR" sz="1200" b="1" dirty="0"/>
                <a:t>Time (Days)</a:t>
              </a:r>
            </a:p>
          </p:txBody>
        </p:sp>
        <p:sp>
          <p:nvSpPr>
            <p:cNvPr id="70" name="ZoneTexte 69">
              <a:extLst>
                <a:ext uri="{FF2B5EF4-FFF2-40B4-BE49-F238E27FC236}">
                  <a16:creationId xmlns:a16="http://schemas.microsoft.com/office/drawing/2014/main" id="{1F27EA43-A50E-4156-899B-793EE53F53CF}"/>
                </a:ext>
              </a:extLst>
            </p:cNvPr>
            <p:cNvSpPr txBox="1"/>
            <p:nvPr/>
          </p:nvSpPr>
          <p:spPr>
            <a:xfrm>
              <a:off x="2874339" y="5112282"/>
              <a:ext cx="309700" cy="276999"/>
            </a:xfrm>
            <a:prstGeom prst="rect">
              <a:avLst/>
            </a:prstGeom>
            <a:noFill/>
          </p:spPr>
          <p:txBody>
            <a:bodyPr wrap="none" rtlCol="0">
              <a:spAutoFit/>
            </a:bodyPr>
            <a:lstStyle/>
            <a:p>
              <a:pPr algn="r"/>
              <a:r>
                <a:rPr lang="fr-FR" sz="1200" dirty="0"/>
                <a:t>-3</a:t>
              </a:r>
            </a:p>
          </p:txBody>
        </p:sp>
        <p:sp>
          <p:nvSpPr>
            <p:cNvPr id="71" name="ZoneTexte 70">
              <a:extLst>
                <a:ext uri="{FF2B5EF4-FFF2-40B4-BE49-F238E27FC236}">
                  <a16:creationId xmlns:a16="http://schemas.microsoft.com/office/drawing/2014/main" id="{663541E8-F1C8-4ADA-9A30-DB64ACC303A0}"/>
                </a:ext>
              </a:extLst>
            </p:cNvPr>
            <p:cNvSpPr txBox="1"/>
            <p:nvPr/>
          </p:nvSpPr>
          <p:spPr>
            <a:xfrm>
              <a:off x="2710832" y="4686403"/>
              <a:ext cx="473207" cy="276999"/>
            </a:xfrm>
            <a:prstGeom prst="rect">
              <a:avLst/>
            </a:prstGeom>
            <a:noFill/>
          </p:spPr>
          <p:txBody>
            <a:bodyPr wrap="none" rtlCol="0">
              <a:spAutoFit/>
            </a:bodyPr>
            <a:lstStyle/>
            <a:p>
              <a:pPr algn="r"/>
              <a:r>
                <a:rPr lang="fr-FR" sz="1200" dirty="0"/>
                <a:t>--2,5</a:t>
              </a:r>
            </a:p>
          </p:txBody>
        </p:sp>
        <p:sp>
          <p:nvSpPr>
            <p:cNvPr id="72" name="ZoneTexte 71">
              <a:extLst>
                <a:ext uri="{FF2B5EF4-FFF2-40B4-BE49-F238E27FC236}">
                  <a16:creationId xmlns:a16="http://schemas.microsoft.com/office/drawing/2014/main" id="{2150097A-5FE0-4F31-BA5D-F3EC16F18D09}"/>
                </a:ext>
              </a:extLst>
            </p:cNvPr>
            <p:cNvSpPr txBox="1"/>
            <p:nvPr/>
          </p:nvSpPr>
          <p:spPr>
            <a:xfrm>
              <a:off x="2874339" y="4240773"/>
              <a:ext cx="309700" cy="276999"/>
            </a:xfrm>
            <a:prstGeom prst="rect">
              <a:avLst/>
            </a:prstGeom>
            <a:noFill/>
          </p:spPr>
          <p:txBody>
            <a:bodyPr wrap="none" rtlCol="0">
              <a:spAutoFit/>
            </a:bodyPr>
            <a:lstStyle/>
            <a:p>
              <a:pPr algn="r"/>
              <a:r>
                <a:rPr lang="fr-FR" sz="1200" dirty="0"/>
                <a:t>-2</a:t>
              </a:r>
            </a:p>
          </p:txBody>
        </p:sp>
        <p:sp>
          <p:nvSpPr>
            <p:cNvPr id="73" name="ZoneTexte 72">
              <a:extLst>
                <a:ext uri="{FF2B5EF4-FFF2-40B4-BE49-F238E27FC236}">
                  <a16:creationId xmlns:a16="http://schemas.microsoft.com/office/drawing/2014/main" id="{A83B1920-836D-4CE1-9421-00DDE652D207}"/>
                </a:ext>
              </a:extLst>
            </p:cNvPr>
            <p:cNvSpPr txBox="1"/>
            <p:nvPr/>
          </p:nvSpPr>
          <p:spPr>
            <a:xfrm>
              <a:off x="2757319" y="3817979"/>
              <a:ext cx="426720" cy="276999"/>
            </a:xfrm>
            <a:prstGeom prst="rect">
              <a:avLst/>
            </a:prstGeom>
            <a:noFill/>
          </p:spPr>
          <p:txBody>
            <a:bodyPr wrap="none" rtlCol="0">
              <a:spAutoFit/>
            </a:bodyPr>
            <a:lstStyle/>
            <a:p>
              <a:pPr algn="r"/>
              <a:r>
                <a:rPr lang="fr-FR" sz="1200" dirty="0"/>
                <a:t>-1,5</a:t>
              </a:r>
            </a:p>
          </p:txBody>
        </p:sp>
        <p:sp>
          <p:nvSpPr>
            <p:cNvPr id="74" name="ZoneTexte 73">
              <a:extLst>
                <a:ext uri="{FF2B5EF4-FFF2-40B4-BE49-F238E27FC236}">
                  <a16:creationId xmlns:a16="http://schemas.microsoft.com/office/drawing/2014/main" id="{48D7DDE9-A0F5-454B-BF9B-607300A17181}"/>
                </a:ext>
              </a:extLst>
            </p:cNvPr>
            <p:cNvSpPr txBox="1"/>
            <p:nvPr/>
          </p:nvSpPr>
          <p:spPr>
            <a:xfrm>
              <a:off x="2874339" y="3396598"/>
              <a:ext cx="309700" cy="276999"/>
            </a:xfrm>
            <a:prstGeom prst="rect">
              <a:avLst/>
            </a:prstGeom>
            <a:noFill/>
          </p:spPr>
          <p:txBody>
            <a:bodyPr wrap="none" rtlCol="0">
              <a:spAutoFit/>
            </a:bodyPr>
            <a:lstStyle/>
            <a:p>
              <a:pPr algn="r"/>
              <a:r>
                <a:rPr lang="fr-FR" sz="1200" dirty="0"/>
                <a:t>-1</a:t>
              </a:r>
            </a:p>
          </p:txBody>
        </p:sp>
        <p:sp>
          <p:nvSpPr>
            <p:cNvPr id="75" name="ZoneTexte 74">
              <a:extLst>
                <a:ext uri="{FF2B5EF4-FFF2-40B4-BE49-F238E27FC236}">
                  <a16:creationId xmlns:a16="http://schemas.microsoft.com/office/drawing/2014/main" id="{DC6F29F7-3D3C-4E3F-8F65-7245FE638EC8}"/>
                </a:ext>
              </a:extLst>
            </p:cNvPr>
            <p:cNvSpPr txBox="1"/>
            <p:nvPr/>
          </p:nvSpPr>
          <p:spPr>
            <a:xfrm>
              <a:off x="2757319" y="2950968"/>
              <a:ext cx="426720" cy="276999"/>
            </a:xfrm>
            <a:prstGeom prst="rect">
              <a:avLst/>
            </a:prstGeom>
            <a:noFill/>
          </p:spPr>
          <p:txBody>
            <a:bodyPr wrap="none" rtlCol="0">
              <a:spAutoFit/>
            </a:bodyPr>
            <a:lstStyle/>
            <a:p>
              <a:pPr algn="r"/>
              <a:r>
                <a:rPr lang="fr-FR" sz="1200" dirty="0"/>
                <a:t>-0,5</a:t>
              </a:r>
            </a:p>
          </p:txBody>
        </p:sp>
        <p:sp>
          <p:nvSpPr>
            <p:cNvPr id="76" name="ZoneTexte 75">
              <a:extLst>
                <a:ext uri="{FF2B5EF4-FFF2-40B4-BE49-F238E27FC236}">
                  <a16:creationId xmlns:a16="http://schemas.microsoft.com/office/drawing/2014/main" id="{395872DF-D517-4813-8181-32BCD4FC948A}"/>
                </a:ext>
              </a:extLst>
            </p:cNvPr>
            <p:cNvSpPr txBox="1"/>
            <p:nvPr/>
          </p:nvSpPr>
          <p:spPr>
            <a:xfrm>
              <a:off x="3066309" y="5783126"/>
              <a:ext cx="298480" cy="276999"/>
            </a:xfrm>
            <a:prstGeom prst="rect">
              <a:avLst/>
            </a:prstGeom>
            <a:noFill/>
          </p:spPr>
          <p:txBody>
            <a:bodyPr wrap="none" rtlCol="0">
              <a:spAutoFit/>
            </a:bodyPr>
            <a:lstStyle/>
            <a:p>
              <a:pPr algn="ctr"/>
              <a:r>
                <a:rPr lang="fr-FR" sz="1200" dirty="0"/>
                <a:t> 1</a:t>
              </a:r>
            </a:p>
          </p:txBody>
        </p:sp>
        <p:sp>
          <p:nvSpPr>
            <p:cNvPr id="77" name="Line 12">
              <a:extLst>
                <a:ext uri="{FF2B5EF4-FFF2-40B4-BE49-F238E27FC236}">
                  <a16:creationId xmlns:a16="http://schemas.microsoft.com/office/drawing/2014/main" id="{56469AC4-94AD-4FE9-AD91-8E3562433164}"/>
                </a:ext>
              </a:extLst>
            </p:cNvPr>
            <p:cNvSpPr>
              <a:spLocks noChangeShapeType="1"/>
            </p:cNvSpPr>
            <p:nvPr/>
          </p:nvSpPr>
          <p:spPr bwMode="auto">
            <a:xfrm>
              <a:off x="3127078" y="2655717"/>
              <a:ext cx="97120" cy="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8" name="ZoneTexte 77">
              <a:extLst>
                <a:ext uri="{FF2B5EF4-FFF2-40B4-BE49-F238E27FC236}">
                  <a16:creationId xmlns:a16="http://schemas.microsoft.com/office/drawing/2014/main" id="{9D41E1FB-408E-48A9-A414-211652644C17}"/>
                </a:ext>
              </a:extLst>
            </p:cNvPr>
            <p:cNvSpPr txBox="1"/>
            <p:nvPr/>
          </p:nvSpPr>
          <p:spPr>
            <a:xfrm>
              <a:off x="2920826" y="2511057"/>
              <a:ext cx="263213" cy="276999"/>
            </a:xfrm>
            <a:prstGeom prst="rect">
              <a:avLst/>
            </a:prstGeom>
            <a:noFill/>
          </p:spPr>
          <p:txBody>
            <a:bodyPr wrap="none" rtlCol="0">
              <a:spAutoFit/>
            </a:bodyPr>
            <a:lstStyle/>
            <a:p>
              <a:pPr algn="r"/>
              <a:r>
                <a:rPr lang="fr-FR" sz="1200" dirty="0"/>
                <a:t>0</a:t>
              </a:r>
            </a:p>
          </p:txBody>
        </p:sp>
        <p:sp>
          <p:nvSpPr>
            <p:cNvPr id="79" name="Line 17">
              <a:extLst>
                <a:ext uri="{FF2B5EF4-FFF2-40B4-BE49-F238E27FC236}">
                  <a16:creationId xmlns:a16="http://schemas.microsoft.com/office/drawing/2014/main" id="{7E382CCA-2556-4587-A937-70BE2E7E77DA}"/>
                </a:ext>
              </a:extLst>
            </p:cNvPr>
            <p:cNvSpPr>
              <a:spLocks noChangeShapeType="1"/>
            </p:cNvSpPr>
            <p:nvPr/>
          </p:nvSpPr>
          <p:spPr bwMode="auto">
            <a:xfrm flipV="1">
              <a:off x="3873853" y="5699504"/>
              <a:ext cx="0" cy="85629"/>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0" name="ZoneTexte 79">
              <a:extLst>
                <a:ext uri="{FF2B5EF4-FFF2-40B4-BE49-F238E27FC236}">
                  <a16:creationId xmlns:a16="http://schemas.microsoft.com/office/drawing/2014/main" id="{7C466A94-066C-4E2D-AE59-7688610B81A3}"/>
                </a:ext>
              </a:extLst>
            </p:cNvPr>
            <p:cNvSpPr txBox="1"/>
            <p:nvPr/>
          </p:nvSpPr>
          <p:spPr>
            <a:xfrm>
              <a:off x="3724613" y="5783126"/>
              <a:ext cx="298480" cy="276999"/>
            </a:xfrm>
            <a:prstGeom prst="rect">
              <a:avLst/>
            </a:prstGeom>
            <a:noFill/>
          </p:spPr>
          <p:txBody>
            <a:bodyPr wrap="none" rtlCol="0">
              <a:spAutoFit/>
            </a:bodyPr>
            <a:lstStyle/>
            <a:p>
              <a:pPr algn="ctr"/>
              <a:r>
                <a:rPr lang="fr-FR" sz="1200" dirty="0"/>
                <a:t> 2</a:t>
              </a:r>
            </a:p>
          </p:txBody>
        </p:sp>
        <p:sp>
          <p:nvSpPr>
            <p:cNvPr id="81" name="Line 17">
              <a:extLst>
                <a:ext uri="{FF2B5EF4-FFF2-40B4-BE49-F238E27FC236}">
                  <a16:creationId xmlns:a16="http://schemas.microsoft.com/office/drawing/2014/main" id="{4901902F-AF8D-48BC-854C-37D191565653}"/>
                </a:ext>
              </a:extLst>
            </p:cNvPr>
            <p:cNvSpPr>
              <a:spLocks noChangeShapeType="1"/>
            </p:cNvSpPr>
            <p:nvPr/>
          </p:nvSpPr>
          <p:spPr bwMode="auto">
            <a:xfrm flipV="1">
              <a:off x="4523508" y="5699504"/>
              <a:ext cx="0" cy="85629"/>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2" name="ZoneTexte 81">
              <a:extLst>
                <a:ext uri="{FF2B5EF4-FFF2-40B4-BE49-F238E27FC236}">
                  <a16:creationId xmlns:a16="http://schemas.microsoft.com/office/drawing/2014/main" id="{E4D169F3-86DD-40BD-BDBC-36AEEF12C30D}"/>
                </a:ext>
              </a:extLst>
            </p:cNvPr>
            <p:cNvSpPr txBox="1"/>
            <p:nvPr/>
          </p:nvSpPr>
          <p:spPr>
            <a:xfrm>
              <a:off x="4374268" y="5783126"/>
              <a:ext cx="298480" cy="276999"/>
            </a:xfrm>
            <a:prstGeom prst="rect">
              <a:avLst/>
            </a:prstGeom>
            <a:noFill/>
          </p:spPr>
          <p:txBody>
            <a:bodyPr wrap="none" rtlCol="0">
              <a:spAutoFit/>
            </a:bodyPr>
            <a:lstStyle/>
            <a:p>
              <a:pPr algn="ctr"/>
              <a:r>
                <a:rPr lang="fr-FR" sz="1200" dirty="0"/>
                <a:t> 3</a:t>
              </a:r>
            </a:p>
          </p:txBody>
        </p:sp>
        <p:sp>
          <p:nvSpPr>
            <p:cNvPr id="83" name="Line 17">
              <a:extLst>
                <a:ext uri="{FF2B5EF4-FFF2-40B4-BE49-F238E27FC236}">
                  <a16:creationId xmlns:a16="http://schemas.microsoft.com/office/drawing/2014/main" id="{0D16AE45-440A-43C6-BC3F-C434CCFBA225}"/>
                </a:ext>
              </a:extLst>
            </p:cNvPr>
            <p:cNvSpPr>
              <a:spLocks noChangeShapeType="1"/>
            </p:cNvSpPr>
            <p:nvPr/>
          </p:nvSpPr>
          <p:spPr bwMode="auto">
            <a:xfrm flipV="1">
              <a:off x="5193689" y="5699504"/>
              <a:ext cx="0" cy="85629"/>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4" name="ZoneTexte 83">
              <a:extLst>
                <a:ext uri="{FF2B5EF4-FFF2-40B4-BE49-F238E27FC236}">
                  <a16:creationId xmlns:a16="http://schemas.microsoft.com/office/drawing/2014/main" id="{40E4BA00-2BC7-4F27-85EF-5385635550EF}"/>
                </a:ext>
              </a:extLst>
            </p:cNvPr>
            <p:cNvSpPr txBox="1"/>
            <p:nvPr/>
          </p:nvSpPr>
          <p:spPr>
            <a:xfrm>
              <a:off x="5044449" y="5783126"/>
              <a:ext cx="298480" cy="276999"/>
            </a:xfrm>
            <a:prstGeom prst="rect">
              <a:avLst/>
            </a:prstGeom>
            <a:noFill/>
          </p:spPr>
          <p:txBody>
            <a:bodyPr wrap="none" rtlCol="0">
              <a:spAutoFit/>
            </a:bodyPr>
            <a:lstStyle/>
            <a:p>
              <a:pPr algn="ctr"/>
              <a:r>
                <a:rPr lang="fr-FR" sz="1200" dirty="0"/>
                <a:t> 4</a:t>
              </a:r>
            </a:p>
          </p:txBody>
        </p:sp>
        <p:sp>
          <p:nvSpPr>
            <p:cNvPr id="85" name="Line 17">
              <a:extLst>
                <a:ext uri="{FF2B5EF4-FFF2-40B4-BE49-F238E27FC236}">
                  <a16:creationId xmlns:a16="http://schemas.microsoft.com/office/drawing/2014/main" id="{6F1AF2F0-4A31-45F7-A0D9-081DE789E652}"/>
                </a:ext>
              </a:extLst>
            </p:cNvPr>
            <p:cNvSpPr>
              <a:spLocks noChangeShapeType="1"/>
            </p:cNvSpPr>
            <p:nvPr/>
          </p:nvSpPr>
          <p:spPr bwMode="auto">
            <a:xfrm flipV="1">
              <a:off x="5836660" y="5699504"/>
              <a:ext cx="0" cy="85629"/>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6" name="ZoneTexte 85">
              <a:extLst>
                <a:ext uri="{FF2B5EF4-FFF2-40B4-BE49-F238E27FC236}">
                  <a16:creationId xmlns:a16="http://schemas.microsoft.com/office/drawing/2014/main" id="{69AA8C4D-3093-424C-A41B-A30643F0808D}"/>
                </a:ext>
              </a:extLst>
            </p:cNvPr>
            <p:cNvSpPr txBox="1"/>
            <p:nvPr/>
          </p:nvSpPr>
          <p:spPr>
            <a:xfrm>
              <a:off x="5687420" y="5783126"/>
              <a:ext cx="298480" cy="276999"/>
            </a:xfrm>
            <a:prstGeom prst="rect">
              <a:avLst/>
            </a:prstGeom>
            <a:noFill/>
          </p:spPr>
          <p:txBody>
            <a:bodyPr wrap="none" rtlCol="0">
              <a:spAutoFit/>
            </a:bodyPr>
            <a:lstStyle/>
            <a:p>
              <a:pPr algn="ctr"/>
              <a:r>
                <a:rPr lang="fr-FR" sz="1200" dirty="0"/>
                <a:t> 5</a:t>
              </a:r>
            </a:p>
          </p:txBody>
        </p:sp>
        <p:sp>
          <p:nvSpPr>
            <p:cNvPr id="87" name="Line 17">
              <a:extLst>
                <a:ext uri="{FF2B5EF4-FFF2-40B4-BE49-F238E27FC236}">
                  <a16:creationId xmlns:a16="http://schemas.microsoft.com/office/drawing/2014/main" id="{3D38952F-8528-4B18-B91C-1A29CF5533D7}"/>
                </a:ext>
              </a:extLst>
            </p:cNvPr>
            <p:cNvSpPr>
              <a:spLocks noChangeShapeType="1"/>
            </p:cNvSpPr>
            <p:nvPr/>
          </p:nvSpPr>
          <p:spPr bwMode="auto">
            <a:xfrm flipV="1">
              <a:off x="6490984" y="5699504"/>
              <a:ext cx="0" cy="85629"/>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8" name="ZoneTexte 87">
              <a:extLst>
                <a:ext uri="{FF2B5EF4-FFF2-40B4-BE49-F238E27FC236}">
                  <a16:creationId xmlns:a16="http://schemas.microsoft.com/office/drawing/2014/main" id="{D8D2B432-FD25-4489-B3C5-35E463D2F61B}"/>
                </a:ext>
              </a:extLst>
            </p:cNvPr>
            <p:cNvSpPr txBox="1"/>
            <p:nvPr/>
          </p:nvSpPr>
          <p:spPr>
            <a:xfrm>
              <a:off x="6341744" y="5783126"/>
              <a:ext cx="298480" cy="276999"/>
            </a:xfrm>
            <a:prstGeom prst="rect">
              <a:avLst/>
            </a:prstGeom>
            <a:noFill/>
          </p:spPr>
          <p:txBody>
            <a:bodyPr wrap="none" rtlCol="0">
              <a:spAutoFit/>
            </a:bodyPr>
            <a:lstStyle/>
            <a:p>
              <a:pPr algn="ctr"/>
              <a:r>
                <a:rPr lang="fr-FR" sz="1200" dirty="0"/>
                <a:t> 6</a:t>
              </a:r>
            </a:p>
          </p:txBody>
        </p:sp>
        <p:sp>
          <p:nvSpPr>
            <p:cNvPr id="89" name="Line 17">
              <a:extLst>
                <a:ext uri="{FF2B5EF4-FFF2-40B4-BE49-F238E27FC236}">
                  <a16:creationId xmlns:a16="http://schemas.microsoft.com/office/drawing/2014/main" id="{7EDC8EBC-1549-442A-8301-CBC6313E8A76}"/>
                </a:ext>
              </a:extLst>
            </p:cNvPr>
            <p:cNvSpPr>
              <a:spLocks noChangeShapeType="1"/>
            </p:cNvSpPr>
            <p:nvPr/>
          </p:nvSpPr>
          <p:spPr bwMode="auto">
            <a:xfrm flipV="1">
              <a:off x="7155721" y="5699504"/>
              <a:ext cx="0" cy="85629"/>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0" name="ZoneTexte 89">
              <a:extLst>
                <a:ext uri="{FF2B5EF4-FFF2-40B4-BE49-F238E27FC236}">
                  <a16:creationId xmlns:a16="http://schemas.microsoft.com/office/drawing/2014/main" id="{22331ACF-E9D9-48F7-B9E0-0103E141B043}"/>
                </a:ext>
              </a:extLst>
            </p:cNvPr>
            <p:cNvSpPr txBox="1"/>
            <p:nvPr/>
          </p:nvSpPr>
          <p:spPr>
            <a:xfrm>
              <a:off x="7006481" y="5783126"/>
              <a:ext cx="298480" cy="276999"/>
            </a:xfrm>
            <a:prstGeom prst="rect">
              <a:avLst/>
            </a:prstGeom>
            <a:noFill/>
          </p:spPr>
          <p:txBody>
            <a:bodyPr wrap="none" rtlCol="0">
              <a:spAutoFit/>
            </a:bodyPr>
            <a:lstStyle/>
            <a:p>
              <a:pPr algn="ctr"/>
              <a:r>
                <a:rPr lang="fr-FR" sz="1200" dirty="0"/>
                <a:t> 7</a:t>
              </a:r>
            </a:p>
          </p:txBody>
        </p:sp>
        <p:sp>
          <p:nvSpPr>
            <p:cNvPr id="91" name="Line 17">
              <a:extLst>
                <a:ext uri="{FF2B5EF4-FFF2-40B4-BE49-F238E27FC236}">
                  <a16:creationId xmlns:a16="http://schemas.microsoft.com/office/drawing/2014/main" id="{458708D9-F480-4BA7-97E7-CA2B3E201C2C}"/>
                </a:ext>
              </a:extLst>
            </p:cNvPr>
            <p:cNvSpPr>
              <a:spLocks noChangeShapeType="1"/>
            </p:cNvSpPr>
            <p:nvPr/>
          </p:nvSpPr>
          <p:spPr bwMode="auto">
            <a:xfrm flipV="1">
              <a:off x="7805375" y="5699504"/>
              <a:ext cx="0" cy="85629"/>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2" name="ZoneTexte 91">
              <a:extLst>
                <a:ext uri="{FF2B5EF4-FFF2-40B4-BE49-F238E27FC236}">
                  <a16:creationId xmlns:a16="http://schemas.microsoft.com/office/drawing/2014/main" id="{273C853B-4124-4EE3-B438-EEF9B4ED974C}"/>
                </a:ext>
              </a:extLst>
            </p:cNvPr>
            <p:cNvSpPr txBox="1"/>
            <p:nvPr/>
          </p:nvSpPr>
          <p:spPr>
            <a:xfrm>
              <a:off x="7656135" y="5783126"/>
              <a:ext cx="298480" cy="276999"/>
            </a:xfrm>
            <a:prstGeom prst="rect">
              <a:avLst/>
            </a:prstGeom>
            <a:noFill/>
          </p:spPr>
          <p:txBody>
            <a:bodyPr wrap="none" rtlCol="0">
              <a:spAutoFit/>
            </a:bodyPr>
            <a:lstStyle/>
            <a:p>
              <a:pPr algn="ctr"/>
              <a:r>
                <a:rPr lang="fr-FR" sz="1200" dirty="0"/>
                <a:t> 8</a:t>
              </a:r>
            </a:p>
          </p:txBody>
        </p:sp>
        <p:sp>
          <p:nvSpPr>
            <p:cNvPr id="93" name="Line 17">
              <a:extLst>
                <a:ext uri="{FF2B5EF4-FFF2-40B4-BE49-F238E27FC236}">
                  <a16:creationId xmlns:a16="http://schemas.microsoft.com/office/drawing/2014/main" id="{00A6CC08-1948-4E16-9B6A-5D4AD2C6A738}"/>
                </a:ext>
              </a:extLst>
            </p:cNvPr>
            <p:cNvSpPr>
              <a:spLocks noChangeShapeType="1"/>
            </p:cNvSpPr>
            <p:nvPr/>
          </p:nvSpPr>
          <p:spPr bwMode="auto">
            <a:xfrm flipV="1">
              <a:off x="8461662" y="5699504"/>
              <a:ext cx="0" cy="85629"/>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4" name="ZoneTexte 93">
              <a:extLst>
                <a:ext uri="{FF2B5EF4-FFF2-40B4-BE49-F238E27FC236}">
                  <a16:creationId xmlns:a16="http://schemas.microsoft.com/office/drawing/2014/main" id="{F20D1AFA-8DC2-49CA-94AB-87D5AE83CA70}"/>
                </a:ext>
              </a:extLst>
            </p:cNvPr>
            <p:cNvSpPr txBox="1"/>
            <p:nvPr/>
          </p:nvSpPr>
          <p:spPr>
            <a:xfrm>
              <a:off x="8330055" y="5783126"/>
              <a:ext cx="263213" cy="276999"/>
            </a:xfrm>
            <a:prstGeom prst="rect">
              <a:avLst/>
            </a:prstGeom>
            <a:noFill/>
          </p:spPr>
          <p:txBody>
            <a:bodyPr wrap="none" rtlCol="0">
              <a:spAutoFit/>
            </a:bodyPr>
            <a:lstStyle/>
            <a:p>
              <a:pPr algn="ctr"/>
              <a:r>
                <a:rPr lang="fr-FR" sz="1200" dirty="0"/>
                <a:t>9</a:t>
              </a:r>
            </a:p>
          </p:txBody>
        </p:sp>
        <p:sp>
          <p:nvSpPr>
            <p:cNvPr id="95" name="Line 17">
              <a:extLst>
                <a:ext uri="{FF2B5EF4-FFF2-40B4-BE49-F238E27FC236}">
                  <a16:creationId xmlns:a16="http://schemas.microsoft.com/office/drawing/2014/main" id="{A40696FD-8CB0-404A-9F69-A33B623436DA}"/>
                </a:ext>
              </a:extLst>
            </p:cNvPr>
            <p:cNvSpPr>
              <a:spLocks noChangeShapeType="1"/>
            </p:cNvSpPr>
            <p:nvPr/>
          </p:nvSpPr>
          <p:spPr bwMode="auto">
            <a:xfrm flipV="1">
              <a:off x="9117752" y="5699504"/>
              <a:ext cx="0" cy="85629"/>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6" name="ZoneTexte 95">
              <a:extLst>
                <a:ext uri="{FF2B5EF4-FFF2-40B4-BE49-F238E27FC236}">
                  <a16:creationId xmlns:a16="http://schemas.microsoft.com/office/drawing/2014/main" id="{524FE833-A33C-4C26-9243-2F9F7638450C}"/>
                </a:ext>
              </a:extLst>
            </p:cNvPr>
            <p:cNvSpPr txBox="1"/>
            <p:nvPr/>
          </p:nvSpPr>
          <p:spPr>
            <a:xfrm>
              <a:off x="8929239" y="5783126"/>
              <a:ext cx="377026" cy="276999"/>
            </a:xfrm>
            <a:prstGeom prst="rect">
              <a:avLst/>
            </a:prstGeom>
            <a:noFill/>
          </p:spPr>
          <p:txBody>
            <a:bodyPr wrap="none" rtlCol="0">
              <a:spAutoFit/>
            </a:bodyPr>
            <a:lstStyle/>
            <a:p>
              <a:pPr algn="ctr"/>
              <a:r>
                <a:rPr lang="fr-FR" sz="1200" dirty="0"/>
                <a:t> 10</a:t>
              </a:r>
            </a:p>
          </p:txBody>
        </p:sp>
        <p:sp>
          <p:nvSpPr>
            <p:cNvPr id="97" name="ZoneTexte 96">
              <a:extLst>
                <a:ext uri="{FF2B5EF4-FFF2-40B4-BE49-F238E27FC236}">
                  <a16:creationId xmlns:a16="http://schemas.microsoft.com/office/drawing/2014/main" id="{A7749894-62F7-4912-B7E4-55F26A8BC9E1}"/>
                </a:ext>
              </a:extLst>
            </p:cNvPr>
            <p:cNvSpPr txBox="1"/>
            <p:nvPr/>
          </p:nvSpPr>
          <p:spPr>
            <a:xfrm>
              <a:off x="9129772" y="3575827"/>
              <a:ext cx="1918987" cy="338554"/>
            </a:xfrm>
            <a:prstGeom prst="rect">
              <a:avLst/>
            </a:prstGeom>
            <a:noFill/>
          </p:spPr>
          <p:txBody>
            <a:bodyPr wrap="none" rtlCol="0">
              <a:spAutoFit/>
            </a:bodyPr>
            <a:lstStyle/>
            <a:p>
              <a:r>
                <a:rPr lang="fr-FR" sz="1600" dirty="0"/>
                <a:t>-1,3 log</a:t>
              </a:r>
              <a:r>
                <a:rPr lang="fr-FR" sz="1600" baseline="-25000" dirty="0"/>
                <a:t>10</a:t>
              </a:r>
              <a:r>
                <a:rPr lang="fr-FR" sz="1600" dirty="0"/>
                <a:t> copies/</a:t>
              </a:r>
              <a:r>
                <a:rPr lang="fr-FR" sz="1600" dirty="0" err="1"/>
                <a:t>mL</a:t>
              </a:r>
              <a:endParaRPr lang="fr-FR" sz="1600" dirty="0"/>
            </a:p>
          </p:txBody>
        </p:sp>
        <p:sp>
          <p:nvSpPr>
            <p:cNvPr id="98" name="ZoneTexte 97">
              <a:extLst>
                <a:ext uri="{FF2B5EF4-FFF2-40B4-BE49-F238E27FC236}">
                  <a16:creationId xmlns:a16="http://schemas.microsoft.com/office/drawing/2014/main" id="{8C63DE92-3F61-4CE3-AB2B-CC203BE81D4A}"/>
                </a:ext>
              </a:extLst>
            </p:cNvPr>
            <p:cNvSpPr txBox="1"/>
            <p:nvPr/>
          </p:nvSpPr>
          <p:spPr>
            <a:xfrm>
              <a:off x="9129772" y="4466344"/>
              <a:ext cx="1918987" cy="338554"/>
            </a:xfrm>
            <a:prstGeom prst="rect">
              <a:avLst/>
            </a:prstGeom>
            <a:noFill/>
          </p:spPr>
          <p:txBody>
            <a:bodyPr wrap="none" rtlCol="0">
              <a:spAutoFit/>
            </a:bodyPr>
            <a:lstStyle/>
            <a:p>
              <a:r>
                <a:rPr lang="fr-FR" sz="1600" dirty="0"/>
                <a:t>-2,3 log</a:t>
              </a:r>
              <a:r>
                <a:rPr lang="fr-FR" sz="1600" baseline="-25000" dirty="0"/>
                <a:t>10</a:t>
              </a:r>
              <a:r>
                <a:rPr lang="fr-FR" sz="1600" dirty="0"/>
                <a:t> copies/</a:t>
              </a:r>
              <a:r>
                <a:rPr lang="fr-FR" sz="1600" dirty="0" err="1"/>
                <a:t>mL</a:t>
              </a:r>
              <a:endParaRPr lang="fr-FR" sz="1600" dirty="0"/>
            </a:p>
          </p:txBody>
        </p:sp>
        <p:sp>
          <p:nvSpPr>
            <p:cNvPr id="99" name="ZoneTexte 98">
              <a:extLst>
                <a:ext uri="{FF2B5EF4-FFF2-40B4-BE49-F238E27FC236}">
                  <a16:creationId xmlns:a16="http://schemas.microsoft.com/office/drawing/2014/main" id="{83DC85C6-88B3-492E-9372-ED854092CCB5}"/>
                </a:ext>
              </a:extLst>
            </p:cNvPr>
            <p:cNvSpPr txBox="1"/>
            <p:nvPr/>
          </p:nvSpPr>
          <p:spPr>
            <a:xfrm>
              <a:off x="8330055" y="2001182"/>
              <a:ext cx="1550809" cy="338554"/>
            </a:xfrm>
            <a:prstGeom prst="rect">
              <a:avLst/>
            </a:prstGeom>
            <a:noFill/>
          </p:spPr>
          <p:txBody>
            <a:bodyPr wrap="none" rtlCol="0">
              <a:spAutoFit/>
            </a:bodyPr>
            <a:lstStyle/>
            <a:p>
              <a:r>
                <a:rPr lang="fr-FR" sz="1600" b="1" dirty="0"/>
                <a:t>Start of B/F/TAF</a:t>
              </a:r>
            </a:p>
          </p:txBody>
        </p:sp>
        <p:sp>
          <p:nvSpPr>
            <p:cNvPr id="100" name="ZoneTexte 99">
              <a:extLst>
                <a:ext uri="{FF2B5EF4-FFF2-40B4-BE49-F238E27FC236}">
                  <a16:creationId xmlns:a16="http://schemas.microsoft.com/office/drawing/2014/main" id="{A4999BD5-510E-4A5B-9720-0F183716F922}"/>
                </a:ext>
              </a:extLst>
            </p:cNvPr>
            <p:cNvSpPr txBox="1"/>
            <p:nvPr/>
          </p:nvSpPr>
          <p:spPr>
            <a:xfrm>
              <a:off x="2278942" y="2001182"/>
              <a:ext cx="1765227" cy="338554"/>
            </a:xfrm>
            <a:prstGeom prst="rect">
              <a:avLst/>
            </a:prstGeom>
            <a:noFill/>
          </p:spPr>
          <p:txBody>
            <a:bodyPr wrap="none" rtlCol="0">
              <a:spAutoFit/>
            </a:bodyPr>
            <a:lstStyle/>
            <a:p>
              <a:r>
                <a:rPr lang="fr-FR" sz="1600" b="1" dirty="0"/>
                <a:t>Single SC LEN dose</a:t>
              </a:r>
            </a:p>
          </p:txBody>
        </p:sp>
        <p:sp>
          <p:nvSpPr>
            <p:cNvPr id="101" name="Triangle isocèle 100">
              <a:extLst>
                <a:ext uri="{FF2B5EF4-FFF2-40B4-BE49-F238E27FC236}">
                  <a16:creationId xmlns:a16="http://schemas.microsoft.com/office/drawing/2014/main" id="{22B849F8-E2A9-4375-B13B-028319A9B1BF}"/>
                </a:ext>
              </a:extLst>
            </p:cNvPr>
            <p:cNvSpPr/>
            <p:nvPr/>
          </p:nvSpPr>
          <p:spPr>
            <a:xfrm rot="10800000">
              <a:off x="9045189" y="2310144"/>
              <a:ext cx="145126" cy="125109"/>
            </a:xfrm>
            <a:prstGeom prs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2" name="Triangle isocèle 101">
              <a:extLst>
                <a:ext uri="{FF2B5EF4-FFF2-40B4-BE49-F238E27FC236}">
                  <a16:creationId xmlns:a16="http://schemas.microsoft.com/office/drawing/2014/main" id="{DB6E2C1E-1879-4D8F-A327-4BF7AE7EB369}"/>
                </a:ext>
              </a:extLst>
            </p:cNvPr>
            <p:cNvSpPr/>
            <p:nvPr/>
          </p:nvSpPr>
          <p:spPr>
            <a:xfrm rot="10800000">
              <a:off x="3144847" y="2310144"/>
              <a:ext cx="145126" cy="125109"/>
            </a:xfrm>
            <a:prstGeom prs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3" name="ZoneTexte 102">
              <a:extLst>
                <a:ext uri="{FF2B5EF4-FFF2-40B4-BE49-F238E27FC236}">
                  <a16:creationId xmlns:a16="http://schemas.microsoft.com/office/drawing/2014/main" id="{2F75BAA9-6062-4F23-94F7-324C9C117D39}"/>
                </a:ext>
              </a:extLst>
            </p:cNvPr>
            <p:cNvSpPr txBox="1"/>
            <p:nvPr/>
          </p:nvSpPr>
          <p:spPr>
            <a:xfrm>
              <a:off x="5354491" y="4422360"/>
              <a:ext cx="1308371" cy="1200329"/>
            </a:xfrm>
            <a:prstGeom prst="rect">
              <a:avLst/>
            </a:prstGeom>
            <a:noFill/>
          </p:spPr>
          <p:txBody>
            <a:bodyPr wrap="none" rtlCol="0">
              <a:spAutoFit/>
            </a:bodyPr>
            <a:lstStyle/>
            <a:p>
              <a:r>
                <a:rPr lang="fr-FR" sz="1200" dirty="0"/>
                <a:t>PBO (N=10)</a:t>
              </a:r>
            </a:p>
            <a:p>
              <a:r>
                <a:rPr lang="fr-FR" sz="1200" dirty="0"/>
                <a:t>LEN 20 mg (N=6)</a:t>
              </a:r>
            </a:p>
            <a:p>
              <a:r>
                <a:rPr lang="fr-FR" sz="1200" dirty="0"/>
                <a:t>LEN 50 mg (N=6)</a:t>
              </a:r>
            </a:p>
            <a:p>
              <a:r>
                <a:rPr lang="fr-FR" sz="1200" dirty="0"/>
                <a:t>LEN 150 mg (N=6)</a:t>
              </a:r>
            </a:p>
            <a:p>
              <a:r>
                <a:rPr lang="fr-FR" sz="1200" dirty="0"/>
                <a:t>LEN 450 mg (N=6)</a:t>
              </a:r>
            </a:p>
            <a:p>
              <a:r>
                <a:rPr lang="fr-FR" sz="1200" dirty="0"/>
                <a:t>LEN 750 mg (N=5)</a:t>
              </a:r>
            </a:p>
          </p:txBody>
        </p:sp>
        <p:sp>
          <p:nvSpPr>
            <p:cNvPr id="104" name="Ellipse 103">
              <a:extLst>
                <a:ext uri="{FF2B5EF4-FFF2-40B4-BE49-F238E27FC236}">
                  <a16:creationId xmlns:a16="http://schemas.microsoft.com/office/drawing/2014/main" id="{E41E6B39-9E1C-4CF7-AAB6-B560C7AA6930}"/>
                </a:ext>
              </a:extLst>
            </p:cNvPr>
            <p:cNvSpPr/>
            <p:nvPr/>
          </p:nvSpPr>
          <p:spPr>
            <a:xfrm>
              <a:off x="9062699" y="2677950"/>
              <a:ext cx="110106" cy="110106"/>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5" name="Ellipse 104">
              <a:extLst>
                <a:ext uri="{FF2B5EF4-FFF2-40B4-BE49-F238E27FC236}">
                  <a16:creationId xmlns:a16="http://schemas.microsoft.com/office/drawing/2014/main" id="{42101D79-CC6B-4340-AED4-67A60C214643}"/>
                </a:ext>
              </a:extLst>
            </p:cNvPr>
            <p:cNvSpPr/>
            <p:nvPr/>
          </p:nvSpPr>
          <p:spPr>
            <a:xfrm>
              <a:off x="8410419" y="2648097"/>
              <a:ext cx="110106" cy="110106"/>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6" name="Ellipse 105">
              <a:extLst>
                <a:ext uri="{FF2B5EF4-FFF2-40B4-BE49-F238E27FC236}">
                  <a16:creationId xmlns:a16="http://schemas.microsoft.com/office/drawing/2014/main" id="{ECB186A7-348C-49E0-A5B2-2BDE9F9F66CB}"/>
                </a:ext>
              </a:extLst>
            </p:cNvPr>
            <p:cNvSpPr/>
            <p:nvPr/>
          </p:nvSpPr>
          <p:spPr>
            <a:xfrm>
              <a:off x="7750322" y="2691240"/>
              <a:ext cx="110106" cy="110106"/>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7" name="Ellipse 106">
              <a:extLst>
                <a:ext uri="{FF2B5EF4-FFF2-40B4-BE49-F238E27FC236}">
                  <a16:creationId xmlns:a16="http://schemas.microsoft.com/office/drawing/2014/main" id="{45995D74-A0B3-4734-A323-ECC6B60A5F92}"/>
                </a:ext>
              </a:extLst>
            </p:cNvPr>
            <p:cNvSpPr/>
            <p:nvPr/>
          </p:nvSpPr>
          <p:spPr>
            <a:xfrm>
              <a:off x="7094134" y="2679810"/>
              <a:ext cx="110106" cy="110106"/>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8" name="Ellipse 107">
              <a:extLst>
                <a:ext uri="{FF2B5EF4-FFF2-40B4-BE49-F238E27FC236}">
                  <a16:creationId xmlns:a16="http://schemas.microsoft.com/office/drawing/2014/main" id="{2BE50D5D-FBBD-4D86-81CC-74BA6D66FB9F}"/>
                </a:ext>
              </a:extLst>
            </p:cNvPr>
            <p:cNvSpPr/>
            <p:nvPr/>
          </p:nvSpPr>
          <p:spPr>
            <a:xfrm>
              <a:off x="5128788" y="2649330"/>
              <a:ext cx="110106" cy="110106"/>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9" name="Ellipse 108">
              <a:extLst>
                <a:ext uri="{FF2B5EF4-FFF2-40B4-BE49-F238E27FC236}">
                  <a16:creationId xmlns:a16="http://schemas.microsoft.com/office/drawing/2014/main" id="{5D00ACC2-D99A-47A2-B891-2239DF1D2879}"/>
                </a:ext>
              </a:extLst>
            </p:cNvPr>
            <p:cNvSpPr/>
            <p:nvPr/>
          </p:nvSpPr>
          <p:spPr>
            <a:xfrm>
              <a:off x="4467262" y="2634090"/>
              <a:ext cx="110106" cy="110106"/>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0" name="Ellipse 109">
              <a:extLst>
                <a:ext uri="{FF2B5EF4-FFF2-40B4-BE49-F238E27FC236}">
                  <a16:creationId xmlns:a16="http://schemas.microsoft.com/office/drawing/2014/main" id="{AC196D08-2EE5-4DF3-8C5E-B5A67FDD180A}"/>
                </a:ext>
              </a:extLst>
            </p:cNvPr>
            <p:cNvSpPr/>
            <p:nvPr/>
          </p:nvSpPr>
          <p:spPr>
            <a:xfrm>
              <a:off x="3168116" y="2606575"/>
              <a:ext cx="110106" cy="110106"/>
            </a:xfrm>
            <a:prstGeom prst="ellipse">
              <a:avLst/>
            </a:prstGeom>
            <a:solidFill>
              <a:srgbClr val="051F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51F69"/>
                </a:solidFill>
              </a:endParaRPr>
            </a:p>
          </p:txBody>
        </p:sp>
        <p:sp>
          <p:nvSpPr>
            <p:cNvPr id="111" name="Ellipse 110">
              <a:extLst>
                <a:ext uri="{FF2B5EF4-FFF2-40B4-BE49-F238E27FC236}">
                  <a16:creationId xmlns:a16="http://schemas.microsoft.com/office/drawing/2014/main" id="{729306A2-0CE8-4BA7-85A3-8E4B899945ED}"/>
                </a:ext>
              </a:extLst>
            </p:cNvPr>
            <p:cNvSpPr/>
            <p:nvPr/>
          </p:nvSpPr>
          <p:spPr>
            <a:xfrm>
              <a:off x="3819626" y="2758975"/>
              <a:ext cx="110106" cy="110106"/>
            </a:xfrm>
            <a:prstGeom prst="ellipse">
              <a:avLst/>
            </a:prstGeom>
            <a:solidFill>
              <a:srgbClr val="051F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51F69"/>
                </a:solidFill>
              </a:endParaRPr>
            </a:p>
          </p:txBody>
        </p:sp>
        <p:sp>
          <p:nvSpPr>
            <p:cNvPr id="112" name="Ellipse 111">
              <a:extLst>
                <a:ext uri="{FF2B5EF4-FFF2-40B4-BE49-F238E27FC236}">
                  <a16:creationId xmlns:a16="http://schemas.microsoft.com/office/drawing/2014/main" id="{D87DEA7F-F5A5-4498-B4D9-E5737D389E0D}"/>
                </a:ext>
              </a:extLst>
            </p:cNvPr>
            <p:cNvSpPr/>
            <p:nvPr/>
          </p:nvSpPr>
          <p:spPr>
            <a:xfrm>
              <a:off x="4474946" y="3109495"/>
              <a:ext cx="110106" cy="110106"/>
            </a:xfrm>
            <a:prstGeom prst="ellipse">
              <a:avLst/>
            </a:prstGeom>
            <a:solidFill>
              <a:srgbClr val="051F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51F69"/>
                </a:solidFill>
              </a:endParaRPr>
            </a:p>
          </p:txBody>
        </p:sp>
        <p:sp>
          <p:nvSpPr>
            <p:cNvPr id="113" name="Ellipse 112">
              <a:extLst>
                <a:ext uri="{FF2B5EF4-FFF2-40B4-BE49-F238E27FC236}">
                  <a16:creationId xmlns:a16="http://schemas.microsoft.com/office/drawing/2014/main" id="{90A99D91-C544-4BD5-BB69-E720FA017502}"/>
                </a:ext>
              </a:extLst>
            </p:cNvPr>
            <p:cNvSpPr/>
            <p:nvPr/>
          </p:nvSpPr>
          <p:spPr>
            <a:xfrm>
              <a:off x="5134076" y="3319045"/>
              <a:ext cx="110106" cy="110106"/>
            </a:xfrm>
            <a:prstGeom prst="ellipse">
              <a:avLst/>
            </a:prstGeom>
            <a:solidFill>
              <a:srgbClr val="051F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51F69"/>
                </a:solidFill>
              </a:endParaRPr>
            </a:p>
          </p:txBody>
        </p:sp>
        <p:sp>
          <p:nvSpPr>
            <p:cNvPr id="114" name="Ellipse 113">
              <a:extLst>
                <a:ext uri="{FF2B5EF4-FFF2-40B4-BE49-F238E27FC236}">
                  <a16:creationId xmlns:a16="http://schemas.microsoft.com/office/drawing/2014/main" id="{D0D1D120-5065-4827-9277-384D736CFBDB}"/>
                </a:ext>
              </a:extLst>
            </p:cNvPr>
            <p:cNvSpPr/>
            <p:nvPr/>
          </p:nvSpPr>
          <p:spPr>
            <a:xfrm>
              <a:off x="7096226" y="4149625"/>
              <a:ext cx="110106" cy="110106"/>
            </a:xfrm>
            <a:prstGeom prst="ellipse">
              <a:avLst/>
            </a:prstGeom>
            <a:solidFill>
              <a:srgbClr val="051F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51F69"/>
                </a:solidFill>
              </a:endParaRPr>
            </a:p>
          </p:txBody>
        </p:sp>
        <p:sp>
          <p:nvSpPr>
            <p:cNvPr id="115" name="Ellipse 114">
              <a:extLst>
                <a:ext uri="{FF2B5EF4-FFF2-40B4-BE49-F238E27FC236}">
                  <a16:creationId xmlns:a16="http://schemas.microsoft.com/office/drawing/2014/main" id="{B38DB829-6B89-4CC8-8FC3-EF5EF83BDB63}"/>
                </a:ext>
              </a:extLst>
            </p:cNvPr>
            <p:cNvSpPr/>
            <p:nvPr/>
          </p:nvSpPr>
          <p:spPr>
            <a:xfrm>
              <a:off x="7755356" y="4214395"/>
              <a:ext cx="110106" cy="110106"/>
            </a:xfrm>
            <a:prstGeom prst="ellipse">
              <a:avLst/>
            </a:prstGeom>
            <a:solidFill>
              <a:srgbClr val="051F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51F69"/>
                </a:solidFill>
              </a:endParaRPr>
            </a:p>
          </p:txBody>
        </p:sp>
        <p:sp>
          <p:nvSpPr>
            <p:cNvPr id="116" name="Ellipse 115">
              <a:extLst>
                <a:ext uri="{FF2B5EF4-FFF2-40B4-BE49-F238E27FC236}">
                  <a16:creationId xmlns:a16="http://schemas.microsoft.com/office/drawing/2014/main" id="{2DA212D1-CCD6-4D00-9587-0DD5761F787F}"/>
                </a:ext>
              </a:extLst>
            </p:cNvPr>
            <p:cNvSpPr/>
            <p:nvPr/>
          </p:nvSpPr>
          <p:spPr>
            <a:xfrm>
              <a:off x="8418296" y="4401085"/>
              <a:ext cx="110106" cy="110106"/>
            </a:xfrm>
            <a:prstGeom prst="ellipse">
              <a:avLst/>
            </a:prstGeom>
            <a:solidFill>
              <a:srgbClr val="051F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51F69"/>
                </a:solidFill>
              </a:endParaRPr>
            </a:p>
          </p:txBody>
        </p:sp>
        <p:sp>
          <p:nvSpPr>
            <p:cNvPr id="117" name="Ellipse 116">
              <a:extLst>
                <a:ext uri="{FF2B5EF4-FFF2-40B4-BE49-F238E27FC236}">
                  <a16:creationId xmlns:a16="http://schemas.microsoft.com/office/drawing/2014/main" id="{ACE69C3A-1EA8-43F9-AEED-6C351D150955}"/>
                </a:ext>
              </a:extLst>
            </p:cNvPr>
            <p:cNvSpPr/>
            <p:nvPr/>
          </p:nvSpPr>
          <p:spPr>
            <a:xfrm>
              <a:off x="9065996" y="4568725"/>
              <a:ext cx="110106" cy="110106"/>
            </a:xfrm>
            <a:prstGeom prst="ellipse">
              <a:avLst/>
            </a:prstGeom>
            <a:solidFill>
              <a:srgbClr val="051F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51F69"/>
                </a:solidFill>
              </a:endParaRPr>
            </a:p>
          </p:txBody>
        </p:sp>
        <p:sp>
          <p:nvSpPr>
            <p:cNvPr id="118" name="Ellipse 117">
              <a:extLst>
                <a:ext uri="{FF2B5EF4-FFF2-40B4-BE49-F238E27FC236}">
                  <a16:creationId xmlns:a16="http://schemas.microsoft.com/office/drawing/2014/main" id="{EF7719B3-BE34-4801-835A-2658A302DEA0}"/>
                </a:ext>
              </a:extLst>
            </p:cNvPr>
            <p:cNvSpPr/>
            <p:nvPr/>
          </p:nvSpPr>
          <p:spPr>
            <a:xfrm>
              <a:off x="9058376" y="4454425"/>
              <a:ext cx="110106" cy="110106"/>
            </a:xfrm>
            <a:prstGeom prst="ellipse">
              <a:avLst/>
            </a:prstGeom>
            <a:solidFill>
              <a:srgbClr val="344C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51F69"/>
                </a:solidFill>
              </a:endParaRPr>
            </a:p>
          </p:txBody>
        </p:sp>
        <p:sp>
          <p:nvSpPr>
            <p:cNvPr id="119" name="Ellipse 118">
              <a:extLst>
                <a:ext uri="{FF2B5EF4-FFF2-40B4-BE49-F238E27FC236}">
                  <a16:creationId xmlns:a16="http://schemas.microsoft.com/office/drawing/2014/main" id="{FF5CCAEB-0840-47C5-B641-3F2733CC6CF1}"/>
                </a:ext>
              </a:extLst>
            </p:cNvPr>
            <p:cNvSpPr/>
            <p:nvPr/>
          </p:nvSpPr>
          <p:spPr>
            <a:xfrm>
              <a:off x="8418296" y="4294405"/>
              <a:ext cx="110106" cy="110106"/>
            </a:xfrm>
            <a:prstGeom prst="ellipse">
              <a:avLst/>
            </a:prstGeom>
            <a:solidFill>
              <a:srgbClr val="344C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51F69"/>
                </a:solidFill>
              </a:endParaRPr>
            </a:p>
          </p:txBody>
        </p:sp>
        <p:sp>
          <p:nvSpPr>
            <p:cNvPr id="120" name="Ellipse 119">
              <a:extLst>
                <a:ext uri="{FF2B5EF4-FFF2-40B4-BE49-F238E27FC236}">
                  <a16:creationId xmlns:a16="http://schemas.microsoft.com/office/drawing/2014/main" id="{FB7077E3-51B5-447B-A64E-2B28668CF129}"/>
                </a:ext>
              </a:extLst>
            </p:cNvPr>
            <p:cNvSpPr/>
            <p:nvPr/>
          </p:nvSpPr>
          <p:spPr>
            <a:xfrm>
              <a:off x="7096226" y="4065805"/>
              <a:ext cx="110106" cy="110106"/>
            </a:xfrm>
            <a:prstGeom prst="ellipse">
              <a:avLst/>
            </a:prstGeom>
            <a:solidFill>
              <a:srgbClr val="344C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51F69"/>
                </a:solidFill>
              </a:endParaRPr>
            </a:p>
          </p:txBody>
        </p:sp>
        <p:sp>
          <p:nvSpPr>
            <p:cNvPr id="121" name="Ellipse 120">
              <a:extLst>
                <a:ext uri="{FF2B5EF4-FFF2-40B4-BE49-F238E27FC236}">
                  <a16:creationId xmlns:a16="http://schemas.microsoft.com/office/drawing/2014/main" id="{D5CAD083-DF31-45FD-B410-C247CAF83C38}"/>
                </a:ext>
              </a:extLst>
            </p:cNvPr>
            <p:cNvSpPr/>
            <p:nvPr/>
          </p:nvSpPr>
          <p:spPr>
            <a:xfrm>
              <a:off x="5134076" y="3437155"/>
              <a:ext cx="110106" cy="110106"/>
            </a:xfrm>
            <a:prstGeom prst="ellipse">
              <a:avLst/>
            </a:prstGeom>
            <a:solidFill>
              <a:srgbClr val="344C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51F69"/>
                </a:solidFill>
              </a:endParaRPr>
            </a:p>
          </p:txBody>
        </p:sp>
        <p:sp>
          <p:nvSpPr>
            <p:cNvPr id="122" name="Ellipse 121">
              <a:extLst>
                <a:ext uri="{FF2B5EF4-FFF2-40B4-BE49-F238E27FC236}">
                  <a16:creationId xmlns:a16="http://schemas.microsoft.com/office/drawing/2014/main" id="{078759EF-175B-4C7F-91D1-9ADC72BC3BF7}"/>
                </a:ext>
              </a:extLst>
            </p:cNvPr>
            <p:cNvSpPr/>
            <p:nvPr/>
          </p:nvSpPr>
          <p:spPr>
            <a:xfrm>
              <a:off x="3815816" y="2659915"/>
              <a:ext cx="110106" cy="110106"/>
            </a:xfrm>
            <a:prstGeom prst="ellipse">
              <a:avLst/>
            </a:prstGeom>
            <a:solidFill>
              <a:srgbClr val="0E60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51F69"/>
                </a:solidFill>
              </a:endParaRPr>
            </a:p>
          </p:txBody>
        </p:sp>
        <p:sp>
          <p:nvSpPr>
            <p:cNvPr id="123" name="Ellipse 122">
              <a:extLst>
                <a:ext uri="{FF2B5EF4-FFF2-40B4-BE49-F238E27FC236}">
                  <a16:creationId xmlns:a16="http://schemas.microsoft.com/office/drawing/2014/main" id="{5ADC8344-A455-4BF5-9516-A621E0439195}"/>
                </a:ext>
              </a:extLst>
            </p:cNvPr>
            <p:cNvSpPr/>
            <p:nvPr/>
          </p:nvSpPr>
          <p:spPr>
            <a:xfrm>
              <a:off x="4463516" y="2838985"/>
              <a:ext cx="110106" cy="110106"/>
            </a:xfrm>
            <a:prstGeom prst="ellipse">
              <a:avLst/>
            </a:prstGeom>
            <a:solidFill>
              <a:srgbClr val="0E60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51F69"/>
                </a:solidFill>
              </a:endParaRPr>
            </a:p>
          </p:txBody>
        </p:sp>
        <p:sp>
          <p:nvSpPr>
            <p:cNvPr id="124" name="Ellipse 123">
              <a:extLst>
                <a:ext uri="{FF2B5EF4-FFF2-40B4-BE49-F238E27FC236}">
                  <a16:creationId xmlns:a16="http://schemas.microsoft.com/office/drawing/2014/main" id="{B7E0E93B-BF69-478A-A93D-F92AF2B22309}"/>
                </a:ext>
              </a:extLst>
            </p:cNvPr>
            <p:cNvSpPr/>
            <p:nvPr/>
          </p:nvSpPr>
          <p:spPr>
            <a:xfrm>
              <a:off x="5134076" y="3113305"/>
              <a:ext cx="110106" cy="110106"/>
            </a:xfrm>
            <a:prstGeom prst="ellipse">
              <a:avLst/>
            </a:prstGeom>
            <a:solidFill>
              <a:srgbClr val="0E60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51F69"/>
                </a:solidFill>
              </a:endParaRPr>
            </a:p>
          </p:txBody>
        </p:sp>
        <p:sp>
          <p:nvSpPr>
            <p:cNvPr id="125" name="Ellipse 124">
              <a:extLst>
                <a:ext uri="{FF2B5EF4-FFF2-40B4-BE49-F238E27FC236}">
                  <a16:creationId xmlns:a16="http://schemas.microsoft.com/office/drawing/2014/main" id="{E343496B-3983-4A81-9D94-06453966EBBB}"/>
                </a:ext>
              </a:extLst>
            </p:cNvPr>
            <p:cNvSpPr/>
            <p:nvPr/>
          </p:nvSpPr>
          <p:spPr>
            <a:xfrm>
              <a:off x="7096226" y="3578125"/>
              <a:ext cx="110106" cy="110106"/>
            </a:xfrm>
            <a:prstGeom prst="ellipse">
              <a:avLst/>
            </a:prstGeom>
            <a:solidFill>
              <a:srgbClr val="0E60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51F69"/>
                </a:solidFill>
              </a:endParaRPr>
            </a:p>
          </p:txBody>
        </p:sp>
        <p:sp>
          <p:nvSpPr>
            <p:cNvPr id="126" name="Ellipse 125">
              <a:extLst>
                <a:ext uri="{FF2B5EF4-FFF2-40B4-BE49-F238E27FC236}">
                  <a16:creationId xmlns:a16="http://schemas.microsoft.com/office/drawing/2014/main" id="{76B36739-3ABB-4B73-AFFC-98EF382AAF99}"/>
                </a:ext>
              </a:extLst>
            </p:cNvPr>
            <p:cNvSpPr/>
            <p:nvPr/>
          </p:nvSpPr>
          <p:spPr>
            <a:xfrm>
              <a:off x="7751546" y="3749575"/>
              <a:ext cx="110106" cy="110106"/>
            </a:xfrm>
            <a:prstGeom prst="ellipse">
              <a:avLst/>
            </a:prstGeom>
            <a:solidFill>
              <a:srgbClr val="0E60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51F69"/>
                </a:solidFill>
              </a:endParaRPr>
            </a:p>
          </p:txBody>
        </p:sp>
        <p:sp>
          <p:nvSpPr>
            <p:cNvPr id="127" name="Ellipse 126">
              <a:extLst>
                <a:ext uri="{FF2B5EF4-FFF2-40B4-BE49-F238E27FC236}">
                  <a16:creationId xmlns:a16="http://schemas.microsoft.com/office/drawing/2014/main" id="{962CE377-4CD0-4768-BAB3-7EF69D2D61C9}"/>
                </a:ext>
              </a:extLst>
            </p:cNvPr>
            <p:cNvSpPr/>
            <p:nvPr/>
          </p:nvSpPr>
          <p:spPr>
            <a:xfrm>
              <a:off x="8410676" y="3921025"/>
              <a:ext cx="110106" cy="110106"/>
            </a:xfrm>
            <a:prstGeom prst="ellipse">
              <a:avLst/>
            </a:prstGeom>
            <a:solidFill>
              <a:srgbClr val="0E60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51F69"/>
                </a:solidFill>
              </a:endParaRPr>
            </a:p>
          </p:txBody>
        </p:sp>
        <p:sp>
          <p:nvSpPr>
            <p:cNvPr id="128" name="Ellipse 127">
              <a:extLst>
                <a:ext uri="{FF2B5EF4-FFF2-40B4-BE49-F238E27FC236}">
                  <a16:creationId xmlns:a16="http://schemas.microsoft.com/office/drawing/2014/main" id="{BA1065E3-9450-496C-8F24-B7F28881DCEA}"/>
                </a:ext>
              </a:extLst>
            </p:cNvPr>
            <p:cNvSpPr/>
            <p:nvPr/>
          </p:nvSpPr>
          <p:spPr>
            <a:xfrm>
              <a:off x="9069806" y="4130575"/>
              <a:ext cx="110106" cy="110106"/>
            </a:xfrm>
            <a:prstGeom prst="ellipse">
              <a:avLst/>
            </a:prstGeom>
            <a:solidFill>
              <a:srgbClr val="0E60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51F69"/>
                </a:solidFill>
              </a:endParaRPr>
            </a:p>
          </p:txBody>
        </p:sp>
        <p:sp>
          <p:nvSpPr>
            <p:cNvPr id="129" name="Ellipse 128">
              <a:extLst>
                <a:ext uri="{FF2B5EF4-FFF2-40B4-BE49-F238E27FC236}">
                  <a16:creationId xmlns:a16="http://schemas.microsoft.com/office/drawing/2014/main" id="{5340C670-EC04-476E-84F0-CCAF650215C7}"/>
                </a:ext>
              </a:extLst>
            </p:cNvPr>
            <p:cNvSpPr/>
            <p:nvPr/>
          </p:nvSpPr>
          <p:spPr>
            <a:xfrm>
              <a:off x="9069806" y="4145815"/>
              <a:ext cx="110106" cy="110106"/>
            </a:xfrm>
            <a:prstGeom prst="ellipse">
              <a:avLst/>
            </a:prstGeom>
            <a:solidFill>
              <a:srgbClr val="1998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51F69"/>
                </a:solidFill>
              </a:endParaRPr>
            </a:p>
          </p:txBody>
        </p:sp>
        <p:sp>
          <p:nvSpPr>
            <p:cNvPr id="130" name="Ellipse 129">
              <a:extLst>
                <a:ext uri="{FF2B5EF4-FFF2-40B4-BE49-F238E27FC236}">
                  <a16:creationId xmlns:a16="http://schemas.microsoft.com/office/drawing/2014/main" id="{84E20CD0-40B4-4971-AAB3-DA47C2C8AF9C}"/>
                </a:ext>
              </a:extLst>
            </p:cNvPr>
            <p:cNvSpPr/>
            <p:nvPr/>
          </p:nvSpPr>
          <p:spPr>
            <a:xfrm>
              <a:off x="8414486" y="4012465"/>
              <a:ext cx="110106" cy="110106"/>
            </a:xfrm>
            <a:prstGeom prst="ellipse">
              <a:avLst/>
            </a:prstGeom>
            <a:solidFill>
              <a:srgbClr val="1998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51F69"/>
                </a:solidFill>
              </a:endParaRPr>
            </a:p>
          </p:txBody>
        </p:sp>
        <p:sp>
          <p:nvSpPr>
            <p:cNvPr id="131" name="Ellipse 130">
              <a:extLst>
                <a:ext uri="{FF2B5EF4-FFF2-40B4-BE49-F238E27FC236}">
                  <a16:creationId xmlns:a16="http://schemas.microsoft.com/office/drawing/2014/main" id="{E0FFCF24-0760-4ECA-B72D-099887E365EB}"/>
                </a:ext>
              </a:extLst>
            </p:cNvPr>
            <p:cNvSpPr/>
            <p:nvPr/>
          </p:nvSpPr>
          <p:spPr>
            <a:xfrm>
              <a:off x="7751546" y="3940075"/>
              <a:ext cx="110106" cy="110106"/>
            </a:xfrm>
            <a:prstGeom prst="ellipse">
              <a:avLst/>
            </a:prstGeom>
            <a:solidFill>
              <a:srgbClr val="1998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51F69"/>
                </a:solidFill>
              </a:endParaRPr>
            </a:p>
          </p:txBody>
        </p:sp>
        <p:sp>
          <p:nvSpPr>
            <p:cNvPr id="132" name="Ellipse 131">
              <a:extLst>
                <a:ext uri="{FF2B5EF4-FFF2-40B4-BE49-F238E27FC236}">
                  <a16:creationId xmlns:a16="http://schemas.microsoft.com/office/drawing/2014/main" id="{9433E68B-829C-4FBA-96F6-6309B22D4480}"/>
                </a:ext>
              </a:extLst>
            </p:cNvPr>
            <p:cNvSpPr/>
            <p:nvPr/>
          </p:nvSpPr>
          <p:spPr>
            <a:xfrm>
              <a:off x="7096226" y="3848635"/>
              <a:ext cx="110106" cy="110106"/>
            </a:xfrm>
            <a:prstGeom prst="ellipse">
              <a:avLst/>
            </a:prstGeom>
            <a:solidFill>
              <a:srgbClr val="1998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51F69"/>
                </a:solidFill>
              </a:endParaRPr>
            </a:p>
          </p:txBody>
        </p:sp>
        <p:sp>
          <p:nvSpPr>
            <p:cNvPr id="133" name="Ellipse 132">
              <a:extLst>
                <a:ext uri="{FF2B5EF4-FFF2-40B4-BE49-F238E27FC236}">
                  <a16:creationId xmlns:a16="http://schemas.microsoft.com/office/drawing/2014/main" id="{7B9DA211-BA99-4D29-97B9-99750BB1E03F}"/>
                </a:ext>
              </a:extLst>
            </p:cNvPr>
            <p:cNvSpPr/>
            <p:nvPr/>
          </p:nvSpPr>
          <p:spPr>
            <a:xfrm>
              <a:off x="5134076" y="3277135"/>
              <a:ext cx="110106" cy="110106"/>
            </a:xfrm>
            <a:prstGeom prst="ellipse">
              <a:avLst/>
            </a:prstGeom>
            <a:solidFill>
              <a:srgbClr val="1998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51F69"/>
                </a:solidFill>
              </a:endParaRPr>
            </a:p>
          </p:txBody>
        </p:sp>
        <p:sp>
          <p:nvSpPr>
            <p:cNvPr id="134" name="Ellipse 133">
              <a:extLst>
                <a:ext uri="{FF2B5EF4-FFF2-40B4-BE49-F238E27FC236}">
                  <a16:creationId xmlns:a16="http://schemas.microsoft.com/office/drawing/2014/main" id="{39D06E9B-E9AA-4815-ACDB-16F5BF898084}"/>
                </a:ext>
              </a:extLst>
            </p:cNvPr>
            <p:cNvSpPr/>
            <p:nvPr/>
          </p:nvSpPr>
          <p:spPr>
            <a:xfrm>
              <a:off x="4471136" y="2983765"/>
              <a:ext cx="110106" cy="110106"/>
            </a:xfrm>
            <a:prstGeom prst="ellipse">
              <a:avLst/>
            </a:prstGeom>
            <a:solidFill>
              <a:srgbClr val="1998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51F69"/>
                </a:solidFill>
              </a:endParaRPr>
            </a:p>
          </p:txBody>
        </p:sp>
        <p:sp>
          <p:nvSpPr>
            <p:cNvPr id="135" name="Ellipse 134">
              <a:extLst>
                <a:ext uri="{FF2B5EF4-FFF2-40B4-BE49-F238E27FC236}">
                  <a16:creationId xmlns:a16="http://schemas.microsoft.com/office/drawing/2014/main" id="{058BA4F3-1FC7-44C9-9038-AA2024CA3EFD}"/>
                </a:ext>
              </a:extLst>
            </p:cNvPr>
            <p:cNvSpPr/>
            <p:nvPr/>
          </p:nvSpPr>
          <p:spPr>
            <a:xfrm>
              <a:off x="4471136" y="2785645"/>
              <a:ext cx="110106" cy="110106"/>
            </a:xfrm>
            <a:prstGeom prst="ellipse">
              <a:avLst/>
            </a:prstGeom>
            <a:solidFill>
              <a:srgbClr val="7BB5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51F69"/>
                </a:solidFill>
              </a:endParaRPr>
            </a:p>
          </p:txBody>
        </p:sp>
        <p:sp>
          <p:nvSpPr>
            <p:cNvPr id="136" name="Ellipse 135">
              <a:extLst>
                <a:ext uri="{FF2B5EF4-FFF2-40B4-BE49-F238E27FC236}">
                  <a16:creationId xmlns:a16="http://schemas.microsoft.com/office/drawing/2014/main" id="{3B14753A-55F4-4447-9CF6-D66A2BD11EEB}"/>
                </a:ext>
              </a:extLst>
            </p:cNvPr>
            <p:cNvSpPr/>
            <p:nvPr/>
          </p:nvSpPr>
          <p:spPr>
            <a:xfrm>
              <a:off x="5130266" y="3018055"/>
              <a:ext cx="110106" cy="110106"/>
            </a:xfrm>
            <a:prstGeom prst="ellipse">
              <a:avLst/>
            </a:prstGeom>
            <a:solidFill>
              <a:srgbClr val="7BB5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51F69"/>
                </a:solidFill>
              </a:endParaRPr>
            </a:p>
          </p:txBody>
        </p:sp>
        <p:sp>
          <p:nvSpPr>
            <p:cNvPr id="137" name="Ellipse 136">
              <a:extLst>
                <a:ext uri="{FF2B5EF4-FFF2-40B4-BE49-F238E27FC236}">
                  <a16:creationId xmlns:a16="http://schemas.microsoft.com/office/drawing/2014/main" id="{A8D6AF6A-37BC-423A-AE13-64E5D1D59679}"/>
                </a:ext>
              </a:extLst>
            </p:cNvPr>
            <p:cNvSpPr/>
            <p:nvPr/>
          </p:nvSpPr>
          <p:spPr>
            <a:xfrm>
              <a:off x="7100036" y="3425725"/>
              <a:ext cx="110106" cy="110106"/>
            </a:xfrm>
            <a:prstGeom prst="ellipse">
              <a:avLst/>
            </a:prstGeom>
            <a:solidFill>
              <a:srgbClr val="7BB5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51F69"/>
                </a:solidFill>
              </a:endParaRPr>
            </a:p>
          </p:txBody>
        </p:sp>
        <p:sp>
          <p:nvSpPr>
            <p:cNvPr id="138" name="Ellipse 137">
              <a:extLst>
                <a:ext uri="{FF2B5EF4-FFF2-40B4-BE49-F238E27FC236}">
                  <a16:creationId xmlns:a16="http://schemas.microsoft.com/office/drawing/2014/main" id="{3C9AC372-D916-47AD-A6C2-ACEE42310F88}"/>
                </a:ext>
              </a:extLst>
            </p:cNvPr>
            <p:cNvSpPr/>
            <p:nvPr/>
          </p:nvSpPr>
          <p:spPr>
            <a:xfrm>
              <a:off x="7755356" y="3505735"/>
              <a:ext cx="110106" cy="110106"/>
            </a:xfrm>
            <a:prstGeom prst="ellipse">
              <a:avLst/>
            </a:prstGeom>
            <a:solidFill>
              <a:srgbClr val="7BB5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51F69"/>
                </a:solidFill>
              </a:endParaRPr>
            </a:p>
          </p:txBody>
        </p:sp>
        <p:sp>
          <p:nvSpPr>
            <p:cNvPr id="139" name="Ellipse 138">
              <a:extLst>
                <a:ext uri="{FF2B5EF4-FFF2-40B4-BE49-F238E27FC236}">
                  <a16:creationId xmlns:a16="http://schemas.microsoft.com/office/drawing/2014/main" id="{F47301FA-ABB6-4A8E-A932-32570422FFE6}"/>
                </a:ext>
              </a:extLst>
            </p:cNvPr>
            <p:cNvSpPr/>
            <p:nvPr/>
          </p:nvSpPr>
          <p:spPr>
            <a:xfrm>
              <a:off x="8414486" y="3707665"/>
              <a:ext cx="110106" cy="110106"/>
            </a:xfrm>
            <a:prstGeom prst="ellipse">
              <a:avLst/>
            </a:prstGeom>
            <a:solidFill>
              <a:srgbClr val="7BB5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51F69"/>
                </a:solidFill>
              </a:endParaRPr>
            </a:p>
          </p:txBody>
        </p:sp>
        <p:sp>
          <p:nvSpPr>
            <p:cNvPr id="140" name="Ellipse 139">
              <a:extLst>
                <a:ext uri="{FF2B5EF4-FFF2-40B4-BE49-F238E27FC236}">
                  <a16:creationId xmlns:a16="http://schemas.microsoft.com/office/drawing/2014/main" id="{1EF87A28-821C-4505-AD4D-939DEFF61D4F}"/>
                </a:ext>
              </a:extLst>
            </p:cNvPr>
            <p:cNvSpPr/>
            <p:nvPr/>
          </p:nvSpPr>
          <p:spPr>
            <a:xfrm>
              <a:off x="9062186" y="3726715"/>
              <a:ext cx="110106" cy="110106"/>
            </a:xfrm>
            <a:prstGeom prst="ellipse">
              <a:avLst/>
            </a:prstGeom>
            <a:solidFill>
              <a:srgbClr val="7BB5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51F69"/>
                </a:solidFill>
              </a:endParaRPr>
            </a:p>
          </p:txBody>
        </p:sp>
        <p:sp>
          <p:nvSpPr>
            <p:cNvPr id="141" name="Line 6">
              <a:extLst>
                <a:ext uri="{FF2B5EF4-FFF2-40B4-BE49-F238E27FC236}">
                  <a16:creationId xmlns:a16="http://schemas.microsoft.com/office/drawing/2014/main" id="{EB4F31FF-EAA6-4310-ACE3-E7AE7114D58C}"/>
                </a:ext>
              </a:extLst>
            </p:cNvPr>
            <p:cNvSpPr>
              <a:spLocks noChangeShapeType="1"/>
            </p:cNvSpPr>
            <p:nvPr/>
          </p:nvSpPr>
          <p:spPr bwMode="auto">
            <a:xfrm>
              <a:off x="3230918" y="2744416"/>
              <a:ext cx="6014682" cy="0"/>
            </a:xfrm>
            <a:prstGeom prst="line">
              <a:avLst/>
            </a:prstGeom>
            <a:noFill/>
            <a:ln w="9525" cap="rnd">
              <a:solidFill>
                <a:srgbClr val="000000"/>
              </a:solid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2" name="Forme libre : forme 141">
              <a:extLst>
                <a:ext uri="{FF2B5EF4-FFF2-40B4-BE49-F238E27FC236}">
                  <a16:creationId xmlns:a16="http://schemas.microsoft.com/office/drawing/2014/main" id="{1AAE0936-2474-4E88-AFF7-2A20DBF2E1A5}"/>
                </a:ext>
              </a:extLst>
            </p:cNvPr>
            <p:cNvSpPr/>
            <p:nvPr/>
          </p:nvSpPr>
          <p:spPr>
            <a:xfrm>
              <a:off x="3227070" y="2651760"/>
              <a:ext cx="5897880" cy="1969770"/>
            </a:xfrm>
            <a:custGeom>
              <a:avLst/>
              <a:gdLst>
                <a:gd name="connsiteX0" fmla="*/ 0 w 5897880"/>
                <a:gd name="connsiteY0" fmla="*/ 0 h 1969770"/>
                <a:gd name="connsiteX1" fmla="*/ 655320 w 5897880"/>
                <a:gd name="connsiteY1" fmla="*/ 160020 h 1969770"/>
                <a:gd name="connsiteX2" fmla="*/ 1299210 w 5897880"/>
                <a:gd name="connsiteY2" fmla="*/ 502920 h 1969770"/>
                <a:gd name="connsiteX3" fmla="*/ 1962150 w 5897880"/>
                <a:gd name="connsiteY3" fmla="*/ 720090 h 1969770"/>
                <a:gd name="connsiteX4" fmla="*/ 3931920 w 5897880"/>
                <a:gd name="connsiteY4" fmla="*/ 1546860 h 1969770"/>
                <a:gd name="connsiteX5" fmla="*/ 4579620 w 5897880"/>
                <a:gd name="connsiteY5" fmla="*/ 1619250 h 1969770"/>
                <a:gd name="connsiteX6" fmla="*/ 5238750 w 5897880"/>
                <a:gd name="connsiteY6" fmla="*/ 1798320 h 1969770"/>
                <a:gd name="connsiteX7" fmla="*/ 5897880 w 5897880"/>
                <a:gd name="connsiteY7" fmla="*/ 1969770 h 196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7880" h="1969770">
                  <a:moveTo>
                    <a:pt x="0" y="0"/>
                  </a:moveTo>
                  <a:lnTo>
                    <a:pt x="655320" y="160020"/>
                  </a:lnTo>
                  <a:lnTo>
                    <a:pt x="1299210" y="502920"/>
                  </a:lnTo>
                  <a:lnTo>
                    <a:pt x="1962150" y="720090"/>
                  </a:lnTo>
                  <a:lnTo>
                    <a:pt x="3931920" y="1546860"/>
                  </a:lnTo>
                  <a:lnTo>
                    <a:pt x="4579620" y="1619250"/>
                  </a:lnTo>
                  <a:lnTo>
                    <a:pt x="5238750" y="1798320"/>
                  </a:lnTo>
                  <a:lnTo>
                    <a:pt x="5897880" y="1969770"/>
                  </a:lnTo>
                </a:path>
              </a:pathLst>
            </a:custGeom>
            <a:noFill/>
            <a:ln w="28575">
              <a:solidFill>
                <a:srgbClr val="051F6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3" name="Forme libre : forme 142">
              <a:extLst>
                <a:ext uri="{FF2B5EF4-FFF2-40B4-BE49-F238E27FC236}">
                  <a16:creationId xmlns:a16="http://schemas.microsoft.com/office/drawing/2014/main" id="{ED598615-A48E-42CC-9D28-0F26ED9B8A2E}"/>
                </a:ext>
              </a:extLst>
            </p:cNvPr>
            <p:cNvSpPr/>
            <p:nvPr/>
          </p:nvSpPr>
          <p:spPr>
            <a:xfrm>
              <a:off x="3223260" y="2651760"/>
              <a:ext cx="5890260" cy="1851660"/>
            </a:xfrm>
            <a:custGeom>
              <a:avLst/>
              <a:gdLst>
                <a:gd name="connsiteX0" fmla="*/ 5890260 w 5890260"/>
                <a:gd name="connsiteY0" fmla="*/ 1851660 h 1851660"/>
                <a:gd name="connsiteX1" fmla="*/ 5261610 w 5890260"/>
                <a:gd name="connsiteY1" fmla="*/ 1691640 h 1851660"/>
                <a:gd name="connsiteX2" fmla="*/ 4594860 w 5890260"/>
                <a:gd name="connsiteY2" fmla="*/ 1607820 h 1851660"/>
                <a:gd name="connsiteX3" fmla="*/ 3931920 w 5890260"/>
                <a:gd name="connsiteY3" fmla="*/ 1459230 h 1851660"/>
                <a:gd name="connsiteX4" fmla="*/ 1969770 w 5890260"/>
                <a:gd name="connsiteY4" fmla="*/ 838200 h 1851660"/>
                <a:gd name="connsiteX5" fmla="*/ 1295400 w 5890260"/>
                <a:gd name="connsiteY5" fmla="*/ 506730 h 1851660"/>
                <a:gd name="connsiteX6" fmla="*/ 651510 w 5890260"/>
                <a:gd name="connsiteY6" fmla="*/ 160020 h 1851660"/>
                <a:gd name="connsiteX7" fmla="*/ 0 w 5890260"/>
                <a:gd name="connsiteY7" fmla="*/ 0 h 185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0260" h="1851660">
                  <a:moveTo>
                    <a:pt x="5890260" y="1851660"/>
                  </a:moveTo>
                  <a:lnTo>
                    <a:pt x="5261610" y="1691640"/>
                  </a:lnTo>
                  <a:lnTo>
                    <a:pt x="4594860" y="1607820"/>
                  </a:lnTo>
                  <a:lnTo>
                    <a:pt x="3931920" y="1459230"/>
                  </a:lnTo>
                  <a:lnTo>
                    <a:pt x="1969770" y="838200"/>
                  </a:lnTo>
                  <a:lnTo>
                    <a:pt x="1295400" y="506730"/>
                  </a:lnTo>
                  <a:lnTo>
                    <a:pt x="651510" y="160020"/>
                  </a:lnTo>
                  <a:lnTo>
                    <a:pt x="0" y="0"/>
                  </a:lnTo>
                </a:path>
              </a:pathLst>
            </a:custGeom>
            <a:noFill/>
            <a:ln w="28575">
              <a:solidFill>
                <a:srgbClr val="344C7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4" name="Forme libre : forme 143">
              <a:extLst>
                <a:ext uri="{FF2B5EF4-FFF2-40B4-BE49-F238E27FC236}">
                  <a16:creationId xmlns:a16="http://schemas.microsoft.com/office/drawing/2014/main" id="{FB7661B5-893D-472E-A544-37F064EC603A}"/>
                </a:ext>
              </a:extLst>
            </p:cNvPr>
            <p:cNvSpPr/>
            <p:nvPr/>
          </p:nvSpPr>
          <p:spPr>
            <a:xfrm>
              <a:off x="3227070" y="2655570"/>
              <a:ext cx="5894070" cy="1543050"/>
            </a:xfrm>
            <a:custGeom>
              <a:avLst/>
              <a:gdLst>
                <a:gd name="connsiteX0" fmla="*/ 5894070 w 5894070"/>
                <a:gd name="connsiteY0" fmla="*/ 1543050 h 1543050"/>
                <a:gd name="connsiteX1" fmla="*/ 5246370 w 5894070"/>
                <a:gd name="connsiteY1" fmla="*/ 1409700 h 1543050"/>
                <a:gd name="connsiteX2" fmla="*/ 4591050 w 5894070"/>
                <a:gd name="connsiteY2" fmla="*/ 1333500 h 1543050"/>
                <a:gd name="connsiteX3" fmla="*/ 3924300 w 5894070"/>
                <a:gd name="connsiteY3" fmla="*/ 1242060 h 1543050"/>
                <a:gd name="connsiteX4" fmla="*/ 1954530 w 5894070"/>
                <a:gd name="connsiteY4" fmla="*/ 666750 h 1543050"/>
                <a:gd name="connsiteX5" fmla="*/ 1303020 w 5894070"/>
                <a:gd name="connsiteY5" fmla="*/ 369570 h 1543050"/>
                <a:gd name="connsiteX6" fmla="*/ 647700 w 5894070"/>
                <a:gd name="connsiteY6" fmla="*/ 57150 h 1543050"/>
                <a:gd name="connsiteX7" fmla="*/ 0 w 5894070"/>
                <a:gd name="connsiteY7" fmla="*/ 0 h 154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4070" h="1543050">
                  <a:moveTo>
                    <a:pt x="5894070" y="1543050"/>
                  </a:moveTo>
                  <a:lnTo>
                    <a:pt x="5246370" y="1409700"/>
                  </a:lnTo>
                  <a:lnTo>
                    <a:pt x="4591050" y="1333500"/>
                  </a:lnTo>
                  <a:lnTo>
                    <a:pt x="3924300" y="1242060"/>
                  </a:lnTo>
                  <a:lnTo>
                    <a:pt x="1954530" y="666750"/>
                  </a:lnTo>
                  <a:lnTo>
                    <a:pt x="1303020" y="369570"/>
                  </a:lnTo>
                  <a:lnTo>
                    <a:pt x="647700" y="57150"/>
                  </a:lnTo>
                  <a:lnTo>
                    <a:pt x="0" y="0"/>
                  </a:lnTo>
                </a:path>
              </a:pathLst>
            </a:custGeom>
            <a:noFill/>
            <a:ln w="28575">
              <a:solidFill>
                <a:srgbClr val="1997E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5" name="Forme libre : forme 144">
              <a:extLst>
                <a:ext uri="{FF2B5EF4-FFF2-40B4-BE49-F238E27FC236}">
                  <a16:creationId xmlns:a16="http://schemas.microsoft.com/office/drawing/2014/main" id="{D827EDEB-3DBE-4D9C-9C85-11ECF68F3F90}"/>
                </a:ext>
              </a:extLst>
            </p:cNvPr>
            <p:cNvSpPr/>
            <p:nvPr/>
          </p:nvSpPr>
          <p:spPr>
            <a:xfrm>
              <a:off x="3227070" y="2655570"/>
              <a:ext cx="5901690" cy="1520190"/>
            </a:xfrm>
            <a:custGeom>
              <a:avLst/>
              <a:gdLst>
                <a:gd name="connsiteX0" fmla="*/ 5901690 w 5901690"/>
                <a:gd name="connsiteY0" fmla="*/ 1520190 h 1520190"/>
                <a:gd name="connsiteX1" fmla="*/ 5238750 w 5901690"/>
                <a:gd name="connsiteY1" fmla="*/ 1318260 h 1520190"/>
                <a:gd name="connsiteX2" fmla="*/ 4579620 w 5901690"/>
                <a:gd name="connsiteY2" fmla="*/ 1158240 h 1520190"/>
                <a:gd name="connsiteX3" fmla="*/ 3924300 w 5901690"/>
                <a:gd name="connsiteY3" fmla="*/ 967740 h 1520190"/>
                <a:gd name="connsiteX4" fmla="*/ 1962150 w 5901690"/>
                <a:gd name="connsiteY4" fmla="*/ 518160 h 1520190"/>
                <a:gd name="connsiteX5" fmla="*/ 1291590 w 5901690"/>
                <a:gd name="connsiteY5" fmla="*/ 247650 h 1520190"/>
                <a:gd name="connsiteX6" fmla="*/ 640080 w 5901690"/>
                <a:gd name="connsiteY6" fmla="*/ 57150 h 1520190"/>
                <a:gd name="connsiteX7" fmla="*/ 0 w 5901690"/>
                <a:gd name="connsiteY7" fmla="*/ 0 h 152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1690" h="1520190">
                  <a:moveTo>
                    <a:pt x="5901690" y="1520190"/>
                  </a:moveTo>
                  <a:lnTo>
                    <a:pt x="5238750" y="1318260"/>
                  </a:lnTo>
                  <a:lnTo>
                    <a:pt x="4579620" y="1158240"/>
                  </a:lnTo>
                  <a:lnTo>
                    <a:pt x="3924300" y="967740"/>
                  </a:lnTo>
                  <a:lnTo>
                    <a:pt x="1962150" y="518160"/>
                  </a:lnTo>
                  <a:lnTo>
                    <a:pt x="1291590" y="247650"/>
                  </a:lnTo>
                  <a:lnTo>
                    <a:pt x="640080" y="57150"/>
                  </a:lnTo>
                  <a:lnTo>
                    <a:pt x="0" y="0"/>
                  </a:lnTo>
                </a:path>
              </a:pathLst>
            </a:custGeom>
            <a:noFill/>
            <a:ln w="28575">
              <a:solidFill>
                <a:srgbClr val="0E60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6" name="Forme libre : forme 145">
              <a:extLst>
                <a:ext uri="{FF2B5EF4-FFF2-40B4-BE49-F238E27FC236}">
                  <a16:creationId xmlns:a16="http://schemas.microsoft.com/office/drawing/2014/main" id="{71828331-5F06-459E-A5D6-91DE648AF585}"/>
                </a:ext>
              </a:extLst>
            </p:cNvPr>
            <p:cNvSpPr/>
            <p:nvPr/>
          </p:nvSpPr>
          <p:spPr>
            <a:xfrm>
              <a:off x="3234690" y="2663190"/>
              <a:ext cx="5882640" cy="1104900"/>
            </a:xfrm>
            <a:custGeom>
              <a:avLst/>
              <a:gdLst>
                <a:gd name="connsiteX0" fmla="*/ 5882640 w 5882640"/>
                <a:gd name="connsiteY0" fmla="*/ 1104900 h 1104900"/>
                <a:gd name="connsiteX1" fmla="*/ 5234940 w 5882640"/>
                <a:gd name="connsiteY1" fmla="*/ 1104900 h 1104900"/>
                <a:gd name="connsiteX2" fmla="*/ 4583430 w 5882640"/>
                <a:gd name="connsiteY2" fmla="*/ 899160 h 1104900"/>
                <a:gd name="connsiteX3" fmla="*/ 3920490 w 5882640"/>
                <a:gd name="connsiteY3" fmla="*/ 819150 h 1104900"/>
                <a:gd name="connsiteX4" fmla="*/ 1950720 w 5882640"/>
                <a:gd name="connsiteY4" fmla="*/ 411480 h 1104900"/>
                <a:gd name="connsiteX5" fmla="*/ 1303020 w 5882640"/>
                <a:gd name="connsiteY5" fmla="*/ 182880 h 1104900"/>
                <a:gd name="connsiteX6" fmla="*/ 640080 w 5882640"/>
                <a:gd name="connsiteY6" fmla="*/ 45720 h 1104900"/>
                <a:gd name="connsiteX7" fmla="*/ 0 w 5882640"/>
                <a:gd name="connsiteY7" fmla="*/ 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82640" h="1104900">
                  <a:moveTo>
                    <a:pt x="5882640" y="1104900"/>
                  </a:moveTo>
                  <a:lnTo>
                    <a:pt x="5234940" y="1104900"/>
                  </a:lnTo>
                  <a:lnTo>
                    <a:pt x="4583430" y="899160"/>
                  </a:lnTo>
                  <a:lnTo>
                    <a:pt x="3920490" y="819150"/>
                  </a:lnTo>
                  <a:lnTo>
                    <a:pt x="1950720" y="411480"/>
                  </a:lnTo>
                  <a:lnTo>
                    <a:pt x="1303020" y="182880"/>
                  </a:lnTo>
                  <a:lnTo>
                    <a:pt x="640080" y="45720"/>
                  </a:lnTo>
                  <a:lnTo>
                    <a:pt x="0" y="0"/>
                  </a:lnTo>
                </a:path>
              </a:pathLst>
            </a:custGeom>
            <a:noFill/>
            <a:ln w="28575">
              <a:solidFill>
                <a:srgbClr val="7BB5F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7" name="Ellipse 146">
              <a:extLst>
                <a:ext uri="{FF2B5EF4-FFF2-40B4-BE49-F238E27FC236}">
                  <a16:creationId xmlns:a16="http://schemas.microsoft.com/office/drawing/2014/main" id="{4E478E9A-877F-4969-8610-18D63E244640}"/>
                </a:ext>
              </a:extLst>
            </p:cNvPr>
            <p:cNvSpPr/>
            <p:nvPr/>
          </p:nvSpPr>
          <p:spPr>
            <a:xfrm>
              <a:off x="5265230" y="4516120"/>
              <a:ext cx="110106" cy="110106"/>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8" name="Ellipse 147">
              <a:extLst>
                <a:ext uri="{FF2B5EF4-FFF2-40B4-BE49-F238E27FC236}">
                  <a16:creationId xmlns:a16="http://schemas.microsoft.com/office/drawing/2014/main" id="{781B0100-1C58-4940-A2EA-E041851FD4C0}"/>
                </a:ext>
              </a:extLst>
            </p:cNvPr>
            <p:cNvSpPr/>
            <p:nvPr/>
          </p:nvSpPr>
          <p:spPr>
            <a:xfrm>
              <a:off x="5268527" y="5411215"/>
              <a:ext cx="110106" cy="110106"/>
            </a:xfrm>
            <a:prstGeom prst="ellipse">
              <a:avLst/>
            </a:prstGeom>
            <a:solidFill>
              <a:srgbClr val="051F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51F69"/>
                </a:solidFill>
              </a:endParaRPr>
            </a:p>
          </p:txBody>
        </p:sp>
        <p:sp>
          <p:nvSpPr>
            <p:cNvPr id="149" name="Ellipse 148">
              <a:extLst>
                <a:ext uri="{FF2B5EF4-FFF2-40B4-BE49-F238E27FC236}">
                  <a16:creationId xmlns:a16="http://schemas.microsoft.com/office/drawing/2014/main" id="{8CB3065D-EDC9-48B9-83CA-295744AD41B6}"/>
                </a:ext>
              </a:extLst>
            </p:cNvPr>
            <p:cNvSpPr/>
            <p:nvPr/>
          </p:nvSpPr>
          <p:spPr>
            <a:xfrm>
              <a:off x="5260907" y="5246420"/>
              <a:ext cx="110106" cy="110106"/>
            </a:xfrm>
            <a:prstGeom prst="ellipse">
              <a:avLst/>
            </a:prstGeom>
            <a:solidFill>
              <a:srgbClr val="344C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51F69"/>
                </a:solidFill>
              </a:endParaRPr>
            </a:p>
          </p:txBody>
        </p:sp>
        <p:sp>
          <p:nvSpPr>
            <p:cNvPr id="150" name="Ellipse 149">
              <a:extLst>
                <a:ext uri="{FF2B5EF4-FFF2-40B4-BE49-F238E27FC236}">
                  <a16:creationId xmlns:a16="http://schemas.microsoft.com/office/drawing/2014/main" id="{EA667888-1E87-415A-89B2-A56FDE823EC7}"/>
                </a:ext>
              </a:extLst>
            </p:cNvPr>
            <p:cNvSpPr/>
            <p:nvPr/>
          </p:nvSpPr>
          <p:spPr>
            <a:xfrm>
              <a:off x="5272337" y="4876190"/>
              <a:ext cx="110106" cy="110106"/>
            </a:xfrm>
            <a:prstGeom prst="ellipse">
              <a:avLst/>
            </a:prstGeom>
            <a:solidFill>
              <a:srgbClr val="0E60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51F69"/>
                </a:solidFill>
              </a:endParaRPr>
            </a:p>
          </p:txBody>
        </p:sp>
        <p:sp>
          <p:nvSpPr>
            <p:cNvPr id="151" name="Ellipse 150">
              <a:extLst>
                <a:ext uri="{FF2B5EF4-FFF2-40B4-BE49-F238E27FC236}">
                  <a16:creationId xmlns:a16="http://schemas.microsoft.com/office/drawing/2014/main" id="{32397BB1-CCF3-4C67-AF6A-C555CDAD1DDA}"/>
                </a:ext>
              </a:extLst>
            </p:cNvPr>
            <p:cNvSpPr/>
            <p:nvPr/>
          </p:nvSpPr>
          <p:spPr>
            <a:xfrm>
              <a:off x="5272337" y="5056225"/>
              <a:ext cx="110106" cy="110106"/>
            </a:xfrm>
            <a:prstGeom prst="ellipse">
              <a:avLst/>
            </a:prstGeom>
            <a:solidFill>
              <a:srgbClr val="1998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51F69"/>
                </a:solidFill>
              </a:endParaRPr>
            </a:p>
          </p:txBody>
        </p:sp>
        <p:sp>
          <p:nvSpPr>
            <p:cNvPr id="152" name="Ellipse 151">
              <a:extLst>
                <a:ext uri="{FF2B5EF4-FFF2-40B4-BE49-F238E27FC236}">
                  <a16:creationId xmlns:a16="http://schemas.microsoft.com/office/drawing/2014/main" id="{09E15B80-02AE-41E4-B020-2D866EB5B43B}"/>
                </a:ext>
              </a:extLst>
            </p:cNvPr>
            <p:cNvSpPr/>
            <p:nvPr/>
          </p:nvSpPr>
          <p:spPr>
            <a:xfrm>
              <a:off x="5264717" y="4691075"/>
              <a:ext cx="110106" cy="110106"/>
            </a:xfrm>
            <a:prstGeom prst="ellipse">
              <a:avLst/>
            </a:prstGeom>
            <a:solidFill>
              <a:srgbClr val="7BB5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51F69"/>
                </a:solidFill>
              </a:endParaRPr>
            </a:p>
          </p:txBody>
        </p:sp>
        <p:cxnSp>
          <p:nvCxnSpPr>
            <p:cNvPr id="154" name="Connecteur droit 153">
              <a:extLst>
                <a:ext uri="{FF2B5EF4-FFF2-40B4-BE49-F238E27FC236}">
                  <a16:creationId xmlns:a16="http://schemas.microsoft.com/office/drawing/2014/main" id="{AF7AF966-B28F-4A2F-9DC2-7FD7DBFC645F}"/>
                </a:ext>
              </a:extLst>
            </p:cNvPr>
            <p:cNvCxnSpPr/>
            <p:nvPr/>
          </p:nvCxnSpPr>
          <p:spPr>
            <a:xfrm>
              <a:off x="5193689" y="4568725"/>
              <a:ext cx="246991" cy="0"/>
            </a:xfrm>
            <a:prstGeom prst="line">
              <a:avLst/>
            </a:prstGeom>
            <a:ln>
              <a:solidFill>
                <a:srgbClr val="A6A6A6"/>
              </a:solidFill>
            </a:ln>
            <a:effectLst/>
          </p:spPr>
          <p:style>
            <a:lnRef idx="2">
              <a:schemeClr val="accent1"/>
            </a:lnRef>
            <a:fillRef idx="0">
              <a:schemeClr val="accent1"/>
            </a:fillRef>
            <a:effectRef idx="1">
              <a:schemeClr val="accent1"/>
            </a:effectRef>
            <a:fontRef idx="minor">
              <a:schemeClr val="tx1"/>
            </a:fontRef>
          </p:style>
        </p:cxnSp>
        <p:cxnSp>
          <p:nvCxnSpPr>
            <p:cNvPr id="155" name="Connecteur droit 154">
              <a:extLst>
                <a:ext uri="{FF2B5EF4-FFF2-40B4-BE49-F238E27FC236}">
                  <a16:creationId xmlns:a16="http://schemas.microsoft.com/office/drawing/2014/main" id="{2E894F7B-BC40-46FD-96D3-D2EC12059947}"/>
                </a:ext>
              </a:extLst>
            </p:cNvPr>
            <p:cNvCxnSpPr/>
            <p:nvPr/>
          </p:nvCxnSpPr>
          <p:spPr>
            <a:xfrm>
              <a:off x="5193689" y="4749065"/>
              <a:ext cx="246991" cy="0"/>
            </a:xfrm>
            <a:prstGeom prst="line">
              <a:avLst/>
            </a:prstGeom>
            <a:ln>
              <a:solidFill>
                <a:srgbClr val="7BB5F6"/>
              </a:solidFill>
            </a:ln>
            <a:effectLst/>
          </p:spPr>
          <p:style>
            <a:lnRef idx="2">
              <a:schemeClr val="accent1"/>
            </a:lnRef>
            <a:fillRef idx="0">
              <a:schemeClr val="accent1"/>
            </a:fillRef>
            <a:effectRef idx="1">
              <a:schemeClr val="accent1"/>
            </a:effectRef>
            <a:fontRef idx="minor">
              <a:schemeClr val="tx1"/>
            </a:fontRef>
          </p:style>
        </p:cxnSp>
        <p:cxnSp>
          <p:nvCxnSpPr>
            <p:cNvPr id="156" name="Connecteur droit 155">
              <a:extLst>
                <a:ext uri="{FF2B5EF4-FFF2-40B4-BE49-F238E27FC236}">
                  <a16:creationId xmlns:a16="http://schemas.microsoft.com/office/drawing/2014/main" id="{6EF1DB4D-5980-4A59-ADC0-0FFD704ECAD0}"/>
                </a:ext>
              </a:extLst>
            </p:cNvPr>
            <p:cNvCxnSpPr>
              <a:cxnSpLocks/>
            </p:cNvCxnSpPr>
            <p:nvPr/>
          </p:nvCxnSpPr>
          <p:spPr>
            <a:xfrm>
              <a:off x="5193689" y="4924325"/>
              <a:ext cx="246991" cy="0"/>
            </a:xfrm>
            <a:prstGeom prst="line">
              <a:avLst/>
            </a:prstGeom>
            <a:ln>
              <a:solidFill>
                <a:srgbClr val="0E60CA"/>
              </a:solidFill>
            </a:ln>
            <a:effectLst/>
          </p:spPr>
          <p:style>
            <a:lnRef idx="2">
              <a:schemeClr val="accent1"/>
            </a:lnRef>
            <a:fillRef idx="0">
              <a:schemeClr val="accent1"/>
            </a:fillRef>
            <a:effectRef idx="1">
              <a:schemeClr val="accent1"/>
            </a:effectRef>
            <a:fontRef idx="minor">
              <a:schemeClr val="tx1"/>
            </a:fontRef>
          </p:style>
        </p:cxnSp>
        <p:cxnSp>
          <p:nvCxnSpPr>
            <p:cNvPr id="158" name="Connecteur droit 157">
              <a:extLst>
                <a:ext uri="{FF2B5EF4-FFF2-40B4-BE49-F238E27FC236}">
                  <a16:creationId xmlns:a16="http://schemas.microsoft.com/office/drawing/2014/main" id="{C1F5AB1C-B5E9-4614-9178-49F95A85A2D3}"/>
                </a:ext>
              </a:extLst>
            </p:cNvPr>
            <p:cNvCxnSpPr>
              <a:cxnSpLocks/>
            </p:cNvCxnSpPr>
            <p:nvPr/>
          </p:nvCxnSpPr>
          <p:spPr>
            <a:xfrm>
              <a:off x="5193689" y="5112282"/>
              <a:ext cx="246991" cy="0"/>
            </a:xfrm>
            <a:prstGeom prst="line">
              <a:avLst/>
            </a:prstGeom>
            <a:ln>
              <a:solidFill>
                <a:srgbClr val="1998EA"/>
              </a:solidFill>
            </a:ln>
            <a:effectLst/>
          </p:spPr>
          <p:style>
            <a:lnRef idx="2">
              <a:schemeClr val="accent1"/>
            </a:lnRef>
            <a:fillRef idx="0">
              <a:schemeClr val="accent1"/>
            </a:fillRef>
            <a:effectRef idx="1">
              <a:schemeClr val="accent1"/>
            </a:effectRef>
            <a:fontRef idx="minor">
              <a:schemeClr val="tx1"/>
            </a:fontRef>
          </p:style>
        </p:cxnSp>
        <p:cxnSp>
          <p:nvCxnSpPr>
            <p:cNvPr id="159" name="Connecteur droit 158">
              <a:extLst>
                <a:ext uri="{FF2B5EF4-FFF2-40B4-BE49-F238E27FC236}">
                  <a16:creationId xmlns:a16="http://schemas.microsoft.com/office/drawing/2014/main" id="{CDEB24E5-DDCD-42FE-BCE9-8EDC94C866CD}"/>
                </a:ext>
              </a:extLst>
            </p:cNvPr>
            <p:cNvCxnSpPr>
              <a:cxnSpLocks/>
            </p:cNvCxnSpPr>
            <p:nvPr/>
          </p:nvCxnSpPr>
          <p:spPr>
            <a:xfrm>
              <a:off x="5193689" y="5307862"/>
              <a:ext cx="246991" cy="0"/>
            </a:xfrm>
            <a:prstGeom prst="line">
              <a:avLst/>
            </a:prstGeom>
            <a:ln>
              <a:solidFill>
                <a:srgbClr val="344C75"/>
              </a:solidFill>
            </a:ln>
            <a:effectLst/>
          </p:spPr>
          <p:style>
            <a:lnRef idx="2">
              <a:schemeClr val="accent1"/>
            </a:lnRef>
            <a:fillRef idx="0">
              <a:schemeClr val="accent1"/>
            </a:fillRef>
            <a:effectRef idx="1">
              <a:schemeClr val="accent1"/>
            </a:effectRef>
            <a:fontRef idx="minor">
              <a:schemeClr val="tx1"/>
            </a:fontRef>
          </p:style>
        </p:cxnSp>
        <p:cxnSp>
          <p:nvCxnSpPr>
            <p:cNvPr id="160" name="Connecteur droit 159">
              <a:extLst>
                <a:ext uri="{FF2B5EF4-FFF2-40B4-BE49-F238E27FC236}">
                  <a16:creationId xmlns:a16="http://schemas.microsoft.com/office/drawing/2014/main" id="{DBE66B3E-8ADB-4A60-AAA5-8E69E41257E5}"/>
                </a:ext>
              </a:extLst>
            </p:cNvPr>
            <p:cNvCxnSpPr>
              <a:cxnSpLocks/>
            </p:cNvCxnSpPr>
            <p:nvPr/>
          </p:nvCxnSpPr>
          <p:spPr>
            <a:xfrm>
              <a:off x="5193689" y="5460262"/>
              <a:ext cx="246991" cy="0"/>
            </a:xfrm>
            <a:prstGeom prst="line">
              <a:avLst/>
            </a:prstGeom>
            <a:ln>
              <a:solidFill>
                <a:srgbClr val="051F69"/>
              </a:solidFill>
            </a:ln>
            <a:effectLst/>
          </p:spPr>
          <p:style>
            <a:lnRef idx="2">
              <a:schemeClr val="accent1"/>
            </a:lnRef>
            <a:fillRef idx="0">
              <a:schemeClr val="accent1"/>
            </a:fillRef>
            <a:effectRef idx="1">
              <a:schemeClr val="accent1"/>
            </a:effectRef>
            <a:fontRef idx="minor">
              <a:schemeClr val="tx1"/>
            </a:fontRef>
          </p:style>
        </p:cxnSp>
        <p:sp>
          <p:nvSpPr>
            <p:cNvPr id="161" name="Forme libre : forme 160">
              <a:extLst>
                <a:ext uri="{FF2B5EF4-FFF2-40B4-BE49-F238E27FC236}">
                  <a16:creationId xmlns:a16="http://schemas.microsoft.com/office/drawing/2014/main" id="{4A2F5A51-7D51-478A-A0D7-ED88464B2116}"/>
                </a:ext>
              </a:extLst>
            </p:cNvPr>
            <p:cNvSpPr/>
            <p:nvPr/>
          </p:nvSpPr>
          <p:spPr>
            <a:xfrm>
              <a:off x="3234690" y="2659380"/>
              <a:ext cx="5897880" cy="83820"/>
            </a:xfrm>
            <a:custGeom>
              <a:avLst/>
              <a:gdLst>
                <a:gd name="connsiteX0" fmla="*/ 0 w 5897880"/>
                <a:gd name="connsiteY0" fmla="*/ 0 h 83820"/>
                <a:gd name="connsiteX1" fmla="*/ 643890 w 5897880"/>
                <a:gd name="connsiteY1" fmla="*/ 83820 h 83820"/>
                <a:gd name="connsiteX2" fmla="*/ 1295400 w 5897880"/>
                <a:gd name="connsiteY2" fmla="*/ 30480 h 83820"/>
                <a:gd name="connsiteX3" fmla="*/ 1950720 w 5897880"/>
                <a:gd name="connsiteY3" fmla="*/ 38100 h 83820"/>
                <a:gd name="connsiteX4" fmla="*/ 3916680 w 5897880"/>
                <a:gd name="connsiteY4" fmla="*/ 68580 h 83820"/>
                <a:gd name="connsiteX5" fmla="*/ 4575810 w 5897880"/>
                <a:gd name="connsiteY5" fmla="*/ 68580 h 83820"/>
                <a:gd name="connsiteX6" fmla="*/ 5238750 w 5897880"/>
                <a:gd name="connsiteY6" fmla="*/ 34290 h 83820"/>
                <a:gd name="connsiteX7" fmla="*/ 5897880 w 5897880"/>
                <a:gd name="connsiteY7" fmla="*/ 76200 h 8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7880" h="83820">
                  <a:moveTo>
                    <a:pt x="0" y="0"/>
                  </a:moveTo>
                  <a:lnTo>
                    <a:pt x="643890" y="83820"/>
                  </a:lnTo>
                  <a:lnTo>
                    <a:pt x="1295400" y="30480"/>
                  </a:lnTo>
                  <a:lnTo>
                    <a:pt x="1950720" y="38100"/>
                  </a:lnTo>
                  <a:lnTo>
                    <a:pt x="3916680" y="68580"/>
                  </a:lnTo>
                  <a:lnTo>
                    <a:pt x="4575810" y="68580"/>
                  </a:lnTo>
                  <a:lnTo>
                    <a:pt x="5238750" y="34290"/>
                  </a:lnTo>
                  <a:lnTo>
                    <a:pt x="5897880" y="76200"/>
                  </a:lnTo>
                </a:path>
              </a:pathLst>
            </a:custGeom>
            <a:noFill/>
            <a:ln w="28575">
              <a:solidFill>
                <a:srgbClr val="A6A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9621571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387A79-ACD5-4964-9477-36E51FEE8AA9}"/>
              </a:ext>
            </a:extLst>
          </p:cNvPr>
          <p:cNvSpPr/>
          <p:nvPr/>
        </p:nvSpPr>
        <p:spPr>
          <a:xfrm>
            <a:off x="9631621" y="6495532"/>
            <a:ext cx="2560381" cy="276999"/>
          </a:xfrm>
          <a:prstGeom prst="rect">
            <a:avLst/>
          </a:prstGeom>
        </p:spPr>
        <p:txBody>
          <a:bodyPr wrap="none">
            <a:spAutoFit/>
          </a:bodyPr>
          <a:lstStyle/>
          <a:p>
            <a:pPr algn="r"/>
            <a:r>
              <a:rPr lang="fr-FR" sz="1200" i="1" dirty="0" err="1">
                <a:solidFill>
                  <a:srgbClr val="000000"/>
                </a:solidFill>
                <a:cs typeface="Arial" pitchFamily="-84" charset="0"/>
              </a:rPr>
              <a:t>Guaraldi</a:t>
            </a:r>
            <a:r>
              <a:rPr lang="fr-FR" sz="1200" i="1" dirty="0">
                <a:solidFill>
                  <a:srgbClr val="000000"/>
                </a:solidFill>
                <a:cs typeface="Arial" pitchFamily="-84" charset="0"/>
              </a:rPr>
              <a:t> G</a:t>
            </a:r>
            <a:r>
              <a:rPr lang="fr-FR" sz="1200" i="1" dirty="0"/>
              <a:t>, Glasgow 2020, Abs. O111 </a:t>
            </a:r>
          </a:p>
        </p:txBody>
      </p:sp>
      <p:sp>
        <p:nvSpPr>
          <p:cNvPr id="5" name="Titre 4">
            <a:extLst>
              <a:ext uri="{FF2B5EF4-FFF2-40B4-BE49-F238E27FC236}">
                <a16:creationId xmlns:a16="http://schemas.microsoft.com/office/drawing/2014/main" id="{CEEAE46D-C12D-1640-B48F-93CC7EBED178}"/>
              </a:ext>
            </a:extLst>
          </p:cNvPr>
          <p:cNvSpPr>
            <a:spLocks noGrp="1"/>
          </p:cNvSpPr>
          <p:nvPr>
            <p:ph type="title"/>
          </p:nvPr>
        </p:nvSpPr>
        <p:spPr/>
        <p:txBody>
          <a:bodyPr/>
          <a:lstStyle/>
          <a:p>
            <a:r>
              <a:rPr lang="en-US"/>
              <a:t>Capsid resistance analyses</a:t>
            </a:r>
            <a:endParaRPr lang="en-US" dirty="0"/>
          </a:p>
        </p:txBody>
      </p:sp>
      <p:sp>
        <p:nvSpPr>
          <p:cNvPr id="4" name="Espace réservé du contenu 3">
            <a:extLst>
              <a:ext uri="{FF2B5EF4-FFF2-40B4-BE49-F238E27FC236}">
                <a16:creationId xmlns:a16="http://schemas.microsoft.com/office/drawing/2014/main" id="{D7AB1B71-87FD-F14F-9E82-403CB1C41188}"/>
              </a:ext>
            </a:extLst>
          </p:cNvPr>
          <p:cNvSpPr>
            <a:spLocks noGrp="1"/>
          </p:cNvSpPr>
          <p:nvPr>
            <p:ph sz="quarter" idx="13"/>
          </p:nvPr>
        </p:nvSpPr>
        <p:spPr>
          <a:xfrm>
            <a:off x="609600" y="1760511"/>
            <a:ext cx="11379200" cy="1552575"/>
          </a:xfrm>
        </p:spPr>
        <p:txBody>
          <a:bodyPr numCol="2">
            <a:normAutofit/>
          </a:bodyPr>
          <a:lstStyle/>
          <a:p>
            <a:r>
              <a:rPr lang="en-US" sz="2000" b="1" dirty="0"/>
              <a:t>Performed for all participants:</a:t>
            </a:r>
          </a:p>
          <a:p>
            <a:pPr lvl="1"/>
            <a:r>
              <a:rPr lang="en-US" sz="2000" dirty="0"/>
              <a:t>Genotyping/phenotyping (BL and D10, Monogram)</a:t>
            </a:r>
          </a:p>
          <a:p>
            <a:pPr lvl="1"/>
            <a:r>
              <a:rPr lang="en-US" sz="2000" dirty="0"/>
              <a:t>Genotyping (D10, Seq-IT)</a:t>
            </a:r>
          </a:p>
          <a:p>
            <a:r>
              <a:rPr lang="en-US" sz="2000" b="1" dirty="0"/>
              <a:t>Pre-treatment analyses: </a:t>
            </a:r>
          </a:p>
          <a:p>
            <a:pPr lvl="1"/>
            <a:r>
              <a:rPr lang="en-US" sz="2000" dirty="0"/>
              <a:t>No resistance mutations to LEN</a:t>
            </a:r>
          </a:p>
          <a:p>
            <a:pPr lvl="1"/>
            <a:r>
              <a:rPr lang="en-US" sz="2000" dirty="0"/>
              <a:t>WT phenotypic susceptibility to LEN</a:t>
            </a:r>
          </a:p>
        </p:txBody>
      </p:sp>
      <p:sp>
        <p:nvSpPr>
          <p:cNvPr id="18" name="Espace réservé du contenu 3">
            <a:extLst>
              <a:ext uri="{FF2B5EF4-FFF2-40B4-BE49-F238E27FC236}">
                <a16:creationId xmlns:a16="http://schemas.microsoft.com/office/drawing/2014/main" id="{835A065B-C37E-A745-A1BB-E17B67EDF693}"/>
              </a:ext>
            </a:extLst>
          </p:cNvPr>
          <p:cNvSpPr txBox="1">
            <a:spLocks/>
          </p:cNvSpPr>
          <p:nvPr/>
        </p:nvSpPr>
        <p:spPr>
          <a:xfrm>
            <a:off x="609600" y="5892799"/>
            <a:ext cx="10972800" cy="824365"/>
          </a:xfrm>
          <a:prstGeom prst="rect">
            <a:avLst/>
          </a:prstGeom>
        </p:spPr>
        <p:txBody>
          <a:bodyPr vert="horz" lIns="91440" tIns="45720" rIns="91440" bIns="45720" numCol="1" rtlCol="0">
            <a:normAutofit/>
          </a:bodyPr>
          <a:lstStyle>
            <a:lvl1pPr marL="257175" indent="-257175" algn="l" defTabSz="342900" rtl="0" eaLnBrk="1" latinLnBrk="0" hangingPunct="1">
              <a:spcBef>
                <a:spcPct val="20000"/>
              </a:spcBef>
              <a:buClr>
                <a:srgbClr val="3C549F"/>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3C549F"/>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3C549F"/>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2000"/>
              <a:t>Low-level resistance mutation Q67H in 2 participants at lowest LEN doses (20 mg and 50 mg)</a:t>
            </a:r>
          </a:p>
          <a:p>
            <a:r>
              <a:rPr lang="en-US" sz="2000"/>
              <a:t>No other substitutions observed in CA protein</a:t>
            </a:r>
            <a:endParaRPr lang="en-US" sz="2000" dirty="0"/>
          </a:p>
        </p:txBody>
      </p:sp>
      <p:graphicFrame>
        <p:nvGraphicFramePr>
          <p:cNvPr id="6" name="Tableau 5">
            <a:extLst>
              <a:ext uri="{FF2B5EF4-FFF2-40B4-BE49-F238E27FC236}">
                <a16:creationId xmlns:a16="http://schemas.microsoft.com/office/drawing/2014/main" id="{583C7BBC-2C0F-8341-B5D7-1A4346864424}"/>
              </a:ext>
            </a:extLst>
          </p:cNvPr>
          <p:cNvGraphicFramePr>
            <a:graphicFrameLocks noGrp="1"/>
          </p:cNvGraphicFramePr>
          <p:nvPr>
            <p:extLst>
              <p:ext uri="{D42A27DB-BD31-4B8C-83A1-F6EECF244321}">
                <p14:modId xmlns:p14="http://schemas.microsoft.com/office/powerpoint/2010/main" val="3149609190"/>
              </p:ext>
            </p:extLst>
          </p:nvPr>
        </p:nvGraphicFramePr>
        <p:xfrm>
          <a:off x="1134534" y="3241552"/>
          <a:ext cx="10117668" cy="2422647"/>
        </p:xfrm>
        <a:graphic>
          <a:graphicData uri="http://schemas.openxmlformats.org/drawingml/2006/table">
            <a:tbl>
              <a:tblPr firstRow="1" bandRow="1">
                <a:tableStyleId>{5C22544A-7EE6-4342-B048-85BDC9FD1C3A}</a:tableStyleId>
              </a:tblPr>
              <a:tblGrid>
                <a:gridCol w="2529417">
                  <a:extLst>
                    <a:ext uri="{9D8B030D-6E8A-4147-A177-3AD203B41FA5}">
                      <a16:colId xmlns:a16="http://schemas.microsoft.com/office/drawing/2014/main" val="1256861682"/>
                    </a:ext>
                  </a:extLst>
                </a:gridCol>
                <a:gridCol w="2529417">
                  <a:extLst>
                    <a:ext uri="{9D8B030D-6E8A-4147-A177-3AD203B41FA5}">
                      <a16:colId xmlns:a16="http://schemas.microsoft.com/office/drawing/2014/main" val="2158677229"/>
                    </a:ext>
                  </a:extLst>
                </a:gridCol>
                <a:gridCol w="2899832">
                  <a:extLst>
                    <a:ext uri="{9D8B030D-6E8A-4147-A177-3AD203B41FA5}">
                      <a16:colId xmlns:a16="http://schemas.microsoft.com/office/drawing/2014/main" val="1253315849"/>
                    </a:ext>
                  </a:extLst>
                </a:gridCol>
                <a:gridCol w="2159002">
                  <a:extLst>
                    <a:ext uri="{9D8B030D-6E8A-4147-A177-3AD203B41FA5}">
                      <a16:colId xmlns:a16="http://schemas.microsoft.com/office/drawing/2014/main" val="3764469390"/>
                    </a:ext>
                  </a:extLst>
                </a:gridCol>
              </a:tblGrid>
              <a:tr h="334961">
                <a:tc rowSpan="2">
                  <a:txBody>
                    <a:bodyPr/>
                    <a:lstStyle/>
                    <a:p>
                      <a:r>
                        <a:rPr lang="en-US"/>
                        <a:t>LEN SC dose</a:t>
                      </a:r>
                      <a:endParaRPr lang="en-US" dirty="0"/>
                    </a:p>
                  </a:txBody>
                  <a:tcPr anchor="ctr"/>
                </a:tc>
                <a:tc rowSpan="2">
                  <a:txBody>
                    <a:bodyPr/>
                    <a:lstStyle/>
                    <a:p>
                      <a:pPr algn="ctr"/>
                      <a:r>
                        <a:rPr lang="en-US"/>
                        <a:t>Number of participants with emerging CA resistance at Day 10</a:t>
                      </a:r>
                      <a:endParaRPr lang="en-US" dirty="0"/>
                    </a:p>
                  </a:txBody>
                  <a:tcPr anchor="ctr">
                    <a:lnR w="12700" cap="flat" cmpd="sng" algn="ctr">
                      <a:solidFill>
                        <a:schemeClr val="bg1"/>
                      </a:solidFill>
                      <a:prstDash val="solid"/>
                      <a:round/>
                      <a:headEnd type="none" w="med" len="med"/>
                      <a:tailEnd type="none" w="med" len="med"/>
                    </a:lnR>
                  </a:tcPr>
                </a:tc>
                <a:tc gridSpan="2">
                  <a:txBody>
                    <a:bodyPr/>
                    <a:lstStyle/>
                    <a:p>
                      <a:pPr algn="ctr"/>
                      <a:r>
                        <a:rPr lang="en-US" sz="1350" b="1" kern="1200">
                          <a:solidFill>
                            <a:schemeClr val="lt1"/>
                          </a:solidFill>
                          <a:latin typeface="+mn-lt"/>
                          <a:ea typeface="+mn-ea"/>
                          <a:cs typeface="+mn-cs"/>
                        </a:rPr>
                        <a:t>RAMs detected</a:t>
                      </a:r>
                      <a:endParaRPr lang="en-US" sz="1350" b="1" kern="1200" dirty="0">
                        <a:solidFill>
                          <a:schemeClr val="lt1"/>
                        </a:solidFill>
                        <a:latin typeface="+mn-lt"/>
                        <a:ea typeface="+mn-ea"/>
                        <a:cs typeface="+mn-cs"/>
                      </a:endParaRP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lang="fr-FR" dirty="0"/>
                    </a:p>
                  </a:txBody>
                  <a:tcPr anchor="ctr"/>
                </a:tc>
                <a:extLst>
                  <a:ext uri="{0D108BD9-81ED-4DB2-BD59-A6C34878D82A}">
                    <a16:rowId xmlns:a16="http://schemas.microsoft.com/office/drawing/2014/main" val="988751023"/>
                  </a:ext>
                </a:extLst>
              </a:tr>
              <a:tr h="412881">
                <a:tc vMerge="1">
                  <a:txBody>
                    <a:bodyPr/>
                    <a:lstStyle/>
                    <a:p>
                      <a:endParaRPr lang="fr-FR" dirty="0"/>
                    </a:p>
                  </a:txBody>
                  <a:tcPr anchor="ctr"/>
                </a:tc>
                <a:tc vMerge="1">
                  <a:txBody>
                    <a:bodyPr/>
                    <a:lstStyle/>
                    <a:p>
                      <a:endParaRPr lang="fr-FR" dirty="0"/>
                    </a:p>
                  </a:txBody>
                  <a:tcPr anchor="ctr"/>
                </a:tc>
                <a:tc>
                  <a:txBody>
                    <a:bodyPr/>
                    <a:lstStyle/>
                    <a:p>
                      <a:pPr algn="ctr"/>
                      <a:r>
                        <a:rPr lang="en-US" sz="1350" b="1" kern="1200">
                          <a:solidFill>
                            <a:schemeClr val="lt1"/>
                          </a:solidFill>
                          <a:latin typeface="+mn-lt"/>
                          <a:ea typeface="+mn-ea"/>
                          <a:cs typeface="+mn-cs"/>
                        </a:rPr>
                        <a:t>Monogram Biosciences (NGS &gt;10%)</a:t>
                      </a:r>
                      <a:endParaRPr lang="en-US" sz="1350" b="1" kern="1200" dirty="0">
                        <a:solidFill>
                          <a:schemeClr val="lt1"/>
                        </a:solidFill>
                        <a:latin typeface="+mn-lt"/>
                        <a:ea typeface="+mn-ea"/>
                        <a:cs typeface="+mn-cs"/>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F81BD"/>
                    </a:solidFill>
                  </a:tcPr>
                </a:tc>
                <a:tc>
                  <a:txBody>
                    <a:bodyPr/>
                    <a:lstStyle/>
                    <a:p>
                      <a:pPr algn="ctr"/>
                      <a:r>
                        <a:rPr lang="en-US" sz="1350" b="1" kern="1200">
                          <a:solidFill>
                            <a:schemeClr val="lt1"/>
                          </a:solidFill>
                          <a:latin typeface="+mn-lt"/>
                          <a:ea typeface="+mn-ea"/>
                          <a:cs typeface="+mn-cs"/>
                        </a:rPr>
                        <a:t>Seq-IT (NGS &gt;2%)</a:t>
                      </a:r>
                      <a:endParaRPr lang="en-US" sz="1350" b="1" kern="1200" dirty="0">
                        <a:solidFill>
                          <a:schemeClr val="lt1"/>
                        </a:solidFill>
                        <a:latin typeface="+mn-lt"/>
                        <a:ea typeface="+mn-ea"/>
                        <a:cs typeface="+mn-cs"/>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F81BD"/>
                    </a:solidFill>
                  </a:tcPr>
                </a:tc>
                <a:extLst>
                  <a:ext uri="{0D108BD9-81ED-4DB2-BD59-A6C34878D82A}">
                    <a16:rowId xmlns:a16="http://schemas.microsoft.com/office/drawing/2014/main" val="2915378117"/>
                  </a:ext>
                </a:extLst>
              </a:tr>
              <a:tr h="334961">
                <a:tc>
                  <a:txBody>
                    <a:bodyPr/>
                    <a:lstStyle/>
                    <a:p>
                      <a:r>
                        <a:rPr lang="en-US" dirty="0"/>
                        <a:t>20 mg (N=6)</a:t>
                      </a:r>
                    </a:p>
                  </a:txBody>
                  <a:tcPr anchor="ctr"/>
                </a:tc>
                <a:tc>
                  <a:txBody>
                    <a:bodyPr/>
                    <a:lstStyle/>
                    <a:p>
                      <a:pPr algn="ctr"/>
                      <a:r>
                        <a:rPr lang="en-US"/>
                        <a:t>1</a:t>
                      </a:r>
                      <a:endParaRPr lang="en-US" dirty="0"/>
                    </a:p>
                  </a:txBody>
                  <a:tcPr anchor="ctr"/>
                </a:tc>
                <a:tc>
                  <a:txBody>
                    <a:bodyPr/>
                    <a:lstStyle/>
                    <a:p>
                      <a:pPr algn="ctr"/>
                      <a:r>
                        <a:rPr lang="en-US"/>
                        <a:t>Q67Q/H</a:t>
                      </a:r>
                      <a:endParaRPr lang="en-US" dirty="0"/>
                    </a:p>
                  </a:txBody>
                  <a:tcPr anchor="ctr">
                    <a:lnT w="38100" cap="flat" cmpd="sng" algn="ctr">
                      <a:solidFill>
                        <a:schemeClr val="bg1"/>
                      </a:solidFill>
                      <a:prstDash val="solid"/>
                      <a:round/>
                      <a:headEnd type="none" w="med" len="med"/>
                      <a:tailEnd type="none" w="med" len="med"/>
                    </a:lnT>
                  </a:tcPr>
                </a:tc>
                <a:tc>
                  <a:txBody>
                    <a:bodyPr/>
                    <a:lstStyle/>
                    <a:p>
                      <a:pPr algn="ctr"/>
                      <a:r>
                        <a:rPr lang="en-US"/>
                        <a:t>Q67Q/H</a:t>
                      </a:r>
                      <a:endParaRPr lang="en-US" dirty="0"/>
                    </a:p>
                  </a:txBody>
                  <a:tcPr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017833874"/>
                  </a:ext>
                </a:extLst>
              </a:tr>
              <a:tr h="334961">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dirty="0"/>
                        <a:t>50 mg (N=6)</a:t>
                      </a:r>
                    </a:p>
                  </a:txBody>
                  <a:tcPr anchor="ctr"/>
                </a:tc>
                <a:tc>
                  <a:txBody>
                    <a:bodyPr/>
                    <a:lstStyle/>
                    <a:p>
                      <a:pPr algn="ctr"/>
                      <a:r>
                        <a:rPr lang="en-US"/>
                        <a:t>1</a:t>
                      </a:r>
                      <a:endParaRPr lang="en-US" dirty="0"/>
                    </a:p>
                  </a:txBody>
                  <a:tcPr anchor="ctr"/>
                </a:tc>
                <a:tc>
                  <a:txBody>
                    <a:bodyPr/>
                    <a:lstStyle/>
                    <a:p>
                      <a:pPr algn="ctr"/>
                      <a:r>
                        <a:rPr lang="en-US"/>
                        <a:t>-</a:t>
                      </a:r>
                      <a:endParaRPr lang="en-US" dirty="0"/>
                    </a:p>
                  </a:txBody>
                  <a:tcPr anchor="ctr"/>
                </a:tc>
                <a:tc>
                  <a:txBody>
                    <a:bodyPr/>
                    <a:lstStyle/>
                    <a:p>
                      <a:pPr algn="ctr"/>
                      <a:r>
                        <a:rPr lang="en-US"/>
                        <a:t>Q67H</a:t>
                      </a:r>
                      <a:endParaRPr lang="en-US" dirty="0"/>
                    </a:p>
                  </a:txBody>
                  <a:tcPr anchor="ctr"/>
                </a:tc>
                <a:extLst>
                  <a:ext uri="{0D108BD9-81ED-4DB2-BD59-A6C34878D82A}">
                    <a16:rowId xmlns:a16="http://schemas.microsoft.com/office/drawing/2014/main" val="1872637432"/>
                  </a:ext>
                </a:extLst>
              </a:tr>
              <a:tr h="334961">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dirty="0"/>
                        <a:t>150 mg (N=6)</a:t>
                      </a:r>
                    </a:p>
                  </a:txBody>
                  <a:tcPr anchor="ctr"/>
                </a:tc>
                <a:tc>
                  <a:txBody>
                    <a:bodyPr/>
                    <a:lstStyle/>
                    <a:p>
                      <a:pPr algn="ctr"/>
                      <a:r>
                        <a:rPr lang="en-US"/>
                        <a:t>0</a:t>
                      </a:r>
                      <a:endParaRPr lang="en-US" dirty="0"/>
                    </a:p>
                  </a:txBody>
                  <a:tcPr anchor="ctr"/>
                </a:tc>
                <a:tc>
                  <a:txBody>
                    <a:bodyPr/>
                    <a:lstStyle/>
                    <a:p>
                      <a:pPr algn="ctr"/>
                      <a:r>
                        <a:rPr lang="en-US"/>
                        <a:t>-</a:t>
                      </a:r>
                      <a:endParaRPr lang="en-US" dirty="0"/>
                    </a:p>
                  </a:txBody>
                  <a:tcPr anchor="ctr"/>
                </a:tc>
                <a:tc>
                  <a:txBody>
                    <a:bodyPr/>
                    <a:lstStyle/>
                    <a:p>
                      <a:pPr algn="ctr"/>
                      <a:r>
                        <a:rPr lang="en-US"/>
                        <a:t>-</a:t>
                      </a:r>
                      <a:endParaRPr lang="en-US" dirty="0"/>
                    </a:p>
                  </a:txBody>
                  <a:tcPr anchor="ctr"/>
                </a:tc>
                <a:extLst>
                  <a:ext uri="{0D108BD9-81ED-4DB2-BD59-A6C34878D82A}">
                    <a16:rowId xmlns:a16="http://schemas.microsoft.com/office/drawing/2014/main" val="1930313838"/>
                  </a:ext>
                </a:extLst>
              </a:tr>
              <a:tr h="334961">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dirty="0"/>
                        <a:t>450 mg (N=6)</a:t>
                      </a:r>
                    </a:p>
                  </a:txBody>
                  <a:tcPr anchor="ctr"/>
                </a:tc>
                <a:tc>
                  <a:txBody>
                    <a:bodyPr/>
                    <a:lstStyle/>
                    <a:p>
                      <a:pPr algn="ctr"/>
                      <a:r>
                        <a:rPr lang="en-US"/>
                        <a:t>0</a:t>
                      </a:r>
                      <a:endParaRPr lang="en-US" dirty="0"/>
                    </a:p>
                  </a:txBody>
                  <a:tcPr anchor="ctr"/>
                </a:tc>
                <a:tc>
                  <a:txBody>
                    <a:bodyPr/>
                    <a:lstStyle/>
                    <a:p>
                      <a:pPr algn="ctr"/>
                      <a:r>
                        <a:rPr lang="en-US"/>
                        <a:t>-</a:t>
                      </a:r>
                      <a:endParaRPr lang="en-US" dirty="0"/>
                    </a:p>
                  </a:txBody>
                  <a:tcPr anchor="ctr"/>
                </a:tc>
                <a:tc>
                  <a:txBody>
                    <a:bodyPr/>
                    <a:lstStyle/>
                    <a:p>
                      <a:pPr algn="ctr"/>
                      <a:r>
                        <a:rPr lang="en-US"/>
                        <a:t>-</a:t>
                      </a:r>
                      <a:endParaRPr lang="en-US" dirty="0"/>
                    </a:p>
                  </a:txBody>
                  <a:tcPr anchor="ctr"/>
                </a:tc>
                <a:extLst>
                  <a:ext uri="{0D108BD9-81ED-4DB2-BD59-A6C34878D82A}">
                    <a16:rowId xmlns:a16="http://schemas.microsoft.com/office/drawing/2014/main" val="3277488452"/>
                  </a:ext>
                </a:extLst>
              </a:tr>
              <a:tr h="334961">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dirty="0"/>
                        <a:t>750 mg (N=6)</a:t>
                      </a:r>
                    </a:p>
                  </a:txBody>
                  <a:tcPr anchor="ctr"/>
                </a:tc>
                <a:tc>
                  <a:txBody>
                    <a:bodyPr/>
                    <a:lstStyle/>
                    <a:p>
                      <a:pPr algn="ctr"/>
                      <a:r>
                        <a:rPr lang="en-US"/>
                        <a:t>0</a:t>
                      </a:r>
                      <a:endParaRPr lang="en-US" dirty="0"/>
                    </a:p>
                  </a:txBody>
                  <a:tcPr anchor="ctr"/>
                </a:tc>
                <a:tc>
                  <a:txBody>
                    <a:bodyPr/>
                    <a:lstStyle/>
                    <a:p>
                      <a:pPr algn="ctr"/>
                      <a:r>
                        <a:rPr lang="en-US"/>
                        <a:t>-</a:t>
                      </a:r>
                      <a:endParaRPr lang="en-US" dirty="0"/>
                    </a:p>
                  </a:txBody>
                  <a:tcPr anchor="ctr"/>
                </a:tc>
                <a:tc>
                  <a:txBody>
                    <a:bodyPr/>
                    <a:lstStyle/>
                    <a:p>
                      <a:pPr algn="ctr"/>
                      <a:r>
                        <a:rPr lang="en-US" dirty="0"/>
                        <a:t>-</a:t>
                      </a:r>
                    </a:p>
                  </a:txBody>
                  <a:tcPr anchor="ctr"/>
                </a:tc>
                <a:extLst>
                  <a:ext uri="{0D108BD9-81ED-4DB2-BD59-A6C34878D82A}">
                    <a16:rowId xmlns:a16="http://schemas.microsoft.com/office/drawing/2014/main" val="147752719"/>
                  </a:ext>
                </a:extLst>
              </a:tr>
            </a:tbl>
          </a:graphicData>
        </a:graphic>
      </p:graphicFrame>
    </p:spTree>
    <p:extLst>
      <p:ext uri="{BB962C8B-B14F-4D97-AF65-F5344CB8AC3E}">
        <p14:creationId xmlns:p14="http://schemas.microsoft.com/office/powerpoint/2010/main" val="11852273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B4EFCB9-28B7-49DB-8BAA-0879EDE76B02}"/>
              </a:ext>
            </a:extLst>
          </p:cNvPr>
          <p:cNvSpPr/>
          <p:nvPr/>
        </p:nvSpPr>
        <p:spPr>
          <a:xfrm>
            <a:off x="9694139" y="6495532"/>
            <a:ext cx="2497863" cy="276999"/>
          </a:xfrm>
          <a:prstGeom prst="rect">
            <a:avLst/>
          </a:prstGeom>
        </p:spPr>
        <p:txBody>
          <a:bodyPr wrap="none">
            <a:spAutoFit/>
          </a:bodyPr>
          <a:lstStyle/>
          <a:p>
            <a:pPr algn="r"/>
            <a:r>
              <a:rPr lang="fr-FR" sz="1200" i="1" dirty="0">
                <a:solidFill>
                  <a:srgbClr val="000000"/>
                </a:solidFill>
                <a:cs typeface="Arial" pitchFamily="-84" charset="0"/>
              </a:rPr>
              <a:t>Margot N</a:t>
            </a:r>
            <a:r>
              <a:rPr lang="fr-FR" sz="1200" i="1" dirty="0"/>
              <a:t>, Glasgow 2020, Abs. O324 </a:t>
            </a:r>
          </a:p>
        </p:txBody>
      </p:sp>
      <p:sp>
        <p:nvSpPr>
          <p:cNvPr id="2" name="Titre 1">
            <a:extLst>
              <a:ext uri="{FF2B5EF4-FFF2-40B4-BE49-F238E27FC236}">
                <a16:creationId xmlns:a16="http://schemas.microsoft.com/office/drawing/2014/main" id="{FA0777B2-5717-4DC9-A28D-C656714DA3C4}"/>
              </a:ext>
            </a:extLst>
          </p:cNvPr>
          <p:cNvSpPr>
            <a:spLocks noGrp="1"/>
          </p:cNvSpPr>
          <p:nvPr>
            <p:ph type="title"/>
          </p:nvPr>
        </p:nvSpPr>
        <p:spPr/>
        <p:txBody>
          <a:bodyPr/>
          <a:lstStyle/>
          <a:p>
            <a:r>
              <a:rPr lang="en-US"/>
              <a:t>Participants with emerging LEN resistance</a:t>
            </a:r>
          </a:p>
        </p:txBody>
      </p:sp>
      <p:grpSp>
        <p:nvGrpSpPr>
          <p:cNvPr id="4" name="Groupe 3">
            <a:extLst>
              <a:ext uri="{FF2B5EF4-FFF2-40B4-BE49-F238E27FC236}">
                <a16:creationId xmlns:a16="http://schemas.microsoft.com/office/drawing/2014/main" id="{43DA220D-2770-413B-9C0C-7CDFA60D5346}"/>
              </a:ext>
            </a:extLst>
          </p:cNvPr>
          <p:cNvGrpSpPr/>
          <p:nvPr/>
        </p:nvGrpSpPr>
        <p:grpSpPr>
          <a:xfrm>
            <a:off x="155530" y="1897911"/>
            <a:ext cx="5409423" cy="4628153"/>
            <a:chOff x="155530" y="1897911"/>
            <a:chExt cx="5409423" cy="4628153"/>
          </a:xfrm>
        </p:grpSpPr>
        <p:grpSp>
          <p:nvGrpSpPr>
            <p:cNvPr id="78" name="Groupe 77">
              <a:extLst>
                <a:ext uri="{FF2B5EF4-FFF2-40B4-BE49-F238E27FC236}">
                  <a16:creationId xmlns:a16="http://schemas.microsoft.com/office/drawing/2014/main" id="{6AB8E459-6C73-490D-B0B9-02C977E08A8D}"/>
                </a:ext>
              </a:extLst>
            </p:cNvPr>
            <p:cNvGrpSpPr/>
            <p:nvPr/>
          </p:nvGrpSpPr>
          <p:grpSpPr>
            <a:xfrm>
              <a:off x="1180393" y="2349742"/>
              <a:ext cx="4346575" cy="3492500"/>
              <a:chOff x="962025" y="2117726"/>
              <a:chExt cx="4346575" cy="3492500"/>
            </a:xfrm>
          </p:grpSpPr>
          <p:sp>
            <p:nvSpPr>
              <p:cNvPr id="9" name="Freeform 5">
                <a:extLst>
                  <a:ext uri="{FF2B5EF4-FFF2-40B4-BE49-F238E27FC236}">
                    <a16:creationId xmlns:a16="http://schemas.microsoft.com/office/drawing/2014/main" id="{DEDB6AFC-7F2D-4FA4-9569-4E76729476BB}"/>
                  </a:ext>
                </a:extLst>
              </p:cNvPr>
              <p:cNvSpPr>
                <a:spLocks/>
              </p:cNvSpPr>
              <p:nvPr/>
            </p:nvSpPr>
            <p:spPr bwMode="auto">
              <a:xfrm>
                <a:off x="1058863" y="2716213"/>
                <a:ext cx="4214812" cy="2792413"/>
              </a:xfrm>
              <a:custGeom>
                <a:avLst/>
                <a:gdLst>
                  <a:gd name="T0" fmla="*/ 2655 w 2655"/>
                  <a:gd name="T1" fmla="*/ 1759 h 1759"/>
                  <a:gd name="T2" fmla="*/ 0 w 2655"/>
                  <a:gd name="T3" fmla="*/ 1759 h 1759"/>
                  <a:gd name="T4" fmla="*/ 0 w 2655"/>
                  <a:gd name="T5" fmla="*/ 0 h 1759"/>
                </a:gdLst>
                <a:ahLst/>
                <a:cxnLst>
                  <a:cxn ang="0">
                    <a:pos x="T0" y="T1"/>
                  </a:cxn>
                  <a:cxn ang="0">
                    <a:pos x="T2" y="T3"/>
                  </a:cxn>
                  <a:cxn ang="0">
                    <a:pos x="T4" y="T5"/>
                  </a:cxn>
                </a:cxnLst>
                <a:rect l="0" t="0" r="r" b="b"/>
                <a:pathLst>
                  <a:path w="2655" h="1759">
                    <a:moveTo>
                      <a:pt x="2655" y="1759"/>
                    </a:moveTo>
                    <a:lnTo>
                      <a:pt x="0" y="1759"/>
                    </a:lnTo>
                    <a:lnTo>
                      <a:pt x="0" y="0"/>
                    </a:lnTo>
                  </a:path>
                </a:pathLst>
              </a:custGeom>
              <a:noFill/>
              <a:ln w="9525"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3" name="Line 9">
                <a:extLst>
                  <a:ext uri="{FF2B5EF4-FFF2-40B4-BE49-F238E27FC236}">
                    <a16:creationId xmlns:a16="http://schemas.microsoft.com/office/drawing/2014/main" id="{B1F3740E-5F97-407D-BEA8-F295C60BFB03}"/>
                  </a:ext>
                </a:extLst>
              </p:cNvPr>
              <p:cNvSpPr>
                <a:spLocks noChangeShapeType="1"/>
              </p:cNvSpPr>
              <p:nvPr/>
            </p:nvSpPr>
            <p:spPr bwMode="auto">
              <a:xfrm flipV="1">
                <a:off x="3038475" y="5508626"/>
                <a:ext cx="0" cy="1016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4" name="Line 10">
                <a:extLst>
                  <a:ext uri="{FF2B5EF4-FFF2-40B4-BE49-F238E27FC236}">
                    <a16:creationId xmlns:a16="http://schemas.microsoft.com/office/drawing/2014/main" id="{C1E5F37F-F6FA-478E-A91F-0871CCF1EFDD}"/>
                  </a:ext>
                </a:extLst>
              </p:cNvPr>
              <p:cNvSpPr>
                <a:spLocks noChangeShapeType="1"/>
              </p:cNvSpPr>
              <p:nvPr/>
            </p:nvSpPr>
            <p:spPr bwMode="auto">
              <a:xfrm flipV="1">
                <a:off x="2470150" y="5508626"/>
                <a:ext cx="0" cy="1016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5" name="Line 11">
                <a:extLst>
                  <a:ext uri="{FF2B5EF4-FFF2-40B4-BE49-F238E27FC236}">
                    <a16:creationId xmlns:a16="http://schemas.microsoft.com/office/drawing/2014/main" id="{907EFDA5-9D84-4561-8FA6-F7D2F3F6E184}"/>
                  </a:ext>
                </a:extLst>
              </p:cNvPr>
              <p:cNvSpPr>
                <a:spLocks noChangeShapeType="1"/>
              </p:cNvSpPr>
              <p:nvPr/>
            </p:nvSpPr>
            <p:spPr bwMode="auto">
              <a:xfrm flipV="1">
                <a:off x="2327275" y="5508626"/>
                <a:ext cx="0" cy="1016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6" name="Line 12">
                <a:extLst>
                  <a:ext uri="{FF2B5EF4-FFF2-40B4-BE49-F238E27FC236}">
                    <a16:creationId xmlns:a16="http://schemas.microsoft.com/office/drawing/2014/main" id="{761BB8A3-EF56-41E3-8D09-C820D0E787BB}"/>
                  </a:ext>
                </a:extLst>
              </p:cNvPr>
              <p:cNvSpPr>
                <a:spLocks noChangeShapeType="1"/>
              </p:cNvSpPr>
              <p:nvPr/>
            </p:nvSpPr>
            <p:spPr bwMode="auto">
              <a:xfrm flipV="1">
                <a:off x="2185988" y="5508626"/>
                <a:ext cx="0" cy="1016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7" name="Line 13">
                <a:extLst>
                  <a:ext uri="{FF2B5EF4-FFF2-40B4-BE49-F238E27FC236}">
                    <a16:creationId xmlns:a16="http://schemas.microsoft.com/office/drawing/2014/main" id="{5C7AD027-3EB0-4888-A012-EB02A8C84C55}"/>
                  </a:ext>
                </a:extLst>
              </p:cNvPr>
              <p:cNvSpPr>
                <a:spLocks noChangeShapeType="1"/>
              </p:cNvSpPr>
              <p:nvPr/>
            </p:nvSpPr>
            <p:spPr bwMode="auto">
              <a:xfrm flipV="1">
                <a:off x="2043113" y="5508626"/>
                <a:ext cx="0" cy="1016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26" name="Line 22">
                <a:extLst>
                  <a:ext uri="{FF2B5EF4-FFF2-40B4-BE49-F238E27FC236}">
                    <a16:creationId xmlns:a16="http://schemas.microsoft.com/office/drawing/2014/main" id="{9712EF33-6A56-4598-AF33-8A2F49BCD0D9}"/>
                  </a:ext>
                </a:extLst>
              </p:cNvPr>
              <p:cNvSpPr>
                <a:spLocks noChangeShapeType="1"/>
              </p:cNvSpPr>
              <p:nvPr/>
            </p:nvSpPr>
            <p:spPr bwMode="auto">
              <a:xfrm flipV="1">
                <a:off x="5153025" y="5508626"/>
                <a:ext cx="0" cy="1016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27" name="Line 23">
                <a:extLst>
                  <a:ext uri="{FF2B5EF4-FFF2-40B4-BE49-F238E27FC236}">
                    <a16:creationId xmlns:a16="http://schemas.microsoft.com/office/drawing/2014/main" id="{23F05AE4-9833-42EE-B834-E84104C470DB}"/>
                  </a:ext>
                </a:extLst>
              </p:cNvPr>
              <p:cNvSpPr>
                <a:spLocks noChangeShapeType="1"/>
              </p:cNvSpPr>
              <p:nvPr/>
            </p:nvSpPr>
            <p:spPr bwMode="auto">
              <a:xfrm flipV="1">
                <a:off x="1628775" y="5508626"/>
                <a:ext cx="0" cy="1016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28" name="Line 24">
                <a:extLst>
                  <a:ext uri="{FF2B5EF4-FFF2-40B4-BE49-F238E27FC236}">
                    <a16:creationId xmlns:a16="http://schemas.microsoft.com/office/drawing/2014/main" id="{C64191A0-155B-4C8C-9A42-BB11C789CB76}"/>
                  </a:ext>
                </a:extLst>
              </p:cNvPr>
              <p:cNvSpPr>
                <a:spLocks noChangeShapeType="1"/>
              </p:cNvSpPr>
              <p:nvPr/>
            </p:nvSpPr>
            <p:spPr bwMode="auto">
              <a:xfrm flipV="1">
                <a:off x="1487488" y="5508626"/>
                <a:ext cx="0" cy="1016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29" name="Line 25">
                <a:extLst>
                  <a:ext uri="{FF2B5EF4-FFF2-40B4-BE49-F238E27FC236}">
                    <a16:creationId xmlns:a16="http://schemas.microsoft.com/office/drawing/2014/main" id="{3C6F132D-CF8B-47D9-B6EE-710FDCDC0C16}"/>
                  </a:ext>
                </a:extLst>
              </p:cNvPr>
              <p:cNvSpPr>
                <a:spLocks noChangeShapeType="1"/>
              </p:cNvSpPr>
              <p:nvPr/>
            </p:nvSpPr>
            <p:spPr bwMode="auto">
              <a:xfrm flipV="1">
                <a:off x="1344613" y="5508626"/>
                <a:ext cx="0" cy="1016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30" name="Line 26">
                <a:extLst>
                  <a:ext uri="{FF2B5EF4-FFF2-40B4-BE49-F238E27FC236}">
                    <a16:creationId xmlns:a16="http://schemas.microsoft.com/office/drawing/2014/main" id="{6E25BE58-D251-43C7-9B3F-D42E76F43C33}"/>
                  </a:ext>
                </a:extLst>
              </p:cNvPr>
              <p:cNvSpPr>
                <a:spLocks noChangeShapeType="1"/>
              </p:cNvSpPr>
              <p:nvPr/>
            </p:nvSpPr>
            <p:spPr bwMode="auto">
              <a:xfrm flipV="1">
                <a:off x="1203325" y="5508626"/>
                <a:ext cx="0" cy="1016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36" name="Line 32">
                <a:extLst>
                  <a:ext uri="{FF2B5EF4-FFF2-40B4-BE49-F238E27FC236}">
                    <a16:creationId xmlns:a16="http://schemas.microsoft.com/office/drawing/2014/main" id="{54A02057-8989-4295-8B67-37B7F162D0C0}"/>
                  </a:ext>
                </a:extLst>
              </p:cNvPr>
              <p:cNvSpPr>
                <a:spLocks noChangeShapeType="1"/>
              </p:cNvSpPr>
              <p:nvPr/>
            </p:nvSpPr>
            <p:spPr bwMode="auto">
              <a:xfrm>
                <a:off x="962025" y="2740026"/>
                <a:ext cx="96837" cy="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37" name="Line 33">
                <a:extLst>
                  <a:ext uri="{FF2B5EF4-FFF2-40B4-BE49-F238E27FC236}">
                    <a16:creationId xmlns:a16="http://schemas.microsoft.com/office/drawing/2014/main" id="{9E5A5057-6E8B-423A-9391-7903F0CF5370}"/>
                  </a:ext>
                </a:extLst>
              </p:cNvPr>
              <p:cNvSpPr>
                <a:spLocks noChangeShapeType="1"/>
              </p:cNvSpPr>
              <p:nvPr/>
            </p:nvSpPr>
            <p:spPr bwMode="auto">
              <a:xfrm>
                <a:off x="962025" y="4816476"/>
                <a:ext cx="96837" cy="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38" name="Line 34">
                <a:extLst>
                  <a:ext uri="{FF2B5EF4-FFF2-40B4-BE49-F238E27FC236}">
                    <a16:creationId xmlns:a16="http://schemas.microsoft.com/office/drawing/2014/main" id="{C3E0CAC5-A705-4540-804D-DB8ED23A1B2F}"/>
                  </a:ext>
                </a:extLst>
              </p:cNvPr>
              <p:cNvSpPr>
                <a:spLocks noChangeShapeType="1"/>
              </p:cNvSpPr>
              <p:nvPr/>
            </p:nvSpPr>
            <p:spPr bwMode="auto">
              <a:xfrm>
                <a:off x="962025" y="3432176"/>
                <a:ext cx="96837" cy="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39" name="Line 35">
                <a:extLst>
                  <a:ext uri="{FF2B5EF4-FFF2-40B4-BE49-F238E27FC236}">
                    <a16:creationId xmlns:a16="http://schemas.microsoft.com/office/drawing/2014/main" id="{2D19D425-5B3D-40B0-BEF8-6E8D73C97A60}"/>
                  </a:ext>
                </a:extLst>
              </p:cNvPr>
              <p:cNvSpPr>
                <a:spLocks noChangeShapeType="1"/>
              </p:cNvSpPr>
              <p:nvPr/>
            </p:nvSpPr>
            <p:spPr bwMode="auto">
              <a:xfrm>
                <a:off x="962025" y="4124326"/>
                <a:ext cx="96837" cy="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40" name="Line 36">
                <a:extLst>
                  <a:ext uri="{FF2B5EF4-FFF2-40B4-BE49-F238E27FC236}">
                    <a16:creationId xmlns:a16="http://schemas.microsoft.com/office/drawing/2014/main" id="{DF6FC2E1-9041-4F6D-B3A6-D2E1171FB361}"/>
                  </a:ext>
                </a:extLst>
              </p:cNvPr>
              <p:cNvSpPr>
                <a:spLocks noChangeShapeType="1"/>
              </p:cNvSpPr>
              <p:nvPr/>
            </p:nvSpPr>
            <p:spPr bwMode="auto">
              <a:xfrm>
                <a:off x="962025" y="5508626"/>
                <a:ext cx="96837" cy="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41" name="Line 37">
                <a:extLst>
                  <a:ext uri="{FF2B5EF4-FFF2-40B4-BE49-F238E27FC236}">
                    <a16:creationId xmlns:a16="http://schemas.microsoft.com/office/drawing/2014/main" id="{C46A83F5-B394-4F8B-AD72-30C4350E7DE3}"/>
                  </a:ext>
                </a:extLst>
              </p:cNvPr>
              <p:cNvSpPr>
                <a:spLocks noChangeShapeType="1"/>
              </p:cNvSpPr>
              <p:nvPr/>
            </p:nvSpPr>
            <p:spPr bwMode="auto">
              <a:xfrm>
                <a:off x="962025" y="5002213"/>
                <a:ext cx="96837" cy="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44" name="Line 40">
                <a:extLst>
                  <a:ext uri="{FF2B5EF4-FFF2-40B4-BE49-F238E27FC236}">
                    <a16:creationId xmlns:a16="http://schemas.microsoft.com/office/drawing/2014/main" id="{CFB66719-2BEC-44AE-BE18-1FF5A1317EC2}"/>
                  </a:ext>
                </a:extLst>
              </p:cNvPr>
              <p:cNvSpPr>
                <a:spLocks noChangeShapeType="1"/>
              </p:cNvSpPr>
              <p:nvPr/>
            </p:nvSpPr>
            <p:spPr bwMode="auto">
              <a:xfrm flipH="1">
                <a:off x="1058863" y="5002213"/>
                <a:ext cx="4249737" cy="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46" name="Freeform 42">
                <a:extLst>
                  <a:ext uri="{FF2B5EF4-FFF2-40B4-BE49-F238E27FC236}">
                    <a16:creationId xmlns:a16="http://schemas.microsoft.com/office/drawing/2014/main" id="{2D3ACF68-FB80-4A7F-920A-CE891F12ED68}"/>
                  </a:ext>
                </a:extLst>
              </p:cNvPr>
              <p:cNvSpPr>
                <a:spLocks/>
              </p:cNvSpPr>
              <p:nvPr/>
            </p:nvSpPr>
            <p:spPr bwMode="auto">
              <a:xfrm>
                <a:off x="1058863" y="2740026"/>
                <a:ext cx="1131887" cy="1147763"/>
              </a:xfrm>
              <a:custGeom>
                <a:avLst/>
                <a:gdLst>
                  <a:gd name="T0" fmla="*/ 713 w 713"/>
                  <a:gd name="T1" fmla="*/ 723 h 723"/>
                  <a:gd name="T2" fmla="*/ 622 w 713"/>
                  <a:gd name="T3" fmla="*/ 621 h 723"/>
                  <a:gd name="T4" fmla="*/ 359 w 713"/>
                  <a:gd name="T5" fmla="*/ 295 h 723"/>
                  <a:gd name="T6" fmla="*/ 264 w 713"/>
                  <a:gd name="T7" fmla="*/ 196 h 723"/>
                  <a:gd name="T8" fmla="*/ 170 w 713"/>
                  <a:gd name="T9" fmla="*/ 56 h 723"/>
                  <a:gd name="T10" fmla="*/ 0 w 713"/>
                  <a:gd name="T11" fmla="*/ 0 h 723"/>
                </a:gdLst>
                <a:ahLst/>
                <a:cxnLst>
                  <a:cxn ang="0">
                    <a:pos x="T0" y="T1"/>
                  </a:cxn>
                  <a:cxn ang="0">
                    <a:pos x="T2" y="T3"/>
                  </a:cxn>
                  <a:cxn ang="0">
                    <a:pos x="T4" y="T5"/>
                  </a:cxn>
                  <a:cxn ang="0">
                    <a:pos x="T6" y="T7"/>
                  </a:cxn>
                  <a:cxn ang="0">
                    <a:pos x="T8" y="T9"/>
                  </a:cxn>
                  <a:cxn ang="0">
                    <a:pos x="T10" y="T11"/>
                  </a:cxn>
                </a:cxnLst>
                <a:rect l="0" t="0" r="r" b="b"/>
                <a:pathLst>
                  <a:path w="713" h="723">
                    <a:moveTo>
                      <a:pt x="713" y="723"/>
                    </a:moveTo>
                    <a:lnTo>
                      <a:pt x="622" y="621"/>
                    </a:lnTo>
                    <a:lnTo>
                      <a:pt x="359" y="295"/>
                    </a:lnTo>
                    <a:lnTo>
                      <a:pt x="264" y="196"/>
                    </a:lnTo>
                    <a:lnTo>
                      <a:pt x="170" y="56"/>
                    </a:lnTo>
                    <a:lnTo>
                      <a:pt x="0" y="0"/>
                    </a:lnTo>
                  </a:path>
                </a:pathLst>
              </a:custGeom>
              <a:noFill/>
              <a:ln w="28575" cap="rnd">
                <a:solidFill>
                  <a:srgbClr val="0000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48" name="Freeform 44">
                <a:extLst>
                  <a:ext uri="{FF2B5EF4-FFF2-40B4-BE49-F238E27FC236}">
                    <a16:creationId xmlns:a16="http://schemas.microsoft.com/office/drawing/2014/main" id="{93E1B296-F307-4D32-9960-6E23456B5931}"/>
                  </a:ext>
                </a:extLst>
              </p:cNvPr>
              <p:cNvSpPr>
                <a:spLocks/>
              </p:cNvSpPr>
              <p:nvPr/>
            </p:nvSpPr>
            <p:spPr bwMode="auto">
              <a:xfrm>
                <a:off x="2190750" y="3887788"/>
                <a:ext cx="838340" cy="639797"/>
              </a:xfrm>
              <a:custGeom>
                <a:avLst/>
                <a:gdLst>
                  <a:gd name="T0" fmla="*/ 1870 w 1870"/>
                  <a:gd name="T1" fmla="*/ 899 h 899"/>
                  <a:gd name="T2" fmla="*/ 528 w 1870"/>
                  <a:gd name="T3" fmla="*/ 403 h 899"/>
                  <a:gd name="T4" fmla="*/ 176 w 1870"/>
                  <a:gd name="T5" fmla="*/ 67 h 899"/>
                  <a:gd name="T6" fmla="*/ 86 w 1870"/>
                  <a:gd name="T7" fmla="*/ 43 h 899"/>
                  <a:gd name="T8" fmla="*/ 0 w 1870"/>
                  <a:gd name="T9" fmla="*/ 0 h 899"/>
                  <a:gd name="connsiteX0" fmla="*/ 2824 w 2824"/>
                  <a:gd name="connsiteY0" fmla="*/ 4483 h 4483"/>
                  <a:gd name="connsiteX1" fmla="*/ 941 w 2824"/>
                  <a:gd name="connsiteY1" fmla="*/ 745 h 4483"/>
                  <a:gd name="connsiteX2" fmla="*/ 460 w 2824"/>
                  <a:gd name="connsiteY2" fmla="*/ 478 h 4483"/>
                  <a:gd name="connsiteX3" fmla="*/ 0 w 2824"/>
                  <a:gd name="connsiteY3" fmla="*/ 0 h 4483"/>
                </a:gdLst>
                <a:ahLst/>
                <a:cxnLst>
                  <a:cxn ang="0">
                    <a:pos x="connsiteX0" y="connsiteY0"/>
                  </a:cxn>
                  <a:cxn ang="0">
                    <a:pos x="connsiteX1" y="connsiteY1"/>
                  </a:cxn>
                  <a:cxn ang="0">
                    <a:pos x="connsiteX2" y="connsiteY2"/>
                  </a:cxn>
                  <a:cxn ang="0">
                    <a:pos x="connsiteX3" y="connsiteY3"/>
                  </a:cxn>
                </a:cxnLst>
                <a:rect l="l" t="t" r="r" b="b"/>
                <a:pathLst>
                  <a:path w="2824" h="4483">
                    <a:moveTo>
                      <a:pt x="2824" y="4483"/>
                    </a:moveTo>
                    <a:lnTo>
                      <a:pt x="941" y="745"/>
                    </a:lnTo>
                    <a:lnTo>
                      <a:pt x="460" y="478"/>
                    </a:lnTo>
                    <a:lnTo>
                      <a:pt x="0" y="0"/>
                    </a:lnTo>
                  </a:path>
                </a:pathLst>
              </a:custGeom>
              <a:noFill/>
              <a:ln w="28575" cap="rnd">
                <a:solidFill>
                  <a:srgbClr val="0000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60" name="Freeform 56">
                <a:extLst>
                  <a:ext uri="{FF2B5EF4-FFF2-40B4-BE49-F238E27FC236}">
                    <a16:creationId xmlns:a16="http://schemas.microsoft.com/office/drawing/2014/main" id="{641F2C7E-7FFE-4512-A66D-71832CCF1CF6}"/>
                  </a:ext>
                </a:extLst>
              </p:cNvPr>
              <p:cNvSpPr>
                <a:spLocks/>
              </p:cNvSpPr>
              <p:nvPr/>
            </p:nvSpPr>
            <p:spPr bwMode="auto">
              <a:xfrm>
                <a:off x="1149350" y="2743201"/>
                <a:ext cx="87312" cy="85725"/>
              </a:xfrm>
              <a:custGeom>
                <a:avLst/>
                <a:gdLst>
                  <a:gd name="T0" fmla="*/ 18 w 36"/>
                  <a:gd name="T1" fmla="*/ 0 h 36"/>
                  <a:gd name="T2" fmla="*/ 5 w 36"/>
                  <a:gd name="T3" fmla="*/ 5 h 36"/>
                  <a:gd name="T4" fmla="*/ 0 w 36"/>
                  <a:gd name="T5" fmla="*/ 18 h 36"/>
                  <a:gd name="T6" fmla="*/ 5 w 36"/>
                  <a:gd name="T7" fmla="*/ 30 h 36"/>
                  <a:gd name="T8" fmla="*/ 18 w 36"/>
                  <a:gd name="T9" fmla="*/ 36 h 36"/>
                  <a:gd name="T10" fmla="*/ 30 w 36"/>
                  <a:gd name="T11" fmla="*/ 30 h 36"/>
                  <a:gd name="T12" fmla="*/ 36 w 36"/>
                  <a:gd name="T13" fmla="*/ 18 h 36"/>
                  <a:gd name="T14" fmla="*/ 30 w 36"/>
                  <a:gd name="T15" fmla="*/ 5 h 36"/>
                  <a:gd name="T16" fmla="*/ 18 w 3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18" y="0"/>
                    </a:moveTo>
                    <a:cubicBezTo>
                      <a:pt x="13" y="0"/>
                      <a:pt x="9" y="1"/>
                      <a:pt x="5" y="5"/>
                    </a:cubicBezTo>
                    <a:cubicBezTo>
                      <a:pt x="2" y="8"/>
                      <a:pt x="0" y="13"/>
                      <a:pt x="0" y="18"/>
                    </a:cubicBezTo>
                    <a:cubicBezTo>
                      <a:pt x="0" y="22"/>
                      <a:pt x="2" y="27"/>
                      <a:pt x="5" y="30"/>
                    </a:cubicBezTo>
                    <a:cubicBezTo>
                      <a:pt x="9" y="34"/>
                      <a:pt x="13" y="36"/>
                      <a:pt x="18" y="36"/>
                    </a:cubicBezTo>
                    <a:cubicBezTo>
                      <a:pt x="23" y="36"/>
                      <a:pt x="27" y="34"/>
                      <a:pt x="30" y="30"/>
                    </a:cubicBezTo>
                    <a:cubicBezTo>
                      <a:pt x="34" y="27"/>
                      <a:pt x="36" y="22"/>
                      <a:pt x="36" y="18"/>
                    </a:cubicBezTo>
                    <a:cubicBezTo>
                      <a:pt x="36" y="13"/>
                      <a:pt x="34" y="8"/>
                      <a:pt x="30" y="5"/>
                    </a:cubicBezTo>
                    <a:cubicBezTo>
                      <a:pt x="27" y="1"/>
                      <a:pt x="23" y="0"/>
                      <a:pt x="18" y="0"/>
                    </a:cubicBez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61" name="Freeform 57">
                <a:extLst>
                  <a:ext uri="{FF2B5EF4-FFF2-40B4-BE49-F238E27FC236}">
                    <a16:creationId xmlns:a16="http://schemas.microsoft.com/office/drawing/2014/main" id="{59B007D5-94D4-4AA3-8CA3-6CA8EF8F511B}"/>
                  </a:ext>
                </a:extLst>
              </p:cNvPr>
              <p:cNvSpPr>
                <a:spLocks/>
              </p:cNvSpPr>
              <p:nvPr/>
            </p:nvSpPr>
            <p:spPr bwMode="auto">
              <a:xfrm>
                <a:off x="1284288" y="2786063"/>
                <a:ext cx="87312" cy="87313"/>
              </a:xfrm>
              <a:custGeom>
                <a:avLst/>
                <a:gdLst>
                  <a:gd name="T0" fmla="*/ 18 w 36"/>
                  <a:gd name="T1" fmla="*/ 0 h 36"/>
                  <a:gd name="T2" fmla="*/ 5 w 36"/>
                  <a:gd name="T3" fmla="*/ 5 h 36"/>
                  <a:gd name="T4" fmla="*/ 0 w 36"/>
                  <a:gd name="T5" fmla="*/ 18 h 36"/>
                  <a:gd name="T6" fmla="*/ 5 w 36"/>
                  <a:gd name="T7" fmla="*/ 31 h 36"/>
                  <a:gd name="T8" fmla="*/ 18 w 36"/>
                  <a:gd name="T9" fmla="*/ 36 h 36"/>
                  <a:gd name="T10" fmla="*/ 30 w 36"/>
                  <a:gd name="T11" fmla="*/ 31 h 36"/>
                  <a:gd name="T12" fmla="*/ 36 w 36"/>
                  <a:gd name="T13" fmla="*/ 18 h 36"/>
                  <a:gd name="T14" fmla="*/ 30 w 36"/>
                  <a:gd name="T15" fmla="*/ 5 h 36"/>
                  <a:gd name="T16" fmla="*/ 18 w 3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18" y="0"/>
                    </a:moveTo>
                    <a:cubicBezTo>
                      <a:pt x="13" y="0"/>
                      <a:pt x="8" y="2"/>
                      <a:pt x="5" y="5"/>
                    </a:cubicBezTo>
                    <a:cubicBezTo>
                      <a:pt x="1" y="9"/>
                      <a:pt x="0" y="13"/>
                      <a:pt x="0" y="18"/>
                    </a:cubicBezTo>
                    <a:cubicBezTo>
                      <a:pt x="0" y="23"/>
                      <a:pt x="1" y="27"/>
                      <a:pt x="5" y="31"/>
                    </a:cubicBezTo>
                    <a:cubicBezTo>
                      <a:pt x="8" y="34"/>
                      <a:pt x="13" y="36"/>
                      <a:pt x="18" y="36"/>
                    </a:cubicBezTo>
                    <a:cubicBezTo>
                      <a:pt x="23" y="36"/>
                      <a:pt x="27" y="34"/>
                      <a:pt x="30" y="31"/>
                    </a:cubicBezTo>
                    <a:cubicBezTo>
                      <a:pt x="34" y="27"/>
                      <a:pt x="36" y="23"/>
                      <a:pt x="36" y="18"/>
                    </a:cubicBezTo>
                    <a:cubicBezTo>
                      <a:pt x="36" y="13"/>
                      <a:pt x="34" y="9"/>
                      <a:pt x="30" y="5"/>
                    </a:cubicBezTo>
                    <a:cubicBezTo>
                      <a:pt x="27" y="2"/>
                      <a:pt x="23" y="0"/>
                      <a:pt x="18" y="0"/>
                    </a:cubicBez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62" name="Freeform 58">
                <a:extLst>
                  <a:ext uri="{FF2B5EF4-FFF2-40B4-BE49-F238E27FC236}">
                    <a16:creationId xmlns:a16="http://schemas.microsoft.com/office/drawing/2014/main" id="{CA1A16F1-BBF3-4480-A555-D54AE50736A8}"/>
                  </a:ext>
                </a:extLst>
              </p:cNvPr>
              <p:cNvSpPr>
                <a:spLocks/>
              </p:cNvSpPr>
              <p:nvPr/>
            </p:nvSpPr>
            <p:spPr bwMode="auto">
              <a:xfrm>
                <a:off x="1433513" y="3008313"/>
                <a:ext cx="87312" cy="85725"/>
              </a:xfrm>
              <a:custGeom>
                <a:avLst/>
                <a:gdLst>
                  <a:gd name="T0" fmla="*/ 18 w 36"/>
                  <a:gd name="T1" fmla="*/ 0 h 36"/>
                  <a:gd name="T2" fmla="*/ 6 w 36"/>
                  <a:gd name="T3" fmla="*/ 5 h 36"/>
                  <a:gd name="T4" fmla="*/ 0 w 36"/>
                  <a:gd name="T5" fmla="*/ 18 h 36"/>
                  <a:gd name="T6" fmla="*/ 6 w 36"/>
                  <a:gd name="T7" fmla="*/ 31 h 36"/>
                  <a:gd name="T8" fmla="*/ 18 w 36"/>
                  <a:gd name="T9" fmla="*/ 36 h 36"/>
                  <a:gd name="T10" fmla="*/ 31 w 36"/>
                  <a:gd name="T11" fmla="*/ 31 h 36"/>
                  <a:gd name="T12" fmla="*/ 36 w 36"/>
                  <a:gd name="T13" fmla="*/ 18 h 36"/>
                  <a:gd name="T14" fmla="*/ 31 w 36"/>
                  <a:gd name="T15" fmla="*/ 5 h 36"/>
                  <a:gd name="T16" fmla="*/ 18 w 3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18" y="0"/>
                    </a:moveTo>
                    <a:cubicBezTo>
                      <a:pt x="13" y="0"/>
                      <a:pt x="9" y="2"/>
                      <a:pt x="6" y="5"/>
                    </a:cubicBezTo>
                    <a:cubicBezTo>
                      <a:pt x="2" y="9"/>
                      <a:pt x="0" y="13"/>
                      <a:pt x="0" y="18"/>
                    </a:cubicBezTo>
                    <a:cubicBezTo>
                      <a:pt x="0" y="23"/>
                      <a:pt x="2" y="27"/>
                      <a:pt x="6" y="31"/>
                    </a:cubicBezTo>
                    <a:cubicBezTo>
                      <a:pt x="9" y="34"/>
                      <a:pt x="13" y="36"/>
                      <a:pt x="18" y="36"/>
                    </a:cubicBezTo>
                    <a:cubicBezTo>
                      <a:pt x="23" y="36"/>
                      <a:pt x="27" y="34"/>
                      <a:pt x="31" y="31"/>
                    </a:cubicBezTo>
                    <a:cubicBezTo>
                      <a:pt x="34" y="27"/>
                      <a:pt x="36" y="23"/>
                      <a:pt x="36" y="18"/>
                    </a:cubicBezTo>
                    <a:cubicBezTo>
                      <a:pt x="36" y="13"/>
                      <a:pt x="34" y="9"/>
                      <a:pt x="31" y="5"/>
                    </a:cubicBezTo>
                    <a:cubicBezTo>
                      <a:pt x="27" y="2"/>
                      <a:pt x="23" y="0"/>
                      <a:pt x="18" y="0"/>
                    </a:cubicBez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63" name="Freeform 59">
                <a:extLst>
                  <a:ext uri="{FF2B5EF4-FFF2-40B4-BE49-F238E27FC236}">
                    <a16:creationId xmlns:a16="http://schemas.microsoft.com/office/drawing/2014/main" id="{43456E20-6D7E-4089-AD7A-27BFAD3408D3}"/>
                  </a:ext>
                </a:extLst>
              </p:cNvPr>
              <p:cNvSpPr>
                <a:spLocks/>
              </p:cNvSpPr>
              <p:nvPr/>
            </p:nvSpPr>
            <p:spPr bwMode="auto">
              <a:xfrm>
                <a:off x="1585913" y="3163888"/>
                <a:ext cx="87312" cy="87313"/>
              </a:xfrm>
              <a:custGeom>
                <a:avLst/>
                <a:gdLst>
                  <a:gd name="T0" fmla="*/ 18 w 36"/>
                  <a:gd name="T1" fmla="*/ 0 h 36"/>
                  <a:gd name="T2" fmla="*/ 5 w 36"/>
                  <a:gd name="T3" fmla="*/ 6 h 36"/>
                  <a:gd name="T4" fmla="*/ 0 w 36"/>
                  <a:gd name="T5" fmla="*/ 18 h 36"/>
                  <a:gd name="T6" fmla="*/ 5 w 36"/>
                  <a:gd name="T7" fmla="*/ 31 h 36"/>
                  <a:gd name="T8" fmla="*/ 18 w 36"/>
                  <a:gd name="T9" fmla="*/ 36 h 36"/>
                  <a:gd name="T10" fmla="*/ 31 w 36"/>
                  <a:gd name="T11" fmla="*/ 31 h 36"/>
                  <a:gd name="T12" fmla="*/ 36 w 36"/>
                  <a:gd name="T13" fmla="*/ 18 h 36"/>
                  <a:gd name="T14" fmla="*/ 31 w 36"/>
                  <a:gd name="T15" fmla="*/ 6 h 36"/>
                  <a:gd name="T16" fmla="*/ 18 w 3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18" y="0"/>
                    </a:moveTo>
                    <a:cubicBezTo>
                      <a:pt x="13" y="0"/>
                      <a:pt x="9" y="2"/>
                      <a:pt x="5" y="6"/>
                    </a:cubicBezTo>
                    <a:cubicBezTo>
                      <a:pt x="2" y="9"/>
                      <a:pt x="0" y="13"/>
                      <a:pt x="0" y="18"/>
                    </a:cubicBezTo>
                    <a:cubicBezTo>
                      <a:pt x="0" y="23"/>
                      <a:pt x="2" y="27"/>
                      <a:pt x="5" y="31"/>
                    </a:cubicBezTo>
                    <a:cubicBezTo>
                      <a:pt x="9" y="35"/>
                      <a:pt x="13" y="36"/>
                      <a:pt x="18" y="36"/>
                    </a:cubicBezTo>
                    <a:cubicBezTo>
                      <a:pt x="23" y="36"/>
                      <a:pt x="27" y="35"/>
                      <a:pt x="31" y="31"/>
                    </a:cubicBezTo>
                    <a:cubicBezTo>
                      <a:pt x="34" y="27"/>
                      <a:pt x="36" y="23"/>
                      <a:pt x="36" y="18"/>
                    </a:cubicBezTo>
                    <a:cubicBezTo>
                      <a:pt x="36" y="13"/>
                      <a:pt x="34" y="9"/>
                      <a:pt x="31" y="6"/>
                    </a:cubicBezTo>
                    <a:cubicBezTo>
                      <a:pt x="27" y="2"/>
                      <a:pt x="23" y="0"/>
                      <a:pt x="18" y="0"/>
                    </a:cubicBez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64" name="Freeform 60">
                <a:extLst>
                  <a:ext uri="{FF2B5EF4-FFF2-40B4-BE49-F238E27FC236}">
                    <a16:creationId xmlns:a16="http://schemas.microsoft.com/office/drawing/2014/main" id="{809B57F4-E279-4C93-BC7F-D5083871D73F}"/>
                  </a:ext>
                </a:extLst>
              </p:cNvPr>
              <p:cNvSpPr>
                <a:spLocks/>
              </p:cNvSpPr>
              <p:nvPr/>
            </p:nvSpPr>
            <p:spPr bwMode="auto">
              <a:xfrm>
                <a:off x="2003425" y="3686176"/>
                <a:ext cx="85725" cy="84138"/>
              </a:xfrm>
              <a:custGeom>
                <a:avLst/>
                <a:gdLst>
                  <a:gd name="T0" fmla="*/ 18 w 36"/>
                  <a:gd name="T1" fmla="*/ 0 h 35"/>
                  <a:gd name="T2" fmla="*/ 6 w 36"/>
                  <a:gd name="T3" fmla="*/ 5 h 35"/>
                  <a:gd name="T4" fmla="*/ 0 w 36"/>
                  <a:gd name="T5" fmla="*/ 17 h 35"/>
                  <a:gd name="T6" fmla="*/ 6 w 36"/>
                  <a:gd name="T7" fmla="*/ 30 h 35"/>
                  <a:gd name="T8" fmla="*/ 18 w 36"/>
                  <a:gd name="T9" fmla="*/ 35 h 35"/>
                  <a:gd name="T10" fmla="*/ 31 w 36"/>
                  <a:gd name="T11" fmla="*/ 30 h 35"/>
                  <a:gd name="T12" fmla="*/ 36 w 36"/>
                  <a:gd name="T13" fmla="*/ 17 h 35"/>
                  <a:gd name="T14" fmla="*/ 31 w 36"/>
                  <a:gd name="T15" fmla="*/ 5 h 35"/>
                  <a:gd name="T16" fmla="*/ 18 w 36"/>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5">
                    <a:moveTo>
                      <a:pt x="18" y="0"/>
                    </a:moveTo>
                    <a:cubicBezTo>
                      <a:pt x="13" y="0"/>
                      <a:pt x="9" y="1"/>
                      <a:pt x="6" y="5"/>
                    </a:cubicBezTo>
                    <a:cubicBezTo>
                      <a:pt x="2" y="8"/>
                      <a:pt x="0" y="12"/>
                      <a:pt x="0" y="17"/>
                    </a:cubicBezTo>
                    <a:cubicBezTo>
                      <a:pt x="0" y="22"/>
                      <a:pt x="2" y="26"/>
                      <a:pt x="6" y="30"/>
                    </a:cubicBezTo>
                    <a:cubicBezTo>
                      <a:pt x="9" y="34"/>
                      <a:pt x="13" y="35"/>
                      <a:pt x="18" y="35"/>
                    </a:cubicBezTo>
                    <a:cubicBezTo>
                      <a:pt x="23" y="35"/>
                      <a:pt x="27" y="34"/>
                      <a:pt x="31" y="30"/>
                    </a:cubicBezTo>
                    <a:cubicBezTo>
                      <a:pt x="34" y="26"/>
                      <a:pt x="36" y="22"/>
                      <a:pt x="36" y="17"/>
                    </a:cubicBezTo>
                    <a:cubicBezTo>
                      <a:pt x="36" y="12"/>
                      <a:pt x="34" y="8"/>
                      <a:pt x="31" y="5"/>
                    </a:cubicBezTo>
                    <a:cubicBezTo>
                      <a:pt x="27" y="1"/>
                      <a:pt x="23" y="0"/>
                      <a:pt x="18" y="0"/>
                    </a:cubicBez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65" name="Freeform 61">
                <a:extLst>
                  <a:ext uri="{FF2B5EF4-FFF2-40B4-BE49-F238E27FC236}">
                    <a16:creationId xmlns:a16="http://schemas.microsoft.com/office/drawing/2014/main" id="{A2651CBF-B4FC-4BA3-8FD2-A4336FA2251A}"/>
                  </a:ext>
                </a:extLst>
              </p:cNvPr>
              <p:cNvSpPr>
                <a:spLocks/>
              </p:cNvSpPr>
              <p:nvPr/>
            </p:nvSpPr>
            <p:spPr bwMode="auto">
              <a:xfrm>
                <a:off x="2147888" y="3844926"/>
                <a:ext cx="85725" cy="85725"/>
              </a:xfrm>
              <a:custGeom>
                <a:avLst/>
                <a:gdLst>
                  <a:gd name="T0" fmla="*/ 18 w 36"/>
                  <a:gd name="T1" fmla="*/ 0 h 36"/>
                  <a:gd name="T2" fmla="*/ 6 w 36"/>
                  <a:gd name="T3" fmla="*/ 5 h 36"/>
                  <a:gd name="T4" fmla="*/ 0 w 36"/>
                  <a:gd name="T5" fmla="*/ 18 h 36"/>
                  <a:gd name="T6" fmla="*/ 6 w 36"/>
                  <a:gd name="T7" fmla="*/ 30 h 36"/>
                  <a:gd name="T8" fmla="*/ 18 w 36"/>
                  <a:gd name="T9" fmla="*/ 36 h 36"/>
                  <a:gd name="T10" fmla="*/ 31 w 36"/>
                  <a:gd name="T11" fmla="*/ 30 h 36"/>
                  <a:gd name="T12" fmla="*/ 36 w 36"/>
                  <a:gd name="T13" fmla="*/ 18 h 36"/>
                  <a:gd name="T14" fmla="*/ 31 w 36"/>
                  <a:gd name="T15" fmla="*/ 5 h 36"/>
                  <a:gd name="T16" fmla="*/ 18 w 3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18" y="0"/>
                    </a:moveTo>
                    <a:cubicBezTo>
                      <a:pt x="13" y="0"/>
                      <a:pt x="9" y="1"/>
                      <a:pt x="6" y="5"/>
                    </a:cubicBezTo>
                    <a:cubicBezTo>
                      <a:pt x="2" y="8"/>
                      <a:pt x="0" y="13"/>
                      <a:pt x="0" y="18"/>
                    </a:cubicBezTo>
                    <a:cubicBezTo>
                      <a:pt x="0" y="22"/>
                      <a:pt x="2" y="27"/>
                      <a:pt x="6" y="30"/>
                    </a:cubicBezTo>
                    <a:cubicBezTo>
                      <a:pt x="9" y="34"/>
                      <a:pt x="13" y="36"/>
                      <a:pt x="18" y="36"/>
                    </a:cubicBezTo>
                    <a:cubicBezTo>
                      <a:pt x="23" y="36"/>
                      <a:pt x="28" y="34"/>
                      <a:pt x="31" y="30"/>
                    </a:cubicBezTo>
                    <a:cubicBezTo>
                      <a:pt x="35" y="27"/>
                      <a:pt x="36" y="22"/>
                      <a:pt x="36" y="18"/>
                    </a:cubicBezTo>
                    <a:cubicBezTo>
                      <a:pt x="36" y="13"/>
                      <a:pt x="35" y="8"/>
                      <a:pt x="31" y="5"/>
                    </a:cubicBezTo>
                    <a:cubicBezTo>
                      <a:pt x="28" y="1"/>
                      <a:pt x="23" y="0"/>
                      <a:pt x="18" y="0"/>
                    </a:cubicBez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66" name="Freeform 62">
                <a:extLst>
                  <a:ext uri="{FF2B5EF4-FFF2-40B4-BE49-F238E27FC236}">
                    <a16:creationId xmlns:a16="http://schemas.microsoft.com/office/drawing/2014/main" id="{0DCFCE96-1C5B-42D4-9F9C-11AEBD66B782}"/>
                  </a:ext>
                </a:extLst>
              </p:cNvPr>
              <p:cNvSpPr>
                <a:spLocks/>
              </p:cNvSpPr>
              <p:nvPr/>
            </p:nvSpPr>
            <p:spPr bwMode="auto">
              <a:xfrm>
                <a:off x="2284413" y="3911601"/>
                <a:ext cx="87312" cy="87313"/>
              </a:xfrm>
              <a:custGeom>
                <a:avLst/>
                <a:gdLst>
                  <a:gd name="T0" fmla="*/ 18 w 36"/>
                  <a:gd name="T1" fmla="*/ 0 h 36"/>
                  <a:gd name="T2" fmla="*/ 5 w 36"/>
                  <a:gd name="T3" fmla="*/ 5 h 36"/>
                  <a:gd name="T4" fmla="*/ 0 w 36"/>
                  <a:gd name="T5" fmla="*/ 18 h 36"/>
                  <a:gd name="T6" fmla="*/ 5 w 36"/>
                  <a:gd name="T7" fmla="*/ 31 h 36"/>
                  <a:gd name="T8" fmla="*/ 18 w 36"/>
                  <a:gd name="T9" fmla="*/ 36 h 36"/>
                  <a:gd name="T10" fmla="*/ 31 w 36"/>
                  <a:gd name="T11" fmla="*/ 31 h 36"/>
                  <a:gd name="T12" fmla="*/ 36 w 36"/>
                  <a:gd name="T13" fmla="*/ 18 h 36"/>
                  <a:gd name="T14" fmla="*/ 31 w 36"/>
                  <a:gd name="T15" fmla="*/ 5 h 36"/>
                  <a:gd name="T16" fmla="*/ 18 w 3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18" y="0"/>
                    </a:moveTo>
                    <a:cubicBezTo>
                      <a:pt x="13" y="0"/>
                      <a:pt x="9" y="2"/>
                      <a:pt x="5" y="5"/>
                    </a:cubicBezTo>
                    <a:cubicBezTo>
                      <a:pt x="2" y="9"/>
                      <a:pt x="0" y="13"/>
                      <a:pt x="0" y="18"/>
                    </a:cubicBezTo>
                    <a:cubicBezTo>
                      <a:pt x="0" y="23"/>
                      <a:pt x="2" y="27"/>
                      <a:pt x="5" y="31"/>
                    </a:cubicBezTo>
                    <a:cubicBezTo>
                      <a:pt x="9" y="34"/>
                      <a:pt x="13" y="36"/>
                      <a:pt x="18" y="36"/>
                    </a:cubicBezTo>
                    <a:cubicBezTo>
                      <a:pt x="23" y="36"/>
                      <a:pt x="27" y="34"/>
                      <a:pt x="31" y="31"/>
                    </a:cubicBezTo>
                    <a:cubicBezTo>
                      <a:pt x="34" y="27"/>
                      <a:pt x="36" y="23"/>
                      <a:pt x="36" y="18"/>
                    </a:cubicBezTo>
                    <a:cubicBezTo>
                      <a:pt x="36" y="13"/>
                      <a:pt x="34" y="9"/>
                      <a:pt x="31" y="5"/>
                    </a:cubicBezTo>
                    <a:cubicBezTo>
                      <a:pt x="27" y="2"/>
                      <a:pt x="23" y="0"/>
                      <a:pt x="18" y="0"/>
                    </a:cubicBez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67" name="Freeform 63">
                <a:extLst>
                  <a:ext uri="{FF2B5EF4-FFF2-40B4-BE49-F238E27FC236}">
                    <a16:creationId xmlns:a16="http://schemas.microsoft.com/office/drawing/2014/main" id="{A487CE87-342C-489B-B7E6-106526B1A096}"/>
                  </a:ext>
                </a:extLst>
              </p:cNvPr>
              <p:cNvSpPr>
                <a:spLocks/>
              </p:cNvSpPr>
              <p:nvPr/>
            </p:nvSpPr>
            <p:spPr bwMode="auto">
              <a:xfrm>
                <a:off x="2427288" y="3951288"/>
                <a:ext cx="85725" cy="85725"/>
              </a:xfrm>
              <a:custGeom>
                <a:avLst/>
                <a:gdLst>
                  <a:gd name="T0" fmla="*/ 18 w 36"/>
                  <a:gd name="T1" fmla="*/ 0 h 36"/>
                  <a:gd name="T2" fmla="*/ 5 w 36"/>
                  <a:gd name="T3" fmla="*/ 5 h 36"/>
                  <a:gd name="T4" fmla="*/ 0 w 36"/>
                  <a:gd name="T5" fmla="*/ 18 h 36"/>
                  <a:gd name="T6" fmla="*/ 5 w 36"/>
                  <a:gd name="T7" fmla="*/ 31 h 36"/>
                  <a:gd name="T8" fmla="*/ 18 w 36"/>
                  <a:gd name="T9" fmla="*/ 36 h 36"/>
                  <a:gd name="T10" fmla="*/ 31 w 36"/>
                  <a:gd name="T11" fmla="*/ 31 h 36"/>
                  <a:gd name="T12" fmla="*/ 36 w 36"/>
                  <a:gd name="T13" fmla="*/ 18 h 36"/>
                  <a:gd name="T14" fmla="*/ 31 w 36"/>
                  <a:gd name="T15" fmla="*/ 5 h 36"/>
                  <a:gd name="T16" fmla="*/ 18 w 3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18" y="0"/>
                    </a:moveTo>
                    <a:cubicBezTo>
                      <a:pt x="13" y="0"/>
                      <a:pt x="9" y="2"/>
                      <a:pt x="5" y="5"/>
                    </a:cubicBezTo>
                    <a:cubicBezTo>
                      <a:pt x="2" y="9"/>
                      <a:pt x="0" y="13"/>
                      <a:pt x="0" y="18"/>
                    </a:cubicBezTo>
                    <a:cubicBezTo>
                      <a:pt x="0" y="23"/>
                      <a:pt x="2" y="27"/>
                      <a:pt x="5" y="31"/>
                    </a:cubicBezTo>
                    <a:cubicBezTo>
                      <a:pt x="9" y="34"/>
                      <a:pt x="13" y="36"/>
                      <a:pt x="18" y="36"/>
                    </a:cubicBezTo>
                    <a:cubicBezTo>
                      <a:pt x="23" y="36"/>
                      <a:pt x="27" y="34"/>
                      <a:pt x="31" y="31"/>
                    </a:cubicBezTo>
                    <a:cubicBezTo>
                      <a:pt x="34" y="27"/>
                      <a:pt x="36" y="23"/>
                      <a:pt x="36" y="18"/>
                    </a:cubicBezTo>
                    <a:cubicBezTo>
                      <a:pt x="36" y="13"/>
                      <a:pt x="34" y="9"/>
                      <a:pt x="31" y="5"/>
                    </a:cubicBezTo>
                    <a:cubicBezTo>
                      <a:pt x="27" y="2"/>
                      <a:pt x="23" y="0"/>
                      <a:pt x="18" y="0"/>
                    </a:cubicBez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68" name="Freeform 64">
                <a:extLst>
                  <a:ext uri="{FF2B5EF4-FFF2-40B4-BE49-F238E27FC236}">
                    <a16:creationId xmlns:a16="http://schemas.microsoft.com/office/drawing/2014/main" id="{2096A49D-C5B0-4F7C-B69F-46EF82312144}"/>
                  </a:ext>
                </a:extLst>
              </p:cNvPr>
              <p:cNvSpPr>
                <a:spLocks/>
              </p:cNvSpPr>
              <p:nvPr/>
            </p:nvSpPr>
            <p:spPr bwMode="auto">
              <a:xfrm>
                <a:off x="2984500" y="4483101"/>
                <a:ext cx="87312" cy="87313"/>
              </a:xfrm>
              <a:custGeom>
                <a:avLst/>
                <a:gdLst>
                  <a:gd name="T0" fmla="*/ 18 w 36"/>
                  <a:gd name="T1" fmla="*/ 0 h 36"/>
                  <a:gd name="T2" fmla="*/ 6 w 36"/>
                  <a:gd name="T3" fmla="*/ 5 h 36"/>
                  <a:gd name="T4" fmla="*/ 0 w 36"/>
                  <a:gd name="T5" fmla="*/ 18 h 36"/>
                  <a:gd name="T6" fmla="*/ 6 w 36"/>
                  <a:gd name="T7" fmla="*/ 31 h 36"/>
                  <a:gd name="T8" fmla="*/ 18 w 36"/>
                  <a:gd name="T9" fmla="*/ 36 h 36"/>
                  <a:gd name="T10" fmla="*/ 31 w 36"/>
                  <a:gd name="T11" fmla="*/ 31 h 36"/>
                  <a:gd name="T12" fmla="*/ 36 w 36"/>
                  <a:gd name="T13" fmla="*/ 18 h 36"/>
                  <a:gd name="T14" fmla="*/ 31 w 36"/>
                  <a:gd name="T15" fmla="*/ 5 h 36"/>
                  <a:gd name="T16" fmla="*/ 18 w 3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18" y="0"/>
                    </a:moveTo>
                    <a:cubicBezTo>
                      <a:pt x="13" y="0"/>
                      <a:pt x="9" y="2"/>
                      <a:pt x="6" y="5"/>
                    </a:cubicBezTo>
                    <a:cubicBezTo>
                      <a:pt x="2" y="9"/>
                      <a:pt x="0" y="13"/>
                      <a:pt x="0" y="18"/>
                    </a:cubicBezTo>
                    <a:cubicBezTo>
                      <a:pt x="0" y="23"/>
                      <a:pt x="2" y="27"/>
                      <a:pt x="6" y="31"/>
                    </a:cubicBezTo>
                    <a:cubicBezTo>
                      <a:pt x="9" y="34"/>
                      <a:pt x="13" y="36"/>
                      <a:pt x="18" y="36"/>
                    </a:cubicBezTo>
                    <a:cubicBezTo>
                      <a:pt x="23" y="36"/>
                      <a:pt x="28" y="34"/>
                      <a:pt x="31" y="31"/>
                    </a:cubicBezTo>
                    <a:cubicBezTo>
                      <a:pt x="35" y="27"/>
                      <a:pt x="36" y="23"/>
                      <a:pt x="36" y="18"/>
                    </a:cubicBezTo>
                    <a:cubicBezTo>
                      <a:pt x="36" y="13"/>
                      <a:pt x="35" y="9"/>
                      <a:pt x="31" y="5"/>
                    </a:cubicBezTo>
                    <a:cubicBezTo>
                      <a:pt x="28" y="2"/>
                      <a:pt x="23" y="0"/>
                      <a:pt x="18" y="0"/>
                    </a:cubicBez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69" name="Freeform 65">
                <a:extLst>
                  <a:ext uri="{FF2B5EF4-FFF2-40B4-BE49-F238E27FC236}">
                    <a16:creationId xmlns:a16="http://schemas.microsoft.com/office/drawing/2014/main" id="{60BE347B-8F59-4354-9C81-97A1D4D3144F}"/>
                  </a:ext>
                </a:extLst>
              </p:cNvPr>
              <p:cNvSpPr>
                <a:spLocks/>
              </p:cNvSpPr>
              <p:nvPr/>
            </p:nvSpPr>
            <p:spPr bwMode="auto">
              <a:xfrm>
                <a:off x="5116513" y="5272088"/>
                <a:ext cx="87312" cy="87313"/>
              </a:xfrm>
              <a:custGeom>
                <a:avLst/>
                <a:gdLst>
                  <a:gd name="T0" fmla="*/ 18 w 36"/>
                  <a:gd name="T1" fmla="*/ 0 h 36"/>
                  <a:gd name="T2" fmla="*/ 6 w 36"/>
                  <a:gd name="T3" fmla="*/ 5 h 36"/>
                  <a:gd name="T4" fmla="*/ 0 w 36"/>
                  <a:gd name="T5" fmla="*/ 18 h 36"/>
                  <a:gd name="T6" fmla="*/ 6 w 36"/>
                  <a:gd name="T7" fmla="*/ 31 h 36"/>
                  <a:gd name="T8" fmla="*/ 18 w 36"/>
                  <a:gd name="T9" fmla="*/ 36 h 36"/>
                  <a:gd name="T10" fmla="*/ 31 w 36"/>
                  <a:gd name="T11" fmla="*/ 31 h 36"/>
                  <a:gd name="T12" fmla="*/ 36 w 36"/>
                  <a:gd name="T13" fmla="*/ 18 h 36"/>
                  <a:gd name="T14" fmla="*/ 31 w 36"/>
                  <a:gd name="T15" fmla="*/ 5 h 36"/>
                  <a:gd name="T16" fmla="*/ 18 w 3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18" y="0"/>
                    </a:moveTo>
                    <a:cubicBezTo>
                      <a:pt x="13" y="0"/>
                      <a:pt x="9" y="2"/>
                      <a:pt x="6" y="5"/>
                    </a:cubicBezTo>
                    <a:cubicBezTo>
                      <a:pt x="2" y="9"/>
                      <a:pt x="0" y="13"/>
                      <a:pt x="0" y="18"/>
                    </a:cubicBezTo>
                    <a:cubicBezTo>
                      <a:pt x="0" y="23"/>
                      <a:pt x="2" y="27"/>
                      <a:pt x="6" y="31"/>
                    </a:cubicBezTo>
                    <a:cubicBezTo>
                      <a:pt x="9" y="34"/>
                      <a:pt x="13" y="36"/>
                      <a:pt x="18" y="36"/>
                    </a:cubicBezTo>
                    <a:cubicBezTo>
                      <a:pt x="23" y="36"/>
                      <a:pt x="27" y="34"/>
                      <a:pt x="31" y="31"/>
                    </a:cubicBezTo>
                    <a:cubicBezTo>
                      <a:pt x="34" y="27"/>
                      <a:pt x="36" y="23"/>
                      <a:pt x="36" y="18"/>
                    </a:cubicBezTo>
                    <a:cubicBezTo>
                      <a:pt x="36" y="13"/>
                      <a:pt x="34" y="9"/>
                      <a:pt x="31" y="5"/>
                    </a:cubicBezTo>
                    <a:cubicBezTo>
                      <a:pt x="27" y="2"/>
                      <a:pt x="23" y="0"/>
                      <a:pt x="18" y="0"/>
                    </a:cubicBez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72" name="Line 68">
                <a:extLst>
                  <a:ext uri="{FF2B5EF4-FFF2-40B4-BE49-F238E27FC236}">
                    <a16:creationId xmlns:a16="http://schemas.microsoft.com/office/drawing/2014/main" id="{2B129A1E-10C7-4BA1-951C-B4CAA3F94BAF}"/>
                  </a:ext>
                </a:extLst>
              </p:cNvPr>
              <p:cNvSpPr>
                <a:spLocks noChangeShapeType="1"/>
              </p:cNvSpPr>
              <p:nvPr/>
            </p:nvSpPr>
            <p:spPr bwMode="auto">
              <a:xfrm flipH="1">
                <a:off x="2139950" y="4114801"/>
                <a:ext cx="257175" cy="284163"/>
              </a:xfrm>
              <a:prstGeom prst="line">
                <a:avLst/>
              </a:prstGeom>
              <a:noFill/>
              <a:ln w="9525" cap="rnd">
                <a:solidFill>
                  <a:srgbClr val="000099"/>
                </a:solidFill>
                <a:prstDash val="solid"/>
                <a:round/>
                <a:headEnd type="triangle" w="med" len="med"/>
                <a:tailEnd type="non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73" name="Line 69">
                <a:extLst>
                  <a:ext uri="{FF2B5EF4-FFF2-40B4-BE49-F238E27FC236}">
                    <a16:creationId xmlns:a16="http://schemas.microsoft.com/office/drawing/2014/main" id="{0E151D4F-A533-4276-8750-45B1DA061D39}"/>
                  </a:ext>
                </a:extLst>
              </p:cNvPr>
              <p:cNvSpPr>
                <a:spLocks noChangeShapeType="1"/>
              </p:cNvSpPr>
              <p:nvPr/>
            </p:nvSpPr>
            <p:spPr bwMode="auto">
              <a:xfrm>
                <a:off x="1203325" y="3097213"/>
                <a:ext cx="0" cy="333375"/>
              </a:xfrm>
              <a:prstGeom prst="line">
                <a:avLst/>
              </a:prstGeom>
              <a:noFill/>
              <a:ln w="9525" cap="rnd">
                <a:solidFill>
                  <a:srgbClr val="000099"/>
                </a:solidFill>
                <a:prstDash val="solid"/>
                <a:round/>
                <a:headEnd type="triangle" w="med" len="med"/>
                <a:tailEnd type="non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74" name="Line 70">
                <a:extLst>
                  <a:ext uri="{FF2B5EF4-FFF2-40B4-BE49-F238E27FC236}">
                    <a16:creationId xmlns:a16="http://schemas.microsoft.com/office/drawing/2014/main" id="{8035B30B-E8F6-4E9E-9D48-529810CC88DA}"/>
                  </a:ext>
                </a:extLst>
              </p:cNvPr>
              <p:cNvSpPr>
                <a:spLocks noChangeShapeType="1"/>
              </p:cNvSpPr>
              <p:nvPr/>
            </p:nvSpPr>
            <p:spPr bwMode="auto">
              <a:xfrm flipV="1">
                <a:off x="2462213" y="2489201"/>
                <a:ext cx="0" cy="1320800"/>
              </a:xfrm>
              <a:prstGeom prst="line">
                <a:avLst/>
              </a:prstGeom>
              <a:noFill/>
              <a:ln w="28575" cap="rnd">
                <a:solidFill>
                  <a:srgbClr val="000099"/>
                </a:solidFill>
                <a:prstDash val="solid"/>
                <a:round/>
                <a:headEnd type="triangle" w="med" len="med"/>
                <a:tailEnd type="non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75" name="Line 71">
                <a:extLst>
                  <a:ext uri="{FF2B5EF4-FFF2-40B4-BE49-F238E27FC236}">
                    <a16:creationId xmlns:a16="http://schemas.microsoft.com/office/drawing/2014/main" id="{DA607D42-73CD-4464-B2AF-B538BC00C57D}"/>
                  </a:ext>
                </a:extLst>
              </p:cNvPr>
              <p:cNvSpPr>
                <a:spLocks noChangeShapeType="1"/>
              </p:cNvSpPr>
              <p:nvPr/>
            </p:nvSpPr>
            <p:spPr bwMode="auto">
              <a:xfrm flipV="1">
                <a:off x="1203325" y="2117726"/>
                <a:ext cx="0" cy="511175"/>
              </a:xfrm>
              <a:prstGeom prst="line">
                <a:avLst/>
              </a:prstGeom>
              <a:noFill/>
              <a:ln w="28575" cap="rnd">
                <a:solidFill>
                  <a:srgbClr val="000099"/>
                </a:solidFill>
                <a:prstDash val="solid"/>
                <a:round/>
                <a:headEnd type="triangle" w="med" len="med"/>
                <a:tailEnd type="non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96" name="Freeform 44">
                <a:extLst>
                  <a:ext uri="{FF2B5EF4-FFF2-40B4-BE49-F238E27FC236}">
                    <a16:creationId xmlns:a16="http://schemas.microsoft.com/office/drawing/2014/main" id="{0917CA6C-9E5D-4DDC-8266-0DBBEEC8EB3A}"/>
                  </a:ext>
                </a:extLst>
              </p:cNvPr>
              <p:cNvSpPr>
                <a:spLocks/>
              </p:cNvSpPr>
              <p:nvPr/>
            </p:nvSpPr>
            <p:spPr bwMode="auto">
              <a:xfrm>
                <a:off x="3058823" y="4541214"/>
                <a:ext cx="2130220" cy="787386"/>
              </a:xfrm>
              <a:custGeom>
                <a:avLst/>
                <a:gdLst>
                  <a:gd name="T0" fmla="*/ 1870 w 1870"/>
                  <a:gd name="T1" fmla="*/ 899 h 899"/>
                  <a:gd name="T2" fmla="*/ 528 w 1870"/>
                  <a:gd name="T3" fmla="*/ 403 h 899"/>
                  <a:gd name="T4" fmla="*/ 176 w 1870"/>
                  <a:gd name="T5" fmla="*/ 67 h 899"/>
                  <a:gd name="T6" fmla="*/ 86 w 1870"/>
                  <a:gd name="T7" fmla="*/ 43 h 899"/>
                  <a:gd name="T8" fmla="*/ 0 w 1870"/>
                  <a:gd name="T9" fmla="*/ 0 h 899"/>
                  <a:gd name="connsiteX0" fmla="*/ 9540 w 9540"/>
                  <a:gd name="connsiteY0" fmla="*/ 9522 h 9522"/>
                  <a:gd name="connsiteX1" fmla="*/ 2364 w 9540"/>
                  <a:gd name="connsiteY1" fmla="*/ 4005 h 9522"/>
                  <a:gd name="connsiteX2" fmla="*/ 481 w 9540"/>
                  <a:gd name="connsiteY2" fmla="*/ 267 h 9522"/>
                  <a:gd name="connsiteX3" fmla="*/ 0 w 9540"/>
                  <a:gd name="connsiteY3" fmla="*/ 0 h 9522"/>
                  <a:gd name="connsiteX0" fmla="*/ 9496 w 9496"/>
                  <a:gd name="connsiteY0" fmla="*/ 9720 h 9720"/>
                  <a:gd name="connsiteX1" fmla="*/ 1974 w 9496"/>
                  <a:gd name="connsiteY1" fmla="*/ 3926 h 9720"/>
                  <a:gd name="connsiteX2" fmla="*/ 0 w 9496"/>
                  <a:gd name="connsiteY2" fmla="*/ 0 h 9720"/>
                  <a:gd name="connsiteX0" fmla="*/ 7921 w 7921"/>
                  <a:gd name="connsiteY0" fmla="*/ 5961 h 5961"/>
                  <a:gd name="connsiteX1" fmla="*/ 0 w 7921"/>
                  <a:gd name="connsiteY1" fmla="*/ 0 h 5961"/>
                </a:gdLst>
                <a:ahLst/>
                <a:cxnLst>
                  <a:cxn ang="0">
                    <a:pos x="connsiteX0" y="connsiteY0"/>
                  </a:cxn>
                  <a:cxn ang="0">
                    <a:pos x="connsiteX1" y="connsiteY1"/>
                  </a:cxn>
                </a:cxnLst>
                <a:rect l="l" t="t" r="r" b="b"/>
                <a:pathLst>
                  <a:path w="7921" h="5961">
                    <a:moveTo>
                      <a:pt x="7921" y="5961"/>
                    </a:moveTo>
                    <a:lnTo>
                      <a:pt x="0" y="0"/>
                    </a:lnTo>
                  </a:path>
                </a:pathLst>
              </a:custGeom>
              <a:noFill/>
              <a:ln w="28575" cap="rnd">
                <a:solidFill>
                  <a:srgbClr val="000099"/>
                </a:solidFill>
                <a:prstDash val="sysDash"/>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dirty="0"/>
              </a:p>
            </p:txBody>
          </p:sp>
        </p:grpSp>
        <p:sp>
          <p:nvSpPr>
            <p:cNvPr id="80" name="ZoneTexte 79">
              <a:extLst>
                <a:ext uri="{FF2B5EF4-FFF2-40B4-BE49-F238E27FC236}">
                  <a16:creationId xmlns:a16="http://schemas.microsoft.com/office/drawing/2014/main" id="{FF887738-6737-4473-9B3C-ACC46EBDC7C6}"/>
                </a:ext>
              </a:extLst>
            </p:cNvPr>
            <p:cNvSpPr txBox="1"/>
            <p:nvPr/>
          </p:nvSpPr>
          <p:spPr>
            <a:xfrm>
              <a:off x="1283674" y="5854613"/>
              <a:ext cx="276038" cy="307777"/>
            </a:xfrm>
            <a:prstGeom prst="rect">
              <a:avLst/>
            </a:prstGeom>
            <a:noFill/>
          </p:spPr>
          <p:txBody>
            <a:bodyPr wrap="none" rtlCol="0">
              <a:spAutoFit/>
            </a:bodyPr>
            <a:lstStyle/>
            <a:p>
              <a:pPr algn="ctr"/>
              <a:r>
                <a:rPr lang="fr-FR" sz="1400" dirty="0"/>
                <a:t>1</a:t>
              </a:r>
            </a:p>
          </p:txBody>
        </p:sp>
        <p:sp>
          <p:nvSpPr>
            <p:cNvPr id="81" name="ZoneTexte 80">
              <a:extLst>
                <a:ext uri="{FF2B5EF4-FFF2-40B4-BE49-F238E27FC236}">
                  <a16:creationId xmlns:a16="http://schemas.microsoft.com/office/drawing/2014/main" id="{76AF58E2-363A-4801-8E54-9F45FD4A2807}"/>
                </a:ext>
              </a:extLst>
            </p:cNvPr>
            <p:cNvSpPr txBox="1"/>
            <p:nvPr/>
          </p:nvSpPr>
          <p:spPr>
            <a:xfrm>
              <a:off x="1426659" y="5854613"/>
              <a:ext cx="276038" cy="307777"/>
            </a:xfrm>
            <a:prstGeom prst="rect">
              <a:avLst/>
            </a:prstGeom>
            <a:noFill/>
          </p:spPr>
          <p:txBody>
            <a:bodyPr wrap="none" rtlCol="0">
              <a:spAutoFit/>
            </a:bodyPr>
            <a:lstStyle/>
            <a:p>
              <a:pPr algn="ctr"/>
              <a:r>
                <a:rPr lang="fr-FR" sz="1400" dirty="0"/>
                <a:t>2</a:t>
              </a:r>
            </a:p>
          </p:txBody>
        </p:sp>
        <p:sp>
          <p:nvSpPr>
            <p:cNvPr id="82" name="ZoneTexte 81">
              <a:extLst>
                <a:ext uri="{FF2B5EF4-FFF2-40B4-BE49-F238E27FC236}">
                  <a16:creationId xmlns:a16="http://schemas.microsoft.com/office/drawing/2014/main" id="{E001EE86-0A23-4C80-846F-9383CDBD1CD5}"/>
                </a:ext>
              </a:extLst>
            </p:cNvPr>
            <p:cNvSpPr txBox="1"/>
            <p:nvPr/>
          </p:nvSpPr>
          <p:spPr>
            <a:xfrm>
              <a:off x="1569644" y="5854613"/>
              <a:ext cx="276038" cy="307777"/>
            </a:xfrm>
            <a:prstGeom prst="rect">
              <a:avLst/>
            </a:prstGeom>
            <a:noFill/>
          </p:spPr>
          <p:txBody>
            <a:bodyPr wrap="none" rtlCol="0">
              <a:spAutoFit/>
            </a:bodyPr>
            <a:lstStyle/>
            <a:p>
              <a:pPr algn="ctr"/>
              <a:r>
                <a:rPr lang="fr-FR" sz="1400" dirty="0"/>
                <a:t>3</a:t>
              </a:r>
            </a:p>
          </p:txBody>
        </p:sp>
        <p:sp>
          <p:nvSpPr>
            <p:cNvPr id="83" name="ZoneTexte 82">
              <a:extLst>
                <a:ext uri="{FF2B5EF4-FFF2-40B4-BE49-F238E27FC236}">
                  <a16:creationId xmlns:a16="http://schemas.microsoft.com/office/drawing/2014/main" id="{6EFF3C45-BA07-4127-9972-D4F3F3FC5D4F}"/>
                </a:ext>
              </a:extLst>
            </p:cNvPr>
            <p:cNvSpPr txBox="1"/>
            <p:nvPr/>
          </p:nvSpPr>
          <p:spPr>
            <a:xfrm>
              <a:off x="1712630" y="5854613"/>
              <a:ext cx="276038" cy="307777"/>
            </a:xfrm>
            <a:prstGeom prst="rect">
              <a:avLst/>
            </a:prstGeom>
            <a:noFill/>
          </p:spPr>
          <p:txBody>
            <a:bodyPr wrap="none" rtlCol="0">
              <a:spAutoFit/>
            </a:bodyPr>
            <a:lstStyle/>
            <a:p>
              <a:pPr algn="ctr"/>
              <a:r>
                <a:rPr lang="fr-FR" sz="1400" dirty="0"/>
                <a:t>4</a:t>
              </a:r>
            </a:p>
          </p:txBody>
        </p:sp>
        <p:sp>
          <p:nvSpPr>
            <p:cNvPr id="84" name="ZoneTexte 83">
              <a:extLst>
                <a:ext uri="{FF2B5EF4-FFF2-40B4-BE49-F238E27FC236}">
                  <a16:creationId xmlns:a16="http://schemas.microsoft.com/office/drawing/2014/main" id="{015D4163-8588-4835-ADE2-6A6A11BE80A0}"/>
                </a:ext>
              </a:extLst>
            </p:cNvPr>
            <p:cNvSpPr txBox="1"/>
            <p:nvPr/>
          </p:nvSpPr>
          <p:spPr>
            <a:xfrm>
              <a:off x="2139492" y="5854613"/>
              <a:ext cx="276038" cy="307777"/>
            </a:xfrm>
            <a:prstGeom prst="rect">
              <a:avLst/>
            </a:prstGeom>
            <a:noFill/>
          </p:spPr>
          <p:txBody>
            <a:bodyPr wrap="none" rtlCol="0">
              <a:spAutoFit/>
            </a:bodyPr>
            <a:lstStyle/>
            <a:p>
              <a:pPr algn="ctr"/>
              <a:r>
                <a:rPr lang="fr-FR" sz="1400" dirty="0"/>
                <a:t>7</a:t>
              </a:r>
            </a:p>
          </p:txBody>
        </p:sp>
        <p:sp>
          <p:nvSpPr>
            <p:cNvPr id="85" name="ZoneTexte 84">
              <a:extLst>
                <a:ext uri="{FF2B5EF4-FFF2-40B4-BE49-F238E27FC236}">
                  <a16:creationId xmlns:a16="http://schemas.microsoft.com/office/drawing/2014/main" id="{E7F229FB-3759-41C4-B927-61DF1093F676}"/>
                </a:ext>
              </a:extLst>
            </p:cNvPr>
            <p:cNvSpPr txBox="1"/>
            <p:nvPr/>
          </p:nvSpPr>
          <p:spPr>
            <a:xfrm>
              <a:off x="2277785" y="5854613"/>
              <a:ext cx="276038" cy="307777"/>
            </a:xfrm>
            <a:prstGeom prst="rect">
              <a:avLst/>
            </a:prstGeom>
            <a:noFill/>
          </p:spPr>
          <p:txBody>
            <a:bodyPr wrap="none" rtlCol="0">
              <a:spAutoFit/>
            </a:bodyPr>
            <a:lstStyle/>
            <a:p>
              <a:pPr algn="ctr"/>
              <a:r>
                <a:rPr lang="fr-FR" sz="1400" dirty="0"/>
                <a:t>8</a:t>
              </a:r>
            </a:p>
          </p:txBody>
        </p:sp>
        <p:sp>
          <p:nvSpPr>
            <p:cNvPr id="86" name="ZoneTexte 85">
              <a:extLst>
                <a:ext uri="{FF2B5EF4-FFF2-40B4-BE49-F238E27FC236}">
                  <a16:creationId xmlns:a16="http://schemas.microsoft.com/office/drawing/2014/main" id="{2730E528-E021-418A-B669-81EBDBA869CE}"/>
                </a:ext>
              </a:extLst>
            </p:cNvPr>
            <p:cNvSpPr txBox="1"/>
            <p:nvPr/>
          </p:nvSpPr>
          <p:spPr>
            <a:xfrm>
              <a:off x="2416078" y="5854613"/>
              <a:ext cx="276038" cy="307777"/>
            </a:xfrm>
            <a:prstGeom prst="rect">
              <a:avLst/>
            </a:prstGeom>
            <a:noFill/>
          </p:spPr>
          <p:txBody>
            <a:bodyPr wrap="none" rtlCol="0">
              <a:spAutoFit/>
            </a:bodyPr>
            <a:lstStyle/>
            <a:p>
              <a:pPr algn="ctr"/>
              <a:r>
                <a:rPr lang="fr-FR" sz="1400" dirty="0"/>
                <a:t>9</a:t>
              </a:r>
            </a:p>
          </p:txBody>
        </p:sp>
        <p:sp>
          <p:nvSpPr>
            <p:cNvPr id="87" name="ZoneTexte 86">
              <a:extLst>
                <a:ext uri="{FF2B5EF4-FFF2-40B4-BE49-F238E27FC236}">
                  <a16:creationId xmlns:a16="http://schemas.microsoft.com/office/drawing/2014/main" id="{894DF664-4A64-4178-9EE2-8C9355977F63}"/>
                </a:ext>
              </a:extLst>
            </p:cNvPr>
            <p:cNvSpPr txBox="1"/>
            <p:nvPr/>
          </p:nvSpPr>
          <p:spPr>
            <a:xfrm>
              <a:off x="2508686" y="5854613"/>
              <a:ext cx="367408" cy="307777"/>
            </a:xfrm>
            <a:prstGeom prst="rect">
              <a:avLst/>
            </a:prstGeom>
            <a:noFill/>
          </p:spPr>
          <p:txBody>
            <a:bodyPr wrap="none" rtlCol="0">
              <a:spAutoFit/>
            </a:bodyPr>
            <a:lstStyle/>
            <a:p>
              <a:pPr algn="ctr"/>
              <a:r>
                <a:rPr lang="fr-FR" sz="1400" dirty="0"/>
                <a:t>10</a:t>
              </a:r>
            </a:p>
          </p:txBody>
        </p:sp>
        <p:sp>
          <p:nvSpPr>
            <p:cNvPr id="88" name="ZoneTexte 87">
              <a:extLst>
                <a:ext uri="{FF2B5EF4-FFF2-40B4-BE49-F238E27FC236}">
                  <a16:creationId xmlns:a16="http://schemas.microsoft.com/office/drawing/2014/main" id="{E897CD39-718C-4336-8D15-A8E02EC0245F}"/>
                </a:ext>
              </a:extLst>
            </p:cNvPr>
            <p:cNvSpPr txBox="1"/>
            <p:nvPr/>
          </p:nvSpPr>
          <p:spPr>
            <a:xfrm>
              <a:off x="3082773" y="5854613"/>
              <a:ext cx="367408" cy="307777"/>
            </a:xfrm>
            <a:prstGeom prst="rect">
              <a:avLst/>
            </a:prstGeom>
            <a:noFill/>
          </p:spPr>
          <p:txBody>
            <a:bodyPr wrap="none" rtlCol="0">
              <a:spAutoFit/>
            </a:bodyPr>
            <a:lstStyle/>
            <a:p>
              <a:pPr algn="ctr"/>
              <a:r>
                <a:rPr lang="fr-FR" sz="1400" dirty="0"/>
                <a:t>14</a:t>
              </a:r>
            </a:p>
          </p:txBody>
        </p:sp>
        <p:sp>
          <p:nvSpPr>
            <p:cNvPr id="89" name="ZoneTexte 88">
              <a:extLst>
                <a:ext uri="{FF2B5EF4-FFF2-40B4-BE49-F238E27FC236}">
                  <a16:creationId xmlns:a16="http://schemas.microsoft.com/office/drawing/2014/main" id="{C82397AE-C1FA-4BC5-BD24-B4A5B94AA83D}"/>
                </a:ext>
              </a:extLst>
            </p:cNvPr>
            <p:cNvSpPr txBox="1"/>
            <p:nvPr/>
          </p:nvSpPr>
          <p:spPr>
            <a:xfrm>
              <a:off x="5197545" y="5854613"/>
              <a:ext cx="367408" cy="307777"/>
            </a:xfrm>
            <a:prstGeom prst="rect">
              <a:avLst/>
            </a:prstGeom>
            <a:noFill/>
          </p:spPr>
          <p:txBody>
            <a:bodyPr wrap="none" rtlCol="0">
              <a:spAutoFit/>
            </a:bodyPr>
            <a:lstStyle/>
            <a:p>
              <a:pPr algn="ctr"/>
              <a:r>
                <a:rPr lang="fr-FR" sz="1400" dirty="0"/>
                <a:t>29</a:t>
              </a:r>
            </a:p>
          </p:txBody>
        </p:sp>
        <p:sp>
          <p:nvSpPr>
            <p:cNvPr id="90" name="ZoneTexte 89">
              <a:extLst>
                <a:ext uri="{FF2B5EF4-FFF2-40B4-BE49-F238E27FC236}">
                  <a16:creationId xmlns:a16="http://schemas.microsoft.com/office/drawing/2014/main" id="{4B7F22BA-FF30-4E44-BC29-E5BD158469D9}"/>
                </a:ext>
              </a:extLst>
            </p:cNvPr>
            <p:cNvSpPr txBox="1"/>
            <p:nvPr/>
          </p:nvSpPr>
          <p:spPr>
            <a:xfrm>
              <a:off x="951981" y="5620299"/>
              <a:ext cx="276037" cy="307777"/>
            </a:xfrm>
            <a:prstGeom prst="rect">
              <a:avLst/>
            </a:prstGeom>
            <a:noFill/>
          </p:spPr>
          <p:txBody>
            <a:bodyPr wrap="none" rtlCol="0">
              <a:spAutoFit/>
            </a:bodyPr>
            <a:lstStyle/>
            <a:p>
              <a:pPr algn="r"/>
              <a:r>
                <a:rPr lang="fr-FR" sz="1400" dirty="0"/>
                <a:t>0</a:t>
              </a:r>
            </a:p>
          </p:txBody>
        </p:sp>
        <p:sp>
          <p:nvSpPr>
            <p:cNvPr id="91" name="ZoneTexte 90">
              <a:extLst>
                <a:ext uri="{FF2B5EF4-FFF2-40B4-BE49-F238E27FC236}">
                  <a16:creationId xmlns:a16="http://schemas.microsoft.com/office/drawing/2014/main" id="{DC12FBF3-F681-40CB-A0E0-AA5D740324E0}"/>
                </a:ext>
              </a:extLst>
            </p:cNvPr>
            <p:cNvSpPr txBox="1"/>
            <p:nvPr/>
          </p:nvSpPr>
          <p:spPr>
            <a:xfrm>
              <a:off x="769239" y="4925535"/>
              <a:ext cx="458779" cy="307777"/>
            </a:xfrm>
            <a:prstGeom prst="rect">
              <a:avLst/>
            </a:prstGeom>
            <a:noFill/>
          </p:spPr>
          <p:txBody>
            <a:bodyPr wrap="none" rtlCol="0">
              <a:spAutoFit/>
            </a:bodyPr>
            <a:lstStyle/>
            <a:p>
              <a:pPr algn="r"/>
              <a:r>
                <a:rPr lang="fr-FR" sz="1400" dirty="0"/>
                <a:t>100</a:t>
              </a:r>
            </a:p>
          </p:txBody>
        </p:sp>
        <p:sp>
          <p:nvSpPr>
            <p:cNvPr id="92" name="ZoneTexte 91">
              <a:extLst>
                <a:ext uri="{FF2B5EF4-FFF2-40B4-BE49-F238E27FC236}">
                  <a16:creationId xmlns:a16="http://schemas.microsoft.com/office/drawing/2014/main" id="{3F243AE9-79A7-434A-B7D2-8288AF5E5EC1}"/>
                </a:ext>
              </a:extLst>
            </p:cNvPr>
            <p:cNvSpPr txBox="1"/>
            <p:nvPr/>
          </p:nvSpPr>
          <p:spPr>
            <a:xfrm>
              <a:off x="637793" y="4230771"/>
              <a:ext cx="590225" cy="307777"/>
            </a:xfrm>
            <a:prstGeom prst="rect">
              <a:avLst/>
            </a:prstGeom>
            <a:noFill/>
          </p:spPr>
          <p:txBody>
            <a:bodyPr wrap="none" rtlCol="0">
              <a:spAutoFit/>
            </a:bodyPr>
            <a:lstStyle/>
            <a:p>
              <a:pPr algn="r"/>
              <a:r>
                <a:rPr lang="fr-FR" sz="1400" dirty="0"/>
                <a:t>1 000</a:t>
              </a:r>
            </a:p>
          </p:txBody>
        </p:sp>
        <p:sp>
          <p:nvSpPr>
            <p:cNvPr id="93" name="ZoneTexte 92">
              <a:extLst>
                <a:ext uri="{FF2B5EF4-FFF2-40B4-BE49-F238E27FC236}">
                  <a16:creationId xmlns:a16="http://schemas.microsoft.com/office/drawing/2014/main" id="{89B74551-8CF2-46C6-BB38-49A5F5C14C57}"/>
                </a:ext>
              </a:extLst>
            </p:cNvPr>
            <p:cNvSpPr txBox="1"/>
            <p:nvPr/>
          </p:nvSpPr>
          <p:spPr>
            <a:xfrm>
              <a:off x="546421" y="3536007"/>
              <a:ext cx="681597" cy="307777"/>
            </a:xfrm>
            <a:prstGeom prst="rect">
              <a:avLst/>
            </a:prstGeom>
            <a:noFill/>
          </p:spPr>
          <p:txBody>
            <a:bodyPr wrap="none" rtlCol="0">
              <a:spAutoFit/>
            </a:bodyPr>
            <a:lstStyle/>
            <a:p>
              <a:pPr algn="r"/>
              <a:r>
                <a:rPr lang="fr-FR" sz="1400" dirty="0"/>
                <a:t>10 000</a:t>
              </a:r>
            </a:p>
          </p:txBody>
        </p:sp>
        <p:sp>
          <p:nvSpPr>
            <p:cNvPr id="94" name="ZoneTexte 93">
              <a:extLst>
                <a:ext uri="{FF2B5EF4-FFF2-40B4-BE49-F238E27FC236}">
                  <a16:creationId xmlns:a16="http://schemas.microsoft.com/office/drawing/2014/main" id="{9FCF1C4A-F351-4CA9-8D2A-99FC05A0C517}"/>
                </a:ext>
              </a:extLst>
            </p:cNvPr>
            <p:cNvSpPr txBox="1"/>
            <p:nvPr/>
          </p:nvSpPr>
          <p:spPr>
            <a:xfrm>
              <a:off x="455050" y="2841243"/>
              <a:ext cx="772968" cy="307777"/>
            </a:xfrm>
            <a:prstGeom prst="rect">
              <a:avLst/>
            </a:prstGeom>
            <a:noFill/>
          </p:spPr>
          <p:txBody>
            <a:bodyPr wrap="none" rtlCol="0">
              <a:spAutoFit/>
            </a:bodyPr>
            <a:lstStyle/>
            <a:p>
              <a:pPr algn="r"/>
              <a:r>
                <a:rPr lang="fr-FR" sz="1400" dirty="0"/>
                <a:t>100 000</a:t>
              </a:r>
            </a:p>
          </p:txBody>
        </p:sp>
        <p:sp>
          <p:nvSpPr>
            <p:cNvPr id="95" name="ZoneTexte 94">
              <a:extLst>
                <a:ext uri="{FF2B5EF4-FFF2-40B4-BE49-F238E27FC236}">
                  <a16:creationId xmlns:a16="http://schemas.microsoft.com/office/drawing/2014/main" id="{0A09E6BA-19AF-40AD-A632-503F0178B1EE}"/>
                </a:ext>
              </a:extLst>
            </p:cNvPr>
            <p:cNvSpPr txBox="1"/>
            <p:nvPr/>
          </p:nvSpPr>
          <p:spPr>
            <a:xfrm>
              <a:off x="2871516" y="6218287"/>
              <a:ext cx="539315" cy="307777"/>
            </a:xfrm>
            <a:prstGeom prst="rect">
              <a:avLst/>
            </a:prstGeom>
            <a:noFill/>
          </p:spPr>
          <p:txBody>
            <a:bodyPr wrap="none" rtlCol="0">
              <a:spAutoFit/>
            </a:bodyPr>
            <a:lstStyle/>
            <a:p>
              <a:pPr algn="ctr"/>
              <a:r>
                <a:rPr lang="fr-FR" sz="1400" b="1" dirty="0"/>
                <a:t>Days</a:t>
              </a:r>
            </a:p>
          </p:txBody>
        </p:sp>
        <p:sp>
          <p:nvSpPr>
            <p:cNvPr id="98" name="ZoneTexte 97">
              <a:extLst>
                <a:ext uri="{FF2B5EF4-FFF2-40B4-BE49-F238E27FC236}">
                  <a16:creationId xmlns:a16="http://schemas.microsoft.com/office/drawing/2014/main" id="{1C379A5A-6D2E-47B6-B5BF-8973F10A399C}"/>
                </a:ext>
              </a:extLst>
            </p:cNvPr>
            <p:cNvSpPr txBox="1"/>
            <p:nvPr/>
          </p:nvSpPr>
          <p:spPr>
            <a:xfrm>
              <a:off x="1302196" y="3612875"/>
              <a:ext cx="471603" cy="338554"/>
            </a:xfrm>
            <a:prstGeom prst="rect">
              <a:avLst/>
            </a:prstGeom>
            <a:noFill/>
          </p:spPr>
          <p:txBody>
            <a:bodyPr wrap="none" rtlCol="0">
              <a:spAutoFit/>
            </a:bodyPr>
            <a:lstStyle/>
            <a:p>
              <a:pPr algn="ctr"/>
              <a:r>
                <a:rPr lang="fr-FR" sz="1600" b="1" dirty="0"/>
                <a:t>WT</a:t>
              </a:r>
            </a:p>
          </p:txBody>
        </p:sp>
        <p:sp>
          <p:nvSpPr>
            <p:cNvPr id="100" name="ZoneTexte 99">
              <a:extLst>
                <a:ext uri="{FF2B5EF4-FFF2-40B4-BE49-F238E27FC236}">
                  <a16:creationId xmlns:a16="http://schemas.microsoft.com/office/drawing/2014/main" id="{1FBA8341-EC9F-4FE7-B53C-9FAF7CBA242A}"/>
                </a:ext>
              </a:extLst>
            </p:cNvPr>
            <p:cNvSpPr txBox="1"/>
            <p:nvPr/>
          </p:nvSpPr>
          <p:spPr>
            <a:xfrm>
              <a:off x="1809370" y="4625004"/>
              <a:ext cx="904222" cy="338554"/>
            </a:xfrm>
            <a:prstGeom prst="rect">
              <a:avLst/>
            </a:prstGeom>
            <a:noFill/>
          </p:spPr>
          <p:txBody>
            <a:bodyPr wrap="none" rtlCol="0">
              <a:spAutoFit/>
            </a:bodyPr>
            <a:lstStyle/>
            <a:p>
              <a:pPr algn="ctr"/>
              <a:r>
                <a:rPr lang="fr-FR" sz="1600" b="1" dirty="0"/>
                <a:t>Q67Q/H</a:t>
              </a:r>
            </a:p>
          </p:txBody>
        </p:sp>
        <p:sp>
          <p:nvSpPr>
            <p:cNvPr id="118" name="ZoneTexte 117">
              <a:extLst>
                <a:ext uri="{FF2B5EF4-FFF2-40B4-BE49-F238E27FC236}">
                  <a16:creationId xmlns:a16="http://schemas.microsoft.com/office/drawing/2014/main" id="{A50043F9-A714-4272-90A5-24552849483B}"/>
                </a:ext>
              </a:extLst>
            </p:cNvPr>
            <p:cNvSpPr txBox="1"/>
            <p:nvPr/>
          </p:nvSpPr>
          <p:spPr>
            <a:xfrm rot="16200000">
              <a:off x="-620836" y="4174128"/>
              <a:ext cx="1860509" cy="307777"/>
            </a:xfrm>
            <a:prstGeom prst="rect">
              <a:avLst/>
            </a:prstGeom>
            <a:noFill/>
          </p:spPr>
          <p:txBody>
            <a:bodyPr wrap="none" rtlCol="0">
              <a:spAutoFit/>
            </a:bodyPr>
            <a:lstStyle/>
            <a:p>
              <a:pPr algn="ctr"/>
              <a:r>
                <a:rPr lang="fr-FR" sz="1400" b="1" dirty="0"/>
                <a:t>HIV-1 RNA (copies/ml)</a:t>
              </a:r>
            </a:p>
          </p:txBody>
        </p:sp>
        <p:sp>
          <p:nvSpPr>
            <p:cNvPr id="126" name="Rectangle : coins arrondis 125">
              <a:extLst>
                <a:ext uri="{FF2B5EF4-FFF2-40B4-BE49-F238E27FC236}">
                  <a16:creationId xmlns:a16="http://schemas.microsoft.com/office/drawing/2014/main" id="{BD794ADB-C67E-4D17-A761-D9C528D686CA}"/>
                </a:ext>
              </a:extLst>
            </p:cNvPr>
            <p:cNvSpPr/>
            <p:nvPr/>
          </p:nvSpPr>
          <p:spPr>
            <a:xfrm>
              <a:off x="1433071" y="2308798"/>
              <a:ext cx="3901810" cy="366536"/>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t>Single-dose SC LEN – 20 mg</a:t>
              </a:r>
            </a:p>
          </p:txBody>
        </p:sp>
        <p:sp>
          <p:nvSpPr>
            <p:cNvPr id="127" name="Rectangle : coins arrondis 126">
              <a:extLst>
                <a:ext uri="{FF2B5EF4-FFF2-40B4-BE49-F238E27FC236}">
                  <a16:creationId xmlns:a16="http://schemas.microsoft.com/office/drawing/2014/main" id="{2139F906-7065-4F7F-B843-89073C6D3B9D}"/>
                </a:ext>
              </a:extLst>
            </p:cNvPr>
            <p:cNvSpPr/>
            <p:nvPr/>
          </p:nvSpPr>
          <p:spPr>
            <a:xfrm>
              <a:off x="2660719" y="2690372"/>
              <a:ext cx="2674161" cy="366536"/>
            </a:xfrm>
            <a:prstGeom prst="round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dirty="0"/>
                <a:t>B/F/TAF QD</a:t>
              </a:r>
            </a:p>
          </p:txBody>
        </p:sp>
        <p:sp>
          <p:nvSpPr>
            <p:cNvPr id="128" name="Rectangle : coins arrondis 127">
              <a:extLst>
                <a:ext uri="{FF2B5EF4-FFF2-40B4-BE49-F238E27FC236}">
                  <a16:creationId xmlns:a16="http://schemas.microsoft.com/office/drawing/2014/main" id="{83C014D3-D9D3-4AE7-A03B-52C22B0A4374}"/>
                </a:ext>
              </a:extLst>
            </p:cNvPr>
            <p:cNvSpPr/>
            <p:nvPr/>
          </p:nvSpPr>
          <p:spPr>
            <a:xfrm>
              <a:off x="1433071" y="1897911"/>
              <a:ext cx="3901810" cy="366536"/>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solidFill>
                    <a:schemeClr val="tx1"/>
                  </a:solidFill>
                </a:rPr>
                <a:t>Participant 20-3</a:t>
              </a:r>
            </a:p>
          </p:txBody>
        </p:sp>
        <p:sp>
          <p:nvSpPr>
            <p:cNvPr id="132" name="ZoneTexte 131">
              <a:extLst>
                <a:ext uri="{FF2B5EF4-FFF2-40B4-BE49-F238E27FC236}">
                  <a16:creationId xmlns:a16="http://schemas.microsoft.com/office/drawing/2014/main" id="{827E4EC8-FDEA-4721-AB9E-F19D132F3B33}"/>
                </a:ext>
              </a:extLst>
            </p:cNvPr>
            <p:cNvSpPr txBox="1"/>
            <p:nvPr/>
          </p:nvSpPr>
          <p:spPr>
            <a:xfrm>
              <a:off x="860610" y="5104590"/>
              <a:ext cx="367408" cy="307777"/>
            </a:xfrm>
            <a:prstGeom prst="rect">
              <a:avLst/>
            </a:prstGeom>
            <a:noFill/>
          </p:spPr>
          <p:txBody>
            <a:bodyPr wrap="none" rtlCol="0">
              <a:spAutoFit/>
            </a:bodyPr>
            <a:lstStyle/>
            <a:p>
              <a:pPr algn="r"/>
              <a:r>
                <a:rPr lang="fr-FR" sz="1400" dirty="0"/>
                <a:t>50</a:t>
              </a:r>
            </a:p>
          </p:txBody>
        </p:sp>
      </p:grpSp>
      <p:grpSp>
        <p:nvGrpSpPr>
          <p:cNvPr id="3" name="Groupe 2">
            <a:extLst>
              <a:ext uri="{FF2B5EF4-FFF2-40B4-BE49-F238E27FC236}">
                <a16:creationId xmlns:a16="http://schemas.microsoft.com/office/drawing/2014/main" id="{4224468F-3B8A-4F76-BDDF-2B7EAB988F9A}"/>
              </a:ext>
            </a:extLst>
          </p:cNvPr>
          <p:cNvGrpSpPr/>
          <p:nvPr/>
        </p:nvGrpSpPr>
        <p:grpSpPr>
          <a:xfrm>
            <a:off x="6062808" y="1897911"/>
            <a:ext cx="5504466" cy="4628153"/>
            <a:chOff x="5622233" y="1897911"/>
            <a:chExt cx="5504466" cy="4628153"/>
          </a:xfrm>
        </p:grpSpPr>
        <p:grpSp>
          <p:nvGrpSpPr>
            <p:cNvPr id="79" name="Groupe 78">
              <a:extLst>
                <a:ext uri="{FF2B5EF4-FFF2-40B4-BE49-F238E27FC236}">
                  <a16:creationId xmlns:a16="http://schemas.microsoft.com/office/drawing/2014/main" id="{A69BAA98-3ABF-4AD4-A2D0-E3A3FAD827D9}"/>
                </a:ext>
              </a:extLst>
            </p:cNvPr>
            <p:cNvGrpSpPr/>
            <p:nvPr/>
          </p:nvGrpSpPr>
          <p:grpSpPr>
            <a:xfrm>
              <a:off x="6746168" y="2403386"/>
              <a:ext cx="4344988" cy="3433762"/>
              <a:chOff x="6527800" y="2130426"/>
              <a:chExt cx="4344988" cy="3433762"/>
            </a:xfrm>
          </p:grpSpPr>
          <p:sp>
            <p:nvSpPr>
              <p:cNvPr id="10" name="Freeform 6">
                <a:extLst>
                  <a:ext uri="{FF2B5EF4-FFF2-40B4-BE49-F238E27FC236}">
                    <a16:creationId xmlns:a16="http://schemas.microsoft.com/office/drawing/2014/main" id="{B50F296B-0A17-4963-9851-A0F1C43713F3}"/>
                  </a:ext>
                </a:extLst>
              </p:cNvPr>
              <p:cNvSpPr>
                <a:spLocks/>
              </p:cNvSpPr>
              <p:nvPr/>
            </p:nvSpPr>
            <p:spPr bwMode="auto">
              <a:xfrm>
                <a:off x="6621463" y="2670176"/>
                <a:ext cx="4214812" cy="2792413"/>
              </a:xfrm>
              <a:custGeom>
                <a:avLst/>
                <a:gdLst>
                  <a:gd name="T0" fmla="*/ 2655 w 2655"/>
                  <a:gd name="T1" fmla="*/ 1759 h 1759"/>
                  <a:gd name="T2" fmla="*/ 0 w 2655"/>
                  <a:gd name="T3" fmla="*/ 1759 h 1759"/>
                  <a:gd name="T4" fmla="*/ 0 w 2655"/>
                  <a:gd name="T5" fmla="*/ 0 h 1759"/>
                </a:gdLst>
                <a:ahLst/>
                <a:cxnLst>
                  <a:cxn ang="0">
                    <a:pos x="T0" y="T1"/>
                  </a:cxn>
                  <a:cxn ang="0">
                    <a:pos x="T2" y="T3"/>
                  </a:cxn>
                  <a:cxn ang="0">
                    <a:pos x="T4" y="T5"/>
                  </a:cxn>
                </a:cxnLst>
                <a:rect l="0" t="0" r="r" b="b"/>
                <a:pathLst>
                  <a:path w="2655" h="1759">
                    <a:moveTo>
                      <a:pt x="2655" y="1759"/>
                    </a:moveTo>
                    <a:lnTo>
                      <a:pt x="0" y="1759"/>
                    </a:lnTo>
                    <a:lnTo>
                      <a:pt x="0" y="0"/>
                    </a:lnTo>
                  </a:path>
                </a:pathLst>
              </a:custGeom>
              <a:noFill/>
              <a:ln w="9525"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2000"/>
              </a:p>
            </p:txBody>
          </p:sp>
          <p:sp>
            <p:nvSpPr>
              <p:cNvPr id="11" name="Line 7">
                <a:extLst>
                  <a:ext uri="{FF2B5EF4-FFF2-40B4-BE49-F238E27FC236}">
                    <a16:creationId xmlns:a16="http://schemas.microsoft.com/office/drawing/2014/main" id="{BD62F973-1503-48B0-B535-F791C3C81BCD}"/>
                  </a:ext>
                </a:extLst>
              </p:cNvPr>
              <p:cNvSpPr>
                <a:spLocks noChangeShapeType="1"/>
              </p:cNvSpPr>
              <p:nvPr/>
            </p:nvSpPr>
            <p:spPr bwMode="auto">
              <a:xfrm flipV="1">
                <a:off x="10715625" y="5462588"/>
                <a:ext cx="0" cy="1016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000"/>
              </a:p>
            </p:txBody>
          </p:sp>
          <p:sp>
            <p:nvSpPr>
              <p:cNvPr id="12" name="Line 8">
                <a:extLst>
                  <a:ext uri="{FF2B5EF4-FFF2-40B4-BE49-F238E27FC236}">
                    <a16:creationId xmlns:a16="http://schemas.microsoft.com/office/drawing/2014/main" id="{A37D3097-D1E5-4C8C-BCD4-DA9F09B39AF7}"/>
                  </a:ext>
                </a:extLst>
              </p:cNvPr>
              <p:cNvSpPr>
                <a:spLocks noChangeShapeType="1"/>
              </p:cNvSpPr>
              <p:nvPr/>
            </p:nvSpPr>
            <p:spPr bwMode="auto">
              <a:xfrm flipV="1">
                <a:off x="8601075" y="5462588"/>
                <a:ext cx="0" cy="1016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000"/>
              </a:p>
            </p:txBody>
          </p:sp>
          <p:sp>
            <p:nvSpPr>
              <p:cNvPr id="18" name="Line 14">
                <a:extLst>
                  <a:ext uri="{FF2B5EF4-FFF2-40B4-BE49-F238E27FC236}">
                    <a16:creationId xmlns:a16="http://schemas.microsoft.com/office/drawing/2014/main" id="{431CA89A-F5A2-4124-810C-1857431C9264}"/>
                  </a:ext>
                </a:extLst>
              </p:cNvPr>
              <p:cNvSpPr>
                <a:spLocks noChangeShapeType="1"/>
              </p:cNvSpPr>
              <p:nvPr/>
            </p:nvSpPr>
            <p:spPr bwMode="auto">
              <a:xfrm flipV="1">
                <a:off x="7748588" y="5462588"/>
                <a:ext cx="0" cy="1016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000"/>
              </a:p>
            </p:txBody>
          </p:sp>
          <p:sp>
            <p:nvSpPr>
              <p:cNvPr id="19" name="Line 15">
                <a:extLst>
                  <a:ext uri="{FF2B5EF4-FFF2-40B4-BE49-F238E27FC236}">
                    <a16:creationId xmlns:a16="http://schemas.microsoft.com/office/drawing/2014/main" id="{1F7C8131-6303-4F35-B8BA-8376A277DFAC}"/>
                  </a:ext>
                </a:extLst>
              </p:cNvPr>
              <p:cNvSpPr>
                <a:spLocks noChangeShapeType="1"/>
              </p:cNvSpPr>
              <p:nvPr/>
            </p:nvSpPr>
            <p:spPr bwMode="auto">
              <a:xfrm flipV="1">
                <a:off x="7891463" y="5462588"/>
                <a:ext cx="0" cy="1016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000"/>
              </a:p>
            </p:txBody>
          </p:sp>
          <p:sp>
            <p:nvSpPr>
              <p:cNvPr id="20" name="Line 16">
                <a:extLst>
                  <a:ext uri="{FF2B5EF4-FFF2-40B4-BE49-F238E27FC236}">
                    <a16:creationId xmlns:a16="http://schemas.microsoft.com/office/drawing/2014/main" id="{67585A8B-CDBF-484C-9772-38BF57F63858}"/>
                  </a:ext>
                </a:extLst>
              </p:cNvPr>
              <p:cNvSpPr>
                <a:spLocks noChangeShapeType="1"/>
              </p:cNvSpPr>
              <p:nvPr/>
            </p:nvSpPr>
            <p:spPr bwMode="auto">
              <a:xfrm flipV="1">
                <a:off x="8032750" y="5462588"/>
                <a:ext cx="0" cy="1016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000"/>
              </a:p>
            </p:txBody>
          </p:sp>
          <p:sp>
            <p:nvSpPr>
              <p:cNvPr id="21" name="Line 17">
                <a:extLst>
                  <a:ext uri="{FF2B5EF4-FFF2-40B4-BE49-F238E27FC236}">
                    <a16:creationId xmlns:a16="http://schemas.microsoft.com/office/drawing/2014/main" id="{6F69F309-2DBC-4787-AB24-BAB2668C7740}"/>
                  </a:ext>
                </a:extLst>
              </p:cNvPr>
              <p:cNvSpPr>
                <a:spLocks noChangeShapeType="1"/>
              </p:cNvSpPr>
              <p:nvPr/>
            </p:nvSpPr>
            <p:spPr bwMode="auto">
              <a:xfrm flipV="1">
                <a:off x="7607300" y="5462588"/>
                <a:ext cx="0" cy="1016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000"/>
              </a:p>
            </p:txBody>
          </p:sp>
          <p:sp>
            <p:nvSpPr>
              <p:cNvPr id="22" name="Line 18">
                <a:extLst>
                  <a:ext uri="{FF2B5EF4-FFF2-40B4-BE49-F238E27FC236}">
                    <a16:creationId xmlns:a16="http://schemas.microsoft.com/office/drawing/2014/main" id="{B7F84126-0BCC-4764-8204-8732B98566E4}"/>
                  </a:ext>
                </a:extLst>
              </p:cNvPr>
              <p:cNvSpPr>
                <a:spLocks noChangeShapeType="1"/>
              </p:cNvSpPr>
              <p:nvPr/>
            </p:nvSpPr>
            <p:spPr bwMode="auto">
              <a:xfrm flipV="1">
                <a:off x="6908800" y="5462588"/>
                <a:ext cx="0" cy="1016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000"/>
              </a:p>
            </p:txBody>
          </p:sp>
          <p:sp>
            <p:nvSpPr>
              <p:cNvPr id="23" name="Line 19">
                <a:extLst>
                  <a:ext uri="{FF2B5EF4-FFF2-40B4-BE49-F238E27FC236}">
                    <a16:creationId xmlns:a16="http://schemas.microsoft.com/office/drawing/2014/main" id="{94320B59-C427-40C5-B842-6E9F4280D8DE}"/>
                  </a:ext>
                </a:extLst>
              </p:cNvPr>
              <p:cNvSpPr>
                <a:spLocks noChangeShapeType="1"/>
              </p:cNvSpPr>
              <p:nvPr/>
            </p:nvSpPr>
            <p:spPr bwMode="auto">
              <a:xfrm flipV="1">
                <a:off x="7050088" y="5462588"/>
                <a:ext cx="0" cy="1016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000"/>
              </a:p>
            </p:txBody>
          </p:sp>
          <p:sp>
            <p:nvSpPr>
              <p:cNvPr id="24" name="Line 20">
                <a:extLst>
                  <a:ext uri="{FF2B5EF4-FFF2-40B4-BE49-F238E27FC236}">
                    <a16:creationId xmlns:a16="http://schemas.microsoft.com/office/drawing/2014/main" id="{A2B4D19F-6161-4FE6-ABAD-03192A5D26A9}"/>
                  </a:ext>
                </a:extLst>
              </p:cNvPr>
              <p:cNvSpPr>
                <a:spLocks noChangeShapeType="1"/>
              </p:cNvSpPr>
              <p:nvPr/>
            </p:nvSpPr>
            <p:spPr bwMode="auto">
              <a:xfrm flipV="1">
                <a:off x="7192963" y="5462588"/>
                <a:ext cx="0" cy="1016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000"/>
              </a:p>
            </p:txBody>
          </p:sp>
          <p:sp>
            <p:nvSpPr>
              <p:cNvPr id="25" name="Line 21">
                <a:extLst>
                  <a:ext uri="{FF2B5EF4-FFF2-40B4-BE49-F238E27FC236}">
                    <a16:creationId xmlns:a16="http://schemas.microsoft.com/office/drawing/2014/main" id="{4AE92ADA-8B98-4168-AED0-850C5B76DDBD}"/>
                  </a:ext>
                </a:extLst>
              </p:cNvPr>
              <p:cNvSpPr>
                <a:spLocks noChangeShapeType="1"/>
              </p:cNvSpPr>
              <p:nvPr/>
            </p:nvSpPr>
            <p:spPr bwMode="auto">
              <a:xfrm flipV="1">
                <a:off x="6765925" y="5462588"/>
                <a:ext cx="0" cy="1016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000"/>
              </a:p>
            </p:txBody>
          </p:sp>
          <p:sp>
            <p:nvSpPr>
              <p:cNvPr id="31" name="Line 27">
                <a:extLst>
                  <a:ext uri="{FF2B5EF4-FFF2-40B4-BE49-F238E27FC236}">
                    <a16:creationId xmlns:a16="http://schemas.microsoft.com/office/drawing/2014/main" id="{9C4436F0-FEFE-435A-8E2F-8B2880D7D441}"/>
                  </a:ext>
                </a:extLst>
              </p:cNvPr>
              <p:cNvSpPr>
                <a:spLocks noChangeShapeType="1"/>
              </p:cNvSpPr>
              <p:nvPr/>
            </p:nvSpPr>
            <p:spPr bwMode="auto">
              <a:xfrm>
                <a:off x="6527800" y="2693988"/>
                <a:ext cx="93662" cy="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000"/>
              </a:p>
            </p:txBody>
          </p:sp>
          <p:sp>
            <p:nvSpPr>
              <p:cNvPr id="32" name="Line 28">
                <a:extLst>
                  <a:ext uri="{FF2B5EF4-FFF2-40B4-BE49-F238E27FC236}">
                    <a16:creationId xmlns:a16="http://schemas.microsoft.com/office/drawing/2014/main" id="{6D2CFCF4-06D4-40B8-A0E2-192D0A381356}"/>
                  </a:ext>
                </a:extLst>
              </p:cNvPr>
              <p:cNvSpPr>
                <a:spLocks noChangeShapeType="1"/>
              </p:cNvSpPr>
              <p:nvPr/>
            </p:nvSpPr>
            <p:spPr bwMode="auto">
              <a:xfrm>
                <a:off x="6527800" y="3386138"/>
                <a:ext cx="93662" cy="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000"/>
              </a:p>
            </p:txBody>
          </p:sp>
          <p:sp>
            <p:nvSpPr>
              <p:cNvPr id="33" name="Line 29">
                <a:extLst>
                  <a:ext uri="{FF2B5EF4-FFF2-40B4-BE49-F238E27FC236}">
                    <a16:creationId xmlns:a16="http://schemas.microsoft.com/office/drawing/2014/main" id="{258361A9-ECC4-4973-A3B5-384F7E9DC1BA}"/>
                  </a:ext>
                </a:extLst>
              </p:cNvPr>
              <p:cNvSpPr>
                <a:spLocks noChangeShapeType="1"/>
              </p:cNvSpPr>
              <p:nvPr/>
            </p:nvSpPr>
            <p:spPr bwMode="auto">
              <a:xfrm>
                <a:off x="6527800" y="4078288"/>
                <a:ext cx="93662" cy="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000"/>
              </a:p>
            </p:txBody>
          </p:sp>
          <p:sp>
            <p:nvSpPr>
              <p:cNvPr id="34" name="Line 30">
                <a:extLst>
                  <a:ext uri="{FF2B5EF4-FFF2-40B4-BE49-F238E27FC236}">
                    <a16:creationId xmlns:a16="http://schemas.microsoft.com/office/drawing/2014/main" id="{73DD774A-2ED5-4EA6-B3A6-1016EBEF532F}"/>
                  </a:ext>
                </a:extLst>
              </p:cNvPr>
              <p:cNvSpPr>
                <a:spLocks noChangeShapeType="1"/>
              </p:cNvSpPr>
              <p:nvPr/>
            </p:nvSpPr>
            <p:spPr bwMode="auto">
              <a:xfrm>
                <a:off x="6527800" y="4770438"/>
                <a:ext cx="93662" cy="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000"/>
              </a:p>
            </p:txBody>
          </p:sp>
          <p:sp>
            <p:nvSpPr>
              <p:cNvPr id="35" name="Line 31">
                <a:extLst>
                  <a:ext uri="{FF2B5EF4-FFF2-40B4-BE49-F238E27FC236}">
                    <a16:creationId xmlns:a16="http://schemas.microsoft.com/office/drawing/2014/main" id="{A668867F-377C-4235-999C-6B9F14D5D439}"/>
                  </a:ext>
                </a:extLst>
              </p:cNvPr>
              <p:cNvSpPr>
                <a:spLocks noChangeShapeType="1"/>
              </p:cNvSpPr>
              <p:nvPr/>
            </p:nvSpPr>
            <p:spPr bwMode="auto">
              <a:xfrm>
                <a:off x="6527800" y="5462588"/>
                <a:ext cx="93662" cy="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000"/>
              </a:p>
            </p:txBody>
          </p:sp>
          <p:sp>
            <p:nvSpPr>
              <p:cNvPr id="42" name="Line 38">
                <a:extLst>
                  <a:ext uri="{FF2B5EF4-FFF2-40B4-BE49-F238E27FC236}">
                    <a16:creationId xmlns:a16="http://schemas.microsoft.com/office/drawing/2014/main" id="{37590C8B-D75D-4043-B396-7AED224A0717}"/>
                  </a:ext>
                </a:extLst>
              </p:cNvPr>
              <p:cNvSpPr>
                <a:spLocks noChangeShapeType="1"/>
              </p:cNvSpPr>
              <p:nvPr/>
            </p:nvSpPr>
            <p:spPr bwMode="auto">
              <a:xfrm>
                <a:off x="6527800" y="4953001"/>
                <a:ext cx="93662" cy="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000"/>
              </a:p>
            </p:txBody>
          </p:sp>
          <p:sp>
            <p:nvSpPr>
              <p:cNvPr id="43" name="Line 39">
                <a:extLst>
                  <a:ext uri="{FF2B5EF4-FFF2-40B4-BE49-F238E27FC236}">
                    <a16:creationId xmlns:a16="http://schemas.microsoft.com/office/drawing/2014/main" id="{0863145A-E3F7-434C-AA1C-CC7B7ACC87A8}"/>
                  </a:ext>
                </a:extLst>
              </p:cNvPr>
              <p:cNvSpPr>
                <a:spLocks noChangeShapeType="1"/>
              </p:cNvSpPr>
              <p:nvPr/>
            </p:nvSpPr>
            <p:spPr bwMode="auto">
              <a:xfrm flipH="1">
                <a:off x="6621463" y="4953001"/>
                <a:ext cx="4251325" cy="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000"/>
              </a:p>
            </p:txBody>
          </p:sp>
          <p:sp>
            <p:nvSpPr>
              <p:cNvPr id="45" name="Freeform 41">
                <a:extLst>
                  <a:ext uri="{FF2B5EF4-FFF2-40B4-BE49-F238E27FC236}">
                    <a16:creationId xmlns:a16="http://schemas.microsoft.com/office/drawing/2014/main" id="{0741605D-7D93-4843-B3D9-5D70F49DC7AB}"/>
                  </a:ext>
                </a:extLst>
              </p:cNvPr>
              <p:cNvSpPr>
                <a:spLocks/>
              </p:cNvSpPr>
              <p:nvPr/>
            </p:nvSpPr>
            <p:spPr bwMode="auto">
              <a:xfrm>
                <a:off x="6621463" y="3349626"/>
                <a:ext cx="992187" cy="1603375"/>
              </a:xfrm>
              <a:custGeom>
                <a:avLst/>
                <a:gdLst>
                  <a:gd name="T0" fmla="*/ 625 w 625"/>
                  <a:gd name="T1" fmla="*/ 1010 h 1010"/>
                  <a:gd name="T2" fmla="*/ 354 w 625"/>
                  <a:gd name="T3" fmla="*/ 552 h 1010"/>
                  <a:gd name="T4" fmla="*/ 257 w 625"/>
                  <a:gd name="T5" fmla="*/ 196 h 1010"/>
                  <a:gd name="T6" fmla="*/ 176 w 625"/>
                  <a:gd name="T7" fmla="*/ 23 h 1010"/>
                  <a:gd name="T8" fmla="*/ 0 w 625"/>
                  <a:gd name="T9" fmla="*/ 0 h 1010"/>
                </a:gdLst>
                <a:ahLst/>
                <a:cxnLst>
                  <a:cxn ang="0">
                    <a:pos x="T0" y="T1"/>
                  </a:cxn>
                  <a:cxn ang="0">
                    <a:pos x="T2" y="T3"/>
                  </a:cxn>
                  <a:cxn ang="0">
                    <a:pos x="T4" y="T5"/>
                  </a:cxn>
                  <a:cxn ang="0">
                    <a:pos x="T6" y="T7"/>
                  </a:cxn>
                  <a:cxn ang="0">
                    <a:pos x="T8" y="T9"/>
                  </a:cxn>
                </a:cxnLst>
                <a:rect l="0" t="0" r="r" b="b"/>
                <a:pathLst>
                  <a:path w="625" h="1010">
                    <a:moveTo>
                      <a:pt x="625" y="1010"/>
                    </a:moveTo>
                    <a:lnTo>
                      <a:pt x="354" y="552"/>
                    </a:lnTo>
                    <a:lnTo>
                      <a:pt x="257" y="196"/>
                    </a:lnTo>
                    <a:lnTo>
                      <a:pt x="176" y="23"/>
                    </a:lnTo>
                    <a:lnTo>
                      <a:pt x="0" y="0"/>
                    </a:lnTo>
                  </a:path>
                </a:pathLst>
              </a:custGeom>
              <a:noFill/>
              <a:ln w="28575" cap="rnd">
                <a:solidFill>
                  <a:srgbClr val="0000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2000"/>
              </a:p>
            </p:txBody>
          </p:sp>
          <p:sp>
            <p:nvSpPr>
              <p:cNvPr id="47" name="Line 43">
                <a:extLst>
                  <a:ext uri="{FF2B5EF4-FFF2-40B4-BE49-F238E27FC236}">
                    <a16:creationId xmlns:a16="http://schemas.microsoft.com/office/drawing/2014/main" id="{616FC2D5-4D0A-4E25-A5AB-8560600CABFD}"/>
                  </a:ext>
                </a:extLst>
              </p:cNvPr>
              <p:cNvSpPr>
                <a:spLocks noChangeShapeType="1"/>
              </p:cNvSpPr>
              <p:nvPr/>
            </p:nvSpPr>
            <p:spPr bwMode="auto">
              <a:xfrm flipH="1">
                <a:off x="8596313" y="5273676"/>
                <a:ext cx="2119312" cy="0"/>
              </a:xfrm>
              <a:prstGeom prst="line">
                <a:avLst/>
              </a:prstGeom>
              <a:noFill/>
              <a:ln w="28575" cap="rnd">
                <a:solidFill>
                  <a:srgbClr val="000099"/>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000"/>
              </a:p>
            </p:txBody>
          </p:sp>
          <p:sp>
            <p:nvSpPr>
              <p:cNvPr id="49" name="Freeform 45">
                <a:extLst>
                  <a:ext uri="{FF2B5EF4-FFF2-40B4-BE49-F238E27FC236}">
                    <a16:creationId xmlns:a16="http://schemas.microsoft.com/office/drawing/2014/main" id="{A019353E-93A7-411E-92B6-618F88990973}"/>
                  </a:ext>
                </a:extLst>
              </p:cNvPr>
              <p:cNvSpPr>
                <a:spLocks/>
              </p:cNvSpPr>
              <p:nvPr/>
            </p:nvSpPr>
            <p:spPr bwMode="auto">
              <a:xfrm>
                <a:off x="7613650" y="4843463"/>
                <a:ext cx="409574" cy="187315"/>
              </a:xfrm>
              <a:custGeom>
                <a:avLst/>
                <a:gdLst>
                  <a:gd name="T0" fmla="*/ 619 w 619"/>
                  <a:gd name="T1" fmla="*/ 271 h 271"/>
                  <a:gd name="T2" fmla="*/ 258 w 619"/>
                  <a:gd name="T3" fmla="*/ 118 h 271"/>
                  <a:gd name="T4" fmla="*/ 160 w 619"/>
                  <a:gd name="T5" fmla="*/ 22 h 271"/>
                  <a:gd name="T6" fmla="*/ 81 w 619"/>
                  <a:gd name="T7" fmla="*/ 0 h 271"/>
                  <a:gd name="T8" fmla="*/ 0 w 619"/>
                  <a:gd name="T9" fmla="*/ 69 h 271"/>
                  <a:gd name="connsiteX0" fmla="*/ 4168 w 4168"/>
                  <a:gd name="connsiteY0" fmla="*/ 4354 h 4354"/>
                  <a:gd name="connsiteX1" fmla="*/ 2585 w 4168"/>
                  <a:gd name="connsiteY1" fmla="*/ 812 h 4354"/>
                  <a:gd name="connsiteX2" fmla="*/ 1309 w 4168"/>
                  <a:gd name="connsiteY2" fmla="*/ 0 h 4354"/>
                  <a:gd name="connsiteX3" fmla="*/ 0 w 4168"/>
                  <a:gd name="connsiteY3" fmla="*/ 2546 h 4354"/>
                </a:gdLst>
                <a:ahLst/>
                <a:cxnLst>
                  <a:cxn ang="0">
                    <a:pos x="connsiteX0" y="connsiteY0"/>
                  </a:cxn>
                  <a:cxn ang="0">
                    <a:pos x="connsiteX1" y="connsiteY1"/>
                  </a:cxn>
                  <a:cxn ang="0">
                    <a:pos x="connsiteX2" y="connsiteY2"/>
                  </a:cxn>
                  <a:cxn ang="0">
                    <a:pos x="connsiteX3" y="connsiteY3"/>
                  </a:cxn>
                </a:cxnLst>
                <a:rect l="l" t="t" r="r" b="b"/>
                <a:pathLst>
                  <a:path w="4168" h="4354">
                    <a:moveTo>
                      <a:pt x="4168" y="4354"/>
                    </a:moveTo>
                    <a:lnTo>
                      <a:pt x="2585" y="812"/>
                    </a:lnTo>
                    <a:lnTo>
                      <a:pt x="1309" y="0"/>
                    </a:lnTo>
                    <a:lnTo>
                      <a:pt x="0" y="2546"/>
                    </a:lnTo>
                  </a:path>
                </a:pathLst>
              </a:custGeom>
              <a:noFill/>
              <a:ln w="28575" cap="rnd">
                <a:solidFill>
                  <a:srgbClr val="0000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2000"/>
              </a:p>
            </p:txBody>
          </p:sp>
          <p:sp>
            <p:nvSpPr>
              <p:cNvPr id="50" name="Freeform 46">
                <a:extLst>
                  <a:ext uri="{FF2B5EF4-FFF2-40B4-BE49-F238E27FC236}">
                    <a16:creationId xmlns:a16="http://schemas.microsoft.com/office/drawing/2014/main" id="{F58B25DF-C2E2-4B46-81D8-2828008AA986}"/>
                  </a:ext>
                </a:extLst>
              </p:cNvPr>
              <p:cNvSpPr>
                <a:spLocks/>
              </p:cNvSpPr>
              <p:nvPr/>
            </p:nvSpPr>
            <p:spPr bwMode="auto">
              <a:xfrm>
                <a:off x="6718300" y="3325813"/>
                <a:ext cx="87312" cy="87313"/>
              </a:xfrm>
              <a:custGeom>
                <a:avLst/>
                <a:gdLst>
                  <a:gd name="T0" fmla="*/ 18 w 36"/>
                  <a:gd name="T1" fmla="*/ 0 h 36"/>
                  <a:gd name="T2" fmla="*/ 6 w 36"/>
                  <a:gd name="T3" fmla="*/ 5 h 36"/>
                  <a:gd name="T4" fmla="*/ 0 w 36"/>
                  <a:gd name="T5" fmla="*/ 18 h 36"/>
                  <a:gd name="T6" fmla="*/ 6 w 36"/>
                  <a:gd name="T7" fmla="*/ 30 h 36"/>
                  <a:gd name="T8" fmla="*/ 18 w 36"/>
                  <a:gd name="T9" fmla="*/ 36 h 36"/>
                  <a:gd name="T10" fmla="*/ 31 w 36"/>
                  <a:gd name="T11" fmla="*/ 30 h 36"/>
                  <a:gd name="T12" fmla="*/ 36 w 36"/>
                  <a:gd name="T13" fmla="*/ 18 h 36"/>
                  <a:gd name="T14" fmla="*/ 31 w 36"/>
                  <a:gd name="T15" fmla="*/ 5 h 36"/>
                  <a:gd name="T16" fmla="*/ 18 w 3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18" y="0"/>
                    </a:moveTo>
                    <a:cubicBezTo>
                      <a:pt x="13" y="0"/>
                      <a:pt x="9" y="2"/>
                      <a:pt x="6" y="5"/>
                    </a:cubicBezTo>
                    <a:cubicBezTo>
                      <a:pt x="2" y="9"/>
                      <a:pt x="0" y="13"/>
                      <a:pt x="0" y="18"/>
                    </a:cubicBezTo>
                    <a:cubicBezTo>
                      <a:pt x="0" y="23"/>
                      <a:pt x="2" y="27"/>
                      <a:pt x="6" y="30"/>
                    </a:cubicBezTo>
                    <a:cubicBezTo>
                      <a:pt x="9" y="34"/>
                      <a:pt x="13" y="36"/>
                      <a:pt x="18" y="36"/>
                    </a:cubicBezTo>
                    <a:cubicBezTo>
                      <a:pt x="23" y="36"/>
                      <a:pt x="27" y="34"/>
                      <a:pt x="31" y="30"/>
                    </a:cubicBezTo>
                    <a:cubicBezTo>
                      <a:pt x="34" y="27"/>
                      <a:pt x="36" y="23"/>
                      <a:pt x="36" y="18"/>
                    </a:cubicBezTo>
                    <a:cubicBezTo>
                      <a:pt x="36" y="13"/>
                      <a:pt x="34" y="9"/>
                      <a:pt x="31" y="5"/>
                    </a:cubicBezTo>
                    <a:cubicBezTo>
                      <a:pt x="27" y="2"/>
                      <a:pt x="23" y="0"/>
                      <a:pt x="18" y="0"/>
                    </a:cubicBez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000"/>
              </a:p>
            </p:txBody>
          </p:sp>
          <p:sp>
            <p:nvSpPr>
              <p:cNvPr id="51" name="Freeform 47">
                <a:extLst>
                  <a:ext uri="{FF2B5EF4-FFF2-40B4-BE49-F238E27FC236}">
                    <a16:creationId xmlns:a16="http://schemas.microsoft.com/office/drawing/2014/main" id="{8556CC08-D967-440D-A1F4-2F7A49C44F02}"/>
                  </a:ext>
                </a:extLst>
              </p:cNvPr>
              <p:cNvSpPr>
                <a:spLocks/>
              </p:cNvSpPr>
              <p:nvPr/>
            </p:nvSpPr>
            <p:spPr bwMode="auto">
              <a:xfrm>
                <a:off x="6858000" y="3343276"/>
                <a:ext cx="87312" cy="87313"/>
              </a:xfrm>
              <a:custGeom>
                <a:avLst/>
                <a:gdLst>
                  <a:gd name="T0" fmla="*/ 18 w 36"/>
                  <a:gd name="T1" fmla="*/ 0 h 36"/>
                  <a:gd name="T2" fmla="*/ 5 w 36"/>
                  <a:gd name="T3" fmla="*/ 5 h 36"/>
                  <a:gd name="T4" fmla="*/ 0 w 36"/>
                  <a:gd name="T5" fmla="*/ 18 h 36"/>
                  <a:gd name="T6" fmla="*/ 5 w 36"/>
                  <a:gd name="T7" fmla="*/ 31 h 36"/>
                  <a:gd name="T8" fmla="*/ 18 w 36"/>
                  <a:gd name="T9" fmla="*/ 36 h 36"/>
                  <a:gd name="T10" fmla="*/ 31 w 36"/>
                  <a:gd name="T11" fmla="*/ 31 h 36"/>
                  <a:gd name="T12" fmla="*/ 36 w 36"/>
                  <a:gd name="T13" fmla="*/ 18 h 36"/>
                  <a:gd name="T14" fmla="*/ 31 w 36"/>
                  <a:gd name="T15" fmla="*/ 5 h 36"/>
                  <a:gd name="T16" fmla="*/ 18 w 3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18" y="0"/>
                    </a:moveTo>
                    <a:cubicBezTo>
                      <a:pt x="13" y="0"/>
                      <a:pt x="9" y="2"/>
                      <a:pt x="5" y="5"/>
                    </a:cubicBezTo>
                    <a:cubicBezTo>
                      <a:pt x="2" y="9"/>
                      <a:pt x="0" y="13"/>
                      <a:pt x="0" y="18"/>
                    </a:cubicBezTo>
                    <a:cubicBezTo>
                      <a:pt x="0" y="23"/>
                      <a:pt x="2" y="27"/>
                      <a:pt x="5" y="31"/>
                    </a:cubicBezTo>
                    <a:cubicBezTo>
                      <a:pt x="9" y="34"/>
                      <a:pt x="13" y="36"/>
                      <a:pt x="18" y="36"/>
                    </a:cubicBezTo>
                    <a:cubicBezTo>
                      <a:pt x="23" y="36"/>
                      <a:pt x="27" y="34"/>
                      <a:pt x="31" y="31"/>
                    </a:cubicBezTo>
                    <a:cubicBezTo>
                      <a:pt x="34" y="27"/>
                      <a:pt x="36" y="23"/>
                      <a:pt x="36" y="18"/>
                    </a:cubicBezTo>
                    <a:cubicBezTo>
                      <a:pt x="36" y="13"/>
                      <a:pt x="34" y="9"/>
                      <a:pt x="31" y="5"/>
                    </a:cubicBezTo>
                    <a:cubicBezTo>
                      <a:pt x="27" y="2"/>
                      <a:pt x="23" y="0"/>
                      <a:pt x="18" y="0"/>
                    </a:cubicBez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000"/>
              </a:p>
            </p:txBody>
          </p:sp>
          <p:sp>
            <p:nvSpPr>
              <p:cNvPr id="52" name="Freeform 48">
                <a:extLst>
                  <a:ext uri="{FF2B5EF4-FFF2-40B4-BE49-F238E27FC236}">
                    <a16:creationId xmlns:a16="http://schemas.microsoft.com/office/drawing/2014/main" id="{6FEEB3E1-A3B8-4C6D-B5FC-8FBD5D826946}"/>
                  </a:ext>
                </a:extLst>
              </p:cNvPr>
              <p:cNvSpPr>
                <a:spLocks/>
              </p:cNvSpPr>
              <p:nvPr/>
            </p:nvSpPr>
            <p:spPr bwMode="auto">
              <a:xfrm>
                <a:off x="6985000" y="3617913"/>
                <a:ext cx="87312" cy="87313"/>
              </a:xfrm>
              <a:custGeom>
                <a:avLst/>
                <a:gdLst>
                  <a:gd name="T0" fmla="*/ 18 w 36"/>
                  <a:gd name="T1" fmla="*/ 0 h 36"/>
                  <a:gd name="T2" fmla="*/ 5 w 36"/>
                  <a:gd name="T3" fmla="*/ 6 h 36"/>
                  <a:gd name="T4" fmla="*/ 0 w 36"/>
                  <a:gd name="T5" fmla="*/ 18 h 36"/>
                  <a:gd name="T6" fmla="*/ 5 w 36"/>
                  <a:gd name="T7" fmla="*/ 31 h 36"/>
                  <a:gd name="T8" fmla="*/ 18 w 36"/>
                  <a:gd name="T9" fmla="*/ 36 h 36"/>
                  <a:gd name="T10" fmla="*/ 30 w 36"/>
                  <a:gd name="T11" fmla="*/ 31 h 36"/>
                  <a:gd name="T12" fmla="*/ 36 w 36"/>
                  <a:gd name="T13" fmla="*/ 18 h 36"/>
                  <a:gd name="T14" fmla="*/ 30 w 36"/>
                  <a:gd name="T15" fmla="*/ 6 h 36"/>
                  <a:gd name="T16" fmla="*/ 18 w 3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18" y="0"/>
                    </a:moveTo>
                    <a:cubicBezTo>
                      <a:pt x="13" y="0"/>
                      <a:pt x="9" y="2"/>
                      <a:pt x="5" y="6"/>
                    </a:cubicBezTo>
                    <a:cubicBezTo>
                      <a:pt x="2" y="9"/>
                      <a:pt x="0" y="13"/>
                      <a:pt x="0" y="18"/>
                    </a:cubicBezTo>
                    <a:cubicBezTo>
                      <a:pt x="0" y="23"/>
                      <a:pt x="2" y="27"/>
                      <a:pt x="5" y="31"/>
                    </a:cubicBezTo>
                    <a:cubicBezTo>
                      <a:pt x="9" y="35"/>
                      <a:pt x="13" y="36"/>
                      <a:pt x="18" y="36"/>
                    </a:cubicBezTo>
                    <a:cubicBezTo>
                      <a:pt x="23" y="36"/>
                      <a:pt x="27" y="35"/>
                      <a:pt x="30" y="31"/>
                    </a:cubicBezTo>
                    <a:cubicBezTo>
                      <a:pt x="34" y="27"/>
                      <a:pt x="36" y="23"/>
                      <a:pt x="36" y="18"/>
                    </a:cubicBezTo>
                    <a:cubicBezTo>
                      <a:pt x="36" y="13"/>
                      <a:pt x="34" y="9"/>
                      <a:pt x="30" y="6"/>
                    </a:cubicBezTo>
                    <a:cubicBezTo>
                      <a:pt x="27" y="2"/>
                      <a:pt x="23" y="0"/>
                      <a:pt x="18" y="0"/>
                    </a:cubicBez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000"/>
              </a:p>
            </p:txBody>
          </p:sp>
          <p:sp>
            <p:nvSpPr>
              <p:cNvPr id="53" name="Freeform 49">
                <a:extLst>
                  <a:ext uri="{FF2B5EF4-FFF2-40B4-BE49-F238E27FC236}">
                    <a16:creationId xmlns:a16="http://schemas.microsoft.com/office/drawing/2014/main" id="{8F9B4B84-1673-4938-9BD0-024A5362FB24}"/>
                  </a:ext>
                </a:extLst>
              </p:cNvPr>
              <p:cNvSpPr>
                <a:spLocks/>
              </p:cNvSpPr>
              <p:nvPr/>
            </p:nvSpPr>
            <p:spPr bwMode="auto">
              <a:xfrm>
                <a:off x="7138988" y="4181476"/>
                <a:ext cx="87312" cy="87313"/>
              </a:xfrm>
              <a:custGeom>
                <a:avLst/>
                <a:gdLst>
                  <a:gd name="T0" fmla="*/ 18 w 36"/>
                  <a:gd name="T1" fmla="*/ 0 h 36"/>
                  <a:gd name="T2" fmla="*/ 5 w 36"/>
                  <a:gd name="T3" fmla="*/ 5 h 36"/>
                  <a:gd name="T4" fmla="*/ 0 w 36"/>
                  <a:gd name="T5" fmla="*/ 18 h 36"/>
                  <a:gd name="T6" fmla="*/ 5 w 36"/>
                  <a:gd name="T7" fmla="*/ 30 h 36"/>
                  <a:gd name="T8" fmla="*/ 18 w 36"/>
                  <a:gd name="T9" fmla="*/ 36 h 36"/>
                  <a:gd name="T10" fmla="*/ 30 w 36"/>
                  <a:gd name="T11" fmla="*/ 30 h 36"/>
                  <a:gd name="T12" fmla="*/ 36 w 36"/>
                  <a:gd name="T13" fmla="*/ 18 h 36"/>
                  <a:gd name="T14" fmla="*/ 30 w 36"/>
                  <a:gd name="T15" fmla="*/ 5 h 36"/>
                  <a:gd name="T16" fmla="*/ 18 w 3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18" y="0"/>
                    </a:moveTo>
                    <a:cubicBezTo>
                      <a:pt x="13" y="0"/>
                      <a:pt x="9" y="2"/>
                      <a:pt x="5" y="5"/>
                    </a:cubicBezTo>
                    <a:cubicBezTo>
                      <a:pt x="2" y="9"/>
                      <a:pt x="0" y="13"/>
                      <a:pt x="0" y="18"/>
                    </a:cubicBezTo>
                    <a:cubicBezTo>
                      <a:pt x="0" y="23"/>
                      <a:pt x="2" y="27"/>
                      <a:pt x="5" y="30"/>
                    </a:cubicBezTo>
                    <a:cubicBezTo>
                      <a:pt x="9" y="34"/>
                      <a:pt x="13" y="36"/>
                      <a:pt x="18" y="36"/>
                    </a:cubicBezTo>
                    <a:cubicBezTo>
                      <a:pt x="23" y="36"/>
                      <a:pt x="27" y="34"/>
                      <a:pt x="30" y="30"/>
                    </a:cubicBezTo>
                    <a:cubicBezTo>
                      <a:pt x="34" y="27"/>
                      <a:pt x="36" y="23"/>
                      <a:pt x="36" y="18"/>
                    </a:cubicBezTo>
                    <a:cubicBezTo>
                      <a:pt x="36" y="13"/>
                      <a:pt x="34" y="9"/>
                      <a:pt x="30" y="5"/>
                    </a:cubicBezTo>
                    <a:cubicBezTo>
                      <a:pt x="27" y="2"/>
                      <a:pt x="23" y="0"/>
                      <a:pt x="18" y="0"/>
                    </a:cubicBez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000"/>
              </a:p>
            </p:txBody>
          </p:sp>
          <p:sp>
            <p:nvSpPr>
              <p:cNvPr id="54" name="Freeform 50">
                <a:extLst>
                  <a:ext uri="{FF2B5EF4-FFF2-40B4-BE49-F238E27FC236}">
                    <a16:creationId xmlns:a16="http://schemas.microsoft.com/office/drawing/2014/main" id="{97EDAD8A-3326-4F53-8445-232995016C83}"/>
                  </a:ext>
                </a:extLst>
              </p:cNvPr>
              <p:cNvSpPr>
                <a:spLocks/>
              </p:cNvSpPr>
              <p:nvPr/>
            </p:nvSpPr>
            <p:spPr bwMode="auto">
              <a:xfrm>
                <a:off x="7570788" y="4910138"/>
                <a:ext cx="87312" cy="87313"/>
              </a:xfrm>
              <a:custGeom>
                <a:avLst/>
                <a:gdLst>
                  <a:gd name="T0" fmla="*/ 18 w 36"/>
                  <a:gd name="T1" fmla="*/ 0 h 36"/>
                  <a:gd name="T2" fmla="*/ 6 w 36"/>
                  <a:gd name="T3" fmla="*/ 6 h 36"/>
                  <a:gd name="T4" fmla="*/ 0 w 36"/>
                  <a:gd name="T5" fmla="*/ 18 h 36"/>
                  <a:gd name="T6" fmla="*/ 6 w 36"/>
                  <a:gd name="T7" fmla="*/ 31 h 36"/>
                  <a:gd name="T8" fmla="*/ 18 w 36"/>
                  <a:gd name="T9" fmla="*/ 36 h 36"/>
                  <a:gd name="T10" fmla="*/ 31 w 36"/>
                  <a:gd name="T11" fmla="*/ 31 h 36"/>
                  <a:gd name="T12" fmla="*/ 36 w 36"/>
                  <a:gd name="T13" fmla="*/ 18 h 36"/>
                  <a:gd name="T14" fmla="*/ 31 w 36"/>
                  <a:gd name="T15" fmla="*/ 6 h 36"/>
                  <a:gd name="T16" fmla="*/ 18 w 3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18" y="0"/>
                    </a:moveTo>
                    <a:cubicBezTo>
                      <a:pt x="13" y="0"/>
                      <a:pt x="9" y="2"/>
                      <a:pt x="6" y="6"/>
                    </a:cubicBezTo>
                    <a:cubicBezTo>
                      <a:pt x="2" y="9"/>
                      <a:pt x="0" y="13"/>
                      <a:pt x="0" y="18"/>
                    </a:cubicBezTo>
                    <a:cubicBezTo>
                      <a:pt x="0" y="23"/>
                      <a:pt x="2" y="27"/>
                      <a:pt x="6" y="31"/>
                    </a:cubicBezTo>
                    <a:cubicBezTo>
                      <a:pt x="9" y="35"/>
                      <a:pt x="13" y="36"/>
                      <a:pt x="18" y="36"/>
                    </a:cubicBezTo>
                    <a:cubicBezTo>
                      <a:pt x="23" y="36"/>
                      <a:pt x="27" y="35"/>
                      <a:pt x="31" y="31"/>
                    </a:cubicBezTo>
                    <a:cubicBezTo>
                      <a:pt x="34" y="27"/>
                      <a:pt x="36" y="23"/>
                      <a:pt x="36" y="18"/>
                    </a:cubicBezTo>
                    <a:cubicBezTo>
                      <a:pt x="36" y="13"/>
                      <a:pt x="34" y="9"/>
                      <a:pt x="31" y="6"/>
                    </a:cubicBezTo>
                    <a:cubicBezTo>
                      <a:pt x="27" y="2"/>
                      <a:pt x="23" y="0"/>
                      <a:pt x="18" y="0"/>
                    </a:cubicBez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000"/>
              </a:p>
            </p:txBody>
          </p:sp>
          <p:sp>
            <p:nvSpPr>
              <p:cNvPr id="55" name="Freeform 51">
                <a:extLst>
                  <a:ext uri="{FF2B5EF4-FFF2-40B4-BE49-F238E27FC236}">
                    <a16:creationId xmlns:a16="http://schemas.microsoft.com/office/drawing/2014/main" id="{29C0AE59-22AE-4EE6-8714-438583BA5E8B}"/>
                  </a:ext>
                </a:extLst>
              </p:cNvPr>
              <p:cNvSpPr>
                <a:spLocks/>
              </p:cNvSpPr>
              <p:nvPr/>
            </p:nvSpPr>
            <p:spPr bwMode="auto">
              <a:xfrm>
                <a:off x="7697788" y="4799013"/>
                <a:ext cx="87312" cy="87313"/>
              </a:xfrm>
              <a:custGeom>
                <a:avLst/>
                <a:gdLst>
                  <a:gd name="T0" fmla="*/ 18 w 36"/>
                  <a:gd name="T1" fmla="*/ 0 h 36"/>
                  <a:gd name="T2" fmla="*/ 5 w 36"/>
                  <a:gd name="T3" fmla="*/ 5 h 36"/>
                  <a:gd name="T4" fmla="*/ 0 w 36"/>
                  <a:gd name="T5" fmla="*/ 18 h 36"/>
                  <a:gd name="T6" fmla="*/ 5 w 36"/>
                  <a:gd name="T7" fmla="*/ 30 h 36"/>
                  <a:gd name="T8" fmla="*/ 18 w 36"/>
                  <a:gd name="T9" fmla="*/ 36 h 36"/>
                  <a:gd name="T10" fmla="*/ 31 w 36"/>
                  <a:gd name="T11" fmla="*/ 30 h 36"/>
                  <a:gd name="T12" fmla="*/ 36 w 36"/>
                  <a:gd name="T13" fmla="*/ 18 h 36"/>
                  <a:gd name="T14" fmla="*/ 31 w 36"/>
                  <a:gd name="T15" fmla="*/ 5 h 36"/>
                  <a:gd name="T16" fmla="*/ 18 w 3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18" y="0"/>
                    </a:moveTo>
                    <a:cubicBezTo>
                      <a:pt x="13" y="0"/>
                      <a:pt x="9" y="1"/>
                      <a:pt x="5" y="5"/>
                    </a:cubicBezTo>
                    <a:cubicBezTo>
                      <a:pt x="2" y="8"/>
                      <a:pt x="0" y="13"/>
                      <a:pt x="0" y="18"/>
                    </a:cubicBezTo>
                    <a:cubicBezTo>
                      <a:pt x="0" y="22"/>
                      <a:pt x="2" y="27"/>
                      <a:pt x="5" y="30"/>
                    </a:cubicBezTo>
                    <a:cubicBezTo>
                      <a:pt x="9" y="34"/>
                      <a:pt x="13" y="36"/>
                      <a:pt x="18" y="36"/>
                    </a:cubicBezTo>
                    <a:cubicBezTo>
                      <a:pt x="23" y="36"/>
                      <a:pt x="27" y="34"/>
                      <a:pt x="31" y="30"/>
                    </a:cubicBezTo>
                    <a:cubicBezTo>
                      <a:pt x="34" y="27"/>
                      <a:pt x="36" y="22"/>
                      <a:pt x="36" y="18"/>
                    </a:cubicBezTo>
                    <a:cubicBezTo>
                      <a:pt x="36" y="13"/>
                      <a:pt x="34" y="8"/>
                      <a:pt x="31" y="5"/>
                    </a:cubicBezTo>
                    <a:cubicBezTo>
                      <a:pt x="27" y="1"/>
                      <a:pt x="23" y="0"/>
                      <a:pt x="18" y="0"/>
                    </a:cubicBez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000"/>
              </a:p>
            </p:txBody>
          </p:sp>
          <p:sp>
            <p:nvSpPr>
              <p:cNvPr id="56" name="Freeform 52">
                <a:extLst>
                  <a:ext uri="{FF2B5EF4-FFF2-40B4-BE49-F238E27FC236}">
                    <a16:creationId xmlns:a16="http://schemas.microsoft.com/office/drawing/2014/main" id="{DEF2EE6D-938E-4DE4-8FDB-E4B7F4C61858}"/>
                  </a:ext>
                </a:extLst>
              </p:cNvPr>
              <p:cNvSpPr>
                <a:spLocks/>
              </p:cNvSpPr>
              <p:nvPr/>
            </p:nvSpPr>
            <p:spPr bwMode="auto">
              <a:xfrm>
                <a:off x="7823200" y="4835526"/>
                <a:ext cx="87312" cy="87313"/>
              </a:xfrm>
              <a:custGeom>
                <a:avLst/>
                <a:gdLst>
                  <a:gd name="T0" fmla="*/ 18 w 36"/>
                  <a:gd name="T1" fmla="*/ 0 h 36"/>
                  <a:gd name="T2" fmla="*/ 5 w 36"/>
                  <a:gd name="T3" fmla="*/ 6 h 36"/>
                  <a:gd name="T4" fmla="*/ 0 w 36"/>
                  <a:gd name="T5" fmla="*/ 18 h 36"/>
                  <a:gd name="T6" fmla="*/ 5 w 36"/>
                  <a:gd name="T7" fmla="*/ 31 h 36"/>
                  <a:gd name="T8" fmla="*/ 18 w 36"/>
                  <a:gd name="T9" fmla="*/ 36 h 36"/>
                  <a:gd name="T10" fmla="*/ 30 w 36"/>
                  <a:gd name="T11" fmla="*/ 31 h 36"/>
                  <a:gd name="T12" fmla="*/ 36 w 36"/>
                  <a:gd name="T13" fmla="*/ 18 h 36"/>
                  <a:gd name="T14" fmla="*/ 30 w 36"/>
                  <a:gd name="T15" fmla="*/ 6 h 36"/>
                  <a:gd name="T16" fmla="*/ 18 w 3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18" y="0"/>
                    </a:moveTo>
                    <a:cubicBezTo>
                      <a:pt x="13" y="0"/>
                      <a:pt x="8" y="2"/>
                      <a:pt x="5" y="6"/>
                    </a:cubicBezTo>
                    <a:cubicBezTo>
                      <a:pt x="1" y="9"/>
                      <a:pt x="0" y="13"/>
                      <a:pt x="0" y="18"/>
                    </a:cubicBezTo>
                    <a:cubicBezTo>
                      <a:pt x="0" y="23"/>
                      <a:pt x="1" y="27"/>
                      <a:pt x="5" y="31"/>
                    </a:cubicBezTo>
                    <a:cubicBezTo>
                      <a:pt x="8" y="34"/>
                      <a:pt x="13" y="36"/>
                      <a:pt x="18" y="36"/>
                    </a:cubicBezTo>
                    <a:cubicBezTo>
                      <a:pt x="23" y="36"/>
                      <a:pt x="27" y="34"/>
                      <a:pt x="30" y="31"/>
                    </a:cubicBezTo>
                    <a:cubicBezTo>
                      <a:pt x="34" y="27"/>
                      <a:pt x="36" y="23"/>
                      <a:pt x="36" y="18"/>
                    </a:cubicBezTo>
                    <a:cubicBezTo>
                      <a:pt x="36" y="13"/>
                      <a:pt x="34" y="9"/>
                      <a:pt x="30" y="6"/>
                    </a:cubicBezTo>
                    <a:cubicBezTo>
                      <a:pt x="27" y="2"/>
                      <a:pt x="23" y="0"/>
                      <a:pt x="18" y="0"/>
                    </a:cubicBez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000"/>
              </a:p>
            </p:txBody>
          </p:sp>
          <p:sp>
            <p:nvSpPr>
              <p:cNvPr id="57" name="Freeform 53">
                <a:extLst>
                  <a:ext uri="{FF2B5EF4-FFF2-40B4-BE49-F238E27FC236}">
                    <a16:creationId xmlns:a16="http://schemas.microsoft.com/office/drawing/2014/main" id="{020162DB-19DA-41D8-9133-19F8F4B1B7CA}"/>
                  </a:ext>
                </a:extLst>
              </p:cNvPr>
              <p:cNvSpPr>
                <a:spLocks/>
              </p:cNvSpPr>
              <p:nvPr/>
            </p:nvSpPr>
            <p:spPr bwMode="auto">
              <a:xfrm>
                <a:off x="7980363" y="4987926"/>
                <a:ext cx="87312" cy="85725"/>
              </a:xfrm>
              <a:custGeom>
                <a:avLst/>
                <a:gdLst>
                  <a:gd name="T0" fmla="*/ 18 w 36"/>
                  <a:gd name="T1" fmla="*/ 0 h 36"/>
                  <a:gd name="T2" fmla="*/ 5 w 36"/>
                  <a:gd name="T3" fmla="*/ 5 h 36"/>
                  <a:gd name="T4" fmla="*/ 0 w 36"/>
                  <a:gd name="T5" fmla="*/ 18 h 36"/>
                  <a:gd name="T6" fmla="*/ 5 w 36"/>
                  <a:gd name="T7" fmla="*/ 31 h 36"/>
                  <a:gd name="T8" fmla="*/ 18 w 36"/>
                  <a:gd name="T9" fmla="*/ 36 h 36"/>
                  <a:gd name="T10" fmla="*/ 30 w 36"/>
                  <a:gd name="T11" fmla="*/ 31 h 36"/>
                  <a:gd name="T12" fmla="*/ 36 w 36"/>
                  <a:gd name="T13" fmla="*/ 18 h 36"/>
                  <a:gd name="T14" fmla="*/ 30 w 36"/>
                  <a:gd name="T15" fmla="*/ 5 h 36"/>
                  <a:gd name="T16" fmla="*/ 18 w 3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18" y="0"/>
                    </a:moveTo>
                    <a:cubicBezTo>
                      <a:pt x="13" y="0"/>
                      <a:pt x="9" y="2"/>
                      <a:pt x="5" y="5"/>
                    </a:cubicBezTo>
                    <a:cubicBezTo>
                      <a:pt x="2" y="9"/>
                      <a:pt x="0" y="13"/>
                      <a:pt x="0" y="18"/>
                    </a:cubicBezTo>
                    <a:cubicBezTo>
                      <a:pt x="0" y="23"/>
                      <a:pt x="2" y="27"/>
                      <a:pt x="5" y="31"/>
                    </a:cubicBezTo>
                    <a:cubicBezTo>
                      <a:pt x="9" y="34"/>
                      <a:pt x="13" y="36"/>
                      <a:pt x="18" y="36"/>
                    </a:cubicBezTo>
                    <a:cubicBezTo>
                      <a:pt x="23" y="36"/>
                      <a:pt x="27" y="34"/>
                      <a:pt x="30" y="31"/>
                    </a:cubicBezTo>
                    <a:cubicBezTo>
                      <a:pt x="34" y="27"/>
                      <a:pt x="36" y="23"/>
                      <a:pt x="36" y="18"/>
                    </a:cubicBezTo>
                    <a:cubicBezTo>
                      <a:pt x="36" y="13"/>
                      <a:pt x="34" y="9"/>
                      <a:pt x="30" y="5"/>
                    </a:cubicBezTo>
                    <a:cubicBezTo>
                      <a:pt x="27" y="2"/>
                      <a:pt x="23" y="0"/>
                      <a:pt x="18" y="0"/>
                    </a:cubicBez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000"/>
              </a:p>
            </p:txBody>
          </p:sp>
          <p:sp>
            <p:nvSpPr>
              <p:cNvPr id="58" name="Freeform 54">
                <a:extLst>
                  <a:ext uri="{FF2B5EF4-FFF2-40B4-BE49-F238E27FC236}">
                    <a16:creationId xmlns:a16="http://schemas.microsoft.com/office/drawing/2014/main" id="{112927C3-F9D9-4146-8B75-78A8A704A51D}"/>
                  </a:ext>
                </a:extLst>
              </p:cNvPr>
              <p:cNvSpPr>
                <a:spLocks/>
              </p:cNvSpPr>
              <p:nvPr/>
            </p:nvSpPr>
            <p:spPr bwMode="auto">
              <a:xfrm>
                <a:off x="8553450" y="5230813"/>
                <a:ext cx="87312" cy="87313"/>
              </a:xfrm>
              <a:custGeom>
                <a:avLst/>
                <a:gdLst>
                  <a:gd name="T0" fmla="*/ 18 w 36"/>
                  <a:gd name="T1" fmla="*/ 0 h 36"/>
                  <a:gd name="T2" fmla="*/ 6 w 36"/>
                  <a:gd name="T3" fmla="*/ 5 h 36"/>
                  <a:gd name="T4" fmla="*/ 0 w 36"/>
                  <a:gd name="T5" fmla="*/ 18 h 36"/>
                  <a:gd name="T6" fmla="*/ 6 w 36"/>
                  <a:gd name="T7" fmla="*/ 30 h 36"/>
                  <a:gd name="T8" fmla="*/ 18 w 36"/>
                  <a:gd name="T9" fmla="*/ 36 h 36"/>
                  <a:gd name="T10" fmla="*/ 31 w 36"/>
                  <a:gd name="T11" fmla="*/ 30 h 36"/>
                  <a:gd name="T12" fmla="*/ 36 w 36"/>
                  <a:gd name="T13" fmla="*/ 18 h 36"/>
                  <a:gd name="T14" fmla="*/ 31 w 36"/>
                  <a:gd name="T15" fmla="*/ 5 h 36"/>
                  <a:gd name="T16" fmla="*/ 18 w 3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18" y="0"/>
                    </a:moveTo>
                    <a:cubicBezTo>
                      <a:pt x="13" y="0"/>
                      <a:pt x="9" y="2"/>
                      <a:pt x="6" y="5"/>
                    </a:cubicBezTo>
                    <a:cubicBezTo>
                      <a:pt x="2" y="9"/>
                      <a:pt x="0" y="13"/>
                      <a:pt x="0" y="18"/>
                    </a:cubicBezTo>
                    <a:cubicBezTo>
                      <a:pt x="0" y="23"/>
                      <a:pt x="2" y="27"/>
                      <a:pt x="6" y="30"/>
                    </a:cubicBezTo>
                    <a:cubicBezTo>
                      <a:pt x="9" y="34"/>
                      <a:pt x="13" y="36"/>
                      <a:pt x="18" y="36"/>
                    </a:cubicBezTo>
                    <a:cubicBezTo>
                      <a:pt x="23" y="36"/>
                      <a:pt x="27" y="34"/>
                      <a:pt x="31" y="30"/>
                    </a:cubicBezTo>
                    <a:cubicBezTo>
                      <a:pt x="34" y="27"/>
                      <a:pt x="36" y="23"/>
                      <a:pt x="36" y="18"/>
                    </a:cubicBezTo>
                    <a:cubicBezTo>
                      <a:pt x="36" y="13"/>
                      <a:pt x="34" y="9"/>
                      <a:pt x="31" y="5"/>
                    </a:cubicBezTo>
                    <a:cubicBezTo>
                      <a:pt x="27" y="2"/>
                      <a:pt x="23" y="0"/>
                      <a:pt x="18" y="0"/>
                    </a:cubicBez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000"/>
              </a:p>
            </p:txBody>
          </p:sp>
          <p:sp>
            <p:nvSpPr>
              <p:cNvPr id="59" name="Freeform 55">
                <a:extLst>
                  <a:ext uri="{FF2B5EF4-FFF2-40B4-BE49-F238E27FC236}">
                    <a16:creationId xmlns:a16="http://schemas.microsoft.com/office/drawing/2014/main" id="{6DFF38C0-8A96-4A58-A844-2965FA98ED96}"/>
                  </a:ext>
                </a:extLst>
              </p:cNvPr>
              <p:cNvSpPr>
                <a:spLocks/>
              </p:cNvSpPr>
              <p:nvPr/>
            </p:nvSpPr>
            <p:spPr bwMode="auto">
              <a:xfrm>
                <a:off x="10672763" y="5230813"/>
                <a:ext cx="87312" cy="87313"/>
              </a:xfrm>
              <a:custGeom>
                <a:avLst/>
                <a:gdLst>
                  <a:gd name="T0" fmla="*/ 18 w 36"/>
                  <a:gd name="T1" fmla="*/ 0 h 36"/>
                  <a:gd name="T2" fmla="*/ 6 w 36"/>
                  <a:gd name="T3" fmla="*/ 5 h 36"/>
                  <a:gd name="T4" fmla="*/ 0 w 36"/>
                  <a:gd name="T5" fmla="*/ 18 h 36"/>
                  <a:gd name="T6" fmla="*/ 6 w 36"/>
                  <a:gd name="T7" fmla="*/ 30 h 36"/>
                  <a:gd name="T8" fmla="*/ 18 w 36"/>
                  <a:gd name="T9" fmla="*/ 36 h 36"/>
                  <a:gd name="T10" fmla="*/ 31 w 36"/>
                  <a:gd name="T11" fmla="*/ 30 h 36"/>
                  <a:gd name="T12" fmla="*/ 36 w 36"/>
                  <a:gd name="T13" fmla="*/ 18 h 36"/>
                  <a:gd name="T14" fmla="*/ 31 w 36"/>
                  <a:gd name="T15" fmla="*/ 5 h 36"/>
                  <a:gd name="T16" fmla="*/ 18 w 3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18" y="0"/>
                    </a:moveTo>
                    <a:cubicBezTo>
                      <a:pt x="13" y="0"/>
                      <a:pt x="9" y="2"/>
                      <a:pt x="6" y="5"/>
                    </a:cubicBezTo>
                    <a:cubicBezTo>
                      <a:pt x="2" y="9"/>
                      <a:pt x="0" y="13"/>
                      <a:pt x="0" y="18"/>
                    </a:cubicBezTo>
                    <a:cubicBezTo>
                      <a:pt x="0" y="23"/>
                      <a:pt x="2" y="27"/>
                      <a:pt x="6" y="30"/>
                    </a:cubicBezTo>
                    <a:cubicBezTo>
                      <a:pt x="9" y="34"/>
                      <a:pt x="13" y="36"/>
                      <a:pt x="18" y="36"/>
                    </a:cubicBezTo>
                    <a:cubicBezTo>
                      <a:pt x="23" y="36"/>
                      <a:pt x="27" y="34"/>
                      <a:pt x="31" y="30"/>
                    </a:cubicBezTo>
                    <a:cubicBezTo>
                      <a:pt x="34" y="27"/>
                      <a:pt x="36" y="23"/>
                      <a:pt x="36" y="18"/>
                    </a:cubicBezTo>
                    <a:cubicBezTo>
                      <a:pt x="36" y="13"/>
                      <a:pt x="34" y="9"/>
                      <a:pt x="31" y="5"/>
                    </a:cubicBezTo>
                    <a:cubicBezTo>
                      <a:pt x="27" y="2"/>
                      <a:pt x="23" y="0"/>
                      <a:pt x="18" y="0"/>
                    </a:cubicBez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000"/>
              </a:p>
            </p:txBody>
          </p:sp>
          <p:sp>
            <p:nvSpPr>
              <p:cNvPr id="70" name="Line 66">
                <a:extLst>
                  <a:ext uri="{FF2B5EF4-FFF2-40B4-BE49-F238E27FC236}">
                    <a16:creationId xmlns:a16="http://schemas.microsoft.com/office/drawing/2014/main" id="{6A2C9AF4-1B26-44AF-90BA-120C309B2AA5}"/>
                  </a:ext>
                </a:extLst>
              </p:cNvPr>
              <p:cNvSpPr>
                <a:spLocks noChangeShapeType="1"/>
              </p:cNvSpPr>
              <p:nvPr/>
            </p:nvSpPr>
            <p:spPr bwMode="auto">
              <a:xfrm>
                <a:off x="6759575" y="3576638"/>
                <a:ext cx="0" cy="439738"/>
              </a:xfrm>
              <a:prstGeom prst="line">
                <a:avLst/>
              </a:prstGeom>
              <a:noFill/>
              <a:ln w="9525" cap="rnd">
                <a:solidFill>
                  <a:srgbClr val="000099"/>
                </a:solidFill>
                <a:prstDash val="solid"/>
                <a:round/>
                <a:headEnd type="triangle" w="med" len="med"/>
                <a:tailEnd type="non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000"/>
              </a:p>
            </p:txBody>
          </p:sp>
          <p:sp>
            <p:nvSpPr>
              <p:cNvPr id="71" name="Line 67">
                <a:extLst>
                  <a:ext uri="{FF2B5EF4-FFF2-40B4-BE49-F238E27FC236}">
                    <a16:creationId xmlns:a16="http://schemas.microsoft.com/office/drawing/2014/main" id="{9FF0B1F3-B5B4-4A13-AE94-6EC00FBB25A2}"/>
                  </a:ext>
                </a:extLst>
              </p:cNvPr>
              <p:cNvSpPr>
                <a:spLocks noChangeShapeType="1"/>
              </p:cNvSpPr>
              <p:nvPr/>
            </p:nvSpPr>
            <p:spPr bwMode="auto">
              <a:xfrm flipH="1">
                <a:off x="7640638" y="5122863"/>
                <a:ext cx="257175" cy="144463"/>
              </a:xfrm>
              <a:prstGeom prst="line">
                <a:avLst/>
              </a:prstGeom>
              <a:noFill/>
              <a:ln w="9525" cap="rnd">
                <a:solidFill>
                  <a:srgbClr val="000099"/>
                </a:solidFill>
                <a:prstDash val="solid"/>
                <a:round/>
                <a:headEnd type="triangle" w="med" len="med"/>
                <a:tailEnd type="non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000"/>
              </a:p>
            </p:txBody>
          </p:sp>
          <p:sp>
            <p:nvSpPr>
              <p:cNvPr id="76" name="Line 72">
                <a:extLst>
                  <a:ext uri="{FF2B5EF4-FFF2-40B4-BE49-F238E27FC236}">
                    <a16:creationId xmlns:a16="http://schemas.microsoft.com/office/drawing/2014/main" id="{15288751-187C-433C-9650-98B45E40518D}"/>
                  </a:ext>
                </a:extLst>
              </p:cNvPr>
              <p:cNvSpPr>
                <a:spLocks noChangeShapeType="1"/>
              </p:cNvSpPr>
              <p:nvPr/>
            </p:nvSpPr>
            <p:spPr bwMode="auto">
              <a:xfrm flipV="1">
                <a:off x="8018463" y="2484438"/>
                <a:ext cx="0" cy="2360613"/>
              </a:xfrm>
              <a:prstGeom prst="line">
                <a:avLst/>
              </a:prstGeom>
              <a:noFill/>
              <a:ln w="28575" cap="rnd">
                <a:solidFill>
                  <a:srgbClr val="000099"/>
                </a:solidFill>
                <a:prstDash val="solid"/>
                <a:round/>
                <a:headEnd type="triangle" w="med" len="med"/>
                <a:tailEnd type="non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000"/>
              </a:p>
            </p:txBody>
          </p:sp>
          <p:sp>
            <p:nvSpPr>
              <p:cNvPr id="77" name="Line 73">
                <a:extLst>
                  <a:ext uri="{FF2B5EF4-FFF2-40B4-BE49-F238E27FC236}">
                    <a16:creationId xmlns:a16="http://schemas.microsoft.com/office/drawing/2014/main" id="{82CC116D-875D-4E09-BFC6-EF7FCD225E39}"/>
                  </a:ext>
                </a:extLst>
              </p:cNvPr>
              <p:cNvSpPr>
                <a:spLocks noChangeShapeType="1"/>
              </p:cNvSpPr>
              <p:nvPr/>
            </p:nvSpPr>
            <p:spPr bwMode="auto">
              <a:xfrm flipV="1">
                <a:off x="6759575" y="2130426"/>
                <a:ext cx="0" cy="1077913"/>
              </a:xfrm>
              <a:prstGeom prst="line">
                <a:avLst/>
              </a:prstGeom>
              <a:noFill/>
              <a:ln w="28575" cap="rnd">
                <a:solidFill>
                  <a:srgbClr val="000099"/>
                </a:solidFill>
                <a:prstDash val="solid"/>
                <a:round/>
                <a:headEnd type="triangle" w="med" len="med"/>
                <a:tailEnd type="non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2000"/>
              </a:p>
            </p:txBody>
          </p:sp>
          <p:sp>
            <p:nvSpPr>
              <p:cNvPr id="97" name="Freeform 45">
                <a:extLst>
                  <a:ext uri="{FF2B5EF4-FFF2-40B4-BE49-F238E27FC236}">
                    <a16:creationId xmlns:a16="http://schemas.microsoft.com/office/drawing/2014/main" id="{2616A8CE-7FA9-458C-B8DB-DEB47BD969E1}"/>
                  </a:ext>
                </a:extLst>
              </p:cNvPr>
              <p:cNvSpPr>
                <a:spLocks/>
              </p:cNvSpPr>
              <p:nvPr/>
            </p:nvSpPr>
            <p:spPr bwMode="auto">
              <a:xfrm>
                <a:off x="8023222" y="5042671"/>
                <a:ext cx="573091" cy="242900"/>
              </a:xfrm>
              <a:custGeom>
                <a:avLst/>
                <a:gdLst>
                  <a:gd name="T0" fmla="*/ 619 w 619"/>
                  <a:gd name="T1" fmla="*/ 271 h 271"/>
                  <a:gd name="T2" fmla="*/ 258 w 619"/>
                  <a:gd name="T3" fmla="*/ 118 h 271"/>
                  <a:gd name="T4" fmla="*/ 160 w 619"/>
                  <a:gd name="T5" fmla="*/ 22 h 271"/>
                  <a:gd name="T6" fmla="*/ 81 w 619"/>
                  <a:gd name="T7" fmla="*/ 0 h 271"/>
                  <a:gd name="T8" fmla="*/ 0 w 619"/>
                  <a:gd name="T9" fmla="*/ 69 h 271"/>
                  <a:gd name="connsiteX0" fmla="*/ 8691 w 8691"/>
                  <a:gd name="connsiteY0" fmla="*/ 10000 h 10000"/>
                  <a:gd name="connsiteX1" fmla="*/ 2859 w 8691"/>
                  <a:gd name="connsiteY1" fmla="*/ 4354 h 10000"/>
                  <a:gd name="connsiteX2" fmla="*/ 1276 w 8691"/>
                  <a:gd name="connsiteY2" fmla="*/ 812 h 10000"/>
                  <a:gd name="connsiteX3" fmla="*/ 0 w 8691"/>
                  <a:gd name="connsiteY3" fmla="*/ 0 h 10000"/>
                  <a:gd name="connsiteX0" fmla="*/ 8532 w 8532"/>
                  <a:gd name="connsiteY0" fmla="*/ 9188 h 9188"/>
                  <a:gd name="connsiteX1" fmla="*/ 1822 w 8532"/>
                  <a:gd name="connsiteY1" fmla="*/ 3542 h 9188"/>
                  <a:gd name="connsiteX2" fmla="*/ 0 w 8532"/>
                  <a:gd name="connsiteY2" fmla="*/ 0 h 9188"/>
                  <a:gd name="connsiteX0" fmla="*/ 7865 w 7865"/>
                  <a:gd name="connsiteY0" fmla="*/ 6145 h 6145"/>
                  <a:gd name="connsiteX1" fmla="*/ 0 w 7865"/>
                  <a:gd name="connsiteY1" fmla="*/ 0 h 6145"/>
                </a:gdLst>
                <a:ahLst/>
                <a:cxnLst>
                  <a:cxn ang="0">
                    <a:pos x="connsiteX0" y="connsiteY0"/>
                  </a:cxn>
                  <a:cxn ang="0">
                    <a:pos x="connsiteX1" y="connsiteY1"/>
                  </a:cxn>
                </a:cxnLst>
                <a:rect l="l" t="t" r="r" b="b"/>
                <a:pathLst>
                  <a:path w="7865" h="6145">
                    <a:moveTo>
                      <a:pt x="7865" y="6145"/>
                    </a:moveTo>
                    <a:lnTo>
                      <a:pt x="0" y="0"/>
                    </a:lnTo>
                  </a:path>
                </a:pathLst>
              </a:custGeom>
              <a:noFill/>
              <a:ln w="28575" cap="rnd">
                <a:solidFill>
                  <a:srgbClr val="000099"/>
                </a:solidFill>
                <a:prstDash val="sysDash"/>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2000"/>
              </a:p>
            </p:txBody>
          </p:sp>
        </p:grpSp>
        <p:sp>
          <p:nvSpPr>
            <p:cNvPr id="99" name="ZoneTexte 98">
              <a:extLst>
                <a:ext uri="{FF2B5EF4-FFF2-40B4-BE49-F238E27FC236}">
                  <a16:creationId xmlns:a16="http://schemas.microsoft.com/office/drawing/2014/main" id="{448DD927-CF60-4355-B9D7-6AF2E36BDA7F}"/>
                </a:ext>
              </a:extLst>
            </p:cNvPr>
            <p:cNvSpPr txBox="1"/>
            <p:nvPr/>
          </p:nvSpPr>
          <p:spPr>
            <a:xfrm>
              <a:off x="6837932" y="4312791"/>
              <a:ext cx="471603" cy="338554"/>
            </a:xfrm>
            <a:prstGeom prst="rect">
              <a:avLst/>
            </a:prstGeom>
            <a:noFill/>
          </p:spPr>
          <p:txBody>
            <a:bodyPr wrap="none" rtlCol="0">
              <a:spAutoFit/>
            </a:bodyPr>
            <a:lstStyle/>
            <a:p>
              <a:pPr algn="ctr"/>
              <a:r>
                <a:rPr lang="fr-FR" sz="1600" b="1" dirty="0"/>
                <a:t>WT</a:t>
              </a:r>
            </a:p>
          </p:txBody>
        </p:sp>
        <p:sp>
          <p:nvSpPr>
            <p:cNvPr id="101" name="ZoneTexte 100">
              <a:extLst>
                <a:ext uri="{FF2B5EF4-FFF2-40B4-BE49-F238E27FC236}">
                  <a16:creationId xmlns:a16="http://schemas.microsoft.com/office/drawing/2014/main" id="{A719CFAF-C464-46B7-A8E3-712AF12DA5CA}"/>
                </a:ext>
              </a:extLst>
            </p:cNvPr>
            <p:cNvSpPr txBox="1"/>
            <p:nvPr/>
          </p:nvSpPr>
          <p:spPr>
            <a:xfrm>
              <a:off x="7187711" y="5404642"/>
              <a:ext cx="663964" cy="338554"/>
            </a:xfrm>
            <a:prstGeom prst="rect">
              <a:avLst/>
            </a:prstGeom>
            <a:noFill/>
          </p:spPr>
          <p:txBody>
            <a:bodyPr wrap="none" rtlCol="0">
              <a:spAutoFit/>
            </a:bodyPr>
            <a:lstStyle/>
            <a:p>
              <a:pPr algn="ctr"/>
              <a:r>
                <a:rPr lang="fr-FR" sz="1600" b="1" dirty="0"/>
                <a:t>Q67H</a:t>
              </a:r>
            </a:p>
          </p:txBody>
        </p:sp>
        <p:sp>
          <p:nvSpPr>
            <p:cNvPr id="102" name="ZoneTexte 101">
              <a:extLst>
                <a:ext uri="{FF2B5EF4-FFF2-40B4-BE49-F238E27FC236}">
                  <a16:creationId xmlns:a16="http://schemas.microsoft.com/office/drawing/2014/main" id="{9C162CC7-637C-4194-AF31-5464867F0401}"/>
                </a:ext>
              </a:extLst>
            </p:cNvPr>
            <p:cNvSpPr txBox="1"/>
            <p:nvPr/>
          </p:nvSpPr>
          <p:spPr>
            <a:xfrm>
              <a:off x="6845420" y="5854613"/>
              <a:ext cx="276038" cy="307777"/>
            </a:xfrm>
            <a:prstGeom prst="rect">
              <a:avLst/>
            </a:prstGeom>
            <a:noFill/>
          </p:spPr>
          <p:txBody>
            <a:bodyPr wrap="none" rtlCol="0">
              <a:spAutoFit/>
            </a:bodyPr>
            <a:lstStyle/>
            <a:p>
              <a:pPr algn="ctr"/>
              <a:r>
                <a:rPr lang="fr-FR" sz="1400" dirty="0"/>
                <a:t>1</a:t>
              </a:r>
            </a:p>
          </p:txBody>
        </p:sp>
        <p:sp>
          <p:nvSpPr>
            <p:cNvPr id="103" name="ZoneTexte 102">
              <a:extLst>
                <a:ext uri="{FF2B5EF4-FFF2-40B4-BE49-F238E27FC236}">
                  <a16:creationId xmlns:a16="http://schemas.microsoft.com/office/drawing/2014/main" id="{AC2CA14F-A886-4C6E-8AA2-EDA05F4DF370}"/>
                </a:ext>
              </a:extLst>
            </p:cNvPr>
            <p:cNvSpPr txBox="1"/>
            <p:nvPr/>
          </p:nvSpPr>
          <p:spPr>
            <a:xfrm>
              <a:off x="6988405" y="5854613"/>
              <a:ext cx="276038" cy="307777"/>
            </a:xfrm>
            <a:prstGeom prst="rect">
              <a:avLst/>
            </a:prstGeom>
            <a:noFill/>
          </p:spPr>
          <p:txBody>
            <a:bodyPr wrap="none" rtlCol="0">
              <a:spAutoFit/>
            </a:bodyPr>
            <a:lstStyle/>
            <a:p>
              <a:pPr algn="ctr"/>
              <a:r>
                <a:rPr lang="fr-FR" sz="1400" dirty="0"/>
                <a:t>2</a:t>
              </a:r>
            </a:p>
          </p:txBody>
        </p:sp>
        <p:sp>
          <p:nvSpPr>
            <p:cNvPr id="104" name="ZoneTexte 103">
              <a:extLst>
                <a:ext uri="{FF2B5EF4-FFF2-40B4-BE49-F238E27FC236}">
                  <a16:creationId xmlns:a16="http://schemas.microsoft.com/office/drawing/2014/main" id="{97F1F47B-C264-4D71-AEF4-7287644FE788}"/>
                </a:ext>
              </a:extLst>
            </p:cNvPr>
            <p:cNvSpPr txBox="1"/>
            <p:nvPr/>
          </p:nvSpPr>
          <p:spPr>
            <a:xfrm>
              <a:off x="7131390" y="5854613"/>
              <a:ext cx="276038" cy="307777"/>
            </a:xfrm>
            <a:prstGeom prst="rect">
              <a:avLst/>
            </a:prstGeom>
            <a:noFill/>
          </p:spPr>
          <p:txBody>
            <a:bodyPr wrap="none" rtlCol="0">
              <a:spAutoFit/>
            </a:bodyPr>
            <a:lstStyle/>
            <a:p>
              <a:pPr algn="ctr"/>
              <a:r>
                <a:rPr lang="fr-FR" sz="1400" dirty="0"/>
                <a:t>3</a:t>
              </a:r>
            </a:p>
          </p:txBody>
        </p:sp>
        <p:sp>
          <p:nvSpPr>
            <p:cNvPr id="105" name="ZoneTexte 104">
              <a:extLst>
                <a:ext uri="{FF2B5EF4-FFF2-40B4-BE49-F238E27FC236}">
                  <a16:creationId xmlns:a16="http://schemas.microsoft.com/office/drawing/2014/main" id="{382D608F-F530-4B84-8E53-20C072643E3A}"/>
                </a:ext>
              </a:extLst>
            </p:cNvPr>
            <p:cNvSpPr txBox="1"/>
            <p:nvPr/>
          </p:nvSpPr>
          <p:spPr>
            <a:xfrm>
              <a:off x="7274376" y="5854613"/>
              <a:ext cx="276038" cy="307777"/>
            </a:xfrm>
            <a:prstGeom prst="rect">
              <a:avLst/>
            </a:prstGeom>
            <a:noFill/>
          </p:spPr>
          <p:txBody>
            <a:bodyPr wrap="none" rtlCol="0">
              <a:spAutoFit/>
            </a:bodyPr>
            <a:lstStyle/>
            <a:p>
              <a:pPr algn="ctr"/>
              <a:r>
                <a:rPr lang="fr-FR" sz="1400" dirty="0"/>
                <a:t>4</a:t>
              </a:r>
            </a:p>
          </p:txBody>
        </p:sp>
        <p:sp>
          <p:nvSpPr>
            <p:cNvPr id="106" name="ZoneTexte 105">
              <a:extLst>
                <a:ext uri="{FF2B5EF4-FFF2-40B4-BE49-F238E27FC236}">
                  <a16:creationId xmlns:a16="http://schemas.microsoft.com/office/drawing/2014/main" id="{C6F7732D-A215-4EAB-AA93-830E758B386D}"/>
                </a:ext>
              </a:extLst>
            </p:cNvPr>
            <p:cNvSpPr txBox="1"/>
            <p:nvPr/>
          </p:nvSpPr>
          <p:spPr>
            <a:xfrm>
              <a:off x="7701238" y="5854613"/>
              <a:ext cx="276038" cy="307777"/>
            </a:xfrm>
            <a:prstGeom prst="rect">
              <a:avLst/>
            </a:prstGeom>
            <a:noFill/>
          </p:spPr>
          <p:txBody>
            <a:bodyPr wrap="none" rtlCol="0">
              <a:spAutoFit/>
            </a:bodyPr>
            <a:lstStyle/>
            <a:p>
              <a:pPr algn="ctr"/>
              <a:r>
                <a:rPr lang="fr-FR" sz="1400" dirty="0"/>
                <a:t>7</a:t>
              </a:r>
            </a:p>
          </p:txBody>
        </p:sp>
        <p:sp>
          <p:nvSpPr>
            <p:cNvPr id="107" name="ZoneTexte 106">
              <a:extLst>
                <a:ext uri="{FF2B5EF4-FFF2-40B4-BE49-F238E27FC236}">
                  <a16:creationId xmlns:a16="http://schemas.microsoft.com/office/drawing/2014/main" id="{1C1FC8E8-F505-41B2-B257-EEE19203E35E}"/>
                </a:ext>
              </a:extLst>
            </p:cNvPr>
            <p:cNvSpPr txBox="1"/>
            <p:nvPr/>
          </p:nvSpPr>
          <p:spPr>
            <a:xfrm>
              <a:off x="7839531" y="5854613"/>
              <a:ext cx="276038" cy="307777"/>
            </a:xfrm>
            <a:prstGeom prst="rect">
              <a:avLst/>
            </a:prstGeom>
            <a:noFill/>
          </p:spPr>
          <p:txBody>
            <a:bodyPr wrap="none" rtlCol="0">
              <a:spAutoFit/>
            </a:bodyPr>
            <a:lstStyle/>
            <a:p>
              <a:pPr algn="ctr"/>
              <a:r>
                <a:rPr lang="fr-FR" sz="1400" dirty="0"/>
                <a:t>8</a:t>
              </a:r>
            </a:p>
          </p:txBody>
        </p:sp>
        <p:sp>
          <p:nvSpPr>
            <p:cNvPr id="108" name="ZoneTexte 107">
              <a:extLst>
                <a:ext uri="{FF2B5EF4-FFF2-40B4-BE49-F238E27FC236}">
                  <a16:creationId xmlns:a16="http://schemas.microsoft.com/office/drawing/2014/main" id="{67E5B8F1-1DE3-4F7F-81F5-426120559584}"/>
                </a:ext>
              </a:extLst>
            </p:cNvPr>
            <p:cNvSpPr txBox="1"/>
            <p:nvPr/>
          </p:nvSpPr>
          <p:spPr>
            <a:xfrm>
              <a:off x="7977824" y="5854613"/>
              <a:ext cx="276038" cy="307777"/>
            </a:xfrm>
            <a:prstGeom prst="rect">
              <a:avLst/>
            </a:prstGeom>
            <a:noFill/>
          </p:spPr>
          <p:txBody>
            <a:bodyPr wrap="none" rtlCol="0">
              <a:spAutoFit/>
            </a:bodyPr>
            <a:lstStyle/>
            <a:p>
              <a:pPr algn="ctr"/>
              <a:r>
                <a:rPr lang="fr-FR" sz="1400" dirty="0"/>
                <a:t>9</a:t>
              </a:r>
            </a:p>
          </p:txBody>
        </p:sp>
        <p:sp>
          <p:nvSpPr>
            <p:cNvPr id="109" name="ZoneTexte 108">
              <a:extLst>
                <a:ext uri="{FF2B5EF4-FFF2-40B4-BE49-F238E27FC236}">
                  <a16:creationId xmlns:a16="http://schemas.microsoft.com/office/drawing/2014/main" id="{F193822D-D6FA-438E-A2B3-9D1C3CA8B4B7}"/>
                </a:ext>
              </a:extLst>
            </p:cNvPr>
            <p:cNvSpPr txBox="1"/>
            <p:nvPr/>
          </p:nvSpPr>
          <p:spPr>
            <a:xfrm>
              <a:off x="8070432" y="5854613"/>
              <a:ext cx="367408" cy="307777"/>
            </a:xfrm>
            <a:prstGeom prst="rect">
              <a:avLst/>
            </a:prstGeom>
            <a:noFill/>
          </p:spPr>
          <p:txBody>
            <a:bodyPr wrap="none" rtlCol="0">
              <a:spAutoFit/>
            </a:bodyPr>
            <a:lstStyle/>
            <a:p>
              <a:pPr algn="ctr"/>
              <a:r>
                <a:rPr lang="fr-FR" sz="1400" dirty="0"/>
                <a:t>10</a:t>
              </a:r>
            </a:p>
          </p:txBody>
        </p:sp>
        <p:sp>
          <p:nvSpPr>
            <p:cNvPr id="110" name="ZoneTexte 109">
              <a:extLst>
                <a:ext uri="{FF2B5EF4-FFF2-40B4-BE49-F238E27FC236}">
                  <a16:creationId xmlns:a16="http://schemas.microsoft.com/office/drawing/2014/main" id="{FB22B02F-2E88-4819-83B5-5F6A3FF0842A}"/>
                </a:ext>
              </a:extLst>
            </p:cNvPr>
            <p:cNvSpPr txBox="1"/>
            <p:nvPr/>
          </p:nvSpPr>
          <p:spPr>
            <a:xfrm>
              <a:off x="8644519" y="5854613"/>
              <a:ext cx="367408" cy="307777"/>
            </a:xfrm>
            <a:prstGeom prst="rect">
              <a:avLst/>
            </a:prstGeom>
            <a:noFill/>
          </p:spPr>
          <p:txBody>
            <a:bodyPr wrap="none" rtlCol="0">
              <a:spAutoFit/>
            </a:bodyPr>
            <a:lstStyle/>
            <a:p>
              <a:pPr algn="ctr"/>
              <a:r>
                <a:rPr lang="fr-FR" sz="1400" dirty="0"/>
                <a:t>14</a:t>
              </a:r>
            </a:p>
          </p:txBody>
        </p:sp>
        <p:sp>
          <p:nvSpPr>
            <p:cNvPr id="111" name="ZoneTexte 110">
              <a:extLst>
                <a:ext uri="{FF2B5EF4-FFF2-40B4-BE49-F238E27FC236}">
                  <a16:creationId xmlns:a16="http://schemas.microsoft.com/office/drawing/2014/main" id="{7BAFF289-DE4B-4259-A7E3-35ED0C38CC4B}"/>
                </a:ext>
              </a:extLst>
            </p:cNvPr>
            <p:cNvSpPr txBox="1"/>
            <p:nvPr/>
          </p:nvSpPr>
          <p:spPr>
            <a:xfrm>
              <a:off x="10759291" y="5854613"/>
              <a:ext cx="367408" cy="307777"/>
            </a:xfrm>
            <a:prstGeom prst="rect">
              <a:avLst/>
            </a:prstGeom>
            <a:noFill/>
          </p:spPr>
          <p:txBody>
            <a:bodyPr wrap="none" rtlCol="0">
              <a:spAutoFit/>
            </a:bodyPr>
            <a:lstStyle/>
            <a:p>
              <a:pPr algn="ctr"/>
              <a:r>
                <a:rPr lang="fr-FR" sz="1400" dirty="0"/>
                <a:t>29</a:t>
              </a:r>
            </a:p>
          </p:txBody>
        </p:sp>
        <p:sp>
          <p:nvSpPr>
            <p:cNvPr id="112" name="ZoneTexte 111">
              <a:extLst>
                <a:ext uri="{FF2B5EF4-FFF2-40B4-BE49-F238E27FC236}">
                  <a16:creationId xmlns:a16="http://schemas.microsoft.com/office/drawing/2014/main" id="{DB8291DF-B3E8-49C6-B3EE-F066A2F608CB}"/>
                </a:ext>
              </a:extLst>
            </p:cNvPr>
            <p:cNvSpPr txBox="1"/>
            <p:nvPr/>
          </p:nvSpPr>
          <p:spPr>
            <a:xfrm>
              <a:off x="8433262" y="6218287"/>
              <a:ext cx="539315" cy="307777"/>
            </a:xfrm>
            <a:prstGeom prst="rect">
              <a:avLst/>
            </a:prstGeom>
            <a:noFill/>
          </p:spPr>
          <p:txBody>
            <a:bodyPr wrap="none" rtlCol="0">
              <a:spAutoFit/>
            </a:bodyPr>
            <a:lstStyle/>
            <a:p>
              <a:pPr algn="ctr"/>
              <a:r>
                <a:rPr lang="fr-FR" sz="1400" b="1" dirty="0"/>
                <a:t>Days</a:t>
              </a:r>
            </a:p>
          </p:txBody>
        </p:sp>
        <p:sp>
          <p:nvSpPr>
            <p:cNvPr id="113" name="ZoneTexte 112">
              <a:extLst>
                <a:ext uri="{FF2B5EF4-FFF2-40B4-BE49-F238E27FC236}">
                  <a16:creationId xmlns:a16="http://schemas.microsoft.com/office/drawing/2014/main" id="{EB15D52B-2469-470A-9E4D-5A4D731DCBE5}"/>
                </a:ext>
              </a:extLst>
            </p:cNvPr>
            <p:cNvSpPr txBox="1"/>
            <p:nvPr/>
          </p:nvSpPr>
          <p:spPr>
            <a:xfrm>
              <a:off x="6479366" y="5620299"/>
              <a:ext cx="276037" cy="307777"/>
            </a:xfrm>
            <a:prstGeom prst="rect">
              <a:avLst/>
            </a:prstGeom>
            <a:noFill/>
          </p:spPr>
          <p:txBody>
            <a:bodyPr wrap="none" rtlCol="0">
              <a:spAutoFit/>
            </a:bodyPr>
            <a:lstStyle/>
            <a:p>
              <a:pPr algn="r"/>
              <a:r>
                <a:rPr lang="fr-FR" sz="1400" dirty="0"/>
                <a:t>0</a:t>
              </a:r>
            </a:p>
          </p:txBody>
        </p:sp>
        <p:sp>
          <p:nvSpPr>
            <p:cNvPr id="114" name="ZoneTexte 113">
              <a:extLst>
                <a:ext uri="{FF2B5EF4-FFF2-40B4-BE49-F238E27FC236}">
                  <a16:creationId xmlns:a16="http://schemas.microsoft.com/office/drawing/2014/main" id="{A69598E9-992E-47FA-B69D-F5461BC1E03B}"/>
                </a:ext>
              </a:extLst>
            </p:cNvPr>
            <p:cNvSpPr txBox="1"/>
            <p:nvPr/>
          </p:nvSpPr>
          <p:spPr>
            <a:xfrm>
              <a:off x="6296624" y="4925535"/>
              <a:ext cx="458779" cy="307777"/>
            </a:xfrm>
            <a:prstGeom prst="rect">
              <a:avLst/>
            </a:prstGeom>
            <a:noFill/>
          </p:spPr>
          <p:txBody>
            <a:bodyPr wrap="none" rtlCol="0">
              <a:spAutoFit/>
            </a:bodyPr>
            <a:lstStyle/>
            <a:p>
              <a:pPr algn="r"/>
              <a:r>
                <a:rPr lang="fr-FR" sz="1400" dirty="0"/>
                <a:t>100</a:t>
              </a:r>
            </a:p>
          </p:txBody>
        </p:sp>
        <p:sp>
          <p:nvSpPr>
            <p:cNvPr id="115" name="ZoneTexte 114">
              <a:extLst>
                <a:ext uri="{FF2B5EF4-FFF2-40B4-BE49-F238E27FC236}">
                  <a16:creationId xmlns:a16="http://schemas.microsoft.com/office/drawing/2014/main" id="{90909AA8-1727-4987-B7E3-45C8CB96CB20}"/>
                </a:ext>
              </a:extLst>
            </p:cNvPr>
            <p:cNvSpPr txBox="1"/>
            <p:nvPr/>
          </p:nvSpPr>
          <p:spPr>
            <a:xfrm>
              <a:off x="6165178" y="4230771"/>
              <a:ext cx="590225" cy="307777"/>
            </a:xfrm>
            <a:prstGeom prst="rect">
              <a:avLst/>
            </a:prstGeom>
            <a:noFill/>
          </p:spPr>
          <p:txBody>
            <a:bodyPr wrap="none" rtlCol="0">
              <a:spAutoFit/>
            </a:bodyPr>
            <a:lstStyle/>
            <a:p>
              <a:pPr algn="r"/>
              <a:r>
                <a:rPr lang="fr-FR" sz="1400" dirty="0"/>
                <a:t>1 000</a:t>
              </a:r>
            </a:p>
          </p:txBody>
        </p:sp>
        <p:sp>
          <p:nvSpPr>
            <p:cNvPr id="116" name="ZoneTexte 115">
              <a:extLst>
                <a:ext uri="{FF2B5EF4-FFF2-40B4-BE49-F238E27FC236}">
                  <a16:creationId xmlns:a16="http://schemas.microsoft.com/office/drawing/2014/main" id="{02FFDD6F-0707-405D-A0B9-F8964B7BB4B4}"/>
                </a:ext>
              </a:extLst>
            </p:cNvPr>
            <p:cNvSpPr txBox="1"/>
            <p:nvPr/>
          </p:nvSpPr>
          <p:spPr>
            <a:xfrm>
              <a:off x="6073806" y="3536007"/>
              <a:ext cx="681597" cy="307777"/>
            </a:xfrm>
            <a:prstGeom prst="rect">
              <a:avLst/>
            </a:prstGeom>
            <a:noFill/>
          </p:spPr>
          <p:txBody>
            <a:bodyPr wrap="none" rtlCol="0">
              <a:spAutoFit/>
            </a:bodyPr>
            <a:lstStyle/>
            <a:p>
              <a:pPr algn="r"/>
              <a:r>
                <a:rPr lang="fr-FR" sz="1400" dirty="0"/>
                <a:t>10 000</a:t>
              </a:r>
            </a:p>
          </p:txBody>
        </p:sp>
        <p:sp>
          <p:nvSpPr>
            <p:cNvPr id="117" name="ZoneTexte 116">
              <a:extLst>
                <a:ext uri="{FF2B5EF4-FFF2-40B4-BE49-F238E27FC236}">
                  <a16:creationId xmlns:a16="http://schemas.microsoft.com/office/drawing/2014/main" id="{CF6290B2-BDD4-40CC-B771-CD370BCB8C89}"/>
                </a:ext>
              </a:extLst>
            </p:cNvPr>
            <p:cNvSpPr txBox="1"/>
            <p:nvPr/>
          </p:nvSpPr>
          <p:spPr>
            <a:xfrm>
              <a:off x="5982435" y="2841243"/>
              <a:ext cx="772968" cy="307777"/>
            </a:xfrm>
            <a:prstGeom prst="rect">
              <a:avLst/>
            </a:prstGeom>
            <a:noFill/>
          </p:spPr>
          <p:txBody>
            <a:bodyPr wrap="none" rtlCol="0">
              <a:spAutoFit/>
            </a:bodyPr>
            <a:lstStyle/>
            <a:p>
              <a:pPr algn="r"/>
              <a:r>
                <a:rPr lang="fr-FR" sz="1400" dirty="0"/>
                <a:t>100 000</a:t>
              </a:r>
            </a:p>
          </p:txBody>
        </p:sp>
        <p:sp>
          <p:nvSpPr>
            <p:cNvPr id="125" name="ZoneTexte 124">
              <a:extLst>
                <a:ext uri="{FF2B5EF4-FFF2-40B4-BE49-F238E27FC236}">
                  <a16:creationId xmlns:a16="http://schemas.microsoft.com/office/drawing/2014/main" id="{A287E590-FB09-406D-B2BD-3715801D3B6D}"/>
                </a:ext>
              </a:extLst>
            </p:cNvPr>
            <p:cNvSpPr txBox="1"/>
            <p:nvPr/>
          </p:nvSpPr>
          <p:spPr>
            <a:xfrm rot="16200000">
              <a:off x="4845867" y="4174128"/>
              <a:ext cx="1860509" cy="307777"/>
            </a:xfrm>
            <a:prstGeom prst="rect">
              <a:avLst/>
            </a:prstGeom>
            <a:noFill/>
          </p:spPr>
          <p:txBody>
            <a:bodyPr wrap="none" rtlCol="0">
              <a:spAutoFit/>
            </a:bodyPr>
            <a:lstStyle/>
            <a:p>
              <a:pPr algn="ctr"/>
              <a:r>
                <a:rPr lang="fr-FR" sz="1400" b="1" dirty="0"/>
                <a:t>HIV-1 RNA (copies/ml)</a:t>
              </a:r>
            </a:p>
          </p:txBody>
        </p:sp>
        <p:sp>
          <p:nvSpPr>
            <p:cNvPr id="129" name="Rectangle : coins arrondis 128">
              <a:extLst>
                <a:ext uri="{FF2B5EF4-FFF2-40B4-BE49-F238E27FC236}">
                  <a16:creationId xmlns:a16="http://schemas.microsoft.com/office/drawing/2014/main" id="{6FC7660F-B07D-4388-96CA-02B36A67FE8D}"/>
                </a:ext>
              </a:extLst>
            </p:cNvPr>
            <p:cNvSpPr/>
            <p:nvPr/>
          </p:nvSpPr>
          <p:spPr>
            <a:xfrm>
              <a:off x="6986109" y="2308798"/>
              <a:ext cx="3901810" cy="366536"/>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t>Single-dose SC LEN – 50 mg</a:t>
              </a:r>
            </a:p>
          </p:txBody>
        </p:sp>
        <p:sp>
          <p:nvSpPr>
            <p:cNvPr id="130" name="Rectangle : coins arrondis 129">
              <a:extLst>
                <a:ext uri="{FF2B5EF4-FFF2-40B4-BE49-F238E27FC236}">
                  <a16:creationId xmlns:a16="http://schemas.microsoft.com/office/drawing/2014/main" id="{9FDAA956-2FBE-4556-A28B-135D21C5D1D8}"/>
                </a:ext>
              </a:extLst>
            </p:cNvPr>
            <p:cNvSpPr/>
            <p:nvPr/>
          </p:nvSpPr>
          <p:spPr>
            <a:xfrm>
              <a:off x="8213757" y="2690372"/>
              <a:ext cx="2674161" cy="366536"/>
            </a:xfrm>
            <a:prstGeom prst="round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dirty="0"/>
                <a:t>B/F/TAF QD</a:t>
              </a:r>
            </a:p>
          </p:txBody>
        </p:sp>
        <p:sp>
          <p:nvSpPr>
            <p:cNvPr id="131" name="Rectangle : coins arrondis 130">
              <a:extLst>
                <a:ext uri="{FF2B5EF4-FFF2-40B4-BE49-F238E27FC236}">
                  <a16:creationId xmlns:a16="http://schemas.microsoft.com/office/drawing/2014/main" id="{93B985C6-2309-4BB1-9B82-08767923AFAA}"/>
                </a:ext>
              </a:extLst>
            </p:cNvPr>
            <p:cNvSpPr/>
            <p:nvPr/>
          </p:nvSpPr>
          <p:spPr>
            <a:xfrm>
              <a:off x="6986109" y="1897911"/>
              <a:ext cx="3901810" cy="366536"/>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solidFill>
                    <a:schemeClr val="tx1"/>
                  </a:solidFill>
                </a:rPr>
                <a:t>Participant 50-1</a:t>
              </a:r>
            </a:p>
          </p:txBody>
        </p:sp>
        <p:sp>
          <p:nvSpPr>
            <p:cNvPr id="133" name="ZoneTexte 132">
              <a:extLst>
                <a:ext uri="{FF2B5EF4-FFF2-40B4-BE49-F238E27FC236}">
                  <a16:creationId xmlns:a16="http://schemas.microsoft.com/office/drawing/2014/main" id="{9C68C745-0300-493C-873D-C87D1517D246}"/>
                </a:ext>
              </a:extLst>
            </p:cNvPr>
            <p:cNvSpPr txBox="1"/>
            <p:nvPr/>
          </p:nvSpPr>
          <p:spPr>
            <a:xfrm>
              <a:off x="6373950" y="5104590"/>
              <a:ext cx="367408" cy="307777"/>
            </a:xfrm>
            <a:prstGeom prst="rect">
              <a:avLst/>
            </a:prstGeom>
            <a:noFill/>
          </p:spPr>
          <p:txBody>
            <a:bodyPr wrap="none" rtlCol="0">
              <a:spAutoFit/>
            </a:bodyPr>
            <a:lstStyle/>
            <a:p>
              <a:pPr algn="r"/>
              <a:r>
                <a:rPr lang="fr-FR" sz="1400" dirty="0"/>
                <a:t>50</a:t>
              </a:r>
            </a:p>
          </p:txBody>
        </p:sp>
      </p:grpSp>
    </p:spTree>
    <p:extLst>
      <p:ext uri="{BB962C8B-B14F-4D97-AF65-F5344CB8AC3E}">
        <p14:creationId xmlns:p14="http://schemas.microsoft.com/office/powerpoint/2010/main" val="2667383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582E5B-F4E4-4105-94DA-3B9CD5E47C24}"/>
              </a:ext>
            </a:extLst>
          </p:cNvPr>
          <p:cNvSpPr/>
          <p:nvPr/>
        </p:nvSpPr>
        <p:spPr>
          <a:xfrm>
            <a:off x="9694139" y="6495532"/>
            <a:ext cx="2497863" cy="276999"/>
          </a:xfrm>
          <a:prstGeom prst="rect">
            <a:avLst/>
          </a:prstGeom>
        </p:spPr>
        <p:txBody>
          <a:bodyPr wrap="none">
            <a:spAutoFit/>
          </a:bodyPr>
          <a:lstStyle/>
          <a:p>
            <a:pPr algn="r"/>
            <a:r>
              <a:rPr lang="fr-FR" sz="1200" i="1" dirty="0">
                <a:solidFill>
                  <a:srgbClr val="000000"/>
                </a:solidFill>
                <a:cs typeface="Arial" pitchFamily="-84" charset="0"/>
              </a:rPr>
              <a:t>Margot N</a:t>
            </a:r>
            <a:r>
              <a:rPr lang="fr-FR" sz="1200" i="1" dirty="0"/>
              <a:t>, Glasgow 2020, Abs. O324 </a:t>
            </a:r>
          </a:p>
        </p:txBody>
      </p:sp>
      <p:sp>
        <p:nvSpPr>
          <p:cNvPr id="2" name="Titre 1">
            <a:extLst>
              <a:ext uri="{FF2B5EF4-FFF2-40B4-BE49-F238E27FC236}">
                <a16:creationId xmlns:a16="http://schemas.microsoft.com/office/drawing/2014/main" id="{B49E4C78-B661-4C60-AC41-1A16864D0D80}"/>
              </a:ext>
            </a:extLst>
          </p:cNvPr>
          <p:cNvSpPr>
            <a:spLocks noGrp="1"/>
          </p:cNvSpPr>
          <p:nvPr>
            <p:ph type="title"/>
          </p:nvPr>
        </p:nvSpPr>
        <p:spPr/>
        <p:txBody>
          <a:bodyPr/>
          <a:lstStyle/>
          <a:p>
            <a:r>
              <a:rPr lang="en-US" dirty="0"/>
              <a:t>Dose-response relationship</a:t>
            </a:r>
            <a:br>
              <a:rPr lang="en-US" dirty="0"/>
            </a:br>
            <a:r>
              <a:rPr lang="en-US" dirty="0"/>
              <a:t>LEN SC dose vs Predicted IQ</a:t>
            </a:r>
          </a:p>
        </p:txBody>
      </p:sp>
      <p:sp>
        <p:nvSpPr>
          <p:cNvPr id="3" name="Espace réservé du contenu 2">
            <a:extLst>
              <a:ext uri="{FF2B5EF4-FFF2-40B4-BE49-F238E27FC236}">
                <a16:creationId xmlns:a16="http://schemas.microsoft.com/office/drawing/2014/main" id="{87325EBE-7B26-49C2-B1D2-3E24DEB4D64A}"/>
              </a:ext>
            </a:extLst>
          </p:cNvPr>
          <p:cNvSpPr>
            <a:spLocks noGrp="1"/>
          </p:cNvSpPr>
          <p:nvPr>
            <p:ph sz="quarter" idx="13"/>
          </p:nvPr>
        </p:nvSpPr>
        <p:spPr>
          <a:xfrm>
            <a:off x="609600" y="5853192"/>
            <a:ext cx="10972800" cy="796931"/>
          </a:xfrm>
        </p:spPr>
        <p:txBody>
          <a:bodyPr>
            <a:normAutofit fontScale="92500" lnSpcReduction="20000"/>
          </a:bodyPr>
          <a:lstStyle/>
          <a:p>
            <a:r>
              <a:rPr lang="en-US" sz="1600" b="0" i="0" u="none" strike="noStrike" baseline="0" dirty="0">
                <a:solidFill>
                  <a:srgbClr val="434343"/>
                </a:solidFill>
                <a:latin typeface="Fd1107-Identity-H"/>
              </a:rPr>
              <a:t>Maximum reduction observed between </a:t>
            </a:r>
            <a:r>
              <a:rPr lang="en-US" sz="1600" b="0" i="0" u="none" strike="noStrike" baseline="0" dirty="0">
                <a:solidFill>
                  <a:srgbClr val="434343"/>
                </a:solidFill>
                <a:latin typeface="Fd1138-Identity-H"/>
              </a:rPr>
              <a:t>50 </a:t>
            </a:r>
            <a:r>
              <a:rPr lang="en-US" sz="1600" b="0" i="0" u="none" strike="noStrike" baseline="0" dirty="0">
                <a:solidFill>
                  <a:srgbClr val="434343"/>
                </a:solidFill>
                <a:latin typeface="Fd1107-Identity-H"/>
              </a:rPr>
              <a:t>and </a:t>
            </a:r>
            <a:r>
              <a:rPr lang="en-US" sz="1600" b="0" i="0" u="none" strike="noStrike" baseline="0" dirty="0">
                <a:solidFill>
                  <a:srgbClr val="434343"/>
                </a:solidFill>
                <a:latin typeface="Fd1138-Identity-H"/>
              </a:rPr>
              <a:t>150 </a:t>
            </a:r>
            <a:r>
              <a:rPr lang="en-US" sz="1600" b="0" i="0" u="none" strike="noStrike" baseline="0" dirty="0">
                <a:solidFill>
                  <a:srgbClr val="434343"/>
                </a:solidFill>
                <a:latin typeface="Fd1107-Identity-H"/>
              </a:rPr>
              <a:t>mg doses</a:t>
            </a:r>
          </a:p>
          <a:p>
            <a:r>
              <a:rPr lang="en-US" sz="1600" b="0" i="0" u="none" strike="noStrike" baseline="0" dirty="0">
                <a:solidFill>
                  <a:srgbClr val="474646"/>
                </a:solidFill>
                <a:latin typeface="Fd1107-Identity-H"/>
              </a:rPr>
              <a:t>Near maximal antiviral activity observed at mean concentrations </a:t>
            </a:r>
            <a:r>
              <a:rPr lang="en-US" sz="1600" b="0" i="0" u="none" strike="noStrike" baseline="0" dirty="0">
                <a:solidFill>
                  <a:srgbClr val="474646"/>
                </a:solidFill>
                <a:latin typeface="Fd1138-Identity-H"/>
              </a:rPr>
              <a:t> </a:t>
            </a:r>
            <a:r>
              <a:rPr lang="en-US" sz="1600" b="0" i="0" u="sng" strike="noStrike" baseline="0" dirty="0">
                <a:solidFill>
                  <a:srgbClr val="474646"/>
                </a:solidFill>
                <a:latin typeface="Fd1138-Identity-H"/>
              </a:rPr>
              <a:t>&gt;</a:t>
            </a:r>
            <a:r>
              <a:rPr lang="en-US" sz="1600" b="0" i="0" u="none" strike="noStrike" baseline="0" dirty="0">
                <a:solidFill>
                  <a:srgbClr val="474646"/>
                </a:solidFill>
                <a:latin typeface="Fd1138-Identity-H"/>
              </a:rPr>
              <a:t> 4.4 </a:t>
            </a:r>
            <a:r>
              <a:rPr lang="en-US" sz="1600" b="0" i="0" u="none" strike="noStrike" baseline="0" dirty="0">
                <a:solidFill>
                  <a:srgbClr val="474646"/>
                </a:solidFill>
                <a:latin typeface="Fd1107-Identity-H"/>
              </a:rPr>
              <a:t>ng/ml (IQ&gt;1.1)</a:t>
            </a:r>
          </a:p>
          <a:p>
            <a:r>
              <a:rPr lang="en-US" sz="1600" b="0" i="0" u="none" strike="noStrike" baseline="0" dirty="0">
                <a:solidFill>
                  <a:srgbClr val="494949"/>
                </a:solidFill>
                <a:latin typeface="Fd1107-Identity-H"/>
              </a:rPr>
              <a:t>6-month Phase </a:t>
            </a:r>
            <a:r>
              <a:rPr lang="en-US" sz="1600" b="0" i="0" u="none" strike="noStrike" baseline="0" dirty="0">
                <a:solidFill>
                  <a:srgbClr val="494949"/>
                </a:solidFill>
                <a:latin typeface="Fd1138-Identity-H"/>
              </a:rPr>
              <a:t>2/3 </a:t>
            </a:r>
            <a:r>
              <a:rPr lang="en-US" sz="1600" b="0" i="0" u="none" strike="noStrike" baseline="0" dirty="0">
                <a:solidFill>
                  <a:srgbClr val="494949"/>
                </a:solidFill>
                <a:latin typeface="Fd1107-Identity-H"/>
              </a:rPr>
              <a:t>dosing: LEN </a:t>
            </a:r>
            <a:r>
              <a:rPr lang="en-US" sz="1600" b="0" i="0" u="none" strike="noStrike" baseline="0" dirty="0" err="1">
                <a:solidFill>
                  <a:srgbClr val="494949"/>
                </a:solidFill>
                <a:latin typeface="Fd1138-Identity-H"/>
              </a:rPr>
              <a:t>C</a:t>
            </a:r>
            <a:r>
              <a:rPr lang="en-US" sz="1600" b="0" i="0" u="none" strike="noStrike" baseline="-25000" dirty="0" err="1">
                <a:solidFill>
                  <a:srgbClr val="494949"/>
                </a:solidFill>
                <a:latin typeface="Fd1138-Identity-H"/>
              </a:rPr>
              <a:t>min</a:t>
            </a:r>
            <a:r>
              <a:rPr lang="en-US" sz="1600" b="0" i="0" u="none" strike="noStrike" baseline="0" dirty="0">
                <a:solidFill>
                  <a:srgbClr val="494949"/>
                </a:solidFill>
                <a:latin typeface="Fd1138-Identity-H"/>
              </a:rPr>
              <a:t> </a:t>
            </a:r>
            <a:r>
              <a:rPr lang="en-US" sz="1600" b="0" i="0" u="none" strike="noStrike" baseline="0" dirty="0">
                <a:solidFill>
                  <a:srgbClr val="494949"/>
                </a:solidFill>
                <a:latin typeface="Fd1140-Identity-H"/>
              </a:rPr>
              <a:t>= </a:t>
            </a:r>
            <a:r>
              <a:rPr lang="en-US" sz="1600" b="0" i="0" u="none" strike="noStrike" baseline="0" dirty="0">
                <a:solidFill>
                  <a:srgbClr val="494949"/>
                </a:solidFill>
                <a:latin typeface="Fd1138-Identity-H"/>
              </a:rPr>
              <a:t>24 </a:t>
            </a:r>
            <a:r>
              <a:rPr lang="en-US" sz="1600" b="0" i="0" u="none" strike="noStrike" baseline="0" dirty="0">
                <a:solidFill>
                  <a:srgbClr val="494949"/>
                </a:solidFill>
                <a:latin typeface="Fd1107-Identity-H"/>
              </a:rPr>
              <a:t>ng/ml </a:t>
            </a:r>
            <a:r>
              <a:rPr lang="en-US" sz="1600" b="0" i="0" u="none" strike="noStrike" baseline="0" dirty="0">
                <a:solidFill>
                  <a:srgbClr val="494949"/>
                </a:solidFill>
                <a:latin typeface="Fd1138-Identity-H"/>
              </a:rPr>
              <a:t>→ </a:t>
            </a:r>
            <a:r>
              <a:rPr lang="en-US" sz="1600" b="0" i="0" u="none" strike="noStrike" baseline="0" dirty="0">
                <a:solidFill>
                  <a:srgbClr val="494949"/>
                </a:solidFill>
                <a:latin typeface="Fd1107-Identity-H"/>
              </a:rPr>
              <a:t>IQ&gt;6, low probability of resistance emergence</a:t>
            </a:r>
            <a:endParaRPr lang="en-US" sz="2000" dirty="0"/>
          </a:p>
        </p:txBody>
      </p:sp>
      <p:grpSp>
        <p:nvGrpSpPr>
          <p:cNvPr id="4" name="Groupe 3">
            <a:extLst>
              <a:ext uri="{FF2B5EF4-FFF2-40B4-BE49-F238E27FC236}">
                <a16:creationId xmlns:a16="http://schemas.microsoft.com/office/drawing/2014/main" id="{301C0ED2-BB41-4B1F-85C2-9D355CA7E25A}"/>
              </a:ext>
            </a:extLst>
          </p:cNvPr>
          <p:cNvGrpSpPr/>
          <p:nvPr/>
        </p:nvGrpSpPr>
        <p:grpSpPr>
          <a:xfrm>
            <a:off x="883478" y="1768417"/>
            <a:ext cx="9853476" cy="3903085"/>
            <a:chOff x="883478" y="1768417"/>
            <a:chExt cx="9853476" cy="3903085"/>
          </a:xfrm>
        </p:grpSpPr>
        <p:grpSp>
          <p:nvGrpSpPr>
            <p:cNvPr id="39" name="Groupe 38">
              <a:extLst>
                <a:ext uri="{FF2B5EF4-FFF2-40B4-BE49-F238E27FC236}">
                  <a16:creationId xmlns:a16="http://schemas.microsoft.com/office/drawing/2014/main" id="{A959D405-D017-48F7-A505-BBFF719A9891}"/>
                </a:ext>
              </a:extLst>
            </p:cNvPr>
            <p:cNvGrpSpPr/>
            <p:nvPr/>
          </p:nvGrpSpPr>
          <p:grpSpPr>
            <a:xfrm>
              <a:off x="2632767" y="1903789"/>
              <a:ext cx="8104187" cy="2638426"/>
              <a:chOff x="1868488" y="2081213"/>
              <a:chExt cx="8104187" cy="2638426"/>
            </a:xfrm>
          </p:grpSpPr>
          <p:sp>
            <p:nvSpPr>
              <p:cNvPr id="11" name="Freeform 5">
                <a:extLst>
                  <a:ext uri="{FF2B5EF4-FFF2-40B4-BE49-F238E27FC236}">
                    <a16:creationId xmlns:a16="http://schemas.microsoft.com/office/drawing/2014/main" id="{D46069CE-4DC1-4526-89BF-A021C8E4FA41}"/>
                  </a:ext>
                </a:extLst>
              </p:cNvPr>
              <p:cNvSpPr>
                <a:spLocks/>
              </p:cNvSpPr>
              <p:nvPr/>
            </p:nvSpPr>
            <p:spPr bwMode="auto">
              <a:xfrm>
                <a:off x="5046663" y="2097088"/>
                <a:ext cx="3879850" cy="2541588"/>
              </a:xfrm>
              <a:custGeom>
                <a:avLst/>
                <a:gdLst>
                  <a:gd name="T0" fmla="*/ 2444 w 2444"/>
                  <a:gd name="T1" fmla="*/ 1601 h 1601"/>
                  <a:gd name="T2" fmla="*/ 2444 w 2444"/>
                  <a:gd name="T3" fmla="*/ 0 h 1601"/>
                  <a:gd name="T4" fmla="*/ 0 w 2444"/>
                  <a:gd name="T5" fmla="*/ 0 h 1601"/>
                  <a:gd name="T6" fmla="*/ 0 w 2444"/>
                  <a:gd name="T7" fmla="*/ 1601 h 1601"/>
                  <a:gd name="T8" fmla="*/ 2444 w 2444"/>
                  <a:gd name="T9" fmla="*/ 1601 h 1601"/>
                  <a:gd name="T10" fmla="*/ 2444 w 2444"/>
                  <a:gd name="T11" fmla="*/ 1601 h 1601"/>
                </a:gdLst>
                <a:ahLst/>
                <a:cxnLst>
                  <a:cxn ang="0">
                    <a:pos x="T0" y="T1"/>
                  </a:cxn>
                  <a:cxn ang="0">
                    <a:pos x="T2" y="T3"/>
                  </a:cxn>
                  <a:cxn ang="0">
                    <a:pos x="T4" y="T5"/>
                  </a:cxn>
                  <a:cxn ang="0">
                    <a:pos x="T6" y="T7"/>
                  </a:cxn>
                  <a:cxn ang="0">
                    <a:pos x="T8" y="T9"/>
                  </a:cxn>
                  <a:cxn ang="0">
                    <a:pos x="T10" y="T11"/>
                  </a:cxn>
                </a:cxnLst>
                <a:rect l="0" t="0" r="r" b="b"/>
                <a:pathLst>
                  <a:path w="2444" h="1601">
                    <a:moveTo>
                      <a:pt x="2444" y="1601"/>
                    </a:moveTo>
                    <a:lnTo>
                      <a:pt x="2444" y="0"/>
                    </a:lnTo>
                    <a:lnTo>
                      <a:pt x="0" y="0"/>
                    </a:lnTo>
                    <a:lnTo>
                      <a:pt x="0" y="1601"/>
                    </a:lnTo>
                    <a:lnTo>
                      <a:pt x="2444" y="1601"/>
                    </a:lnTo>
                    <a:lnTo>
                      <a:pt x="2444" y="1601"/>
                    </a:lnTo>
                    <a:close/>
                  </a:path>
                </a:pathLst>
              </a:custGeom>
              <a:solidFill>
                <a:srgbClr val="D9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6">
                <a:extLst>
                  <a:ext uri="{FF2B5EF4-FFF2-40B4-BE49-F238E27FC236}">
                    <a16:creationId xmlns:a16="http://schemas.microsoft.com/office/drawing/2014/main" id="{F50C73E5-2F14-49E2-8194-53E4D4F6344B}"/>
                  </a:ext>
                </a:extLst>
              </p:cNvPr>
              <p:cNvSpPr>
                <a:spLocks/>
              </p:cNvSpPr>
              <p:nvPr/>
            </p:nvSpPr>
            <p:spPr bwMode="auto">
              <a:xfrm>
                <a:off x="1949450" y="2081213"/>
                <a:ext cx="8023225" cy="2557463"/>
              </a:xfrm>
              <a:custGeom>
                <a:avLst/>
                <a:gdLst>
                  <a:gd name="T0" fmla="*/ 5054 w 5054"/>
                  <a:gd name="T1" fmla="*/ 1611 h 1611"/>
                  <a:gd name="T2" fmla="*/ 0 w 5054"/>
                  <a:gd name="T3" fmla="*/ 1611 h 1611"/>
                  <a:gd name="T4" fmla="*/ 0 w 5054"/>
                  <a:gd name="T5" fmla="*/ 0 h 1611"/>
                </a:gdLst>
                <a:ahLst/>
                <a:cxnLst>
                  <a:cxn ang="0">
                    <a:pos x="T0" y="T1"/>
                  </a:cxn>
                  <a:cxn ang="0">
                    <a:pos x="T2" y="T3"/>
                  </a:cxn>
                  <a:cxn ang="0">
                    <a:pos x="T4" y="T5"/>
                  </a:cxn>
                </a:cxnLst>
                <a:rect l="0" t="0" r="r" b="b"/>
                <a:pathLst>
                  <a:path w="5054" h="1611">
                    <a:moveTo>
                      <a:pt x="5054" y="1611"/>
                    </a:moveTo>
                    <a:lnTo>
                      <a:pt x="0" y="1611"/>
                    </a:lnTo>
                    <a:lnTo>
                      <a:pt x="0" y="0"/>
                    </a:lnTo>
                  </a:path>
                </a:pathLst>
              </a:custGeom>
              <a:noFill/>
              <a:ln w="12700" cap="rnd">
                <a:solidFill>
                  <a:srgbClr val="00006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Line 7">
                <a:extLst>
                  <a:ext uri="{FF2B5EF4-FFF2-40B4-BE49-F238E27FC236}">
                    <a16:creationId xmlns:a16="http://schemas.microsoft.com/office/drawing/2014/main" id="{EF70BDBC-976F-4428-94D7-F6B6186AA915}"/>
                  </a:ext>
                </a:extLst>
              </p:cNvPr>
              <p:cNvSpPr>
                <a:spLocks noChangeShapeType="1"/>
              </p:cNvSpPr>
              <p:nvPr/>
            </p:nvSpPr>
            <p:spPr bwMode="auto">
              <a:xfrm>
                <a:off x="1868488" y="2520951"/>
                <a:ext cx="80962" cy="0"/>
              </a:xfrm>
              <a:prstGeom prst="line">
                <a:avLst/>
              </a:prstGeom>
              <a:noFill/>
              <a:ln w="12700"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Line 8">
                <a:extLst>
                  <a:ext uri="{FF2B5EF4-FFF2-40B4-BE49-F238E27FC236}">
                    <a16:creationId xmlns:a16="http://schemas.microsoft.com/office/drawing/2014/main" id="{BF590479-5B36-4592-BC37-4C08C7801D14}"/>
                  </a:ext>
                </a:extLst>
              </p:cNvPr>
              <p:cNvSpPr>
                <a:spLocks noChangeShapeType="1"/>
              </p:cNvSpPr>
              <p:nvPr/>
            </p:nvSpPr>
            <p:spPr bwMode="auto">
              <a:xfrm>
                <a:off x="1868488" y="2941638"/>
                <a:ext cx="80962" cy="0"/>
              </a:xfrm>
              <a:prstGeom prst="line">
                <a:avLst/>
              </a:prstGeom>
              <a:noFill/>
              <a:ln w="12700"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Line 9">
                <a:extLst>
                  <a:ext uri="{FF2B5EF4-FFF2-40B4-BE49-F238E27FC236}">
                    <a16:creationId xmlns:a16="http://schemas.microsoft.com/office/drawing/2014/main" id="{12D13BE2-D199-44EF-9657-BA04AC94EBF5}"/>
                  </a:ext>
                </a:extLst>
              </p:cNvPr>
              <p:cNvSpPr>
                <a:spLocks noChangeShapeType="1"/>
              </p:cNvSpPr>
              <p:nvPr/>
            </p:nvSpPr>
            <p:spPr bwMode="auto">
              <a:xfrm>
                <a:off x="1868488" y="3367088"/>
                <a:ext cx="80962" cy="0"/>
              </a:xfrm>
              <a:prstGeom prst="line">
                <a:avLst/>
              </a:prstGeom>
              <a:noFill/>
              <a:ln w="12700"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 name="Line 10">
                <a:extLst>
                  <a:ext uri="{FF2B5EF4-FFF2-40B4-BE49-F238E27FC236}">
                    <a16:creationId xmlns:a16="http://schemas.microsoft.com/office/drawing/2014/main" id="{D93F5C10-4E16-4183-94B6-74EFC8447C68}"/>
                  </a:ext>
                </a:extLst>
              </p:cNvPr>
              <p:cNvSpPr>
                <a:spLocks noChangeShapeType="1"/>
              </p:cNvSpPr>
              <p:nvPr/>
            </p:nvSpPr>
            <p:spPr bwMode="auto">
              <a:xfrm>
                <a:off x="1868488" y="3790951"/>
                <a:ext cx="80962" cy="0"/>
              </a:xfrm>
              <a:prstGeom prst="line">
                <a:avLst/>
              </a:prstGeom>
              <a:noFill/>
              <a:ln w="12700"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Line 11">
                <a:extLst>
                  <a:ext uri="{FF2B5EF4-FFF2-40B4-BE49-F238E27FC236}">
                    <a16:creationId xmlns:a16="http://schemas.microsoft.com/office/drawing/2014/main" id="{F7B5CE20-B4EE-4961-98F0-0E9753FC776B}"/>
                  </a:ext>
                </a:extLst>
              </p:cNvPr>
              <p:cNvSpPr>
                <a:spLocks noChangeShapeType="1"/>
              </p:cNvSpPr>
              <p:nvPr/>
            </p:nvSpPr>
            <p:spPr bwMode="auto">
              <a:xfrm>
                <a:off x="1868488" y="4214813"/>
                <a:ext cx="80962" cy="0"/>
              </a:xfrm>
              <a:prstGeom prst="line">
                <a:avLst/>
              </a:prstGeom>
              <a:noFill/>
              <a:ln w="12700"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 name="Line 12">
                <a:extLst>
                  <a:ext uri="{FF2B5EF4-FFF2-40B4-BE49-F238E27FC236}">
                    <a16:creationId xmlns:a16="http://schemas.microsoft.com/office/drawing/2014/main" id="{1E5AEB43-A768-4B68-A0EB-3338F3BD87A0}"/>
                  </a:ext>
                </a:extLst>
              </p:cNvPr>
              <p:cNvSpPr>
                <a:spLocks noChangeShapeType="1"/>
              </p:cNvSpPr>
              <p:nvPr/>
            </p:nvSpPr>
            <p:spPr bwMode="auto">
              <a:xfrm>
                <a:off x="1868488" y="4638676"/>
                <a:ext cx="80962" cy="0"/>
              </a:xfrm>
              <a:prstGeom prst="line">
                <a:avLst/>
              </a:prstGeom>
              <a:noFill/>
              <a:ln w="12700"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 name="Line 13">
                <a:extLst>
                  <a:ext uri="{FF2B5EF4-FFF2-40B4-BE49-F238E27FC236}">
                    <a16:creationId xmlns:a16="http://schemas.microsoft.com/office/drawing/2014/main" id="{78BC00B6-E145-40DF-A4C2-43848BC4488F}"/>
                  </a:ext>
                </a:extLst>
              </p:cNvPr>
              <p:cNvSpPr>
                <a:spLocks noChangeShapeType="1"/>
              </p:cNvSpPr>
              <p:nvPr/>
            </p:nvSpPr>
            <p:spPr bwMode="auto">
              <a:xfrm>
                <a:off x="1868488" y="2097088"/>
                <a:ext cx="80962" cy="0"/>
              </a:xfrm>
              <a:prstGeom prst="line">
                <a:avLst/>
              </a:prstGeom>
              <a:noFill/>
              <a:ln w="12700"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 name="Line 14">
                <a:extLst>
                  <a:ext uri="{FF2B5EF4-FFF2-40B4-BE49-F238E27FC236}">
                    <a16:creationId xmlns:a16="http://schemas.microsoft.com/office/drawing/2014/main" id="{67E42352-93F3-4598-B013-3640CBB701A7}"/>
                  </a:ext>
                </a:extLst>
              </p:cNvPr>
              <p:cNvSpPr>
                <a:spLocks noChangeShapeType="1"/>
              </p:cNvSpPr>
              <p:nvPr/>
            </p:nvSpPr>
            <p:spPr bwMode="auto">
              <a:xfrm flipV="1">
                <a:off x="9510713" y="4638676"/>
                <a:ext cx="0" cy="80963"/>
              </a:xfrm>
              <a:prstGeom prst="line">
                <a:avLst/>
              </a:prstGeom>
              <a:noFill/>
              <a:ln w="12700"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 name="Line 15">
                <a:extLst>
                  <a:ext uri="{FF2B5EF4-FFF2-40B4-BE49-F238E27FC236}">
                    <a16:creationId xmlns:a16="http://schemas.microsoft.com/office/drawing/2014/main" id="{F6FB5E11-D3A8-42BF-BEE3-66FB559511A0}"/>
                  </a:ext>
                </a:extLst>
              </p:cNvPr>
              <p:cNvSpPr>
                <a:spLocks noChangeShapeType="1"/>
              </p:cNvSpPr>
              <p:nvPr/>
            </p:nvSpPr>
            <p:spPr bwMode="auto">
              <a:xfrm flipV="1">
                <a:off x="3503613" y="4638676"/>
                <a:ext cx="0" cy="80963"/>
              </a:xfrm>
              <a:prstGeom prst="line">
                <a:avLst/>
              </a:prstGeom>
              <a:noFill/>
              <a:ln w="12700"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 name="Line 16">
                <a:extLst>
                  <a:ext uri="{FF2B5EF4-FFF2-40B4-BE49-F238E27FC236}">
                    <a16:creationId xmlns:a16="http://schemas.microsoft.com/office/drawing/2014/main" id="{EEFFEC0E-53D9-462B-BB14-0B706A481D95}"/>
                  </a:ext>
                </a:extLst>
              </p:cNvPr>
              <p:cNvSpPr>
                <a:spLocks noChangeShapeType="1"/>
              </p:cNvSpPr>
              <p:nvPr/>
            </p:nvSpPr>
            <p:spPr bwMode="auto">
              <a:xfrm flipV="1">
                <a:off x="2211388" y="4638676"/>
                <a:ext cx="0" cy="80963"/>
              </a:xfrm>
              <a:prstGeom prst="line">
                <a:avLst/>
              </a:prstGeom>
              <a:noFill/>
              <a:ln w="12700"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Line 17">
                <a:extLst>
                  <a:ext uri="{FF2B5EF4-FFF2-40B4-BE49-F238E27FC236}">
                    <a16:creationId xmlns:a16="http://schemas.microsoft.com/office/drawing/2014/main" id="{C4AB79D4-C370-40CE-9FD6-38AC52495FAF}"/>
                  </a:ext>
                </a:extLst>
              </p:cNvPr>
              <p:cNvSpPr>
                <a:spLocks noChangeShapeType="1"/>
              </p:cNvSpPr>
              <p:nvPr/>
            </p:nvSpPr>
            <p:spPr bwMode="auto">
              <a:xfrm flipV="1">
                <a:off x="2008188" y="4638676"/>
                <a:ext cx="0" cy="80963"/>
              </a:xfrm>
              <a:prstGeom prst="line">
                <a:avLst/>
              </a:prstGeom>
              <a:noFill/>
              <a:ln w="12700"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 name="Line 18">
                <a:extLst>
                  <a:ext uri="{FF2B5EF4-FFF2-40B4-BE49-F238E27FC236}">
                    <a16:creationId xmlns:a16="http://schemas.microsoft.com/office/drawing/2014/main" id="{EC6D841D-2AAA-420E-8771-9DD64D8A27A2}"/>
                  </a:ext>
                </a:extLst>
              </p:cNvPr>
              <p:cNvSpPr>
                <a:spLocks noChangeShapeType="1"/>
              </p:cNvSpPr>
              <p:nvPr/>
            </p:nvSpPr>
            <p:spPr bwMode="auto">
              <a:xfrm flipV="1">
                <a:off x="2501900" y="4638676"/>
                <a:ext cx="0" cy="80963"/>
              </a:xfrm>
              <a:prstGeom prst="line">
                <a:avLst/>
              </a:prstGeom>
              <a:noFill/>
              <a:ln w="12700"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 name="Line 19">
                <a:extLst>
                  <a:ext uri="{FF2B5EF4-FFF2-40B4-BE49-F238E27FC236}">
                    <a16:creationId xmlns:a16="http://schemas.microsoft.com/office/drawing/2014/main" id="{9FA16A92-9F2F-4303-94C5-F0D57822B169}"/>
                  </a:ext>
                </a:extLst>
              </p:cNvPr>
              <p:cNvSpPr>
                <a:spLocks noChangeShapeType="1"/>
              </p:cNvSpPr>
              <p:nvPr/>
            </p:nvSpPr>
            <p:spPr bwMode="auto">
              <a:xfrm flipV="1">
                <a:off x="6503988" y="4638676"/>
                <a:ext cx="0" cy="80963"/>
              </a:xfrm>
              <a:prstGeom prst="line">
                <a:avLst/>
              </a:prstGeom>
              <a:noFill/>
              <a:ln w="12700" cap="rnd">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 name="Freeform 20">
                <a:extLst>
                  <a:ext uri="{FF2B5EF4-FFF2-40B4-BE49-F238E27FC236}">
                    <a16:creationId xmlns:a16="http://schemas.microsoft.com/office/drawing/2014/main" id="{6771715E-24E3-49B1-8525-4D8E9AF6AF98}"/>
                  </a:ext>
                </a:extLst>
              </p:cNvPr>
              <p:cNvSpPr>
                <a:spLocks/>
              </p:cNvSpPr>
              <p:nvPr/>
            </p:nvSpPr>
            <p:spPr bwMode="auto">
              <a:xfrm>
                <a:off x="2008188" y="2797176"/>
                <a:ext cx="7964487" cy="1841500"/>
              </a:xfrm>
              <a:custGeom>
                <a:avLst/>
                <a:gdLst>
                  <a:gd name="T0" fmla="*/ 2466 w 2466"/>
                  <a:gd name="T1" fmla="*/ 0 h 569"/>
                  <a:gd name="T2" fmla="*/ 837 w 2466"/>
                  <a:gd name="T3" fmla="*/ 20 h 569"/>
                  <a:gd name="T4" fmla="*/ 421 w 2466"/>
                  <a:gd name="T5" fmla="*/ 46 h 569"/>
                  <a:gd name="T6" fmla="*/ 75 w 2466"/>
                  <a:gd name="T7" fmla="*/ 189 h 569"/>
                  <a:gd name="T8" fmla="*/ 0 w 2466"/>
                  <a:gd name="T9" fmla="*/ 569 h 569"/>
                </a:gdLst>
                <a:ahLst/>
                <a:cxnLst>
                  <a:cxn ang="0">
                    <a:pos x="T0" y="T1"/>
                  </a:cxn>
                  <a:cxn ang="0">
                    <a:pos x="T2" y="T3"/>
                  </a:cxn>
                  <a:cxn ang="0">
                    <a:pos x="T4" y="T5"/>
                  </a:cxn>
                  <a:cxn ang="0">
                    <a:pos x="T6" y="T7"/>
                  </a:cxn>
                  <a:cxn ang="0">
                    <a:pos x="T8" y="T9"/>
                  </a:cxn>
                </a:cxnLst>
                <a:rect l="0" t="0" r="r" b="b"/>
                <a:pathLst>
                  <a:path w="2466" h="569">
                    <a:moveTo>
                      <a:pt x="2466" y="0"/>
                    </a:moveTo>
                    <a:cubicBezTo>
                      <a:pt x="837" y="20"/>
                      <a:pt x="837" y="20"/>
                      <a:pt x="837" y="20"/>
                    </a:cubicBezTo>
                    <a:cubicBezTo>
                      <a:pt x="678" y="25"/>
                      <a:pt x="539" y="33"/>
                      <a:pt x="421" y="46"/>
                    </a:cubicBezTo>
                    <a:cubicBezTo>
                      <a:pt x="237" y="62"/>
                      <a:pt x="122" y="110"/>
                      <a:pt x="75" y="189"/>
                    </a:cubicBezTo>
                    <a:cubicBezTo>
                      <a:pt x="28" y="293"/>
                      <a:pt x="2" y="419"/>
                      <a:pt x="0" y="569"/>
                    </a:cubicBezTo>
                  </a:path>
                </a:pathLst>
              </a:custGeom>
              <a:noFill/>
              <a:ln w="12700"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 name="Line 21">
                <a:extLst>
                  <a:ext uri="{FF2B5EF4-FFF2-40B4-BE49-F238E27FC236}">
                    <a16:creationId xmlns:a16="http://schemas.microsoft.com/office/drawing/2014/main" id="{01403342-8305-4C23-87CB-FAF0C791FBDF}"/>
                  </a:ext>
                </a:extLst>
              </p:cNvPr>
              <p:cNvSpPr>
                <a:spLocks noChangeShapeType="1"/>
              </p:cNvSpPr>
              <p:nvPr/>
            </p:nvSpPr>
            <p:spPr bwMode="auto">
              <a:xfrm flipV="1">
                <a:off x="9501188" y="2168526"/>
                <a:ext cx="0" cy="1114425"/>
              </a:xfrm>
              <a:prstGeom prst="line">
                <a:avLst/>
              </a:prstGeom>
              <a:noFill/>
              <a:ln w="25400" cap="rnd">
                <a:solidFill>
                  <a:srgbClr val="0000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 name="Line 22">
                <a:extLst>
                  <a:ext uri="{FF2B5EF4-FFF2-40B4-BE49-F238E27FC236}">
                    <a16:creationId xmlns:a16="http://schemas.microsoft.com/office/drawing/2014/main" id="{24F162D1-C671-44A0-A17A-CF238A52561B}"/>
                  </a:ext>
                </a:extLst>
              </p:cNvPr>
              <p:cNvSpPr>
                <a:spLocks noChangeShapeType="1"/>
              </p:cNvSpPr>
              <p:nvPr/>
            </p:nvSpPr>
            <p:spPr bwMode="auto">
              <a:xfrm flipV="1">
                <a:off x="2511425" y="2716213"/>
                <a:ext cx="0" cy="792163"/>
              </a:xfrm>
              <a:prstGeom prst="line">
                <a:avLst/>
              </a:prstGeom>
              <a:noFill/>
              <a:ln w="25400" cap="rnd">
                <a:solidFill>
                  <a:srgbClr val="0066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 name="Line 23">
                <a:extLst>
                  <a:ext uri="{FF2B5EF4-FFF2-40B4-BE49-F238E27FC236}">
                    <a16:creationId xmlns:a16="http://schemas.microsoft.com/office/drawing/2014/main" id="{F9EB6A66-FD08-4F4C-B78F-6ACB70853132}"/>
                  </a:ext>
                </a:extLst>
              </p:cNvPr>
              <p:cNvSpPr>
                <a:spLocks noChangeShapeType="1"/>
              </p:cNvSpPr>
              <p:nvPr/>
            </p:nvSpPr>
            <p:spPr bwMode="auto">
              <a:xfrm flipV="1">
                <a:off x="3513138" y="2968626"/>
                <a:ext cx="0" cy="349250"/>
              </a:xfrm>
              <a:prstGeom prst="line">
                <a:avLst/>
              </a:prstGeom>
              <a:noFill/>
              <a:ln w="25400" cap="rnd">
                <a:solidFill>
                  <a:srgbClr val="0066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 name="Line 24">
                <a:extLst>
                  <a:ext uri="{FF2B5EF4-FFF2-40B4-BE49-F238E27FC236}">
                    <a16:creationId xmlns:a16="http://schemas.microsoft.com/office/drawing/2014/main" id="{B67B97C8-E00D-40B6-A528-BC028A21AD4E}"/>
                  </a:ext>
                </a:extLst>
              </p:cNvPr>
              <p:cNvSpPr>
                <a:spLocks noChangeShapeType="1"/>
              </p:cNvSpPr>
              <p:nvPr/>
            </p:nvSpPr>
            <p:spPr bwMode="auto">
              <a:xfrm flipV="1">
                <a:off x="6497638" y="2382838"/>
                <a:ext cx="0" cy="779463"/>
              </a:xfrm>
              <a:prstGeom prst="line">
                <a:avLst/>
              </a:prstGeom>
              <a:noFill/>
              <a:ln w="25400" cap="rnd">
                <a:solidFill>
                  <a:srgbClr val="0066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Line 25">
                <a:extLst>
                  <a:ext uri="{FF2B5EF4-FFF2-40B4-BE49-F238E27FC236}">
                    <a16:creationId xmlns:a16="http://schemas.microsoft.com/office/drawing/2014/main" id="{EE2DB8C0-48EB-4016-A234-EB21A720D900}"/>
                  </a:ext>
                </a:extLst>
              </p:cNvPr>
              <p:cNvSpPr>
                <a:spLocks noChangeShapeType="1"/>
              </p:cNvSpPr>
              <p:nvPr/>
            </p:nvSpPr>
            <p:spPr bwMode="auto">
              <a:xfrm flipV="1">
                <a:off x="2201863" y="3221038"/>
                <a:ext cx="0" cy="523875"/>
              </a:xfrm>
              <a:prstGeom prst="line">
                <a:avLst/>
              </a:prstGeom>
              <a:noFill/>
              <a:ln w="25400" cap="rnd">
                <a:solidFill>
                  <a:srgbClr val="00CC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 name="Line 26">
                <a:extLst>
                  <a:ext uri="{FF2B5EF4-FFF2-40B4-BE49-F238E27FC236}">
                    <a16:creationId xmlns:a16="http://schemas.microsoft.com/office/drawing/2014/main" id="{9058C804-59B3-4194-833D-5000FDD8C46A}"/>
                  </a:ext>
                </a:extLst>
              </p:cNvPr>
              <p:cNvSpPr>
                <a:spLocks noChangeShapeType="1"/>
              </p:cNvSpPr>
              <p:nvPr/>
            </p:nvSpPr>
            <p:spPr bwMode="auto">
              <a:xfrm flipV="1">
                <a:off x="2008188" y="4376738"/>
                <a:ext cx="0" cy="209550"/>
              </a:xfrm>
              <a:prstGeom prst="line">
                <a:avLst/>
              </a:prstGeom>
              <a:noFill/>
              <a:ln w="25400" cap="rnd">
                <a:solidFill>
                  <a:srgbClr val="999999"/>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 name="Freeform 27">
                <a:extLst>
                  <a:ext uri="{FF2B5EF4-FFF2-40B4-BE49-F238E27FC236}">
                    <a16:creationId xmlns:a16="http://schemas.microsoft.com/office/drawing/2014/main" id="{FB1BFA23-6509-43E6-83A4-C7156651D4BF}"/>
                  </a:ext>
                </a:extLst>
              </p:cNvPr>
              <p:cNvSpPr>
                <a:spLocks/>
              </p:cNvSpPr>
              <p:nvPr/>
            </p:nvSpPr>
            <p:spPr bwMode="auto">
              <a:xfrm>
                <a:off x="1955800" y="4454526"/>
                <a:ext cx="100012" cy="96838"/>
              </a:xfrm>
              <a:custGeom>
                <a:avLst/>
                <a:gdLst>
                  <a:gd name="T0" fmla="*/ 0 w 31"/>
                  <a:gd name="T1" fmla="*/ 15 h 30"/>
                  <a:gd name="T2" fmla="*/ 5 w 31"/>
                  <a:gd name="T3" fmla="*/ 26 h 30"/>
                  <a:gd name="T4" fmla="*/ 16 w 31"/>
                  <a:gd name="T5" fmla="*/ 30 h 30"/>
                  <a:gd name="T6" fmla="*/ 26 w 31"/>
                  <a:gd name="T7" fmla="*/ 26 h 30"/>
                  <a:gd name="T8" fmla="*/ 31 w 31"/>
                  <a:gd name="T9" fmla="*/ 15 h 30"/>
                  <a:gd name="T10" fmla="*/ 26 w 31"/>
                  <a:gd name="T11" fmla="*/ 4 h 30"/>
                  <a:gd name="T12" fmla="*/ 16 w 31"/>
                  <a:gd name="T13" fmla="*/ 0 h 30"/>
                  <a:gd name="T14" fmla="*/ 5 w 31"/>
                  <a:gd name="T15" fmla="*/ 4 h 30"/>
                  <a:gd name="T16" fmla="*/ 0 w 31"/>
                  <a:gd name="T17"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0" y="15"/>
                    </a:moveTo>
                    <a:cubicBezTo>
                      <a:pt x="0" y="19"/>
                      <a:pt x="2" y="23"/>
                      <a:pt x="5" y="26"/>
                    </a:cubicBezTo>
                    <a:cubicBezTo>
                      <a:pt x="8" y="29"/>
                      <a:pt x="11" y="30"/>
                      <a:pt x="16" y="30"/>
                    </a:cubicBezTo>
                    <a:cubicBezTo>
                      <a:pt x="20" y="30"/>
                      <a:pt x="23" y="29"/>
                      <a:pt x="26" y="26"/>
                    </a:cubicBezTo>
                    <a:cubicBezTo>
                      <a:pt x="29" y="23"/>
                      <a:pt x="31" y="19"/>
                      <a:pt x="31" y="15"/>
                    </a:cubicBezTo>
                    <a:cubicBezTo>
                      <a:pt x="31" y="11"/>
                      <a:pt x="29" y="7"/>
                      <a:pt x="26" y="4"/>
                    </a:cubicBezTo>
                    <a:cubicBezTo>
                      <a:pt x="23" y="1"/>
                      <a:pt x="20" y="0"/>
                      <a:pt x="16" y="0"/>
                    </a:cubicBezTo>
                    <a:cubicBezTo>
                      <a:pt x="11" y="0"/>
                      <a:pt x="8" y="1"/>
                      <a:pt x="5" y="4"/>
                    </a:cubicBezTo>
                    <a:cubicBezTo>
                      <a:pt x="2" y="7"/>
                      <a:pt x="0" y="11"/>
                      <a:pt x="0" y="15"/>
                    </a:cubicBezTo>
                    <a:close/>
                  </a:path>
                </a:pathLst>
              </a:custGeom>
              <a:solidFill>
                <a:srgbClr val="99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28">
                <a:extLst>
                  <a:ext uri="{FF2B5EF4-FFF2-40B4-BE49-F238E27FC236}">
                    <a16:creationId xmlns:a16="http://schemas.microsoft.com/office/drawing/2014/main" id="{C64C2141-09E2-423C-8D98-ABB42E88A96E}"/>
                  </a:ext>
                </a:extLst>
              </p:cNvPr>
              <p:cNvSpPr>
                <a:spLocks/>
              </p:cNvSpPr>
              <p:nvPr/>
            </p:nvSpPr>
            <p:spPr bwMode="auto">
              <a:xfrm>
                <a:off x="9448800" y="2676526"/>
                <a:ext cx="100012" cy="100013"/>
              </a:xfrm>
              <a:custGeom>
                <a:avLst/>
                <a:gdLst>
                  <a:gd name="T0" fmla="*/ 31 w 31"/>
                  <a:gd name="T1" fmla="*/ 16 h 31"/>
                  <a:gd name="T2" fmla="*/ 27 w 31"/>
                  <a:gd name="T3" fmla="*/ 5 h 31"/>
                  <a:gd name="T4" fmla="*/ 16 w 31"/>
                  <a:gd name="T5" fmla="*/ 0 h 31"/>
                  <a:gd name="T6" fmla="*/ 5 w 31"/>
                  <a:gd name="T7" fmla="*/ 5 h 31"/>
                  <a:gd name="T8" fmla="*/ 0 w 31"/>
                  <a:gd name="T9" fmla="*/ 16 h 31"/>
                  <a:gd name="T10" fmla="*/ 5 w 31"/>
                  <a:gd name="T11" fmla="*/ 27 h 31"/>
                  <a:gd name="T12" fmla="*/ 16 w 31"/>
                  <a:gd name="T13" fmla="*/ 31 h 31"/>
                  <a:gd name="T14" fmla="*/ 27 w 31"/>
                  <a:gd name="T15" fmla="*/ 27 h 31"/>
                  <a:gd name="T16" fmla="*/ 31 w 31"/>
                  <a:gd name="T17"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1">
                    <a:moveTo>
                      <a:pt x="31" y="16"/>
                    </a:moveTo>
                    <a:cubicBezTo>
                      <a:pt x="31" y="12"/>
                      <a:pt x="30" y="8"/>
                      <a:pt x="27" y="5"/>
                    </a:cubicBezTo>
                    <a:cubicBezTo>
                      <a:pt x="24" y="2"/>
                      <a:pt x="20" y="0"/>
                      <a:pt x="16" y="0"/>
                    </a:cubicBezTo>
                    <a:cubicBezTo>
                      <a:pt x="12" y="0"/>
                      <a:pt x="8" y="2"/>
                      <a:pt x="5" y="5"/>
                    </a:cubicBezTo>
                    <a:cubicBezTo>
                      <a:pt x="2" y="8"/>
                      <a:pt x="0" y="12"/>
                      <a:pt x="0" y="16"/>
                    </a:cubicBezTo>
                    <a:cubicBezTo>
                      <a:pt x="0" y="20"/>
                      <a:pt x="2" y="24"/>
                      <a:pt x="5" y="27"/>
                    </a:cubicBezTo>
                    <a:cubicBezTo>
                      <a:pt x="8" y="30"/>
                      <a:pt x="12" y="31"/>
                      <a:pt x="16" y="31"/>
                    </a:cubicBezTo>
                    <a:cubicBezTo>
                      <a:pt x="20" y="31"/>
                      <a:pt x="24" y="30"/>
                      <a:pt x="27" y="27"/>
                    </a:cubicBezTo>
                    <a:cubicBezTo>
                      <a:pt x="30" y="24"/>
                      <a:pt x="31" y="20"/>
                      <a:pt x="31" y="16"/>
                    </a:cubicBez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29">
                <a:extLst>
                  <a:ext uri="{FF2B5EF4-FFF2-40B4-BE49-F238E27FC236}">
                    <a16:creationId xmlns:a16="http://schemas.microsoft.com/office/drawing/2014/main" id="{C8BC421E-62E2-438F-8E93-D47B551CF3C7}"/>
                  </a:ext>
                </a:extLst>
              </p:cNvPr>
              <p:cNvSpPr>
                <a:spLocks/>
              </p:cNvSpPr>
              <p:nvPr/>
            </p:nvSpPr>
            <p:spPr bwMode="auto">
              <a:xfrm>
                <a:off x="6448425" y="2722563"/>
                <a:ext cx="96837" cy="100013"/>
              </a:xfrm>
              <a:custGeom>
                <a:avLst/>
                <a:gdLst>
                  <a:gd name="T0" fmla="*/ 26 w 30"/>
                  <a:gd name="T1" fmla="*/ 26 h 31"/>
                  <a:gd name="T2" fmla="*/ 30 w 30"/>
                  <a:gd name="T3" fmla="*/ 16 h 31"/>
                  <a:gd name="T4" fmla="*/ 26 w 30"/>
                  <a:gd name="T5" fmla="*/ 5 h 31"/>
                  <a:gd name="T6" fmla="*/ 15 w 30"/>
                  <a:gd name="T7" fmla="*/ 0 h 31"/>
                  <a:gd name="T8" fmla="*/ 4 w 30"/>
                  <a:gd name="T9" fmla="*/ 5 h 31"/>
                  <a:gd name="T10" fmla="*/ 0 w 30"/>
                  <a:gd name="T11" fmla="*/ 16 h 31"/>
                  <a:gd name="T12" fmla="*/ 4 w 30"/>
                  <a:gd name="T13" fmla="*/ 26 h 31"/>
                  <a:gd name="T14" fmla="*/ 15 w 30"/>
                  <a:gd name="T15" fmla="*/ 31 h 31"/>
                  <a:gd name="T16" fmla="*/ 26 w 30"/>
                  <a:gd name="T17"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1">
                    <a:moveTo>
                      <a:pt x="26" y="26"/>
                    </a:moveTo>
                    <a:cubicBezTo>
                      <a:pt x="29" y="23"/>
                      <a:pt x="30" y="20"/>
                      <a:pt x="30" y="16"/>
                    </a:cubicBezTo>
                    <a:cubicBezTo>
                      <a:pt x="30" y="11"/>
                      <a:pt x="29" y="8"/>
                      <a:pt x="26" y="5"/>
                    </a:cubicBezTo>
                    <a:cubicBezTo>
                      <a:pt x="23" y="2"/>
                      <a:pt x="19" y="0"/>
                      <a:pt x="15" y="0"/>
                    </a:cubicBezTo>
                    <a:cubicBezTo>
                      <a:pt x="11" y="0"/>
                      <a:pt x="7" y="2"/>
                      <a:pt x="4" y="5"/>
                    </a:cubicBezTo>
                    <a:cubicBezTo>
                      <a:pt x="1" y="8"/>
                      <a:pt x="0" y="11"/>
                      <a:pt x="0" y="16"/>
                    </a:cubicBezTo>
                    <a:cubicBezTo>
                      <a:pt x="0" y="20"/>
                      <a:pt x="1" y="23"/>
                      <a:pt x="4" y="26"/>
                    </a:cubicBezTo>
                    <a:cubicBezTo>
                      <a:pt x="7" y="29"/>
                      <a:pt x="11" y="31"/>
                      <a:pt x="15" y="31"/>
                    </a:cubicBezTo>
                    <a:cubicBezTo>
                      <a:pt x="19" y="31"/>
                      <a:pt x="23" y="29"/>
                      <a:pt x="26" y="26"/>
                    </a:cubicBezTo>
                    <a:close/>
                  </a:path>
                </a:pathLst>
              </a:custGeom>
              <a:solidFill>
                <a:srgbClr val="0066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30">
                <a:extLst>
                  <a:ext uri="{FF2B5EF4-FFF2-40B4-BE49-F238E27FC236}">
                    <a16:creationId xmlns:a16="http://schemas.microsoft.com/office/drawing/2014/main" id="{6EE434D6-27D0-4706-80CD-B0BBE53D82C8}"/>
                  </a:ext>
                </a:extLst>
              </p:cNvPr>
              <p:cNvSpPr>
                <a:spLocks/>
              </p:cNvSpPr>
              <p:nvPr/>
            </p:nvSpPr>
            <p:spPr bwMode="auto">
              <a:xfrm>
                <a:off x="3463925" y="3094038"/>
                <a:ext cx="100012" cy="96838"/>
              </a:xfrm>
              <a:custGeom>
                <a:avLst/>
                <a:gdLst>
                  <a:gd name="T0" fmla="*/ 26 w 31"/>
                  <a:gd name="T1" fmla="*/ 26 h 30"/>
                  <a:gd name="T2" fmla="*/ 31 w 31"/>
                  <a:gd name="T3" fmla="*/ 15 h 30"/>
                  <a:gd name="T4" fmla="*/ 26 w 31"/>
                  <a:gd name="T5" fmla="*/ 4 h 30"/>
                  <a:gd name="T6" fmla="*/ 15 w 31"/>
                  <a:gd name="T7" fmla="*/ 0 h 30"/>
                  <a:gd name="T8" fmla="*/ 4 w 31"/>
                  <a:gd name="T9" fmla="*/ 4 h 30"/>
                  <a:gd name="T10" fmla="*/ 0 w 31"/>
                  <a:gd name="T11" fmla="*/ 15 h 30"/>
                  <a:gd name="T12" fmla="*/ 4 w 31"/>
                  <a:gd name="T13" fmla="*/ 26 h 30"/>
                  <a:gd name="T14" fmla="*/ 15 w 31"/>
                  <a:gd name="T15" fmla="*/ 30 h 30"/>
                  <a:gd name="T16" fmla="*/ 26 w 31"/>
                  <a:gd name="T17"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26" y="26"/>
                    </a:moveTo>
                    <a:cubicBezTo>
                      <a:pt x="29" y="23"/>
                      <a:pt x="31" y="19"/>
                      <a:pt x="31" y="15"/>
                    </a:cubicBezTo>
                    <a:cubicBezTo>
                      <a:pt x="31" y="11"/>
                      <a:pt x="29" y="7"/>
                      <a:pt x="26" y="4"/>
                    </a:cubicBezTo>
                    <a:cubicBezTo>
                      <a:pt x="23" y="1"/>
                      <a:pt x="19" y="0"/>
                      <a:pt x="15" y="0"/>
                    </a:cubicBezTo>
                    <a:cubicBezTo>
                      <a:pt x="11" y="0"/>
                      <a:pt x="7" y="1"/>
                      <a:pt x="4" y="4"/>
                    </a:cubicBezTo>
                    <a:cubicBezTo>
                      <a:pt x="1" y="7"/>
                      <a:pt x="0" y="11"/>
                      <a:pt x="0" y="15"/>
                    </a:cubicBezTo>
                    <a:cubicBezTo>
                      <a:pt x="0" y="19"/>
                      <a:pt x="1" y="23"/>
                      <a:pt x="4" y="26"/>
                    </a:cubicBezTo>
                    <a:cubicBezTo>
                      <a:pt x="7" y="29"/>
                      <a:pt x="11" y="30"/>
                      <a:pt x="15" y="30"/>
                    </a:cubicBezTo>
                    <a:cubicBezTo>
                      <a:pt x="19" y="30"/>
                      <a:pt x="23" y="29"/>
                      <a:pt x="26" y="26"/>
                    </a:cubicBezTo>
                    <a:close/>
                  </a:path>
                </a:pathLst>
              </a:custGeom>
              <a:solidFill>
                <a:srgbClr val="0066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31">
                <a:extLst>
                  <a:ext uri="{FF2B5EF4-FFF2-40B4-BE49-F238E27FC236}">
                    <a16:creationId xmlns:a16="http://schemas.microsoft.com/office/drawing/2014/main" id="{8EFEE695-8800-4FAC-B753-9CEAC307A34B}"/>
                  </a:ext>
                </a:extLst>
              </p:cNvPr>
              <p:cNvSpPr>
                <a:spLocks/>
              </p:cNvSpPr>
              <p:nvPr/>
            </p:nvSpPr>
            <p:spPr bwMode="auto">
              <a:xfrm>
                <a:off x="2459038" y="3062288"/>
                <a:ext cx="100012" cy="100013"/>
              </a:xfrm>
              <a:custGeom>
                <a:avLst/>
                <a:gdLst>
                  <a:gd name="T0" fmla="*/ 16 w 31"/>
                  <a:gd name="T1" fmla="*/ 31 h 31"/>
                  <a:gd name="T2" fmla="*/ 27 w 31"/>
                  <a:gd name="T3" fmla="*/ 26 h 31"/>
                  <a:gd name="T4" fmla="*/ 31 w 31"/>
                  <a:gd name="T5" fmla="*/ 16 h 31"/>
                  <a:gd name="T6" fmla="*/ 27 w 31"/>
                  <a:gd name="T7" fmla="*/ 5 h 31"/>
                  <a:gd name="T8" fmla="*/ 16 w 31"/>
                  <a:gd name="T9" fmla="*/ 0 h 31"/>
                  <a:gd name="T10" fmla="*/ 5 w 31"/>
                  <a:gd name="T11" fmla="*/ 5 h 31"/>
                  <a:gd name="T12" fmla="*/ 0 w 31"/>
                  <a:gd name="T13" fmla="*/ 16 h 31"/>
                  <a:gd name="T14" fmla="*/ 5 w 31"/>
                  <a:gd name="T15" fmla="*/ 26 h 31"/>
                  <a:gd name="T16" fmla="*/ 16 w 31"/>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1">
                    <a:moveTo>
                      <a:pt x="16" y="31"/>
                    </a:moveTo>
                    <a:cubicBezTo>
                      <a:pt x="20" y="31"/>
                      <a:pt x="24" y="29"/>
                      <a:pt x="27" y="26"/>
                    </a:cubicBezTo>
                    <a:cubicBezTo>
                      <a:pt x="30" y="23"/>
                      <a:pt x="31" y="20"/>
                      <a:pt x="31" y="16"/>
                    </a:cubicBezTo>
                    <a:cubicBezTo>
                      <a:pt x="31" y="11"/>
                      <a:pt x="30" y="8"/>
                      <a:pt x="27" y="5"/>
                    </a:cubicBezTo>
                    <a:cubicBezTo>
                      <a:pt x="24" y="2"/>
                      <a:pt x="20" y="0"/>
                      <a:pt x="16" y="0"/>
                    </a:cubicBezTo>
                    <a:cubicBezTo>
                      <a:pt x="12" y="0"/>
                      <a:pt x="8" y="2"/>
                      <a:pt x="5" y="5"/>
                    </a:cubicBezTo>
                    <a:cubicBezTo>
                      <a:pt x="2" y="8"/>
                      <a:pt x="0" y="11"/>
                      <a:pt x="0" y="16"/>
                    </a:cubicBezTo>
                    <a:cubicBezTo>
                      <a:pt x="0" y="20"/>
                      <a:pt x="2" y="23"/>
                      <a:pt x="5" y="26"/>
                    </a:cubicBezTo>
                    <a:cubicBezTo>
                      <a:pt x="8" y="29"/>
                      <a:pt x="12" y="31"/>
                      <a:pt x="16" y="31"/>
                    </a:cubicBezTo>
                    <a:close/>
                  </a:path>
                </a:pathLst>
              </a:custGeom>
              <a:solidFill>
                <a:srgbClr val="0066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32">
                <a:extLst>
                  <a:ext uri="{FF2B5EF4-FFF2-40B4-BE49-F238E27FC236}">
                    <a16:creationId xmlns:a16="http://schemas.microsoft.com/office/drawing/2014/main" id="{8132A5F7-E4D4-4DFC-93E0-1593F763F012}"/>
                  </a:ext>
                </a:extLst>
              </p:cNvPr>
              <p:cNvSpPr>
                <a:spLocks/>
              </p:cNvSpPr>
              <p:nvPr/>
            </p:nvSpPr>
            <p:spPr bwMode="auto">
              <a:xfrm>
                <a:off x="2149475" y="3430588"/>
                <a:ext cx="100012" cy="101600"/>
              </a:xfrm>
              <a:custGeom>
                <a:avLst/>
                <a:gdLst>
                  <a:gd name="T0" fmla="*/ 5 w 31"/>
                  <a:gd name="T1" fmla="*/ 26 h 31"/>
                  <a:gd name="T2" fmla="*/ 16 w 31"/>
                  <a:gd name="T3" fmla="*/ 31 h 31"/>
                  <a:gd name="T4" fmla="*/ 26 w 31"/>
                  <a:gd name="T5" fmla="*/ 26 h 31"/>
                  <a:gd name="T6" fmla="*/ 31 w 31"/>
                  <a:gd name="T7" fmla="*/ 16 h 31"/>
                  <a:gd name="T8" fmla="*/ 26 w 31"/>
                  <a:gd name="T9" fmla="*/ 5 h 31"/>
                  <a:gd name="T10" fmla="*/ 16 w 31"/>
                  <a:gd name="T11" fmla="*/ 0 h 31"/>
                  <a:gd name="T12" fmla="*/ 5 w 31"/>
                  <a:gd name="T13" fmla="*/ 5 h 31"/>
                  <a:gd name="T14" fmla="*/ 0 w 31"/>
                  <a:gd name="T15" fmla="*/ 16 h 31"/>
                  <a:gd name="T16" fmla="*/ 5 w 31"/>
                  <a:gd name="T17"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1">
                    <a:moveTo>
                      <a:pt x="5" y="26"/>
                    </a:moveTo>
                    <a:cubicBezTo>
                      <a:pt x="8" y="29"/>
                      <a:pt x="11" y="31"/>
                      <a:pt x="16" y="31"/>
                    </a:cubicBezTo>
                    <a:cubicBezTo>
                      <a:pt x="20" y="31"/>
                      <a:pt x="23" y="29"/>
                      <a:pt x="26" y="26"/>
                    </a:cubicBezTo>
                    <a:cubicBezTo>
                      <a:pt x="29" y="23"/>
                      <a:pt x="31" y="20"/>
                      <a:pt x="31" y="16"/>
                    </a:cubicBezTo>
                    <a:cubicBezTo>
                      <a:pt x="31" y="11"/>
                      <a:pt x="29" y="8"/>
                      <a:pt x="26" y="5"/>
                    </a:cubicBezTo>
                    <a:cubicBezTo>
                      <a:pt x="23" y="2"/>
                      <a:pt x="20" y="0"/>
                      <a:pt x="16" y="0"/>
                    </a:cubicBezTo>
                    <a:cubicBezTo>
                      <a:pt x="11" y="0"/>
                      <a:pt x="8" y="2"/>
                      <a:pt x="5" y="5"/>
                    </a:cubicBezTo>
                    <a:cubicBezTo>
                      <a:pt x="2" y="8"/>
                      <a:pt x="0" y="11"/>
                      <a:pt x="0" y="16"/>
                    </a:cubicBezTo>
                    <a:cubicBezTo>
                      <a:pt x="0" y="20"/>
                      <a:pt x="2" y="23"/>
                      <a:pt x="5" y="26"/>
                    </a:cubicBez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41" name="ZoneTexte 40">
              <a:extLst>
                <a:ext uri="{FF2B5EF4-FFF2-40B4-BE49-F238E27FC236}">
                  <a16:creationId xmlns:a16="http://schemas.microsoft.com/office/drawing/2014/main" id="{EB514DA8-F1A8-4208-84AF-612B98E33FD3}"/>
                </a:ext>
              </a:extLst>
            </p:cNvPr>
            <p:cNvSpPr txBox="1"/>
            <p:nvPr/>
          </p:nvSpPr>
          <p:spPr>
            <a:xfrm>
              <a:off x="2802766" y="4564994"/>
              <a:ext cx="367408" cy="307777"/>
            </a:xfrm>
            <a:prstGeom prst="rect">
              <a:avLst/>
            </a:prstGeom>
            <a:noFill/>
          </p:spPr>
          <p:txBody>
            <a:bodyPr wrap="none" rtlCol="0">
              <a:spAutoFit/>
            </a:bodyPr>
            <a:lstStyle/>
            <a:p>
              <a:pPr algn="ctr"/>
              <a:r>
                <a:rPr lang="fr-FR" sz="1400" dirty="0"/>
                <a:t>20</a:t>
              </a:r>
            </a:p>
          </p:txBody>
        </p:sp>
        <p:sp>
          <p:nvSpPr>
            <p:cNvPr id="42" name="ZoneTexte 41">
              <a:extLst>
                <a:ext uri="{FF2B5EF4-FFF2-40B4-BE49-F238E27FC236}">
                  <a16:creationId xmlns:a16="http://schemas.microsoft.com/office/drawing/2014/main" id="{3E5F7172-F244-4A2A-9E9B-3A25590F6DBF}"/>
                </a:ext>
              </a:extLst>
            </p:cNvPr>
            <p:cNvSpPr txBox="1"/>
            <p:nvPr/>
          </p:nvSpPr>
          <p:spPr>
            <a:xfrm>
              <a:off x="3085033" y="4564994"/>
              <a:ext cx="367408" cy="307777"/>
            </a:xfrm>
            <a:prstGeom prst="rect">
              <a:avLst/>
            </a:prstGeom>
            <a:noFill/>
          </p:spPr>
          <p:txBody>
            <a:bodyPr wrap="none" rtlCol="0">
              <a:spAutoFit/>
            </a:bodyPr>
            <a:lstStyle/>
            <a:p>
              <a:pPr algn="ctr"/>
              <a:r>
                <a:rPr lang="fr-FR" sz="1400" dirty="0"/>
                <a:t>50</a:t>
              </a:r>
            </a:p>
          </p:txBody>
        </p:sp>
        <p:sp>
          <p:nvSpPr>
            <p:cNvPr id="43" name="ZoneTexte 42">
              <a:extLst>
                <a:ext uri="{FF2B5EF4-FFF2-40B4-BE49-F238E27FC236}">
                  <a16:creationId xmlns:a16="http://schemas.microsoft.com/office/drawing/2014/main" id="{58B337EF-B317-4571-AEF9-84BECC5550E4}"/>
                </a:ext>
              </a:extLst>
            </p:cNvPr>
            <p:cNvSpPr txBox="1"/>
            <p:nvPr/>
          </p:nvSpPr>
          <p:spPr>
            <a:xfrm>
              <a:off x="4038502" y="4564994"/>
              <a:ext cx="458780" cy="307777"/>
            </a:xfrm>
            <a:prstGeom prst="rect">
              <a:avLst/>
            </a:prstGeom>
            <a:noFill/>
          </p:spPr>
          <p:txBody>
            <a:bodyPr wrap="none" rtlCol="0">
              <a:spAutoFit/>
            </a:bodyPr>
            <a:lstStyle/>
            <a:p>
              <a:pPr algn="ctr"/>
              <a:r>
                <a:rPr lang="fr-FR" sz="1400" dirty="0"/>
                <a:t>150</a:t>
              </a:r>
            </a:p>
          </p:txBody>
        </p:sp>
        <p:sp>
          <p:nvSpPr>
            <p:cNvPr id="44" name="ZoneTexte 43">
              <a:extLst>
                <a:ext uri="{FF2B5EF4-FFF2-40B4-BE49-F238E27FC236}">
                  <a16:creationId xmlns:a16="http://schemas.microsoft.com/office/drawing/2014/main" id="{CBF36F3F-7CBE-4D96-821F-5A1709D453B7}"/>
                </a:ext>
              </a:extLst>
            </p:cNvPr>
            <p:cNvSpPr txBox="1"/>
            <p:nvPr/>
          </p:nvSpPr>
          <p:spPr>
            <a:xfrm>
              <a:off x="7038877" y="4564994"/>
              <a:ext cx="458780" cy="307777"/>
            </a:xfrm>
            <a:prstGeom prst="rect">
              <a:avLst/>
            </a:prstGeom>
            <a:noFill/>
          </p:spPr>
          <p:txBody>
            <a:bodyPr wrap="none" rtlCol="0">
              <a:spAutoFit/>
            </a:bodyPr>
            <a:lstStyle/>
            <a:p>
              <a:pPr algn="ctr"/>
              <a:r>
                <a:rPr lang="fr-FR" sz="1400" dirty="0"/>
                <a:t>450</a:t>
              </a:r>
            </a:p>
          </p:txBody>
        </p:sp>
        <p:sp>
          <p:nvSpPr>
            <p:cNvPr id="45" name="ZoneTexte 44">
              <a:extLst>
                <a:ext uri="{FF2B5EF4-FFF2-40B4-BE49-F238E27FC236}">
                  <a16:creationId xmlns:a16="http://schemas.microsoft.com/office/drawing/2014/main" id="{8EDB38F0-411F-4949-9049-3919784E68C5}"/>
                </a:ext>
              </a:extLst>
            </p:cNvPr>
            <p:cNvSpPr txBox="1"/>
            <p:nvPr/>
          </p:nvSpPr>
          <p:spPr>
            <a:xfrm>
              <a:off x="10060991" y="4564994"/>
              <a:ext cx="458780" cy="307777"/>
            </a:xfrm>
            <a:prstGeom prst="rect">
              <a:avLst/>
            </a:prstGeom>
            <a:noFill/>
          </p:spPr>
          <p:txBody>
            <a:bodyPr wrap="none" rtlCol="0">
              <a:spAutoFit/>
            </a:bodyPr>
            <a:lstStyle/>
            <a:p>
              <a:pPr algn="ctr"/>
              <a:r>
                <a:rPr lang="fr-FR" sz="1400" dirty="0"/>
                <a:t>750</a:t>
              </a:r>
            </a:p>
          </p:txBody>
        </p:sp>
        <p:sp>
          <p:nvSpPr>
            <p:cNvPr id="46" name="ZoneTexte 45">
              <a:extLst>
                <a:ext uri="{FF2B5EF4-FFF2-40B4-BE49-F238E27FC236}">
                  <a16:creationId xmlns:a16="http://schemas.microsoft.com/office/drawing/2014/main" id="{810827EB-0522-4DF4-A7F8-90ED56D0F4FD}"/>
                </a:ext>
              </a:extLst>
            </p:cNvPr>
            <p:cNvSpPr txBox="1"/>
            <p:nvPr/>
          </p:nvSpPr>
          <p:spPr>
            <a:xfrm>
              <a:off x="2780324" y="4932838"/>
              <a:ext cx="412292" cy="738664"/>
            </a:xfrm>
            <a:prstGeom prst="rect">
              <a:avLst/>
            </a:prstGeom>
            <a:noFill/>
          </p:spPr>
          <p:txBody>
            <a:bodyPr wrap="none" rtlCol="0">
              <a:spAutoFit/>
            </a:bodyPr>
            <a:lstStyle/>
            <a:p>
              <a:pPr algn="ctr"/>
              <a:r>
                <a:rPr lang="fr-FR" sz="1400" dirty="0"/>
                <a:t>2,6</a:t>
              </a:r>
            </a:p>
            <a:p>
              <a:pPr algn="ctr"/>
              <a:endParaRPr lang="fr-FR" sz="1400" dirty="0"/>
            </a:p>
            <a:p>
              <a:pPr algn="ctr"/>
              <a:r>
                <a:rPr lang="fr-FR" sz="1400" dirty="0"/>
                <a:t>0,7</a:t>
              </a:r>
            </a:p>
          </p:txBody>
        </p:sp>
        <p:sp>
          <p:nvSpPr>
            <p:cNvPr id="47" name="ZoneTexte 46">
              <a:extLst>
                <a:ext uri="{FF2B5EF4-FFF2-40B4-BE49-F238E27FC236}">
                  <a16:creationId xmlns:a16="http://schemas.microsoft.com/office/drawing/2014/main" id="{FD2D8CF5-3FAE-4C4B-AE76-588DC7213E1F}"/>
                </a:ext>
              </a:extLst>
            </p:cNvPr>
            <p:cNvSpPr txBox="1"/>
            <p:nvPr/>
          </p:nvSpPr>
          <p:spPr>
            <a:xfrm>
              <a:off x="3062591" y="4932838"/>
              <a:ext cx="412292" cy="738664"/>
            </a:xfrm>
            <a:prstGeom prst="rect">
              <a:avLst/>
            </a:prstGeom>
            <a:noFill/>
          </p:spPr>
          <p:txBody>
            <a:bodyPr wrap="none" rtlCol="0">
              <a:spAutoFit/>
            </a:bodyPr>
            <a:lstStyle/>
            <a:p>
              <a:pPr algn="ctr"/>
              <a:r>
                <a:rPr lang="fr-FR" sz="1400" dirty="0"/>
                <a:t>4,4</a:t>
              </a:r>
            </a:p>
            <a:p>
              <a:pPr algn="ctr"/>
              <a:endParaRPr lang="fr-FR" sz="1400" dirty="0"/>
            </a:p>
            <a:p>
              <a:pPr algn="ctr"/>
              <a:r>
                <a:rPr lang="fr-FR" sz="1400" dirty="0"/>
                <a:t>1,1</a:t>
              </a:r>
            </a:p>
          </p:txBody>
        </p:sp>
        <p:sp>
          <p:nvSpPr>
            <p:cNvPr id="48" name="ZoneTexte 47">
              <a:extLst>
                <a:ext uri="{FF2B5EF4-FFF2-40B4-BE49-F238E27FC236}">
                  <a16:creationId xmlns:a16="http://schemas.microsoft.com/office/drawing/2014/main" id="{82D680B1-67AF-4BC5-8CB6-E2AF9D56215A}"/>
                </a:ext>
              </a:extLst>
            </p:cNvPr>
            <p:cNvSpPr txBox="1"/>
            <p:nvPr/>
          </p:nvSpPr>
          <p:spPr>
            <a:xfrm>
              <a:off x="4061746" y="4932838"/>
              <a:ext cx="412292" cy="738664"/>
            </a:xfrm>
            <a:prstGeom prst="rect">
              <a:avLst/>
            </a:prstGeom>
            <a:noFill/>
          </p:spPr>
          <p:txBody>
            <a:bodyPr wrap="none" rtlCol="0">
              <a:spAutoFit/>
            </a:bodyPr>
            <a:lstStyle/>
            <a:p>
              <a:pPr algn="ctr"/>
              <a:r>
                <a:rPr lang="fr-FR" sz="1400" dirty="0"/>
                <a:t>13</a:t>
              </a:r>
            </a:p>
            <a:p>
              <a:pPr algn="ctr"/>
              <a:endParaRPr lang="fr-FR" sz="1400" dirty="0"/>
            </a:p>
            <a:p>
              <a:pPr algn="ctr"/>
              <a:r>
                <a:rPr lang="fr-FR" sz="1400" dirty="0"/>
                <a:t>3,4</a:t>
              </a:r>
            </a:p>
          </p:txBody>
        </p:sp>
        <p:sp>
          <p:nvSpPr>
            <p:cNvPr id="49" name="ZoneTexte 48">
              <a:extLst>
                <a:ext uri="{FF2B5EF4-FFF2-40B4-BE49-F238E27FC236}">
                  <a16:creationId xmlns:a16="http://schemas.microsoft.com/office/drawing/2014/main" id="{846156FA-14D5-4416-8812-52572F215CE6}"/>
                </a:ext>
              </a:extLst>
            </p:cNvPr>
            <p:cNvSpPr txBox="1"/>
            <p:nvPr/>
          </p:nvSpPr>
          <p:spPr>
            <a:xfrm>
              <a:off x="7062121" y="4932838"/>
              <a:ext cx="412292" cy="738664"/>
            </a:xfrm>
            <a:prstGeom prst="rect">
              <a:avLst/>
            </a:prstGeom>
            <a:noFill/>
          </p:spPr>
          <p:txBody>
            <a:bodyPr wrap="none" rtlCol="0">
              <a:spAutoFit/>
            </a:bodyPr>
            <a:lstStyle/>
            <a:p>
              <a:pPr algn="ctr"/>
              <a:r>
                <a:rPr lang="fr-FR" sz="1400" dirty="0"/>
                <a:t>38</a:t>
              </a:r>
            </a:p>
            <a:p>
              <a:pPr algn="ctr"/>
              <a:endParaRPr lang="fr-FR" sz="1400" dirty="0"/>
            </a:p>
            <a:p>
              <a:pPr algn="ctr"/>
              <a:r>
                <a:rPr lang="fr-FR" sz="1400" dirty="0"/>
                <a:t>9,8</a:t>
              </a:r>
            </a:p>
          </p:txBody>
        </p:sp>
        <p:sp>
          <p:nvSpPr>
            <p:cNvPr id="50" name="ZoneTexte 49">
              <a:extLst>
                <a:ext uri="{FF2B5EF4-FFF2-40B4-BE49-F238E27FC236}">
                  <a16:creationId xmlns:a16="http://schemas.microsoft.com/office/drawing/2014/main" id="{FF014F16-8ADF-4156-8E20-4DEAF2D0CA71}"/>
                </a:ext>
              </a:extLst>
            </p:cNvPr>
            <p:cNvSpPr txBox="1"/>
            <p:nvPr/>
          </p:nvSpPr>
          <p:spPr>
            <a:xfrm>
              <a:off x="10038550" y="4932838"/>
              <a:ext cx="503663" cy="738664"/>
            </a:xfrm>
            <a:prstGeom prst="rect">
              <a:avLst/>
            </a:prstGeom>
            <a:noFill/>
          </p:spPr>
          <p:txBody>
            <a:bodyPr wrap="none" rtlCol="0">
              <a:spAutoFit/>
            </a:bodyPr>
            <a:lstStyle/>
            <a:p>
              <a:pPr algn="ctr"/>
              <a:r>
                <a:rPr lang="fr-FR" sz="1400" dirty="0"/>
                <a:t>79</a:t>
              </a:r>
            </a:p>
            <a:p>
              <a:pPr algn="ctr"/>
              <a:endParaRPr lang="fr-FR" sz="1400" dirty="0"/>
            </a:p>
            <a:p>
              <a:pPr algn="ctr"/>
              <a:r>
                <a:rPr lang="fr-FR" sz="1400" dirty="0"/>
                <a:t>20,5</a:t>
              </a:r>
            </a:p>
          </p:txBody>
        </p:sp>
        <p:sp>
          <p:nvSpPr>
            <p:cNvPr id="51" name="ZoneTexte 50">
              <a:extLst>
                <a:ext uri="{FF2B5EF4-FFF2-40B4-BE49-F238E27FC236}">
                  <a16:creationId xmlns:a16="http://schemas.microsoft.com/office/drawing/2014/main" id="{64DFB72F-CE3D-4CB1-84BF-F4ADA0E87499}"/>
                </a:ext>
              </a:extLst>
            </p:cNvPr>
            <p:cNvSpPr txBox="1"/>
            <p:nvPr/>
          </p:nvSpPr>
          <p:spPr>
            <a:xfrm>
              <a:off x="6636081" y="3348742"/>
              <a:ext cx="2393347" cy="523220"/>
            </a:xfrm>
            <a:prstGeom prst="rect">
              <a:avLst/>
            </a:prstGeom>
            <a:noFill/>
          </p:spPr>
          <p:txBody>
            <a:bodyPr wrap="none" rtlCol="0">
              <a:spAutoFit/>
            </a:bodyPr>
            <a:lstStyle/>
            <a:p>
              <a:pPr algn="ctr"/>
              <a:r>
                <a:rPr lang="en-US" sz="1400"/>
                <a:t>Predicted concentration range</a:t>
              </a:r>
              <a:br>
                <a:rPr lang="en-US" sz="1400"/>
              </a:br>
              <a:r>
                <a:rPr lang="en-US" sz="1400"/>
                <a:t>in phase 2/3</a:t>
              </a:r>
              <a:endParaRPr lang="en-US" sz="1400" dirty="0"/>
            </a:p>
          </p:txBody>
        </p:sp>
        <p:cxnSp>
          <p:nvCxnSpPr>
            <p:cNvPr id="53" name="Connecteur droit avec flèche 52">
              <a:extLst>
                <a:ext uri="{FF2B5EF4-FFF2-40B4-BE49-F238E27FC236}">
                  <a16:creationId xmlns:a16="http://schemas.microsoft.com/office/drawing/2014/main" id="{64EEAD4E-509F-496F-8EDD-0EF38AA24612}"/>
                </a:ext>
              </a:extLst>
            </p:cNvPr>
            <p:cNvCxnSpPr/>
            <p:nvPr/>
          </p:nvCxnSpPr>
          <p:spPr>
            <a:xfrm flipH="1">
              <a:off x="5801417" y="3540502"/>
              <a:ext cx="476558"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4" name="Connecteur droit avec flèche 53">
              <a:extLst>
                <a:ext uri="{FF2B5EF4-FFF2-40B4-BE49-F238E27FC236}">
                  <a16:creationId xmlns:a16="http://schemas.microsoft.com/office/drawing/2014/main" id="{27CF9B56-74C5-4F55-9132-EE9CBAA1F74A}"/>
                </a:ext>
              </a:extLst>
            </p:cNvPr>
            <p:cNvCxnSpPr>
              <a:cxnSpLocks/>
            </p:cNvCxnSpPr>
            <p:nvPr/>
          </p:nvCxnSpPr>
          <p:spPr>
            <a:xfrm>
              <a:off x="9029428" y="3540502"/>
              <a:ext cx="476558"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5" name="ZoneTexte 54">
              <a:extLst>
                <a:ext uri="{FF2B5EF4-FFF2-40B4-BE49-F238E27FC236}">
                  <a16:creationId xmlns:a16="http://schemas.microsoft.com/office/drawing/2014/main" id="{A87D7826-AA55-4CDD-9C85-F58FB11EEFF2}"/>
                </a:ext>
              </a:extLst>
            </p:cNvPr>
            <p:cNvSpPr txBox="1"/>
            <p:nvPr/>
          </p:nvSpPr>
          <p:spPr>
            <a:xfrm>
              <a:off x="5803022" y="3852459"/>
              <a:ext cx="846707" cy="523220"/>
            </a:xfrm>
            <a:prstGeom prst="rect">
              <a:avLst/>
            </a:prstGeom>
            <a:noFill/>
          </p:spPr>
          <p:txBody>
            <a:bodyPr wrap="none" rtlCol="0">
              <a:spAutoFit/>
            </a:bodyPr>
            <a:lstStyle/>
            <a:p>
              <a:pPr algn="ctr"/>
              <a:r>
                <a:rPr lang="en-US" sz="1400"/>
                <a:t>C</a:t>
              </a:r>
              <a:r>
                <a:rPr lang="en-US" sz="1400" baseline="-25000"/>
                <a:t>min</a:t>
              </a:r>
              <a:br>
                <a:rPr lang="en-US" sz="1400"/>
              </a:br>
              <a:r>
                <a:rPr lang="en-US" sz="1400"/>
                <a:t>24 ng/ml</a:t>
              </a:r>
              <a:endParaRPr lang="en-US" sz="1400" dirty="0"/>
            </a:p>
          </p:txBody>
        </p:sp>
        <p:sp>
          <p:nvSpPr>
            <p:cNvPr id="56" name="ZoneTexte 55">
              <a:extLst>
                <a:ext uri="{FF2B5EF4-FFF2-40B4-BE49-F238E27FC236}">
                  <a16:creationId xmlns:a16="http://schemas.microsoft.com/office/drawing/2014/main" id="{099A37FF-6C52-47E3-9C3C-251A9C12789C}"/>
                </a:ext>
              </a:extLst>
            </p:cNvPr>
            <p:cNvSpPr txBox="1"/>
            <p:nvPr/>
          </p:nvSpPr>
          <p:spPr>
            <a:xfrm>
              <a:off x="8771137" y="3852459"/>
              <a:ext cx="846707" cy="523220"/>
            </a:xfrm>
            <a:prstGeom prst="rect">
              <a:avLst/>
            </a:prstGeom>
            <a:noFill/>
          </p:spPr>
          <p:txBody>
            <a:bodyPr wrap="none" rtlCol="0">
              <a:spAutoFit/>
            </a:bodyPr>
            <a:lstStyle/>
            <a:p>
              <a:pPr algn="ctr"/>
              <a:r>
                <a:rPr lang="en-US" sz="1400"/>
                <a:t>C</a:t>
              </a:r>
              <a:r>
                <a:rPr lang="en-US" sz="1400" baseline="-25000"/>
                <a:t>max</a:t>
              </a:r>
              <a:br>
                <a:rPr lang="en-US" sz="1400"/>
              </a:br>
              <a:r>
                <a:rPr lang="en-US" sz="1400"/>
                <a:t>67 ng/ml</a:t>
              </a:r>
              <a:endParaRPr lang="en-US" sz="1400" dirty="0"/>
            </a:p>
          </p:txBody>
        </p:sp>
        <p:sp>
          <p:nvSpPr>
            <p:cNvPr id="58" name="ZoneTexte 57">
              <a:extLst>
                <a:ext uri="{FF2B5EF4-FFF2-40B4-BE49-F238E27FC236}">
                  <a16:creationId xmlns:a16="http://schemas.microsoft.com/office/drawing/2014/main" id="{336B1A5B-1024-4CB6-850F-344D70FDEF2F}"/>
                </a:ext>
              </a:extLst>
            </p:cNvPr>
            <p:cNvSpPr txBox="1"/>
            <p:nvPr/>
          </p:nvSpPr>
          <p:spPr>
            <a:xfrm>
              <a:off x="2356617" y="4320548"/>
              <a:ext cx="276037" cy="307777"/>
            </a:xfrm>
            <a:prstGeom prst="rect">
              <a:avLst/>
            </a:prstGeom>
            <a:noFill/>
          </p:spPr>
          <p:txBody>
            <a:bodyPr wrap="none" rtlCol="0">
              <a:spAutoFit/>
            </a:bodyPr>
            <a:lstStyle/>
            <a:p>
              <a:pPr algn="r"/>
              <a:r>
                <a:rPr lang="fr-FR" sz="1400" dirty="0"/>
                <a:t>0</a:t>
              </a:r>
            </a:p>
          </p:txBody>
        </p:sp>
        <p:sp>
          <p:nvSpPr>
            <p:cNvPr id="59" name="ZoneTexte 58">
              <a:extLst>
                <a:ext uri="{FF2B5EF4-FFF2-40B4-BE49-F238E27FC236}">
                  <a16:creationId xmlns:a16="http://schemas.microsoft.com/office/drawing/2014/main" id="{D8874CF8-0D31-4959-9358-0CDBBF65FC32}"/>
                </a:ext>
              </a:extLst>
            </p:cNvPr>
            <p:cNvSpPr txBox="1"/>
            <p:nvPr/>
          </p:nvSpPr>
          <p:spPr>
            <a:xfrm>
              <a:off x="2220362" y="3895192"/>
              <a:ext cx="412292" cy="307777"/>
            </a:xfrm>
            <a:prstGeom prst="rect">
              <a:avLst/>
            </a:prstGeom>
            <a:noFill/>
          </p:spPr>
          <p:txBody>
            <a:bodyPr wrap="none" rtlCol="0">
              <a:spAutoFit/>
            </a:bodyPr>
            <a:lstStyle/>
            <a:p>
              <a:pPr algn="r"/>
              <a:r>
                <a:rPr lang="fr-FR" sz="1400" dirty="0"/>
                <a:t>0,5</a:t>
              </a:r>
            </a:p>
          </p:txBody>
        </p:sp>
        <p:sp>
          <p:nvSpPr>
            <p:cNvPr id="60" name="ZoneTexte 59">
              <a:extLst>
                <a:ext uri="{FF2B5EF4-FFF2-40B4-BE49-F238E27FC236}">
                  <a16:creationId xmlns:a16="http://schemas.microsoft.com/office/drawing/2014/main" id="{66AA2A92-1991-4864-8E15-2BED95328123}"/>
                </a:ext>
              </a:extLst>
            </p:cNvPr>
            <p:cNvSpPr txBox="1"/>
            <p:nvPr/>
          </p:nvSpPr>
          <p:spPr>
            <a:xfrm>
              <a:off x="2220362" y="3469837"/>
              <a:ext cx="412292" cy="307777"/>
            </a:xfrm>
            <a:prstGeom prst="rect">
              <a:avLst/>
            </a:prstGeom>
            <a:noFill/>
          </p:spPr>
          <p:txBody>
            <a:bodyPr wrap="none" rtlCol="0">
              <a:spAutoFit/>
            </a:bodyPr>
            <a:lstStyle/>
            <a:p>
              <a:pPr algn="r"/>
              <a:r>
                <a:rPr lang="fr-FR" sz="1400" dirty="0"/>
                <a:t>1,0</a:t>
              </a:r>
            </a:p>
          </p:txBody>
        </p:sp>
        <p:sp>
          <p:nvSpPr>
            <p:cNvPr id="61" name="ZoneTexte 60">
              <a:extLst>
                <a:ext uri="{FF2B5EF4-FFF2-40B4-BE49-F238E27FC236}">
                  <a16:creationId xmlns:a16="http://schemas.microsoft.com/office/drawing/2014/main" id="{AFA22453-BBA3-420A-A152-0F588E4920CD}"/>
                </a:ext>
              </a:extLst>
            </p:cNvPr>
            <p:cNvSpPr txBox="1"/>
            <p:nvPr/>
          </p:nvSpPr>
          <p:spPr>
            <a:xfrm>
              <a:off x="2220362" y="3044482"/>
              <a:ext cx="412292" cy="307777"/>
            </a:xfrm>
            <a:prstGeom prst="rect">
              <a:avLst/>
            </a:prstGeom>
            <a:noFill/>
          </p:spPr>
          <p:txBody>
            <a:bodyPr wrap="none" rtlCol="0">
              <a:spAutoFit/>
            </a:bodyPr>
            <a:lstStyle/>
            <a:p>
              <a:pPr algn="r"/>
              <a:r>
                <a:rPr lang="fr-FR" sz="1400" dirty="0"/>
                <a:t>1,5</a:t>
              </a:r>
            </a:p>
          </p:txBody>
        </p:sp>
        <p:sp>
          <p:nvSpPr>
            <p:cNvPr id="62" name="ZoneTexte 61">
              <a:extLst>
                <a:ext uri="{FF2B5EF4-FFF2-40B4-BE49-F238E27FC236}">
                  <a16:creationId xmlns:a16="http://schemas.microsoft.com/office/drawing/2014/main" id="{50C9F241-57C9-4D2D-AE24-482FEB02418C}"/>
                </a:ext>
              </a:extLst>
            </p:cNvPr>
            <p:cNvSpPr txBox="1"/>
            <p:nvPr/>
          </p:nvSpPr>
          <p:spPr>
            <a:xfrm>
              <a:off x="2220362" y="2619127"/>
              <a:ext cx="412292" cy="307777"/>
            </a:xfrm>
            <a:prstGeom prst="rect">
              <a:avLst/>
            </a:prstGeom>
            <a:noFill/>
          </p:spPr>
          <p:txBody>
            <a:bodyPr wrap="none" rtlCol="0">
              <a:spAutoFit/>
            </a:bodyPr>
            <a:lstStyle/>
            <a:p>
              <a:pPr algn="r"/>
              <a:r>
                <a:rPr lang="fr-FR" sz="1400" dirty="0"/>
                <a:t>2,0</a:t>
              </a:r>
            </a:p>
          </p:txBody>
        </p:sp>
        <p:sp>
          <p:nvSpPr>
            <p:cNvPr id="63" name="ZoneTexte 62">
              <a:extLst>
                <a:ext uri="{FF2B5EF4-FFF2-40B4-BE49-F238E27FC236}">
                  <a16:creationId xmlns:a16="http://schemas.microsoft.com/office/drawing/2014/main" id="{4D072033-1428-4D31-90AC-B32175EE32D0}"/>
                </a:ext>
              </a:extLst>
            </p:cNvPr>
            <p:cNvSpPr txBox="1"/>
            <p:nvPr/>
          </p:nvSpPr>
          <p:spPr>
            <a:xfrm>
              <a:off x="2220362" y="2193772"/>
              <a:ext cx="412292" cy="307777"/>
            </a:xfrm>
            <a:prstGeom prst="rect">
              <a:avLst/>
            </a:prstGeom>
            <a:noFill/>
          </p:spPr>
          <p:txBody>
            <a:bodyPr wrap="none" rtlCol="0">
              <a:spAutoFit/>
            </a:bodyPr>
            <a:lstStyle/>
            <a:p>
              <a:pPr algn="r"/>
              <a:r>
                <a:rPr lang="fr-FR" sz="1400" dirty="0"/>
                <a:t>2,5</a:t>
              </a:r>
            </a:p>
          </p:txBody>
        </p:sp>
        <p:sp>
          <p:nvSpPr>
            <p:cNvPr id="64" name="ZoneTexte 63">
              <a:extLst>
                <a:ext uri="{FF2B5EF4-FFF2-40B4-BE49-F238E27FC236}">
                  <a16:creationId xmlns:a16="http://schemas.microsoft.com/office/drawing/2014/main" id="{EE05F41F-B541-4DF4-9CC4-FC06D7DBF6F0}"/>
                </a:ext>
              </a:extLst>
            </p:cNvPr>
            <p:cNvSpPr txBox="1"/>
            <p:nvPr/>
          </p:nvSpPr>
          <p:spPr>
            <a:xfrm>
              <a:off x="2220362" y="1768417"/>
              <a:ext cx="412292" cy="307777"/>
            </a:xfrm>
            <a:prstGeom prst="rect">
              <a:avLst/>
            </a:prstGeom>
            <a:noFill/>
          </p:spPr>
          <p:txBody>
            <a:bodyPr wrap="none" rtlCol="0">
              <a:spAutoFit/>
            </a:bodyPr>
            <a:lstStyle/>
            <a:p>
              <a:pPr algn="r"/>
              <a:r>
                <a:rPr lang="fr-FR" sz="1400" dirty="0"/>
                <a:t>3,0</a:t>
              </a:r>
            </a:p>
          </p:txBody>
        </p:sp>
        <p:sp>
          <p:nvSpPr>
            <p:cNvPr id="65" name="ZoneTexte 64">
              <a:extLst>
                <a:ext uri="{FF2B5EF4-FFF2-40B4-BE49-F238E27FC236}">
                  <a16:creationId xmlns:a16="http://schemas.microsoft.com/office/drawing/2014/main" id="{CE196E19-D375-4B39-A3C8-A5FFA7C93A87}"/>
                </a:ext>
              </a:extLst>
            </p:cNvPr>
            <p:cNvSpPr txBox="1"/>
            <p:nvPr/>
          </p:nvSpPr>
          <p:spPr>
            <a:xfrm rot="16200000">
              <a:off x="604045" y="3072747"/>
              <a:ext cx="2417650" cy="523220"/>
            </a:xfrm>
            <a:prstGeom prst="rect">
              <a:avLst/>
            </a:prstGeom>
            <a:noFill/>
          </p:spPr>
          <p:txBody>
            <a:bodyPr wrap="none" rtlCol="0">
              <a:spAutoFit/>
            </a:bodyPr>
            <a:lstStyle/>
            <a:p>
              <a:pPr algn="ctr"/>
              <a:r>
                <a:rPr lang="en-US" sz="1400" b="1"/>
                <a:t>Maximal reduction</a:t>
              </a:r>
              <a:br>
                <a:rPr lang="en-US" sz="1400" b="1"/>
              </a:br>
              <a:r>
                <a:rPr lang="en-US" sz="1400" b="1"/>
                <a:t>in HIV-1 RNA (log</a:t>
              </a:r>
              <a:r>
                <a:rPr lang="en-US" sz="1400" b="1" baseline="-25000"/>
                <a:t>10</a:t>
              </a:r>
              <a:r>
                <a:rPr lang="en-US" sz="1400" b="1"/>
                <a:t> mean (SD)</a:t>
              </a:r>
              <a:endParaRPr lang="en-US" sz="1400" b="1" dirty="0"/>
            </a:p>
          </p:txBody>
        </p:sp>
        <p:sp>
          <p:nvSpPr>
            <p:cNvPr id="66" name="ZoneTexte 65">
              <a:extLst>
                <a:ext uri="{FF2B5EF4-FFF2-40B4-BE49-F238E27FC236}">
                  <a16:creationId xmlns:a16="http://schemas.microsoft.com/office/drawing/2014/main" id="{5CC3AB73-B7C2-439A-9BFA-462C93263A8B}"/>
                </a:ext>
              </a:extLst>
            </p:cNvPr>
            <p:cNvSpPr txBox="1"/>
            <p:nvPr/>
          </p:nvSpPr>
          <p:spPr>
            <a:xfrm>
              <a:off x="883478" y="4932838"/>
              <a:ext cx="1886607" cy="738664"/>
            </a:xfrm>
            <a:prstGeom prst="rect">
              <a:avLst/>
            </a:prstGeom>
            <a:noFill/>
          </p:spPr>
          <p:txBody>
            <a:bodyPr wrap="none" rtlCol="0">
              <a:spAutoFit/>
            </a:bodyPr>
            <a:lstStyle/>
            <a:p>
              <a:pPr algn="r"/>
              <a:r>
                <a:rPr lang="en-US" sz="1400" b="1"/>
                <a:t>Concentration (ng/ml) </a:t>
              </a:r>
              <a:br>
                <a:rPr lang="en-US" sz="1400" b="1"/>
              </a:br>
              <a:r>
                <a:rPr lang="en-US" sz="1400" b="1"/>
                <a:t>on D10, mean</a:t>
              </a:r>
            </a:p>
            <a:p>
              <a:pPr algn="r"/>
              <a:r>
                <a:rPr lang="en-US" sz="1400" b="1"/>
                <a:t>IQ (relative to paEC</a:t>
              </a:r>
              <a:r>
                <a:rPr lang="en-US" sz="1400" b="1" baseline="-25000"/>
                <a:t>95</a:t>
              </a:r>
              <a:r>
                <a:rPr lang="en-US" sz="1400" b="1"/>
                <a:t>)</a:t>
              </a:r>
              <a:endParaRPr lang="en-US" sz="1400" b="1" dirty="0"/>
            </a:p>
          </p:txBody>
        </p:sp>
        <p:sp>
          <p:nvSpPr>
            <p:cNvPr id="67" name="ZoneTexte 66">
              <a:extLst>
                <a:ext uri="{FF2B5EF4-FFF2-40B4-BE49-F238E27FC236}">
                  <a16:creationId xmlns:a16="http://schemas.microsoft.com/office/drawing/2014/main" id="{7702E894-E302-4D0F-B5CC-B4BB20BB797C}"/>
                </a:ext>
              </a:extLst>
            </p:cNvPr>
            <p:cNvSpPr txBox="1"/>
            <p:nvPr/>
          </p:nvSpPr>
          <p:spPr>
            <a:xfrm>
              <a:off x="985622" y="4687826"/>
              <a:ext cx="1784463" cy="307777"/>
            </a:xfrm>
            <a:prstGeom prst="rect">
              <a:avLst/>
            </a:prstGeom>
            <a:noFill/>
          </p:spPr>
          <p:txBody>
            <a:bodyPr wrap="none" rtlCol="0">
              <a:spAutoFit/>
            </a:bodyPr>
            <a:lstStyle/>
            <a:p>
              <a:pPr algn="r"/>
              <a:r>
                <a:rPr lang="fr-FR" sz="1400" b="1" dirty="0"/>
                <a:t>GS-6207 SC dose (mg)</a:t>
              </a:r>
            </a:p>
          </p:txBody>
        </p:sp>
      </p:grpSp>
    </p:spTree>
    <p:extLst>
      <p:ext uri="{BB962C8B-B14F-4D97-AF65-F5344CB8AC3E}">
        <p14:creationId xmlns:p14="http://schemas.microsoft.com/office/powerpoint/2010/main" val="331539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able&#10;&#10;Description générée automatiquement">
            <a:extLst>
              <a:ext uri="{FF2B5EF4-FFF2-40B4-BE49-F238E27FC236}">
                <a16:creationId xmlns:a16="http://schemas.microsoft.com/office/drawing/2014/main" id="{497C2541-4AC7-C54B-B711-A01448C01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401" y="2070826"/>
            <a:ext cx="12182061" cy="4324350"/>
          </a:xfrm>
          <a:prstGeom prst="rect">
            <a:avLst/>
          </a:prstGeom>
        </p:spPr>
      </p:pic>
      <p:sp>
        <p:nvSpPr>
          <p:cNvPr id="2" name="Titre 1">
            <a:extLst>
              <a:ext uri="{FF2B5EF4-FFF2-40B4-BE49-F238E27FC236}">
                <a16:creationId xmlns:a16="http://schemas.microsoft.com/office/drawing/2014/main" id="{DDFDA1D2-9B5E-0C40-B534-0B8A59EB31C2}"/>
              </a:ext>
            </a:extLst>
          </p:cNvPr>
          <p:cNvSpPr>
            <a:spLocks noGrp="1"/>
          </p:cNvSpPr>
          <p:nvPr>
            <p:ph type="title"/>
          </p:nvPr>
        </p:nvSpPr>
        <p:spPr/>
        <p:txBody>
          <a:bodyPr/>
          <a:lstStyle/>
          <a:p>
            <a:r>
              <a:rPr lang="fr-FR" dirty="0"/>
              <a:t>EACS GUIDELINES - V10.1 </a:t>
            </a:r>
            <a:r>
              <a:rPr lang="mr-IN" dirty="0"/>
              <a:t>–</a:t>
            </a:r>
            <a:r>
              <a:rPr lang="fr-FR" dirty="0"/>
              <a:t> </a:t>
            </a:r>
            <a:r>
              <a:rPr lang="fr-FR" dirty="0" err="1"/>
              <a:t>Oct</a:t>
            </a:r>
            <a:r>
              <a:rPr lang="fr-FR" dirty="0"/>
              <a:t> 2020</a:t>
            </a:r>
          </a:p>
        </p:txBody>
      </p:sp>
    </p:spTree>
    <p:extLst>
      <p:ext uri="{BB962C8B-B14F-4D97-AF65-F5344CB8AC3E}">
        <p14:creationId xmlns:p14="http://schemas.microsoft.com/office/powerpoint/2010/main" val="36671124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normAutofit/>
          </a:bodyPr>
          <a:lstStyle/>
          <a:p>
            <a:r>
              <a:rPr lang="en-US" sz="4400"/>
              <a:t>Weight gain</a:t>
            </a:r>
            <a:endParaRPr lang="en-US" sz="4400" dirty="0"/>
          </a:p>
        </p:txBody>
      </p:sp>
    </p:spTree>
    <p:extLst>
      <p:ext uri="{BB962C8B-B14F-4D97-AF65-F5344CB8AC3E}">
        <p14:creationId xmlns:p14="http://schemas.microsoft.com/office/powerpoint/2010/main" val="13832572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BA18E0-8CBA-4A2A-90D4-B06E2B806F00}"/>
              </a:ext>
            </a:extLst>
          </p:cNvPr>
          <p:cNvSpPr/>
          <p:nvPr/>
        </p:nvSpPr>
        <p:spPr>
          <a:xfrm>
            <a:off x="9631621" y="6495532"/>
            <a:ext cx="2560381"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err="1">
                <a:ln>
                  <a:noFill/>
                </a:ln>
                <a:solidFill>
                  <a:srgbClr val="000000"/>
                </a:solidFill>
                <a:effectLst/>
                <a:uLnTx/>
                <a:uFillTx/>
                <a:latin typeface="Calibri"/>
                <a:ea typeface="+mn-ea"/>
                <a:cs typeface="Arial" pitchFamily="-84" charset="0"/>
              </a:rPr>
              <a:t>Guaraldi</a:t>
            </a:r>
            <a:r>
              <a:rPr kumimoji="0" lang="fr-FR" sz="1200" b="0" i="1" u="none" strike="noStrike" kern="1200" cap="none" spc="0" normalizeH="0" baseline="0" noProof="0" dirty="0">
                <a:ln>
                  <a:noFill/>
                </a:ln>
                <a:solidFill>
                  <a:srgbClr val="000000"/>
                </a:solidFill>
                <a:effectLst/>
                <a:uLnTx/>
                <a:uFillTx/>
                <a:latin typeface="Calibri"/>
                <a:ea typeface="+mn-ea"/>
                <a:cs typeface="Arial" pitchFamily="-84" charset="0"/>
              </a:rPr>
              <a:t> G</a:t>
            </a:r>
            <a:r>
              <a:rPr kumimoji="0" lang="fr-FR" sz="1200" b="0" i="1" u="none" strike="noStrike" kern="1200" cap="none" spc="0" normalizeH="0" baseline="0" noProof="0" dirty="0">
                <a:ln>
                  <a:noFill/>
                </a:ln>
                <a:solidFill>
                  <a:prstClr val="black"/>
                </a:solidFill>
                <a:effectLst/>
                <a:uLnTx/>
                <a:uFillTx/>
                <a:latin typeface="Calibri"/>
                <a:ea typeface="+mn-ea"/>
                <a:cs typeface="+mn-cs"/>
              </a:rPr>
              <a:t>, Glasgow 2020, Abs. O111 </a:t>
            </a:r>
          </a:p>
        </p:txBody>
      </p:sp>
      <p:sp>
        <p:nvSpPr>
          <p:cNvPr id="3" name="Titre 2">
            <a:extLst>
              <a:ext uri="{FF2B5EF4-FFF2-40B4-BE49-F238E27FC236}">
                <a16:creationId xmlns:a16="http://schemas.microsoft.com/office/drawing/2014/main" id="{F08C3557-C8B3-184C-B528-761E9ED09332}"/>
              </a:ext>
            </a:extLst>
          </p:cNvPr>
          <p:cNvSpPr>
            <a:spLocks noGrp="1"/>
          </p:cNvSpPr>
          <p:nvPr>
            <p:ph type="title"/>
          </p:nvPr>
        </p:nvSpPr>
        <p:spPr/>
        <p:txBody>
          <a:bodyPr/>
          <a:lstStyle/>
          <a:p>
            <a:r>
              <a:rPr lang="en-US"/>
              <a:t>Fat distribution and density in PLWH </a:t>
            </a:r>
            <a:br>
              <a:rPr lang="en-US"/>
            </a:br>
            <a:r>
              <a:rPr lang="en-US"/>
              <a:t>with </a:t>
            </a:r>
            <a:r>
              <a:rPr lang="en-US" u="sng"/>
              <a:t>&gt;</a:t>
            </a:r>
            <a:r>
              <a:rPr lang="en-US"/>
              <a:t> 5% weight gain (1)</a:t>
            </a:r>
            <a:endParaRPr lang="en-US" dirty="0"/>
          </a:p>
        </p:txBody>
      </p:sp>
      <p:sp>
        <p:nvSpPr>
          <p:cNvPr id="7" name="Espace réservé du contenu 6">
            <a:extLst>
              <a:ext uri="{FF2B5EF4-FFF2-40B4-BE49-F238E27FC236}">
                <a16:creationId xmlns:a16="http://schemas.microsoft.com/office/drawing/2014/main" id="{9A96AC54-DEB9-1B48-B8AF-856DECAEF7D5}"/>
              </a:ext>
            </a:extLst>
          </p:cNvPr>
          <p:cNvSpPr>
            <a:spLocks noGrp="1"/>
          </p:cNvSpPr>
          <p:nvPr>
            <p:ph sz="quarter" idx="13"/>
          </p:nvPr>
        </p:nvSpPr>
        <p:spPr>
          <a:xfrm>
            <a:off x="609600" y="1744345"/>
            <a:ext cx="10972800" cy="1181735"/>
          </a:xfrm>
        </p:spPr>
        <p:txBody>
          <a:bodyPr>
            <a:normAutofit fontScale="92500" lnSpcReduction="10000"/>
          </a:bodyPr>
          <a:lstStyle/>
          <a:p>
            <a:pPr marL="0" indent="0">
              <a:buNone/>
            </a:pPr>
            <a:r>
              <a:rPr lang="en-US" b="1" dirty="0"/>
              <a:t>Methods</a:t>
            </a:r>
          </a:p>
          <a:p>
            <a:r>
              <a:rPr lang="en-US" dirty="0"/>
              <a:t>Observational cohort study from 2007 to 2019 at Modena HIV metabolic clinic</a:t>
            </a:r>
          </a:p>
          <a:p>
            <a:r>
              <a:rPr lang="en-US" dirty="0"/>
              <a:t>PLWH were grouped Metabolic Clinic</a:t>
            </a:r>
          </a:p>
        </p:txBody>
      </p:sp>
      <p:sp>
        <p:nvSpPr>
          <p:cNvPr id="8" name="Espace réservé du contenu 6">
            <a:extLst>
              <a:ext uri="{FF2B5EF4-FFF2-40B4-BE49-F238E27FC236}">
                <a16:creationId xmlns:a16="http://schemas.microsoft.com/office/drawing/2014/main" id="{F84CE00E-EEFF-3E43-ACF7-6990A334ED48}"/>
              </a:ext>
            </a:extLst>
          </p:cNvPr>
          <p:cNvSpPr txBox="1">
            <a:spLocks/>
          </p:cNvSpPr>
          <p:nvPr/>
        </p:nvSpPr>
        <p:spPr>
          <a:xfrm>
            <a:off x="609600" y="5452296"/>
            <a:ext cx="10972800" cy="1181735"/>
          </a:xfrm>
          <a:prstGeom prst="rect">
            <a:avLst/>
          </a:prstGeom>
        </p:spPr>
        <p:txBody>
          <a:bodyPr vert="horz" lIns="91440" tIns="45720" rIns="91440" bIns="45720" rtlCol="0">
            <a:normAutofit fontScale="77500" lnSpcReduction="20000"/>
          </a:bodyPr>
          <a:lstStyle>
            <a:lvl1pPr marL="257175" indent="-257175" algn="l" defTabSz="342900" rtl="0" eaLnBrk="1" latinLnBrk="0" hangingPunct="1">
              <a:spcBef>
                <a:spcPct val="20000"/>
              </a:spcBef>
              <a:buClr>
                <a:srgbClr val="3C549F"/>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3C549F"/>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3C549F"/>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57175" marR="0" lvl="0" indent="-257175" algn="l" defTabSz="342900" rtl="0" eaLnBrk="1" fontAlgn="auto" latinLnBrk="0" hangingPunct="1">
              <a:lnSpc>
                <a:spcPct val="100000"/>
              </a:lnSpc>
              <a:spcBef>
                <a:spcPct val="20000"/>
              </a:spcBef>
              <a:spcAft>
                <a:spcPts val="0"/>
              </a:spcAft>
              <a:buClr>
                <a:srgbClr val="3C549F"/>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Body composition (BC) was assessed at 1</a:t>
            </a:r>
            <a:r>
              <a:rPr kumimoji="0" lang="en-US" sz="2400" b="0" i="0" u="none" strike="noStrike" kern="1200" cap="none" spc="0" normalizeH="0" baseline="30000" noProof="0" dirty="0">
                <a:ln>
                  <a:noFill/>
                </a:ln>
                <a:solidFill>
                  <a:prstClr val="black"/>
                </a:solidFill>
                <a:effectLst/>
                <a:uLnTx/>
                <a:uFillTx/>
                <a:latin typeface="Calibri"/>
                <a:ea typeface="+mn-ea"/>
                <a:cs typeface="+mn-cs"/>
              </a:rPr>
              <a:t>st</a:t>
            </a:r>
            <a:r>
              <a:rPr kumimoji="0" lang="en-US" sz="2400" b="0" i="0" u="none" strike="noStrike" kern="1200" cap="none" spc="0" normalizeH="0" baseline="0" noProof="0" dirty="0">
                <a:ln>
                  <a:noFill/>
                </a:ln>
                <a:solidFill>
                  <a:prstClr val="black"/>
                </a:solidFill>
                <a:effectLst/>
                <a:uLnTx/>
                <a:uFillTx/>
                <a:latin typeface="Calibri"/>
                <a:ea typeface="+mn-ea"/>
                <a:cs typeface="+mn-cs"/>
              </a:rPr>
              <a:t> visit and at least evaluation. In the INSTI-s group, </a:t>
            </a:r>
            <a:br>
              <a:rPr kumimoji="0" lang="en-US" sz="2400" b="0" i="0" u="none" strike="noStrike" kern="1200" cap="none" spc="0" normalizeH="0" baseline="0" noProof="0" dirty="0">
                <a:ln>
                  <a:noFill/>
                </a:ln>
                <a:solidFill>
                  <a:prstClr val="black"/>
                </a:solidFill>
                <a:effectLst/>
                <a:uLnTx/>
                <a:uFillTx/>
                <a:latin typeface="Calibri"/>
                <a:ea typeface="+mn-ea"/>
                <a:cs typeface="+mn-cs"/>
              </a:rPr>
            </a:br>
            <a:r>
              <a:rPr kumimoji="0" lang="en-US" sz="2400" b="0" i="0" u="none" strike="noStrike" kern="1200" cap="none" spc="0" normalizeH="0" baseline="0" noProof="0" dirty="0">
                <a:ln>
                  <a:noFill/>
                </a:ln>
                <a:solidFill>
                  <a:prstClr val="black"/>
                </a:solidFill>
                <a:effectLst/>
                <a:uLnTx/>
                <a:uFillTx/>
                <a:latin typeface="Calibri"/>
                <a:ea typeface="+mn-ea"/>
                <a:cs typeface="+mn-cs"/>
              </a:rPr>
              <a:t>the 1</a:t>
            </a:r>
            <a:r>
              <a:rPr kumimoji="0" lang="en-US" sz="2400" b="0" i="0" u="none" strike="noStrike" kern="1200" cap="none" spc="0" normalizeH="0" baseline="30000" noProof="0" dirty="0">
                <a:ln>
                  <a:noFill/>
                </a:ln>
                <a:solidFill>
                  <a:prstClr val="black"/>
                </a:solidFill>
                <a:effectLst/>
                <a:uLnTx/>
                <a:uFillTx/>
                <a:latin typeface="Calibri"/>
                <a:ea typeface="+mn-ea"/>
                <a:cs typeface="+mn-cs"/>
              </a:rPr>
              <a:t>st</a:t>
            </a:r>
            <a:r>
              <a:rPr kumimoji="0" lang="en-US" sz="2400" b="0" i="0" u="none" strike="noStrike" kern="1200" cap="none" spc="0" normalizeH="0" baseline="0" noProof="0" dirty="0">
                <a:ln>
                  <a:noFill/>
                </a:ln>
                <a:solidFill>
                  <a:prstClr val="black"/>
                </a:solidFill>
                <a:effectLst/>
                <a:uLnTx/>
                <a:uFillTx/>
                <a:latin typeface="Calibri"/>
                <a:ea typeface="+mn-ea"/>
                <a:cs typeface="+mn-cs"/>
              </a:rPr>
              <a:t> visit was prior to switch</a:t>
            </a:r>
          </a:p>
          <a:p>
            <a:pPr marL="0" marR="0" lvl="0" indent="0" algn="l" defTabSz="342900" rtl="0" eaLnBrk="1" fontAlgn="auto" latinLnBrk="0" hangingPunct="1">
              <a:lnSpc>
                <a:spcPct val="100000"/>
              </a:lnSpc>
              <a:spcBef>
                <a:spcPct val="20000"/>
              </a:spcBef>
              <a:spcAft>
                <a:spcPts val="0"/>
              </a:spcAft>
              <a:buClr>
                <a:srgbClr val="3C549F"/>
              </a:buClr>
              <a:buSzTx/>
              <a:buFont typeface="Arial"/>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Outcome</a:t>
            </a:r>
          </a:p>
          <a:p>
            <a:pPr marL="257175" marR="0" lvl="0" indent="-257175" algn="l" defTabSz="342900" rtl="0" eaLnBrk="1" fontAlgn="auto" latinLnBrk="0" hangingPunct="1">
              <a:lnSpc>
                <a:spcPct val="100000"/>
              </a:lnSpc>
              <a:spcBef>
                <a:spcPct val="20000"/>
              </a:spcBef>
              <a:spcAft>
                <a:spcPts val="0"/>
              </a:spcAft>
              <a:buClr>
                <a:srgbClr val="3C549F"/>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Significant WG was defined as an increase of &gt; 5% weight from 1</a:t>
            </a:r>
            <a:r>
              <a:rPr kumimoji="0" lang="en-US" sz="2400" b="0" i="0" u="none" strike="noStrike" kern="1200" cap="none" spc="0" normalizeH="0" baseline="30000" noProof="0" dirty="0">
                <a:ln>
                  <a:noFill/>
                </a:ln>
                <a:solidFill>
                  <a:prstClr val="black"/>
                </a:solidFill>
                <a:effectLst/>
                <a:uLnTx/>
                <a:uFillTx/>
                <a:latin typeface="Calibri"/>
                <a:ea typeface="+mn-ea"/>
                <a:cs typeface="+mn-cs"/>
              </a:rPr>
              <a:t>st</a:t>
            </a:r>
            <a:r>
              <a:rPr kumimoji="0" lang="en-US" sz="2400" b="0" i="0" u="none" strike="noStrike" kern="1200" cap="none" spc="0" normalizeH="0" baseline="0" noProof="0" dirty="0">
                <a:ln>
                  <a:noFill/>
                </a:ln>
                <a:solidFill>
                  <a:prstClr val="black"/>
                </a:solidFill>
                <a:effectLst/>
                <a:uLnTx/>
                <a:uFillTx/>
                <a:latin typeface="Calibri"/>
                <a:ea typeface="+mn-ea"/>
                <a:cs typeface="+mn-cs"/>
              </a:rPr>
              <a:t> visit over follow-up</a:t>
            </a:r>
          </a:p>
        </p:txBody>
      </p:sp>
      <p:grpSp>
        <p:nvGrpSpPr>
          <p:cNvPr id="5" name="Groupe 4">
            <a:extLst>
              <a:ext uri="{FF2B5EF4-FFF2-40B4-BE49-F238E27FC236}">
                <a16:creationId xmlns:a16="http://schemas.microsoft.com/office/drawing/2014/main" id="{DC73FA26-55BD-49F8-BB90-EE56CE2B2D4E}"/>
              </a:ext>
            </a:extLst>
          </p:cNvPr>
          <p:cNvGrpSpPr/>
          <p:nvPr/>
        </p:nvGrpSpPr>
        <p:grpSpPr>
          <a:xfrm>
            <a:off x="219834" y="2782669"/>
            <a:ext cx="8152005" cy="2516208"/>
            <a:chOff x="219834" y="2782669"/>
            <a:chExt cx="8152005" cy="2516208"/>
          </a:xfrm>
        </p:grpSpPr>
        <p:sp>
          <p:nvSpPr>
            <p:cNvPr id="9" name="ZoneTexte 8">
              <a:extLst>
                <a:ext uri="{FF2B5EF4-FFF2-40B4-BE49-F238E27FC236}">
                  <a16:creationId xmlns:a16="http://schemas.microsoft.com/office/drawing/2014/main" id="{14017BD2-3F84-9E42-9071-0358EBBE636F}"/>
                </a:ext>
              </a:extLst>
            </p:cNvPr>
            <p:cNvSpPr txBox="1"/>
            <p:nvPr/>
          </p:nvSpPr>
          <p:spPr>
            <a:xfrm>
              <a:off x="3383280" y="2782669"/>
              <a:ext cx="1901996"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Anthropometry &amp; </a:t>
              </a:r>
              <a:br>
                <a:rPr kumimoji="0" lang="en-US" sz="1800" b="0" i="0" u="none" strike="noStrike" kern="1200" cap="none" spc="0" normalizeH="0" baseline="0" noProof="0">
                  <a:ln>
                    <a:noFill/>
                  </a:ln>
                  <a:solidFill>
                    <a:prstClr val="black"/>
                  </a:solidFill>
                  <a:effectLst/>
                  <a:uLnTx/>
                  <a:uFillTx/>
                  <a:latin typeface="Calibri"/>
                  <a:ea typeface="+mn-ea"/>
                  <a:cs typeface="+mn-cs"/>
                </a:rPr>
              </a:br>
              <a:r>
                <a:rPr kumimoji="0" lang="en-US" sz="1800" b="0" i="0" u="none" strike="noStrike" kern="1200" cap="none" spc="0" normalizeH="0" baseline="0" noProof="0">
                  <a:ln>
                    <a:noFill/>
                  </a:ln>
                  <a:solidFill>
                    <a:prstClr val="black"/>
                  </a:solidFill>
                  <a:effectLst/>
                  <a:uLnTx/>
                  <a:uFillTx/>
                  <a:latin typeface="Calibri"/>
                  <a:ea typeface="+mn-ea"/>
                  <a:cs typeface="+mn-cs"/>
                </a:rPr>
                <a:t>body composition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ZoneTexte 9">
              <a:extLst>
                <a:ext uri="{FF2B5EF4-FFF2-40B4-BE49-F238E27FC236}">
                  <a16:creationId xmlns:a16="http://schemas.microsoft.com/office/drawing/2014/main" id="{D69759C2-1393-2940-8B92-82F977213989}"/>
                </a:ext>
              </a:extLst>
            </p:cNvPr>
            <p:cNvSpPr txBox="1"/>
            <p:nvPr/>
          </p:nvSpPr>
          <p:spPr>
            <a:xfrm>
              <a:off x="6390640" y="2782669"/>
              <a:ext cx="1901996"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Anthropometry &amp; </a:t>
              </a:r>
              <a:br>
                <a:rPr kumimoji="0" lang="en-US" sz="1800" b="0" i="0" u="none" strike="noStrike" kern="1200" cap="none" spc="0" normalizeH="0" baseline="0" noProof="0">
                  <a:ln>
                    <a:noFill/>
                  </a:ln>
                  <a:solidFill>
                    <a:prstClr val="black"/>
                  </a:solidFill>
                  <a:effectLst/>
                  <a:uLnTx/>
                  <a:uFillTx/>
                  <a:latin typeface="Calibri"/>
                  <a:ea typeface="+mn-ea"/>
                  <a:cs typeface="+mn-cs"/>
                </a:rPr>
              </a:br>
              <a:r>
                <a:rPr kumimoji="0" lang="en-US" sz="1800" b="0" i="0" u="none" strike="noStrike" kern="1200" cap="none" spc="0" normalizeH="0" baseline="0" noProof="0">
                  <a:ln>
                    <a:noFill/>
                  </a:ln>
                  <a:solidFill>
                    <a:prstClr val="black"/>
                  </a:solidFill>
                  <a:effectLst/>
                  <a:uLnTx/>
                  <a:uFillTx/>
                  <a:latin typeface="Calibri"/>
                  <a:ea typeface="+mn-ea"/>
                  <a:cs typeface="+mn-cs"/>
                </a:rPr>
                <a:t>body composition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ZoneTexte 10">
              <a:extLst>
                <a:ext uri="{FF2B5EF4-FFF2-40B4-BE49-F238E27FC236}">
                  <a16:creationId xmlns:a16="http://schemas.microsoft.com/office/drawing/2014/main" id="{7EACB726-A933-DB48-897A-2949D6EC8267}"/>
                </a:ext>
              </a:extLst>
            </p:cNvPr>
            <p:cNvSpPr txBox="1"/>
            <p:nvPr/>
          </p:nvSpPr>
          <p:spPr>
            <a:xfrm>
              <a:off x="4292921" y="3453152"/>
              <a:ext cx="115967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a:ea typeface="+mn-ea"/>
                  <a:cs typeface="+mn-cs"/>
                </a:rPr>
                <a:t>Never INSTI</a:t>
              </a:r>
            </a:p>
          </p:txBody>
        </p:sp>
        <p:sp>
          <p:nvSpPr>
            <p:cNvPr id="12" name="ZoneTexte 11">
              <a:extLst>
                <a:ext uri="{FF2B5EF4-FFF2-40B4-BE49-F238E27FC236}">
                  <a16:creationId xmlns:a16="http://schemas.microsoft.com/office/drawing/2014/main" id="{BD3B90A8-D833-8E4E-8CDB-8397D4F834FD}"/>
                </a:ext>
              </a:extLst>
            </p:cNvPr>
            <p:cNvSpPr txBox="1"/>
            <p:nvPr/>
          </p:nvSpPr>
          <p:spPr>
            <a:xfrm>
              <a:off x="5996379" y="3453152"/>
              <a:ext cx="115967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a:ea typeface="+mn-ea"/>
                  <a:cs typeface="+mn-cs"/>
                </a:rPr>
                <a:t>Never INSTI</a:t>
              </a:r>
            </a:p>
          </p:txBody>
        </p:sp>
        <p:sp>
          <p:nvSpPr>
            <p:cNvPr id="13" name="ZoneTexte 12">
              <a:extLst>
                <a:ext uri="{FF2B5EF4-FFF2-40B4-BE49-F238E27FC236}">
                  <a16:creationId xmlns:a16="http://schemas.microsoft.com/office/drawing/2014/main" id="{26359FA0-D3C1-7D4A-857D-0EE0E398ED4F}"/>
                </a:ext>
              </a:extLst>
            </p:cNvPr>
            <p:cNvSpPr txBox="1"/>
            <p:nvPr/>
          </p:nvSpPr>
          <p:spPr>
            <a:xfrm>
              <a:off x="4292921" y="4149501"/>
              <a:ext cx="115967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a:ea typeface="+mn-ea"/>
                  <a:cs typeface="+mn-cs"/>
                </a:rPr>
                <a:t>Never INSTI</a:t>
              </a:r>
            </a:p>
          </p:txBody>
        </p:sp>
        <p:sp>
          <p:nvSpPr>
            <p:cNvPr id="14" name="ZoneTexte 13">
              <a:extLst>
                <a:ext uri="{FF2B5EF4-FFF2-40B4-BE49-F238E27FC236}">
                  <a16:creationId xmlns:a16="http://schemas.microsoft.com/office/drawing/2014/main" id="{59DFEADC-DCD2-F248-AFE5-37A43622EF62}"/>
                </a:ext>
              </a:extLst>
            </p:cNvPr>
            <p:cNvSpPr txBox="1"/>
            <p:nvPr/>
          </p:nvSpPr>
          <p:spPr>
            <a:xfrm>
              <a:off x="5861726" y="4149501"/>
              <a:ext cx="142898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a:ea typeface="+mn-ea"/>
                  <a:cs typeface="+mn-cs"/>
                </a:rPr>
                <a:t>Switch to INSTI</a:t>
              </a:r>
            </a:p>
          </p:txBody>
        </p:sp>
        <p:sp>
          <p:nvSpPr>
            <p:cNvPr id="15" name="Flèche vers la droite 14">
              <a:extLst>
                <a:ext uri="{FF2B5EF4-FFF2-40B4-BE49-F238E27FC236}">
                  <a16:creationId xmlns:a16="http://schemas.microsoft.com/office/drawing/2014/main" id="{00AF290B-A3C0-C94E-9996-FCDB1F6EFD27}"/>
                </a:ext>
              </a:extLst>
            </p:cNvPr>
            <p:cNvSpPr/>
            <p:nvPr/>
          </p:nvSpPr>
          <p:spPr>
            <a:xfrm>
              <a:off x="3590923" y="3741897"/>
              <a:ext cx="4780916" cy="445014"/>
            </a:xfrm>
            <a:prstGeom prst="rightArrow">
              <a:avLst/>
            </a:prstGeom>
            <a:gradFill flip="none" rotWithShape="1">
              <a:gsLst>
                <a:gs pos="0">
                  <a:srgbClr val="6DA143">
                    <a:shade val="30000"/>
                    <a:satMod val="115000"/>
                  </a:srgbClr>
                </a:gs>
                <a:gs pos="50000">
                  <a:srgbClr val="6DA143">
                    <a:shade val="67500"/>
                    <a:satMod val="115000"/>
                  </a:srgbClr>
                </a:gs>
                <a:gs pos="100000">
                  <a:srgbClr val="6DA143">
                    <a:shade val="100000"/>
                    <a:satMod val="115000"/>
                  </a:srgbClr>
                </a:gs>
              </a:gsLst>
              <a:lin ang="81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Flèche vers la droite 15">
              <a:extLst>
                <a:ext uri="{FF2B5EF4-FFF2-40B4-BE49-F238E27FC236}">
                  <a16:creationId xmlns:a16="http://schemas.microsoft.com/office/drawing/2014/main" id="{04FA92E9-F7BE-754A-87DA-46AB1D52593E}"/>
                </a:ext>
              </a:extLst>
            </p:cNvPr>
            <p:cNvSpPr/>
            <p:nvPr/>
          </p:nvSpPr>
          <p:spPr>
            <a:xfrm>
              <a:off x="5898200" y="4472260"/>
              <a:ext cx="2473639" cy="445014"/>
            </a:xfrm>
            <a:prstGeom prst="rightArrow">
              <a:avLst/>
            </a:prstGeom>
            <a:gradFill flip="none" rotWithShape="1">
              <a:gsLst>
                <a:gs pos="0">
                  <a:srgbClr val="FEBE3F">
                    <a:shade val="30000"/>
                    <a:satMod val="115000"/>
                  </a:srgbClr>
                </a:gs>
                <a:gs pos="50000">
                  <a:srgbClr val="FEBE3F">
                    <a:shade val="67500"/>
                    <a:satMod val="115000"/>
                  </a:srgbClr>
                </a:gs>
                <a:gs pos="100000">
                  <a:srgbClr val="FEBE3F">
                    <a:shade val="100000"/>
                    <a:satMod val="115000"/>
                  </a:srgbClr>
                </a:gs>
              </a:gsLst>
              <a:lin ang="81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3A3AA56F-0908-404F-8CDF-B24B9026B529}"/>
                </a:ext>
              </a:extLst>
            </p:cNvPr>
            <p:cNvSpPr/>
            <p:nvPr/>
          </p:nvSpPr>
          <p:spPr>
            <a:xfrm>
              <a:off x="3590924" y="4581994"/>
              <a:ext cx="2307276" cy="223520"/>
            </a:xfrm>
            <a:prstGeom prst="rect">
              <a:avLst/>
            </a:prstGeom>
            <a:gradFill flip="none" rotWithShape="1">
              <a:gsLst>
                <a:gs pos="0">
                  <a:srgbClr val="6DA143">
                    <a:shade val="30000"/>
                    <a:satMod val="115000"/>
                  </a:srgbClr>
                </a:gs>
                <a:gs pos="50000">
                  <a:srgbClr val="6DA143">
                    <a:shade val="67500"/>
                    <a:satMod val="115000"/>
                  </a:srgbClr>
                </a:gs>
                <a:gs pos="100000">
                  <a:srgbClr val="6DA143">
                    <a:shade val="100000"/>
                    <a:satMod val="115000"/>
                  </a:srgb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9" name="Connecteur droit 18">
              <a:extLst>
                <a:ext uri="{FF2B5EF4-FFF2-40B4-BE49-F238E27FC236}">
                  <a16:creationId xmlns:a16="http://schemas.microsoft.com/office/drawing/2014/main" id="{7E9BCC86-407D-2948-B135-40FEBE0AC650}"/>
                </a:ext>
              </a:extLst>
            </p:cNvPr>
            <p:cNvCxnSpPr/>
            <p:nvPr/>
          </p:nvCxnSpPr>
          <p:spPr>
            <a:xfrm>
              <a:off x="5860476" y="3453152"/>
              <a:ext cx="0" cy="1537948"/>
            </a:xfrm>
            <a:prstGeom prst="line">
              <a:avLst/>
            </a:prstGeom>
            <a:ln w="38100">
              <a:solidFill>
                <a:srgbClr val="EABC63"/>
              </a:solidFill>
            </a:ln>
            <a:effectLst/>
          </p:spPr>
          <p:style>
            <a:lnRef idx="2">
              <a:schemeClr val="accent1"/>
            </a:lnRef>
            <a:fillRef idx="0">
              <a:schemeClr val="accent1"/>
            </a:fillRef>
            <a:effectRef idx="1">
              <a:schemeClr val="accent1"/>
            </a:effectRef>
            <a:fontRef idx="minor">
              <a:schemeClr val="tx1"/>
            </a:fontRef>
          </p:style>
        </p:cxnSp>
        <p:cxnSp>
          <p:nvCxnSpPr>
            <p:cNvPr id="20" name="Connecteur droit 19">
              <a:extLst>
                <a:ext uri="{FF2B5EF4-FFF2-40B4-BE49-F238E27FC236}">
                  <a16:creationId xmlns:a16="http://schemas.microsoft.com/office/drawing/2014/main" id="{8A96EBD1-7E0B-1A4A-A164-38A11E21B3F1}"/>
                </a:ext>
              </a:extLst>
            </p:cNvPr>
            <p:cNvCxnSpPr/>
            <p:nvPr/>
          </p:nvCxnSpPr>
          <p:spPr>
            <a:xfrm>
              <a:off x="4086341" y="3453152"/>
              <a:ext cx="0" cy="1537948"/>
            </a:xfrm>
            <a:prstGeom prst="line">
              <a:avLst/>
            </a:prstGeom>
            <a:ln w="38100">
              <a:solidFill>
                <a:srgbClr val="C4554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1" name="Connecteur droit 20">
              <a:extLst>
                <a:ext uri="{FF2B5EF4-FFF2-40B4-BE49-F238E27FC236}">
                  <a16:creationId xmlns:a16="http://schemas.microsoft.com/office/drawing/2014/main" id="{F8E7C733-2C1D-8B43-8860-C85E4D0E31B6}"/>
                </a:ext>
              </a:extLst>
            </p:cNvPr>
            <p:cNvCxnSpPr/>
            <p:nvPr/>
          </p:nvCxnSpPr>
          <p:spPr>
            <a:xfrm>
              <a:off x="7281970" y="3453152"/>
              <a:ext cx="0" cy="1537948"/>
            </a:xfrm>
            <a:prstGeom prst="line">
              <a:avLst/>
            </a:prstGeom>
            <a:ln w="38100">
              <a:solidFill>
                <a:srgbClr val="C44A36"/>
              </a:solidFill>
              <a:prstDash val="sysDot"/>
            </a:ln>
            <a:effectLst/>
          </p:spPr>
          <p:style>
            <a:lnRef idx="2">
              <a:schemeClr val="accent1"/>
            </a:lnRef>
            <a:fillRef idx="0">
              <a:schemeClr val="accent1"/>
            </a:fillRef>
            <a:effectRef idx="1">
              <a:schemeClr val="accent1"/>
            </a:effectRef>
            <a:fontRef idx="minor">
              <a:schemeClr val="tx1"/>
            </a:fontRef>
          </p:style>
        </p:cxnSp>
        <p:sp>
          <p:nvSpPr>
            <p:cNvPr id="22" name="ZoneTexte 21">
              <a:extLst>
                <a:ext uri="{FF2B5EF4-FFF2-40B4-BE49-F238E27FC236}">
                  <a16:creationId xmlns:a16="http://schemas.microsoft.com/office/drawing/2014/main" id="{9E79A031-A750-D643-959A-CF79333B7622}"/>
                </a:ext>
              </a:extLst>
            </p:cNvPr>
            <p:cNvSpPr txBox="1"/>
            <p:nvPr/>
          </p:nvSpPr>
          <p:spPr>
            <a:xfrm>
              <a:off x="219834" y="3997218"/>
              <a:ext cx="3163446" cy="58477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a:ea typeface="+mn-ea"/>
                  <a:cs typeface="+mn-cs"/>
                </a:rPr>
                <a:t>Baseline matching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a:ea typeface="+mn-ea"/>
                  <a:cs typeface="+mn-cs"/>
                </a:rPr>
                <a:t>age, sex, BMI, duration of follow-up</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ZoneTexte 3"/>
            <p:cNvSpPr txBox="1"/>
            <p:nvPr/>
          </p:nvSpPr>
          <p:spPr>
            <a:xfrm>
              <a:off x="3705083" y="4991100"/>
              <a:ext cx="740457" cy="307777"/>
            </a:xfrm>
            <a:prstGeom prst="rect">
              <a:avLst/>
            </a:prstGeom>
            <a:noFill/>
          </p:spPr>
          <p:txBody>
            <a:bodyPr wrap="none" rtlCol="0">
              <a:spAutoFit/>
            </a:bodyPr>
            <a:lstStyle/>
            <a:p>
              <a:r>
                <a:rPr lang="en-US" sz="1400"/>
                <a:t>1st visit</a:t>
              </a:r>
              <a:endParaRPr lang="en-US" sz="1400" dirty="0"/>
            </a:p>
          </p:txBody>
        </p:sp>
        <p:sp>
          <p:nvSpPr>
            <p:cNvPr id="23" name="ZoneTexte 22"/>
            <p:cNvSpPr txBox="1"/>
            <p:nvPr/>
          </p:nvSpPr>
          <p:spPr>
            <a:xfrm>
              <a:off x="6911741" y="4991100"/>
              <a:ext cx="776662" cy="307777"/>
            </a:xfrm>
            <a:prstGeom prst="rect">
              <a:avLst/>
            </a:prstGeom>
            <a:noFill/>
          </p:spPr>
          <p:txBody>
            <a:bodyPr wrap="none" rtlCol="0">
              <a:spAutoFit/>
            </a:bodyPr>
            <a:lstStyle/>
            <a:p>
              <a:r>
                <a:rPr lang="en-US" sz="1400"/>
                <a:t>last visit</a:t>
              </a:r>
              <a:endParaRPr lang="en-US" sz="1400" dirty="0"/>
            </a:p>
          </p:txBody>
        </p:sp>
      </p:grpSp>
    </p:spTree>
    <p:extLst>
      <p:ext uri="{BB962C8B-B14F-4D97-AF65-F5344CB8AC3E}">
        <p14:creationId xmlns:p14="http://schemas.microsoft.com/office/powerpoint/2010/main" val="4861869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387A79-ACD5-4964-9477-36E51FEE8AA9}"/>
              </a:ext>
            </a:extLst>
          </p:cNvPr>
          <p:cNvSpPr/>
          <p:nvPr/>
        </p:nvSpPr>
        <p:spPr>
          <a:xfrm>
            <a:off x="9631621" y="6495532"/>
            <a:ext cx="2560381"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err="1">
                <a:ln>
                  <a:noFill/>
                </a:ln>
                <a:solidFill>
                  <a:srgbClr val="000000"/>
                </a:solidFill>
                <a:effectLst/>
                <a:uLnTx/>
                <a:uFillTx/>
                <a:latin typeface="Calibri"/>
                <a:ea typeface="+mn-ea"/>
                <a:cs typeface="Arial" pitchFamily="-84" charset="0"/>
              </a:rPr>
              <a:t>Guaraldi</a:t>
            </a:r>
            <a:r>
              <a:rPr kumimoji="0" lang="fr-FR" sz="1200" b="0" i="1" u="none" strike="noStrike" kern="1200" cap="none" spc="0" normalizeH="0" baseline="0" noProof="0" dirty="0">
                <a:ln>
                  <a:noFill/>
                </a:ln>
                <a:solidFill>
                  <a:srgbClr val="000000"/>
                </a:solidFill>
                <a:effectLst/>
                <a:uLnTx/>
                <a:uFillTx/>
                <a:latin typeface="Calibri"/>
                <a:ea typeface="+mn-ea"/>
                <a:cs typeface="Arial" pitchFamily="-84" charset="0"/>
              </a:rPr>
              <a:t> G</a:t>
            </a:r>
            <a:r>
              <a:rPr kumimoji="0" lang="fr-FR" sz="1200" b="0" i="1" u="none" strike="noStrike" kern="1200" cap="none" spc="0" normalizeH="0" baseline="0" noProof="0" dirty="0">
                <a:ln>
                  <a:noFill/>
                </a:ln>
                <a:solidFill>
                  <a:prstClr val="black"/>
                </a:solidFill>
                <a:effectLst/>
                <a:uLnTx/>
                <a:uFillTx/>
                <a:latin typeface="Calibri"/>
                <a:ea typeface="+mn-ea"/>
                <a:cs typeface="+mn-cs"/>
              </a:rPr>
              <a:t>, Glasgow 2020, Abs. O111 </a:t>
            </a:r>
          </a:p>
        </p:txBody>
      </p:sp>
      <p:sp>
        <p:nvSpPr>
          <p:cNvPr id="5" name="Titre 4">
            <a:extLst>
              <a:ext uri="{FF2B5EF4-FFF2-40B4-BE49-F238E27FC236}">
                <a16:creationId xmlns:a16="http://schemas.microsoft.com/office/drawing/2014/main" id="{CEEAE46D-C12D-1640-B48F-93CC7EBED178}"/>
              </a:ext>
            </a:extLst>
          </p:cNvPr>
          <p:cNvSpPr>
            <a:spLocks noGrp="1"/>
          </p:cNvSpPr>
          <p:nvPr>
            <p:ph type="title"/>
          </p:nvPr>
        </p:nvSpPr>
        <p:spPr/>
        <p:txBody>
          <a:bodyPr/>
          <a:lstStyle/>
          <a:p>
            <a:r>
              <a:rPr lang="en-US"/>
              <a:t>Fat distribution and density in PLWH </a:t>
            </a:r>
            <a:br>
              <a:rPr lang="en-US"/>
            </a:br>
            <a:r>
              <a:rPr lang="en-US"/>
              <a:t>with </a:t>
            </a:r>
            <a:r>
              <a:rPr lang="en-US" u="sng"/>
              <a:t>&gt;</a:t>
            </a:r>
            <a:r>
              <a:rPr lang="en-US"/>
              <a:t> 5% weight gain (2)</a:t>
            </a:r>
            <a:endParaRPr lang="en-US" dirty="0"/>
          </a:p>
        </p:txBody>
      </p:sp>
      <p:sp>
        <p:nvSpPr>
          <p:cNvPr id="39" name="Espace réservé du contenu 38">
            <a:extLst>
              <a:ext uri="{FF2B5EF4-FFF2-40B4-BE49-F238E27FC236}">
                <a16:creationId xmlns:a16="http://schemas.microsoft.com/office/drawing/2014/main" id="{1EAC5186-7A62-0A4A-A8B8-F7282371C3AE}"/>
              </a:ext>
            </a:extLst>
          </p:cNvPr>
          <p:cNvSpPr>
            <a:spLocks noGrp="1"/>
          </p:cNvSpPr>
          <p:nvPr>
            <p:ph sz="quarter" idx="13"/>
          </p:nvPr>
        </p:nvSpPr>
        <p:spPr>
          <a:xfrm>
            <a:off x="609600" y="1798320"/>
            <a:ext cx="5603180" cy="4697211"/>
          </a:xfrm>
        </p:spPr>
        <p:txBody>
          <a:bodyPr>
            <a:normAutofit fontScale="92500" lnSpcReduction="20000"/>
          </a:bodyPr>
          <a:lstStyle/>
          <a:p>
            <a:pPr marL="0" indent="0">
              <a:buNone/>
            </a:pPr>
            <a:r>
              <a:rPr lang="en-US" sz="2600" b="1" dirty="0"/>
              <a:t>Covariates</a:t>
            </a:r>
          </a:p>
          <a:p>
            <a:r>
              <a:rPr lang="en-US" b="1" dirty="0"/>
              <a:t>Fat quantity assessment with</a:t>
            </a:r>
          </a:p>
          <a:p>
            <a:pPr lvl="1"/>
            <a:r>
              <a:rPr lang="en-US" dirty="0"/>
              <a:t>DXA</a:t>
            </a:r>
          </a:p>
          <a:p>
            <a:pPr lvl="2"/>
            <a:r>
              <a:rPr lang="en-US" dirty="0"/>
              <a:t>Weight</a:t>
            </a:r>
          </a:p>
          <a:p>
            <a:pPr lvl="2"/>
            <a:r>
              <a:rPr lang="en-US" dirty="0"/>
              <a:t>Total lean mass</a:t>
            </a:r>
          </a:p>
          <a:p>
            <a:pPr lvl="2"/>
            <a:r>
              <a:rPr lang="en-US" dirty="0"/>
              <a:t>Total fat mass</a:t>
            </a:r>
          </a:p>
          <a:p>
            <a:pPr lvl="1"/>
            <a:r>
              <a:rPr lang="en-US" dirty="0"/>
              <a:t>CT</a:t>
            </a:r>
          </a:p>
          <a:p>
            <a:pPr lvl="2"/>
            <a:r>
              <a:rPr lang="en-US" dirty="0"/>
              <a:t>Visceral adipose tissue area (VAT)</a:t>
            </a:r>
          </a:p>
          <a:p>
            <a:pPr lvl="2"/>
            <a:r>
              <a:rPr lang="en-US" dirty="0"/>
              <a:t>Subcutaneous adipose tissue area (SAT)</a:t>
            </a:r>
          </a:p>
          <a:p>
            <a:pPr lvl="2"/>
            <a:r>
              <a:rPr lang="en-US" dirty="0"/>
              <a:t>Epicardial adipose tissue area (EAT)</a:t>
            </a:r>
          </a:p>
          <a:p>
            <a:pPr lvl="2"/>
            <a:r>
              <a:rPr lang="en-US" dirty="0"/>
              <a:t>Liver-to-spleen density ratio (L/S)</a:t>
            </a:r>
          </a:p>
          <a:p>
            <a:r>
              <a:rPr lang="en-US" b="1" dirty="0"/>
              <a:t>Fat quality with CT</a:t>
            </a:r>
          </a:p>
          <a:p>
            <a:pPr lvl="1"/>
            <a:r>
              <a:rPr lang="en-US" dirty="0"/>
              <a:t>VAT-d</a:t>
            </a:r>
          </a:p>
          <a:p>
            <a:pPr lvl="1"/>
            <a:r>
              <a:rPr lang="en-US" dirty="0"/>
              <a:t>SAT-d</a:t>
            </a:r>
          </a:p>
          <a:p>
            <a:pPr lvl="1"/>
            <a:r>
              <a:rPr lang="en-US" dirty="0"/>
              <a:t>EAT-d</a:t>
            </a:r>
          </a:p>
          <a:p>
            <a:pPr lvl="1"/>
            <a:r>
              <a:rPr lang="en-US" dirty="0"/>
              <a:t>Psoas muscle density (P-d)</a:t>
            </a:r>
          </a:p>
        </p:txBody>
      </p:sp>
      <p:sp>
        <p:nvSpPr>
          <p:cNvPr id="8" name="Rectangle à coins arrondis 7">
            <a:extLst>
              <a:ext uri="{FF2B5EF4-FFF2-40B4-BE49-F238E27FC236}">
                <a16:creationId xmlns:a16="http://schemas.microsoft.com/office/drawing/2014/main" id="{99236C1F-E134-D646-AE5B-31B42F5D9A9F}"/>
              </a:ext>
            </a:extLst>
          </p:cNvPr>
          <p:cNvSpPr/>
          <p:nvPr/>
        </p:nvSpPr>
        <p:spPr>
          <a:xfrm>
            <a:off x="7269421" y="1903616"/>
            <a:ext cx="3545840" cy="10326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a:ea typeface="+mn-ea"/>
                <a:cs typeface="+mn-cs"/>
              </a:rPr>
              <a:t>INSTI-naive ART experienced at MHMC with CT evaluation and measured fat density (N=418)</a:t>
            </a:r>
          </a:p>
        </p:txBody>
      </p:sp>
      <p:sp>
        <p:nvSpPr>
          <p:cNvPr id="15" name="Rectangle à coins arrondis 14">
            <a:extLst>
              <a:ext uri="{FF2B5EF4-FFF2-40B4-BE49-F238E27FC236}">
                <a16:creationId xmlns:a16="http://schemas.microsoft.com/office/drawing/2014/main" id="{092A1D89-D5F5-1F4D-AB14-BAD6DC4FCA51}"/>
              </a:ext>
            </a:extLst>
          </p:cNvPr>
          <p:cNvSpPr/>
          <p:nvPr/>
        </p:nvSpPr>
        <p:spPr>
          <a:xfrm>
            <a:off x="6212781" y="3723204"/>
            <a:ext cx="2590800" cy="10326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tx1"/>
                </a:solidFill>
                <a:effectLst/>
                <a:uLnTx/>
                <a:uFillTx/>
                <a:latin typeface="Calibri"/>
                <a:ea typeface="+mn-ea"/>
                <a:cs typeface="+mn-cs"/>
              </a:rPr>
              <a:t>Patients who remained INSTI-naive (N=207)</a:t>
            </a:r>
            <a:endParaRPr kumimoji="0" lang="en-US" sz="1600" b="1" i="0" u="none" strike="noStrike" kern="1200" cap="none" spc="0" normalizeH="0" baseline="0" noProof="0" dirty="0">
              <a:ln>
                <a:noFill/>
              </a:ln>
              <a:solidFill>
                <a:schemeClr val="tx1"/>
              </a:solidFill>
              <a:effectLst/>
              <a:uLnTx/>
              <a:uFillTx/>
              <a:latin typeface="Calibri"/>
              <a:ea typeface="+mn-ea"/>
              <a:cs typeface="+mn-cs"/>
            </a:endParaRPr>
          </a:p>
        </p:txBody>
      </p:sp>
      <p:sp>
        <p:nvSpPr>
          <p:cNvPr id="19" name="Rectangle à coins arrondis 18">
            <a:extLst>
              <a:ext uri="{FF2B5EF4-FFF2-40B4-BE49-F238E27FC236}">
                <a16:creationId xmlns:a16="http://schemas.microsoft.com/office/drawing/2014/main" id="{8988E54E-C108-4442-AE39-A322CB8924AF}"/>
              </a:ext>
            </a:extLst>
          </p:cNvPr>
          <p:cNvSpPr/>
          <p:nvPr/>
        </p:nvSpPr>
        <p:spPr>
          <a:xfrm>
            <a:off x="6212781" y="5187665"/>
            <a:ext cx="2590800" cy="10326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tx1"/>
                </a:solidFill>
                <a:effectLst/>
                <a:uLnTx/>
                <a:uFillTx/>
                <a:latin typeface="Calibri"/>
                <a:ea typeface="+mn-ea"/>
                <a:cs typeface="+mn-cs"/>
              </a:rPr>
              <a:t>Weight gain &gt; 5% after follow-up (N=51)</a:t>
            </a:r>
            <a:endParaRPr kumimoji="0" lang="en-US" sz="1600" b="1" i="0" u="none" strike="noStrike" kern="1200" cap="none" spc="0" normalizeH="0" baseline="0" noProof="0" dirty="0">
              <a:ln>
                <a:noFill/>
              </a:ln>
              <a:solidFill>
                <a:schemeClr val="tx1"/>
              </a:solidFill>
              <a:effectLst/>
              <a:uLnTx/>
              <a:uFillTx/>
              <a:latin typeface="Calibri"/>
              <a:ea typeface="+mn-ea"/>
              <a:cs typeface="+mn-cs"/>
            </a:endParaRPr>
          </a:p>
        </p:txBody>
      </p:sp>
      <p:sp>
        <p:nvSpPr>
          <p:cNvPr id="20" name="Rectangle à coins arrondis 19">
            <a:extLst>
              <a:ext uri="{FF2B5EF4-FFF2-40B4-BE49-F238E27FC236}">
                <a16:creationId xmlns:a16="http://schemas.microsoft.com/office/drawing/2014/main" id="{65828784-950D-B845-B03C-D0A557684BF3}"/>
              </a:ext>
            </a:extLst>
          </p:cNvPr>
          <p:cNvSpPr/>
          <p:nvPr/>
        </p:nvSpPr>
        <p:spPr>
          <a:xfrm>
            <a:off x="9387840" y="3723204"/>
            <a:ext cx="2590800" cy="10326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tx1"/>
                </a:solidFill>
                <a:effectLst/>
                <a:uLnTx/>
                <a:uFillTx/>
                <a:latin typeface="Calibri"/>
                <a:ea typeface="+mn-ea"/>
                <a:cs typeface="+mn-cs"/>
              </a:rPr>
              <a:t>Patients who switched to INSTI (N=211)</a:t>
            </a:r>
            <a:endParaRPr kumimoji="0" lang="en-US" sz="1600" b="1" i="0" u="none" strike="noStrike" kern="1200" cap="none" spc="0" normalizeH="0" baseline="0" noProof="0" dirty="0">
              <a:ln>
                <a:noFill/>
              </a:ln>
              <a:solidFill>
                <a:schemeClr val="tx1"/>
              </a:solidFill>
              <a:effectLst/>
              <a:uLnTx/>
              <a:uFillTx/>
              <a:latin typeface="Calibri"/>
              <a:ea typeface="+mn-ea"/>
              <a:cs typeface="+mn-cs"/>
            </a:endParaRPr>
          </a:p>
        </p:txBody>
      </p:sp>
      <p:sp>
        <p:nvSpPr>
          <p:cNvPr id="21" name="Rectangle à coins arrondis 20">
            <a:extLst>
              <a:ext uri="{FF2B5EF4-FFF2-40B4-BE49-F238E27FC236}">
                <a16:creationId xmlns:a16="http://schemas.microsoft.com/office/drawing/2014/main" id="{AAA508BF-0D52-6540-85CD-20A18A02C307}"/>
              </a:ext>
            </a:extLst>
          </p:cNvPr>
          <p:cNvSpPr/>
          <p:nvPr/>
        </p:nvSpPr>
        <p:spPr>
          <a:xfrm>
            <a:off x="9387840" y="5187665"/>
            <a:ext cx="2590800" cy="10326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tx1"/>
                </a:solidFill>
                <a:effectLst/>
                <a:uLnTx/>
                <a:uFillTx/>
                <a:latin typeface="Calibri"/>
                <a:ea typeface="+mn-ea"/>
                <a:cs typeface="+mn-cs"/>
              </a:rPr>
              <a:t>Weight gain &gt; 5% after follow-up (N=57)</a:t>
            </a:r>
            <a:endParaRPr kumimoji="0" lang="en-US" sz="1600" b="1" i="0" u="none" strike="noStrike" kern="1200" cap="none" spc="0" normalizeH="0" baseline="0" noProof="0" dirty="0">
              <a:ln>
                <a:noFill/>
              </a:ln>
              <a:solidFill>
                <a:schemeClr val="tx1"/>
              </a:solidFill>
              <a:effectLst/>
              <a:uLnTx/>
              <a:uFillTx/>
              <a:latin typeface="Calibri"/>
              <a:ea typeface="+mn-ea"/>
              <a:cs typeface="+mn-cs"/>
            </a:endParaRPr>
          </a:p>
        </p:txBody>
      </p:sp>
      <p:sp>
        <p:nvSpPr>
          <p:cNvPr id="9" name="ZoneTexte 8">
            <a:extLst>
              <a:ext uri="{FF2B5EF4-FFF2-40B4-BE49-F238E27FC236}">
                <a16:creationId xmlns:a16="http://schemas.microsoft.com/office/drawing/2014/main" id="{F741C60D-75F9-754D-9954-6255AA07490B}"/>
              </a:ext>
            </a:extLst>
          </p:cNvPr>
          <p:cNvSpPr txBox="1"/>
          <p:nvPr/>
        </p:nvSpPr>
        <p:spPr>
          <a:xfrm>
            <a:off x="8780560" y="5519311"/>
            <a:ext cx="63030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p=ns</a:t>
            </a:r>
          </a:p>
        </p:txBody>
      </p:sp>
      <p:cxnSp>
        <p:nvCxnSpPr>
          <p:cNvPr id="14" name="Connecteur en angle 13">
            <a:extLst>
              <a:ext uri="{FF2B5EF4-FFF2-40B4-BE49-F238E27FC236}">
                <a16:creationId xmlns:a16="http://schemas.microsoft.com/office/drawing/2014/main" id="{EBA3A28C-12EA-F14D-BEB5-0F23DFEC6F8B}"/>
              </a:ext>
            </a:extLst>
          </p:cNvPr>
          <p:cNvCxnSpPr>
            <a:cxnSpLocks/>
            <a:stCxn id="8" idx="2"/>
            <a:endCxn id="20" idx="0"/>
          </p:cNvCxnSpPr>
          <p:nvPr/>
        </p:nvCxnSpPr>
        <p:spPr>
          <a:xfrm rot="16200000" flipH="1">
            <a:off x="9469308" y="2509272"/>
            <a:ext cx="786964" cy="1640899"/>
          </a:xfrm>
          <a:prstGeom prst="bentConnector3">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Connecteur droit avec flèche 22">
            <a:extLst>
              <a:ext uri="{FF2B5EF4-FFF2-40B4-BE49-F238E27FC236}">
                <a16:creationId xmlns:a16="http://schemas.microsoft.com/office/drawing/2014/main" id="{84238629-670A-8946-9082-3291B27D9599}"/>
              </a:ext>
            </a:extLst>
          </p:cNvPr>
          <p:cNvCxnSpPr>
            <a:stCxn id="20" idx="2"/>
            <a:endCxn id="21" idx="0"/>
          </p:cNvCxnSpPr>
          <p:nvPr/>
        </p:nvCxnSpPr>
        <p:spPr>
          <a:xfrm>
            <a:off x="10683240" y="4755828"/>
            <a:ext cx="0" cy="431837"/>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Connecteur en angle 24">
            <a:extLst>
              <a:ext uri="{FF2B5EF4-FFF2-40B4-BE49-F238E27FC236}">
                <a16:creationId xmlns:a16="http://schemas.microsoft.com/office/drawing/2014/main" id="{15D3B7D3-B5A1-EC40-A26F-763019867877}"/>
              </a:ext>
            </a:extLst>
          </p:cNvPr>
          <p:cNvCxnSpPr>
            <a:cxnSpLocks/>
            <a:stCxn id="8" idx="2"/>
            <a:endCxn id="15" idx="0"/>
          </p:cNvCxnSpPr>
          <p:nvPr/>
        </p:nvCxnSpPr>
        <p:spPr>
          <a:xfrm rot="5400000">
            <a:off x="7881779" y="2562642"/>
            <a:ext cx="786964" cy="1534160"/>
          </a:xfrm>
          <a:prstGeom prst="bentConnector3">
            <a:avLst>
              <a:gd name="adj1" fmla="val 50000"/>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Connecteur droit avec flèche 27">
            <a:extLst>
              <a:ext uri="{FF2B5EF4-FFF2-40B4-BE49-F238E27FC236}">
                <a16:creationId xmlns:a16="http://schemas.microsoft.com/office/drawing/2014/main" id="{9F398008-CDB0-AB4C-802B-4279EA7D8A89}"/>
              </a:ext>
            </a:extLst>
          </p:cNvPr>
          <p:cNvCxnSpPr>
            <a:cxnSpLocks/>
            <a:stCxn id="15" idx="2"/>
            <a:endCxn id="19" idx="0"/>
          </p:cNvCxnSpPr>
          <p:nvPr/>
        </p:nvCxnSpPr>
        <p:spPr>
          <a:xfrm>
            <a:off x="7508181" y="4755828"/>
            <a:ext cx="0" cy="431837"/>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22624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387A79-ACD5-4964-9477-36E51FEE8AA9}"/>
              </a:ext>
            </a:extLst>
          </p:cNvPr>
          <p:cNvSpPr/>
          <p:nvPr/>
        </p:nvSpPr>
        <p:spPr>
          <a:xfrm>
            <a:off x="9631621" y="6495532"/>
            <a:ext cx="2560381"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err="1">
                <a:ln>
                  <a:noFill/>
                </a:ln>
                <a:solidFill>
                  <a:srgbClr val="000000"/>
                </a:solidFill>
                <a:effectLst/>
                <a:uLnTx/>
                <a:uFillTx/>
                <a:latin typeface="Calibri"/>
                <a:ea typeface="+mn-ea"/>
                <a:cs typeface="Arial" pitchFamily="-84" charset="0"/>
              </a:rPr>
              <a:t>Guaraldi</a:t>
            </a:r>
            <a:r>
              <a:rPr kumimoji="0" lang="fr-FR" sz="1200" b="0" i="1" u="none" strike="noStrike" kern="1200" cap="none" spc="0" normalizeH="0" baseline="0" noProof="0" dirty="0">
                <a:ln>
                  <a:noFill/>
                </a:ln>
                <a:solidFill>
                  <a:srgbClr val="000000"/>
                </a:solidFill>
                <a:effectLst/>
                <a:uLnTx/>
                <a:uFillTx/>
                <a:latin typeface="Calibri"/>
                <a:ea typeface="+mn-ea"/>
                <a:cs typeface="Arial" pitchFamily="-84" charset="0"/>
              </a:rPr>
              <a:t> G</a:t>
            </a:r>
            <a:r>
              <a:rPr kumimoji="0" lang="fr-FR" sz="1200" b="0" i="1" u="none" strike="noStrike" kern="1200" cap="none" spc="0" normalizeH="0" baseline="0" noProof="0" dirty="0">
                <a:ln>
                  <a:noFill/>
                </a:ln>
                <a:solidFill>
                  <a:prstClr val="black"/>
                </a:solidFill>
                <a:effectLst/>
                <a:uLnTx/>
                <a:uFillTx/>
                <a:latin typeface="Calibri"/>
                <a:ea typeface="+mn-ea"/>
                <a:cs typeface="+mn-cs"/>
              </a:rPr>
              <a:t>, Glasgow 2020, Abs. O111 </a:t>
            </a:r>
          </a:p>
        </p:txBody>
      </p:sp>
      <p:sp>
        <p:nvSpPr>
          <p:cNvPr id="18" name="CasellaDiTesto 2">
            <a:extLst>
              <a:ext uri="{FF2B5EF4-FFF2-40B4-BE49-F238E27FC236}">
                <a16:creationId xmlns:a16="http://schemas.microsoft.com/office/drawing/2014/main" id="{9F3F18DE-C217-5245-80F3-44AF5691968D}"/>
              </a:ext>
            </a:extLst>
          </p:cNvPr>
          <p:cNvSpPr txBox="1"/>
          <p:nvPr/>
        </p:nvSpPr>
        <p:spPr>
          <a:xfrm>
            <a:off x="8115155" y="1769201"/>
            <a:ext cx="234042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mn-ea"/>
                <a:cs typeface="+mn-cs"/>
              </a:rPr>
              <a:t>Fat quantity</a:t>
            </a: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itre 4">
            <a:extLst>
              <a:ext uri="{FF2B5EF4-FFF2-40B4-BE49-F238E27FC236}">
                <a16:creationId xmlns:a16="http://schemas.microsoft.com/office/drawing/2014/main" id="{CEEAE46D-C12D-1640-B48F-93CC7EBED178}"/>
              </a:ext>
            </a:extLst>
          </p:cNvPr>
          <p:cNvSpPr>
            <a:spLocks noGrp="1"/>
          </p:cNvSpPr>
          <p:nvPr>
            <p:ph type="title"/>
          </p:nvPr>
        </p:nvSpPr>
        <p:spPr/>
        <p:txBody>
          <a:bodyPr/>
          <a:lstStyle/>
          <a:p>
            <a:r>
              <a:rPr lang="en-US"/>
              <a:t>Fat distribution and density in PLWH </a:t>
            </a:r>
            <a:br>
              <a:rPr lang="en-US"/>
            </a:br>
            <a:r>
              <a:rPr lang="en-US"/>
              <a:t>with </a:t>
            </a:r>
            <a:r>
              <a:rPr lang="en-US" u="sng"/>
              <a:t>&gt;</a:t>
            </a:r>
            <a:r>
              <a:rPr lang="en-US"/>
              <a:t> 5% weight gain (3)</a:t>
            </a:r>
            <a:endParaRPr lang="en-US" dirty="0"/>
          </a:p>
        </p:txBody>
      </p:sp>
      <p:graphicFrame>
        <p:nvGraphicFramePr>
          <p:cNvPr id="10" name="Tableau 7">
            <a:extLst>
              <a:ext uri="{FF2B5EF4-FFF2-40B4-BE49-F238E27FC236}">
                <a16:creationId xmlns:a16="http://schemas.microsoft.com/office/drawing/2014/main" id="{66C71996-63FB-414F-B95C-5D21F08189D0}"/>
              </a:ext>
            </a:extLst>
          </p:cNvPr>
          <p:cNvGraphicFramePr>
            <a:graphicFrameLocks noGrp="1"/>
          </p:cNvGraphicFramePr>
          <p:nvPr/>
        </p:nvGraphicFramePr>
        <p:xfrm>
          <a:off x="6794205" y="2219612"/>
          <a:ext cx="5273748" cy="2647258"/>
        </p:xfrm>
        <a:graphic>
          <a:graphicData uri="http://schemas.openxmlformats.org/drawingml/2006/table">
            <a:tbl>
              <a:tblPr firstRow="1" bandRow="1">
                <a:tableStyleId>{5C22544A-7EE6-4342-B048-85BDC9FD1C3A}</a:tableStyleId>
              </a:tblPr>
              <a:tblGrid>
                <a:gridCol w="2719652">
                  <a:extLst>
                    <a:ext uri="{9D8B030D-6E8A-4147-A177-3AD203B41FA5}">
                      <a16:colId xmlns:a16="http://schemas.microsoft.com/office/drawing/2014/main" val="1412201290"/>
                    </a:ext>
                  </a:extLst>
                </a:gridCol>
                <a:gridCol w="992118">
                  <a:extLst>
                    <a:ext uri="{9D8B030D-6E8A-4147-A177-3AD203B41FA5}">
                      <a16:colId xmlns:a16="http://schemas.microsoft.com/office/drawing/2014/main" val="2062881112"/>
                    </a:ext>
                  </a:extLst>
                </a:gridCol>
                <a:gridCol w="969815">
                  <a:extLst>
                    <a:ext uri="{9D8B030D-6E8A-4147-A177-3AD203B41FA5}">
                      <a16:colId xmlns:a16="http://schemas.microsoft.com/office/drawing/2014/main" val="1462230904"/>
                    </a:ext>
                  </a:extLst>
                </a:gridCol>
                <a:gridCol w="592163">
                  <a:extLst>
                    <a:ext uri="{9D8B030D-6E8A-4147-A177-3AD203B41FA5}">
                      <a16:colId xmlns:a16="http://schemas.microsoft.com/office/drawing/2014/main" val="2882795447"/>
                    </a:ext>
                  </a:extLst>
                </a:gridCol>
              </a:tblGrid>
              <a:tr h="652378">
                <a:tc>
                  <a:txBody>
                    <a:bodyPr/>
                    <a:lstStyle/>
                    <a:p>
                      <a:pPr marL="0" marR="0" algn="l">
                        <a:lnSpc>
                          <a:spcPts val="1700"/>
                        </a:lnSpc>
                        <a:spcBef>
                          <a:spcPts val="0"/>
                        </a:spcBef>
                        <a:spcAft>
                          <a:spcPts val="0"/>
                        </a:spcAft>
                      </a:pPr>
                      <a:r>
                        <a:rPr lang="en-US" sz="1400" b="1" strike="noStrike" kern="1200" dirty="0">
                          <a:solidFill>
                            <a:schemeClr val="bg1"/>
                          </a:solidFill>
                          <a:effectLst/>
                          <a:latin typeface="+mj-lt"/>
                        </a:rPr>
                        <a:t>Baseline characteristics</a:t>
                      </a:r>
                    </a:p>
                  </a:txBody>
                  <a:tcPr marL="36000" marR="36000" marT="36000" marB="36000" anchor="ctr"/>
                </a:tc>
                <a:tc>
                  <a:txBody>
                    <a:bodyPr/>
                    <a:lstStyle/>
                    <a:p>
                      <a:pPr marL="0" marR="0" algn="ctr">
                        <a:lnSpc>
                          <a:spcPts val="1700"/>
                        </a:lnSpc>
                        <a:spcBef>
                          <a:spcPts val="0"/>
                        </a:spcBef>
                        <a:spcAft>
                          <a:spcPts val="0"/>
                        </a:spcAft>
                      </a:pPr>
                      <a:r>
                        <a:rPr lang="en-US" sz="1400" b="1" strike="noStrike" kern="1200" dirty="0">
                          <a:solidFill>
                            <a:schemeClr val="bg1"/>
                          </a:solidFill>
                          <a:effectLst/>
                          <a:latin typeface="+mj-lt"/>
                        </a:rPr>
                        <a:t>INSTI-n </a:t>
                      </a:r>
                      <a:br>
                        <a:rPr lang="en-US" sz="1400" b="1" strike="noStrike" kern="1200" dirty="0">
                          <a:solidFill>
                            <a:schemeClr val="bg1"/>
                          </a:solidFill>
                          <a:effectLst/>
                          <a:latin typeface="+mj-lt"/>
                        </a:rPr>
                      </a:br>
                      <a:r>
                        <a:rPr lang="en-US" sz="1400" b="1" strike="noStrike" kern="1200" dirty="0">
                          <a:solidFill>
                            <a:schemeClr val="bg1"/>
                          </a:solidFill>
                          <a:effectLst/>
                          <a:latin typeface="+mj-lt"/>
                        </a:rPr>
                        <a:t>N=207</a:t>
                      </a:r>
                    </a:p>
                  </a:txBody>
                  <a:tcPr marL="36000" marR="36000" marT="36000" marB="36000" anchor="ctr"/>
                </a:tc>
                <a:tc>
                  <a:txBody>
                    <a:bodyPr/>
                    <a:lstStyle/>
                    <a:p>
                      <a:pPr marL="0" marR="0" algn="ctr">
                        <a:lnSpc>
                          <a:spcPts val="1700"/>
                        </a:lnSpc>
                        <a:spcBef>
                          <a:spcPts val="0"/>
                        </a:spcBef>
                        <a:spcAft>
                          <a:spcPts val="0"/>
                        </a:spcAft>
                      </a:pPr>
                      <a:r>
                        <a:rPr lang="en-US" sz="1400" b="1" strike="noStrike" kern="1200" dirty="0">
                          <a:solidFill>
                            <a:schemeClr val="bg1"/>
                          </a:solidFill>
                          <a:effectLst/>
                          <a:latin typeface="+mn-lt"/>
                          <a:ea typeface="+mn-ea"/>
                          <a:cs typeface="+mn-cs"/>
                        </a:rPr>
                        <a:t>INSTI-s </a:t>
                      </a:r>
                      <a:br>
                        <a:rPr lang="en-US" sz="1400" b="1" strike="noStrike" kern="1200" dirty="0">
                          <a:solidFill>
                            <a:schemeClr val="bg1"/>
                          </a:solidFill>
                          <a:effectLst/>
                          <a:latin typeface="+mn-lt"/>
                          <a:ea typeface="+mn-ea"/>
                          <a:cs typeface="+mn-cs"/>
                        </a:rPr>
                      </a:br>
                      <a:r>
                        <a:rPr lang="en-US" sz="1400" b="1" strike="noStrike" kern="1200" dirty="0">
                          <a:solidFill>
                            <a:schemeClr val="bg1"/>
                          </a:solidFill>
                          <a:effectLst/>
                          <a:latin typeface="+mn-lt"/>
                          <a:ea typeface="+mn-ea"/>
                          <a:cs typeface="+mn-cs"/>
                        </a:rPr>
                        <a:t>N=211</a:t>
                      </a:r>
                    </a:p>
                  </a:txBody>
                  <a:tcPr marL="36000" marR="36000" marT="36000" marB="36000" anchor="ctr"/>
                </a:tc>
                <a:tc>
                  <a:txBody>
                    <a:bodyPr/>
                    <a:lstStyle/>
                    <a:p>
                      <a:pPr marL="0" marR="0" algn="ctr">
                        <a:lnSpc>
                          <a:spcPts val="1700"/>
                        </a:lnSpc>
                        <a:spcBef>
                          <a:spcPts val="0"/>
                        </a:spcBef>
                        <a:spcAft>
                          <a:spcPts val="0"/>
                        </a:spcAft>
                      </a:pPr>
                      <a:r>
                        <a:rPr lang="en-US" sz="1400" b="1" dirty="0">
                          <a:solidFill>
                            <a:schemeClr val="bg1"/>
                          </a:solidFill>
                          <a:effectLst/>
                          <a:latin typeface="+mj-lt"/>
                          <a:ea typeface="Calibri" panose="020F0502020204030204" pitchFamily="34" charset="0"/>
                        </a:rPr>
                        <a:t>p</a:t>
                      </a:r>
                    </a:p>
                  </a:txBody>
                  <a:tcPr marL="36000" marR="36000" marT="36000" marB="36000" anchor="ctr"/>
                </a:tc>
                <a:extLst>
                  <a:ext uri="{0D108BD9-81ED-4DB2-BD59-A6C34878D82A}">
                    <a16:rowId xmlns:a16="http://schemas.microsoft.com/office/drawing/2014/main" val="1494038671"/>
                  </a:ext>
                </a:extLst>
              </a:tr>
              <a:tr h="406711">
                <a:tc>
                  <a:txBody>
                    <a:bodyPr/>
                    <a:lstStyle/>
                    <a:p>
                      <a:pPr algn="l" fontAlgn="b"/>
                      <a:r>
                        <a:rPr lang="en-GB" sz="1400" b="0" kern="1200" noProof="0" dirty="0">
                          <a:solidFill>
                            <a:schemeClr val="tx1"/>
                          </a:solidFill>
                          <a:effectLst/>
                          <a:latin typeface="+mj-lt"/>
                          <a:cs typeface="Arial" panose="020B0604020202020204" pitchFamily="34" charset="0"/>
                        </a:rPr>
                        <a:t>Subcutaneous adipose tissue (SAT), </a:t>
                      </a:r>
                      <a:br>
                        <a:rPr lang="en-GB" sz="1400" b="0" kern="1200" noProof="0" dirty="0">
                          <a:solidFill>
                            <a:schemeClr val="tx1"/>
                          </a:solidFill>
                          <a:effectLst/>
                          <a:latin typeface="+mj-lt"/>
                          <a:cs typeface="Arial" panose="020B0604020202020204" pitchFamily="34" charset="0"/>
                        </a:rPr>
                      </a:br>
                      <a:r>
                        <a:rPr lang="en-GB" sz="1400" b="0" kern="1200" noProof="0" dirty="0">
                          <a:solidFill>
                            <a:schemeClr val="tx1"/>
                          </a:solidFill>
                          <a:effectLst/>
                          <a:latin typeface="+mj-lt"/>
                          <a:cs typeface="Arial" panose="020B0604020202020204" pitchFamily="34" charset="0"/>
                        </a:rPr>
                        <a:t>cm3, mean (SD)</a:t>
                      </a:r>
                    </a:p>
                  </a:txBody>
                  <a:tcPr marL="36000" marR="36000" marT="36000" marB="36000" anchor="b"/>
                </a:tc>
                <a:tc>
                  <a:txBody>
                    <a:bodyPr/>
                    <a:lstStyle/>
                    <a:p>
                      <a:pPr algn="ctr" fontAlgn="b"/>
                      <a:r>
                        <a:rPr lang="en-GB" sz="1400" b="0" kern="1200" noProof="0" dirty="0">
                          <a:solidFill>
                            <a:schemeClr val="tx1"/>
                          </a:solidFill>
                          <a:effectLst/>
                          <a:latin typeface="+mj-lt"/>
                          <a:ea typeface="+mn-ea"/>
                          <a:cs typeface="Arial" panose="020B0604020202020204" pitchFamily="34" charset="0"/>
                        </a:rPr>
                        <a:t>144.5 (96.4)</a:t>
                      </a:r>
                    </a:p>
                  </a:txBody>
                  <a:tcPr marL="36000" marR="36000" marT="36000" marB="36000" anchor="ctr"/>
                </a:tc>
                <a:tc>
                  <a:txBody>
                    <a:bodyPr/>
                    <a:lstStyle/>
                    <a:p>
                      <a:pPr algn="ctr" fontAlgn="b"/>
                      <a:r>
                        <a:rPr lang="en-GB" sz="1400" b="0" kern="1200" noProof="0" dirty="0">
                          <a:solidFill>
                            <a:schemeClr val="tx1"/>
                          </a:solidFill>
                          <a:effectLst/>
                          <a:latin typeface="+mj-lt"/>
                          <a:ea typeface="+mn-ea"/>
                          <a:cs typeface="Arial" panose="020B0604020202020204" pitchFamily="34" charset="0"/>
                        </a:rPr>
                        <a:t>143.5 (79.9)</a:t>
                      </a:r>
                    </a:p>
                  </a:txBody>
                  <a:tcPr marL="36000" marR="36000" marT="36000" marB="36000" anchor="ctr"/>
                </a:tc>
                <a:tc>
                  <a:txBody>
                    <a:bodyPr/>
                    <a:lstStyle/>
                    <a:p>
                      <a:pPr algn="ctr" fontAlgn="b"/>
                      <a:r>
                        <a:rPr lang="en-GB" sz="1400" b="0" kern="1200" noProof="0" dirty="0">
                          <a:solidFill>
                            <a:schemeClr val="tx1"/>
                          </a:solidFill>
                          <a:effectLst/>
                          <a:latin typeface="+mj-lt"/>
                          <a:ea typeface="+mn-ea"/>
                          <a:cs typeface="Arial" panose="020B0604020202020204" pitchFamily="34" charset="0"/>
                        </a:rPr>
                        <a:t>0.64</a:t>
                      </a:r>
                    </a:p>
                  </a:txBody>
                  <a:tcPr marL="36000" marR="36000" marT="36000" marB="36000" anchor="ctr"/>
                </a:tc>
                <a:extLst>
                  <a:ext uri="{0D108BD9-81ED-4DB2-BD59-A6C34878D82A}">
                    <a16:rowId xmlns:a16="http://schemas.microsoft.com/office/drawing/2014/main" val="2068554940"/>
                  </a:ext>
                </a:extLst>
              </a:tr>
              <a:tr h="406711">
                <a:tc>
                  <a:txBody>
                    <a:bodyPr/>
                    <a:lstStyle/>
                    <a:p>
                      <a:pPr marL="0" marR="0" lvl="0" indent="0" algn="l" defTabSz="914354" rtl="0" eaLnBrk="1" fontAlgn="b" latinLnBrk="0" hangingPunct="1">
                        <a:lnSpc>
                          <a:spcPct val="100000"/>
                        </a:lnSpc>
                        <a:spcBef>
                          <a:spcPts val="0"/>
                        </a:spcBef>
                        <a:spcAft>
                          <a:spcPts val="0"/>
                        </a:spcAft>
                        <a:buClrTx/>
                        <a:buSzTx/>
                        <a:buFontTx/>
                        <a:buNone/>
                        <a:tabLst/>
                        <a:defRPr/>
                      </a:pPr>
                      <a:r>
                        <a:rPr lang="en-GB" sz="1400" b="0" kern="1200" noProof="0" dirty="0">
                          <a:solidFill>
                            <a:schemeClr val="tx1"/>
                          </a:solidFill>
                          <a:effectLst/>
                          <a:latin typeface="+mj-lt"/>
                          <a:cs typeface="Arial" panose="020B0604020202020204" pitchFamily="34" charset="0"/>
                        </a:rPr>
                        <a:t>Visceral adipose tissue (VAT), </a:t>
                      </a:r>
                      <a:br>
                        <a:rPr lang="en-GB" sz="1400" b="0" kern="1200" noProof="0" dirty="0">
                          <a:solidFill>
                            <a:schemeClr val="tx1"/>
                          </a:solidFill>
                          <a:effectLst/>
                          <a:latin typeface="+mj-lt"/>
                          <a:cs typeface="Arial" panose="020B0604020202020204" pitchFamily="34" charset="0"/>
                        </a:rPr>
                      </a:br>
                      <a:r>
                        <a:rPr lang="en-GB" sz="1400" b="0" kern="1200" noProof="0" dirty="0">
                          <a:solidFill>
                            <a:schemeClr val="tx1"/>
                          </a:solidFill>
                          <a:effectLst/>
                          <a:latin typeface="+mj-lt"/>
                          <a:cs typeface="Arial" panose="020B0604020202020204" pitchFamily="34" charset="0"/>
                        </a:rPr>
                        <a:t>cm3, mean (SD)</a:t>
                      </a:r>
                    </a:p>
                  </a:txBody>
                  <a:tcPr marL="36000" marR="36000" marT="36000" marB="36000" anchor="ctr"/>
                </a:tc>
                <a:tc>
                  <a:txBody>
                    <a:bodyPr/>
                    <a:lstStyle/>
                    <a:p>
                      <a:pPr algn="ctr" fontAlgn="b"/>
                      <a:r>
                        <a:rPr lang="en-GB" sz="1400" b="0" kern="1200" noProof="0" dirty="0">
                          <a:solidFill>
                            <a:schemeClr val="tx1"/>
                          </a:solidFill>
                          <a:effectLst/>
                          <a:latin typeface="+mj-lt"/>
                          <a:ea typeface="+mn-ea"/>
                          <a:cs typeface="Arial" panose="020B0604020202020204" pitchFamily="34" charset="0"/>
                        </a:rPr>
                        <a:t>134.4 (78.6)</a:t>
                      </a:r>
                    </a:p>
                  </a:txBody>
                  <a:tcPr marL="36000" marR="36000" marT="36000" marB="36000" anchor="ctr"/>
                </a:tc>
                <a:tc>
                  <a:txBody>
                    <a:bodyPr/>
                    <a:lstStyle/>
                    <a:p>
                      <a:pPr algn="ctr" fontAlgn="b"/>
                      <a:r>
                        <a:rPr lang="en-GB" sz="1400" b="0" kern="1200" noProof="0" dirty="0">
                          <a:solidFill>
                            <a:schemeClr val="tx1"/>
                          </a:solidFill>
                          <a:effectLst/>
                          <a:latin typeface="+mj-lt"/>
                          <a:ea typeface="+mn-ea"/>
                          <a:cs typeface="Arial" panose="020B0604020202020204" pitchFamily="34" charset="0"/>
                        </a:rPr>
                        <a:t>136.9 (77.5)</a:t>
                      </a:r>
                    </a:p>
                  </a:txBody>
                  <a:tcPr marL="36000" marR="36000" marT="36000" marB="36000" anchor="ctr"/>
                </a:tc>
                <a:tc>
                  <a:txBody>
                    <a:bodyPr/>
                    <a:lstStyle/>
                    <a:p>
                      <a:pPr algn="ctr" fontAlgn="b"/>
                      <a:r>
                        <a:rPr lang="en-GB" sz="1400" b="0" kern="1200" noProof="0" dirty="0">
                          <a:solidFill>
                            <a:schemeClr val="tx1"/>
                          </a:solidFill>
                          <a:effectLst/>
                          <a:latin typeface="+mj-lt"/>
                          <a:ea typeface="+mn-ea"/>
                          <a:cs typeface="Arial" panose="020B0604020202020204" pitchFamily="34" charset="0"/>
                        </a:rPr>
                        <a:t>0.68</a:t>
                      </a:r>
                    </a:p>
                  </a:txBody>
                  <a:tcPr marL="36000" marR="36000" marT="36000" marB="36000" anchor="ctr"/>
                </a:tc>
                <a:extLst>
                  <a:ext uri="{0D108BD9-81ED-4DB2-BD59-A6C34878D82A}">
                    <a16:rowId xmlns:a16="http://schemas.microsoft.com/office/drawing/2014/main" val="1976464835"/>
                  </a:ext>
                </a:extLst>
              </a:tr>
              <a:tr h="406711">
                <a:tc>
                  <a:txBody>
                    <a:bodyPr/>
                    <a:lstStyle/>
                    <a:p>
                      <a:pPr algn="l" fontAlgn="b"/>
                      <a:r>
                        <a:rPr lang="en-GB" sz="1400" b="0" kern="1200" noProof="0" dirty="0">
                          <a:solidFill>
                            <a:schemeClr val="tx1"/>
                          </a:solidFill>
                          <a:effectLst/>
                          <a:latin typeface="+mj-lt"/>
                          <a:cs typeface="Arial" panose="020B0604020202020204" pitchFamily="34" charset="0"/>
                        </a:rPr>
                        <a:t>Epicardial adipose tissue (EAT), </a:t>
                      </a:r>
                      <a:br>
                        <a:rPr lang="en-GB" sz="1400" b="0" kern="1200" noProof="0" dirty="0">
                          <a:solidFill>
                            <a:schemeClr val="tx1"/>
                          </a:solidFill>
                          <a:effectLst/>
                          <a:latin typeface="+mj-lt"/>
                          <a:cs typeface="Arial" panose="020B0604020202020204" pitchFamily="34" charset="0"/>
                        </a:rPr>
                      </a:br>
                      <a:r>
                        <a:rPr lang="en-GB" sz="1400" b="0" kern="1200" noProof="0" dirty="0">
                          <a:solidFill>
                            <a:schemeClr val="tx1"/>
                          </a:solidFill>
                          <a:effectLst/>
                          <a:latin typeface="+mj-lt"/>
                          <a:cs typeface="Arial" panose="020B0604020202020204" pitchFamily="34" charset="0"/>
                        </a:rPr>
                        <a:t>cm3, mean (SD)</a:t>
                      </a:r>
                    </a:p>
                  </a:txBody>
                  <a:tcPr marL="36000" marR="36000" marT="36000" marB="36000" anchor="b"/>
                </a:tc>
                <a:tc>
                  <a:txBody>
                    <a:bodyPr/>
                    <a:lstStyle/>
                    <a:p>
                      <a:pPr algn="ctr" fontAlgn="b"/>
                      <a:r>
                        <a:rPr lang="en-GB" sz="1400" b="0" kern="1200" noProof="0" dirty="0">
                          <a:solidFill>
                            <a:schemeClr val="tx1"/>
                          </a:solidFill>
                          <a:effectLst/>
                          <a:latin typeface="+mj-lt"/>
                          <a:ea typeface="+mn-ea"/>
                          <a:cs typeface="Arial" panose="020B0604020202020204" pitchFamily="34" charset="0"/>
                        </a:rPr>
                        <a:t>129 (49)</a:t>
                      </a:r>
                    </a:p>
                  </a:txBody>
                  <a:tcPr marL="36000" marR="36000" marT="36000" marB="36000" anchor="ctr"/>
                </a:tc>
                <a:tc>
                  <a:txBody>
                    <a:bodyPr/>
                    <a:lstStyle/>
                    <a:p>
                      <a:pPr algn="ctr" fontAlgn="b"/>
                      <a:r>
                        <a:rPr lang="en-GB" sz="1400" b="0" kern="1200" noProof="0" dirty="0">
                          <a:solidFill>
                            <a:schemeClr val="tx1"/>
                          </a:solidFill>
                          <a:effectLst/>
                          <a:latin typeface="+mj-lt"/>
                          <a:ea typeface="+mn-ea"/>
                          <a:cs typeface="Arial" panose="020B0604020202020204" pitchFamily="34" charset="0"/>
                        </a:rPr>
                        <a:t>129.4 (46.5)</a:t>
                      </a:r>
                    </a:p>
                  </a:txBody>
                  <a:tcPr marL="36000" marR="36000" marT="36000" marB="36000" anchor="ctr"/>
                </a:tc>
                <a:tc>
                  <a:txBody>
                    <a:bodyPr/>
                    <a:lstStyle/>
                    <a:p>
                      <a:pPr algn="ctr" fontAlgn="b"/>
                      <a:r>
                        <a:rPr lang="en-GB" sz="1400" b="0" kern="1200" noProof="0" dirty="0">
                          <a:solidFill>
                            <a:schemeClr val="tx1"/>
                          </a:solidFill>
                          <a:effectLst/>
                          <a:latin typeface="+mj-lt"/>
                          <a:ea typeface="+mn-ea"/>
                          <a:cs typeface="Arial" panose="020B0604020202020204" pitchFamily="34" charset="0"/>
                        </a:rPr>
                        <a:t>0.92</a:t>
                      </a:r>
                    </a:p>
                  </a:txBody>
                  <a:tcPr marL="36000" marR="36000" marT="36000" marB="36000" anchor="ctr"/>
                </a:tc>
                <a:extLst>
                  <a:ext uri="{0D108BD9-81ED-4DB2-BD59-A6C34878D82A}">
                    <a16:rowId xmlns:a16="http://schemas.microsoft.com/office/drawing/2014/main" val="3234987231"/>
                  </a:ext>
                </a:extLst>
              </a:tr>
              <a:tr h="268404">
                <a:tc>
                  <a:txBody>
                    <a:bodyPr/>
                    <a:lstStyle/>
                    <a:p>
                      <a:pPr algn="l" fontAlgn="b"/>
                      <a:r>
                        <a:rPr lang="en-GB" sz="1400" b="0" kern="1200" noProof="0" dirty="0">
                          <a:solidFill>
                            <a:schemeClr val="tx1"/>
                          </a:solidFill>
                          <a:effectLst/>
                          <a:latin typeface="+mj-lt"/>
                          <a:ea typeface="+mn-ea"/>
                          <a:cs typeface="Arial" panose="020B0604020202020204" pitchFamily="34" charset="0"/>
                        </a:rPr>
                        <a:t>Liver to spleen ratio (L/S), </a:t>
                      </a:r>
                      <a:br>
                        <a:rPr lang="en-GB" sz="1400" b="0" kern="1200" noProof="0" dirty="0">
                          <a:solidFill>
                            <a:schemeClr val="tx1"/>
                          </a:solidFill>
                          <a:effectLst/>
                          <a:latin typeface="+mj-lt"/>
                          <a:ea typeface="+mn-ea"/>
                          <a:cs typeface="Arial" panose="020B0604020202020204" pitchFamily="34" charset="0"/>
                        </a:rPr>
                      </a:br>
                      <a:r>
                        <a:rPr lang="en-GB" sz="1400" b="0" kern="1200" noProof="0" dirty="0">
                          <a:solidFill>
                            <a:schemeClr val="tx1"/>
                          </a:solidFill>
                          <a:effectLst/>
                          <a:latin typeface="+mj-lt"/>
                          <a:ea typeface="+mn-ea"/>
                          <a:cs typeface="Arial" panose="020B0604020202020204" pitchFamily="34" charset="0"/>
                        </a:rPr>
                        <a:t>mean (SD)</a:t>
                      </a:r>
                    </a:p>
                  </a:txBody>
                  <a:tcPr marL="36000" marR="36000" marT="36000" marB="36000" anchor="b"/>
                </a:tc>
                <a:tc>
                  <a:txBody>
                    <a:bodyPr/>
                    <a:lstStyle/>
                    <a:p>
                      <a:pPr algn="ctr" fontAlgn="b"/>
                      <a:r>
                        <a:rPr lang="en-GB" sz="1400" b="0" kern="1200" noProof="0" dirty="0">
                          <a:solidFill>
                            <a:schemeClr val="tx1"/>
                          </a:solidFill>
                          <a:effectLst/>
                          <a:latin typeface="+mj-lt"/>
                          <a:ea typeface="+mn-ea"/>
                          <a:cs typeface="Arial" panose="020B0604020202020204" pitchFamily="34" charset="0"/>
                        </a:rPr>
                        <a:t>1.2 (0.2)</a:t>
                      </a:r>
                    </a:p>
                  </a:txBody>
                  <a:tcPr marL="36000" marR="36000" marT="36000" marB="36000" anchor="ctr"/>
                </a:tc>
                <a:tc>
                  <a:txBody>
                    <a:bodyPr/>
                    <a:lstStyle/>
                    <a:p>
                      <a:pPr algn="ctr" fontAlgn="b"/>
                      <a:r>
                        <a:rPr lang="en-GB" sz="1400" b="0" kern="1200" noProof="0" dirty="0">
                          <a:solidFill>
                            <a:schemeClr val="tx1"/>
                          </a:solidFill>
                          <a:effectLst/>
                          <a:latin typeface="+mj-lt"/>
                          <a:ea typeface="+mn-ea"/>
                          <a:cs typeface="Arial" panose="020B0604020202020204" pitchFamily="34" charset="0"/>
                        </a:rPr>
                        <a:t>1.2 (0.2)</a:t>
                      </a:r>
                    </a:p>
                  </a:txBody>
                  <a:tcPr marL="36000" marR="36000" marT="36000" marB="36000" anchor="ctr"/>
                </a:tc>
                <a:tc>
                  <a:txBody>
                    <a:bodyPr/>
                    <a:lstStyle/>
                    <a:p>
                      <a:pPr algn="ctr" fontAlgn="b"/>
                      <a:r>
                        <a:rPr lang="en-GB" sz="1400" b="0" kern="1200" noProof="0" dirty="0">
                          <a:solidFill>
                            <a:schemeClr val="tx1"/>
                          </a:solidFill>
                          <a:effectLst/>
                          <a:latin typeface="+mj-lt"/>
                          <a:ea typeface="+mn-ea"/>
                          <a:cs typeface="Arial" panose="020B0604020202020204" pitchFamily="34" charset="0"/>
                        </a:rPr>
                        <a:t>0.53</a:t>
                      </a:r>
                    </a:p>
                  </a:txBody>
                  <a:tcPr marL="36000" marR="36000" marT="36000" marB="36000" anchor="ctr"/>
                </a:tc>
                <a:extLst>
                  <a:ext uri="{0D108BD9-81ED-4DB2-BD59-A6C34878D82A}">
                    <a16:rowId xmlns:a16="http://schemas.microsoft.com/office/drawing/2014/main" val="252637802"/>
                  </a:ext>
                </a:extLst>
              </a:tr>
            </a:tbl>
          </a:graphicData>
        </a:graphic>
      </p:graphicFrame>
      <p:graphicFrame>
        <p:nvGraphicFramePr>
          <p:cNvPr id="13" name="Tableau 7">
            <a:extLst>
              <a:ext uri="{FF2B5EF4-FFF2-40B4-BE49-F238E27FC236}">
                <a16:creationId xmlns:a16="http://schemas.microsoft.com/office/drawing/2014/main" id="{2163856C-934D-C04B-8E02-32FD7792C5E2}"/>
              </a:ext>
            </a:extLst>
          </p:cNvPr>
          <p:cNvGraphicFramePr>
            <a:graphicFrameLocks noGrp="1"/>
          </p:cNvGraphicFramePr>
          <p:nvPr/>
        </p:nvGraphicFramePr>
        <p:xfrm>
          <a:off x="74645" y="2219612"/>
          <a:ext cx="6602602" cy="3994668"/>
        </p:xfrm>
        <a:graphic>
          <a:graphicData uri="http://schemas.openxmlformats.org/drawingml/2006/table">
            <a:tbl>
              <a:tblPr firstRow="1" bandRow="1">
                <a:tableStyleId>{5C22544A-7EE6-4342-B048-85BDC9FD1C3A}</a:tableStyleId>
              </a:tblPr>
              <a:tblGrid>
                <a:gridCol w="2754584">
                  <a:extLst>
                    <a:ext uri="{9D8B030D-6E8A-4147-A177-3AD203B41FA5}">
                      <a16:colId xmlns:a16="http://schemas.microsoft.com/office/drawing/2014/main" val="1412201290"/>
                    </a:ext>
                  </a:extLst>
                </a:gridCol>
                <a:gridCol w="1746797">
                  <a:extLst>
                    <a:ext uri="{9D8B030D-6E8A-4147-A177-3AD203B41FA5}">
                      <a16:colId xmlns:a16="http://schemas.microsoft.com/office/drawing/2014/main" val="2062881112"/>
                    </a:ext>
                  </a:extLst>
                </a:gridCol>
                <a:gridCol w="1528757">
                  <a:extLst>
                    <a:ext uri="{9D8B030D-6E8A-4147-A177-3AD203B41FA5}">
                      <a16:colId xmlns:a16="http://schemas.microsoft.com/office/drawing/2014/main" val="1462230904"/>
                    </a:ext>
                  </a:extLst>
                </a:gridCol>
                <a:gridCol w="572464">
                  <a:extLst>
                    <a:ext uri="{9D8B030D-6E8A-4147-A177-3AD203B41FA5}">
                      <a16:colId xmlns:a16="http://schemas.microsoft.com/office/drawing/2014/main" val="2882795447"/>
                    </a:ext>
                  </a:extLst>
                </a:gridCol>
              </a:tblGrid>
              <a:tr h="652378">
                <a:tc>
                  <a:txBody>
                    <a:bodyPr/>
                    <a:lstStyle/>
                    <a:p>
                      <a:pPr marL="0" marR="0" algn="l">
                        <a:lnSpc>
                          <a:spcPts val="1700"/>
                        </a:lnSpc>
                        <a:spcBef>
                          <a:spcPts val="0"/>
                        </a:spcBef>
                        <a:spcAft>
                          <a:spcPts val="0"/>
                        </a:spcAft>
                      </a:pPr>
                      <a:r>
                        <a:rPr lang="en-US" sz="1400" b="1" strike="noStrike" kern="1200" dirty="0">
                          <a:solidFill>
                            <a:schemeClr val="bg1"/>
                          </a:solidFill>
                          <a:effectLst/>
                          <a:latin typeface="+mj-lt"/>
                        </a:rPr>
                        <a:t>Clinical characteristics</a:t>
                      </a:r>
                    </a:p>
                  </a:txBody>
                  <a:tcPr marL="36000" marR="36000" marT="36000" marB="36000" anchor="ctr"/>
                </a:tc>
                <a:tc>
                  <a:txBody>
                    <a:bodyPr/>
                    <a:lstStyle/>
                    <a:p>
                      <a:pPr marL="0" marR="0" algn="ctr">
                        <a:lnSpc>
                          <a:spcPts val="1700"/>
                        </a:lnSpc>
                        <a:spcBef>
                          <a:spcPts val="0"/>
                        </a:spcBef>
                        <a:spcAft>
                          <a:spcPts val="0"/>
                        </a:spcAft>
                      </a:pPr>
                      <a:r>
                        <a:rPr lang="en-US" sz="1400" b="1" strike="noStrike" kern="1200" dirty="0">
                          <a:solidFill>
                            <a:schemeClr val="bg1"/>
                          </a:solidFill>
                          <a:effectLst/>
                          <a:latin typeface="+mj-lt"/>
                        </a:rPr>
                        <a:t>INSTI-n </a:t>
                      </a:r>
                      <a:br>
                        <a:rPr lang="en-US" sz="1400" b="1" strike="noStrike" kern="1200" dirty="0">
                          <a:solidFill>
                            <a:schemeClr val="bg1"/>
                          </a:solidFill>
                          <a:effectLst/>
                          <a:latin typeface="+mj-lt"/>
                        </a:rPr>
                      </a:br>
                      <a:r>
                        <a:rPr lang="en-US" sz="1400" b="1" strike="noStrike" kern="1200" dirty="0">
                          <a:solidFill>
                            <a:schemeClr val="bg1"/>
                          </a:solidFill>
                          <a:effectLst/>
                          <a:latin typeface="+mj-lt"/>
                        </a:rPr>
                        <a:t>N=207</a:t>
                      </a:r>
                    </a:p>
                  </a:txBody>
                  <a:tcPr marL="36000" marR="36000" marT="36000" marB="36000" anchor="ctr"/>
                </a:tc>
                <a:tc>
                  <a:txBody>
                    <a:bodyPr/>
                    <a:lstStyle/>
                    <a:p>
                      <a:pPr marL="0" marR="0" algn="ctr">
                        <a:lnSpc>
                          <a:spcPts val="1700"/>
                        </a:lnSpc>
                        <a:spcBef>
                          <a:spcPts val="0"/>
                        </a:spcBef>
                        <a:spcAft>
                          <a:spcPts val="0"/>
                        </a:spcAft>
                      </a:pPr>
                      <a:r>
                        <a:rPr lang="en-US" sz="1400" b="1" strike="noStrike" kern="1200" dirty="0">
                          <a:solidFill>
                            <a:schemeClr val="bg1"/>
                          </a:solidFill>
                          <a:effectLst/>
                          <a:latin typeface="+mj-lt"/>
                          <a:ea typeface="+mn-ea"/>
                          <a:cs typeface="+mn-cs"/>
                        </a:rPr>
                        <a:t>INSTI-s </a:t>
                      </a:r>
                      <a:br>
                        <a:rPr lang="en-US" sz="1400" b="1" strike="noStrike" kern="1200" dirty="0">
                          <a:solidFill>
                            <a:schemeClr val="bg1"/>
                          </a:solidFill>
                          <a:effectLst/>
                          <a:latin typeface="+mj-lt"/>
                          <a:ea typeface="+mn-ea"/>
                          <a:cs typeface="+mn-cs"/>
                        </a:rPr>
                      </a:br>
                      <a:r>
                        <a:rPr lang="en-US" sz="1400" b="1" strike="noStrike" kern="1200" dirty="0">
                          <a:solidFill>
                            <a:schemeClr val="bg1"/>
                          </a:solidFill>
                          <a:effectLst/>
                          <a:latin typeface="+mj-lt"/>
                          <a:ea typeface="+mn-ea"/>
                          <a:cs typeface="+mn-cs"/>
                        </a:rPr>
                        <a:t>N=211</a:t>
                      </a:r>
                    </a:p>
                  </a:txBody>
                  <a:tcPr marL="36000" marR="36000" marT="36000" marB="36000" anchor="ctr"/>
                </a:tc>
                <a:tc>
                  <a:txBody>
                    <a:bodyPr/>
                    <a:lstStyle/>
                    <a:p>
                      <a:pPr marL="0" marR="0" algn="ctr">
                        <a:lnSpc>
                          <a:spcPts val="1700"/>
                        </a:lnSpc>
                        <a:spcBef>
                          <a:spcPts val="0"/>
                        </a:spcBef>
                        <a:spcAft>
                          <a:spcPts val="0"/>
                        </a:spcAft>
                      </a:pPr>
                      <a:r>
                        <a:rPr lang="en-US" sz="1400" b="1" dirty="0">
                          <a:solidFill>
                            <a:schemeClr val="bg1"/>
                          </a:solidFill>
                          <a:effectLst/>
                          <a:latin typeface="+mj-lt"/>
                          <a:ea typeface="Calibri" panose="020F0502020204030204" pitchFamily="34" charset="0"/>
                        </a:rPr>
                        <a:t>p</a:t>
                      </a:r>
                    </a:p>
                  </a:txBody>
                  <a:tcPr marL="36000" marR="36000" marT="36000" marB="36000" anchor="ctr"/>
                </a:tc>
                <a:extLst>
                  <a:ext uri="{0D108BD9-81ED-4DB2-BD59-A6C34878D82A}">
                    <a16:rowId xmlns:a16="http://schemas.microsoft.com/office/drawing/2014/main" val="1494038671"/>
                  </a:ext>
                </a:extLst>
              </a:tr>
              <a:tr h="40671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GB" sz="1400" b="0" kern="1200" noProof="0" dirty="0">
                          <a:solidFill>
                            <a:schemeClr val="tx1"/>
                          </a:solidFill>
                          <a:effectLst/>
                          <a:latin typeface="+mj-lt"/>
                          <a:ea typeface="+mn-ea"/>
                          <a:cs typeface="Arial" panose="020B0604020202020204" pitchFamily="34" charset="0"/>
                        </a:rPr>
                        <a:t>Age, years, mean (SD)</a:t>
                      </a:r>
                    </a:p>
                  </a:txBody>
                  <a:tcPr marL="9525" marR="9525" marT="9525"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GB" sz="1400" b="0" u="none" strike="noStrike" noProof="0" dirty="0">
                          <a:solidFill>
                            <a:srgbClr val="000000"/>
                          </a:solidFill>
                          <a:effectLst/>
                          <a:latin typeface="+mj-lt"/>
                          <a:cs typeface="Arial"/>
                        </a:rPr>
                        <a:t>49.9 (8.5)</a:t>
                      </a:r>
                      <a:endParaRPr lang="en-GB" sz="1400" b="0" i="0" u="none" strike="noStrike" noProof="0" dirty="0">
                        <a:solidFill>
                          <a:srgbClr val="000000"/>
                        </a:solidFill>
                        <a:effectLst/>
                        <a:latin typeface="+mj-lt"/>
                        <a:cs typeface="Arial"/>
                      </a:endParaRPr>
                    </a:p>
                  </a:txBody>
                  <a:tcPr marL="9525" marR="9525" marT="9525"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GB" sz="1400" b="0" u="none" strike="noStrike" noProof="0">
                          <a:solidFill>
                            <a:srgbClr val="000000"/>
                          </a:solidFill>
                          <a:effectLst/>
                          <a:latin typeface="+mj-lt"/>
                          <a:cs typeface="Arial"/>
                        </a:rPr>
                        <a:t>50.1 (7.4)</a:t>
                      </a:r>
                      <a:endParaRPr lang="en-GB" sz="1400" b="0" i="0" u="none" strike="noStrike" noProof="0">
                        <a:solidFill>
                          <a:srgbClr val="000000"/>
                        </a:solidFill>
                        <a:effectLst/>
                        <a:latin typeface="+mj-lt"/>
                        <a:cs typeface="Arial"/>
                      </a:endParaRPr>
                    </a:p>
                  </a:txBody>
                  <a:tcPr marL="9525" marR="9525" marT="9525"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GB" sz="1400" b="0" u="none" strike="noStrike" noProof="0">
                          <a:solidFill>
                            <a:srgbClr val="000000"/>
                          </a:solidFill>
                          <a:effectLst/>
                          <a:latin typeface="+mj-lt"/>
                          <a:cs typeface="Arial"/>
                        </a:rPr>
                        <a:t>0.45</a:t>
                      </a:r>
                      <a:endParaRPr lang="en-GB" sz="1400" b="0" i="0" u="none" strike="noStrike" noProof="0">
                        <a:solidFill>
                          <a:srgbClr val="000000"/>
                        </a:solidFill>
                        <a:effectLst/>
                        <a:latin typeface="+mj-lt"/>
                        <a:cs typeface="Arial"/>
                      </a:endParaRPr>
                    </a:p>
                  </a:txBody>
                  <a:tcPr marL="9525" marR="9525" marT="9525" marB="0" anchor="ctr"/>
                </a:tc>
                <a:extLst>
                  <a:ext uri="{0D108BD9-81ED-4DB2-BD59-A6C34878D82A}">
                    <a16:rowId xmlns:a16="http://schemas.microsoft.com/office/drawing/2014/main" val="2068554940"/>
                  </a:ext>
                </a:extLst>
              </a:tr>
              <a:tr h="40671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GB" sz="1400" b="0" kern="1200" noProof="0" dirty="0">
                          <a:solidFill>
                            <a:schemeClr val="tx1"/>
                          </a:solidFill>
                          <a:effectLst/>
                          <a:latin typeface="+mj-lt"/>
                          <a:ea typeface="+mn-ea"/>
                          <a:cs typeface="Arial" panose="020B0604020202020204" pitchFamily="34" charset="0"/>
                        </a:rPr>
                        <a:t>Sex, males, n (%)</a:t>
                      </a:r>
                    </a:p>
                  </a:txBody>
                  <a:tcPr marL="9525" marR="9525" marT="9525"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GB" sz="1400" b="0" u="none" strike="noStrike" noProof="0" dirty="0">
                          <a:solidFill>
                            <a:srgbClr val="000000"/>
                          </a:solidFill>
                          <a:effectLst/>
                          <a:latin typeface="+mj-lt"/>
                          <a:cs typeface="Arial"/>
                        </a:rPr>
                        <a:t>146 (70.5%)</a:t>
                      </a:r>
                      <a:endParaRPr lang="en-GB" sz="1400" b="0" i="0" u="none" strike="noStrike" noProof="0" dirty="0">
                        <a:solidFill>
                          <a:srgbClr val="000000"/>
                        </a:solidFill>
                        <a:effectLst/>
                        <a:latin typeface="+mj-lt"/>
                        <a:cs typeface="Arial"/>
                      </a:endParaRPr>
                    </a:p>
                  </a:txBody>
                  <a:tcPr marL="9525" marR="9525" marT="9525"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GB" sz="1400" b="0" u="none" strike="noStrike" noProof="0">
                          <a:solidFill>
                            <a:srgbClr val="000000"/>
                          </a:solidFill>
                          <a:effectLst/>
                          <a:latin typeface="+mj-lt"/>
                          <a:cs typeface="Arial"/>
                        </a:rPr>
                        <a:t>150 (71.1%)</a:t>
                      </a:r>
                      <a:endParaRPr lang="en-GB" sz="1400" b="0" i="0" u="none" strike="noStrike" noProof="0">
                        <a:solidFill>
                          <a:srgbClr val="000000"/>
                        </a:solidFill>
                        <a:effectLst/>
                        <a:latin typeface="+mj-lt"/>
                        <a:cs typeface="Arial"/>
                      </a:endParaRPr>
                    </a:p>
                  </a:txBody>
                  <a:tcPr marL="9525" marR="9525" marT="9525"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GB" sz="1400" b="0" u="none" strike="noStrike" noProof="0">
                          <a:solidFill>
                            <a:srgbClr val="000000"/>
                          </a:solidFill>
                          <a:effectLst/>
                          <a:latin typeface="+mj-lt"/>
                          <a:cs typeface="Arial"/>
                        </a:rPr>
                        <a:t>0.99</a:t>
                      </a:r>
                      <a:endParaRPr lang="en-GB" sz="1400" b="0" i="0" u="none" strike="noStrike" noProof="0">
                        <a:solidFill>
                          <a:srgbClr val="000000"/>
                        </a:solidFill>
                        <a:effectLst/>
                        <a:latin typeface="+mj-lt"/>
                        <a:cs typeface="Arial"/>
                      </a:endParaRPr>
                    </a:p>
                  </a:txBody>
                  <a:tcPr marL="9525" marR="9525" marT="9525" marB="0" anchor="ctr"/>
                </a:tc>
                <a:extLst>
                  <a:ext uri="{0D108BD9-81ED-4DB2-BD59-A6C34878D82A}">
                    <a16:rowId xmlns:a16="http://schemas.microsoft.com/office/drawing/2014/main" val="3188525609"/>
                  </a:ext>
                </a:extLst>
              </a:tr>
              <a:tr h="40671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GB" sz="1400" b="0" kern="1200" noProof="0" dirty="0">
                          <a:solidFill>
                            <a:schemeClr val="tx1"/>
                          </a:solidFill>
                          <a:effectLst/>
                          <a:latin typeface="+mj-lt"/>
                          <a:ea typeface="+mn-ea"/>
                          <a:cs typeface="Arial" panose="020B0604020202020204" pitchFamily="34" charset="0"/>
                        </a:rPr>
                        <a:t>BMI, kg/m</a:t>
                      </a:r>
                      <a:r>
                        <a:rPr lang="en-GB" sz="1400" b="0" kern="1200" baseline="30000" noProof="0" dirty="0">
                          <a:solidFill>
                            <a:schemeClr val="tx1"/>
                          </a:solidFill>
                          <a:effectLst/>
                          <a:latin typeface="+mj-lt"/>
                          <a:ea typeface="+mn-ea"/>
                          <a:cs typeface="Arial" panose="020B0604020202020204" pitchFamily="34" charset="0"/>
                        </a:rPr>
                        <a:t>2</a:t>
                      </a:r>
                      <a:r>
                        <a:rPr lang="en-GB" sz="1400" b="0" kern="1200" noProof="0" dirty="0">
                          <a:solidFill>
                            <a:schemeClr val="tx1"/>
                          </a:solidFill>
                          <a:effectLst/>
                          <a:latin typeface="+mj-lt"/>
                          <a:ea typeface="+mn-ea"/>
                          <a:cs typeface="Arial" panose="020B0604020202020204" pitchFamily="34" charset="0"/>
                        </a:rPr>
                        <a:t>, mean (SD)</a:t>
                      </a:r>
                    </a:p>
                  </a:txBody>
                  <a:tcPr marL="9525" marR="9525" marT="9525"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GB" sz="1400" b="0" u="none" strike="noStrike" noProof="0" dirty="0">
                          <a:solidFill>
                            <a:srgbClr val="000000"/>
                          </a:solidFill>
                          <a:effectLst/>
                          <a:latin typeface="+mj-lt"/>
                          <a:cs typeface="Arial"/>
                        </a:rPr>
                        <a:t>23.5 (3.5)</a:t>
                      </a:r>
                      <a:endParaRPr lang="en-GB" sz="1400" b="0" i="0" u="none" strike="noStrike" noProof="0" dirty="0">
                        <a:solidFill>
                          <a:srgbClr val="000000"/>
                        </a:solidFill>
                        <a:effectLst/>
                        <a:latin typeface="+mj-lt"/>
                        <a:cs typeface="Arial"/>
                      </a:endParaRPr>
                    </a:p>
                  </a:txBody>
                  <a:tcPr marL="9525" marR="9525" marT="9525"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GB" sz="1400" b="0" u="none" strike="noStrike" noProof="0">
                          <a:solidFill>
                            <a:srgbClr val="000000"/>
                          </a:solidFill>
                          <a:effectLst/>
                          <a:latin typeface="+mj-lt"/>
                          <a:cs typeface="Arial"/>
                        </a:rPr>
                        <a:t>23.6 (3.4)</a:t>
                      </a:r>
                      <a:endParaRPr lang="en-GB" sz="1400" b="0" i="0" u="none" strike="noStrike" noProof="0">
                        <a:solidFill>
                          <a:srgbClr val="000000"/>
                        </a:solidFill>
                        <a:effectLst/>
                        <a:latin typeface="+mj-lt"/>
                        <a:cs typeface="Arial"/>
                      </a:endParaRPr>
                    </a:p>
                  </a:txBody>
                  <a:tcPr marL="9525" marR="9525" marT="9525"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GB" sz="1400" b="0" u="none" strike="noStrike" noProof="0">
                          <a:solidFill>
                            <a:srgbClr val="000000"/>
                          </a:solidFill>
                          <a:effectLst/>
                          <a:latin typeface="+mj-lt"/>
                          <a:cs typeface="Arial"/>
                        </a:rPr>
                        <a:t>0.58</a:t>
                      </a:r>
                      <a:endParaRPr lang="en-GB" sz="1400" b="0" i="0" u="none" strike="noStrike" noProof="0">
                        <a:solidFill>
                          <a:srgbClr val="000000"/>
                        </a:solidFill>
                        <a:effectLst/>
                        <a:latin typeface="+mj-lt"/>
                        <a:cs typeface="Arial"/>
                      </a:endParaRPr>
                    </a:p>
                  </a:txBody>
                  <a:tcPr marL="9525" marR="9525" marT="9525" marB="0" anchor="ctr"/>
                </a:tc>
                <a:extLst>
                  <a:ext uri="{0D108BD9-81ED-4DB2-BD59-A6C34878D82A}">
                    <a16:rowId xmlns:a16="http://schemas.microsoft.com/office/drawing/2014/main" val="705824678"/>
                  </a:ext>
                </a:extLst>
              </a:tr>
              <a:tr h="40671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GB" sz="1400" b="0" kern="1200" noProof="0" dirty="0">
                          <a:solidFill>
                            <a:schemeClr val="tx1"/>
                          </a:solidFill>
                          <a:effectLst/>
                          <a:latin typeface="+mj-lt"/>
                          <a:ea typeface="+mn-ea"/>
                          <a:cs typeface="Arial" panose="020B0604020202020204" pitchFamily="34" charset="0"/>
                        </a:rPr>
                        <a:t>Waist circumference, cm, mean (SD)</a:t>
                      </a:r>
                    </a:p>
                  </a:txBody>
                  <a:tcPr marL="9525" marR="9525" marT="9525"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GB" sz="1400" b="0" u="none" strike="noStrike" noProof="0" dirty="0">
                          <a:solidFill>
                            <a:srgbClr val="000000"/>
                          </a:solidFill>
                          <a:effectLst/>
                          <a:latin typeface="+mj-lt"/>
                          <a:cs typeface="Arial"/>
                        </a:rPr>
                        <a:t>86.9 (10.1)</a:t>
                      </a:r>
                      <a:endParaRPr lang="en-GB" sz="1400" b="0" i="0" u="none" strike="noStrike" noProof="0" dirty="0">
                        <a:solidFill>
                          <a:srgbClr val="000000"/>
                        </a:solidFill>
                        <a:effectLst/>
                        <a:latin typeface="+mj-lt"/>
                        <a:cs typeface="Arial"/>
                      </a:endParaRPr>
                    </a:p>
                  </a:txBody>
                  <a:tcPr marL="9525" marR="9525" marT="9525"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GB" sz="1400" b="0" u="none" strike="noStrike" noProof="0" dirty="0">
                          <a:solidFill>
                            <a:srgbClr val="000000"/>
                          </a:solidFill>
                          <a:effectLst/>
                          <a:latin typeface="+mj-lt"/>
                          <a:cs typeface="Arial"/>
                        </a:rPr>
                        <a:t>86.9 (9.7)</a:t>
                      </a:r>
                      <a:endParaRPr lang="en-GB" sz="1400" b="0" i="0" u="none" strike="noStrike" noProof="0" dirty="0">
                        <a:solidFill>
                          <a:srgbClr val="000000"/>
                        </a:solidFill>
                        <a:effectLst/>
                        <a:latin typeface="+mj-lt"/>
                        <a:cs typeface="Arial"/>
                      </a:endParaRPr>
                    </a:p>
                  </a:txBody>
                  <a:tcPr marL="9525" marR="9525" marT="9525"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GB" sz="1400" b="0" u="none" strike="noStrike" noProof="0">
                          <a:solidFill>
                            <a:srgbClr val="000000"/>
                          </a:solidFill>
                          <a:effectLst/>
                          <a:latin typeface="+mj-lt"/>
                          <a:cs typeface="Arial"/>
                        </a:rPr>
                        <a:t>0.88</a:t>
                      </a:r>
                      <a:endParaRPr lang="en-GB" sz="1400" b="0" i="0" u="none" strike="noStrike" noProof="0">
                        <a:solidFill>
                          <a:srgbClr val="000000"/>
                        </a:solidFill>
                        <a:effectLst/>
                        <a:latin typeface="+mj-lt"/>
                        <a:cs typeface="Arial"/>
                      </a:endParaRPr>
                    </a:p>
                  </a:txBody>
                  <a:tcPr marL="9525" marR="9525" marT="9525" marB="0" anchor="ctr"/>
                </a:tc>
                <a:extLst>
                  <a:ext uri="{0D108BD9-81ED-4DB2-BD59-A6C34878D82A}">
                    <a16:rowId xmlns:a16="http://schemas.microsoft.com/office/drawing/2014/main" val="2368509491"/>
                  </a:ext>
                </a:extLst>
              </a:tr>
              <a:tr h="40671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GB" sz="1400" b="0" kern="1200" noProof="0" dirty="0">
                          <a:solidFill>
                            <a:schemeClr val="tx1"/>
                          </a:solidFill>
                          <a:effectLst/>
                          <a:latin typeface="+mj-lt"/>
                          <a:ea typeface="+mn-ea"/>
                          <a:cs typeface="Arial" panose="020B0604020202020204" pitchFamily="34" charset="0"/>
                        </a:rPr>
                        <a:t>Nadir CD4, cell/ml, median (IQR)</a:t>
                      </a:r>
                    </a:p>
                  </a:txBody>
                  <a:tcPr marL="9525" marR="9525" marT="9525"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GB" sz="1400" b="0" u="none" strike="noStrike" noProof="0" dirty="0">
                          <a:solidFill>
                            <a:srgbClr val="000000"/>
                          </a:solidFill>
                          <a:effectLst/>
                          <a:latin typeface="+mj-lt"/>
                          <a:cs typeface="Arial"/>
                        </a:rPr>
                        <a:t>210 </a:t>
                      </a:r>
                      <a:br>
                        <a:rPr lang="en-GB" sz="1400" b="0" u="none" strike="noStrike" noProof="0" dirty="0">
                          <a:solidFill>
                            <a:srgbClr val="000000"/>
                          </a:solidFill>
                          <a:effectLst/>
                          <a:latin typeface="+mj-lt"/>
                          <a:cs typeface="Arial"/>
                        </a:rPr>
                      </a:br>
                      <a:r>
                        <a:rPr lang="en-GB" sz="1400" b="0" u="none" strike="noStrike" noProof="0" dirty="0">
                          <a:solidFill>
                            <a:srgbClr val="000000"/>
                          </a:solidFill>
                          <a:effectLst/>
                          <a:latin typeface="+mj-lt"/>
                          <a:cs typeface="Arial"/>
                        </a:rPr>
                        <a:t>(105-300)</a:t>
                      </a:r>
                      <a:endParaRPr lang="en-GB" sz="1400" b="0" i="0" u="none" strike="noStrike" noProof="0" dirty="0">
                        <a:solidFill>
                          <a:srgbClr val="000000"/>
                        </a:solidFill>
                        <a:effectLst/>
                        <a:latin typeface="+mj-lt"/>
                        <a:cs typeface="Arial"/>
                      </a:endParaRPr>
                    </a:p>
                  </a:txBody>
                  <a:tcPr marL="9525" marR="9525" marT="9525"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GB" sz="1400" b="0" u="none" strike="noStrike" noProof="0" dirty="0">
                          <a:solidFill>
                            <a:srgbClr val="000000"/>
                          </a:solidFill>
                          <a:effectLst/>
                          <a:latin typeface="+mj-lt"/>
                          <a:cs typeface="Arial"/>
                        </a:rPr>
                        <a:t>150 </a:t>
                      </a:r>
                      <a:br>
                        <a:rPr lang="en-GB" sz="1400" b="0" u="none" strike="noStrike" noProof="0" dirty="0">
                          <a:solidFill>
                            <a:srgbClr val="000000"/>
                          </a:solidFill>
                          <a:effectLst/>
                          <a:latin typeface="+mj-lt"/>
                          <a:cs typeface="Arial"/>
                        </a:rPr>
                      </a:br>
                      <a:r>
                        <a:rPr lang="en-GB" sz="1400" b="0" u="none" strike="noStrike" noProof="0" dirty="0">
                          <a:solidFill>
                            <a:srgbClr val="000000"/>
                          </a:solidFill>
                          <a:effectLst/>
                          <a:latin typeface="+mj-lt"/>
                          <a:cs typeface="Arial"/>
                        </a:rPr>
                        <a:t>(54-245.3)</a:t>
                      </a:r>
                      <a:endParaRPr lang="en-GB" sz="1400" b="0" i="0" u="none" strike="noStrike" noProof="0" dirty="0">
                        <a:solidFill>
                          <a:srgbClr val="000000"/>
                        </a:solidFill>
                        <a:effectLst/>
                        <a:latin typeface="+mj-lt"/>
                        <a:cs typeface="Arial"/>
                      </a:endParaRPr>
                    </a:p>
                  </a:txBody>
                  <a:tcPr marL="9525" marR="9525" marT="9525"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GB" sz="1400" b="0" i="0" u="none" strike="noStrike" noProof="0" dirty="0">
                          <a:solidFill>
                            <a:srgbClr val="000000"/>
                          </a:solidFill>
                          <a:effectLst/>
                          <a:latin typeface="+mj-lt"/>
                          <a:cs typeface="Arial"/>
                        </a:rPr>
                        <a:t>&lt;0.001</a:t>
                      </a:r>
                    </a:p>
                  </a:txBody>
                  <a:tcPr marL="9525" marR="9525" marT="9525" marB="0" anchor="ctr"/>
                </a:tc>
                <a:extLst>
                  <a:ext uri="{0D108BD9-81ED-4DB2-BD59-A6C34878D82A}">
                    <a16:rowId xmlns:a16="http://schemas.microsoft.com/office/drawing/2014/main" val="3992958119"/>
                  </a:ext>
                </a:extLst>
              </a:tr>
              <a:tr h="40671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GB" sz="1400" b="0" kern="1200" noProof="0" dirty="0">
                          <a:solidFill>
                            <a:schemeClr val="tx1"/>
                          </a:solidFill>
                          <a:effectLst/>
                          <a:latin typeface="+mj-lt"/>
                          <a:ea typeface="+mn-ea"/>
                          <a:cs typeface="Arial" panose="020B0604020202020204" pitchFamily="34" charset="0"/>
                        </a:rPr>
                        <a:t>HIV duration, months, median (</a:t>
                      </a:r>
                      <a:r>
                        <a:rPr lang="en-GB" sz="1400" b="0" kern="1200" noProof="0" dirty="0" err="1">
                          <a:solidFill>
                            <a:schemeClr val="tx1"/>
                          </a:solidFill>
                          <a:effectLst/>
                          <a:latin typeface="+mj-lt"/>
                          <a:ea typeface="+mn-ea"/>
                          <a:cs typeface="Arial" panose="020B0604020202020204" pitchFamily="34" charset="0"/>
                        </a:rPr>
                        <a:t>iQR</a:t>
                      </a:r>
                      <a:r>
                        <a:rPr lang="en-GB" sz="1400" b="0" kern="1200" noProof="0" dirty="0">
                          <a:solidFill>
                            <a:schemeClr val="tx1"/>
                          </a:solidFill>
                          <a:effectLst/>
                          <a:latin typeface="+mj-lt"/>
                          <a:ea typeface="+mn-ea"/>
                          <a:cs typeface="Arial" panose="020B0604020202020204" pitchFamily="34" charset="0"/>
                        </a:rPr>
                        <a:t>)</a:t>
                      </a:r>
                    </a:p>
                  </a:txBody>
                  <a:tcPr marL="9525" marR="9525" marT="9525"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GB" sz="1400" b="0" u="none" strike="noStrike" noProof="0" dirty="0">
                          <a:solidFill>
                            <a:srgbClr val="000000"/>
                          </a:solidFill>
                          <a:effectLst/>
                          <a:latin typeface="+mj-lt"/>
                          <a:cs typeface="Arial"/>
                        </a:rPr>
                        <a:t>191.5 </a:t>
                      </a:r>
                      <a:br>
                        <a:rPr lang="en-GB" sz="1400" b="0" u="none" strike="noStrike" noProof="0" dirty="0">
                          <a:solidFill>
                            <a:srgbClr val="000000"/>
                          </a:solidFill>
                          <a:effectLst/>
                          <a:latin typeface="+mj-lt"/>
                          <a:cs typeface="Arial"/>
                        </a:rPr>
                      </a:br>
                      <a:r>
                        <a:rPr lang="en-GB" sz="1400" b="0" u="none" strike="noStrike" noProof="0" dirty="0">
                          <a:solidFill>
                            <a:srgbClr val="000000"/>
                          </a:solidFill>
                          <a:effectLst/>
                          <a:latin typeface="+mj-lt"/>
                          <a:cs typeface="Arial"/>
                        </a:rPr>
                        <a:t>(129.8-262.8)</a:t>
                      </a:r>
                      <a:endParaRPr lang="en-GB" sz="1400" b="0" i="0" u="none" strike="noStrike" noProof="0" dirty="0">
                        <a:solidFill>
                          <a:srgbClr val="000000"/>
                        </a:solidFill>
                        <a:effectLst/>
                        <a:latin typeface="+mj-lt"/>
                        <a:cs typeface="Arial"/>
                      </a:endParaRPr>
                    </a:p>
                  </a:txBody>
                  <a:tcPr marL="9525" marR="9525" marT="9525"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GB" sz="1400" b="0" u="none" strike="noStrike" noProof="0" dirty="0">
                          <a:solidFill>
                            <a:srgbClr val="000000"/>
                          </a:solidFill>
                          <a:effectLst/>
                          <a:latin typeface="+mj-lt"/>
                          <a:cs typeface="Arial"/>
                        </a:rPr>
                        <a:t>228.5 </a:t>
                      </a:r>
                      <a:br>
                        <a:rPr lang="en-GB" sz="1400" b="0" u="none" strike="noStrike" noProof="0" dirty="0">
                          <a:solidFill>
                            <a:srgbClr val="000000"/>
                          </a:solidFill>
                          <a:effectLst/>
                          <a:latin typeface="+mj-lt"/>
                          <a:cs typeface="Arial"/>
                        </a:rPr>
                      </a:br>
                      <a:r>
                        <a:rPr lang="en-GB" sz="1400" b="0" u="none" strike="noStrike" noProof="0" dirty="0">
                          <a:solidFill>
                            <a:srgbClr val="000000"/>
                          </a:solidFill>
                          <a:effectLst/>
                          <a:latin typeface="+mj-lt"/>
                          <a:cs typeface="Arial"/>
                        </a:rPr>
                        <a:t>(159.5-280.3)</a:t>
                      </a:r>
                      <a:endParaRPr lang="en-GB" sz="1400" b="0" i="0" u="none" strike="noStrike" noProof="0" dirty="0">
                        <a:solidFill>
                          <a:srgbClr val="000000"/>
                        </a:solidFill>
                        <a:effectLst/>
                        <a:latin typeface="+mj-lt"/>
                        <a:cs typeface="Arial"/>
                      </a:endParaRPr>
                    </a:p>
                  </a:txBody>
                  <a:tcPr marL="9525" marR="9525" marT="9525"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GB" sz="1400" b="0" u="none" strike="noStrike" noProof="0">
                          <a:solidFill>
                            <a:srgbClr val="000000"/>
                          </a:solidFill>
                          <a:effectLst/>
                          <a:latin typeface="+mj-lt"/>
                          <a:cs typeface="Arial"/>
                        </a:rPr>
                        <a:t>0.001</a:t>
                      </a:r>
                      <a:endParaRPr lang="en-GB" sz="1400" b="0" i="0" u="none" strike="noStrike" noProof="0">
                        <a:solidFill>
                          <a:srgbClr val="000000"/>
                        </a:solidFill>
                        <a:effectLst/>
                        <a:latin typeface="+mj-lt"/>
                        <a:cs typeface="Arial"/>
                      </a:endParaRPr>
                    </a:p>
                  </a:txBody>
                  <a:tcPr marL="9525" marR="9525" marT="9525" marB="0" anchor="ctr"/>
                </a:tc>
                <a:extLst>
                  <a:ext uri="{0D108BD9-81ED-4DB2-BD59-A6C34878D82A}">
                    <a16:rowId xmlns:a16="http://schemas.microsoft.com/office/drawing/2014/main" val="1976464835"/>
                  </a:ext>
                </a:extLst>
              </a:tr>
              <a:tr h="40671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GB" sz="1400" b="0" kern="1200" noProof="0" dirty="0">
                          <a:solidFill>
                            <a:schemeClr val="tx1"/>
                          </a:solidFill>
                          <a:effectLst/>
                          <a:latin typeface="+mj-lt"/>
                          <a:ea typeface="+mn-ea"/>
                          <a:cs typeface="Arial" panose="020B0604020202020204" pitchFamily="34" charset="0"/>
                        </a:rPr>
                        <a:t>CD4/CD8 ratio, mean (SD)</a:t>
                      </a:r>
                    </a:p>
                  </a:txBody>
                  <a:tcPr marL="9525" marR="9525" marT="9525"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GB" sz="1400" b="0" u="none" strike="noStrike" noProof="0" dirty="0">
                          <a:solidFill>
                            <a:srgbClr val="000000"/>
                          </a:solidFill>
                          <a:effectLst/>
                          <a:latin typeface="+mj-lt"/>
                          <a:cs typeface="Arial"/>
                        </a:rPr>
                        <a:t>0.89 (0.43)</a:t>
                      </a:r>
                      <a:endParaRPr lang="en-GB" sz="1400" b="0" i="0" u="none" strike="noStrike" noProof="0" dirty="0">
                        <a:solidFill>
                          <a:srgbClr val="000000"/>
                        </a:solidFill>
                        <a:effectLst/>
                        <a:latin typeface="+mj-lt"/>
                        <a:cs typeface="Arial"/>
                      </a:endParaRPr>
                    </a:p>
                  </a:txBody>
                  <a:tcPr marL="9525" marR="9525" marT="9525"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GB" sz="1400" b="0" u="none" strike="noStrike" noProof="0" dirty="0">
                          <a:solidFill>
                            <a:srgbClr val="000000"/>
                          </a:solidFill>
                          <a:effectLst/>
                          <a:latin typeface="+mj-lt"/>
                          <a:cs typeface="Arial"/>
                        </a:rPr>
                        <a:t>0.74 (0.41)</a:t>
                      </a:r>
                      <a:endParaRPr lang="en-GB" sz="1400" b="0" i="0" u="none" strike="noStrike" noProof="0" dirty="0">
                        <a:solidFill>
                          <a:srgbClr val="000000"/>
                        </a:solidFill>
                        <a:effectLst/>
                        <a:latin typeface="+mj-lt"/>
                        <a:cs typeface="Arial"/>
                      </a:endParaRPr>
                    </a:p>
                  </a:txBody>
                  <a:tcPr marL="9525" marR="9525" marT="9525"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GB" sz="1400" b="0" u="none" strike="noStrike" noProof="0">
                          <a:solidFill>
                            <a:srgbClr val="000000"/>
                          </a:solidFill>
                          <a:effectLst/>
                          <a:latin typeface="+mj-lt"/>
                          <a:cs typeface="Arial"/>
                        </a:rPr>
                        <a:t>0.001</a:t>
                      </a:r>
                      <a:endParaRPr lang="en-GB" sz="1400" b="0" i="0" u="none" strike="noStrike" noProof="0">
                        <a:solidFill>
                          <a:srgbClr val="000000"/>
                        </a:solidFill>
                        <a:effectLst/>
                        <a:latin typeface="+mj-lt"/>
                        <a:cs typeface="Arial"/>
                      </a:endParaRPr>
                    </a:p>
                  </a:txBody>
                  <a:tcPr marL="9525" marR="9525" marT="9525" marB="0" anchor="ctr"/>
                </a:tc>
                <a:extLst>
                  <a:ext uri="{0D108BD9-81ED-4DB2-BD59-A6C34878D82A}">
                    <a16:rowId xmlns:a16="http://schemas.microsoft.com/office/drawing/2014/main" val="3234987231"/>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GB" sz="1400" b="0" kern="1200" noProof="0" dirty="0">
                          <a:solidFill>
                            <a:schemeClr val="tx1"/>
                          </a:solidFill>
                          <a:effectLst/>
                          <a:latin typeface="+mj-lt"/>
                          <a:ea typeface="+mn-ea"/>
                          <a:cs typeface="Arial" panose="020B0604020202020204" pitchFamily="34" charset="0"/>
                        </a:rPr>
                        <a:t>Current CD4, cell/ml, median (IQR)</a:t>
                      </a:r>
                    </a:p>
                  </a:txBody>
                  <a:tcPr marL="9525" marR="9525" marT="9525"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GB" sz="1400" b="0" u="none" strike="noStrike" noProof="0" dirty="0">
                          <a:solidFill>
                            <a:srgbClr val="000000"/>
                          </a:solidFill>
                          <a:effectLst/>
                          <a:latin typeface="+mj-lt"/>
                          <a:cs typeface="Arial"/>
                        </a:rPr>
                        <a:t>623 </a:t>
                      </a:r>
                      <a:br>
                        <a:rPr lang="en-GB" sz="1400" b="0" u="none" strike="noStrike" noProof="0" dirty="0">
                          <a:solidFill>
                            <a:srgbClr val="000000"/>
                          </a:solidFill>
                          <a:effectLst/>
                          <a:latin typeface="+mj-lt"/>
                          <a:cs typeface="Arial"/>
                        </a:rPr>
                      </a:br>
                      <a:r>
                        <a:rPr lang="en-GB" sz="1400" b="0" u="none" strike="noStrike" noProof="0" dirty="0">
                          <a:solidFill>
                            <a:srgbClr val="000000"/>
                          </a:solidFill>
                          <a:effectLst/>
                          <a:latin typeface="+mj-lt"/>
                          <a:cs typeface="Arial"/>
                        </a:rPr>
                        <a:t>(483.5-830.3)</a:t>
                      </a:r>
                      <a:endParaRPr lang="en-GB" sz="1400" b="0" i="0" u="none" strike="noStrike" noProof="0" dirty="0">
                        <a:solidFill>
                          <a:srgbClr val="000000"/>
                        </a:solidFill>
                        <a:effectLst/>
                        <a:latin typeface="+mj-lt"/>
                        <a:cs typeface="Arial"/>
                      </a:endParaRPr>
                    </a:p>
                  </a:txBody>
                  <a:tcPr marL="9525" marR="9525" marT="9525"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GB" sz="1400" b="0" u="none" strike="noStrike" noProof="0" dirty="0">
                          <a:solidFill>
                            <a:srgbClr val="000000"/>
                          </a:solidFill>
                          <a:effectLst/>
                          <a:latin typeface="+mj-lt"/>
                          <a:cs typeface="Arial"/>
                        </a:rPr>
                        <a:t>559 </a:t>
                      </a:r>
                      <a:br>
                        <a:rPr lang="en-GB" sz="1400" b="0" u="none" strike="noStrike" noProof="0" dirty="0">
                          <a:solidFill>
                            <a:srgbClr val="000000"/>
                          </a:solidFill>
                          <a:effectLst/>
                          <a:latin typeface="+mj-lt"/>
                          <a:cs typeface="Arial"/>
                        </a:rPr>
                      </a:br>
                      <a:r>
                        <a:rPr lang="en-GB" sz="1400" b="0" u="none" strike="noStrike" noProof="0" dirty="0">
                          <a:solidFill>
                            <a:srgbClr val="000000"/>
                          </a:solidFill>
                          <a:effectLst/>
                          <a:latin typeface="+mj-lt"/>
                          <a:cs typeface="Arial"/>
                        </a:rPr>
                        <a:t>(400.5-740)</a:t>
                      </a:r>
                      <a:endParaRPr lang="en-GB" sz="1400" b="0" i="0" u="none" strike="noStrike" noProof="0" dirty="0">
                        <a:solidFill>
                          <a:srgbClr val="000000"/>
                        </a:solidFill>
                        <a:effectLst/>
                        <a:latin typeface="+mj-lt"/>
                        <a:cs typeface="Arial"/>
                      </a:endParaRPr>
                    </a:p>
                  </a:txBody>
                  <a:tcPr marL="9525" marR="9525" marT="9525"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GB" sz="1400" b="0" u="none" strike="noStrike" noProof="0" dirty="0">
                          <a:solidFill>
                            <a:srgbClr val="000000"/>
                          </a:solidFill>
                          <a:effectLst/>
                          <a:latin typeface="+mj-lt"/>
                          <a:cs typeface="Arial"/>
                        </a:rPr>
                        <a:t>0.002</a:t>
                      </a:r>
                      <a:endParaRPr lang="en-GB" sz="1400" b="0" i="0" u="none" strike="noStrike" noProof="0" dirty="0">
                        <a:solidFill>
                          <a:srgbClr val="000000"/>
                        </a:solidFill>
                        <a:effectLst/>
                        <a:latin typeface="+mj-lt"/>
                        <a:cs typeface="Arial"/>
                      </a:endParaRPr>
                    </a:p>
                  </a:txBody>
                  <a:tcPr marL="9525" marR="9525" marT="9525" marB="0" anchor="ctr"/>
                </a:tc>
                <a:extLst>
                  <a:ext uri="{0D108BD9-81ED-4DB2-BD59-A6C34878D82A}">
                    <a16:rowId xmlns:a16="http://schemas.microsoft.com/office/drawing/2014/main" val="252637802"/>
                  </a:ext>
                </a:extLst>
              </a:tr>
            </a:tbl>
          </a:graphicData>
        </a:graphic>
      </p:graphicFrame>
    </p:spTree>
    <p:extLst>
      <p:ext uri="{BB962C8B-B14F-4D97-AF65-F5344CB8AC3E}">
        <p14:creationId xmlns:p14="http://schemas.microsoft.com/office/powerpoint/2010/main" val="4943512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387A79-ACD5-4964-9477-36E51FEE8AA9}"/>
              </a:ext>
            </a:extLst>
          </p:cNvPr>
          <p:cNvSpPr/>
          <p:nvPr/>
        </p:nvSpPr>
        <p:spPr>
          <a:xfrm>
            <a:off x="9631621" y="6495532"/>
            <a:ext cx="2560381"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err="1">
                <a:ln>
                  <a:noFill/>
                </a:ln>
                <a:solidFill>
                  <a:srgbClr val="000000"/>
                </a:solidFill>
                <a:effectLst/>
                <a:uLnTx/>
                <a:uFillTx/>
                <a:latin typeface="Calibri"/>
                <a:ea typeface="+mn-ea"/>
                <a:cs typeface="Arial" pitchFamily="-84" charset="0"/>
              </a:rPr>
              <a:t>Guaraldi</a:t>
            </a:r>
            <a:r>
              <a:rPr kumimoji="0" lang="fr-FR" sz="1200" b="0" i="1" u="none" strike="noStrike" kern="1200" cap="none" spc="0" normalizeH="0" baseline="0" noProof="0" dirty="0">
                <a:ln>
                  <a:noFill/>
                </a:ln>
                <a:solidFill>
                  <a:srgbClr val="000000"/>
                </a:solidFill>
                <a:effectLst/>
                <a:uLnTx/>
                <a:uFillTx/>
                <a:latin typeface="Calibri"/>
                <a:ea typeface="+mn-ea"/>
                <a:cs typeface="Arial" pitchFamily="-84" charset="0"/>
              </a:rPr>
              <a:t> G</a:t>
            </a:r>
            <a:r>
              <a:rPr kumimoji="0" lang="fr-FR" sz="1200" b="0" i="1" u="none" strike="noStrike" kern="1200" cap="none" spc="0" normalizeH="0" baseline="0" noProof="0" dirty="0">
                <a:ln>
                  <a:noFill/>
                </a:ln>
                <a:solidFill>
                  <a:prstClr val="black"/>
                </a:solidFill>
                <a:effectLst/>
                <a:uLnTx/>
                <a:uFillTx/>
                <a:latin typeface="Calibri"/>
                <a:ea typeface="+mn-ea"/>
                <a:cs typeface="+mn-cs"/>
              </a:rPr>
              <a:t>, Glasgow 2020, Abs. O111 </a:t>
            </a:r>
          </a:p>
        </p:txBody>
      </p:sp>
      <p:sp>
        <p:nvSpPr>
          <p:cNvPr id="15" name="Titre 14">
            <a:extLst>
              <a:ext uri="{FF2B5EF4-FFF2-40B4-BE49-F238E27FC236}">
                <a16:creationId xmlns:a16="http://schemas.microsoft.com/office/drawing/2014/main" id="{5F49A47E-3581-4F4A-81A3-1A7BD910EFCD}"/>
              </a:ext>
            </a:extLst>
          </p:cNvPr>
          <p:cNvSpPr>
            <a:spLocks noGrp="1"/>
          </p:cNvSpPr>
          <p:nvPr>
            <p:ph type="title"/>
          </p:nvPr>
        </p:nvSpPr>
        <p:spPr/>
        <p:txBody>
          <a:bodyPr/>
          <a:lstStyle/>
          <a:p>
            <a:r>
              <a:rPr lang="en-US"/>
              <a:t>Fat distribution and density in PLWH </a:t>
            </a:r>
            <a:br>
              <a:rPr lang="en-US"/>
            </a:br>
            <a:r>
              <a:rPr lang="en-US"/>
              <a:t>with </a:t>
            </a:r>
            <a:r>
              <a:rPr lang="en-US" u="sng"/>
              <a:t>&gt;</a:t>
            </a:r>
            <a:r>
              <a:rPr lang="en-US"/>
              <a:t> 5% weight gain (4)</a:t>
            </a:r>
            <a:endParaRPr lang="en-US" dirty="0"/>
          </a:p>
        </p:txBody>
      </p:sp>
      <p:sp>
        <p:nvSpPr>
          <p:cNvPr id="16" name="Espace réservé du contenu 15">
            <a:extLst>
              <a:ext uri="{FF2B5EF4-FFF2-40B4-BE49-F238E27FC236}">
                <a16:creationId xmlns:a16="http://schemas.microsoft.com/office/drawing/2014/main" id="{4D18BEF9-FE90-A64D-AB4B-D61BA53DBC07}"/>
              </a:ext>
            </a:extLst>
          </p:cNvPr>
          <p:cNvSpPr>
            <a:spLocks noGrp="1"/>
          </p:cNvSpPr>
          <p:nvPr>
            <p:ph sz="quarter" idx="13"/>
          </p:nvPr>
        </p:nvSpPr>
        <p:spPr>
          <a:xfrm>
            <a:off x="609599" y="5471194"/>
            <a:ext cx="10972800" cy="1024338"/>
          </a:xfrm>
        </p:spPr>
        <p:txBody>
          <a:bodyPr>
            <a:noAutofit/>
          </a:bodyPr>
          <a:lstStyle/>
          <a:p>
            <a:r>
              <a:rPr lang="en-US" sz="1800" dirty="0"/>
              <a:t>Over a 4 year interval, PLWH with &gt; 5% WG </a:t>
            </a:r>
            <a:r>
              <a:rPr lang="en-US" sz="1800" b="1" dirty="0"/>
              <a:t>INSTI-s had a greater gain in BMI </a:t>
            </a:r>
            <a:r>
              <a:rPr lang="en-US" sz="1800" dirty="0"/>
              <a:t>compared to those who remained INSTI-naive, </a:t>
            </a:r>
            <a:r>
              <a:rPr lang="en-US" sz="1800" b="1" dirty="0"/>
              <a:t>mainly driven by SAT</a:t>
            </a:r>
            <a:r>
              <a:rPr lang="en-US" sz="1800" dirty="0"/>
              <a:t>, but there were </a:t>
            </a:r>
            <a:r>
              <a:rPr lang="en-US" sz="1800" b="1" dirty="0"/>
              <a:t>no differences in the changes in ectopic fat depots</a:t>
            </a:r>
          </a:p>
          <a:p>
            <a:r>
              <a:rPr lang="en-US" sz="1800" dirty="0"/>
              <a:t>The differences in VAT density associated with INSTI-s </a:t>
            </a:r>
            <a:r>
              <a:rPr lang="en-US" sz="1800" b="1" dirty="0"/>
              <a:t>does not suggest a metabolic abnormal fat gain but we may </a:t>
            </a:r>
            <a:r>
              <a:rPr lang="en-US" sz="1800" b="1" dirty="0" err="1"/>
              <a:t>hypotesize</a:t>
            </a:r>
            <a:r>
              <a:rPr lang="en-US" sz="1800" b="1" dirty="0"/>
              <a:t> an </a:t>
            </a:r>
            <a:r>
              <a:rPr lang="en-US" sz="1800" b="1" dirty="0" err="1"/>
              <a:t>improvment</a:t>
            </a:r>
            <a:r>
              <a:rPr lang="en-US" sz="1800" b="1" dirty="0"/>
              <a:t> in fat tissue quality</a:t>
            </a:r>
          </a:p>
        </p:txBody>
      </p:sp>
      <p:graphicFrame>
        <p:nvGraphicFramePr>
          <p:cNvPr id="17" name="Tableau 7">
            <a:extLst>
              <a:ext uri="{FF2B5EF4-FFF2-40B4-BE49-F238E27FC236}">
                <a16:creationId xmlns:a16="http://schemas.microsoft.com/office/drawing/2014/main" id="{8865A033-744B-0F4D-9A52-5C685F9B6DE1}"/>
              </a:ext>
            </a:extLst>
          </p:cNvPr>
          <p:cNvGraphicFramePr>
            <a:graphicFrameLocks noGrp="1"/>
          </p:cNvGraphicFramePr>
          <p:nvPr>
            <p:extLst>
              <p:ext uri="{D42A27DB-BD31-4B8C-83A1-F6EECF244321}">
                <p14:modId xmlns:p14="http://schemas.microsoft.com/office/powerpoint/2010/main" val="319362169"/>
              </p:ext>
            </p:extLst>
          </p:nvPr>
        </p:nvGraphicFramePr>
        <p:xfrm>
          <a:off x="479503" y="2121038"/>
          <a:ext cx="5616497" cy="3159382"/>
        </p:xfrm>
        <a:graphic>
          <a:graphicData uri="http://schemas.openxmlformats.org/drawingml/2006/table">
            <a:tbl>
              <a:tblPr firstRow="1" bandRow="1">
                <a:tableStyleId>{5C22544A-7EE6-4342-B048-85BDC9FD1C3A}</a:tableStyleId>
              </a:tblPr>
              <a:tblGrid>
                <a:gridCol w="2634188">
                  <a:extLst>
                    <a:ext uri="{9D8B030D-6E8A-4147-A177-3AD203B41FA5}">
                      <a16:colId xmlns:a16="http://schemas.microsoft.com/office/drawing/2014/main" val="2194553478"/>
                    </a:ext>
                  </a:extLst>
                </a:gridCol>
                <a:gridCol w="1207744">
                  <a:extLst>
                    <a:ext uri="{9D8B030D-6E8A-4147-A177-3AD203B41FA5}">
                      <a16:colId xmlns:a16="http://schemas.microsoft.com/office/drawing/2014/main" val="2062881112"/>
                    </a:ext>
                  </a:extLst>
                </a:gridCol>
                <a:gridCol w="1207744">
                  <a:extLst>
                    <a:ext uri="{9D8B030D-6E8A-4147-A177-3AD203B41FA5}">
                      <a16:colId xmlns:a16="http://schemas.microsoft.com/office/drawing/2014/main" val="1462230904"/>
                    </a:ext>
                  </a:extLst>
                </a:gridCol>
                <a:gridCol w="566821">
                  <a:extLst>
                    <a:ext uri="{9D8B030D-6E8A-4147-A177-3AD203B41FA5}">
                      <a16:colId xmlns:a16="http://schemas.microsoft.com/office/drawing/2014/main" val="2882795447"/>
                    </a:ext>
                  </a:extLst>
                </a:gridCol>
              </a:tblGrid>
              <a:tr h="736214">
                <a:tc>
                  <a:txBody>
                    <a:bodyPr/>
                    <a:lstStyle/>
                    <a:p>
                      <a:pPr marL="0" marR="0" fontAlgn="b">
                        <a:lnSpc>
                          <a:spcPts val="1700"/>
                        </a:lnSpc>
                        <a:spcBef>
                          <a:spcPts val="0"/>
                        </a:spcBef>
                        <a:spcAft>
                          <a:spcPts val="0"/>
                        </a:spcAft>
                      </a:pPr>
                      <a:endParaRPr lang="en-US" sz="1500" b="1" dirty="0">
                        <a:solidFill>
                          <a:schemeClr val="bg1"/>
                        </a:solidFill>
                        <a:effectLst/>
                        <a:latin typeface="+mj-lt"/>
                        <a:ea typeface="Calibri" panose="020F0502020204030204" pitchFamily="34" charset="0"/>
                      </a:endParaRPr>
                    </a:p>
                  </a:txBody>
                  <a:tcPr marL="45720" marR="45720" marT="27432" marB="27432" anchor="ctr">
                    <a:noFill/>
                  </a:tcPr>
                </a:tc>
                <a:tc>
                  <a:txBody>
                    <a:bodyPr/>
                    <a:lstStyle/>
                    <a:p>
                      <a:pPr marL="0" marR="0" algn="ctr">
                        <a:lnSpc>
                          <a:spcPts val="1700"/>
                        </a:lnSpc>
                        <a:spcBef>
                          <a:spcPts val="0"/>
                        </a:spcBef>
                        <a:spcAft>
                          <a:spcPts val="0"/>
                        </a:spcAft>
                      </a:pPr>
                      <a:r>
                        <a:rPr lang="en-US" sz="1500" b="1" strike="noStrike" kern="1200" dirty="0">
                          <a:solidFill>
                            <a:schemeClr val="bg1"/>
                          </a:solidFill>
                          <a:effectLst/>
                          <a:latin typeface="+mj-lt"/>
                        </a:rPr>
                        <a:t>INSTI-n </a:t>
                      </a:r>
                      <a:br>
                        <a:rPr lang="en-US" sz="1500" b="1" strike="noStrike" kern="1200" dirty="0">
                          <a:solidFill>
                            <a:schemeClr val="bg1"/>
                          </a:solidFill>
                          <a:effectLst/>
                          <a:latin typeface="+mj-lt"/>
                        </a:rPr>
                      </a:br>
                      <a:r>
                        <a:rPr lang="en-US" sz="1500" b="1" strike="noStrike" kern="1200" dirty="0">
                          <a:solidFill>
                            <a:schemeClr val="bg1"/>
                          </a:solidFill>
                          <a:effectLst/>
                          <a:latin typeface="+mj-lt"/>
                        </a:rPr>
                        <a:t>DELTA change</a:t>
                      </a:r>
                    </a:p>
                    <a:p>
                      <a:pPr marL="0" marR="0" algn="ctr">
                        <a:lnSpc>
                          <a:spcPts val="1700"/>
                        </a:lnSpc>
                        <a:spcBef>
                          <a:spcPts val="0"/>
                        </a:spcBef>
                        <a:spcAft>
                          <a:spcPts val="0"/>
                        </a:spcAft>
                      </a:pPr>
                      <a:r>
                        <a:rPr lang="en-US" sz="1500" b="1" strike="noStrike" kern="1200" dirty="0">
                          <a:solidFill>
                            <a:schemeClr val="bg1"/>
                          </a:solidFill>
                          <a:effectLst/>
                          <a:latin typeface="+mj-lt"/>
                        </a:rPr>
                        <a:t>N=51</a:t>
                      </a:r>
                    </a:p>
                  </a:txBody>
                  <a:tcPr marL="45720" marR="45720" marT="27432" marB="27432" anchor="ctr"/>
                </a:tc>
                <a:tc>
                  <a:txBody>
                    <a:bodyPr/>
                    <a:lstStyle/>
                    <a:p>
                      <a:pPr marL="0" marR="0" algn="ctr">
                        <a:lnSpc>
                          <a:spcPts val="1700"/>
                        </a:lnSpc>
                        <a:spcBef>
                          <a:spcPts val="0"/>
                        </a:spcBef>
                        <a:spcAft>
                          <a:spcPts val="0"/>
                        </a:spcAft>
                      </a:pPr>
                      <a:r>
                        <a:rPr lang="en-US" sz="1500" b="1" strike="noStrike" kern="1200" dirty="0">
                          <a:solidFill>
                            <a:schemeClr val="bg1"/>
                          </a:solidFill>
                          <a:effectLst/>
                          <a:latin typeface="+mn-lt"/>
                          <a:ea typeface="+mn-ea"/>
                          <a:cs typeface="+mn-cs"/>
                        </a:rPr>
                        <a:t>INSTI-s </a:t>
                      </a:r>
                      <a:br>
                        <a:rPr lang="en-US" sz="1500" b="1" strike="noStrike" kern="1200" dirty="0">
                          <a:solidFill>
                            <a:schemeClr val="bg1"/>
                          </a:solidFill>
                          <a:effectLst/>
                          <a:latin typeface="+mn-lt"/>
                          <a:ea typeface="+mn-ea"/>
                          <a:cs typeface="+mn-cs"/>
                        </a:rPr>
                      </a:br>
                      <a:r>
                        <a:rPr lang="en-US" sz="1500" b="1" strike="noStrike" kern="1200" dirty="0">
                          <a:solidFill>
                            <a:schemeClr val="bg1"/>
                          </a:solidFill>
                          <a:effectLst/>
                          <a:latin typeface="+mn-lt"/>
                          <a:ea typeface="+mn-ea"/>
                          <a:cs typeface="+mn-cs"/>
                        </a:rPr>
                        <a:t>DELTA change</a:t>
                      </a:r>
                    </a:p>
                    <a:p>
                      <a:pPr marL="0" marR="0" algn="ctr">
                        <a:lnSpc>
                          <a:spcPts val="1700"/>
                        </a:lnSpc>
                        <a:spcBef>
                          <a:spcPts val="0"/>
                        </a:spcBef>
                        <a:spcAft>
                          <a:spcPts val="0"/>
                        </a:spcAft>
                      </a:pPr>
                      <a:r>
                        <a:rPr lang="en-US" sz="1500" b="1" strike="noStrike" kern="1200" dirty="0">
                          <a:solidFill>
                            <a:schemeClr val="bg1"/>
                          </a:solidFill>
                          <a:effectLst/>
                          <a:latin typeface="+mn-lt"/>
                          <a:ea typeface="+mn-ea"/>
                          <a:cs typeface="+mn-cs"/>
                        </a:rPr>
                        <a:t>N=57</a:t>
                      </a:r>
                    </a:p>
                  </a:txBody>
                  <a:tcPr marL="45720" marR="45720" marT="27432" marB="27432" anchor="ctr"/>
                </a:tc>
                <a:tc>
                  <a:txBody>
                    <a:bodyPr/>
                    <a:lstStyle/>
                    <a:p>
                      <a:pPr marL="0" marR="0" algn="ctr">
                        <a:lnSpc>
                          <a:spcPts val="1700"/>
                        </a:lnSpc>
                        <a:spcBef>
                          <a:spcPts val="0"/>
                        </a:spcBef>
                        <a:spcAft>
                          <a:spcPts val="0"/>
                        </a:spcAft>
                      </a:pPr>
                      <a:r>
                        <a:rPr lang="en-US" sz="1500" b="1" dirty="0">
                          <a:solidFill>
                            <a:schemeClr val="bg1"/>
                          </a:solidFill>
                          <a:effectLst/>
                          <a:latin typeface="+mj-lt"/>
                          <a:ea typeface="Calibri" panose="020F0502020204030204" pitchFamily="34" charset="0"/>
                        </a:rPr>
                        <a:t>p</a:t>
                      </a:r>
                    </a:p>
                  </a:txBody>
                  <a:tcPr marL="45720" marR="45720" marT="27432" marB="27432" anchor="ctr"/>
                </a:tc>
                <a:extLst>
                  <a:ext uri="{0D108BD9-81ED-4DB2-BD59-A6C34878D82A}">
                    <a16:rowId xmlns:a16="http://schemas.microsoft.com/office/drawing/2014/main" val="1494038671"/>
                  </a:ext>
                </a:extLst>
              </a:tr>
              <a:tr h="302896">
                <a:tc>
                  <a:txBody>
                    <a:bodyPr/>
                    <a:lstStyle/>
                    <a:p>
                      <a:pPr algn="l">
                        <a:lnSpc>
                          <a:spcPts val="1700"/>
                        </a:lnSpc>
                        <a:spcAft>
                          <a:spcPts val="0"/>
                        </a:spcAft>
                      </a:pPr>
                      <a:r>
                        <a:rPr lang="en-GB" sz="1500" b="0" dirty="0">
                          <a:solidFill>
                            <a:schemeClr val="tx1"/>
                          </a:solidFill>
                          <a:effectLst/>
                          <a:latin typeface="+mj-lt"/>
                          <a:ea typeface="Times New Roman" panose="02020603050405020304" pitchFamily="18" charset="0"/>
                          <a:cs typeface="Arial" panose="020B0604020202020204" pitchFamily="34" charset="0"/>
                        </a:rPr>
                        <a:t>BMI, kg/m</a:t>
                      </a:r>
                      <a:r>
                        <a:rPr lang="en-GB" sz="1500" b="0" baseline="30000" dirty="0">
                          <a:solidFill>
                            <a:schemeClr val="tx1"/>
                          </a:solidFill>
                          <a:effectLst/>
                          <a:latin typeface="+mj-lt"/>
                          <a:ea typeface="Times New Roman" panose="02020603050405020304" pitchFamily="18" charset="0"/>
                          <a:cs typeface="Arial" panose="020B0604020202020204" pitchFamily="34" charset="0"/>
                        </a:rPr>
                        <a:t>2</a:t>
                      </a:r>
                      <a:r>
                        <a:rPr lang="en-GB" sz="1500" b="0" dirty="0">
                          <a:solidFill>
                            <a:schemeClr val="tx1"/>
                          </a:solidFill>
                          <a:effectLst/>
                          <a:latin typeface="+mj-lt"/>
                          <a:ea typeface="Times New Roman" panose="02020603050405020304" pitchFamily="18" charset="0"/>
                          <a:cs typeface="Arial" panose="020B0604020202020204" pitchFamily="34" charset="0"/>
                        </a:rPr>
                        <a:t>, mean (</a:t>
                      </a:r>
                      <a:r>
                        <a:rPr lang="en-GB" sz="1500" b="0" u="sng" dirty="0">
                          <a:solidFill>
                            <a:schemeClr val="tx1"/>
                          </a:solidFill>
                          <a:effectLst/>
                          <a:latin typeface="+mj-lt"/>
                          <a:ea typeface="Times New Roman" panose="02020603050405020304" pitchFamily="18" charset="0"/>
                          <a:cs typeface="Arial" panose="020B0604020202020204" pitchFamily="34" charset="0"/>
                        </a:rPr>
                        <a:t>+</a:t>
                      </a:r>
                      <a:r>
                        <a:rPr lang="en-GB" sz="1500" b="0" dirty="0">
                          <a:solidFill>
                            <a:schemeClr val="tx1"/>
                          </a:solidFill>
                          <a:effectLst/>
                          <a:latin typeface="+mj-lt"/>
                          <a:ea typeface="Times New Roman" panose="02020603050405020304" pitchFamily="18" charset="0"/>
                          <a:cs typeface="Arial" panose="020B0604020202020204" pitchFamily="34" charset="0"/>
                        </a:rPr>
                        <a:t>SD) </a:t>
                      </a:r>
                    </a:p>
                  </a:txBody>
                  <a:tcPr marL="45720" marR="45720" marT="36576" marB="36576" anchor="ctr"/>
                </a:tc>
                <a:tc>
                  <a:txBody>
                    <a:bodyPr/>
                    <a:lstStyle/>
                    <a:p>
                      <a:pPr algn="ctr">
                        <a:lnSpc>
                          <a:spcPts val="1700"/>
                        </a:lnSpc>
                        <a:spcAft>
                          <a:spcPts val="0"/>
                        </a:spcAft>
                      </a:pPr>
                      <a:r>
                        <a:rPr lang="en-GB" sz="1500" b="0" dirty="0">
                          <a:solidFill>
                            <a:schemeClr val="tx1"/>
                          </a:solidFill>
                          <a:effectLst/>
                          <a:latin typeface="+mj-lt"/>
                          <a:ea typeface="Times New Roman" panose="02020603050405020304" pitchFamily="18" charset="0"/>
                          <a:cs typeface="Arial" panose="020B0604020202020204" pitchFamily="34" charset="0"/>
                        </a:rPr>
                        <a:t>1.9 (</a:t>
                      </a:r>
                      <a:r>
                        <a:rPr lang="en-GB" sz="1500" b="0" u="sng" dirty="0">
                          <a:solidFill>
                            <a:schemeClr val="tx1"/>
                          </a:solidFill>
                          <a:effectLst/>
                          <a:latin typeface="+mj-lt"/>
                          <a:ea typeface="Times New Roman" panose="02020603050405020304" pitchFamily="18" charset="0"/>
                          <a:cs typeface="Arial" panose="020B0604020202020204" pitchFamily="34" charset="0"/>
                        </a:rPr>
                        <a:t>+</a:t>
                      </a:r>
                      <a:r>
                        <a:rPr lang="en-GB" sz="1500" b="0" dirty="0">
                          <a:solidFill>
                            <a:schemeClr val="tx1"/>
                          </a:solidFill>
                          <a:effectLst/>
                          <a:latin typeface="+mj-lt"/>
                          <a:ea typeface="Times New Roman" panose="02020603050405020304" pitchFamily="18" charset="0"/>
                          <a:cs typeface="Arial" panose="020B0604020202020204" pitchFamily="34" charset="0"/>
                        </a:rPr>
                        <a:t>0.32)</a:t>
                      </a:r>
                    </a:p>
                  </a:txBody>
                  <a:tcPr marL="45720" marR="45720" marT="36576" marB="36576" anchor="ctr"/>
                </a:tc>
                <a:tc>
                  <a:txBody>
                    <a:bodyPr/>
                    <a:lstStyle/>
                    <a:p>
                      <a:pPr algn="ctr">
                        <a:lnSpc>
                          <a:spcPts val="1700"/>
                        </a:lnSpc>
                        <a:spcAft>
                          <a:spcPts val="0"/>
                        </a:spcAft>
                      </a:pPr>
                      <a:r>
                        <a:rPr lang="en-GB" sz="1500" b="0" dirty="0">
                          <a:solidFill>
                            <a:schemeClr val="tx1"/>
                          </a:solidFill>
                          <a:effectLst/>
                          <a:latin typeface="+mj-lt"/>
                          <a:ea typeface="Times New Roman" panose="02020603050405020304" pitchFamily="18" charset="0"/>
                          <a:cs typeface="Arial" panose="020B0604020202020204" pitchFamily="34" charset="0"/>
                        </a:rPr>
                        <a:t>2.47 (</a:t>
                      </a:r>
                      <a:r>
                        <a:rPr lang="en-GB" sz="1500" b="0" u="sng" dirty="0">
                          <a:solidFill>
                            <a:schemeClr val="tx1"/>
                          </a:solidFill>
                          <a:effectLst/>
                          <a:latin typeface="+mj-lt"/>
                          <a:ea typeface="Times New Roman" panose="02020603050405020304" pitchFamily="18" charset="0"/>
                          <a:cs typeface="Arial" panose="020B0604020202020204" pitchFamily="34" charset="0"/>
                        </a:rPr>
                        <a:t>+</a:t>
                      </a:r>
                      <a:r>
                        <a:rPr lang="en-GB" sz="1500" b="0" dirty="0">
                          <a:solidFill>
                            <a:schemeClr val="tx1"/>
                          </a:solidFill>
                          <a:effectLst/>
                          <a:latin typeface="+mj-lt"/>
                          <a:ea typeface="Times New Roman" panose="02020603050405020304" pitchFamily="18" charset="0"/>
                          <a:cs typeface="Arial" panose="020B0604020202020204" pitchFamily="34" charset="0"/>
                        </a:rPr>
                        <a:t>0.3)</a:t>
                      </a:r>
                    </a:p>
                  </a:txBody>
                  <a:tcPr marL="45720" marR="45720" marT="36576" marB="36576" anchor="ct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lang="en-GB" sz="1500" b="0" dirty="0">
                          <a:solidFill>
                            <a:schemeClr val="tx1"/>
                          </a:solidFill>
                          <a:effectLst/>
                          <a:latin typeface="+mj-lt"/>
                          <a:ea typeface="Times New Roman" panose="02020603050405020304" pitchFamily="18" charset="0"/>
                          <a:cs typeface="Arial" panose="020B0604020202020204" pitchFamily="34" charset="0"/>
                        </a:rPr>
                        <a:t>0.006</a:t>
                      </a:r>
                    </a:p>
                  </a:txBody>
                  <a:tcPr marL="45720" marR="45720" marT="36576" marB="36576" anchor="ctr"/>
                </a:tc>
                <a:extLst>
                  <a:ext uri="{0D108BD9-81ED-4DB2-BD59-A6C34878D82A}">
                    <a16:rowId xmlns:a16="http://schemas.microsoft.com/office/drawing/2014/main" val="2068554940"/>
                  </a:ext>
                </a:extLst>
              </a:tr>
              <a:tr h="302896">
                <a:tc>
                  <a:txBody>
                    <a:bodyPr/>
                    <a:lstStyle/>
                    <a:p>
                      <a:pPr algn="l">
                        <a:lnSpc>
                          <a:spcPts val="1700"/>
                        </a:lnSpc>
                        <a:spcAft>
                          <a:spcPts val="0"/>
                        </a:spcAft>
                      </a:pPr>
                      <a:r>
                        <a:rPr lang="en-GB" sz="1500" b="0" dirty="0">
                          <a:solidFill>
                            <a:schemeClr val="tx1"/>
                          </a:solidFill>
                          <a:effectLst/>
                          <a:latin typeface="+mj-lt"/>
                          <a:ea typeface="Times New Roman" panose="02020603050405020304" pitchFamily="18" charset="0"/>
                          <a:cs typeface="Arial" panose="020B0604020202020204" pitchFamily="34" charset="0"/>
                        </a:rPr>
                        <a:t>Obesity (%)</a:t>
                      </a:r>
                    </a:p>
                  </a:txBody>
                  <a:tcPr marL="45720" marR="45720" marT="36576" marB="36576" anchor="ctr"/>
                </a:tc>
                <a:tc>
                  <a:txBody>
                    <a:bodyPr/>
                    <a:lstStyle/>
                    <a:p>
                      <a:pPr algn="ctr">
                        <a:lnSpc>
                          <a:spcPts val="1700"/>
                        </a:lnSpc>
                        <a:spcAft>
                          <a:spcPts val="0"/>
                        </a:spcAft>
                      </a:pPr>
                      <a:r>
                        <a:rPr lang="en-GB" sz="1500" b="0" dirty="0">
                          <a:solidFill>
                            <a:schemeClr val="tx1"/>
                          </a:solidFill>
                          <a:effectLst/>
                          <a:latin typeface="+mj-lt"/>
                          <a:ea typeface="Times New Roman" panose="02020603050405020304" pitchFamily="18" charset="0"/>
                          <a:cs typeface="Arial" panose="020B0604020202020204" pitchFamily="34" charset="0"/>
                        </a:rPr>
                        <a:t>+1.45%</a:t>
                      </a:r>
                    </a:p>
                  </a:txBody>
                  <a:tcPr marL="45720" marR="45720" marT="36576" marB="36576" anchor="ctr"/>
                </a:tc>
                <a:tc>
                  <a:txBody>
                    <a:bodyPr/>
                    <a:lstStyle/>
                    <a:p>
                      <a:pPr algn="ctr">
                        <a:lnSpc>
                          <a:spcPts val="1700"/>
                        </a:lnSpc>
                        <a:spcAft>
                          <a:spcPts val="0"/>
                        </a:spcAft>
                      </a:pPr>
                      <a:r>
                        <a:rPr lang="en-GB" sz="1500" b="0" dirty="0">
                          <a:solidFill>
                            <a:schemeClr val="tx1"/>
                          </a:solidFill>
                          <a:effectLst/>
                          <a:latin typeface="+mj-lt"/>
                          <a:ea typeface="Times New Roman" panose="02020603050405020304" pitchFamily="18" charset="0"/>
                          <a:cs typeface="Arial" panose="020B0604020202020204" pitchFamily="34" charset="0"/>
                        </a:rPr>
                        <a:t>+2.52%</a:t>
                      </a:r>
                    </a:p>
                  </a:txBody>
                  <a:tcPr marL="45720" marR="45720" marT="36576" marB="36576" anchor="ct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lang="en-GB" sz="1500" b="0" baseline="0" dirty="0">
                          <a:solidFill>
                            <a:schemeClr val="tx1"/>
                          </a:solidFill>
                          <a:effectLst/>
                          <a:latin typeface="+mj-lt"/>
                          <a:ea typeface="Times New Roman" panose="02020603050405020304" pitchFamily="18" charset="0"/>
                          <a:cs typeface="Arial" panose="020B0604020202020204" pitchFamily="34" charset="0"/>
                        </a:rPr>
                        <a:t>0.22</a:t>
                      </a:r>
                    </a:p>
                  </a:txBody>
                  <a:tcPr marL="45720" marR="45720" marT="36576" marB="36576" anchor="ctr"/>
                </a:tc>
                <a:extLst>
                  <a:ext uri="{0D108BD9-81ED-4DB2-BD59-A6C34878D82A}">
                    <a16:rowId xmlns:a16="http://schemas.microsoft.com/office/drawing/2014/main" val="1976464835"/>
                  </a:ext>
                </a:extLst>
              </a:tr>
              <a:tr h="302896">
                <a:tc>
                  <a:txBody>
                    <a:bodyPr/>
                    <a:lstStyle/>
                    <a:p>
                      <a:pPr marL="0" marR="0" fontAlgn="b">
                        <a:lnSpc>
                          <a:spcPts val="1700"/>
                        </a:lnSpc>
                        <a:spcBef>
                          <a:spcPts val="0"/>
                        </a:spcBef>
                        <a:spcAft>
                          <a:spcPts val="0"/>
                        </a:spcAft>
                      </a:pPr>
                      <a:r>
                        <a:rPr lang="en-US" sz="1500" dirty="0">
                          <a:solidFill>
                            <a:schemeClr val="tx1"/>
                          </a:solidFill>
                          <a:effectLst/>
                          <a:latin typeface="+mj-lt"/>
                          <a:ea typeface="Calibri" panose="020F0502020204030204" pitchFamily="34" charset="0"/>
                        </a:rPr>
                        <a:t>Total lean, kg, mean </a:t>
                      </a:r>
                      <a:r>
                        <a:rPr lang="en-GB" sz="1500" b="0" kern="1200" dirty="0">
                          <a:solidFill>
                            <a:schemeClr val="tx1"/>
                          </a:solidFill>
                          <a:effectLst/>
                          <a:latin typeface="+mn-lt"/>
                          <a:ea typeface="Times New Roman" panose="02020603050405020304" pitchFamily="18" charset="0"/>
                          <a:cs typeface="Arial" panose="020B0604020202020204" pitchFamily="34" charset="0"/>
                        </a:rPr>
                        <a:t>(</a:t>
                      </a:r>
                      <a:r>
                        <a:rPr lang="en-GB" sz="1500" b="0" u="sng" kern="1200" dirty="0">
                          <a:solidFill>
                            <a:schemeClr val="tx1"/>
                          </a:solidFill>
                          <a:effectLst/>
                          <a:latin typeface="+mn-lt"/>
                          <a:ea typeface="Times New Roman" panose="02020603050405020304" pitchFamily="18" charset="0"/>
                          <a:cs typeface="Arial" panose="020B0604020202020204" pitchFamily="34" charset="0"/>
                        </a:rPr>
                        <a:t>+</a:t>
                      </a:r>
                      <a:r>
                        <a:rPr lang="en-GB" sz="1500" b="0" kern="1200" dirty="0">
                          <a:solidFill>
                            <a:schemeClr val="tx1"/>
                          </a:solidFill>
                          <a:effectLst/>
                          <a:latin typeface="+mn-lt"/>
                          <a:ea typeface="Times New Roman" panose="02020603050405020304" pitchFamily="18" charset="0"/>
                          <a:cs typeface="Arial" panose="020B0604020202020204" pitchFamily="34" charset="0"/>
                        </a:rPr>
                        <a:t>SD)</a:t>
                      </a:r>
                      <a:endParaRPr lang="en-US" sz="1500" dirty="0">
                        <a:solidFill>
                          <a:schemeClr val="tx1"/>
                        </a:solidFill>
                        <a:effectLst/>
                        <a:latin typeface="+mj-lt"/>
                        <a:ea typeface="Calibri" panose="020F0502020204030204" pitchFamily="34" charset="0"/>
                      </a:endParaRPr>
                    </a:p>
                  </a:txBody>
                  <a:tcPr marL="45720" marR="45720" marT="36576" marB="36576" anchor="ctr"/>
                </a:tc>
                <a:tc>
                  <a:txBody>
                    <a:bodyPr/>
                    <a:lstStyle/>
                    <a:p>
                      <a:pPr marL="0" marR="0" algn="ctr" fontAlgn="b">
                        <a:lnSpc>
                          <a:spcPts val="1700"/>
                        </a:lnSpc>
                        <a:spcBef>
                          <a:spcPts val="0"/>
                        </a:spcBef>
                        <a:spcAft>
                          <a:spcPts val="0"/>
                        </a:spcAft>
                      </a:pPr>
                      <a:r>
                        <a:rPr lang="en-US" sz="1500" dirty="0">
                          <a:solidFill>
                            <a:schemeClr val="tx1"/>
                          </a:solidFill>
                          <a:effectLst/>
                          <a:latin typeface="+mj-lt"/>
                          <a:ea typeface="Calibri" panose="020F0502020204030204" pitchFamily="34" charset="0"/>
                        </a:rPr>
                        <a:t>-0.6 </a:t>
                      </a:r>
                      <a:r>
                        <a:rPr lang="en-GB" sz="1500" b="0" kern="1200" dirty="0">
                          <a:solidFill>
                            <a:schemeClr val="tx1"/>
                          </a:solidFill>
                          <a:effectLst/>
                          <a:latin typeface="+mn-lt"/>
                          <a:ea typeface="Times New Roman" panose="02020603050405020304" pitchFamily="18" charset="0"/>
                          <a:cs typeface="Arial" panose="020B0604020202020204" pitchFamily="34" charset="0"/>
                        </a:rPr>
                        <a:t>(</a:t>
                      </a:r>
                      <a:r>
                        <a:rPr lang="en-GB" sz="1500" b="0" u="sng" kern="1200" dirty="0">
                          <a:solidFill>
                            <a:schemeClr val="tx1"/>
                          </a:solidFill>
                          <a:effectLst/>
                          <a:latin typeface="+mn-lt"/>
                          <a:ea typeface="Times New Roman" panose="02020603050405020304" pitchFamily="18" charset="0"/>
                          <a:cs typeface="Arial" panose="020B0604020202020204" pitchFamily="34" charset="0"/>
                        </a:rPr>
                        <a:t>+</a:t>
                      </a:r>
                      <a:r>
                        <a:rPr lang="en-GB" sz="1500" b="0" kern="1200" dirty="0">
                          <a:solidFill>
                            <a:schemeClr val="tx1"/>
                          </a:solidFill>
                          <a:effectLst/>
                          <a:latin typeface="+mn-lt"/>
                          <a:ea typeface="Times New Roman" panose="02020603050405020304" pitchFamily="18" charset="0"/>
                          <a:cs typeface="Arial" panose="020B0604020202020204" pitchFamily="34" charset="0"/>
                        </a:rPr>
                        <a:t>0.7)</a:t>
                      </a:r>
                      <a:endParaRPr lang="en-US" sz="1500" dirty="0">
                        <a:solidFill>
                          <a:schemeClr val="tx1"/>
                        </a:solidFill>
                        <a:effectLst/>
                        <a:latin typeface="+mj-lt"/>
                        <a:ea typeface="Calibri" panose="020F0502020204030204" pitchFamily="34" charset="0"/>
                      </a:endParaRPr>
                    </a:p>
                  </a:txBody>
                  <a:tcPr marL="45720" marR="45720" marT="36576" marB="36576" anchor="ctr"/>
                </a:tc>
                <a:tc>
                  <a:txBody>
                    <a:bodyPr/>
                    <a:lstStyle/>
                    <a:p>
                      <a:pPr marL="0" marR="0" algn="ctr" fontAlgn="b">
                        <a:lnSpc>
                          <a:spcPts val="1700"/>
                        </a:lnSpc>
                        <a:spcBef>
                          <a:spcPts val="0"/>
                        </a:spcBef>
                        <a:spcAft>
                          <a:spcPts val="0"/>
                        </a:spcAft>
                      </a:pPr>
                      <a:r>
                        <a:rPr lang="en-US" sz="1500" dirty="0">
                          <a:solidFill>
                            <a:schemeClr val="tx1"/>
                          </a:solidFill>
                          <a:effectLst/>
                          <a:latin typeface="+mj-lt"/>
                          <a:ea typeface="Calibri" panose="020F0502020204030204" pitchFamily="34" charset="0"/>
                        </a:rPr>
                        <a:t>0.5 </a:t>
                      </a:r>
                      <a:r>
                        <a:rPr lang="en-GB" sz="1500" b="0" kern="1200" dirty="0">
                          <a:solidFill>
                            <a:schemeClr val="tx1"/>
                          </a:solidFill>
                          <a:effectLst/>
                          <a:latin typeface="+mn-lt"/>
                          <a:ea typeface="Times New Roman" panose="02020603050405020304" pitchFamily="18" charset="0"/>
                          <a:cs typeface="Arial" panose="020B0604020202020204" pitchFamily="34" charset="0"/>
                        </a:rPr>
                        <a:t>(</a:t>
                      </a:r>
                      <a:r>
                        <a:rPr lang="en-GB" sz="1500" b="0" u="sng" kern="1200" dirty="0">
                          <a:solidFill>
                            <a:schemeClr val="tx1"/>
                          </a:solidFill>
                          <a:effectLst/>
                          <a:latin typeface="+mn-lt"/>
                          <a:ea typeface="Times New Roman" panose="02020603050405020304" pitchFamily="18" charset="0"/>
                          <a:cs typeface="Arial" panose="020B0604020202020204" pitchFamily="34" charset="0"/>
                        </a:rPr>
                        <a:t>+</a:t>
                      </a:r>
                      <a:r>
                        <a:rPr lang="en-GB" sz="1500" b="0" kern="1200" dirty="0">
                          <a:solidFill>
                            <a:schemeClr val="tx1"/>
                          </a:solidFill>
                          <a:effectLst/>
                          <a:latin typeface="+mn-lt"/>
                          <a:ea typeface="Times New Roman" panose="02020603050405020304" pitchFamily="18" charset="0"/>
                          <a:cs typeface="Arial" panose="020B0604020202020204" pitchFamily="34" charset="0"/>
                        </a:rPr>
                        <a:t>1.1)</a:t>
                      </a:r>
                      <a:endParaRPr lang="en-US" sz="1500" dirty="0">
                        <a:solidFill>
                          <a:schemeClr val="tx1"/>
                        </a:solidFill>
                        <a:effectLst/>
                        <a:latin typeface="+mj-lt"/>
                        <a:ea typeface="Calibri" panose="020F0502020204030204" pitchFamily="34" charset="0"/>
                      </a:endParaRPr>
                    </a:p>
                  </a:txBody>
                  <a:tcPr marL="45720" marR="45720" marT="36576" marB="36576" anchor="ctr"/>
                </a:tc>
                <a:tc>
                  <a:txBody>
                    <a:bodyPr/>
                    <a:lstStyle/>
                    <a:p>
                      <a:pPr marL="0" marR="0" lvl="0" indent="0" algn="ctr" defTabSz="1540052" rtl="0" eaLnBrk="1" fontAlgn="b" latinLnBrk="0" hangingPunct="1">
                        <a:lnSpc>
                          <a:spcPts val="1700"/>
                        </a:lnSpc>
                        <a:spcBef>
                          <a:spcPts val="0"/>
                        </a:spcBef>
                        <a:spcAft>
                          <a:spcPts val="0"/>
                        </a:spcAft>
                        <a:buClrTx/>
                        <a:buSzTx/>
                        <a:buFontTx/>
                        <a:buNone/>
                        <a:tabLst/>
                        <a:defRPr/>
                      </a:pPr>
                      <a:r>
                        <a:rPr lang="en-US" sz="1500" dirty="0">
                          <a:solidFill>
                            <a:schemeClr val="tx1"/>
                          </a:solidFill>
                          <a:effectLst/>
                          <a:latin typeface="+mj-lt"/>
                          <a:ea typeface="Calibri" panose="020F0502020204030204" pitchFamily="34" charset="0"/>
                        </a:rPr>
                        <a:t>0.37</a:t>
                      </a:r>
                    </a:p>
                  </a:txBody>
                  <a:tcPr marL="45720" marR="45720" marT="36576" marB="36576" anchor="ctr"/>
                </a:tc>
                <a:extLst>
                  <a:ext uri="{0D108BD9-81ED-4DB2-BD59-A6C34878D82A}">
                    <a16:rowId xmlns:a16="http://schemas.microsoft.com/office/drawing/2014/main" val="3234987231"/>
                  </a:ext>
                </a:extLst>
              </a:tr>
              <a:tr h="302896">
                <a:tc>
                  <a:txBody>
                    <a:bodyPr/>
                    <a:lstStyle/>
                    <a:p>
                      <a:pPr algn="l">
                        <a:lnSpc>
                          <a:spcPts val="1700"/>
                        </a:lnSpc>
                        <a:spcAft>
                          <a:spcPts val="0"/>
                        </a:spcAft>
                      </a:pPr>
                      <a:r>
                        <a:rPr lang="en-GB" sz="1500" b="0" dirty="0">
                          <a:solidFill>
                            <a:schemeClr val="tx1"/>
                          </a:solidFill>
                          <a:effectLst/>
                          <a:latin typeface="+mj-lt"/>
                          <a:ea typeface="Times New Roman" panose="02020603050405020304" pitchFamily="18" charset="0"/>
                          <a:cs typeface="Arial" panose="020B0604020202020204" pitchFamily="34" charset="0"/>
                        </a:rPr>
                        <a:t>Total fat</a:t>
                      </a:r>
                      <a:r>
                        <a:rPr lang="en-US" sz="1500" kern="1200" dirty="0">
                          <a:solidFill>
                            <a:schemeClr val="tx1"/>
                          </a:solidFill>
                          <a:effectLst/>
                          <a:latin typeface="+mn-lt"/>
                          <a:ea typeface="Calibri" panose="020F0502020204030204" pitchFamily="34" charset="0"/>
                          <a:cs typeface="+mn-cs"/>
                        </a:rPr>
                        <a:t>, kg, mean </a:t>
                      </a:r>
                      <a:r>
                        <a:rPr lang="en-GB" sz="1500" b="0" kern="1200" dirty="0">
                          <a:solidFill>
                            <a:schemeClr val="tx1"/>
                          </a:solidFill>
                          <a:effectLst/>
                          <a:latin typeface="+mn-lt"/>
                          <a:ea typeface="Times New Roman" panose="02020603050405020304" pitchFamily="18" charset="0"/>
                          <a:cs typeface="Arial" panose="020B0604020202020204" pitchFamily="34" charset="0"/>
                        </a:rPr>
                        <a:t>(</a:t>
                      </a:r>
                      <a:r>
                        <a:rPr lang="en-GB" sz="1500" b="0" u="sng" kern="1200" dirty="0">
                          <a:solidFill>
                            <a:schemeClr val="tx1"/>
                          </a:solidFill>
                          <a:effectLst/>
                          <a:latin typeface="+mn-lt"/>
                          <a:ea typeface="Times New Roman" panose="02020603050405020304" pitchFamily="18" charset="0"/>
                          <a:cs typeface="Arial" panose="020B0604020202020204" pitchFamily="34" charset="0"/>
                        </a:rPr>
                        <a:t>+</a:t>
                      </a:r>
                      <a:r>
                        <a:rPr lang="en-GB" sz="1500" b="0" kern="1200" dirty="0">
                          <a:solidFill>
                            <a:schemeClr val="tx1"/>
                          </a:solidFill>
                          <a:effectLst/>
                          <a:latin typeface="+mn-lt"/>
                          <a:ea typeface="Times New Roman" panose="02020603050405020304" pitchFamily="18" charset="0"/>
                          <a:cs typeface="Arial" panose="020B0604020202020204" pitchFamily="34" charset="0"/>
                        </a:rPr>
                        <a:t>SD)</a:t>
                      </a:r>
                      <a:endParaRPr lang="en-GB" sz="1500" b="0" dirty="0">
                        <a:solidFill>
                          <a:schemeClr val="tx1"/>
                        </a:solidFill>
                        <a:effectLst/>
                        <a:latin typeface="+mj-lt"/>
                        <a:ea typeface="Times New Roman" panose="02020603050405020304" pitchFamily="18" charset="0"/>
                        <a:cs typeface="Arial" panose="020B0604020202020204" pitchFamily="34" charset="0"/>
                      </a:endParaRPr>
                    </a:p>
                  </a:txBody>
                  <a:tcPr marL="45720" marR="45720" marT="36576" marB="36576" anchor="ctr"/>
                </a:tc>
                <a:tc>
                  <a:txBody>
                    <a:bodyPr/>
                    <a:lstStyle/>
                    <a:p>
                      <a:pPr algn="ctr">
                        <a:lnSpc>
                          <a:spcPts val="1700"/>
                        </a:lnSpc>
                        <a:spcAft>
                          <a:spcPts val="0"/>
                        </a:spcAft>
                      </a:pPr>
                      <a:r>
                        <a:rPr lang="en-US" sz="1500" kern="1200" dirty="0">
                          <a:solidFill>
                            <a:schemeClr val="tx1"/>
                          </a:solidFill>
                          <a:effectLst/>
                          <a:latin typeface="+mn-lt"/>
                          <a:ea typeface="Calibri" panose="020F0502020204030204" pitchFamily="34" charset="0"/>
                          <a:cs typeface="+mn-cs"/>
                        </a:rPr>
                        <a:t>5.5 </a:t>
                      </a:r>
                      <a:r>
                        <a:rPr lang="en-GB" sz="1500" b="0" kern="1200" dirty="0">
                          <a:solidFill>
                            <a:schemeClr val="tx1"/>
                          </a:solidFill>
                          <a:effectLst/>
                          <a:latin typeface="+mn-lt"/>
                          <a:ea typeface="Times New Roman" panose="02020603050405020304" pitchFamily="18" charset="0"/>
                          <a:cs typeface="Arial" panose="020B0604020202020204" pitchFamily="34" charset="0"/>
                        </a:rPr>
                        <a:t>(</a:t>
                      </a:r>
                      <a:r>
                        <a:rPr lang="en-GB" sz="1500" b="0" u="sng" kern="1200" dirty="0">
                          <a:solidFill>
                            <a:schemeClr val="tx1"/>
                          </a:solidFill>
                          <a:effectLst/>
                          <a:latin typeface="+mn-lt"/>
                          <a:ea typeface="Times New Roman" panose="02020603050405020304" pitchFamily="18" charset="0"/>
                          <a:cs typeface="Arial" panose="020B0604020202020204" pitchFamily="34" charset="0"/>
                        </a:rPr>
                        <a:t>+</a:t>
                      </a:r>
                      <a:r>
                        <a:rPr lang="en-GB" sz="1500" b="0" kern="1200" dirty="0">
                          <a:solidFill>
                            <a:schemeClr val="tx1"/>
                          </a:solidFill>
                          <a:effectLst/>
                          <a:latin typeface="+mn-lt"/>
                          <a:ea typeface="Times New Roman" panose="02020603050405020304" pitchFamily="18" charset="0"/>
                          <a:cs typeface="Arial" panose="020B0604020202020204" pitchFamily="34" charset="0"/>
                        </a:rPr>
                        <a:t>0.9)</a:t>
                      </a:r>
                      <a:endParaRPr lang="en-GB" sz="1500" b="0" dirty="0">
                        <a:solidFill>
                          <a:schemeClr val="tx1"/>
                        </a:solidFill>
                        <a:effectLst/>
                        <a:latin typeface="+mj-lt"/>
                        <a:ea typeface="Times New Roman" panose="02020603050405020304" pitchFamily="18" charset="0"/>
                        <a:cs typeface="Arial" panose="020B0604020202020204" pitchFamily="34" charset="0"/>
                      </a:endParaRPr>
                    </a:p>
                  </a:txBody>
                  <a:tcPr marL="45720" marR="45720" marT="36576" marB="36576" anchor="ctr"/>
                </a:tc>
                <a:tc>
                  <a:txBody>
                    <a:bodyPr/>
                    <a:lstStyle/>
                    <a:p>
                      <a:pPr algn="ctr">
                        <a:lnSpc>
                          <a:spcPts val="1700"/>
                        </a:lnSpc>
                        <a:spcAft>
                          <a:spcPts val="0"/>
                        </a:spcAft>
                      </a:pPr>
                      <a:r>
                        <a:rPr lang="en-US" sz="1500" kern="1200" dirty="0">
                          <a:solidFill>
                            <a:schemeClr val="tx1"/>
                          </a:solidFill>
                          <a:effectLst/>
                          <a:latin typeface="+mn-lt"/>
                          <a:ea typeface="Calibri" panose="020F0502020204030204" pitchFamily="34" charset="0"/>
                          <a:cs typeface="+mn-cs"/>
                        </a:rPr>
                        <a:t>6.2 </a:t>
                      </a:r>
                      <a:r>
                        <a:rPr lang="en-GB" sz="1500" b="0" kern="1200" dirty="0">
                          <a:solidFill>
                            <a:schemeClr val="tx1"/>
                          </a:solidFill>
                          <a:effectLst/>
                          <a:latin typeface="+mn-lt"/>
                          <a:ea typeface="Times New Roman" panose="02020603050405020304" pitchFamily="18" charset="0"/>
                          <a:cs typeface="Arial" panose="020B0604020202020204" pitchFamily="34" charset="0"/>
                        </a:rPr>
                        <a:t>(</a:t>
                      </a:r>
                      <a:r>
                        <a:rPr lang="en-GB" sz="1500" b="0" u="sng" kern="1200" dirty="0">
                          <a:solidFill>
                            <a:schemeClr val="tx1"/>
                          </a:solidFill>
                          <a:effectLst/>
                          <a:latin typeface="+mn-lt"/>
                          <a:ea typeface="Times New Roman" panose="02020603050405020304" pitchFamily="18" charset="0"/>
                          <a:cs typeface="Arial" panose="020B0604020202020204" pitchFamily="34" charset="0"/>
                        </a:rPr>
                        <a:t>+</a:t>
                      </a:r>
                      <a:r>
                        <a:rPr lang="en-GB" sz="1500" b="0" kern="1200" dirty="0">
                          <a:solidFill>
                            <a:schemeClr val="tx1"/>
                          </a:solidFill>
                          <a:effectLst/>
                          <a:latin typeface="+mn-lt"/>
                          <a:ea typeface="Times New Roman" panose="02020603050405020304" pitchFamily="18" charset="0"/>
                          <a:cs typeface="Arial" panose="020B0604020202020204" pitchFamily="34" charset="0"/>
                        </a:rPr>
                        <a:t>1.7)</a:t>
                      </a:r>
                      <a:endParaRPr lang="en-GB" sz="1500" b="0" dirty="0">
                        <a:solidFill>
                          <a:schemeClr val="tx1"/>
                        </a:solidFill>
                        <a:effectLst/>
                        <a:latin typeface="+mj-lt"/>
                        <a:ea typeface="Times New Roman" panose="02020603050405020304" pitchFamily="18" charset="0"/>
                        <a:cs typeface="Arial" panose="020B0604020202020204" pitchFamily="34" charset="0"/>
                      </a:endParaRPr>
                    </a:p>
                  </a:txBody>
                  <a:tcPr marL="45720" marR="45720" marT="36576" marB="36576" anchor="ct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lang="en-GB" sz="1500" b="0" dirty="0">
                          <a:solidFill>
                            <a:schemeClr val="tx1"/>
                          </a:solidFill>
                          <a:effectLst/>
                          <a:latin typeface="+mj-lt"/>
                          <a:ea typeface="Times New Roman" panose="02020603050405020304" pitchFamily="18" charset="0"/>
                          <a:cs typeface="Arial" panose="020B0604020202020204" pitchFamily="34" charset="0"/>
                        </a:rPr>
                        <a:t>0.3</a:t>
                      </a:r>
                    </a:p>
                  </a:txBody>
                  <a:tcPr marL="45720" marR="45720" marT="36576" marB="36576" anchor="ctr"/>
                </a:tc>
                <a:extLst>
                  <a:ext uri="{0D108BD9-81ED-4DB2-BD59-A6C34878D82A}">
                    <a16:rowId xmlns:a16="http://schemas.microsoft.com/office/drawing/2014/main" val="252637802"/>
                  </a:ext>
                </a:extLst>
              </a:tr>
              <a:tr h="302896">
                <a:tc>
                  <a:txBody>
                    <a:bodyPr/>
                    <a:lstStyle/>
                    <a:p>
                      <a:pPr algn="l">
                        <a:lnSpc>
                          <a:spcPts val="1700"/>
                        </a:lnSpc>
                        <a:spcAft>
                          <a:spcPts val="0"/>
                        </a:spcAft>
                      </a:pPr>
                      <a:r>
                        <a:rPr lang="en-GB" sz="1500" b="0" dirty="0">
                          <a:solidFill>
                            <a:schemeClr val="tx1"/>
                          </a:solidFill>
                          <a:effectLst/>
                          <a:latin typeface="+mj-lt"/>
                          <a:ea typeface="Times New Roman" panose="02020603050405020304" pitchFamily="18" charset="0"/>
                          <a:cs typeface="Arial" panose="020B0604020202020204" pitchFamily="34" charset="0"/>
                        </a:rPr>
                        <a:t>VAT</a:t>
                      </a:r>
                      <a:r>
                        <a:rPr lang="en-US" sz="1500" kern="1200" dirty="0">
                          <a:solidFill>
                            <a:schemeClr val="tx1"/>
                          </a:solidFill>
                          <a:effectLst/>
                          <a:latin typeface="+mn-lt"/>
                          <a:ea typeface="Calibri" panose="020F0502020204030204" pitchFamily="34" charset="0"/>
                          <a:cs typeface="+mn-cs"/>
                        </a:rPr>
                        <a:t>, cm</a:t>
                      </a:r>
                      <a:r>
                        <a:rPr lang="en-US" sz="1500" kern="1200" baseline="30000" dirty="0">
                          <a:solidFill>
                            <a:schemeClr val="tx1"/>
                          </a:solidFill>
                          <a:effectLst/>
                          <a:latin typeface="+mn-lt"/>
                          <a:ea typeface="Calibri" panose="020F0502020204030204" pitchFamily="34" charset="0"/>
                          <a:cs typeface="+mn-cs"/>
                        </a:rPr>
                        <a:t>2</a:t>
                      </a:r>
                      <a:r>
                        <a:rPr lang="en-US" sz="1500" kern="1200" dirty="0">
                          <a:solidFill>
                            <a:schemeClr val="tx1"/>
                          </a:solidFill>
                          <a:effectLst/>
                          <a:latin typeface="+mn-lt"/>
                          <a:ea typeface="Calibri" panose="020F0502020204030204" pitchFamily="34" charset="0"/>
                          <a:cs typeface="+mn-cs"/>
                        </a:rPr>
                        <a:t>, mean </a:t>
                      </a:r>
                      <a:r>
                        <a:rPr lang="en-GB" sz="1500" b="0" kern="1200" dirty="0">
                          <a:solidFill>
                            <a:schemeClr val="tx1"/>
                          </a:solidFill>
                          <a:effectLst/>
                          <a:latin typeface="+mn-lt"/>
                          <a:ea typeface="Times New Roman" panose="02020603050405020304" pitchFamily="18" charset="0"/>
                          <a:cs typeface="Arial" panose="020B0604020202020204" pitchFamily="34" charset="0"/>
                        </a:rPr>
                        <a:t>(</a:t>
                      </a:r>
                      <a:r>
                        <a:rPr lang="en-GB" sz="1500" b="0" u="sng" kern="1200" dirty="0">
                          <a:solidFill>
                            <a:schemeClr val="tx1"/>
                          </a:solidFill>
                          <a:effectLst/>
                          <a:latin typeface="+mn-lt"/>
                          <a:ea typeface="Times New Roman" panose="02020603050405020304" pitchFamily="18" charset="0"/>
                          <a:cs typeface="Arial" panose="020B0604020202020204" pitchFamily="34" charset="0"/>
                        </a:rPr>
                        <a:t>+</a:t>
                      </a:r>
                      <a:r>
                        <a:rPr lang="en-GB" sz="1500" b="0" kern="1200" dirty="0">
                          <a:solidFill>
                            <a:schemeClr val="tx1"/>
                          </a:solidFill>
                          <a:effectLst/>
                          <a:latin typeface="+mn-lt"/>
                          <a:ea typeface="Times New Roman" panose="02020603050405020304" pitchFamily="18" charset="0"/>
                          <a:cs typeface="Arial" panose="020B0604020202020204" pitchFamily="34" charset="0"/>
                        </a:rPr>
                        <a:t>SD)</a:t>
                      </a:r>
                      <a:endParaRPr lang="en-GB" sz="1500" b="0" dirty="0">
                        <a:solidFill>
                          <a:schemeClr val="tx1"/>
                        </a:solidFill>
                        <a:effectLst/>
                        <a:latin typeface="+mj-lt"/>
                        <a:ea typeface="Times New Roman" panose="02020603050405020304" pitchFamily="18" charset="0"/>
                        <a:cs typeface="Arial" panose="020B0604020202020204" pitchFamily="34" charset="0"/>
                      </a:endParaRPr>
                    </a:p>
                  </a:txBody>
                  <a:tcPr marL="45720" marR="45720" marT="36576" marB="36576" anchor="ctr"/>
                </a:tc>
                <a:tc>
                  <a:txBody>
                    <a:bodyPr/>
                    <a:lstStyle/>
                    <a:p>
                      <a:pPr algn="ctr">
                        <a:lnSpc>
                          <a:spcPts val="1700"/>
                        </a:lnSpc>
                        <a:spcAft>
                          <a:spcPts val="0"/>
                        </a:spcAft>
                      </a:pPr>
                      <a:r>
                        <a:rPr lang="en-US" sz="1500" kern="1200" dirty="0">
                          <a:solidFill>
                            <a:schemeClr val="tx1"/>
                          </a:solidFill>
                          <a:effectLst/>
                          <a:latin typeface="+mn-lt"/>
                          <a:ea typeface="Calibri" panose="020F0502020204030204" pitchFamily="34" charset="0"/>
                          <a:cs typeface="+mn-cs"/>
                        </a:rPr>
                        <a:t>36 </a:t>
                      </a:r>
                      <a:r>
                        <a:rPr lang="en-GB" sz="1500" b="0" kern="1200" dirty="0">
                          <a:solidFill>
                            <a:schemeClr val="tx1"/>
                          </a:solidFill>
                          <a:effectLst/>
                          <a:latin typeface="+mn-lt"/>
                          <a:ea typeface="Times New Roman" panose="02020603050405020304" pitchFamily="18" charset="0"/>
                          <a:cs typeface="Arial" panose="020B0604020202020204" pitchFamily="34" charset="0"/>
                        </a:rPr>
                        <a:t>(</a:t>
                      </a:r>
                      <a:r>
                        <a:rPr lang="en-GB" sz="1500" b="0" u="sng" kern="1200" dirty="0">
                          <a:solidFill>
                            <a:schemeClr val="tx1"/>
                          </a:solidFill>
                          <a:effectLst/>
                          <a:latin typeface="+mn-lt"/>
                          <a:ea typeface="Times New Roman" panose="02020603050405020304" pitchFamily="18" charset="0"/>
                          <a:cs typeface="Arial" panose="020B0604020202020204" pitchFamily="34" charset="0"/>
                        </a:rPr>
                        <a:t>+</a:t>
                      </a:r>
                      <a:r>
                        <a:rPr lang="en-GB" sz="1500" b="0" kern="1200" dirty="0">
                          <a:solidFill>
                            <a:schemeClr val="tx1"/>
                          </a:solidFill>
                          <a:effectLst/>
                          <a:latin typeface="+mn-lt"/>
                          <a:ea typeface="Times New Roman" panose="02020603050405020304" pitchFamily="18" charset="0"/>
                          <a:cs typeface="Arial" panose="020B0604020202020204" pitchFamily="34" charset="0"/>
                        </a:rPr>
                        <a:t>15.8)</a:t>
                      </a:r>
                      <a:endParaRPr lang="en-GB" sz="1500" b="0" dirty="0">
                        <a:solidFill>
                          <a:schemeClr val="tx1"/>
                        </a:solidFill>
                        <a:effectLst/>
                        <a:latin typeface="+mj-lt"/>
                        <a:ea typeface="Times New Roman" panose="02020603050405020304" pitchFamily="18" charset="0"/>
                        <a:cs typeface="Arial" panose="020B0604020202020204" pitchFamily="34" charset="0"/>
                      </a:endParaRPr>
                    </a:p>
                  </a:txBody>
                  <a:tcPr marL="45720" marR="45720" marT="36576" marB="36576" anchor="ctr"/>
                </a:tc>
                <a:tc>
                  <a:txBody>
                    <a:bodyPr/>
                    <a:lstStyle/>
                    <a:p>
                      <a:pPr algn="ctr">
                        <a:lnSpc>
                          <a:spcPts val="1700"/>
                        </a:lnSpc>
                        <a:spcAft>
                          <a:spcPts val="0"/>
                        </a:spcAft>
                      </a:pPr>
                      <a:r>
                        <a:rPr lang="en-US" sz="1500" kern="1200" dirty="0">
                          <a:solidFill>
                            <a:schemeClr val="tx1"/>
                          </a:solidFill>
                          <a:effectLst/>
                          <a:latin typeface="+mn-lt"/>
                          <a:ea typeface="Calibri" panose="020F0502020204030204" pitchFamily="34" charset="0"/>
                          <a:cs typeface="+mn-cs"/>
                        </a:rPr>
                        <a:t>51.1 </a:t>
                      </a:r>
                      <a:r>
                        <a:rPr lang="en-GB" sz="1500" b="0" kern="1200" dirty="0">
                          <a:solidFill>
                            <a:schemeClr val="tx1"/>
                          </a:solidFill>
                          <a:effectLst/>
                          <a:latin typeface="+mn-lt"/>
                          <a:ea typeface="Times New Roman" panose="02020603050405020304" pitchFamily="18" charset="0"/>
                          <a:cs typeface="Arial" panose="020B0604020202020204" pitchFamily="34" charset="0"/>
                        </a:rPr>
                        <a:t>(</a:t>
                      </a:r>
                      <a:r>
                        <a:rPr lang="en-GB" sz="1500" b="0" u="sng" kern="1200" dirty="0">
                          <a:solidFill>
                            <a:schemeClr val="tx1"/>
                          </a:solidFill>
                          <a:effectLst/>
                          <a:latin typeface="+mn-lt"/>
                          <a:ea typeface="Times New Roman" panose="02020603050405020304" pitchFamily="18" charset="0"/>
                          <a:cs typeface="Arial" panose="020B0604020202020204" pitchFamily="34" charset="0"/>
                        </a:rPr>
                        <a:t>+</a:t>
                      </a:r>
                      <a:r>
                        <a:rPr lang="en-GB" sz="1500" b="0" kern="1200" dirty="0">
                          <a:solidFill>
                            <a:schemeClr val="tx1"/>
                          </a:solidFill>
                          <a:effectLst/>
                          <a:latin typeface="+mn-lt"/>
                          <a:ea typeface="Times New Roman" panose="02020603050405020304" pitchFamily="18" charset="0"/>
                          <a:cs typeface="Arial" panose="020B0604020202020204" pitchFamily="34" charset="0"/>
                        </a:rPr>
                        <a:t>14.4)</a:t>
                      </a:r>
                      <a:endParaRPr lang="en-GB" sz="1500" b="0" dirty="0">
                        <a:solidFill>
                          <a:schemeClr val="tx1"/>
                        </a:solidFill>
                        <a:effectLst/>
                        <a:latin typeface="+mj-lt"/>
                        <a:ea typeface="Times New Roman" panose="02020603050405020304" pitchFamily="18" charset="0"/>
                        <a:cs typeface="Arial" panose="020B0604020202020204" pitchFamily="34" charset="0"/>
                      </a:endParaRPr>
                    </a:p>
                  </a:txBody>
                  <a:tcPr marL="45720" marR="45720" marT="36576" marB="36576" anchor="ct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lang="en-GB" sz="1500" b="0" baseline="0" dirty="0">
                          <a:solidFill>
                            <a:schemeClr val="tx1"/>
                          </a:solidFill>
                          <a:effectLst/>
                          <a:latin typeface="+mj-lt"/>
                          <a:ea typeface="Times New Roman" panose="02020603050405020304" pitchFamily="18" charset="0"/>
                          <a:cs typeface="Arial" panose="020B0604020202020204" pitchFamily="34" charset="0"/>
                        </a:rPr>
                        <a:t>0.18</a:t>
                      </a:r>
                    </a:p>
                  </a:txBody>
                  <a:tcPr marL="45720" marR="45720" marT="36576" marB="36576" anchor="ctr"/>
                </a:tc>
                <a:extLst>
                  <a:ext uri="{0D108BD9-81ED-4DB2-BD59-A6C34878D82A}">
                    <a16:rowId xmlns:a16="http://schemas.microsoft.com/office/drawing/2014/main" val="1437993640"/>
                  </a:ext>
                </a:extLst>
              </a:tr>
              <a:tr h="302896">
                <a:tc>
                  <a:txBody>
                    <a:bodyPr/>
                    <a:lstStyle/>
                    <a:p>
                      <a:pPr marL="0" marR="0" lvl="0" indent="0" algn="l" defTabSz="914400" rtl="0" eaLnBrk="1" fontAlgn="auto" latinLnBrk="0" hangingPunct="1">
                        <a:lnSpc>
                          <a:spcPts val="1700"/>
                        </a:lnSpc>
                        <a:spcBef>
                          <a:spcPts val="0"/>
                        </a:spcBef>
                        <a:spcAft>
                          <a:spcPts val="0"/>
                        </a:spcAft>
                        <a:buClrTx/>
                        <a:buSzTx/>
                        <a:buFontTx/>
                        <a:buNone/>
                        <a:tabLst/>
                        <a:defRPr/>
                      </a:pPr>
                      <a:r>
                        <a:rPr lang="en-GB" sz="1500" b="0" kern="1200" dirty="0">
                          <a:solidFill>
                            <a:schemeClr val="tx1"/>
                          </a:solidFill>
                          <a:effectLst/>
                          <a:latin typeface="+mn-lt"/>
                          <a:ea typeface="Times New Roman" panose="02020603050405020304" pitchFamily="18" charset="0"/>
                          <a:cs typeface="Arial" panose="020B0604020202020204" pitchFamily="34" charset="0"/>
                        </a:rPr>
                        <a:t>SAT</a:t>
                      </a:r>
                      <a:r>
                        <a:rPr lang="en-US" sz="1500" kern="1200" dirty="0">
                          <a:solidFill>
                            <a:schemeClr val="tx1"/>
                          </a:solidFill>
                          <a:effectLst/>
                          <a:latin typeface="+mn-lt"/>
                          <a:ea typeface="Calibri" panose="020F0502020204030204" pitchFamily="34" charset="0"/>
                          <a:cs typeface="+mn-cs"/>
                        </a:rPr>
                        <a:t>, cm</a:t>
                      </a:r>
                      <a:r>
                        <a:rPr lang="en-US" sz="1500" kern="1200" baseline="30000" dirty="0">
                          <a:solidFill>
                            <a:schemeClr val="tx1"/>
                          </a:solidFill>
                          <a:effectLst/>
                          <a:latin typeface="+mn-lt"/>
                          <a:ea typeface="Calibri" panose="020F0502020204030204" pitchFamily="34" charset="0"/>
                          <a:cs typeface="+mn-cs"/>
                        </a:rPr>
                        <a:t>2</a:t>
                      </a:r>
                      <a:r>
                        <a:rPr lang="en-US" sz="1500" kern="1200" dirty="0">
                          <a:solidFill>
                            <a:schemeClr val="tx1"/>
                          </a:solidFill>
                          <a:effectLst/>
                          <a:latin typeface="+mn-lt"/>
                          <a:ea typeface="Calibri" panose="020F0502020204030204" pitchFamily="34" charset="0"/>
                          <a:cs typeface="+mn-cs"/>
                        </a:rPr>
                        <a:t>, mean </a:t>
                      </a:r>
                      <a:r>
                        <a:rPr lang="en-GB" sz="1500" b="0" kern="1200" dirty="0">
                          <a:solidFill>
                            <a:schemeClr val="tx1"/>
                          </a:solidFill>
                          <a:effectLst/>
                          <a:latin typeface="+mn-lt"/>
                          <a:ea typeface="Times New Roman" panose="02020603050405020304" pitchFamily="18" charset="0"/>
                          <a:cs typeface="Arial" panose="020B0604020202020204" pitchFamily="34" charset="0"/>
                        </a:rPr>
                        <a:t>(</a:t>
                      </a:r>
                      <a:r>
                        <a:rPr lang="en-GB" sz="1500" b="0" u="sng" kern="1200" dirty="0">
                          <a:solidFill>
                            <a:schemeClr val="tx1"/>
                          </a:solidFill>
                          <a:effectLst/>
                          <a:latin typeface="+mn-lt"/>
                          <a:ea typeface="Times New Roman" panose="02020603050405020304" pitchFamily="18" charset="0"/>
                          <a:cs typeface="Arial" panose="020B0604020202020204" pitchFamily="34" charset="0"/>
                        </a:rPr>
                        <a:t>+</a:t>
                      </a:r>
                      <a:r>
                        <a:rPr lang="en-GB" sz="1500" b="0" kern="1200" dirty="0">
                          <a:solidFill>
                            <a:schemeClr val="tx1"/>
                          </a:solidFill>
                          <a:effectLst/>
                          <a:latin typeface="+mn-lt"/>
                          <a:ea typeface="Times New Roman" panose="02020603050405020304" pitchFamily="18" charset="0"/>
                          <a:cs typeface="Arial" panose="020B0604020202020204" pitchFamily="34" charset="0"/>
                        </a:rPr>
                        <a:t>SD)</a:t>
                      </a:r>
                    </a:p>
                  </a:txBody>
                  <a:tcPr marL="45720" marR="45720" marT="36576" marB="36576" anchor="ctr"/>
                </a:tc>
                <a:tc>
                  <a:txBody>
                    <a:bodyPr/>
                    <a:lstStyle/>
                    <a:p>
                      <a:pPr algn="ctr">
                        <a:lnSpc>
                          <a:spcPts val="1700"/>
                        </a:lnSpc>
                        <a:spcAft>
                          <a:spcPts val="0"/>
                        </a:spcAft>
                      </a:pPr>
                      <a:r>
                        <a:rPr lang="en-US" sz="1500" kern="1200" dirty="0">
                          <a:solidFill>
                            <a:schemeClr val="tx1"/>
                          </a:solidFill>
                          <a:effectLst/>
                          <a:latin typeface="+mn-lt"/>
                          <a:ea typeface="Calibri" panose="020F0502020204030204" pitchFamily="34" charset="0"/>
                          <a:cs typeface="+mn-cs"/>
                        </a:rPr>
                        <a:t>45.5 </a:t>
                      </a:r>
                      <a:r>
                        <a:rPr lang="en-GB" sz="1500" b="0" kern="1200" dirty="0">
                          <a:solidFill>
                            <a:schemeClr val="tx1"/>
                          </a:solidFill>
                          <a:effectLst/>
                          <a:latin typeface="+mn-lt"/>
                          <a:ea typeface="Times New Roman" panose="02020603050405020304" pitchFamily="18" charset="0"/>
                          <a:cs typeface="Arial" panose="020B0604020202020204" pitchFamily="34" charset="0"/>
                        </a:rPr>
                        <a:t>(</a:t>
                      </a:r>
                      <a:r>
                        <a:rPr lang="en-GB" sz="1500" b="0" u="sng" kern="1200" dirty="0">
                          <a:solidFill>
                            <a:schemeClr val="tx1"/>
                          </a:solidFill>
                          <a:effectLst/>
                          <a:latin typeface="+mn-lt"/>
                          <a:ea typeface="Times New Roman" panose="02020603050405020304" pitchFamily="18" charset="0"/>
                          <a:cs typeface="Arial" panose="020B0604020202020204" pitchFamily="34" charset="0"/>
                        </a:rPr>
                        <a:t>+</a:t>
                      </a:r>
                      <a:r>
                        <a:rPr lang="en-GB" sz="1500" b="0" kern="1200" dirty="0">
                          <a:solidFill>
                            <a:schemeClr val="tx1"/>
                          </a:solidFill>
                          <a:effectLst/>
                          <a:latin typeface="+mn-lt"/>
                          <a:ea typeface="Times New Roman" panose="02020603050405020304" pitchFamily="18" charset="0"/>
                          <a:cs typeface="Arial" panose="020B0604020202020204" pitchFamily="34" charset="0"/>
                        </a:rPr>
                        <a:t>13.8)</a:t>
                      </a:r>
                      <a:endParaRPr lang="en-GB" sz="1500" b="0" dirty="0">
                        <a:solidFill>
                          <a:schemeClr val="tx1"/>
                        </a:solidFill>
                        <a:effectLst/>
                        <a:latin typeface="+mj-lt"/>
                        <a:ea typeface="Times New Roman" panose="02020603050405020304" pitchFamily="18" charset="0"/>
                        <a:cs typeface="Arial" panose="020B0604020202020204" pitchFamily="34" charset="0"/>
                      </a:endParaRPr>
                    </a:p>
                  </a:txBody>
                  <a:tcPr marL="45720" marR="45720" marT="36576" marB="36576" anchor="ctr"/>
                </a:tc>
                <a:tc>
                  <a:txBody>
                    <a:bodyPr/>
                    <a:lstStyle/>
                    <a:p>
                      <a:pPr algn="ctr">
                        <a:lnSpc>
                          <a:spcPts val="1700"/>
                        </a:lnSpc>
                        <a:spcAft>
                          <a:spcPts val="0"/>
                        </a:spcAft>
                      </a:pPr>
                      <a:r>
                        <a:rPr lang="en-US" sz="1500" kern="1200" dirty="0">
                          <a:solidFill>
                            <a:schemeClr val="tx1"/>
                          </a:solidFill>
                          <a:effectLst/>
                          <a:latin typeface="+mn-lt"/>
                          <a:ea typeface="Calibri" panose="020F0502020204030204" pitchFamily="34" charset="0"/>
                          <a:cs typeface="+mn-cs"/>
                        </a:rPr>
                        <a:t>61.3 </a:t>
                      </a:r>
                      <a:r>
                        <a:rPr lang="en-GB" sz="1500" b="0" kern="1200" dirty="0">
                          <a:solidFill>
                            <a:schemeClr val="tx1"/>
                          </a:solidFill>
                          <a:effectLst/>
                          <a:latin typeface="+mn-lt"/>
                          <a:ea typeface="Times New Roman" panose="02020603050405020304" pitchFamily="18" charset="0"/>
                          <a:cs typeface="Arial" panose="020B0604020202020204" pitchFamily="34" charset="0"/>
                        </a:rPr>
                        <a:t>(</a:t>
                      </a:r>
                      <a:r>
                        <a:rPr lang="en-GB" sz="1500" b="0" u="sng" kern="1200" dirty="0">
                          <a:solidFill>
                            <a:schemeClr val="tx1"/>
                          </a:solidFill>
                          <a:effectLst/>
                          <a:latin typeface="+mn-lt"/>
                          <a:ea typeface="Times New Roman" panose="02020603050405020304" pitchFamily="18" charset="0"/>
                          <a:cs typeface="Arial" panose="020B0604020202020204" pitchFamily="34" charset="0"/>
                        </a:rPr>
                        <a:t>+</a:t>
                      </a:r>
                      <a:r>
                        <a:rPr lang="en-GB" sz="1500" b="0" kern="1200" dirty="0">
                          <a:solidFill>
                            <a:schemeClr val="tx1"/>
                          </a:solidFill>
                          <a:effectLst/>
                          <a:latin typeface="+mn-lt"/>
                          <a:ea typeface="Times New Roman" panose="02020603050405020304" pitchFamily="18" charset="0"/>
                          <a:cs typeface="Arial" panose="020B0604020202020204" pitchFamily="34" charset="0"/>
                        </a:rPr>
                        <a:t>12.6)</a:t>
                      </a:r>
                      <a:endParaRPr lang="en-GB" sz="1500" b="0" dirty="0">
                        <a:solidFill>
                          <a:schemeClr val="tx1"/>
                        </a:solidFill>
                        <a:effectLst/>
                        <a:latin typeface="+mj-lt"/>
                        <a:ea typeface="Times New Roman" panose="02020603050405020304" pitchFamily="18" charset="0"/>
                        <a:cs typeface="Arial" panose="020B0604020202020204" pitchFamily="34" charset="0"/>
                      </a:endParaRPr>
                    </a:p>
                  </a:txBody>
                  <a:tcPr marL="45720" marR="45720" marT="36576" marB="36576" anchor="ctr"/>
                </a:tc>
                <a:tc>
                  <a:txBody>
                    <a:bodyPr/>
                    <a:lstStyle/>
                    <a:p>
                      <a:pPr algn="ctr">
                        <a:lnSpc>
                          <a:spcPts val="1700"/>
                        </a:lnSpc>
                        <a:spcAft>
                          <a:spcPts val="0"/>
                        </a:spcAft>
                      </a:pPr>
                      <a:r>
                        <a:rPr lang="en-GB" sz="1500" b="0" dirty="0">
                          <a:solidFill>
                            <a:schemeClr val="tx1"/>
                          </a:solidFill>
                          <a:effectLst/>
                          <a:latin typeface="+mj-lt"/>
                          <a:ea typeface="Times New Roman" panose="02020603050405020304" pitchFamily="18" charset="0"/>
                          <a:cs typeface="Arial" panose="020B0604020202020204" pitchFamily="34" charset="0"/>
                        </a:rPr>
                        <a:t>0.06</a:t>
                      </a:r>
                    </a:p>
                  </a:txBody>
                  <a:tcPr marL="45720" marR="45720" marT="36576" marB="36576" anchor="ctr"/>
                </a:tc>
                <a:extLst>
                  <a:ext uri="{0D108BD9-81ED-4DB2-BD59-A6C34878D82A}">
                    <a16:rowId xmlns:a16="http://schemas.microsoft.com/office/drawing/2014/main" val="4035449162"/>
                  </a:ext>
                </a:extLst>
              </a:tr>
              <a:tr h="302896">
                <a:tc>
                  <a:txBody>
                    <a:bodyPr/>
                    <a:lstStyle/>
                    <a:p>
                      <a:pPr marL="0" marR="0" lvl="0" indent="0" algn="l" defTabSz="342900" rtl="0" eaLnBrk="1" fontAlgn="auto" latinLnBrk="0" hangingPunct="1">
                        <a:lnSpc>
                          <a:spcPts val="1700"/>
                        </a:lnSpc>
                        <a:spcBef>
                          <a:spcPts val="0"/>
                        </a:spcBef>
                        <a:spcAft>
                          <a:spcPts val="0"/>
                        </a:spcAft>
                        <a:buClrTx/>
                        <a:buSzTx/>
                        <a:buFontTx/>
                        <a:buNone/>
                        <a:tabLst/>
                        <a:defRPr/>
                      </a:pPr>
                      <a:r>
                        <a:rPr lang="en-GB" sz="1500" b="0" kern="1200" dirty="0">
                          <a:solidFill>
                            <a:schemeClr val="tx1"/>
                          </a:solidFill>
                          <a:effectLst/>
                          <a:latin typeface="+mn-lt"/>
                          <a:ea typeface="Times New Roman" panose="02020603050405020304" pitchFamily="18" charset="0"/>
                          <a:cs typeface="Arial" panose="020B0604020202020204" pitchFamily="34" charset="0"/>
                        </a:rPr>
                        <a:t>EAT</a:t>
                      </a:r>
                      <a:r>
                        <a:rPr lang="en-US" sz="1500" kern="1200" dirty="0">
                          <a:solidFill>
                            <a:schemeClr val="tx1"/>
                          </a:solidFill>
                          <a:effectLst/>
                          <a:latin typeface="+mn-lt"/>
                          <a:ea typeface="Calibri" panose="020F0502020204030204" pitchFamily="34" charset="0"/>
                          <a:cs typeface="+mn-cs"/>
                        </a:rPr>
                        <a:t>, cm</a:t>
                      </a:r>
                      <a:r>
                        <a:rPr lang="en-US" sz="1500" kern="1200" baseline="30000" dirty="0">
                          <a:solidFill>
                            <a:schemeClr val="tx1"/>
                          </a:solidFill>
                          <a:effectLst/>
                          <a:latin typeface="+mn-lt"/>
                          <a:ea typeface="Calibri" panose="020F0502020204030204" pitchFamily="34" charset="0"/>
                          <a:cs typeface="+mn-cs"/>
                        </a:rPr>
                        <a:t>2</a:t>
                      </a:r>
                      <a:r>
                        <a:rPr lang="en-US" sz="1500" kern="1200" dirty="0">
                          <a:solidFill>
                            <a:schemeClr val="tx1"/>
                          </a:solidFill>
                          <a:effectLst/>
                          <a:latin typeface="+mn-lt"/>
                          <a:ea typeface="Calibri" panose="020F0502020204030204" pitchFamily="34" charset="0"/>
                          <a:cs typeface="+mn-cs"/>
                        </a:rPr>
                        <a:t>, mean </a:t>
                      </a:r>
                      <a:r>
                        <a:rPr lang="en-GB" sz="1500" b="0" kern="1200" dirty="0">
                          <a:solidFill>
                            <a:schemeClr val="tx1"/>
                          </a:solidFill>
                          <a:effectLst/>
                          <a:latin typeface="+mn-lt"/>
                          <a:ea typeface="Times New Roman" panose="02020603050405020304" pitchFamily="18" charset="0"/>
                          <a:cs typeface="Arial" panose="020B0604020202020204" pitchFamily="34" charset="0"/>
                        </a:rPr>
                        <a:t>(</a:t>
                      </a:r>
                      <a:r>
                        <a:rPr lang="en-GB" sz="1500" b="0" u="sng" kern="1200" dirty="0">
                          <a:solidFill>
                            <a:schemeClr val="tx1"/>
                          </a:solidFill>
                          <a:effectLst/>
                          <a:latin typeface="+mn-lt"/>
                          <a:ea typeface="Times New Roman" panose="02020603050405020304" pitchFamily="18" charset="0"/>
                          <a:cs typeface="Arial" panose="020B0604020202020204" pitchFamily="34" charset="0"/>
                        </a:rPr>
                        <a:t>+</a:t>
                      </a:r>
                      <a:r>
                        <a:rPr lang="en-GB" sz="1500" b="0" kern="1200" dirty="0">
                          <a:solidFill>
                            <a:schemeClr val="tx1"/>
                          </a:solidFill>
                          <a:effectLst/>
                          <a:latin typeface="+mn-lt"/>
                          <a:ea typeface="Times New Roman" panose="02020603050405020304" pitchFamily="18" charset="0"/>
                          <a:cs typeface="Arial" panose="020B0604020202020204" pitchFamily="34" charset="0"/>
                        </a:rPr>
                        <a:t>SD)</a:t>
                      </a:r>
                    </a:p>
                  </a:txBody>
                  <a:tcPr marL="45720" marR="45720" marT="36576" marB="36576" anchor="ctr"/>
                </a:tc>
                <a:tc>
                  <a:txBody>
                    <a:bodyPr/>
                    <a:lstStyle/>
                    <a:p>
                      <a:pPr algn="ctr">
                        <a:lnSpc>
                          <a:spcPts val="1700"/>
                        </a:lnSpc>
                        <a:spcAft>
                          <a:spcPts val="0"/>
                        </a:spcAft>
                      </a:pPr>
                      <a:r>
                        <a:rPr lang="en-US" sz="1500" kern="1200" dirty="0">
                          <a:solidFill>
                            <a:schemeClr val="tx1"/>
                          </a:solidFill>
                          <a:effectLst/>
                          <a:latin typeface="+mn-lt"/>
                          <a:ea typeface="Calibri" panose="020F0502020204030204" pitchFamily="34" charset="0"/>
                          <a:cs typeface="+mn-cs"/>
                        </a:rPr>
                        <a:t>9.8 </a:t>
                      </a:r>
                      <a:r>
                        <a:rPr lang="en-GB" sz="1500" b="0" kern="1200" dirty="0">
                          <a:solidFill>
                            <a:schemeClr val="tx1"/>
                          </a:solidFill>
                          <a:effectLst/>
                          <a:latin typeface="+mn-lt"/>
                          <a:ea typeface="Times New Roman" panose="02020603050405020304" pitchFamily="18" charset="0"/>
                          <a:cs typeface="Arial" panose="020B0604020202020204" pitchFamily="34" charset="0"/>
                        </a:rPr>
                        <a:t>(</a:t>
                      </a:r>
                      <a:r>
                        <a:rPr lang="en-GB" sz="1500" b="0" u="sng" kern="1200" dirty="0">
                          <a:solidFill>
                            <a:schemeClr val="tx1"/>
                          </a:solidFill>
                          <a:effectLst/>
                          <a:latin typeface="+mn-lt"/>
                          <a:ea typeface="Times New Roman" panose="02020603050405020304" pitchFamily="18" charset="0"/>
                          <a:cs typeface="Arial" panose="020B0604020202020204" pitchFamily="34" charset="0"/>
                        </a:rPr>
                        <a:t>+</a:t>
                      </a:r>
                      <a:r>
                        <a:rPr lang="en-GB" sz="1500" b="0" kern="1200" dirty="0">
                          <a:solidFill>
                            <a:schemeClr val="tx1"/>
                          </a:solidFill>
                          <a:effectLst/>
                          <a:latin typeface="+mn-lt"/>
                          <a:ea typeface="Times New Roman" panose="02020603050405020304" pitchFamily="18" charset="0"/>
                          <a:cs typeface="Arial" panose="020B0604020202020204" pitchFamily="34" charset="0"/>
                        </a:rPr>
                        <a:t>9.6)</a:t>
                      </a:r>
                      <a:endParaRPr lang="en-GB" sz="1500" b="0" dirty="0">
                        <a:solidFill>
                          <a:schemeClr val="tx1"/>
                        </a:solidFill>
                        <a:effectLst/>
                        <a:latin typeface="+mj-lt"/>
                        <a:ea typeface="Times New Roman" panose="02020603050405020304" pitchFamily="18" charset="0"/>
                        <a:cs typeface="Arial" panose="020B0604020202020204" pitchFamily="34" charset="0"/>
                      </a:endParaRPr>
                    </a:p>
                  </a:txBody>
                  <a:tcPr marL="45720" marR="45720" marT="36576" marB="36576" anchor="ctr"/>
                </a:tc>
                <a:tc>
                  <a:txBody>
                    <a:bodyPr/>
                    <a:lstStyle/>
                    <a:p>
                      <a:pPr algn="ctr">
                        <a:lnSpc>
                          <a:spcPts val="1700"/>
                        </a:lnSpc>
                        <a:spcAft>
                          <a:spcPts val="0"/>
                        </a:spcAft>
                      </a:pPr>
                      <a:r>
                        <a:rPr lang="en-US" sz="1500" kern="1200" dirty="0">
                          <a:solidFill>
                            <a:schemeClr val="tx1"/>
                          </a:solidFill>
                          <a:effectLst/>
                          <a:latin typeface="+mn-lt"/>
                          <a:ea typeface="Calibri" panose="020F0502020204030204" pitchFamily="34" charset="0"/>
                          <a:cs typeface="+mn-cs"/>
                        </a:rPr>
                        <a:t>12.7 </a:t>
                      </a:r>
                      <a:r>
                        <a:rPr lang="en-GB" sz="1500" b="0" kern="1200" dirty="0">
                          <a:solidFill>
                            <a:schemeClr val="tx1"/>
                          </a:solidFill>
                          <a:effectLst/>
                          <a:latin typeface="+mn-lt"/>
                          <a:ea typeface="Times New Roman" panose="02020603050405020304" pitchFamily="18" charset="0"/>
                          <a:cs typeface="Arial" panose="020B0604020202020204" pitchFamily="34" charset="0"/>
                        </a:rPr>
                        <a:t>(</a:t>
                      </a:r>
                      <a:r>
                        <a:rPr lang="en-GB" sz="1500" b="0" u="sng" kern="1200" dirty="0">
                          <a:solidFill>
                            <a:schemeClr val="tx1"/>
                          </a:solidFill>
                          <a:effectLst/>
                          <a:latin typeface="+mn-lt"/>
                          <a:ea typeface="Times New Roman" panose="02020603050405020304" pitchFamily="18" charset="0"/>
                          <a:cs typeface="Arial" panose="020B0604020202020204" pitchFamily="34" charset="0"/>
                        </a:rPr>
                        <a:t>+</a:t>
                      </a:r>
                      <a:r>
                        <a:rPr lang="en-GB" sz="1500" b="0" kern="1200" dirty="0">
                          <a:solidFill>
                            <a:schemeClr val="tx1"/>
                          </a:solidFill>
                          <a:effectLst/>
                          <a:latin typeface="+mn-lt"/>
                          <a:ea typeface="Times New Roman" panose="02020603050405020304" pitchFamily="18" charset="0"/>
                          <a:cs typeface="Arial" panose="020B0604020202020204" pitchFamily="34" charset="0"/>
                        </a:rPr>
                        <a:t>6.14)</a:t>
                      </a:r>
                      <a:endParaRPr lang="en-GB" sz="1500" b="0" dirty="0">
                        <a:solidFill>
                          <a:schemeClr val="tx1"/>
                        </a:solidFill>
                        <a:effectLst/>
                        <a:latin typeface="+mj-lt"/>
                        <a:ea typeface="Times New Roman" panose="02020603050405020304" pitchFamily="18" charset="0"/>
                        <a:cs typeface="Arial" panose="020B0604020202020204" pitchFamily="34" charset="0"/>
                      </a:endParaRPr>
                    </a:p>
                  </a:txBody>
                  <a:tcPr marL="45720" marR="45720" marT="36576" marB="36576" anchor="ct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lang="en-GB" sz="1500" b="0" baseline="0" dirty="0">
                          <a:solidFill>
                            <a:schemeClr val="tx1"/>
                          </a:solidFill>
                          <a:effectLst/>
                          <a:latin typeface="+mj-lt"/>
                          <a:ea typeface="Times New Roman" panose="02020603050405020304" pitchFamily="18" charset="0"/>
                          <a:cs typeface="Arial" panose="020B0604020202020204" pitchFamily="34" charset="0"/>
                        </a:rPr>
                        <a:t>0.16</a:t>
                      </a:r>
                    </a:p>
                  </a:txBody>
                  <a:tcPr marL="45720" marR="45720" marT="36576" marB="36576" anchor="ctr"/>
                </a:tc>
                <a:extLst>
                  <a:ext uri="{0D108BD9-81ED-4DB2-BD59-A6C34878D82A}">
                    <a16:rowId xmlns:a16="http://schemas.microsoft.com/office/drawing/2014/main" val="1769137216"/>
                  </a:ext>
                </a:extLst>
              </a:tr>
              <a:tr h="302896">
                <a:tc>
                  <a:txBody>
                    <a:bodyPr/>
                    <a:lstStyle/>
                    <a:p>
                      <a:pPr marL="0" marR="0" lvl="0" indent="0" algn="l" defTabSz="342900" rtl="0" eaLnBrk="1" fontAlgn="auto" latinLnBrk="0" hangingPunct="1">
                        <a:lnSpc>
                          <a:spcPts val="1700"/>
                        </a:lnSpc>
                        <a:spcBef>
                          <a:spcPts val="0"/>
                        </a:spcBef>
                        <a:spcAft>
                          <a:spcPts val="0"/>
                        </a:spcAft>
                        <a:buClrTx/>
                        <a:buSzTx/>
                        <a:buFontTx/>
                        <a:buNone/>
                        <a:tabLst/>
                        <a:defRPr/>
                      </a:pPr>
                      <a:r>
                        <a:rPr lang="fr-FR" sz="1500" b="0" kern="1200" dirty="0" err="1">
                          <a:solidFill>
                            <a:schemeClr val="tx1"/>
                          </a:solidFill>
                          <a:effectLst/>
                          <a:latin typeface="+mn-lt"/>
                          <a:ea typeface="Times New Roman" panose="02020603050405020304" pitchFamily="18" charset="0"/>
                          <a:cs typeface="Arial" panose="020B0604020202020204" pitchFamily="34" charset="0"/>
                        </a:rPr>
                        <a:t>Liver</a:t>
                      </a:r>
                      <a:r>
                        <a:rPr lang="fr-FR" sz="1500" b="0" kern="1200" dirty="0">
                          <a:solidFill>
                            <a:schemeClr val="tx1"/>
                          </a:solidFill>
                          <a:effectLst/>
                          <a:latin typeface="+mn-lt"/>
                          <a:ea typeface="Times New Roman" panose="02020603050405020304" pitchFamily="18" charset="0"/>
                          <a:cs typeface="Arial" panose="020B0604020202020204" pitchFamily="34" charset="0"/>
                        </a:rPr>
                        <a:t> to spleen ratio</a:t>
                      </a:r>
                      <a:r>
                        <a:rPr lang="en-US" sz="1500" kern="1200" dirty="0">
                          <a:solidFill>
                            <a:schemeClr val="tx1"/>
                          </a:solidFill>
                          <a:effectLst/>
                          <a:latin typeface="+mn-lt"/>
                          <a:ea typeface="Calibri" panose="020F0502020204030204" pitchFamily="34" charset="0"/>
                          <a:cs typeface="+mn-cs"/>
                        </a:rPr>
                        <a:t>, mean </a:t>
                      </a:r>
                      <a:r>
                        <a:rPr lang="en-GB" sz="1500" b="0" kern="1200" dirty="0">
                          <a:solidFill>
                            <a:schemeClr val="tx1"/>
                          </a:solidFill>
                          <a:effectLst/>
                          <a:latin typeface="+mn-lt"/>
                          <a:ea typeface="Times New Roman" panose="02020603050405020304" pitchFamily="18" charset="0"/>
                          <a:cs typeface="Arial" panose="020B0604020202020204" pitchFamily="34" charset="0"/>
                        </a:rPr>
                        <a:t>(</a:t>
                      </a:r>
                      <a:r>
                        <a:rPr lang="en-GB" sz="1500" b="0" u="sng" kern="1200" dirty="0">
                          <a:solidFill>
                            <a:schemeClr val="tx1"/>
                          </a:solidFill>
                          <a:effectLst/>
                          <a:latin typeface="+mn-lt"/>
                          <a:ea typeface="Times New Roman" panose="02020603050405020304" pitchFamily="18" charset="0"/>
                          <a:cs typeface="Arial" panose="020B0604020202020204" pitchFamily="34" charset="0"/>
                        </a:rPr>
                        <a:t>+</a:t>
                      </a:r>
                      <a:r>
                        <a:rPr lang="en-GB" sz="1500" b="0" kern="1200" dirty="0">
                          <a:solidFill>
                            <a:schemeClr val="tx1"/>
                          </a:solidFill>
                          <a:effectLst/>
                          <a:latin typeface="+mn-lt"/>
                          <a:ea typeface="Times New Roman" panose="02020603050405020304" pitchFamily="18" charset="0"/>
                          <a:cs typeface="Arial" panose="020B0604020202020204" pitchFamily="34" charset="0"/>
                        </a:rPr>
                        <a:t>SD)</a:t>
                      </a:r>
                    </a:p>
                  </a:txBody>
                  <a:tcPr marL="45720" marR="45720" marT="36576" marB="36576" anchor="ct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lang="en-US" sz="1500" kern="1200" dirty="0">
                          <a:solidFill>
                            <a:schemeClr val="tx1"/>
                          </a:solidFill>
                          <a:effectLst/>
                          <a:latin typeface="+mn-lt"/>
                          <a:ea typeface="Calibri" panose="020F0502020204030204" pitchFamily="34" charset="0"/>
                          <a:cs typeface="+mn-cs"/>
                        </a:rPr>
                        <a:t>-0.04 </a:t>
                      </a:r>
                      <a:r>
                        <a:rPr lang="en-GB" sz="1500" b="0" kern="1200" dirty="0">
                          <a:solidFill>
                            <a:schemeClr val="tx1"/>
                          </a:solidFill>
                          <a:effectLst/>
                          <a:latin typeface="+mn-lt"/>
                          <a:ea typeface="Times New Roman" panose="02020603050405020304" pitchFamily="18" charset="0"/>
                          <a:cs typeface="Arial" panose="020B0604020202020204" pitchFamily="34" charset="0"/>
                        </a:rPr>
                        <a:t>(</a:t>
                      </a:r>
                      <a:r>
                        <a:rPr lang="en-GB" sz="1500" b="0" u="sng" kern="1200" dirty="0">
                          <a:solidFill>
                            <a:schemeClr val="tx1"/>
                          </a:solidFill>
                          <a:effectLst/>
                          <a:latin typeface="+mn-lt"/>
                          <a:ea typeface="Times New Roman" panose="02020603050405020304" pitchFamily="18" charset="0"/>
                          <a:cs typeface="Arial" panose="020B0604020202020204" pitchFamily="34" charset="0"/>
                        </a:rPr>
                        <a:t>+</a:t>
                      </a:r>
                      <a:r>
                        <a:rPr lang="en-GB" sz="1500" b="0" kern="1200" dirty="0">
                          <a:solidFill>
                            <a:schemeClr val="tx1"/>
                          </a:solidFill>
                          <a:effectLst/>
                          <a:latin typeface="+mn-lt"/>
                          <a:ea typeface="Times New Roman" panose="02020603050405020304" pitchFamily="18" charset="0"/>
                          <a:cs typeface="Arial" panose="020B0604020202020204" pitchFamily="34" charset="0"/>
                        </a:rPr>
                        <a:t>0.06)</a:t>
                      </a:r>
                      <a:endParaRPr lang="en-GB" sz="1500" b="0" dirty="0">
                        <a:solidFill>
                          <a:schemeClr val="tx1"/>
                        </a:solidFill>
                        <a:effectLst/>
                        <a:latin typeface="+mj-lt"/>
                        <a:ea typeface="Times New Roman" panose="02020603050405020304" pitchFamily="18" charset="0"/>
                        <a:cs typeface="Arial" panose="020B0604020202020204" pitchFamily="34" charset="0"/>
                      </a:endParaRPr>
                    </a:p>
                  </a:txBody>
                  <a:tcPr marL="45720" marR="45720" marT="36576" marB="36576" anchor="ct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lang="en-US" sz="1500" kern="1200" dirty="0">
                          <a:solidFill>
                            <a:schemeClr val="tx1"/>
                          </a:solidFill>
                          <a:effectLst/>
                          <a:latin typeface="+mn-lt"/>
                          <a:ea typeface="Calibri" panose="020F0502020204030204" pitchFamily="34" charset="0"/>
                          <a:cs typeface="+mn-cs"/>
                        </a:rPr>
                        <a:t>-0.15 </a:t>
                      </a:r>
                      <a:r>
                        <a:rPr lang="en-GB" sz="1500" b="0" kern="1200" dirty="0">
                          <a:solidFill>
                            <a:schemeClr val="tx1"/>
                          </a:solidFill>
                          <a:effectLst/>
                          <a:latin typeface="+mn-lt"/>
                          <a:ea typeface="Times New Roman" panose="02020603050405020304" pitchFamily="18" charset="0"/>
                          <a:cs typeface="Arial" panose="020B0604020202020204" pitchFamily="34" charset="0"/>
                        </a:rPr>
                        <a:t>(</a:t>
                      </a:r>
                      <a:r>
                        <a:rPr lang="en-GB" sz="1500" b="0" u="sng" kern="1200" dirty="0">
                          <a:solidFill>
                            <a:schemeClr val="tx1"/>
                          </a:solidFill>
                          <a:effectLst/>
                          <a:latin typeface="+mn-lt"/>
                          <a:ea typeface="Times New Roman" panose="02020603050405020304" pitchFamily="18" charset="0"/>
                          <a:cs typeface="Arial" panose="020B0604020202020204" pitchFamily="34" charset="0"/>
                        </a:rPr>
                        <a:t>+</a:t>
                      </a:r>
                      <a:r>
                        <a:rPr lang="en-GB" sz="1500" b="0" kern="1200" dirty="0">
                          <a:solidFill>
                            <a:schemeClr val="tx1"/>
                          </a:solidFill>
                          <a:effectLst/>
                          <a:latin typeface="+mn-lt"/>
                          <a:ea typeface="Times New Roman" panose="02020603050405020304" pitchFamily="18" charset="0"/>
                          <a:cs typeface="Arial" panose="020B0604020202020204" pitchFamily="34" charset="0"/>
                        </a:rPr>
                        <a:t>0.06)</a:t>
                      </a:r>
                      <a:endParaRPr lang="en-GB" sz="1500" b="0" dirty="0">
                        <a:solidFill>
                          <a:schemeClr val="tx1"/>
                        </a:solidFill>
                        <a:effectLst/>
                        <a:latin typeface="+mj-lt"/>
                        <a:ea typeface="Times New Roman" panose="02020603050405020304" pitchFamily="18" charset="0"/>
                        <a:cs typeface="Arial" panose="020B0604020202020204" pitchFamily="34" charset="0"/>
                      </a:endParaRPr>
                    </a:p>
                  </a:txBody>
                  <a:tcPr marL="45720" marR="45720" marT="36576" marB="36576" anchor="ct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lang="en-GB" sz="1500" b="0" dirty="0">
                          <a:solidFill>
                            <a:schemeClr val="tx1"/>
                          </a:solidFill>
                          <a:effectLst/>
                          <a:latin typeface="+mj-lt"/>
                          <a:ea typeface="Times New Roman" panose="02020603050405020304" pitchFamily="18" charset="0"/>
                          <a:cs typeface="Arial" panose="020B0604020202020204" pitchFamily="34" charset="0"/>
                        </a:rPr>
                        <a:t>0.62</a:t>
                      </a:r>
                    </a:p>
                  </a:txBody>
                  <a:tcPr marL="45720" marR="45720" marT="36576" marB="36576" anchor="ctr"/>
                </a:tc>
                <a:extLst>
                  <a:ext uri="{0D108BD9-81ED-4DB2-BD59-A6C34878D82A}">
                    <a16:rowId xmlns:a16="http://schemas.microsoft.com/office/drawing/2014/main" val="4204133180"/>
                  </a:ext>
                </a:extLst>
              </a:tr>
            </a:tbl>
          </a:graphicData>
        </a:graphic>
      </p:graphicFrame>
      <p:graphicFrame>
        <p:nvGraphicFramePr>
          <p:cNvPr id="18" name="Tableau 7">
            <a:extLst>
              <a:ext uri="{FF2B5EF4-FFF2-40B4-BE49-F238E27FC236}">
                <a16:creationId xmlns:a16="http://schemas.microsoft.com/office/drawing/2014/main" id="{4123E710-584D-7145-8612-16CB5FBC7FE3}"/>
              </a:ext>
            </a:extLst>
          </p:cNvPr>
          <p:cNvGraphicFramePr>
            <a:graphicFrameLocks noGrp="1"/>
          </p:cNvGraphicFramePr>
          <p:nvPr>
            <p:extLst>
              <p:ext uri="{D42A27DB-BD31-4B8C-83A1-F6EECF244321}">
                <p14:modId xmlns:p14="http://schemas.microsoft.com/office/powerpoint/2010/main" val="1637892734"/>
              </p:ext>
            </p:extLst>
          </p:nvPr>
        </p:nvGraphicFramePr>
        <p:xfrm>
          <a:off x="6303513" y="2121038"/>
          <a:ext cx="5278886" cy="3159386"/>
        </p:xfrm>
        <a:graphic>
          <a:graphicData uri="http://schemas.openxmlformats.org/drawingml/2006/table">
            <a:tbl>
              <a:tblPr firstRow="1" bandRow="1">
                <a:tableStyleId>{5C22544A-7EE6-4342-B048-85BDC9FD1C3A}</a:tableStyleId>
              </a:tblPr>
              <a:tblGrid>
                <a:gridCol w="1648090">
                  <a:extLst>
                    <a:ext uri="{9D8B030D-6E8A-4147-A177-3AD203B41FA5}">
                      <a16:colId xmlns:a16="http://schemas.microsoft.com/office/drawing/2014/main" val="2062881112"/>
                    </a:ext>
                  </a:extLst>
                </a:gridCol>
                <a:gridCol w="1648090">
                  <a:extLst>
                    <a:ext uri="{9D8B030D-6E8A-4147-A177-3AD203B41FA5}">
                      <a16:colId xmlns:a16="http://schemas.microsoft.com/office/drawing/2014/main" val="1462230904"/>
                    </a:ext>
                  </a:extLst>
                </a:gridCol>
                <a:gridCol w="773486">
                  <a:extLst>
                    <a:ext uri="{9D8B030D-6E8A-4147-A177-3AD203B41FA5}">
                      <a16:colId xmlns:a16="http://schemas.microsoft.com/office/drawing/2014/main" val="2882795447"/>
                    </a:ext>
                  </a:extLst>
                </a:gridCol>
                <a:gridCol w="1209220">
                  <a:extLst>
                    <a:ext uri="{9D8B030D-6E8A-4147-A177-3AD203B41FA5}">
                      <a16:colId xmlns:a16="http://schemas.microsoft.com/office/drawing/2014/main" val="3167564420"/>
                    </a:ext>
                  </a:extLst>
                </a:gridCol>
              </a:tblGrid>
              <a:tr h="1139578">
                <a:tc>
                  <a:txBody>
                    <a:bodyPr/>
                    <a:lstStyle/>
                    <a:p>
                      <a:pPr marL="0" marR="0" algn="ctr">
                        <a:lnSpc>
                          <a:spcPts val="1700"/>
                        </a:lnSpc>
                        <a:spcBef>
                          <a:spcPts val="0"/>
                        </a:spcBef>
                        <a:spcAft>
                          <a:spcPts val="0"/>
                        </a:spcAft>
                      </a:pPr>
                      <a:r>
                        <a:rPr lang="en-US" sz="1500" b="1" strike="noStrike" kern="1200" dirty="0">
                          <a:solidFill>
                            <a:schemeClr val="bg1"/>
                          </a:solidFill>
                          <a:effectLst/>
                          <a:latin typeface="+mj-lt"/>
                        </a:rPr>
                        <a:t>INSTI-n </a:t>
                      </a:r>
                      <a:br>
                        <a:rPr lang="en-US" sz="1500" b="1" strike="noStrike" kern="1200" dirty="0">
                          <a:solidFill>
                            <a:schemeClr val="bg1"/>
                          </a:solidFill>
                          <a:effectLst/>
                          <a:latin typeface="+mj-lt"/>
                        </a:rPr>
                      </a:br>
                      <a:r>
                        <a:rPr lang="en-US" sz="1500" b="1" strike="noStrike" kern="1200" dirty="0">
                          <a:solidFill>
                            <a:schemeClr val="bg1"/>
                          </a:solidFill>
                          <a:effectLst/>
                          <a:latin typeface="+mj-lt"/>
                        </a:rPr>
                        <a:t>DELTA change</a:t>
                      </a:r>
                    </a:p>
                    <a:p>
                      <a:pPr marL="0" marR="0" algn="ctr">
                        <a:lnSpc>
                          <a:spcPts val="1700"/>
                        </a:lnSpc>
                        <a:spcBef>
                          <a:spcPts val="0"/>
                        </a:spcBef>
                        <a:spcAft>
                          <a:spcPts val="0"/>
                        </a:spcAft>
                      </a:pPr>
                      <a:r>
                        <a:rPr lang="en-US" sz="1500" b="1" strike="noStrike" kern="1200" dirty="0">
                          <a:solidFill>
                            <a:schemeClr val="bg1"/>
                          </a:solidFill>
                          <a:effectLst/>
                          <a:latin typeface="+mj-lt"/>
                        </a:rPr>
                        <a:t>N=51</a:t>
                      </a:r>
                    </a:p>
                  </a:txBody>
                  <a:tcPr marL="45720" marR="45720" marT="27432" marB="27432" anchor="ctr"/>
                </a:tc>
                <a:tc>
                  <a:txBody>
                    <a:bodyPr/>
                    <a:lstStyle/>
                    <a:p>
                      <a:pPr marL="0" marR="0" algn="ctr">
                        <a:lnSpc>
                          <a:spcPts val="1700"/>
                        </a:lnSpc>
                        <a:spcBef>
                          <a:spcPts val="0"/>
                        </a:spcBef>
                        <a:spcAft>
                          <a:spcPts val="0"/>
                        </a:spcAft>
                      </a:pPr>
                      <a:r>
                        <a:rPr lang="en-US" sz="1500" b="1" strike="noStrike" kern="1200" dirty="0">
                          <a:solidFill>
                            <a:schemeClr val="bg1"/>
                          </a:solidFill>
                          <a:effectLst/>
                          <a:latin typeface="+mn-lt"/>
                          <a:ea typeface="+mn-ea"/>
                          <a:cs typeface="+mn-cs"/>
                        </a:rPr>
                        <a:t>INSTI-s </a:t>
                      </a:r>
                      <a:br>
                        <a:rPr lang="en-US" sz="1500" b="1" strike="noStrike" kern="1200" dirty="0">
                          <a:solidFill>
                            <a:schemeClr val="bg1"/>
                          </a:solidFill>
                          <a:effectLst/>
                          <a:latin typeface="+mn-lt"/>
                          <a:ea typeface="+mn-ea"/>
                          <a:cs typeface="+mn-cs"/>
                        </a:rPr>
                      </a:br>
                      <a:r>
                        <a:rPr lang="en-US" sz="1500" b="1" strike="noStrike" kern="1200" dirty="0">
                          <a:solidFill>
                            <a:schemeClr val="bg1"/>
                          </a:solidFill>
                          <a:effectLst/>
                          <a:latin typeface="+mn-lt"/>
                          <a:ea typeface="+mn-ea"/>
                          <a:cs typeface="+mn-cs"/>
                        </a:rPr>
                        <a:t>DELTA change</a:t>
                      </a:r>
                    </a:p>
                    <a:p>
                      <a:pPr marL="0" marR="0" algn="ctr">
                        <a:lnSpc>
                          <a:spcPts val="1700"/>
                        </a:lnSpc>
                        <a:spcBef>
                          <a:spcPts val="0"/>
                        </a:spcBef>
                        <a:spcAft>
                          <a:spcPts val="0"/>
                        </a:spcAft>
                      </a:pPr>
                      <a:r>
                        <a:rPr lang="en-US" sz="1500" b="1" strike="noStrike" kern="1200" dirty="0">
                          <a:solidFill>
                            <a:schemeClr val="bg1"/>
                          </a:solidFill>
                          <a:effectLst/>
                          <a:latin typeface="+mn-lt"/>
                          <a:ea typeface="+mn-ea"/>
                          <a:cs typeface="+mn-cs"/>
                        </a:rPr>
                        <a:t>N=57</a:t>
                      </a:r>
                    </a:p>
                  </a:txBody>
                  <a:tcPr marL="45720" marR="45720" marT="27432" marB="27432" anchor="ctr"/>
                </a:tc>
                <a:tc>
                  <a:txBody>
                    <a:bodyPr/>
                    <a:lstStyle/>
                    <a:p>
                      <a:pPr marL="0" marR="0" algn="ctr">
                        <a:lnSpc>
                          <a:spcPts val="1700"/>
                        </a:lnSpc>
                        <a:spcBef>
                          <a:spcPts val="0"/>
                        </a:spcBef>
                        <a:spcAft>
                          <a:spcPts val="0"/>
                        </a:spcAft>
                      </a:pPr>
                      <a:r>
                        <a:rPr lang="en-US" sz="1500" b="1" dirty="0">
                          <a:solidFill>
                            <a:schemeClr val="bg1"/>
                          </a:solidFill>
                          <a:effectLst/>
                          <a:latin typeface="+mj-lt"/>
                          <a:ea typeface="Calibri" panose="020F0502020204030204" pitchFamily="34" charset="0"/>
                        </a:rPr>
                        <a:t>p</a:t>
                      </a:r>
                    </a:p>
                  </a:txBody>
                  <a:tcPr marL="45720" marR="45720" marT="27432" marB="27432" anchor="ctr"/>
                </a:tc>
                <a:tc>
                  <a:txBody>
                    <a:bodyPr/>
                    <a:lstStyle/>
                    <a:p>
                      <a:pPr marL="0" marR="0" algn="ctr">
                        <a:lnSpc>
                          <a:spcPts val="1700"/>
                        </a:lnSpc>
                        <a:spcBef>
                          <a:spcPts val="0"/>
                        </a:spcBef>
                        <a:spcAft>
                          <a:spcPts val="0"/>
                        </a:spcAft>
                      </a:pPr>
                      <a:endParaRPr lang="en-US" sz="1500" b="1" dirty="0">
                        <a:solidFill>
                          <a:schemeClr val="bg1"/>
                        </a:solidFill>
                        <a:effectLst/>
                        <a:latin typeface="+mj-lt"/>
                        <a:ea typeface="Calibri" panose="020F0502020204030204" pitchFamily="34" charset="0"/>
                      </a:endParaRPr>
                    </a:p>
                  </a:txBody>
                  <a:tcPr marL="45720" marR="45720" marT="27432" marB="27432" anchor="ctr">
                    <a:noFill/>
                  </a:tcPr>
                </a:tc>
                <a:extLst>
                  <a:ext uri="{0D108BD9-81ED-4DB2-BD59-A6C34878D82A}">
                    <a16:rowId xmlns:a16="http://schemas.microsoft.com/office/drawing/2014/main" val="1494038671"/>
                  </a:ext>
                </a:extLst>
              </a:tr>
              <a:tr h="468850">
                <a:tc>
                  <a:txBody>
                    <a:bodyPr/>
                    <a:lstStyle/>
                    <a:p>
                      <a:pPr algn="ctr">
                        <a:lnSpc>
                          <a:spcPts val="1700"/>
                        </a:lnSpc>
                        <a:spcAft>
                          <a:spcPts val="0"/>
                        </a:spcAft>
                      </a:pPr>
                      <a:r>
                        <a:rPr lang="en-GB" sz="1500" b="0" dirty="0">
                          <a:solidFill>
                            <a:schemeClr val="tx1"/>
                          </a:solidFill>
                          <a:effectLst/>
                          <a:latin typeface="+mj-lt"/>
                          <a:ea typeface="Times New Roman" panose="02020603050405020304" pitchFamily="18" charset="0"/>
                          <a:cs typeface="Arial" panose="020B0604020202020204" pitchFamily="34" charset="0"/>
                        </a:rPr>
                        <a:t>-2 (</a:t>
                      </a:r>
                      <a:r>
                        <a:rPr lang="en-GB" sz="1500" b="0" u="sng" dirty="0">
                          <a:solidFill>
                            <a:schemeClr val="tx1"/>
                          </a:solidFill>
                          <a:effectLst/>
                          <a:latin typeface="+mj-lt"/>
                          <a:ea typeface="Times New Roman" panose="02020603050405020304" pitchFamily="18" charset="0"/>
                          <a:cs typeface="Arial" panose="020B0604020202020204" pitchFamily="34" charset="0"/>
                        </a:rPr>
                        <a:t>+</a:t>
                      </a:r>
                      <a:r>
                        <a:rPr lang="en-GB" sz="1500" b="0" dirty="0">
                          <a:solidFill>
                            <a:schemeClr val="tx1"/>
                          </a:solidFill>
                          <a:effectLst/>
                          <a:latin typeface="+mj-lt"/>
                          <a:ea typeface="Times New Roman" panose="02020603050405020304" pitchFamily="18" charset="0"/>
                          <a:cs typeface="Arial" panose="020B0604020202020204" pitchFamily="34" charset="0"/>
                        </a:rPr>
                        <a:t>2)</a:t>
                      </a:r>
                    </a:p>
                  </a:txBody>
                  <a:tcPr marL="45720" marR="45720" marT="36576" marB="36576" anchor="ctr"/>
                </a:tc>
                <a:tc>
                  <a:txBody>
                    <a:bodyPr/>
                    <a:lstStyle/>
                    <a:p>
                      <a:pPr algn="ctr">
                        <a:lnSpc>
                          <a:spcPts val="1700"/>
                        </a:lnSpc>
                        <a:spcAft>
                          <a:spcPts val="0"/>
                        </a:spcAft>
                      </a:pPr>
                      <a:r>
                        <a:rPr lang="en-GB" sz="1500" b="0" dirty="0">
                          <a:solidFill>
                            <a:schemeClr val="tx1"/>
                          </a:solidFill>
                          <a:effectLst/>
                          <a:latin typeface="+mj-lt"/>
                          <a:ea typeface="Times New Roman" panose="02020603050405020304" pitchFamily="18" charset="0"/>
                          <a:cs typeface="Arial" panose="020B0604020202020204" pitchFamily="34" charset="0"/>
                        </a:rPr>
                        <a:t>-5.8 (</a:t>
                      </a:r>
                      <a:r>
                        <a:rPr lang="en-GB" sz="1500" b="0" u="sng" dirty="0">
                          <a:solidFill>
                            <a:schemeClr val="tx1"/>
                          </a:solidFill>
                          <a:effectLst/>
                          <a:latin typeface="+mj-lt"/>
                          <a:ea typeface="Times New Roman" panose="02020603050405020304" pitchFamily="18" charset="0"/>
                          <a:cs typeface="Arial" panose="020B0604020202020204" pitchFamily="34" charset="0"/>
                        </a:rPr>
                        <a:t>+</a:t>
                      </a:r>
                      <a:r>
                        <a:rPr lang="en-GB" sz="1500" b="0" dirty="0">
                          <a:solidFill>
                            <a:schemeClr val="tx1"/>
                          </a:solidFill>
                          <a:effectLst/>
                          <a:latin typeface="+mj-lt"/>
                          <a:ea typeface="Times New Roman" panose="02020603050405020304" pitchFamily="18" charset="0"/>
                          <a:cs typeface="Arial" panose="020B0604020202020204" pitchFamily="34" charset="0"/>
                        </a:rPr>
                        <a:t>1.9)</a:t>
                      </a:r>
                    </a:p>
                  </a:txBody>
                  <a:tcPr marL="45720" marR="45720" marT="36576" marB="36576" anchor="ct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lang="en-GB" sz="1500" b="0" dirty="0">
                          <a:solidFill>
                            <a:schemeClr val="tx1"/>
                          </a:solidFill>
                          <a:effectLst/>
                          <a:latin typeface="+mj-lt"/>
                          <a:ea typeface="Times New Roman" panose="02020603050405020304" pitchFamily="18" charset="0"/>
                          <a:cs typeface="Arial" panose="020B0604020202020204" pitchFamily="34" charset="0"/>
                        </a:rPr>
                        <a:t>&lt;0.001</a:t>
                      </a:r>
                    </a:p>
                  </a:txBody>
                  <a:tcPr marL="45720" marR="45720" marT="36576" marB="36576" anchor="ct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lang="en-GB" sz="1500" b="0" dirty="0">
                          <a:solidFill>
                            <a:schemeClr val="tx1"/>
                          </a:solidFill>
                          <a:effectLst/>
                          <a:latin typeface="+mj-lt"/>
                          <a:ea typeface="Times New Roman" panose="02020603050405020304" pitchFamily="18" charset="0"/>
                          <a:cs typeface="Arial" panose="020B0604020202020204" pitchFamily="34" charset="0"/>
                        </a:rPr>
                        <a:t>VAT-d, HU, mean </a:t>
                      </a:r>
                      <a:r>
                        <a:rPr lang="en-GB" sz="1500" b="0" kern="1200" dirty="0">
                          <a:solidFill>
                            <a:schemeClr val="tx1"/>
                          </a:solidFill>
                          <a:effectLst/>
                          <a:latin typeface="+mn-lt"/>
                          <a:ea typeface="Times New Roman" panose="02020603050405020304" pitchFamily="18" charset="0"/>
                          <a:cs typeface="Arial" panose="020B0604020202020204" pitchFamily="34" charset="0"/>
                        </a:rPr>
                        <a:t>(</a:t>
                      </a:r>
                      <a:r>
                        <a:rPr lang="en-GB" sz="1500" b="0" u="sng" kern="1200" dirty="0">
                          <a:solidFill>
                            <a:schemeClr val="tx1"/>
                          </a:solidFill>
                          <a:effectLst/>
                          <a:latin typeface="+mn-lt"/>
                          <a:ea typeface="Times New Roman" panose="02020603050405020304" pitchFamily="18" charset="0"/>
                          <a:cs typeface="Arial" panose="020B0604020202020204" pitchFamily="34" charset="0"/>
                        </a:rPr>
                        <a:t>+</a:t>
                      </a:r>
                      <a:r>
                        <a:rPr lang="en-GB" sz="1500" b="0" kern="1200" dirty="0">
                          <a:solidFill>
                            <a:schemeClr val="tx1"/>
                          </a:solidFill>
                          <a:effectLst/>
                          <a:latin typeface="+mn-lt"/>
                          <a:ea typeface="Times New Roman" panose="02020603050405020304" pitchFamily="18" charset="0"/>
                          <a:cs typeface="Arial" panose="020B0604020202020204" pitchFamily="34" charset="0"/>
                        </a:rPr>
                        <a:t>SD) </a:t>
                      </a:r>
                      <a:endParaRPr lang="en-GB" sz="1500" b="0" dirty="0">
                        <a:solidFill>
                          <a:schemeClr val="tx1"/>
                        </a:solidFill>
                        <a:effectLst/>
                        <a:latin typeface="+mj-lt"/>
                        <a:ea typeface="Times New Roman" panose="02020603050405020304" pitchFamily="18" charset="0"/>
                        <a:cs typeface="Arial" panose="020B0604020202020204" pitchFamily="34" charset="0"/>
                      </a:endParaRPr>
                    </a:p>
                  </a:txBody>
                  <a:tcPr marL="45720" marR="45720" marT="36576" marB="36576" anchor="ctr"/>
                </a:tc>
                <a:extLst>
                  <a:ext uri="{0D108BD9-81ED-4DB2-BD59-A6C34878D82A}">
                    <a16:rowId xmlns:a16="http://schemas.microsoft.com/office/drawing/2014/main" val="2068554940"/>
                  </a:ext>
                </a:extLst>
              </a:tr>
              <a:tr h="468850">
                <a:tc>
                  <a:txBody>
                    <a:bodyPr/>
                    <a:lstStyle/>
                    <a:p>
                      <a:pPr algn="ctr">
                        <a:lnSpc>
                          <a:spcPts val="1700"/>
                        </a:lnSpc>
                        <a:spcAft>
                          <a:spcPts val="0"/>
                        </a:spcAft>
                      </a:pPr>
                      <a:r>
                        <a:rPr lang="en-GB" sz="1500" b="0" dirty="0">
                          <a:solidFill>
                            <a:schemeClr val="tx1"/>
                          </a:solidFill>
                          <a:effectLst/>
                          <a:latin typeface="+mj-lt"/>
                          <a:ea typeface="Times New Roman" panose="02020603050405020304" pitchFamily="18" charset="0"/>
                          <a:cs typeface="Arial" panose="020B0604020202020204" pitchFamily="34" charset="0"/>
                        </a:rPr>
                        <a:t>-3.7 </a:t>
                      </a:r>
                      <a:r>
                        <a:rPr lang="en-GB" sz="1500" b="0" kern="1200" dirty="0">
                          <a:solidFill>
                            <a:schemeClr val="tx1"/>
                          </a:solidFill>
                          <a:effectLst/>
                          <a:latin typeface="+mn-lt"/>
                          <a:ea typeface="Times New Roman" panose="02020603050405020304" pitchFamily="18" charset="0"/>
                          <a:cs typeface="Arial" panose="020B0604020202020204" pitchFamily="34" charset="0"/>
                        </a:rPr>
                        <a:t>(</a:t>
                      </a:r>
                      <a:r>
                        <a:rPr lang="en-GB" sz="1500" b="0" u="sng" kern="1200" dirty="0">
                          <a:solidFill>
                            <a:schemeClr val="tx1"/>
                          </a:solidFill>
                          <a:effectLst/>
                          <a:latin typeface="+mn-lt"/>
                          <a:ea typeface="Times New Roman" panose="02020603050405020304" pitchFamily="18" charset="0"/>
                          <a:cs typeface="Arial" panose="020B0604020202020204" pitchFamily="34" charset="0"/>
                        </a:rPr>
                        <a:t>+</a:t>
                      </a:r>
                      <a:r>
                        <a:rPr lang="en-GB" sz="1500" b="0" kern="1200" dirty="0">
                          <a:solidFill>
                            <a:schemeClr val="tx1"/>
                          </a:solidFill>
                          <a:effectLst/>
                          <a:latin typeface="+mn-lt"/>
                          <a:ea typeface="Times New Roman" panose="02020603050405020304" pitchFamily="18" charset="0"/>
                          <a:cs typeface="Arial" panose="020B0604020202020204" pitchFamily="34" charset="0"/>
                        </a:rPr>
                        <a:t>2.3)</a:t>
                      </a:r>
                      <a:endParaRPr lang="en-GB" sz="1500" b="0" dirty="0">
                        <a:solidFill>
                          <a:schemeClr val="tx1"/>
                        </a:solidFill>
                        <a:effectLst/>
                        <a:latin typeface="+mj-lt"/>
                        <a:ea typeface="Times New Roman" panose="02020603050405020304" pitchFamily="18" charset="0"/>
                        <a:cs typeface="Arial" panose="020B0604020202020204" pitchFamily="34" charset="0"/>
                      </a:endParaRPr>
                    </a:p>
                  </a:txBody>
                  <a:tcPr marL="45720" marR="45720" marT="36576" marB="36576" anchor="ctr"/>
                </a:tc>
                <a:tc>
                  <a:txBody>
                    <a:bodyPr/>
                    <a:lstStyle/>
                    <a:p>
                      <a:pPr marL="0" marR="0" algn="ctr" fontAlgn="b">
                        <a:lnSpc>
                          <a:spcPts val="1700"/>
                        </a:lnSpc>
                        <a:spcBef>
                          <a:spcPts val="0"/>
                        </a:spcBef>
                        <a:spcAft>
                          <a:spcPts val="0"/>
                        </a:spcAft>
                      </a:pPr>
                      <a:r>
                        <a:rPr lang="en-US" sz="1500" kern="1200" dirty="0">
                          <a:solidFill>
                            <a:schemeClr val="tx1"/>
                          </a:solidFill>
                          <a:effectLst/>
                          <a:latin typeface="+mn-lt"/>
                          <a:ea typeface="Calibri" panose="020F0502020204030204" pitchFamily="34" charset="0"/>
                          <a:cs typeface="+mn-cs"/>
                        </a:rPr>
                        <a:t>-4.15 </a:t>
                      </a:r>
                      <a:r>
                        <a:rPr lang="en-GB" sz="1500" b="0" kern="1200" dirty="0">
                          <a:solidFill>
                            <a:schemeClr val="tx1"/>
                          </a:solidFill>
                          <a:effectLst/>
                          <a:latin typeface="+mn-lt"/>
                          <a:ea typeface="Times New Roman" panose="02020603050405020304" pitchFamily="18" charset="0"/>
                          <a:cs typeface="Arial" panose="020B0604020202020204" pitchFamily="34" charset="0"/>
                        </a:rPr>
                        <a:t>(</a:t>
                      </a:r>
                      <a:r>
                        <a:rPr lang="en-GB" sz="1500" b="0" u="sng" kern="1200" dirty="0">
                          <a:solidFill>
                            <a:schemeClr val="tx1"/>
                          </a:solidFill>
                          <a:effectLst/>
                          <a:latin typeface="+mn-lt"/>
                          <a:ea typeface="Times New Roman" panose="02020603050405020304" pitchFamily="18" charset="0"/>
                          <a:cs typeface="Arial" panose="020B0604020202020204" pitchFamily="34" charset="0"/>
                        </a:rPr>
                        <a:t>+</a:t>
                      </a:r>
                      <a:r>
                        <a:rPr lang="en-GB" sz="1500" b="0" kern="1200" dirty="0">
                          <a:solidFill>
                            <a:schemeClr val="tx1"/>
                          </a:solidFill>
                          <a:effectLst/>
                          <a:latin typeface="+mn-lt"/>
                          <a:ea typeface="Times New Roman" panose="02020603050405020304" pitchFamily="18" charset="0"/>
                          <a:cs typeface="Arial" panose="020B0604020202020204" pitchFamily="34" charset="0"/>
                        </a:rPr>
                        <a:t>2.1)</a:t>
                      </a:r>
                      <a:endParaRPr lang="en-US" sz="1500" kern="1200" dirty="0">
                        <a:solidFill>
                          <a:schemeClr val="tx1"/>
                        </a:solidFill>
                        <a:effectLst/>
                        <a:latin typeface="+mn-lt"/>
                        <a:ea typeface="Calibri" panose="020F0502020204030204" pitchFamily="34" charset="0"/>
                        <a:cs typeface="+mn-cs"/>
                      </a:endParaRPr>
                    </a:p>
                  </a:txBody>
                  <a:tcPr marL="45720" marR="45720" marT="36576" marB="36576" anchor="ct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lang="en-GB" sz="1500" b="0" baseline="0" dirty="0">
                          <a:solidFill>
                            <a:schemeClr val="tx1"/>
                          </a:solidFill>
                          <a:effectLst/>
                          <a:latin typeface="+mj-lt"/>
                          <a:ea typeface="Times New Roman" panose="02020603050405020304" pitchFamily="18" charset="0"/>
                          <a:cs typeface="Arial" panose="020B0604020202020204" pitchFamily="34" charset="0"/>
                        </a:rPr>
                        <a:t>0.22</a:t>
                      </a:r>
                    </a:p>
                  </a:txBody>
                  <a:tcPr marL="45720" marR="45720" marT="36576" marB="36576" anchor="ct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lang="en-GB" sz="1500" b="0" kern="1200" dirty="0">
                          <a:solidFill>
                            <a:schemeClr val="tx1"/>
                          </a:solidFill>
                          <a:effectLst/>
                          <a:latin typeface="+mn-lt"/>
                          <a:ea typeface="Times New Roman" panose="02020603050405020304" pitchFamily="18" charset="0"/>
                          <a:cs typeface="Arial" panose="020B0604020202020204" pitchFamily="34" charset="0"/>
                        </a:rPr>
                        <a:t>SAT-d, HU, mean (</a:t>
                      </a:r>
                      <a:r>
                        <a:rPr lang="en-GB" sz="1500" b="0" u="sng" kern="1200" dirty="0">
                          <a:solidFill>
                            <a:schemeClr val="tx1"/>
                          </a:solidFill>
                          <a:effectLst/>
                          <a:latin typeface="+mn-lt"/>
                          <a:ea typeface="Times New Roman" panose="02020603050405020304" pitchFamily="18" charset="0"/>
                          <a:cs typeface="Arial" panose="020B0604020202020204" pitchFamily="34" charset="0"/>
                        </a:rPr>
                        <a:t>+</a:t>
                      </a:r>
                      <a:r>
                        <a:rPr lang="en-GB" sz="1500" b="0" kern="1200" dirty="0">
                          <a:solidFill>
                            <a:schemeClr val="tx1"/>
                          </a:solidFill>
                          <a:effectLst/>
                          <a:latin typeface="+mn-lt"/>
                          <a:ea typeface="Times New Roman" panose="02020603050405020304" pitchFamily="18" charset="0"/>
                          <a:cs typeface="Arial" panose="020B0604020202020204" pitchFamily="34" charset="0"/>
                        </a:rPr>
                        <a:t>SD) </a:t>
                      </a:r>
                    </a:p>
                  </a:txBody>
                  <a:tcPr marL="45720" marR="45720" marT="36576" marB="36576" anchor="ctr"/>
                </a:tc>
                <a:extLst>
                  <a:ext uri="{0D108BD9-81ED-4DB2-BD59-A6C34878D82A}">
                    <a16:rowId xmlns:a16="http://schemas.microsoft.com/office/drawing/2014/main" val="1976464835"/>
                  </a:ext>
                </a:extLst>
              </a:tr>
              <a:tr h="468850">
                <a:tc>
                  <a:txBody>
                    <a:bodyPr/>
                    <a:lstStyle/>
                    <a:p>
                      <a:pPr marL="0" marR="0" algn="ctr" fontAlgn="b">
                        <a:lnSpc>
                          <a:spcPts val="1700"/>
                        </a:lnSpc>
                        <a:spcBef>
                          <a:spcPts val="0"/>
                        </a:spcBef>
                        <a:spcAft>
                          <a:spcPts val="0"/>
                        </a:spcAft>
                      </a:pPr>
                      <a:r>
                        <a:rPr lang="en-US" sz="1500" dirty="0">
                          <a:solidFill>
                            <a:schemeClr val="tx1"/>
                          </a:solidFill>
                          <a:effectLst/>
                          <a:latin typeface="+mj-lt"/>
                          <a:ea typeface="Calibri" panose="020F0502020204030204" pitchFamily="34" charset="0"/>
                        </a:rPr>
                        <a:t>-1.1 </a:t>
                      </a:r>
                      <a:r>
                        <a:rPr lang="en-GB" sz="1500" b="0" kern="1200" dirty="0">
                          <a:solidFill>
                            <a:schemeClr val="tx1"/>
                          </a:solidFill>
                          <a:effectLst/>
                          <a:latin typeface="+mn-lt"/>
                          <a:ea typeface="Times New Roman" panose="02020603050405020304" pitchFamily="18" charset="0"/>
                          <a:cs typeface="Arial" panose="020B0604020202020204" pitchFamily="34" charset="0"/>
                        </a:rPr>
                        <a:t>(</a:t>
                      </a:r>
                      <a:r>
                        <a:rPr lang="en-GB" sz="1500" b="0" u="sng" kern="1200" dirty="0">
                          <a:solidFill>
                            <a:schemeClr val="tx1"/>
                          </a:solidFill>
                          <a:effectLst/>
                          <a:latin typeface="+mn-lt"/>
                          <a:ea typeface="Times New Roman" panose="02020603050405020304" pitchFamily="18" charset="0"/>
                          <a:cs typeface="Arial" panose="020B0604020202020204" pitchFamily="34" charset="0"/>
                        </a:rPr>
                        <a:t>+</a:t>
                      </a:r>
                      <a:r>
                        <a:rPr lang="en-GB" sz="1500" b="0" kern="1200" dirty="0">
                          <a:solidFill>
                            <a:schemeClr val="tx1"/>
                          </a:solidFill>
                          <a:effectLst/>
                          <a:latin typeface="+mn-lt"/>
                          <a:ea typeface="Times New Roman" panose="02020603050405020304" pitchFamily="18" charset="0"/>
                          <a:cs typeface="Arial" panose="020B0604020202020204" pitchFamily="34" charset="0"/>
                        </a:rPr>
                        <a:t>2.4)</a:t>
                      </a:r>
                      <a:endParaRPr lang="en-US" sz="1500" dirty="0">
                        <a:solidFill>
                          <a:schemeClr val="tx1"/>
                        </a:solidFill>
                        <a:effectLst/>
                        <a:latin typeface="+mj-lt"/>
                        <a:ea typeface="Calibri" panose="020F0502020204030204" pitchFamily="34" charset="0"/>
                      </a:endParaRPr>
                    </a:p>
                  </a:txBody>
                  <a:tcPr marL="45720" marR="45720" marT="36576" marB="36576" anchor="ctr"/>
                </a:tc>
                <a:tc>
                  <a:txBody>
                    <a:bodyPr/>
                    <a:lstStyle/>
                    <a:p>
                      <a:pPr marL="0" marR="0" algn="ctr" fontAlgn="b">
                        <a:lnSpc>
                          <a:spcPts val="1700"/>
                        </a:lnSpc>
                        <a:spcBef>
                          <a:spcPts val="0"/>
                        </a:spcBef>
                        <a:spcAft>
                          <a:spcPts val="0"/>
                        </a:spcAft>
                      </a:pPr>
                      <a:r>
                        <a:rPr lang="en-US" sz="1500" dirty="0">
                          <a:solidFill>
                            <a:schemeClr val="tx1"/>
                          </a:solidFill>
                          <a:effectLst/>
                          <a:latin typeface="+mj-lt"/>
                          <a:ea typeface="Calibri" panose="020F0502020204030204" pitchFamily="34" charset="0"/>
                        </a:rPr>
                        <a:t>-3.4 </a:t>
                      </a:r>
                      <a:r>
                        <a:rPr lang="en-GB" sz="1500" b="0" kern="1200" dirty="0">
                          <a:solidFill>
                            <a:schemeClr val="tx1"/>
                          </a:solidFill>
                          <a:effectLst/>
                          <a:latin typeface="+mn-lt"/>
                          <a:ea typeface="Times New Roman" panose="02020603050405020304" pitchFamily="18" charset="0"/>
                          <a:cs typeface="Arial" panose="020B0604020202020204" pitchFamily="34" charset="0"/>
                        </a:rPr>
                        <a:t>(</a:t>
                      </a:r>
                      <a:r>
                        <a:rPr lang="en-GB" sz="1500" b="0" u="sng" kern="1200" dirty="0">
                          <a:solidFill>
                            <a:schemeClr val="tx1"/>
                          </a:solidFill>
                          <a:effectLst/>
                          <a:latin typeface="+mn-lt"/>
                          <a:ea typeface="Times New Roman" panose="02020603050405020304" pitchFamily="18" charset="0"/>
                          <a:cs typeface="Arial" panose="020B0604020202020204" pitchFamily="34" charset="0"/>
                        </a:rPr>
                        <a:t>+</a:t>
                      </a:r>
                      <a:r>
                        <a:rPr lang="en-GB" sz="1500" b="0" kern="1200" dirty="0">
                          <a:solidFill>
                            <a:schemeClr val="tx1"/>
                          </a:solidFill>
                          <a:effectLst/>
                          <a:latin typeface="+mn-lt"/>
                          <a:ea typeface="Times New Roman" panose="02020603050405020304" pitchFamily="18" charset="0"/>
                          <a:cs typeface="Arial" panose="020B0604020202020204" pitchFamily="34" charset="0"/>
                        </a:rPr>
                        <a:t>1.8)</a:t>
                      </a:r>
                      <a:endParaRPr lang="en-US" sz="1500" dirty="0">
                        <a:solidFill>
                          <a:schemeClr val="tx1"/>
                        </a:solidFill>
                        <a:effectLst/>
                        <a:latin typeface="+mj-lt"/>
                        <a:ea typeface="Calibri" panose="020F0502020204030204" pitchFamily="34" charset="0"/>
                      </a:endParaRPr>
                    </a:p>
                  </a:txBody>
                  <a:tcPr marL="45720" marR="45720" marT="36576" marB="36576" anchor="ctr"/>
                </a:tc>
                <a:tc>
                  <a:txBody>
                    <a:bodyPr/>
                    <a:lstStyle/>
                    <a:p>
                      <a:pPr marL="0" marR="0" lvl="0" indent="0" algn="ctr" defTabSz="1540052" rtl="0" eaLnBrk="1" fontAlgn="b" latinLnBrk="0" hangingPunct="1">
                        <a:lnSpc>
                          <a:spcPts val="1700"/>
                        </a:lnSpc>
                        <a:spcBef>
                          <a:spcPts val="0"/>
                        </a:spcBef>
                        <a:spcAft>
                          <a:spcPts val="0"/>
                        </a:spcAft>
                        <a:buClrTx/>
                        <a:buSzTx/>
                        <a:buFontTx/>
                        <a:buNone/>
                        <a:tabLst/>
                        <a:defRPr/>
                      </a:pPr>
                      <a:r>
                        <a:rPr lang="en-US" sz="1500" dirty="0">
                          <a:solidFill>
                            <a:schemeClr val="tx1"/>
                          </a:solidFill>
                          <a:effectLst/>
                          <a:latin typeface="+mj-lt"/>
                          <a:ea typeface="Calibri" panose="020F0502020204030204" pitchFamily="34" charset="0"/>
                        </a:rPr>
                        <a:t>0.96</a:t>
                      </a:r>
                    </a:p>
                  </a:txBody>
                  <a:tcPr marL="45720" marR="45720" marT="36576" marB="36576" anchor="ctr"/>
                </a:tc>
                <a:tc>
                  <a:txBody>
                    <a:bodyPr/>
                    <a:lstStyle/>
                    <a:p>
                      <a:pPr marL="0" marR="0" lvl="0" indent="0" algn="ctr" defTabSz="1540052" rtl="0" eaLnBrk="1" fontAlgn="b" latinLnBrk="0" hangingPunct="1">
                        <a:lnSpc>
                          <a:spcPts val="1700"/>
                        </a:lnSpc>
                        <a:spcBef>
                          <a:spcPts val="0"/>
                        </a:spcBef>
                        <a:spcAft>
                          <a:spcPts val="0"/>
                        </a:spcAft>
                        <a:buClrTx/>
                        <a:buSzTx/>
                        <a:buFontTx/>
                        <a:buNone/>
                        <a:tabLst/>
                        <a:defRPr/>
                      </a:pPr>
                      <a:r>
                        <a:rPr lang="en-GB" sz="1500" b="0" kern="1200" dirty="0">
                          <a:solidFill>
                            <a:schemeClr val="tx1"/>
                          </a:solidFill>
                          <a:effectLst/>
                          <a:latin typeface="+mn-lt"/>
                          <a:ea typeface="Times New Roman" panose="02020603050405020304" pitchFamily="18" charset="0"/>
                          <a:cs typeface="Arial" panose="020B0604020202020204" pitchFamily="34" charset="0"/>
                        </a:rPr>
                        <a:t>EAT-d, HU, mean (</a:t>
                      </a:r>
                      <a:r>
                        <a:rPr lang="en-GB" sz="1500" b="0" u="sng" kern="1200" dirty="0">
                          <a:solidFill>
                            <a:schemeClr val="tx1"/>
                          </a:solidFill>
                          <a:effectLst/>
                          <a:latin typeface="+mn-lt"/>
                          <a:ea typeface="Times New Roman" panose="02020603050405020304" pitchFamily="18" charset="0"/>
                          <a:cs typeface="Arial" panose="020B0604020202020204" pitchFamily="34" charset="0"/>
                        </a:rPr>
                        <a:t>+</a:t>
                      </a:r>
                      <a:r>
                        <a:rPr lang="en-GB" sz="1500" b="0" kern="1200" dirty="0">
                          <a:solidFill>
                            <a:schemeClr val="tx1"/>
                          </a:solidFill>
                          <a:effectLst/>
                          <a:latin typeface="+mn-lt"/>
                          <a:ea typeface="Times New Roman" panose="02020603050405020304" pitchFamily="18" charset="0"/>
                          <a:cs typeface="Arial" panose="020B0604020202020204" pitchFamily="34" charset="0"/>
                        </a:rPr>
                        <a:t>SD) </a:t>
                      </a:r>
                    </a:p>
                  </a:txBody>
                  <a:tcPr marL="45720" marR="45720" marT="36576" marB="36576" anchor="ctr"/>
                </a:tc>
                <a:extLst>
                  <a:ext uri="{0D108BD9-81ED-4DB2-BD59-A6C34878D82A}">
                    <a16:rowId xmlns:a16="http://schemas.microsoft.com/office/drawing/2014/main" val="3234987231"/>
                  </a:ext>
                </a:extLst>
              </a:tr>
              <a:tr h="468850">
                <a:tc>
                  <a:txBody>
                    <a:bodyPr/>
                    <a:lstStyle/>
                    <a:p>
                      <a:pPr algn="ctr">
                        <a:lnSpc>
                          <a:spcPts val="1700"/>
                        </a:lnSpc>
                        <a:spcAft>
                          <a:spcPts val="0"/>
                        </a:spcAft>
                      </a:pPr>
                      <a:r>
                        <a:rPr lang="en-US" sz="1500" kern="1200" dirty="0">
                          <a:solidFill>
                            <a:schemeClr val="tx1"/>
                          </a:solidFill>
                          <a:effectLst/>
                          <a:latin typeface="+mn-lt"/>
                          <a:ea typeface="Calibri" panose="020F0502020204030204" pitchFamily="34" charset="0"/>
                          <a:cs typeface="+mn-cs"/>
                        </a:rPr>
                        <a:t>1.4 </a:t>
                      </a:r>
                      <a:r>
                        <a:rPr lang="en-GB" sz="1500" b="0" kern="1200" dirty="0">
                          <a:solidFill>
                            <a:schemeClr val="tx1"/>
                          </a:solidFill>
                          <a:effectLst/>
                          <a:latin typeface="+mn-lt"/>
                          <a:ea typeface="Times New Roman" panose="02020603050405020304" pitchFamily="18" charset="0"/>
                          <a:cs typeface="Arial" panose="020B0604020202020204" pitchFamily="34" charset="0"/>
                        </a:rPr>
                        <a:t>(</a:t>
                      </a:r>
                      <a:r>
                        <a:rPr lang="en-GB" sz="1500" b="0" u="sng" kern="1200" dirty="0">
                          <a:solidFill>
                            <a:schemeClr val="tx1"/>
                          </a:solidFill>
                          <a:effectLst/>
                          <a:latin typeface="+mn-lt"/>
                          <a:ea typeface="Times New Roman" panose="02020603050405020304" pitchFamily="18" charset="0"/>
                          <a:cs typeface="Arial" panose="020B0604020202020204" pitchFamily="34" charset="0"/>
                        </a:rPr>
                        <a:t>+</a:t>
                      </a:r>
                      <a:r>
                        <a:rPr lang="en-GB" sz="1500" b="0" kern="1200" dirty="0">
                          <a:solidFill>
                            <a:schemeClr val="tx1"/>
                          </a:solidFill>
                          <a:effectLst/>
                          <a:latin typeface="+mn-lt"/>
                          <a:ea typeface="Times New Roman" panose="02020603050405020304" pitchFamily="18" charset="0"/>
                          <a:cs typeface="Arial" panose="020B0604020202020204" pitchFamily="34" charset="0"/>
                        </a:rPr>
                        <a:t>1.6)</a:t>
                      </a:r>
                      <a:endParaRPr lang="en-GB" sz="1500" b="0" dirty="0">
                        <a:solidFill>
                          <a:schemeClr val="tx1"/>
                        </a:solidFill>
                        <a:effectLst/>
                        <a:latin typeface="+mj-lt"/>
                        <a:ea typeface="Times New Roman" panose="02020603050405020304" pitchFamily="18" charset="0"/>
                        <a:cs typeface="Arial" panose="020B0604020202020204" pitchFamily="34" charset="0"/>
                      </a:endParaRPr>
                    </a:p>
                  </a:txBody>
                  <a:tcPr marL="45720" marR="45720" marT="36576" marB="36576" anchor="ctr"/>
                </a:tc>
                <a:tc>
                  <a:txBody>
                    <a:bodyPr/>
                    <a:lstStyle/>
                    <a:p>
                      <a:pPr algn="ctr">
                        <a:lnSpc>
                          <a:spcPts val="1700"/>
                        </a:lnSpc>
                        <a:spcAft>
                          <a:spcPts val="0"/>
                        </a:spcAft>
                      </a:pPr>
                      <a:r>
                        <a:rPr lang="en-US" sz="1500" kern="1200" dirty="0">
                          <a:solidFill>
                            <a:schemeClr val="tx1"/>
                          </a:solidFill>
                          <a:effectLst/>
                          <a:latin typeface="+mn-lt"/>
                          <a:ea typeface="Calibri" panose="020F0502020204030204" pitchFamily="34" charset="0"/>
                          <a:cs typeface="+mn-cs"/>
                        </a:rPr>
                        <a:t>3.6 </a:t>
                      </a:r>
                      <a:r>
                        <a:rPr lang="en-GB" sz="1500" b="0" kern="1200" dirty="0">
                          <a:solidFill>
                            <a:schemeClr val="tx1"/>
                          </a:solidFill>
                          <a:effectLst/>
                          <a:latin typeface="+mn-lt"/>
                          <a:ea typeface="Times New Roman" panose="02020603050405020304" pitchFamily="18" charset="0"/>
                          <a:cs typeface="Arial" panose="020B0604020202020204" pitchFamily="34" charset="0"/>
                        </a:rPr>
                        <a:t>(</a:t>
                      </a:r>
                      <a:r>
                        <a:rPr lang="en-GB" sz="1500" b="0" u="sng" kern="1200" dirty="0">
                          <a:solidFill>
                            <a:schemeClr val="tx1"/>
                          </a:solidFill>
                          <a:effectLst/>
                          <a:latin typeface="+mn-lt"/>
                          <a:ea typeface="Times New Roman" panose="02020603050405020304" pitchFamily="18" charset="0"/>
                          <a:cs typeface="Arial" panose="020B0604020202020204" pitchFamily="34" charset="0"/>
                        </a:rPr>
                        <a:t>+</a:t>
                      </a:r>
                      <a:r>
                        <a:rPr lang="en-GB" sz="1500" b="0" kern="1200" dirty="0">
                          <a:solidFill>
                            <a:schemeClr val="tx1"/>
                          </a:solidFill>
                          <a:effectLst/>
                          <a:latin typeface="+mn-lt"/>
                          <a:ea typeface="Times New Roman" panose="02020603050405020304" pitchFamily="18" charset="0"/>
                          <a:cs typeface="Arial" panose="020B0604020202020204" pitchFamily="34" charset="0"/>
                        </a:rPr>
                        <a:t>1.9)</a:t>
                      </a:r>
                      <a:endParaRPr lang="en-GB" sz="1500" b="0" dirty="0">
                        <a:solidFill>
                          <a:schemeClr val="tx1"/>
                        </a:solidFill>
                        <a:effectLst/>
                        <a:latin typeface="+mj-lt"/>
                        <a:ea typeface="Times New Roman" panose="02020603050405020304" pitchFamily="18" charset="0"/>
                        <a:cs typeface="Arial" panose="020B0604020202020204" pitchFamily="34" charset="0"/>
                      </a:endParaRPr>
                    </a:p>
                  </a:txBody>
                  <a:tcPr marL="45720" marR="45720" marT="36576" marB="36576" anchor="ct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lang="en-GB" sz="1500" b="0" dirty="0">
                          <a:solidFill>
                            <a:schemeClr val="tx1"/>
                          </a:solidFill>
                          <a:effectLst/>
                          <a:latin typeface="+mj-lt"/>
                          <a:ea typeface="Times New Roman" panose="02020603050405020304" pitchFamily="18" charset="0"/>
                          <a:cs typeface="Arial" panose="020B0604020202020204" pitchFamily="34" charset="0"/>
                        </a:rPr>
                        <a:t>0.64</a:t>
                      </a:r>
                    </a:p>
                  </a:txBody>
                  <a:tcPr marL="45720" marR="45720" marT="36576" marB="36576" anchor="ct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lang="en-GB" sz="1500" b="0" kern="1200" dirty="0">
                          <a:solidFill>
                            <a:schemeClr val="tx1"/>
                          </a:solidFill>
                          <a:effectLst/>
                          <a:latin typeface="+mn-lt"/>
                          <a:ea typeface="Times New Roman" panose="02020603050405020304" pitchFamily="18" charset="0"/>
                          <a:cs typeface="Arial" panose="020B0604020202020204" pitchFamily="34" charset="0"/>
                        </a:rPr>
                        <a:t>Psoas-d, HU, mean (</a:t>
                      </a:r>
                      <a:r>
                        <a:rPr lang="en-GB" sz="1500" b="0" u="sng" kern="1200" dirty="0">
                          <a:solidFill>
                            <a:schemeClr val="tx1"/>
                          </a:solidFill>
                          <a:effectLst/>
                          <a:latin typeface="+mn-lt"/>
                          <a:ea typeface="Times New Roman" panose="02020603050405020304" pitchFamily="18" charset="0"/>
                          <a:cs typeface="Arial" panose="020B0604020202020204" pitchFamily="34" charset="0"/>
                        </a:rPr>
                        <a:t>+</a:t>
                      </a:r>
                      <a:r>
                        <a:rPr lang="en-GB" sz="1500" b="0" kern="1200" dirty="0">
                          <a:solidFill>
                            <a:schemeClr val="tx1"/>
                          </a:solidFill>
                          <a:effectLst/>
                          <a:latin typeface="+mn-lt"/>
                          <a:ea typeface="Times New Roman" panose="02020603050405020304" pitchFamily="18" charset="0"/>
                          <a:cs typeface="Arial" panose="020B0604020202020204" pitchFamily="34" charset="0"/>
                        </a:rPr>
                        <a:t>SD) </a:t>
                      </a:r>
                    </a:p>
                  </a:txBody>
                  <a:tcPr marL="45720" marR="45720" marT="36576" marB="36576" anchor="ctr"/>
                </a:tc>
                <a:extLst>
                  <a:ext uri="{0D108BD9-81ED-4DB2-BD59-A6C34878D82A}">
                    <a16:rowId xmlns:a16="http://schemas.microsoft.com/office/drawing/2014/main" val="252637802"/>
                  </a:ext>
                </a:extLst>
              </a:tr>
            </a:tbl>
          </a:graphicData>
        </a:graphic>
      </p:graphicFrame>
      <p:sp>
        <p:nvSpPr>
          <p:cNvPr id="19" name="Rectangle 18">
            <a:extLst>
              <a:ext uri="{FF2B5EF4-FFF2-40B4-BE49-F238E27FC236}">
                <a16:creationId xmlns:a16="http://schemas.microsoft.com/office/drawing/2014/main" id="{D39A1D93-D844-E942-952C-10042F3C0179}"/>
              </a:ext>
            </a:extLst>
          </p:cNvPr>
          <p:cNvSpPr/>
          <p:nvPr/>
        </p:nvSpPr>
        <p:spPr>
          <a:xfrm>
            <a:off x="3465148" y="1653732"/>
            <a:ext cx="146334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a:ea typeface="+mn-ea"/>
                <a:cs typeface="+mn-cs"/>
              </a:rPr>
              <a:t>Fat quantity</a:t>
            </a:r>
          </a:p>
        </p:txBody>
      </p:sp>
      <p:sp>
        <p:nvSpPr>
          <p:cNvPr id="21" name="Rectangle 20">
            <a:extLst>
              <a:ext uri="{FF2B5EF4-FFF2-40B4-BE49-F238E27FC236}">
                <a16:creationId xmlns:a16="http://schemas.microsoft.com/office/drawing/2014/main" id="{7CA46815-23E5-A747-8792-DA7892F5BD5E}"/>
              </a:ext>
            </a:extLst>
          </p:cNvPr>
          <p:cNvSpPr/>
          <p:nvPr/>
        </p:nvSpPr>
        <p:spPr>
          <a:xfrm>
            <a:off x="6973498" y="1653732"/>
            <a:ext cx="230088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70C0"/>
                </a:solidFill>
                <a:effectLst/>
                <a:uLnTx/>
                <a:uFillTx/>
                <a:latin typeface="Calibri"/>
                <a:ea typeface="+mn-ea"/>
                <a:cs typeface="+mn-cs"/>
              </a:rPr>
              <a:t>Fat quality (density)</a:t>
            </a:r>
            <a:endParaRPr kumimoji="0" lang="en-US" sz="2000" b="1" i="0" u="none" strike="noStrike" kern="1200" cap="none" spc="0" normalizeH="0" baseline="0" noProof="0" dirty="0">
              <a:ln>
                <a:noFill/>
              </a:ln>
              <a:solidFill>
                <a:srgbClr val="0070C0"/>
              </a:solidFill>
              <a:effectLst/>
              <a:uLnTx/>
              <a:uFillTx/>
              <a:latin typeface="Calibri"/>
              <a:ea typeface="+mn-ea"/>
              <a:cs typeface="+mn-cs"/>
            </a:endParaRPr>
          </a:p>
        </p:txBody>
      </p:sp>
    </p:spTree>
    <p:extLst>
      <p:ext uri="{BB962C8B-B14F-4D97-AF65-F5344CB8AC3E}">
        <p14:creationId xmlns:p14="http://schemas.microsoft.com/office/powerpoint/2010/main" val="2342565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610438-77EF-8D46-9819-4C7A1DD22B14}"/>
              </a:ext>
            </a:extLst>
          </p:cNvPr>
          <p:cNvSpPr>
            <a:spLocks noGrp="1"/>
          </p:cNvSpPr>
          <p:nvPr>
            <p:ph type="title"/>
          </p:nvPr>
        </p:nvSpPr>
        <p:spPr/>
        <p:txBody>
          <a:bodyPr/>
          <a:lstStyle/>
          <a:p>
            <a:r>
              <a:rPr lang="fr-FR" dirty="0"/>
              <a:t>EACS GUIDELINES - V10.1 </a:t>
            </a:r>
            <a:r>
              <a:rPr lang="mr-IN" dirty="0"/>
              <a:t>–</a:t>
            </a:r>
            <a:r>
              <a:rPr lang="fr-FR" dirty="0"/>
              <a:t> </a:t>
            </a:r>
            <a:r>
              <a:rPr lang="fr-FR" dirty="0" err="1"/>
              <a:t>Oct</a:t>
            </a:r>
            <a:r>
              <a:rPr lang="fr-FR" dirty="0"/>
              <a:t> 2020</a:t>
            </a:r>
          </a:p>
        </p:txBody>
      </p:sp>
      <p:pic>
        <p:nvPicPr>
          <p:cNvPr id="4" name="Image 3" descr="Une image contenant texte&#10;&#10;Description générée automatiquement">
            <a:extLst>
              <a:ext uri="{FF2B5EF4-FFF2-40B4-BE49-F238E27FC236}">
                <a16:creationId xmlns:a16="http://schemas.microsoft.com/office/drawing/2014/main" id="{D7AF9D92-CD27-FA47-8231-68CE656B18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7743"/>
            <a:ext cx="12274993" cy="2533650"/>
          </a:xfrm>
          <a:prstGeom prst="rect">
            <a:avLst/>
          </a:prstGeom>
        </p:spPr>
      </p:pic>
    </p:spTree>
    <p:extLst>
      <p:ext uri="{BB962C8B-B14F-4D97-AF65-F5344CB8AC3E}">
        <p14:creationId xmlns:p14="http://schemas.microsoft.com/office/powerpoint/2010/main" val="1647901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42858F38-B595-624B-AA5A-FC09E25F1C46}"/>
              </a:ext>
            </a:extLst>
          </p:cNvPr>
          <p:cNvSpPr>
            <a:spLocks noGrp="1"/>
          </p:cNvSpPr>
          <p:nvPr>
            <p:ph type="title"/>
          </p:nvPr>
        </p:nvSpPr>
        <p:spPr>
          <a:xfrm>
            <a:off x="644255" y="2937639"/>
            <a:ext cx="3991552" cy="632677"/>
          </a:xfrm>
        </p:spPr>
        <p:txBody>
          <a:bodyPr>
            <a:normAutofit/>
          </a:bodyPr>
          <a:lstStyle/>
          <a:p>
            <a:pPr algn="ctr"/>
            <a:r>
              <a:rPr lang="en-US" sz="2000" dirty="0">
                <a:solidFill>
                  <a:srgbClr val="0070C0"/>
                </a:solidFill>
                <a:latin typeface="+mn-lt"/>
              </a:rPr>
              <a:t>INSTI Transmitted Drug Resistance</a:t>
            </a:r>
          </a:p>
        </p:txBody>
      </p:sp>
      <p:sp>
        <p:nvSpPr>
          <p:cNvPr id="3" name="Rectángulo 2">
            <a:extLst>
              <a:ext uri="{FF2B5EF4-FFF2-40B4-BE49-F238E27FC236}">
                <a16:creationId xmlns:a16="http://schemas.microsoft.com/office/drawing/2014/main" id="{36E39EC6-DC36-9949-9036-63823D872934}"/>
              </a:ext>
            </a:extLst>
          </p:cNvPr>
          <p:cNvSpPr/>
          <p:nvPr/>
        </p:nvSpPr>
        <p:spPr>
          <a:xfrm>
            <a:off x="87848" y="6138170"/>
            <a:ext cx="10278030" cy="523220"/>
          </a:xfrm>
          <a:prstGeom prst="rect">
            <a:avLst/>
          </a:prstGeom>
        </p:spPr>
        <p:txBody>
          <a:bodyPr wrap="square">
            <a:spAutoFit/>
          </a:bodyPr>
          <a:lstStyle/>
          <a:p>
            <a:pPr algn="just"/>
            <a:r>
              <a:rPr lang="en-GB" sz="1400" dirty="0">
                <a:solidFill>
                  <a:srgbClr val="000000"/>
                </a:solidFill>
                <a:latin typeface="Calibri" panose="020F0502020204030204" pitchFamily="34" charset="0"/>
                <a:ea typeface="MS Mincho" panose="02020609040205080304" pitchFamily="49" charset="-128"/>
                <a:cs typeface="Arial" panose="020B0604020202020204" pitchFamily="34" charset="0"/>
              </a:rPr>
              <a:t>* CRR= Clinically Relevant Resistance </a:t>
            </a:r>
          </a:p>
          <a:p>
            <a:pPr algn="just"/>
            <a:r>
              <a:rPr lang="en-GB" sz="1400" dirty="0">
                <a:solidFill>
                  <a:srgbClr val="000000"/>
                </a:solidFill>
                <a:latin typeface="Calibri" panose="020F0502020204030204" pitchFamily="34" charset="0"/>
                <a:ea typeface="MS Mincho" panose="02020609040205080304" pitchFamily="49" charset="-128"/>
                <a:cs typeface="Arial" panose="020B0604020202020204" pitchFamily="34" charset="0"/>
              </a:rPr>
              <a:t>** G163K/R (N=36, 1.95%) ; H51Y (N=3, 0.16%) ; E157Q+T97A (N=2, 0.11%) ; E157Q+Q95K (N=2, 0.11%) ; T97A (N=1, 0.06%) </a:t>
            </a:r>
            <a:endParaRPr lang="es-ES" sz="1400" dirty="0">
              <a:solidFill>
                <a:srgbClr val="000000"/>
              </a:solidFill>
              <a:latin typeface="Cambria" panose="02040503050406030204" pitchFamily="18" charset="0"/>
              <a:ea typeface="MS Mincho" panose="02020609040205080304" pitchFamily="49" charset="-128"/>
              <a:cs typeface="font43"/>
            </a:endParaRPr>
          </a:p>
        </p:txBody>
      </p:sp>
      <p:sp>
        <p:nvSpPr>
          <p:cNvPr id="8" name="Marcador de contenido 2">
            <a:extLst>
              <a:ext uri="{FF2B5EF4-FFF2-40B4-BE49-F238E27FC236}">
                <a16:creationId xmlns:a16="http://schemas.microsoft.com/office/drawing/2014/main" id="{A895D523-E103-A347-BB5C-217065C16E87}"/>
              </a:ext>
            </a:extLst>
          </p:cNvPr>
          <p:cNvSpPr txBox="1">
            <a:spLocks/>
          </p:cNvSpPr>
          <p:nvPr/>
        </p:nvSpPr>
        <p:spPr>
          <a:xfrm>
            <a:off x="445810" y="3589148"/>
            <a:ext cx="4088464" cy="3754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000000"/>
                </a:solidFill>
              </a:rPr>
              <a:t>45/1844 patients (2.45%) with CRR*</a:t>
            </a:r>
          </a:p>
        </p:txBody>
      </p:sp>
      <p:sp>
        <p:nvSpPr>
          <p:cNvPr id="10" name="Marcador de contenido 2">
            <a:extLst>
              <a:ext uri="{FF2B5EF4-FFF2-40B4-BE49-F238E27FC236}">
                <a16:creationId xmlns:a16="http://schemas.microsoft.com/office/drawing/2014/main" id="{7C8B7B11-DA45-6C4E-B12F-4D2513EC34EE}"/>
              </a:ext>
            </a:extLst>
          </p:cNvPr>
          <p:cNvSpPr txBox="1">
            <a:spLocks/>
          </p:cNvSpPr>
          <p:nvPr/>
        </p:nvSpPr>
        <p:spPr>
          <a:xfrm>
            <a:off x="530735" y="1378035"/>
            <a:ext cx="8121317" cy="1836088"/>
          </a:xfrm>
          <a:prstGeom prst="rect">
            <a:avLst/>
          </a:prstGeom>
        </p:spPr>
        <p:txBody>
          <a:bodyPr>
            <a:noAutofit/>
          </a:bodyPr>
          <a:lstStyle>
            <a:lvl1pPr marL="228600" indent="-228600" algn="l" defTabSz="914400" rtl="0" eaLnBrk="1" latinLnBrk="0" hangingPunct="1">
              <a:lnSpc>
                <a:spcPct val="90000"/>
              </a:lnSpc>
              <a:spcBef>
                <a:spcPts val="1000"/>
              </a:spcBef>
              <a:buClr>
                <a:srgbClr val="0070C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70C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70C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70C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70C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000000"/>
                </a:solidFill>
              </a:rPr>
              <a:t>N = 1 844 patients with New HIV diagnosis (2018 &amp; 2019) and RT &amp; INI sequences available</a:t>
            </a:r>
          </a:p>
          <a:p>
            <a:pPr lvl="1"/>
            <a:r>
              <a:rPr lang="en-US" sz="1800" dirty="0">
                <a:solidFill>
                  <a:srgbClr val="000000"/>
                </a:solidFill>
              </a:rPr>
              <a:t>79% males</a:t>
            </a:r>
          </a:p>
          <a:p>
            <a:pPr lvl="1"/>
            <a:r>
              <a:rPr lang="en-US" sz="1800" dirty="0">
                <a:solidFill>
                  <a:srgbClr val="000000"/>
                </a:solidFill>
              </a:rPr>
              <a:t>60% MSM</a:t>
            </a:r>
          </a:p>
          <a:p>
            <a:pPr lvl="1"/>
            <a:r>
              <a:rPr lang="en-US" sz="1800" dirty="0">
                <a:solidFill>
                  <a:srgbClr val="000000"/>
                </a:solidFill>
              </a:rPr>
              <a:t>47.2% non-B subtypes</a:t>
            </a:r>
          </a:p>
        </p:txBody>
      </p:sp>
      <p:sp>
        <p:nvSpPr>
          <p:cNvPr id="13" name="Marcador de contenido 2">
            <a:extLst>
              <a:ext uri="{FF2B5EF4-FFF2-40B4-BE49-F238E27FC236}">
                <a16:creationId xmlns:a16="http://schemas.microsoft.com/office/drawing/2014/main" id="{75EF88BB-2763-1D4F-B010-797CB446B620}"/>
              </a:ext>
            </a:extLst>
          </p:cNvPr>
          <p:cNvSpPr txBox="1">
            <a:spLocks/>
          </p:cNvSpPr>
          <p:nvPr/>
        </p:nvSpPr>
        <p:spPr>
          <a:xfrm>
            <a:off x="4485818" y="3571518"/>
            <a:ext cx="4323738" cy="3930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rgbClr val="000000"/>
                </a:solidFill>
              </a:rPr>
              <a:t>66/1844 patients (3.6%) with SDRMs</a:t>
            </a:r>
          </a:p>
        </p:txBody>
      </p:sp>
      <p:sp>
        <p:nvSpPr>
          <p:cNvPr id="14" name="Marcador de contenido 2">
            <a:extLst>
              <a:ext uri="{FF2B5EF4-FFF2-40B4-BE49-F238E27FC236}">
                <a16:creationId xmlns:a16="http://schemas.microsoft.com/office/drawing/2014/main" id="{789DCC82-2039-7E46-AF77-A712D969B3F0}"/>
              </a:ext>
            </a:extLst>
          </p:cNvPr>
          <p:cNvSpPr txBox="1">
            <a:spLocks/>
          </p:cNvSpPr>
          <p:nvPr/>
        </p:nvSpPr>
        <p:spPr>
          <a:xfrm>
            <a:off x="8846931" y="3521438"/>
            <a:ext cx="3273027" cy="4431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1600" dirty="0">
                <a:solidFill>
                  <a:srgbClr val="000000"/>
                </a:solidFill>
              </a:rPr>
              <a:t>31/1844 </a:t>
            </a:r>
            <a:r>
              <a:rPr lang="es-ES" sz="1600" dirty="0" err="1">
                <a:solidFill>
                  <a:srgbClr val="000000"/>
                </a:solidFill>
              </a:rPr>
              <a:t>patients</a:t>
            </a:r>
            <a:r>
              <a:rPr lang="es-ES" sz="1600" dirty="0">
                <a:solidFill>
                  <a:srgbClr val="000000"/>
                </a:solidFill>
              </a:rPr>
              <a:t> (1.7%) </a:t>
            </a:r>
            <a:r>
              <a:rPr lang="es-ES" sz="1600" dirty="0" err="1">
                <a:solidFill>
                  <a:srgbClr val="000000"/>
                </a:solidFill>
              </a:rPr>
              <a:t>with</a:t>
            </a:r>
            <a:r>
              <a:rPr lang="es-ES" sz="1600" dirty="0">
                <a:solidFill>
                  <a:srgbClr val="000000"/>
                </a:solidFill>
              </a:rPr>
              <a:t> CRR*</a:t>
            </a:r>
          </a:p>
        </p:txBody>
      </p:sp>
      <p:sp>
        <p:nvSpPr>
          <p:cNvPr id="16" name="Título 8">
            <a:extLst>
              <a:ext uri="{FF2B5EF4-FFF2-40B4-BE49-F238E27FC236}">
                <a16:creationId xmlns:a16="http://schemas.microsoft.com/office/drawing/2014/main" id="{42858F38-B595-624B-AA5A-FC09E25F1C46}"/>
              </a:ext>
            </a:extLst>
          </p:cNvPr>
          <p:cNvSpPr txBox="1">
            <a:spLocks/>
          </p:cNvSpPr>
          <p:nvPr/>
        </p:nvSpPr>
        <p:spPr>
          <a:xfrm>
            <a:off x="6035785" y="2937639"/>
            <a:ext cx="3991552" cy="6326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b="1" kern="1200">
                <a:solidFill>
                  <a:srgbClr val="0070C0"/>
                </a:solidFill>
                <a:latin typeface="+mn-lt"/>
                <a:ea typeface="+mj-ea"/>
                <a:cs typeface="+mj-cs"/>
              </a:defRPr>
            </a:lvl1pPr>
          </a:lstStyle>
          <a:p>
            <a:r>
              <a:rPr lang="en-US" sz="2000" dirty="0"/>
              <a:t>NRTI Transmitted Drug Resistance</a:t>
            </a:r>
          </a:p>
        </p:txBody>
      </p:sp>
      <p:graphicFrame>
        <p:nvGraphicFramePr>
          <p:cNvPr id="6" name="Tableau 5">
            <a:extLst>
              <a:ext uri="{FF2B5EF4-FFF2-40B4-BE49-F238E27FC236}">
                <a16:creationId xmlns:a16="http://schemas.microsoft.com/office/drawing/2014/main" id="{BB82CECF-EB47-456F-8110-27A771B1EBB5}"/>
              </a:ext>
            </a:extLst>
          </p:cNvPr>
          <p:cNvGraphicFramePr>
            <a:graphicFrameLocks noGrp="1"/>
          </p:cNvGraphicFramePr>
          <p:nvPr>
            <p:extLst>
              <p:ext uri="{D42A27DB-BD31-4B8C-83A1-F6EECF244321}">
                <p14:modId xmlns:p14="http://schemas.microsoft.com/office/powerpoint/2010/main" val="1200491882"/>
              </p:ext>
            </p:extLst>
          </p:nvPr>
        </p:nvGraphicFramePr>
        <p:xfrm>
          <a:off x="397354" y="4163362"/>
          <a:ext cx="4088464" cy="1854200"/>
        </p:xfrm>
        <a:graphic>
          <a:graphicData uri="http://schemas.openxmlformats.org/drawingml/2006/table">
            <a:tbl>
              <a:tblPr firstRow="1" bandRow="1">
                <a:tableStyleId>{5C22544A-7EE6-4342-B048-85BDC9FD1C3A}</a:tableStyleId>
              </a:tblPr>
              <a:tblGrid>
                <a:gridCol w="2044232">
                  <a:extLst>
                    <a:ext uri="{9D8B030D-6E8A-4147-A177-3AD203B41FA5}">
                      <a16:colId xmlns:a16="http://schemas.microsoft.com/office/drawing/2014/main" val="305511320"/>
                    </a:ext>
                  </a:extLst>
                </a:gridCol>
                <a:gridCol w="2044232">
                  <a:extLst>
                    <a:ext uri="{9D8B030D-6E8A-4147-A177-3AD203B41FA5}">
                      <a16:colId xmlns:a16="http://schemas.microsoft.com/office/drawing/2014/main" val="4076065839"/>
                    </a:ext>
                  </a:extLst>
                </a:gridCol>
              </a:tblGrid>
              <a:tr h="370840">
                <a:tc>
                  <a:txBody>
                    <a:bodyPr/>
                    <a:lstStyle/>
                    <a:p>
                      <a:pPr algn="ctr"/>
                      <a:r>
                        <a:rPr lang="en-US" sz="1600" b="1" noProof="0" dirty="0">
                          <a:solidFill>
                            <a:schemeClr val="tx1"/>
                          </a:solidFill>
                        </a:rPr>
                        <a:t>Drug</a:t>
                      </a:r>
                    </a:p>
                  </a:txBody>
                  <a:tcPr anchor="ctr">
                    <a:lnB w="12700" cap="flat" cmpd="sng" algn="ctr">
                      <a:solidFill>
                        <a:schemeClr val="bg1"/>
                      </a:solidFill>
                      <a:prstDash val="solid"/>
                      <a:round/>
                      <a:headEnd type="none" w="med" len="med"/>
                      <a:tailEnd type="none" w="med" len="med"/>
                    </a:lnB>
                    <a:solidFill>
                      <a:srgbClr val="E9EDF4"/>
                    </a:solidFill>
                  </a:tcPr>
                </a:tc>
                <a:tc>
                  <a:txBody>
                    <a:bodyPr/>
                    <a:lstStyle/>
                    <a:p>
                      <a:pPr algn="ctr"/>
                      <a:r>
                        <a:rPr lang="en-US" sz="1600" b="1" noProof="0">
                          <a:solidFill>
                            <a:schemeClr val="tx1"/>
                          </a:solidFill>
                        </a:rPr>
                        <a:t>n (%)</a:t>
                      </a:r>
                    </a:p>
                  </a:txBody>
                  <a:tcPr anchor="ctr">
                    <a:lnB w="12700" cap="flat" cmpd="sng" algn="ctr">
                      <a:solidFill>
                        <a:schemeClr val="bg1"/>
                      </a:solidFill>
                      <a:prstDash val="solid"/>
                      <a:round/>
                      <a:headEnd type="none" w="med" len="med"/>
                      <a:tailEnd type="none" w="med" len="med"/>
                    </a:lnB>
                    <a:solidFill>
                      <a:srgbClr val="E9EDF4"/>
                    </a:solidFill>
                  </a:tcPr>
                </a:tc>
                <a:extLst>
                  <a:ext uri="{0D108BD9-81ED-4DB2-BD59-A6C34878D82A}">
                    <a16:rowId xmlns:a16="http://schemas.microsoft.com/office/drawing/2014/main" val="4151964306"/>
                  </a:ext>
                </a:extLst>
              </a:tr>
              <a:tr h="370840">
                <a:tc>
                  <a:txBody>
                    <a:bodyPr/>
                    <a:lstStyle/>
                    <a:p>
                      <a:pPr algn="ctr"/>
                      <a:r>
                        <a:rPr lang="en-US" sz="1600" b="1" noProof="0">
                          <a:solidFill>
                            <a:schemeClr val="tx1"/>
                          </a:solidFill>
                        </a:rPr>
                        <a:t>Raltegravir**</a:t>
                      </a:r>
                    </a:p>
                  </a:txBody>
                  <a:tcPr anchor="ctr">
                    <a:lnT w="12700" cap="flat" cmpd="sng" algn="ctr">
                      <a:solidFill>
                        <a:schemeClr val="bg1"/>
                      </a:solidFill>
                      <a:prstDash val="solid"/>
                      <a:round/>
                      <a:headEnd type="none" w="med" len="med"/>
                      <a:tailEnd type="none" w="med" len="med"/>
                    </a:lnT>
                  </a:tcPr>
                </a:tc>
                <a:tc>
                  <a:txBody>
                    <a:bodyPr/>
                    <a:lstStyle/>
                    <a:p>
                      <a:pPr algn="ctr"/>
                      <a:r>
                        <a:rPr lang="en-US" sz="1600" b="1" noProof="0" dirty="0">
                          <a:solidFill>
                            <a:schemeClr val="tx1"/>
                          </a:solidFill>
                        </a:rPr>
                        <a:t>44 (2.4)</a:t>
                      </a:r>
                    </a:p>
                  </a:txBody>
                  <a:tcPr anchor="ctr">
                    <a:lnT w="12700" cap="flat" cmpd="sng" algn="ctr">
                      <a:solidFill>
                        <a:schemeClr val="bg1"/>
                      </a:solidFill>
                      <a:prstDash val="solid"/>
                      <a:round/>
                      <a:headEnd type="none" w="med" len="med"/>
                      <a:tailEnd type="none" w="med" len="med"/>
                    </a:lnT>
                    <a:solidFill>
                      <a:srgbClr val="D0D8E8"/>
                    </a:solidFill>
                  </a:tcPr>
                </a:tc>
                <a:extLst>
                  <a:ext uri="{0D108BD9-81ED-4DB2-BD59-A6C34878D82A}">
                    <a16:rowId xmlns:a16="http://schemas.microsoft.com/office/drawing/2014/main" val="4013605686"/>
                  </a:ext>
                </a:extLst>
              </a:tr>
              <a:tr h="370840">
                <a:tc>
                  <a:txBody>
                    <a:bodyPr/>
                    <a:lstStyle/>
                    <a:p>
                      <a:pPr algn="ctr"/>
                      <a:r>
                        <a:rPr lang="en-US" sz="1600" b="1" noProof="0">
                          <a:solidFill>
                            <a:schemeClr val="tx1"/>
                          </a:solidFill>
                        </a:rPr>
                        <a:t>Elvitegravir**</a:t>
                      </a:r>
                    </a:p>
                  </a:txBody>
                  <a:tcPr anchor="ctr"/>
                </a:tc>
                <a:tc>
                  <a:txBody>
                    <a:bodyPr/>
                    <a:lstStyle/>
                    <a:p>
                      <a:pPr algn="ctr"/>
                      <a:r>
                        <a:rPr lang="en-US" sz="1600" b="1" noProof="0">
                          <a:solidFill>
                            <a:schemeClr val="tx1"/>
                          </a:solidFill>
                        </a:rPr>
                        <a:t>44 (2.4)</a:t>
                      </a:r>
                    </a:p>
                  </a:txBody>
                  <a:tcPr anchor="ctr">
                    <a:solidFill>
                      <a:srgbClr val="E9EDF4"/>
                    </a:solidFill>
                  </a:tcPr>
                </a:tc>
                <a:extLst>
                  <a:ext uri="{0D108BD9-81ED-4DB2-BD59-A6C34878D82A}">
                    <a16:rowId xmlns:a16="http://schemas.microsoft.com/office/drawing/2014/main" val="736785332"/>
                  </a:ext>
                </a:extLst>
              </a:tr>
              <a:tr h="370840">
                <a:tc>
                  <a:txBody>
                    <a:bodyPr/>
                    <a:lstStyle/>
                    <a:p>
                      <a:pPr algn="ctr"/>
                      <a:r>
                        <a:rPr lang="en-US" sz="1600" b="1" noProof="0">
                          <a:solidFill>
                            <a:schemeClr val="tx1"/>
                          </a:solidFill>
                        </a:rPr>
                        <a:t>Bictegravir</a:t>
                      </a:r>
                    </a:p>
                  </a:txBody>
                  <a:tcPr anchor="ctr"/>
                </a:tc>
                <a:tc>
                  <a:txBody>
                    <a:bodyPr/>
                    <a:lstStyle/>
                    <a:p>
                      <a:pPr algn="ctr"/>
                      <a:r>
                        <a:rPr lang="en-US" sz="1600" b="1" noProof="0" dirty="0">
                          <a:solidFill>
                            <a:schemeClr val="tx1"/>
                          </a:solidFill>
                        </a:rPr>
                        <a:t>1 (0.05)</a:t>
                      </a:r>
                    </a:p>
                  </a:txBody>
                  <a:tcPr anchor="ctr"/>
                </a:tc>
                <a:extLst>
                  <a:ext uri="{0D108BD9-81ED-4DB2-BD59-A6C34878D82A}">
                    <a16:rowId xmlns:a16="http://schemas.microsoft.com/office/drawing/2014/main" val="1764525431"/>
                  </a:ext>
                </a:extLst>
              </a:tr>
              <a:tr h="370840">
                <a:tc>
                  <a:txBody>
                    <a:bodyPr/>
                    <a:lstStyle/>
                    <a:p>
                      <a:pPr algn="ctr"/>
                      <a:r>
                        <a:rPr lang="en-US" sz="1600" b="1" noProof="0">
                          <a:solidFill>
                            <a:schemeClr val="tx1"/>
                          </a:solidFill>
                        </a:rPr>
                        <a:t>Dolutegravir</a:t>
                      </a:r>
                    </a:p>
                  </a:txBody>
                  <a:tcPr anchor="ctr"/>
                </a:tc>
                <a:tc>
                  <a:txBody>
                    <a:bodyPr/>
                    <a:lstStyle/>
                    <a:p>
                      <a:pPr algn="ctr"/>
                      <a:r>
                        <a:rPr lang="en-US" sz="1600" b="1" noProof="0" dirty="0">
                          <a:solidFill>
                            <a:schemeClr val="tx1"/>
                          </a:solidFill>
                        </a:rPr>
                        <a:t>1 (0.05)</a:t>
                      </a:r>
                    </a:p>
                  </a:txBody>
                  <a:tcPr anchor="ctr"/>
                </a:tc>
                <a:extLst>
                  <a:ext uri="{0D108BD9-81ED-4DB2-BD59-A6C34878D82A}">
                    <a16:rowId xmlns:a16="http://schemas.microsoft.com/office/drawing/2014/main" val="1356851679"/>
                  </a:ext>
                </a:extLst>
              </a:tr>
            </a:tbl>
          </a:graphicData>
        </a:graphic>
      </p:graphicFrame>
      <p:graphicFrame>
        <p:nvGraphicFramePr>
          <p:cNvPr id="18" name="Tableau 17">
            <a:extLst>
              <a:ext uri="{FF2B5EF4-FFF2-40B4-BE49-F238E27FC236}">
                <a16:creationId xmlns:a16="http://schemas.microsoft.com/office/drawing/2014/main" id="{6FE162AA-B8EE-4A64-B4A9-7C2EE0DCAEB7}"/>
              </a:ext>
            </a:extLst>
          </p:cNvPr>
          <p:cNvGraphicFramePr>
            <a:graphicFrameLocks noGrp="1"/>
          </p:cNvGraphicFramePr>
          <p:nvPr>
            <p:extLst>
              <p:ext uri="{D42A27DB-BD31-4B8C-83A1-F6EECF244321}">
                <p14:modId xmlns:p14="http://schemas.microsoft.com/office/powerpoint/2010/main" val="1444932407"/>
              </p:ext>
            </p:extLst>
          </p:nvPr>
        </p:nvGraphicFramePr>
        <p:xfrm>
          <a:off x="5004562" y="4163361"/>
          <a:ext cx="3427652" cy="1856067"/>
        </p:xfrm>
        <a:graphic>
          <a:graphicData uri="http://schemas.openxmlformats.org/drawingml/2006/table">
            <a:tbl>
              <a:tblPr firstRow="1" bandRow="1">
                <a:tableStyleId>{5C22544A-7EE6-4342-B048-85BDC9FD1C3A}</a:tableStyleId>
              </a:tblPr>
              <a:tblGrid>
                <a:gridCol w="1713826">
                  <a:extLst>
                    <a:ext uri="{9D8B030D-6E8A-4147-A177-3AD203B41FA5}">
                      <a16:colId xmlns:a16="http://schemas.microsoft.com/office/drawing/2014/main" val="305511320"/>
                    </a:ext>
                  </a:extLst>
                </a:gridCol>
                <a:gridCol w="1713826">
                  <a:extLst>
                    <a:ext uri="{9D8B030D-6E8A-4147-A177-3AD203B41FA5}">
                      <a16:colId xmlns:a16="http://schemas.microsoft.com/office/drawing/2014/main" val="4076065839"/>
                    </a:ext>
                  </a:extLst>
                </a:gridCol>
              </a:tblGrid>
              <a:tr h="425649">
                <a:tc>
                  <a:txBody>
                    <a:bodyPr/>
                    <a:lstStyle/>
                    <a:p>
                      <a:pPr algn="ctr"/>
                      <a:r>
                        <a:rPr lang="en-US" sz="1600" b="1" noProof="0" dirty="0">
                          <a:solidFill>
                            <a:schemeClr val="tx1"/>
                          </a:solidFill>
                        </a:rPr>
                        <a:t>Mutation</a:t>
                      </a:r>
                    </a:p>
                  </a:txBody>
                  <a:tcPr anchor="ctr">
                    <a:lnB w="12700" cap="flat" cmpd="sng" algn="ctr">
                      <a:solidFill>
                        <a:schemeClr val="bg1"/>
                      </a:solidFill>
                      <a:prstDash val="solid"/>
                      <a:round/>
                      <a:headEnd type="none" w="med" len="med"/>
                      <a:tailEnd type="none" w="med" len="med"/>
                    </a:lnB>
                    <a:solidFill>
                      <a:srgbClr val="E9EDF4"/>
                    </a:solidFill>
                  </a:tcPr>
                </a:tc>
                <a:tc>
                  <a:txBody>
                    <a:bodyPr/>
                    <a:lstStyle/>
                    <a:p>
                      <a:pPr algn="ctr"/>
                      <a:r>
                        <a:rPr lang="en-US" sz="1600" b="1" noProof="0">
                          <a:solidFill>
                            <a:schemeClr val="tx1"/>
                          </a:solidFill>
                        </a:rPr>
                        <a:t>n (%)</a:t>
                      </a:r>
                    </a:p>
                  </a:txBody>
                  <a:tcPr anchor="ctr">
                    <a:lnB w="12700" cap="flat" cmpd="sng" algn="ctr">
                      <a:solidFill>
                        <a:schemeClr val="bg1"/>
                      </a:solidFill>
                      <a:prstDash val="solid"/>
                      <a:round/>
                      <a:headEnd type="none" w="med" len="med"/>
                      <a:tailEnd type="none" w="med" len="med"/>
                    </a:lnB>
                    <a:solidFill>
                      <a:srgbClr val="E9EDF4"/>
                    </a:solidFill>
                  </a:tcPr>
                </a:tc>
                <a:extLst>
                  <a:ext uri="{0D108BD9-81ED-4DB2-BD59-A6C34878D82A}">
                    <a16:rowId xmlns:a16="http://schemas.microsoft.com/office/drawing/2014/main" val="4151964306"/>
                  </a:ext>
                </a:extLst>
              </a:tr>
              <a:tr h="425649">
                <a:tc>
                  <a:txBody>
                    <a:bodyPr/>
                    <a:lstStyle/>
                    <a:p>
                      <a:pPr algn="ctr"/>
                      <a:r>
                        <a:rPr lang="en-US" sz="1600" b="1" noProof="0">
                          <a:solidFill>
                            <a:schemeClr val="tx1"/>
                          </a:solidFill>
                        </a:rPr>
                        <a:t>M184V</a:t>
                      </a:r>
                    </a:p>
                  </a:txBody>
                  <a:tcPr anchor="ctr">
                    <a:lnT w="12700" cap="flat" cmpd="sng" algn="ctr">
                      <a:solidFill>
                        <a:schemeClr val="bg1"/>
                      </a:solidFill>
                      <a:prstDash val="solid"/>
                      <a:round/>
                      <a:headEnd type="none" w="med" len="med"/>
                      <a:tailEnd type="none" w="med" len="med"/>
                    </a:lnT>
                  </a:tcPr>
                </a:tc>
                <a:tc>
                  <a:txBody>
                    <a:bodyPr/>
                    <a:lstStyle/>
                    <a:p>
                      <a:pPr algn="ctr"/>
                      <a:r>
                        <a:rPr lang="en-US" sz="1600" b="1" noProof="0">
                          <a:solidFill>
                            <a:schemeClr val="tx1"/>
                          </a:solidFill>
                        </a:rPr>
                        <a:t>16 (0.86)</a:t>
                      </a:r>
                    </a:p>
                  </a:txBody>
                  <a:tcPr anchor="ctr">
                    <a:lnT w="12700" cap="flat" cmpd="sng" algn="ctr">
                      <a:solidFill>
                        <a:schemeClr val="bg1"/>
                      </a:solidFill>
                      <a:prstDash val="solid"/>
                      <a:round/>
                      <a:headEnd type="none" w="med" len="med"/>
                      <a:tailEnd type="none" w="med" len="med"/>
                    </a:lnT>
                    <a:solidFill>
                      <a:srgbClr val="D0D8E8"/>
                    </a:solidFill>
                  </a:tcPr>
                </a:tc>
                <a:extLst>
                  <a:ext uri="{0D108BD9-81ED-4DB2-BD59-A6C34878D82A}">
                    <a16:rowId xmlns:a16="http://schemas.microsoft.com/office/drawing/2014/main" val="4013605686"/>
                  </a:ext>
                </a:extLst>
              </a:tr>
              <a:tr h="425649">
                <a:tc>
                  <a:txBody>
                    <a:bodyPr/>
                    <a:lstStyle/>
                    <a:p>
                      <a:pPr algn="ctr"/>
                      <a:r>
                        <a:rPr lang="en-US" sz="1600" b="1" noProof="0">
                          <a:solidFill>
                            <a:schemeClr val="tx1"/>
                          </a:solidFill>
                        </a:rPr>
                        <a:t>K65R</a:t>
                      </a:r>
                    </a:p>
                  </a:txBody>
                  <a:tcPr anchor="ctr"/>
                </a:tc>
                <a:tc>
                  <a:txBody>
                    <a:bodyPr/>
                    <a:lstStyle/>
                    <a:p>
                      <a:pPr algn="ctr"/>
                      <a:r>
                        <a:rPr lang="en-US" sz="1600" b="1" noProof="0">
                          <a:solidFill>
                            <a:schemeClr val="tx1"/>
                          </a:solidFill>
                        </a:rPr>
                        <a:t>2 (0.1)</a:t>
                      </a:r>
                    </a:p>
                  </a:txBody>
                  <a:tcPr anchor="ctr">
                    <a:solidFill>
                      <a:srgbClr val="E9EDF4"/>
                    </a:solidFill>
                  </a:tcPr>
                </a:tc>
                <a:extLst>
                  <a:ext uri="{0D108BD9-81ED-4DB2-BD59-A6C34878D82A}">
                    <a16:rowId xmlns:a16="http://schemas.microsoft.com/office/drawing/2014/main" val="736785332"/>
                  </a:ext>
                </a:extLst>
              </a:tr>
              <a:tr h="577251">
                <a:tc>
                  <a:txBody>
                    <a:bodyPr/>
                    <a:lstStyle/>
                    <a:p>
                      <a:pPr algn="ctr"/>
                      <a:r>
                        <a:rPr lang="en-US" sz="1600" b="1" noProof="0">
                          <a:solidFill>
                            <a:schemeClr val="tx1"/>
                          </a:solidFill>
                        </a:rPr>
                        <a:t>Any TAM</a:t>
                      </a:r>
                    </a:p>
                    <a:p>
                      <a:pPr algn="ctr"/>
                      <a:r>
                        <a:rPr lang="en-US" sz="1600" b="1" noProof="0">
                          <a:solidFill>
                            <a:schemeClr val="tx1"/>
                          </a:solidFill>
                        </a:rPr>
                        <a:t>&gt;2 TAMs</a:t>
                      </a:r>
                    </a:p>
                  </a:txBody>
                  <a:tcPr anchor="ctr"/>
                </a:tc>
                <a:tc>
                  <a:txBody>
                    <a:bodyPr/>
                    <a:lstStyle/>
                    <a:p>
                      <a:pPr algn="ctr"/>
                      <a:r>
                        <a:rPr lang="en-US" sz="1600" b="1" noProof="0" dirty="0">
                          <a:solidFill>
                            <a:schemeClr val="tx1"/>
                          </a:solidFill>
                        </a:rPr>
                        <a:t>45 (2.44)</a:t>
                      </a:r>
                    </a:p>
                    <a:p>
                      <a:pPr algn="ctr"/>
                      <a:r>
                        <a:rPr lang="en-US" sz="1600" b="1" noProof="0" dirty="0">
                          <a:solidFill>
                            <a:schemeClr val="tx1"/>
                          </a:solidFill>
                        </a:rPr>
                        <a:t>14 (0.76)</a:t>
                      </a:r>
                    </a:p>
                  </a:txBody>
                  <a:tcPr anchor="ctr"/>
                </a:tc>
                <a:extLst>
                  <a:ext uri="{0D108BD9-81ED-4DB2-BD59-A6C34878D82A}">
                    <a16:rowId xmlns:a16="http://schemas.microsoft.com/office/drawing/2014/main" val="1764525431"/>
                  </a:ext>
                </a:extLst>
              </a:tr>
            </a:tbl>
          </a:graphicData>
        </a:graphic>
      </p:graphicFrame>
      <p:graphicFrame>
        <p:nvGraphicFramePr>
          <p:cNvPr id="19" name="Tableau 18">
            <a:extLst>
              <a:ext uri="{FF2B5EF4-FFF2-40B4-BE49-F238E27FC236}">
                <a16:creationId xmlns:a16="http://schemas.microsoft.com/office/drawing/2014/main" id="{C3CAFC55-B37F-4C09-9E75-C1EAA02BB6FF}"/>
              </a:ext>
            </a:extLst>
          </p:cNvPr>
          <p:cNvGraphicFramePr>
            <a:graphicFrameLocks noGrp="1"/>
          </p:cNvGraphicFramePr>
          <p:nvPr>
            <p:extLst>
              <p:ext uri="{D42A27DB-BD31-4B8C-83A1-F6EECF244321}">
                <p14:modId xmlns:p14="http://schemas.microsoft.com/office/powerpoint/2010/main" val="3752978474"/>
              </p:ext>
            </p:extLst>
          </p:nvPr>
        </p:nvGraphicFramePr>
        <p:xfrm>
          <a:off x="8652052" y="4175582"/>
          <a:ext cx="3427652" cy="1854198"/>
        </p:xfrm>
        <a:graphic>
          <a:graphicData uri="http://schemas.openxmlformats.org/drawingml/2006/table">
            <a:tbl>
              <a:tblPr firstRow="1" bandRow="1">
                <a:tableStyleId>{5C22544A-7EE6-4342-B048-85BDC9FD1C3A}</a:tableStyleId>
              </a:tblPr>
              <a:tblGrid>
                <a:gridCol w="1713826">
                  <a:extLst>
                    <a:ext uri="{9D8B030D-6E8A-4147-A177-3AD203B41FA5}">
                      <a16:colId xmlns:a16="http://schemas.microsoft.com/office/drawing/2014/main" val="305511320"/>
                    </a:ext>
                  </a:extLst>
                </a:gridCol>
                <a:gridCol w="1713826">
                  <a:extLst>
                    <a:ext uri="{9D8B030D-6E8A-4147-A177-3AD203B41FA5}">
                      <a16:colId xmlns:a16="http://schemas.microsoft.com/office/drawing/2014/main" val="4076065839"/>
                    </a:ext>
                  </a:extLst>
                </a:gridCol>
              </a:tblGrid>
              <a:tr h="425649">
                <a:tc>
                  <a:txBody>
                    <a:bodyPr/>
                    <a:lstStyle/>
                    <a:p>
                      <a:pPr algn="ctr"/>
                      <a:r>
                        <a:rPr lang="en-US" sz="1600" b="1" noProof="0">
                          <a:solidFill>
                            <a:schemeClr val="tx1"/>
                          </a:solidFill>
                        </a:rPr>
                        <a:t>Drug</a:t>
                      </a:r>
                    </a:p>
                  </a:txBody>
                  <a:tcPr anchor="ctr">
                    <a:lnB w="12700" cap="flat" cmpd="sng" algn="ctr">
                      <a:solidFill>
                        <a:schemeClr val="bg1"/>
                      </a:solidFill>
                      <a:prstDash val="solid"/>
                      <a:round/>
                      <a:headEnd type="none" w="med" len="med"/>
                      <a:tailEnd type="none" w="med" len="med"/>
                    </a:lnB>
                    <a:solidFill>
                      <a:srgbClr val="E9EDF4"/>
                    </a:solidFill>
                  </a:tcPr>
                </a:tc>
                <a:tc>
                  <a:txBody>
                    <a:bodyPr/>
                    <a:lstStyle/>
                    <a:p>
                      <a:pPr algn="ctr"/>
                      <a:r>
                        <a:rPr lang="en-US" sz="1600" b="1" noProof="0">
                          <a:solidFill>
                            <a:schemeClr val="tx1"/>
                          </a:solidFill>
                        </a:rPr>
                        <a:t>n (%)</a:t>
                      </a:r>
                    </a:p>
                  </a:txBody>
                  <a:tcPr anchor="ctr">
                    <a:lnB w="12700" cap="flat" cmpd="sng" algn="ctr">
                      <a:solidFill>
                        <a:schemeClr val="bg1"/>
                      </a:solidFill>
                      <a:prstDash val="solid"/>
                      <a:round/>
                      <a:headEnd type="none" w="med" len="med"/>
                      <a:tailEnd type="none" w="med" len="med"/>
                    </a:lnB>
                    <a:solidFill>
                      <a:srgbClr val="E9EDF4"/>
                    </a:solidFill>
                  </a:tcPr>
                </a:tc>
                <a:extLst>
                  <a:ext uri="{0D108BD9-81ED-4DB2-BD59-A6C34878D82A}">
                    <a16:rowId xmlns:a16="http://schemas.microsoft.com/office/drawing/2014/main" val="4151964306"/>
                  </a:ext>
                </a:extLst>
              </a:tr>
              <a:tr h="425649">
                <a:tc>
                  <a:txBody>
                    <a:bodyPr/>
                    <a:lstStyle/>
                    <a:p>
                      <a:pPr algn="ctr"/>
                      <a:r>
                        <a:rPr lang="en-US" sz="1600" b="1" noProof="0">
                          <a:solidFill>
                            <a:schemeClr val="tx1"/>
                          </a:solidFill>
                        </a:rPr>
                        <a:t>TDF/TAF</a:t>
                      </a:r>
                    </a:p>
                  </a:txBody>
                  <a:tcPr anchor="ctr">
                    <a:lnT w="12700" cap="flat" cmpd="sng" algn="ctr">
                      <a:solidFill>
                        <a:schemeClr val="bg1"/>
                      </a:solidFill>
                      <a:prstDash val="solid"/>
                      <a:round/>
                      <a:headEnd type="none" w="med" len="med"/>
                      <a:tailEnd type="none" w="med" len="med"/>
                    </a:lnT>
                  </a:tcPr>
                </a:tc>
                <a:tc>
                  <a:txBody>
                    <a:bodyPr/>
                    <a:lstStyle/>
                    <a:p>
                      <a:pPr algn="ctr"/>
                      <a:r>
                        <a:rPr lang="en-US" sz="1600" b="1" noProof="0">
                          <a:solidFill>
                            <a:schemeClr val="tx1"/>
                          </a:solidFill>
                        </a:rPr>
                        <a:t>14 (0.76)</a:t>
                      </a:r>
                    </a:p>
                  </a:txBody>
                  <a:tcPr anchor="ctr">
                    <a:lnT w="12700" cap="flat" cmpd="sng" algn="ctr">
                      <a:solidFill>
                        <a:schemeClr val="bg1"/>
                      </a:solidFill>
                      <a:prstDash val="solid"/>
                      <a:round/>
                      <a:headEnd type="none" w="med" len="med"/>
                      <a:tailEnd type="none" w="med" len="med"/>
                    </a:lnT>
                    <a:solidFill>
                      <a:srgbClr val="D0D8E8"/>
                    </a:solidFill>
                  </a:tcPr>
                </a:tc>
                <a:extLst>
                  <a:ext uri="{0D108BD9-81ED-4DB2-BD59-A6C34878D82A}">
                    <a16:rowId xmlns:a16="http://schemas.microsoft.com/office/drawing/2014/main" val="4013605686"/>
                  </a:ext>
                </a:extLst>
              </a:tr>
              <a:tr h="425649">
                <a:tc>
                  <a:txBody>
                    <a:bodyPr/>
                    <a:lstStyle/>
                    <a:p>
                      <a:pPr algn="ctr"/>
                      <a:r>
                        <a:rPr lang="en-US" sz="1600" b="1" noProof="0">
                          <a:solidFill>
                            <a:schemeClr val="tx1"/>
                          </a:solidFill>
                        </a:rPr>
                        <a:t>Abacavir</a:t>
                      </a:r>
                    </a:p>
                  </a:txBody>
                  <a:tcPr anchor="ctr"/>
                </a:tc>
                <a:tc>
                  <a:txBody>
                    <a:bodyPr/>
                    <a:lstStyle/>
                    <a:p>
                      <a:pPr algn="ctr"/>
                      <a:r>
                        <a:rPr lang="en-US" sz="1600" b="1" noProof="0">
                          <a:solidFill>
                            <a:schemeClr val="tx1"/>
                          </a:solidFill>
                        </a:rPr>
                        <a:t> 27 (1.46)</a:t>
                      </a:r>
                    </a:p>
                  </a:txBody>
                  <a:tcPr anchor="ctr">
                    <a:solidFill>
                      <a:srgbClr val="E9EDF4"/>
                    </a:solidFill>
                  </a:tcPr>
                </a:tc>
                <a:extLst>
                  <a:ext uri="{0D108BD9-81ED-4DB2-BD59-A6C34878D82A}">
                    <a16:rowId xmlns:a16="http://schemas.microsoft.com/office/drawing/2014/main" val="736785332"/>
                  </a:ext>
                </a:extLst>
              </a:tr>
              <a:tr h="577251">
                <a:tc>
                  <a:txBody>
                    <a:bodyPr/>
                    <a:lstStyle/>
                    <a:p>
                      <a:pPr algn="ctr"/>
                      <a:r>
                        <a:rPr lang="en-US" sz="1600" b="1" noProof="0">
                          <a:solidFill>
                            <a:schemeClr val="tx1"/>
                          </a:solidFill>
                        </a:rPr>
                        <a:t>3TC/FTC</a:t>
                      </a:r>
                    </a:p>
                  </a:txBody>
                  <a:tcPr anchor="ctr"/>
                </a:tc>
                <a:tc>
                  <a:txBody>
                    <a:bodyPr/>
                    <a:lstStyle/>
                    <a:p>
                      <a:pPr algn="ctr"/>
                      <a:r>
                        <a:rPr lang="en-US" sz="1600" b="1" noProof="0" dirty="0">
                          <a:solidFill>
                            <a:schemeClr val="tx1"/>
                          </a:solidFill>
                        </a:rPr>
                        <a:t>18 (0.97)</a:t>
                      </a:r>
                    </a:p>
                  </a:txBody>
                  <a:tcPr anchor="ctr"/>
                </a:tc>
                <a:extLst>
                  <a:ext uri="{0D108BD9-81ED-4DB2-BD59-A6C34878D82A}">
                    <a16:rowId xmlns:a16="http://schemas.microsoft.com/office/drawing/2014/main" val="1764525431"/>
                  </a:ext>
                </a:extLst>
              </a:tr>
            </a:tbl>
          </a:graphicData>
        </a:graphic>
      </p:graphicFrame>
      <p:sp>
        <p:nvSpPr>
          <p:cNvPr id="15" name="ZoneTexte 14">
            <a:extLst>
              <a:ext uri="{FF2B5EF4-FFF2-40B4-BE49-F238E27FC236}">
                <a16:creationId xmlns:a16="http://schemas.microsoft.com/office/drawing/2014/main" id="{E5991A8B-7DB1-4476-9939-458E956002AA}"/>
              </a:ext>
            </a:extLst>
          </p:cNvPr>
          <p:cNvSpPr txBox="1"/>
          <p:nvPr/>
        </p:nvSpPr>
        <p:spPr>
          <a:xfrm>
            <a:off x="1095894" y="63394"/>
            <a:ext cx="10000211" cy="954107"/>
          </a:xfrm>
          <a:prstGeom prst="rect">
            <a:avLst/>
          </a:prstGeom>
          <a:noFill/>
        </p:spPr>
        <p:txBody>
          <a:bodyPr wrap="square">
            <a:spAutoFit/>
          </a:bodyPr>
          <a:lstStyle/>
          <a:p>
            <a:pPr algn="ctr"/>
            <a:r>
              <a:rPr lang="en-GB" sz="2800" b="1" dirty="0">
                <a:solidFill>
                  <a:srgbClr val="FF6600"/>
                </a:solidFill>
              </a:rPr>
              <a:t>Integrase based first-line HIV antiretroviral treatment </a:t>
            </a:r>
            <a:br>
              <a:rPr lang="en-GB" sz="2800" b="1" dirty="0">
                <a:solidFill>
                  <a:srgbClr val="FF6600"/>
                </a:solidFill>
              </a:rPr>
            </a:br>
            <a:r>
              <a:rPr lang="en-GB" sz="2800" b="1" dirty="0">
                <a:solidFill>
                  <a:srgbClr val="FF6600"/>
                </a:solidFill>
              </a:rPr>
              <a:t>in the Mediterranean Resistance (</a:t>
            </a:r>
            <a:r>
              <a:rPr lang="en-GB" sz="2800" b="1" dirty="0" err="1">
                <a:solidFill>
                  <a:srgbClr val="FF6600"/>
                </a:solidFill>
              </a:rPr>
              <a:t>MeditRes</a:t>
            </a:r>
            <a:r>
              <a:rPr lang="en-GB" sz="2800" b="1" dirty="0">
                <a:solidFill>
                  <a:srgbClr val="FF6600"/>
                </a:solidFill>
              </a:rPr>
              <a:t>) HIV </a:t>
            </a:r>
            <a:r>
              <a:rPr lang="en-GB" sz="2800" b="1" dirty="0" err="1">
                <a:solidFill>
                  <a:srgbClr val="FF6600"/>
                </a:solidFill>
              </a:rPr>
              <a:t>collaborat</a:t>
            </a:r>
            <a:endParaRPr lang="es-419" sz="2800" dirty="0">
              <a:solidFill>
                <a:srgbClr val="FF6600"/>
              </a:solidFill>
            </a:endParaRPr>
          </a:p>
        </p:txBody>
      </p:sp>
      <p:sp>
        <p:nvSpPr>
          <p:cNvPr id="17" name="Rectangle 16">
            <a:extLst>
              <a:ext uri="{FF2B5EF4-FFF2-40B4-BE49-F238E27FC236}">
                <a16:creationId xmlns:a16="http://schemas.microsoft.com/office/drawing/2014/main" id="{25B5CAF9-6DD1-4EEF-8429-DA10B5783AE2}"/>
              </a:ext>
            </a:extLst>
          </p:cNvPr>
          <p:cNvSpPr/>
          <p:nvPr/>
        </p:nvSpPr>
        <p:spPr>
          <a:xfrm>
            <a:off x="9519409" y="6495532"/>
            <a:ext cx="2672591" cy="276999"/>
          </a:xfrm>
          <a:prstGeom prst="rect">
            <a:avLst/>
          </a:prstGeom>
        </p:spPr>
        <p:txBody>
          <a:bodyPr wrap="none">
            <a:spAutoFit/>
          </a:bodyPr>
          <a:lstStyle/>
          <a:p>
            <a:pPr algn="r"/>
            <a:r>
              <a:rPr lang="fr-FR" sz="1200" i="1" dirty="0"/>
              <a:t>De Salazar A, Glasgow 2020, Abs. O322 </a:t>
            </a:r>
          </a:p>
        </p:txBody>
      </p:sp>
    </p:spTree>
    <p:extLst>
      <p:ext uri="{BB962C8B-B14F-4D97-AF65-F5344CB8AC3E}">
        <p14:creationId xmlns:p14="http://schemas.microsoft.com/office/powerpoint/2010/main" val="3785029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25">
            <a:extLst>
              <a:ext uri="{FF2B5EF4-FFF2-40B4-BE49-F238E27FC236}">
                <a16:creationId xmlns:a16="http://schemas.microsoft.com/office/drawing/2014/main" id="{9EB133E3-9DFE-4F2E-8086-AC3B3FA6DD82}"/>
              </a:ext>
            </a:extLst>
          </p:cNvPr>
          <p:cNvSpPr>
            <a:spLocks noGrp="1"/>
          </p:cNvSpPr>
          <p:nvPr>
            <p:ph type="title"/>
          </p:nvPr>
        </p:nvSpPr>
        <p:spPr/>
        <p:txBody>
          <a:bodyPr/>
          <a:lstStyle/>
          <a:p>
            <a:r>
              <a:rPr lang="en-US" dirty="0"/>
              <a:t>GEMINI-1 and GEMINI-2 Study Design</a:t>
            </a:r>
            <a:endParaRPr lang="en-US" altLang="en-US" dirty="0"/>
          </a:p>
        </p:txBody>
      </p:sp>
      <p:sp>
        <p:nvSpPr>
          <p:cNvPr id="12" name="Slide Number Placeholder 11">
            <a:extLst>
              <a:ext uri="{FF2B5EF4-FFF2-40B4-BE49-F238E27FC236}">
                <a16:creationId xmlns:a16="http://schemas.microsoft.com/office/drawing/2014/main" id="{0E05D0D7-B0BD-493F-8BA4-BB04DB289F6E}"/>
              </a:ext>
            </a:extLst>
          </p:cNvPr>
          <p:cNvSpPr>
            <a:spLocks noGrp="1"/>
          </p:cNvSpPr>
          <p:nvPr>
            <p:ph type="sldNum" sz="quarter" idx="4294967295"/>
          </p:nvPr>
        </p:nvSpPr>
        <p:spPr>
          <a:xfrm>
            <a:off x="11736388" y="6519863"/>
            <a:ext cx="455612" cy="336550"/>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24AC3FD-09E3-4FF5-A0F9-A72F20D7F301}" type="slidenum">
              <a:rPr kumimoji="0" lang="en-GB" sz="12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 name="AutoShape 4">
            <a:extLst>
              <a:ext uri="{FF2B5EF4-FFF2-40B4-BE49-F238E27FC236}">
                <a16:creationId xmlns:a16="http://schemas.microsoft.com/office/drawing/2014/main" id="{46ACA1B7-F9E4-44E5-AB3C-03B4F8667485}"/>
              </a:ext>
            </a:extLst>
          </p:cNvPr>
          <p:cNvSpPr>
            <a:spLocks noChangeArrowheads="1"/>
          </p:cNvSpPr>
          <p:nvPr/>
        </p:nvSpPr>
        <p:spPr bwMode="auto">
          <a:xfrm>
            <a:off x="4039788" y="2937169"/>
            <a:ext cx="5104908" cy="378841"/>
          </a:xfrm>
          <a:prstGeom prst="homePlate">
            <a:avLst>
              <a:gd name="adj" fmla="val 37877"/>
            </a:avLst>
          </a:prstGeom>
          <a:solidFill>
            <a:srgbClr val="002F5F"/>
          </a:solidFill>
          <a:ln w="19050">
            <a:noFill/>
            <a:miter lim="800000"/>
            <a:headEnd/>
            <a:tailEnd/>
          </a:ln>
          <a:effectLst/>
        </p:spPr>
        <p:txBody>
          <a:bodyPr wrap="none" lIns="18288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ea typeface="+mn-ea"/>
                <a:cs typeface="Arial" panose="020B0604020202020204" pitchFamily="34" charset="0"/>
              </a:rPr>
              <a:t>DTG + 3TC (N=716)</a:t>
            </a:r>
          </a:p>
        </p:txBody>
      </p:sp>
      <p:sp>
        <p:nvSpPr>
          <p:cNvPr id="10" name="Line 7">
            <a:extLst>
              <a:ext uri="{FF2B5EF4-FFF2-40B4-BE49-F238E27FC236}">
                <a16:creationId xmlns:a16="http://schemas.microsoft.com/office/drawing/2014/main" id="{B7A34EE6-8765-4942-8A41-86D9E9DF631B}"/>
              </a:ext>
            </a:extLst>
          </p:cNvPr>
          <p:cNvSpPr>
            <a:spLocks noChangeShapeType="1"/>
          </p:cNvSpPr>
          <p:nvPr/>
        </p:nvSpPr>
        <p:spPr bwMode="auto">
          <a:xfrm flipV="1">
            <a:off x="945904" y="4103285"/>
            <a:ext cx="10316761" cy="15240"/>
          </a:xfrm>
          <a:prstGeom prst="line">
            <a:avLst/>
          </a:prstGeom>
          <a:noFill/>
          <a:ln w="28575">
            <a:solidFill>
              <a:srgbClr val="071D49"/>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1200" cap="none" spc="0" normalizeH="0" baseline="0" noProof="0">
              <a:ln>
                <a:noFill/>
              </a:ln>
              <a:effectLst/>
              <a:uLnTx/>
              <a:uFillTx/>
              <a:ea typeface="+mn-ea"/>
              <a:cs typeface="Arial" panose="020B0604020202020204" pitchFamily="34" charset="0"/>
            </a:endParaRPr>
          </a:p>
        </p:txBody>
      </p:sp>
      <p:sp>
        <p:nvSpPr>
          <p:cNvPr id="11" name="Text Box 8">
            <a:extLst>
              <a:ext uri="{FF2B5EF4-FFF2-40B4-BE49-F238E27FC236}">
                <a16:creationId xmlns:a16="http://schemas.microsoft.com/office/drawing/2014/main" id="{47032711-AD17-4590-A5CE-65D4D70CA1F7}"/>
              </a:ext>
            </a:extLst>
          </p:cNvPr>
          <p:cNvSpPr txBox="1">
            <a:spLocks noChangeArrowheads="1"/>
          </p:cNvSpPr>
          <p:nvPr/>
        </p:nvSpPr>
        <p:spPr bwMode="auto">
          <a:xfrm>
            <a:off x="3777884" y="4251394"/>
            <a:ext cx="508408" cy="431465"/>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altLang="ja-JP" sz="1400" b="1" i="0" u="none" strike="noStrike" kern="1200" cap="none" spc="0" normalizeH="0" baseline="0" noProof="0" dirty="0">
                <a:ln>
                  <a:noFill/>
                </a:ln>
                <a:effectLst/>
                <a:uLnTx/>
                <a:uFillTx/>
                <a:ea typeface="+mn-ea"/>
                <a:cs typeface="Arial" panose="020B0604020202020204" pitchFamily="34" charset="0"/>
              </a:rPr>
              <a:t>Day </a:t>
            </a:r>
            <a:br>
              <a:rPr kumimoji="0" lang="en-US" altLang="ja-JP" sz="1400" b="1" i="0" u="none" strike="noStrike" kern="1200" cap="none" spc="0" normalizeH="0" baseline="0" noProof="0" dirty="0">
                <a:ln>
                  <a:noFill/>
                </a:ln>
                <a:effectLst/>
                <a:uLnTx/>
                <a:uFillTx/>
                <a:ea typeface="+mn-ea"/>
                <a:cs typeface="Arial" panose="020B0604020202020204" pitchFamily="34" charset="0"/>
              </a:rPr>
            </a:br>
            <a:r>
              <a:rPr kumimoji="0" lang="en-US" altLang="ja-JP" sz="1400" b="1" i="0" u="none" strike="noStrike" kern="1200" cap="none" spc="0" normalizeH="0" baseline="0" noProof="0" dirty="0">
                <a:ln>
                  <a:noFill/>
                </a:ln>
                <a:effectLst/>
                <a:uLnTx/>
                <a:uFillTx/>
                <a:ea typeface="+mn-ea"/>
                <a:cs typeface="Arial" panose="020B0604020202020204" pitchFamily="34" charset="0"/>
              </a:rPr>
              <a:t>1</a:t>
            </a:r>
          </a:p>
        </p:txBody>
      </p:sp>
      <p:sp>
        <p:nvSpPr>
          <p:cNvPr id="13" name="Line 11">
            <a:extLst>
              <a:ext uri="{FF2B5EF4-FFF2-40B4-BE49-F238E27FC236}">
                <a16:creationId xmlns:a16="http://schemas.microsoft.com/office/drawing/2014/main" id="{4205A76B-D0DD-42B8-B062-5566D97F11F8}"/>
              </a:ext>
            </a:extLst>
          </p:cNvPr>
          <p:cNvSpPr>
            <a:spLocks noChangeShapeType="1"/>
          </p:cNvSpPr>
          <p:nvPr/>
        </p:nvSpPr>
        <p:spPr bwMode="auto">
          <a:xfrm>
            <a:off x="4032089" y="4102245"/>
            <a:ext cx="0" cy="185311"/>
          </a:xfrm>
          <a:prstGeom prst="line">
            <a:avLst/>
          </a:prstGeom>
          <a:noFill/>
          <a:ln w="28575">
            <a:solidFill>
              <a:srgbClr val="071D49"/>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1200" cap="none" spc="0" normalizeH="0" baseline="0" noProof="0">
              <a:ln>
                <a:noFill/>
              </a:ln>
              <a:effectLst/>
              <a:uLnTx/>
              <a:uFillTx/>
              <a:ea typeface="+mn-ea"/>
              <a:cs typeface="Arial" panose="020B0604020202020204" pitchFamily="34" charset="0"/>
            </a:endParaRPr>
          </a:p>
        </p:txBody>
      </p:sp>
      <p:sp>
        <p:nvSpPr>
          <p:cNvPr id="14" name="Line 12">
            <a:extLst>
              <a:ext uri="{FF2B5EF4-FFF2-40B4-BE49-F238E27FC236}">
                <a16:creationId xmlns:a16="http://schemas.microsoft.com/office/drawing/2014/main" id="{484FC7D8-B9F9-4F9A-A210-56F28A820348}"/>
              </a:ext>
            </a:extLst>
          </p:cNvPr>
          <p:cNvSpPr>
            <a:spLocks noChangeShapeType="1"/>
          </p:cNvSpPr>
          <p:nvPr/>
        </p:nvSpPr>
        <p:spPr bwMode="auto">
          <a:xfrm>
            <a:off x="7356000" y="4102245"/>
            <a:ext cx="0" cy="185311"/>
          </a:xfrm>
          <a:prstGeom prst="line">
            <a:avLst/>
          </a:prstGeom>
          <a:noFill/>
          <a:ln w="28575">
            <a:solidFill>
              <a:srgbClr val="071D49"/>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1200" cap="none" spc="0" normalizeH="0" baseline="0" noProof="0">
              <a:ln>
                <a:noFill/>
              </a:ln>
              <a:effectLst/>
              <a:uLnTx/>
              <a:uFillTx/>
              <a:ea typeface="+mn-ea"/>
              <a:cs typeface="Arial" panose="020B0604020202020204" pitchFamily="34" charset="0"/>
            </a:endParaRPr>
          </a:p>
        </p:txBody>
      </p:sp>
      <p:sp>
        <p:nvSpPr>
          <p:cNvPr id="15" name="Text Box 17">
            <a:extLst>
              <a:ext uri="{FF2B5EF4-FFF2-40B4-BE49-F238E27FC236}">
                <a16:creationId xmlns:a16="http://schemas.microsoft.com/office/drawing/2014/main" id="{CA68A53C-8E57-4E3B-A943-5EDF94D2DBCF}"/>
              </a:ext>
            </a:extLst>
          </p:cNvPr>
          <p:cNvSpPr txBox="1">
            <a:spLocks noChangeArrowheads="1"/>
          </p:cNvSpPr>
          <p:nvPr/>
        </p:nvSpPr>
        <p:spPr bwMode="auto">
          <a:xfrm>
            <a:off x="1900656" y="2455949"/>
            <a:ext cx="948913" cy="453907"/>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altLang="ja-JP" sz="1400" b="1" i="0" u="none" strike="noStrike" kern="1200" cap="none" spc="0" normalizeH="0" baseline="0" noProof="0" dirty="0">
                <a:ln>
                  <a:noFill/>
                </a:ln>
                <a:effectLst/>
                <a:uLnTx/>
                <a:uFillTx/>
                <a:ea typeface="+mn-ea"/>
                <a:cs typeface="Arial" panose="020B0604020202020204" pitchFamily="34" charset="0"/>
              </a:rPr>
              <a:t>Screening </a:t>
            </a: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altLang="ja-JP" sz="1400" b="1" i="0" u="none" strike="noStrike" kern="1200" cap="none" spc="0" normalizeH="0" baseline="0" noProof="0" dirty="0">
                <a:ln>
                  <a:noFill/>
                </a:ln>
                <a:effectLst/>
                <a:uLnTx/>
                <a:uFillTx/>
                <a:ea typeface="+mn-ea"/>
                <a:cs typeface="Arial" panose="020B0604020202020204" pitchFamily="34" charset="0"/>
              </a:rPr>
              <a:t>(28 days)</a:t>
            </a:r>
          </a:p>
        </p:txBody>
      </p:sp>
      <p:sp>
        <p:nvSpPr>
          <p:cNvPr id="16" name="AutoShape 4">
            <a:extLst>
              <a:ext uri="{FF2B5EF4-FFF2-40B4-BE49-F238E27FC236}">
                <a16:creationId xmlns:a16="http://schemas.microsoft.com/office/drawing/2014/main" id="{A3B126EC-171E-4FB3-8840-61FEC466FDBC}"/>
              </a:ext>
            </a:extLst>
          </p:cNvPr>
          <p:cNvSpPr>
            <a:spLocks noChangeArrowheads="1"/>
          </p:cNvSpPr>
          <p:nvPr/>
        </p:nvSpPr>
        <p:spPr bwMode="auto">
          <a:xfrm>
            <a:off x="4039788" y="3525167"/>
            <a:ext cx="5104908" cy="378841"/>
          </a:xfrm>
          <a:prstGeom prst="homePlate">
            <a:avLst>
              <a:gd name="adj" fmla="val 37877"/>
            </a:avLst>
          </a:prstGeom>
          <a:solidFill>
            <a:srgbClr val="FF6600"/>
          </a:solidFill>
          <a:ln w="19050">
            <a:noFill/>
            <a:miter lim="800000"/>
            <a:headEnd/>
            <a:tailEnd/>
          </a:ln>
          <a:effectLst/>
        </p:spPr>
        <p:txBody>
          <a:bodyPr wrap="none" lIns="18288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ea typeface="+mn-ea"/>
                <a:cs typeface="Arial" panose="020B0604020202020204" pitchFamily="34" charset="0"/>
              </a:rPr>
              <a:t>DTG + TDF/FTC (N=717) </a:t>
            </a:r>
          </a:p>
        </p:txBody>
      </p:sp>
      <p:sp>
        <p:nvSpPr>
          <p:cNvPr id="18" name="AutoShape 4">
            <a:extLst>
              <a:ext uri="{FF2B5EF4-FFF2-40B4-BE49-F238E27FC236}">
                <a16:creationId xmlns:a16="http://schemas.microsoft.com/office/drawing/2014/main" id="{8F162147-C163-41B3-B805-FB0CB14F5136}"/>
              </a:ext>
            </a:extLst>
          </p:cNvPr>
          <p:cNvSpPr>
            <a:spLocks noChangeArrowheads="1"/>
          </p:cNvSpPr>
          <p:nvPr/>
        </p:nvSpPr>
        <p:spPr bwMode="auto">
          <a:xfrm>
            <a:off x="9211067" y="2964708"/>
            <a:ext cx="2106720" cy="346451"/>
          </a:xfrm>
          <a:prstGeom prst="homePlate">
            <a:avLst>
              <a:gd name="adj" fmla="val 37877"/>
            </a:avLst>
          </a:prstGeom>
          <a:solidFill>
            <a:srgbClr val="002F5F"/>
          </a:solidFill>
          <a:ln w="19050">
            <a:noFill/>
            <a:miter lim="800000"/>
            <a:headEnd/>
            <a:tailEnd/>
          </a:ln>
          <a:effectLst/>
        </p:spPr>
        <p:txBody>
          <a:bodyPr wrap="none" lIns="18288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ea typeface="+mn-ea"/>
                <a:cs typeface="Arial" panose="020B0604020202020204" pitchFamily="34" charset="0"/>
              </a:rPr>
              <a:t>DTG + 3TC</a:t>
            </a:r>
          </a:p>
        </p:txBody>
      </p:sp>
      <p:sp>
        <p:nvSpPr>
          <p:cNvPr id="19" name="Text Box 18">
            <a:extLst>
              <a:ext uri="{FF2B5EF4-FFF2-40B4-BE49-F238E27FC236}">
                <a16:creationId xmlns:a16="http://schemas.microsoft.com/office/drawing/2014/main" id="{77C3BAE4-3022-4845-9394-480AF6971B72}"/>
              </a:ext>
            </a:extLst>
          </p:cNvPr>
          <p:cNvSpPr txBox="1">
            <a:spLocks noChangeArrowheads="1"/>
          </p:cNvSpPr>
          <p:nvPr/>
        </p:nvSpPr>
        <p:spPr bwMode="auto">
          <a:xfrm>
            <a:off x="5543890" y="4251394"/>
            <a:ext cx="607859" cy="431465"/>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altLang="ja-JP" sz="1400" b="1" i="0" u="none" strike="noStrike" kern="1200" cap="none" spc="0" normalizeH="0" baseline="0" noProof="0" dirty="0">
                <a:ln>
                  <a:noFill/>
                </a:ln>
                <a:effectLst/>
                <a:uLnTx/>
                <a:uFillTx/>
                <a:ea typeface="+mn-ea"/>
                <a:cs typeface="Arial" panose="020B0604020202020204" pitchFamily="34" charset="0"/>
              </a:rPr>
              <a:t>Week</a:t>
            </a:r>
            <a:br>
              <a:rPr kumimoji="0" lang="en-US" altLang="ja-JP" sz="1400" b="1" i="0" u="none" strike="noStrike" kern="1200" cap="none" spc="0" normalizeH="0" baseline="0" noProof="0" dirty="0">
                <a:ln>
                  <a:noFill/>
                </a:ln>
                <a:effectLst/>
                <a:uLnTx/>
                <a:uFillTx/>
                <a:ea typeface="+mn-ea"/>
                <a:cs typeface="Arial" panose="020B0604020202020204" pitchFamily="34" charset="0"/>
              </a:rPr>
            </a:br>
            <a:r>
              <a:rPr kumimoji="0" lang="en-US" altLang="ja-JP" sz="1400" b="1" i="0" u="none" strike="noStrike" kern="1200" cap="none" spc="0" normalizeH="0" baseline="0" noProof="0" dirty="0">
                <a:ln>
                  <a:noFill/>
                </a:ln>
                <a:effectLst/>
                <a:uLnTx/>
                <a:uFillTx/>
                <a:ea typeface="+mn-ea"/>
                <a:cs typeface="Arial" panose="020B0604020202020204" pitchFamily="34" charset="0"/>
              </a:rPr>
              <a:t>48</a:t>
            </a:r>
          </a:p>
        </p:txBody>
      </p:sp>
      <p:sp>
        <p:nvSpPr>
          <p:cNvPr id="20" name="Text Box 18">
            <a:extLst>
              <a:ext uri="{FF2B5EF4-FFF2-40B4-BE49-F238E27FC236}">
                <a16:creationId xmlns:a16="http://schemas.microsoft.com/office/drawing/2014/main" id="{5B6AFBEC-6C58-4D0F-8378-AF4B1504BE34}"/>
              </a:ext>
            </a:extLst>
          </p:cNvPr>
          <p:cNvSpPr txBox="1">
            <a:spLocks noChangeArrowheads="1"/>
          </p:cNvSpPr>
          <p:nvPr/>
        </p:nvSpPr>
        <p:spPr bwMode="auto">
          <a:xfrm>
            <a:off x="4032089" y="2455949"/>
            <a:ext cx="3312259" cy="451406"/>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altLang="ja-JP" sz="1400" b="1" i="0" u="none" strike="noStrike" kern="1200" cap="none" spc="0" normalizeH="0" baseline="0" noProof="0" dirty="0">
                <a:ln>
                  <a:noFill/>
                </a:ln>
                <a:effectLst/>
                <a:uLnTx/>
                <a:uFillTx/>
                <a:ea typeface="+mn-ea"/>
                <a:cs typeface="Arial" panose="020B0604020202020204" pitchFamily="34" charset="0"/>
              </a:rPr>
              <a:t>Double-blind </a:t>
            </a:r>
            <a:br>
              <a:rPr kumimoji="0" lang="en-US" altLang="ja-JP" sz="1400" b="1" i="0" u="none" strike="noStrike" kern="1200" cap="none" spc="0" normalizeH="0" baseline="0" noProof="0" dirty="0">
                <a:ln>
                  <a:noFill/>
                </a:ln>
                <a:effectLst/>
                <a:uLnTx/>
                <a:uFillTx/>
                <a:ea typeface="+mn-ea"/>
                <a:cs typeface="Arial" panose="020B0604020202020204" pitchFamily="34" charset="0"/>
              </a:rPr>
            </a:br>
            <a:r>
              <a:rPr kumimoji="0" lang="en-US" altLang="ja-JP" sz="1400" b="1" i="0" u="none" strike="noStrike" kern="1200" cap="none" spc="0" normalizeH="0" baseline="0" noProof="0" dirty="0">
                <a:ln>
                  <a:noFill/>
                </a:ln>
                <a:effectLst/>
                <a:uLnTx/>
                <a:uFillTx/>
                <a:ea typeface="+mn-ea"/>
                <a:cs typeface="Arial" panose="020B0604020202020204" pitchFamily="34" charset="0"/>
              </a:rPr>
              <a:t>phase</a:t>
            </a:r>
            <a:r>
              <a:rPr kumimoji="0" lang="en-US" altLang="ja-JP" sz="1400" b="1" i="0" u="none" strike="noStrike" kern="1200" cap="none" spc="0" normalizeH="0" baseline="30000" noProof="0" dirty="0">
                <a:ln>
                  <a:noFill/>
                </a:ln>
                <a:effectLst/>
                <a:uLnTx/>
                <a:uFillTx/>
                <a:ea typeface="+mn-ea"/>
                <a:cs typeface="Arial" panose="020B0604020202020204" pitchFamily="34" charset="0"/>
              </a:rPr>
              <a:t> </a:t>
            </a:r>
            <a:endParaRPr kumimoji="0" lang="en-US" altLang="ja-JP" sz="1400" b="1" i="0" u="none" strike="noStrike" kern="1200" cap="none" spc="0" normalizeH="0" baseline="0" noProof="0" dirty="0">
              <a:ln>
                <a:noFill/>
              </a:ln>
              <a:effectLst/>
              <a:uLnTx/>
              <a:uFillTx/>
              <a:ea typeface="+mn-ea"/>
              <a:cs typeface="Arial" panose="020B0604020202020204" pitchFamily="34" charset="0"/>
            </a:endParaRPr>
          </a:p>
        </p:txBody>
      </p:sp>
      <p:sp>
        <p:nvSpPr>
          <p:cNvPr id="22" name="Text Box 17">
            <a:extLst>
              <a:ext uri="{FF2B5EF4-FFF2-40B4-BE49-F238E27FC236}">
                <a16:creationId xmlns:a16="http://schemas.microsoft.com/office/drawing/2014/main" id="{92BD96D3-8530-4742-B27D-D8AF71E68AE1}"/>
              </a:ext>
            </a:extLst>
          </p:cNvPr>
          <p:cNvSpPr txBox="1">
            <a:spLocks noChangeArrowheads="1"/>
          </p:cNvSpPr>
          <p:nvPr/>
        </p:nvSpPr>
        <p:spPr bwMode="auto">
          <a:xfrm>
            <a:off x="7360479" y="2455949"/>
            <a:ext cx="1807747" cy="451406"/>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altLang="ja-JP" sz="1400" b="1" i="0" u="none" strike="noStrike" kern="1200" cap="none" spc="0" normalizeH="0" baseline="0" noProof="0" dirty="0">
                <a:ln>
                  <a:noFill/>
                </a:ln>
                <a:effectLst/>
                <a:uLnTx/>
                <a:uFillTx/>
                <a:ea typeface="+mn-ea"/>
                <a:cs typeface="Arial" panose="020B0604020202020204" pitchFamily="34" charset="0"/>
              </a:rPr>
              <a:t>Open-label</a:t>
            </a:r>
            <a:br>
              <a:rPr kumimoji="0" lang="en-US" altLang="ja-JP" sz="1400" b="1" i="0" u="none" strike="noStrike" kern="1200" cap="none" spc="0" normalizeH="0" baseline="0" noProof="0" dirty="0">
                <a:ln>
                  <a:noFill/>
                </a:ln>
                <a:effectLst/>
                <a:uLnTx/>
                <a:uFillTx/>
                <a:ea typeface="+mn-ea"/>
                <a:cs typeface="Arial" panose="020B0604020202020204" pitchFamily="34" charset="0"/>
              </a:rPr>
            </a:br>
            <a:r>
              <a:rPr kumimoji="0" lang="en-US" altLang="ja-JP" sz="1400" b="1" i="0" u="none" strike="noStrike" kern="1200" cap="none" spc="0" normalizeH="0" baseline="0" noProof="0" dirty="0">
                <a:ln>
                  <a:noFill/>
                </a:ln>
                <a:effectLst/>
                <a:uLnTx/>
                <a:uFillTx/>
                <a:ea typeface="+mn-ea"/>
                <a:cs typeface="Arial" panose="020B0604020202020204" pitchFamily="34" charset="0"/>
              </a:rPr>
              <a:t>phase</a:t>
            </a:r>
          </a:p>
        </p:txBody>
      </p:sp>
      <p:sp>
        <p:nvSpPr>
          <p:cNvPr id="23" name="Text Box 18">
            <a:extLst>
              <a:ext uri="{FF2B5EF4-FFF2-40B4-BE49-F238E27FC236}">
                <a16:creationId xmlns:a16="http://schemas.microsoft.com/office/drawing/2014/main" id="{35A531DF-5E8B-43FC-92B1-0B85E9AA43F6}"/>
              </a:ext>
            </a:extLst>
          </p:cNvPr>
          <p:cNvSpPr txBox="1">
            <a:spLocks noChangeArrowheads="1"/>
          </p:cNvSpPr>
          <p:nvPr/>
        </p:nvSpPr>
        <p:spPr bwMode="auto">
          <a:xfrm>
            <a:off x="9184358" y="2455949"/>
            <a:ext cx="2106720" cy="451406"/>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altLang="ja-JP" sz="1400" b="1" i="0" u="none" strike="noStrike" kern="1200" cap="none" spc="0" normalizeH="0" baseline="0" noProof="0" dirty="0">
                <a:ln>
                  <a:noFill/>
                </a:ln>
                <a:effectLst/>
                <a:uLnTx/>
                <a:uFillTx/>
                <a:ea typeface="+mn-ea"/>
                <a:cs typeface="Arial" panose="020B0604020202020204" pitchFamily="34" charset="0"/>
              </a:rPr>
              <a:t>Continuation </a:t>
            </a: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altLang="ja-JP" sz="1400" b="1" i="0" u="none" strike="noStrike" kern="1200" cap="none" spc="0" normalizeH="0" baseline="0" noProof="0" dirty="0">
                <a:ln>
                  <a:noFill/>
                </a:ln>
                <a:effectLst/>
                <a:uLnTx/>
                <a:uFillTx/>
                <a:ea typeface="+mn-ea"/>
                <a:cs typeface="Arial" panose="020B0604020202020204" pitchFamily="34" charset="0"/>
              </a:rPr>
              <a:t>phase</a:t>
            </a:r>
          </a:p>
        </p:txBody>
      </p:sp>
      <p:sp>
        <p:nvSpPr>
          <p:cNvPr id="24" name="Text Box 18">
            <a:extLst>
              <a:ext uri="{FF2B5EF4-FFF2-40B4-BE49-F238E27FC236}">
                <a16:creationId xmlns:a16="http://schemas.microsoft.com/office/drawing/2014/main" id="{DD00C2A6-0A0F-4ECF-9676-98AB2A18CBB6}"/>
              </a:ext>
            </a:extLst>
          </p:cNvPr>
          <p:cNvSpPr txBox="1">
            <a:spLocks noChangeArrowheads="1"/>
          </p:cNvSpPr>
          <p:nvPr/>
        </p:nvSpPr>
        <p:spPr bwMode="auto">
          <a:xfrm>
            <a:off x="8880429" y="4251394"/>
            <a:ext cx="607859" cy="431465"/>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altLang="ja-JP" sz="1400" b="1" i="0" u="none" strike="noStrike" kern="1200" cap="none" spc="0" normalizeH="0" baseline="0" noProof="0" dirty="0">
                <a:ln>
                  <a:noFill/>
                </a:ln>
                <a:effectLst/>
                <a:uLnTx/>
                <a:uFillTx/>
                <a:ea typeface="+mn-ea"/>
                <a:cs typeface="Arial" panose="020B0604020202020204" pitchFamily="34" charset="0"/>
              </a:rPr>
              <a:t>Week</a:t>
            </a:r>
            <a:br>
              <a:rPr kumimoji="0" lang="en-US" altLang="ja-JP" sz="1400" b="1" i="0" u="none" strike="noStrike" kern="1200" cap="none" spc="0" normalizeH="0" baseline="0" noProof="0" dirty="0">
                <a:ln>
                  <a:noFill/>
                </a:ln>
                <a:effectLst/>
                <a:uLnTx/>
                <a:uFillTx/>
                <a:ea typeface="+mn-ea"/>
                <a:cs typeface="Arial" panose="020B0604020202020204" pitchFamily="34" charset="0"/>
              </a:rPr>
            </a:br>
            <a:r>
              <a:rPr kumimoji="0" lang="en-US" altLang="ja-JP" sz="1400" b="1" i="0" u="none" strike="noStrike" kern="1200" cap="none" spc="0" normalizeH="0" baseline="0" noProof="0" dirty="0">
                <a:ln>
                  <a:noFill/>
                </a:ln>
                <a:effectLst/>
                <a:uLnTx/>
                <a:uFillTx/>
                <a:ea typeface="+mn-ea"/>
                <a:cs typeface="Arial" panose="020B0604020202020204" pitchFamily="34" charset="0"/>
              </a:rPr>
              <a:t>144</a:t>
            </a:r>
          </a:p>
        </p:txBody>
      </p:sp>
      <p:sp>
        <p:nvSpPr>
          <p:cNvPr id="25" name="Line 12">
            <a:extLst>
              <a:ext uri="{FF2B5EF4-FFF2-40B4-BE49-F238E27FC236}">
                <a16:creationId xmlns:a16="http://schemas.microsoft.com/office/drawing/2014/main" id="{F30DE25F-8390-43F1-93B0-A860995793C1}"/>
              </a:ext>
            </a:extLst>
          </p:cNvPr>
          <p:cNvSpPr>
            <a:spLocks noChangeShapeType="1"/>
          </p:cNvSpPr>
          <p:nvPr/>
        </p:nvSpPr>
        <p:spPr bwMode="auto">
          <a:xfrm>
            <a:off x="9168227" y="4097376"/>
            <a:ext cx="0" cy="185311"/>
          </a:xfrm>
          <a:prstGeom prst="line">
            <a:avLst/>
          </a:prstGeom>
          <a:noFill/>
          <a:ln w="28575">
            <a:solidFill>
              <a:srgbClr val="071D49"/>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1200" cap="none" spc="0" normalizeH="0" baseline="0" noProof="0">
              <a:ln>
                <a:noFill/>
              </a:ln>
              <a:effectLst/>
              <a:uLnTx/>
              <a:uFillTx/>
              <a:ea typeface="+mn-ea"/>
              <a:cs typeface="Arial" panose="020B0604020202020204" pitchFamily="34" charset="0"/>
            </a:endParaRPr>
          </a:p>
        </p:txBody>
      </p:sp>
      <p:sp>
        <p:nvSpPr>
          <p:cNvPr id="26" name="Line 12">
            <a:extLst>
              <a:ext uri="{FF2B5EF4-FFF2-40B4-BE49-F238E27FC236}">
                <a16:creationId xmlns:a16="http://schemas.microsoft.com/office/drawing/2014/main" id="{093306DF-D9C4-4CCF-AC3D-F147454B08EE}"/>
              </a:ext>
            </a:extLst>
          </p:cNvPr>
          <p:cNvSpPr>
            <a:spLocks noChangeShapeType="1"/>
          </p:cNvSpPr>
          <p:nvPr/>
        </p:nvSpPr>
        <p:spPr bwMode="auto">
          <a:xfrm>
            <a:off x="4904711" y="4102245"/>
            <a:ext cx="0" cy="185311"/>
          </a:xfrm>
          <a:prstGeom prst="line">
            <a:avLst/>
          </a:prstGeom>
          <a:noFill/>
          <a:ln w="28575">
            <a:solidFill>
              <a:srgbClr val="071D49"/>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1200" cap="none" spc="0" normalizeH="0" baseline="0" noProof="0">
              <a:ln>
                <a:noFill/>
              </a:ln>
              <a:effectLst/>
              <a:uLnTx/>
              <a:uFillTx/>
              <a:ea typeface="+mn-ea"/>
              <a:cs typeface="Arial" panose="020B0604020202020204" pitchFamily="34" charset="0"/>
            </a:endParaRPr>
          </a:p>
        </p:txBody>
      </p:sp>
      <p:sp>
        <p:nvSpPr>
          <p:cNvPr id="27" name="Line 12">
            <a:extLst>
              <a:ext uri="{FF2B5EF4-FFF2-40B4-BE49-F238E27FC236}">
                <a16:creationId xmlns:a16="http://schemas.microsoft.com/office/drawing/2014/main" id="{E0C6E41D-8DD5-4E0F-8CE8-61290C8EEA85}"/>
              </a:ext>
            </a:extLst>
          </p:cNvPr>
          <p:cNvSpPr>
            <a:spLocks noChangeShapeType="1"/>
          </p:cNvSpPr>
          <p:nvPr/>
        </p:nvSpPr>
        <p:spPr bwMode="auto">
          <a:xfrm>
            <a:off x="5847821" y="4102245"/>
            <a:ext cx="0" cy="185311"/>
          </a:xfrm>
          <a:prstGeom prst="line">
            <a:avLst/>
          </a:prstGeom>
          <a:noFill/>
          <a:ln w="28575">
            <a:solidFill>
              <a:srgbClr val="071D49"/>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1200" cap="none" spc="0" normalizeH="0" baseline="0" noProof="0">
              <a:ln>
                <a:noFill/>
              </a:ln>
              <a:effectLst/>
              <a:uLnTx/>
              <a:uFillTx/>
              <a:ea typeface="+mn-ea"/>
              <a:cs typeface="Arial" panose="020B0604020202020204" pitchFamily="34" charset="0"/>
            </a:endParaRPr>
          </a:p>
        </p:txBody>
      </p:sp>
      <p:sp>
        <p:nvSpPr>
          <p:cNvPr id="28" name="Text Box 18">
            <a:extLst>
              <a:ext uri="{FF2B5EF4-FFF2-40B4-BE49-F238E27FC236}">
                <a16:creationId xmlns:a16="http://schemas.microsoft.com/office/drawing/2014/main" id="{8D3E7D19-5C79-4FCF-9395-E6F8F7DE6D26}"/>
              </a:ext>
            </a:extLst>
          </p:cNvPr>
          <p:cNvSpPr txBox="1">
            <a:spLocks noChangeArrowheads="1"/>
          </p:cNvSpPr>
          <p:nvPr/>
        </p:nvSpPr>
        <p:spPr bwMode="auto">
          <a:xfrm>
            <a:off x="4578327" y="4251394"/>
            <a:ext cx="647934" cy="431465"/>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altLang="ja-JP" sz="1400" b="1" i="0" u="none" strike="noStrike" kern="1200" cap="none" spc="0" normalizeH="0" baseline="0" noProof="0" dirty="0">
                <a:ln>
                  <a:noFill/>
                </a:ln>
                <a:effectLst/>
                <a:uLnTx/>
                <a:uFillTx/>
                <a:ea typeface="+mn-ea"/>
                <a:cs typeface="Arial" panose="020B0604020202020204" pitchFamily="34" charset="0"/>
              </a:rPr>
              <a:t>Week </a:t>
            </a:r>
            <a:br>
              <a:rPr kumimoji="0" lang="en-US" altLang="ja-JP" sz="1400" b="1" i="0" u="none" strike="noStrike" kern="1200" cap="none" spc="0" normalizeH="0" baseline="0" noProof="0" dirty="0">
                <a:ln>
                  <a:noFill/>
                </a:ln>
                <a:effectLst/>
                <a:uLnTx/>
                <a:uFillTx/>
                <a:ea typeface="+mn-ea"/>
                <a:cs typeface="Arial" panose="020B0604020202020204" pitchFamily="34" charset="0"/>
              </a:rPr>
            </a:br>
            <a:r>
              <a:rPr kumimoji="0" lang="en-US" altLang="ja-JP" sz="1400" b="1" i="0" u="none" strike="noStrike" kern="1200" cap="none" spc="0" normalizeH="0" baseline="0" noProof="0" dirty="0">
                <a:ln>
                  <a:noFill/>
                </a:ln>
                <a:effectLst/>
                <a:uLnTx/>
                <a:uFillTx/>
                <a:ea typeface="+mn-ea"/>
                <a:cs typeface="Arial" panose="020B0604020202020204" pitchFamily="34" charset="0"/>
              </a:rPr>
              <a:t>24</a:t>
            </a:r>
          </a:p>
        </p:txBody>
      </p:sp>
      <p:sp>
        <p:nvSpPr>
          <p:cNvPr id="29" name="Text Box 18">
            <a:extLst>
              <a:ext uri="{FF2B5EF4-FFF2-40B4-BE49-F238E27FC236}">
                <a16:creationId xmlns:a16="http://schemas.microsoft.com/office/drawing/2014/main" id="{E0F1A5C8-44D7-4F43-9286-1F65A8403313}"/>
              </a:ext>
            </a:extLst>
          </p:cNvPr>
          <p:cNvSpPr txBox="1">
            <a:spLocks noChangeArrowheads="1"/>
          </p:cNvSpPr>
          <p:nvPr/>
        </p:nvSpPr>
        <p:spPr bwMode="auto">
          <a:xfrm>
            <a:off x="7052071" y="4251394"/>
            <a:ext cx="607859" cy="431465"/>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altLang="ja-JP" sz="1400" b="1" i="0" u="none" strike="noStrike" kern="1200" cap="none" spc="0" normalizeH="0" baseline="0" noProof="0" dirty="0">
                <a:ln>
                  <a:noFill/>
                </a:ln>
                <a:effectLst/>
                <a:uLnTx/>
                <a:uFillTx/>
                <a:ea typeface="+mn-ea"/>
                <a:cs typeface="Arial" panose="020B0604020202020204" pitchFamily="34" charset="0"/>
              </a:rPr>
              <a:t>Week</a:t>
            </a:r>
            <a:br>
              <a:rPr kumimoji="0" lang="en-US" altLang="ja-JP" sz="1400" b="1" i="0" u="none" strike="noStrike" kern="1200" cap="none" spc="0" normalizeH="0" baseline="0" noProof="0" dirty="0">
                <a:ln>
                  <a:noFill/>
                </a:ln>
                <a:effectLst/>
                <a:uLnTx/>
                <a:uFillTx/>
                <a:ea typeface="+mn-ea"/>
                <a:cs typeface="Arial" panose="020B0604020202020204" pitchFamily="34" charset="0"/>
              </a:rPr>
            </a:br>
            <a:r>
              <a:rPr kumimoji="0" lang="en-US" altLang="ja-JP" sz="1400" b="1" i="0" u="none" strike="noStrike" kern="1200" cap="none" spc="0" normalizeH="0" baseline="0" noProof="0" dirty="0">
                <a:ln>
                  <a:noFill/>
                </a:ln>
                <a:effectLst/>
                <a:uLnTx/>
                <a:uFillTx/>
                <a:ea typeface="+mn-ea"/>
                <a:cs typeface="Arial" panose="020B0604020202020204" pitchFamily="34" charset="0"/>
              </a:rPr>
              <a:t>96</a:t>
            </a:r>
          </a:p>
        </p:txBody>
      </p:sp>
      <p:grpSp>
        <p:nvGrpSpPr>
          <p:cNvPr id="30" name="Group 29">
            <a:extLst>
              <a:ext uri="{FF2B5EF4-FFF2-40B4-BE49-F238E27FC236}">
                <a16:creationId xmlns:a16="http://schemas.microsoft.com/office/drawing/2014/main" id="{FE63831E-7BEF-4167-9A9C-570E4084B8ED}"/>
              </a:ext>
            </a:extLst>
          </p:cNvPr>
          <p:cNvGrpSpPr/>
          <p:nvPr/>
        </p:nvGrpSpPr>
        <p:grpSpPr>
          <a:xfrm>
            <a:off x="965241" y="2544345"/>
            <a:ext cx="3106301" cy="1456347"/>
            <a:chOff x="287348" y="1748088"/>
            <a:chExt cx="2448186" cy="1147798"/>
          </a:xfrm>
          <a:effectLst/>
        </p:grpSpPr>
        <p:sp>
          <p:nvSpPr>
            <p:cNvPr id="31" name="AutoShape 2">
              <a:extLst>
                <a:ext uri="{FF2B5EF4-FFF2-40B4-BE49-F238E27FC236}">
                  <a16:creationId xmlns:a16="http://schemas.microsoft.com/office/drawing/2014/main" id="{2CA717A2-78E0-4D87-B062-AE7F79B9DA21}"/>
                </a:ext>
              </a:extLst>
            </p:cNvPr>
            <p:cNvSpPr>
              <a:spLocks noChangeArrowheads="1"/>
            </p:cNvSpPr>
            <p:nvPr/>
          </p:nvSpPr>
          <p:spPr bwMode="auto">
            <a:xfrm>
              <a:off x="287348" y="2033424"/>
              <a:ext cx="2370851" cy="862462"/>
            </a:xfrm>
            <a:prstGeom prst="rightArrow">
              <a:avLst>
                <a:gd name="adj1" fmla="val 57009"/>
                <a:gd name="adj2" fmla="val 65033"/>
              </a:avLst>
            </a:prstGeom>
            <a:solidFill>
              <a:schemeClr val="accent1">
                <a:lumMod val="60000"/>
                <a:lumOff val="40000"/>
              </a:schemeClr>
            </a:solidFill>
            <a:ln w="19050">
              <a:noFill/>
              <a:miter lim="800000"/>
              <a:headEnd/>
              <a:tailEnd/>
            </a:ln>
            <a:effectLst/>
          </p:spPr>
          <p:txBody>
            <a:bodyPr wrap="none" lIns="18288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ea typeface="+mn-ea"/>
                  <a:cs typeface="Arial" panose="020B0604020202020204" pitchFamily="34" charset="0"/>
                </a:rPr>
                <a:t>ART-naive adults</a:t>
              </a:r>
            </a:p>
          </p:txBody>
        </p:sp>
        <p:sp>
          <p:nvSpPr>
            <p:cNvPr id="32" name="TextBox 31">
              <a:extLst>
                <a:ext uri="{FF2B5EF4-FFF2-40B4-BE49-F238E27FC236}">
                  <a16:creationId xmlns:a16="http://schemas.microsoft.com/office/drawing/2014/main" id="{97743EDE-C636-4A26-BE5C-35D4B6505600}"/>
                </a:ext>
              </a:extLst>
            </p:cNvPr>
            <p:cNvSpPr txBox="1"/>
            <p:nvPr/>
          </p:nvSpPr>
          <p:spPr>
            <a:xfrm>
              <a:off x="2336467" y="1748088"/>
              <a:ext cx="399067" cy="194055"/>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ea typeface="+mn-ea"/>
                  <a:cs typeface="Arial" panose="020B0604020202020204" pitchFamily="34" charset="0"/>
                </a:rPr>
                <a:t>1:1</a:t>
              </a:r>
            </a:p>
          </p:txBody>
        </p:sp>
      </p:grpSp>
      <p:sp>
        <p:nvSpPr>
          <p:cNvPr id="33" name="TextBox 41">
            <a:extLst>
              <a:ext uri="{FF2B5EF4-FFF2-40B4-BE49-F238E27FC236}">
                <a16:creationId xmlns:a16="http://schemas.microsoft.com/office/drawing/2014/main" id="{AE5C979D-0D73-495B-B980-025FC7892D16}"/>
              </a:ext>
            </a:extLst>
          </p:cNvPr>
          <p:cNvSpPr txBox="1">
            <a:spLocks noChangeArrowheads="1"/>
          </p:cNvSpPr>
          <p:nvPr/>
        </p:nvSpPr>
        <p:spPr bwMode="auto">
          <a:xfrm>
            <a:off x="4837487" y="4824329"/>
            <a:ext cx="2020668" cy="1123712"/>
          </a:xfrm>
          <a:prstGeom prst="roundRect">
            <a:avLst/>
          </a:prstGeom>
          <a:solidFill>
            <a:schemeClr val="bg1">
              <a:lumMod val="85000"/>
            </a:schemeClr>
          </a:solidFill>
          <a:ln w="12700">
            <a:noFill/>
            <a:miter lim="800000"/>
            <a:headEnd/>
            <a:tailEnd/>
          </a:ln>
          <a:effectLst/>
        </p:spPr>
        <p:txBody>
          <a:bodyPr wrap="square" lIns="91440" tIns="45720" rIns="91440" bIns="45720" anchor="t" anchorCtr="0">
            <a:spAutoFit/>
          </a:bodyPr>
          <a:lstStyle>
            <a:defPPr>
              <a:defRPr lang="en-US"/>
            </a:defPPr>
            <a:lvl1pPr fontAlgn="auto">
              <a:spcBef>
                <a:spcPts val="0"/>
              </a:spcBef>
              <a:spcAft>
                <a:spcPts val="0"/>
              </a:spcAft>
              <a:buClrTx/>
              <a:buFontTx/>
              <a:buNone/>
              <a:tabLst>
                <a:tab pos="914400" algn="l"/>
                <a:tab pos="2060575" algn="l"/>
                <a:tab pos="2797175" algn="l"/>
              </a:tabLst>
              <a:defRPr sz="1050" b="1">
                <a:solidFill>
                  <a:srgbClr val="002F5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tab pos="914400" algn="l"/>
                <a:tab pos="2060575" algn="l"/>
                <a:tab pos="2797175" algn="l"/>
              </a:tabLst>
              <a:defRPr/>
            </a:pPr>
            <a:r>
              <a:rPr kumimoji="0" lang="en-GB" altLang="ja-JP" sz="1200" b="1" i="0" u="none" strike="noStrike" kern="1200" cap="none" spc="0" normalizeH="0" baseline="0" noProof="0" dirty="0">
                <a:ln>
                  <a:noFill/>
                </a:ln>
                <a:solidFill>
                  <a:schemeClr val="tx1"/>
                </a:solidFill>
                <a:effectLst/>
                <a:uLnTx/>
                <a:uFillTx/>
                <a:ea typeface="+mn-ea"/>
                <a:cs typeface="Arial" panose="020B0604020202020204" pitchFamily="34" charset="0"/>
              </a:rPr>
              <a:t>Primary endpoint </a:t>
            </a:r>
            <a:br>
              <a:rPr kumimoji="0" lang="en-GB" altLang="ja-JP" sz="1200" b="1" i="0" u="none" strike="noStrike" kern="1200" cap="none" spc="0" normalizeH="0" baseline="0" noProof="0" dirty="0">
                <a:ln>
                  <a:noFill/>
                </a:ln>
                <a:solidFill>
                  <a:schemeClr val="tx1"/>
                </a:solidFill>
                <a:effectLst/>
                <a:uLnTx/>
                <a:uFillTx/>
                <a:ea typeface="+mn-ea"/>
                <a:cs typeface="Arial" panose="020B0604020202020204" pitchFamily="34" charset="0"/>
              </a:rPr>
            </a:br>
            <a:r>
              <a:rPr kumimoji="0" lang="en-GB" altLang="ja-JP" sz="1200" b="1" i="0" u="none" strike="noStrike" kern="1200" cap="none" spc="0" normalizeH="0" baseline="0" noProof="0" dirty="0">
                <a:ln>
                  <a:noFill/>
                </a:ln>
                <a:solidFill>
                  <a:schemeClr val="tx1"/>
                </a:solidFill>
                <a:effectLst/>
                <a:uLnTx/>
                <a:uFillTx/>
                <a:ea typeface="+mn-ea"/>
                <a:cs typeface="Arial" panose="020B0604020202020204" pitchFamily="34" charset="0"/>
              </a:rPr>
              <a:t>at Week 48: </a:t>
            </a:r>
            <a:br>
              <a:rPr kumimoji="0" lang="en-GB" altLang="ja-JP" sz="1200" b="1" i="0" u="none" strike="noStrike" kern="1200" cap="none" spc="0" normalizeH="0" baseline="0" noProof="0" dirty="0">
                <a:ln>
                  <a:noFill/>
                </a:ln>
                <a:solidFill>
                  <a:schemeClr val="tx1"/>
                </a:solidFill>
                <a:effectLst/>
                <a:uLnTx/>
                <a:uFillTx/>
                <a:ea typeface="+mn-ea"/>
                <a:cs typeface="Arial" panose="020B0604020202020204" pitchFamily="34" charset="0"/>
              </a:rPr>
            </a:br>
            <a:r>
              <a:rPr kumimoji="0" lang="en-GB" altLang="ja-JP" sz="1200" b="1" i="0" u="none" strike="noStrike" kern="1200" cap="none" spc="0" normalizeH="0" baseline="0" noProof="0" dirty="0">
                <a:ln>
                  <a:noFill/>
                </a:ln>
                <a:solidFill>
                  <a:schemeClr val="tx1"/>
                </a:solidFill>
                <a:effectLst/>
                <a:uLnTx/>
                <a:uFillTx/>
                <a:ea typeface="+mn-ea"/>
                <a:cs typeface="Arial" panose="020B0604020202020204" pitchFamily="34" charset="0"/>
              </a:rPr>
              <a:t>participants with</a:t>
            </a:r>
            <a:br>
              <a:rPr kumimoji="0" lang="en-GB" altLang="ja-JP" sz="1200" b="1" i="0" u="none" strike="noStrike" kern="1200" cap="none" spc="0" normalizeH="0" baseline="0" noProof="0" dirty="0">
                <a:ln>
                  <a:noFill/>
                </a:ln>
                <a:solidFill>
                  <a:schemeClr val="tx1"/>
                </a:solidFill>
                <a:effectLst/>
                <a:uLnTx/>
                <a:uFillTx/>
                <a:ea typeface="+mn-ea"/>
                <a:cs typeface="Arial" panose="020B0604020202020204" pitchFamily="34" charset="0"/>
              </a:rPr>
            </a:br>
            <a:r>
              <a:rPr kumimoji="0" lang="en-GB" altLang="ja-JP" sz="1200" b="1" i="0" u="none" strike="noStrike" kern="1200" cap="none" spc="0" normalizeH="0" baseline="0" noProof="0" dirty="0">
                <a:ln>
                  <a:noFill/>
                </a:ln>
                <a:solidFill>
                  <a:schemeClr val="tx1"/>
                </a:solidFill>
                <a:effectLst/>
                <a:uLnTx/>
                <a:uFillTx/>
                <a:ea typeface="+mn-ea"/>
                <a:cs typeface="Arial" panose="020B0604020202020204" pitchFamily="34" charset="0"/>
              </a:rPr>
              <a:t>HIV-1 RNA &lt;50 c/mL </a:t>
            </a:r>
          </a:p>
          <a:p>
            <a:pPr marL="0" marR="0" lvl="0" indent="0" algn="l" defTabSz="914400" rtl="0" eaLnBrk="1" fontAlgn="auto" latinLnBrk="0" hangingPunct="1">
              <a:lnSpc>
                <a:spcPct val="100000"/>
              </a:lnSpc>
              <a:spcBef>
                <a:spcPts val="0"/>
              </a:spcBef>
              <a:spcAft>
                <a:spcPts val="0"/>
              </a:spcAft>
              <a:buClrTx/>
              <a:buSzTx/>
              <a:buFontTx/>
              <a:buNone/>
              <a:tabLst>
                <a:tab pos="914400" algn="l"/>
                <a:tab pos="2060575" algn="l"/>
                <a:tab pos="2797175" algn="l"/>
              </a:tabLst>
              <a:defRPr/>
            </a:pPr>
            <a:r>
              <a:rPr kumimoji="0" lang="en-GB" altLang="ja-JP" sz="1200" b="1" i="0" u="none" strike="noStrike" kern="1200" cap="none" spc="0" normalizeH="0" baseline="0" noProof="0" dirty="0">
                <a:ln>
                  <a:noFill/>
                </a:ln>
                <a:solidFill>
                  <a:schemeClr val="tx1"/>
                </a:solidFill>
                <a:effectLst/>
                <a:uLnTx/>
                <a:uFillTx/>
                <a:ea typeface="+mn-ea"/>
                <a:cs typeface="Arial" panose="020B0604020202020204" pitchFamily="34" charset="0"/>
              </a:rPr>
              <a:t>(ITT-E Snapshot)</a:t>
            </a:r>
            <a:r>
              <a:rPr kumimoji="0" lang="en-GB" altLang="ja-JP" sz="1200" b="1" i="0" u="none" strike="noStrike" kern="1200" cap="none" spc="0" normalizeH="0" baseline="30000" noProof="0" dirty="0">
                <a:ln>
                  <a:noFill/>
                </a:ln>
                <a:solidFill>
                  <a:schemeClr val="tx1"/>
                </a:solidFill>
                <a:effectLst/>
                <a:uLnTx/>
                <a:uFillTx/>
                <a:ea typeface="+mn-ea"/>
                <a:cs typeface="Arial" panose="020B0604020202020204" pitchFamily="34" charset="0"/>
              </a:rPr>
              <a:t>a</a:t>
            </a:r>
          </a:p>
        </p:txBody>
      </p:sp>
      <p:sp>
        <p:nvSpPr>
          <p:cNvPr id="34" name="TextBox 41">
            <a:extLst>
              <a:ext uri="{FF2B5EF4-FFF2-40B4-BE49-F238E27FC236}">
                <a16:creationId xmlns:a16="http://schemas.microsoft.com/office/drawing/2014/main" id="{07578326-3D73-4383-B848-E04781B13709}"/>
              </a:ext>
            </a:extLst>
          </p:cNvPr>
          <p:cNvSpPr txBox="1">
            <a:spLocks noChangeArrowheads="1"/>
          </p:cNvSpPr>
          <p:nvPr/>
        </p:nvSpPr>
        <p:spPr bwMode="auto">
          <a:xfrm>
            <a:off x="7089019" y="4792736"/>
            <a:ext cx="4117517" cy="1476149"/>
          </a:xfrm>
          <a:prstGeom prst="roundRect">
            <a:avLst/>
          </a:prstGeom>
          <a:solidFill>
            <a:schemeClr val="bg1">
              <a:lumMod val="85000"/>
            </a:schemeClr>
          </a:solidFill>
          <a:ln w="12700">
            <a:noFill/>
            <a:miter lim="800000"/>
            <a:headEnd/>
            <a:tailEnd/>
          </a:ln>
          <a:effectLst/>
        </p:spPr>
        <p:txBody>
          <a:bodyPr wrap="square" lIns="91440" tIns="9144" rIns="91440" bIns="9144"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tab pos="1200150" algn="l"/>
                <a:tab pos="2628900" algn="l"/>
                <a:tab pos="2797175" algn="l"/>
              </a:tabLst>
              <a:defRPr/>
            </a:pPr>
            <a:r>
              <a:rPr kumimoji="0" lang="en-GB" altLang="ja-JP" sz="1200" b="1" i="0" u="none" strike="noStrike" kern="1200" cap="none" spc="0" normalizeH="0" baseline="0" noProof="0" dirty="0">
                <a:ln>
                  <a:noFill/>
                </a:ln>
                <a:effectLst/>
                <a:uLnTx/>
                <a:uFillTx/>
                <a:ea typeface="+mn-ea"/>
                <a:cs typeface="Arial" panose="020B0604020202020204" pitchFamily="34" charset="0"/>
              </a:rPr>
              <a:t>Countries</a:t>
            </a:r>
            <a:br>
              <a:rPr kumimoji="0" lang="en-GB" altLang="ja-JP" sz="1200" b="0" i="0" u="none" strike="noStrike" kern="1200" cap="none" spc="0" normalizeH="0" baseline="0" noProof="0" dirty="0">
                <a:ln>
                  <a:noFill/>
                </a:ln>
                <a:effectLst/>
                <a:uLnTx/>
                <a:uFillTx/>
                <a:ea typeface="+mn-ea"/>
                <a:cs typeface="Arial" panose="020B0604020202020204" pitchFamily="34" charset="0"/>
              </a:rPr>
            </a:br>
            <a:r>
              <a:rPr kumimoji="0" lang="en-GB" altLang="ja-JP" sz="1050" b="0" i="0" u="none" strike="noStrike" kern="1200" cap="none" spc="0" normalizeH="0" baseline="0" noProof="0" dirty="0">
                <a:ln>
                  <a:noFill/>
                </a:ln>
                <a:effectLst/>
                <a:uLnTx/>
                <a:uFillTx/>
                <a:ea typeface="+mn-ea"/>
                <a:cs typeface="Arial" panose="020B0604020202020204" pitchFamily="34" charset="0"/>
              </a:rPr>
              <a:t>Argentina	Australia	Belgium	</a:t>
            </a:r>
          </a:p>
          <a:p>
            <a:pPr marL="0" marR="0" lvl="0" indent="0" algn="l" defTabSz="914400" rtl="0" eaLnBrk="1" fontAlgn="auto" latinLnBrk="0" hangingPunct="1">
              <a:lnSpc>
                <a:spcPct val="100000"/>
              </a:lnSpc>
              <a:spcBef>
                <a:spcPts val="0"/>
              </a:spcBef>
              <a:spcAft>
                <a:spcPts val="0"/>
              </a:spcAft>
              <a:buClrTx/>
              <a:buSzTx/>
              <a:buFontTx/>
              <a:buNone/>
              <a:tabLst>
                <a:tab pos="1200150" algn="l"/>
                <a:tab pos="2628900" algn="l"/>
                <a:tab pos="2797175" algn="l"/>
              </a:tabLst>
              <a:defRPr/>
            </a:pPr>
            <a:r>
              <a:rPr kumimoji="0" lang="en-GB" altLang="ja-JP" sz="1050" b="0" i="0" u="none" strike="noStrike" kern="1200" cap="none" spc="0" normalizeH="0" baseline="0" noProof="0" dirty="0">
                <a:ln>
                  <a:noFill/>
                </a:ln>
                <a:effectLst/>
                <a:uLnTx/>
                <a:uFillTx/>
                <a:ea typeface="+mn-ea"/>
                <a:cs typeface="Arial" panose="020B0604020202020204" pitchFamily="34" charset="0"/>
              </a:rPr>
              <a:t>Canada    	France	Germany	</a:t>
            </a:r>
          </a:p>
          <a:p>
            <a:pPr marL="0" marR="0" lvl="0" indent="0" algn="l" defTabSz="914400" rtl="0" eaLnBrk="1" fontAlgn="auto" latinLnBrk="0" hangingPunct="1">
              <a:lnSpc>
                <a:spcPct val="100000"/>
              </a:lnSpc>
              <a:spcBef>
                <a:spcPts val="0"/>
              </a:spcBef>
              <a:spcAft>
                <a:spcPts val="0"/>
              </a:spcAft>
              <a:buClrTx/>
              <a:buSzTx/>
              <a:buFontTx/>
              <a:buNone/>
              <a:tabLst>
                <a:tab pos="1200150" algn="l"/>
                <a:tab pos="2628900" algn="l"/>
                <a:tab pos="2797175" algn="l"/>
              </a:tabLst>
              <a:defRPr/>
            </a:pPr>
            <a:r>
              <a:rPr kumimoji="0" lang="en-GB" altLang="ja-JP" sz="1050" b="0" i="0" u="none" strike="noStrike" kern="1200" cap="none" spc="0" normalizeH="0" baseline="0" noProof="0" dirty="0">
                <a:ln>
                  <a:noFill/>
                </a:ln>
                <a:effectLst/>
                <a:uLnTx/>
                <a:uFillTx/>
                <a:ea typeface="+mn-ea"/>
                <a:cs typeface="Arial" panose="020B0604020202020204" pitchFamily="34" charset="0"/>
              </a:rPr>
              <a:t>Italy             	Republic of Korea 	Mexico     </a:t>
            </a:r>
          </a:p>
          <a:p>
            <a:pPr marL="0" marR="0" lvl="0" indent="0" algn="l" defTabSz="914400" rtl="0" eaLnBrk="1" fontAlgn="auto" latinLnBrk="0" hangingPunct="1">
              <a:lnSpc>
                <a:spcPct val="100000"/>
              </a:lnSpc>
              <a:spcBef>
                <a:spcPts val="0"/>
              </a:spcBef>
              <a:spcAft>
                <a:spcPts val="0"/>
              </a:spcAft>
              <a:buClrTx/>
              <a:buSzTx/>
              <a:buFontTx/>
              <a:buNone/>
              <a:tabLst>
                <a:tab pos="1200150" algn="l"/>
                <a:tab pos="2628900" algn="l"/>
                <a:tab pos="2797175" algn="l"/>
              </a:tabLst>
              <a:defRPr/>
            </a:pPr>
            <a:r>
              <a:rPr kumimoji="0" lang="en-GB" altLang="ja-JP" sz="1050" b="0" i="0" u="none" strike="noStrike" kern="1200" cap="none" spc="0" normalizeH="0" baseline="0" noProof="0" dirty="0">
                <a:ln>
                  <a:noFill/>
                </a:ln>
                <a:effectLst/>
                <a:uLnTx/>
                <a:uFillTx/>
                <a:ea typeface="+mn-ea"/>
                <a:cs typeface="Arial" panose="020B0604020202020204" pitchFamily="34" charset="0"/>
              </a:rPr>
              <a:t>Netherlands    	Peru               	Poland</a:t>
            </a:r>
            <a:br>
              <a:rPr kumimoji="0" lang="en-GB" altLang="ja-JP" sz="1050" b="0" i="0" u="none" strike="noStrike" kern="1200" cap="none" spc="0" normalizeH="0" baseline="0" noProof="0" dirty="0">
                <a:ln>
                  <a:noFill/>
                </a:ln>
                <a:effectLst/>
                <a:uLnTx/>
                <a:uFillTx/>
                <a:ea typeface="+mn-ea"/>
                <a:cs typeface="Arial" panose="020B0604020202020204" pitchFamily="34" charset="0"/>
              </a:rPr>
            </a:br>
            <a:r>
              <a:rPr kumimoji="0" lang="en-GB" altLang="ja-JP" sz="1050" b="0" i="0" u="none" strike="noStrike" kern="1200" cap="none" spc="0" normalizeH="0" baseline="0" noProof="0" dirty="0">
                <a:ln>
                  <a:noFill/>
                </a:ln>
                <a:effectLst/>
                <a:uLnTx/>
                <a:uFillTx/>
                <a:ea typeface="+mn-ea"/>
                <a:cs typeface="Arial" panose="020B0604020202020204" pitchFamily="34" charset="0"/>
              </a:rPr>
              <a:t>Portugal             	Romania                   	Russian Federation South Africa       	Spain           	Switzerland        </a:t>
            </a:r>
          </a:p>
          <a:p>
            <a:pPr marL="0" marR="0" lvl="0" indent="0" algn="l" defTabSz="914400" rtl="0" eaLnBrk="1" fontAlgn="auto" latinLnBrk="0" hangingPunct="1">
              <a:lnSpc>
                <a:spcPct val="100000"/>
              </a:lnSpc>
              <a:spcBef>
                <a:spcPts val="0"/>
              </a:spcBef>
              <a:spcAft>
                <a:spcPts val="0"/>
              </a:spcAft>
              <a:buClrTx/>
              <a:buSzTx/>
              <a:buFontTx/>
              <a:buNone/>
              <a:tabLst>
                <a:tab pos="1200150" algn="l"/>
                <a:tab pos="2628900" algn="l"/>
                <a:tab pos="2797175" algn="l"/>
              </a:tabLst>
              <a:defRPr/>
            </a:pPr>
            <a:r>
              <a:rPr kumimoji="0" lang="en-GB" altLang="ja-JP" sz="1050" b="0" i="0" u="none" strike="noStrike" kern="1200" cap="none" spc="0" normalizeH="0" baseline="0" noProof="0" dirty="0">
                <a:ln>
                  <a:noFill/>
                </a:ln>
                <a:effectLst/>
                <a:uLnTx/>
                <a:uFillTx/>
                <a:ea typeface="+mn-ea"/>
                <a:cs typeface="Arial" panose="020B0604020202020204" pitchFamily="34" charset="0"/>
              </a:rPr>
              <a:t>Taiwan               	United Kingdom         	United States            </a:t>
            </a:r>
          </a:p>
        </p:txBody>
      </p:sp>
      <p:sp>
        <p:nvSpPr>
          <p:cNvPr id="35" name="TextBox 41">
            <a:extLst>
              <a:ext uri="{FF2B5EF4-FFF2-40B4-BE49-F238E27FC236}">
                <a16:creationId xmlns:a16="http://schemas.microsoft.com/office/drawing/2014/main" id="{B40834AB-0336-4724-BA22-67DE0D1F0CAD}"/>
              </a:ext>
            </a:extLst>
          </p:cNvPr>
          <p:cNvSpPr txBox="1">
            <a:spLocks noChangeArrowheads="1"/>
          </p:cNvSpPr>
          <p:nvPr/>
        </p:nvSpPr>
        <p:spPr bwMode="auto">
          <a:xfrm>
            <a:off x="886083" y="4792736"/>
            <a:ext cx="3713343" cy="1123712"/>
          </a:xfrm>
          <a:prstGeom prst="roundRect">
            <a:avLst/>
          </a:prstGeom>
          <a:solidFill>
            <a:schemeClr val="bg1">
              <a:lumMod val="85000"/>
            </a:schemeClr>
          </a:solidFill>
          <a:ln w="12700">
            <a:noFill/>
            <a:miter lim="800000"/>
            <a:headEnd/>
            <a:tailEnd/>
          </a:ln>
          <a:effectLst/>
        </p:spPr>
        <p:txBody>
          <a:bodyPr wrap="square" lIns="91440" tIns="45720" rIns="91440" bIns="4572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tab pos="914400" algn="l"/>
                <a:tab pos="2060575" algn="l"/>
                <a:tab pos="2797175" algn="l"/>
              </a:tabLst>
              <a:defRPr/>
            </a:pPr>
            <a:r>
              <a:rPr kumimoji="0" lang="en-GB" altLang="ja-JP" sz="1200" b="1" i="0" u="none" strike="noStrike" kern="1200" cap="none" spc="0" normalizeH="0" baseline="0" noProof="0" dirty="0">
                <a:ln>
                  <a:noFill/>
                </a:ln>
                <a:effectLst/>
                <a:uLnTx/>
                <a:uFillTx/>
                <a:ea typeface="+mn-ea"/>
                <a:cs typeface="Arial" panose="020B0604020202020204" pitchFamily="34" charset="0"/>
              </a:rPr>
              <a:t>Eligibility criteria</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 pos="2060575" algn="l"/>
                <a:tab pos="2797175" algn="l"/>
              </a:tabLst>
              <a:defRPr/>
            </a:pPr>
            <a:r>
              <a:rPr kumimoji="0" lang="en-GB" altLang="ja-JP" sz="1100" b="0" i="0" u="none" strike="noStrike" kern="1200" cap="none" spc="0" normalizeH="0" baseline="0" noProof="0" dirty="0">
                <a:ln>
                  <a:noFill/>
                </a:ln>
                <a:effectLst/>
                <a:uLnTx/>
                <a:uFillTx/>
                <a:ea typeface="+mn-ea"/>
                <a:cs typeface="Arial" panose="020B0604020202020204" pitchFamily="34" charset="0"/>
              </a:rPr>
              <a:t>VL </a:t>
            </a:r>
            <a:r>
              <a:rPr kumimoji="0" lang="en-GB" altLang="ja-JP" sz="1200" b="0" i="0" u="none" strike="noStrike" kern="1200" cap="none" spc="0" normalizeH="0" baseline="0" noProof="0" dirty="0">
                <a:ln>
                  <a:noFill/>
                </a:ln>
                <a:effectLst/>
                <a:uLnTx/>
                <a:uFillTx/>
                <a:ea typeface="+mn-ea"/>
                <a:cs typeface="Arial" panose="020B0604020202020204" pitchFamily="34" charset="0"/>
              </a:rPr>
              <a:t>1000-500,000 c/mL at screening</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 pos="2060575" algn="l"/>
                <a:tab pos="2797175" algn="l"/>
              </a:tabLst>
              <a:defRPr/>
            </a:pPr>
            <a:r>
              <a:rPr kumimoji="0" lang="en-GB" altLang="ja-JP" sz="1200" b="0" i="0" u="none" strike="noStrike" kern="1200" cap="none" spc="0" normalizeH="0" baseline="0" noProof="0" dirty="0">
                <a:ln>
                  <a:noFill/>
                </a:ln>
                <a:effectLst/>
                <a:uLnTx/>
                <a:uFillTx/>
                <a:ea typeface="+mn-ea"/>
                <a:cs typeface="Arial" panose="020B0604020202020204" pitchFamily="34" charset="0"/>
              </a:rPr>
              <a:t>≤10 days of prior ART</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 pos="2060575" algn="l"/>
                <a:tab pos="2797175" algn="l"/>
              </a:tabLst>
              <a:defRPr/>
            </a:pPr>
            <a:r>
              <a:rPr kumimoji="0" lang="en-US" altLang="ja-JP" sz="1200" b="0" i="0" u="none" strike="noStrike" kern="1200" cap="none" spc="0" normalizeH="0" baseline="0" noProof="0" dirty="0">
                <a:ln>
                  <a:noFill/>
                </a:ln>
                <a:effectLst/>
                <a:uLnTx/>
                <a:uFillTx/>
                <a:ea typeface="+mn-ea"/>
                <a:cs typeface="Arial" panose="020B0604020202020204" pitchFamily="34" charset="0"/>
              </a:rPr>
              <a:t>No major RT or PI resistance mutations</a:t>
            </a:r>
            <a:endParaRPr kumimoji="0" lang="en-GB" altLang="ja-JP" sz="1200" b="0" i="0" u="none" strike="noStrike" kern="1200" cap="none" spc="0" normalizeH="0" baseline="0" noProof="0" dirty="0">
              <a:ln>
                <a:noFill/>
              </a:ln>
              <a:effectLst/>
              <a:uLnTx/>
              <a:uFillTx/>
              <a:ea typeface="+mn-ea"/>
              <a:cs typeface="Arial" panose="020B0604020202020204" pitchFamily="34" charset="0"/>
            </a:endParaRP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 pos="2060575" algn="l"/>
                <a:tab pos="2797175" algn="l"/>
              </a:tabLst>
              <a:defRPr/>
            </a:pPr>
            <a:r>
              <a:rPr kumimoji="0" lang="en-GB" altLang="ja-JP" sz="1200" b="0" i="0" u="none" strike="noStrike" kern="1200" cap="none" spc="0" normalizeH="0" baseline="0" noProof="0" dirty="0">
                <a:ln>
                  <a:noFill/>
                </a:ln>
                <a:effectLst/>
                <a:uLnTx/>
                <a:uFillTx/>
                <a:ea typeface="+mn-ea"/>
                <a:cs typeface="Arial" panose="020B0604020202020204" pitchFamily="34" charset="0"/>
              </a:rPr>
              <a:t>No HBV infection or need for HCV therapy</a:t>
            </a:r>
          </a:p>
        </p:txBody>
      </p:sp>
      <p:sp>
        <p:nvSpPr>
          <p:cNvPr id="36" name="Oval 35">
            <a:extLst>
              <a:ext uri="{FF2B5EF4-FFF2-40B4-BE49-F238E27FC236}">
                <a16:creationId xmlns:a16="http://schemas.microsoft.com/office/drawing/2014/main" id="{F09BF060-54CD-4EDA-AD1B-B833E79FB426}"/>
              </a:ext>
            </a:extLst>
          </p:cNvPr>
          <p:cNvSpPr/>
          <p:nvPr/>
        </p:nvSpPr>
        <p:spPr>
          <a:xfrm>
            <a:off x="8679193" y="4170981"/>
            <a:ext cx="1010329" cy="513699"/>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ea typeface="+mn-ea"/>
              <a:cs typeface="+mn-cs"/>
            </a:endParaRPr>
          </a:p>
        </p:txBody>
      </p:sp>
      <p:sp>
        <p:nvSpPr>
          <p:cNvPr id="37" name="ZoneTexte 36">
            <a:extLst>
              <a:ext uri="{FF2B5EF4-FFF2-40B4-BE49-F238E27FC236}">
                <a16:creationId xmlns:a16="http://schemas.microsoft.com/office/drawing/2014/main" id="{D28B1DE8-D4B9-40B5-A36F-9298CD2558AA}"/>
              </a:ext>
            </a:extLst>
          </p:cNvPr>
          <p:cNvSpPr txBox="1"/>
          <p:nvPr/>
        </p:nvSpPr>
        <p:spPr>
          <a:xfrm>
            <a:off x="371475" y="6368585"/>
            <a:ext cx="6100010" cy="307777"/>
          </a:xfrm>
          <a:prstGeom prst="rect">
            <a:avLst/>
          </a:prstGeom>
          <a:noFill/>
        </p:spPr>
        <p:txBody>
          <a:bodyPr wrap="square">
            <a:spAutoFit/>
          </a:bodyPr>
          <a:lstStyle/>
          <a:p>
            <a:r>
              <a:rPr lang="en-US" altLang="ja-JP" sz="1400" baseline="30000" dirty="0"/>
              <a:t>a</a:t>
            </a:r>
            <a:r>
              <a:rPr lang="en-US" altLang="ja-JP" sz="1400" dirty="0"/>
              <a:t>−10% non-inferiority margin for individual studies</a:t>
            </a:r>
            <a:endParaRPr lang="fr-FR" sz="1400" dirty="0"/>
          </a:p>
        </p:txBody>
      </p:sp>
      <p:sp>
        <p:nvSpPr>
          <p:cNvPr id="38" name="Rectangle 37">
            <a:extLst>
              <a:ext uri="{FF2B5EF4-FFF2-40B4-BE49-F238E27FC236}">
                <a16:creationId xmlns:a16="http://schemas.microsoft.com/office/drawing/2014/main" id="{391DAA98-1CD7-4E2D-B5C3-6DC73BC76D00}"/>
              </a:ext>
            </a:extLst>
          </p:cNvPr>
          <p:cNvSpPr/>
          <p:nvPr/>
        </p:nvSpPr>
        <p:spPr>
          <a:xfrm>
            <a:off x="9907079" y="6495532"/>
            <a:ext cx="2284921" cy="276999"/>
          </a:xfrm>
          <a:prstGeom prst="rect">
            <a:avLst/>
          </a:prstGeom>
        </p:spPr>
        <p:txBody>
          <a:bodyPr wrap="none">
            <a:spAutoFit/>
          </a:bodyPr>
          <a:lstStyle/>
          <a:p>
            <a:pPr algn="r"/>
            <a:r>
              <a:rPr lang="fr-FR" sz="1200" i="1" dirty="0"/>
              <a:t>Cahn P, Glasgow 2020, Abs. P018 </a:t>
            </a:r>
          </a:p>
        </p:txBody>
      </p:sp>
    </p:spTree>
    <p:extLst>
      <p:ext uri="{BB962C8B-B14F-4D97-AF65-F5344CB8AC3E}">
        <p14:creationId xmlns:p14="http://schemas.microsoft.com/office/powerpoint/2010/main" val="1774833762"/>
      </p:ext>
    </p:extLst>
  </p:cSld>
  <p:clrMapOvr>
    <a:masterClrMapping/>
  </p:clrMapOvr>
</p:sld>
</file>

<file path=ppt/theme/theme1.xml><?xml version="1.0" encoding="utf-8"?>
<a:theme xmlns:a="http://schemas.openxmlformats.org/drawingml/2006/main" name="ARV-trials - HIVGlasgow 2020">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ViiV Color Theme">
    <a:dk1>
      <a:srgbClr val="000000"/>
    </a:dk1>
    <a:lt1>
      <a:srgbClr val="FFFFFF"/>
    </a:lt1>
    <a:dk2>
      <a:srgbClr val="A30234"/>
    </a:dk2>
    <a:lt2>
      <a:srgbClr val="808080"/>
    </a:lt2>
    <a:accent1>
      <a:srgbClr val="002F5F"/>
    </a:accent1>
    <a:accent2>
      <a:srgbClr val="FF6600"/>
    </a:accent2>
    <a:accent3>
      <a:srgbClr val="00B050"/>
    </a:accent3>
    <a:accent4>
      <a:srgbClr val="FFCC00"/>
    </a:accent4>
    <a:accent5>
      <a:srgbClr val="0098DB"/>
    </a:accent5>
    <a:accent6>
      <a:srgbClr val="A50021"/>
    </a:accent6>
    <a:hlink>
      <a:srgbClr val="0000FF"/>
    </a:hlink>
    <a:folHlink>
      <a:srgbClr val="7030A0"/>
    </a:folHlink>
  </a:clrScheme>
  <a:fontScheme name="ViiV Corporate Font 201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ViiV Color Theme">
    <a:dk1>
      <a:srgbClr val="000000"/>
    </a:dk1>
    <a:lt1>
      <a:srgbClr val="FFFFFF"/>
    </a:lt1>
    <a:dk2>
      <a:srgbClr val="A30234"/>
    </a:dk2>
    <a:lt2>
      <a:srgbClr val="808080"/>
    </a:lt2>
    <a:accent1>
      <a:srgbClr val="002F5F"/>
    </a:accent1>
    <a:accent2>
      <a:srgbClr val="FF6600"/>
    </a:accent2>
    <a:accent3>
      <a:srgbClr val="00B050"/>
    </a:accent3>
    <a:accent4>
      <a:srgbClr val="FFCC00"/>
    </a:accent4>
    <a:accent5>
      <a:srgbClr val="0098DB"/>
    </a:accent5>
    <a:accent6>
      <a:srgbClr val="A50021"/>
    </a:accent6>
    <a:hlink>
      <a:srgbClr val="0000FF"/>
    </a:hlink>
    <a:folHlink>
      <a:srgbClr val="7030A0"/>
    </a:folHlink>
  </a:clrScheme>
  <a:fontScheme name="ViiV Corporate Font 201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ViiV Color Theme">
    <a:dk1>
      <a:srgbClr val="000000"/>
    </a:dk1>
    <a:lt1>
      <a:srgbClr val="FFFFFF"/>
    </a:lt1>
    <a:dk2>
      <a:srgbClr val="A30234"/>
    </a:dk2>
    <a:lt2>
      <a:srgbClr val="808080"/>
    </a:lt2>
    <a:accent1>
      <a:srgbClr val="002F5F"/>
    </a:accent1>
    <a:accent2>
      <a:srgbClr val="FF6600"/>
    </a:accent2>
    <a:accent3>
      <a:srgbClr val="00B050"/>
    </a:accent3>
    <a:accent4>
      <a:srgbClr val="FFCC00"/>
    </a:accent4>
    <a:accent5>
      <a:srgbClr val="0098DB"/>
    </a:accent5>
    <a:accent6>
      <a:srgbClr val="A50021"/>
    </a:accent6>
    <a:hlink>
      <a:srgbClr val="0000FF"/>
    </a:hlink>
    <a:folHlink>
      <a:srgbClr val="7030A0"/>
    </a:folHlink>
  </a:clrScheme>
  <a:fontScheme name="ViiV Corporate Font 201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11015</Words>
  <Application>Microsoft Office PowerPoint</Application>
  <PresentationFormat>Grand écran</PresentationFormat>
  <Paragraphs>2294</Paragraphs>
  <Slides>64</Slides>
  <Notes>64</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64</vt:i4>
      </vt:variant>
    </vt:vector>
  </HeadingPairs>
  <TitlesOfParts>
    <vt:vector size="77" baseType="lpstr">
      <vt:lpstr>Arial</vt:lpstr>
      <vt:lpstr>Calibri</vt:lpstr>
      <vt:lpstr>Cambria</vt:lpstr>
      <vt:lpstr>Fd1107-Identity-H</vt:lpstr>
      <vt:lpstr>Fd1138-Identity-H</vt:lpstr>
      <vt:lpstr>Fd1140-Identity-H</vt:lpstr>
      <vt:lpstr>Fd275-Identity-H</vt:lpstr>
      <vt:lpstr>Fd278-Identity-H</vt:lpstr>
      <vt:lpstr>Fd391-Identity-H</vt:lpstr>
      <vt:lpstr>Fd392-Identity-H</vt:lpstr>
      <vt:lpstr>Fd393-Identity-H</vt:lpstr>
      <vt:lpstr>Raleway</vt:lpstr>
      <vt:lpstr>ARV-trials - HIVGlasgow 2020</vt:lpstr>
      <vt:lpstr>HIV Glasgow Virtual Meeting</vt:lpstr>
      <vt:lpstr>Présentation PowerPoint</vt:lpstr>
      <vt:lpstr>Faculty Disclosures</vt:lpstr>
      <vt:lpstr>1st Line ARV therapy</vt:lpstr>
      <vt:lpstr>EACS GUIDELINES - V10.1 – Oct 2020</vt:lpstr>
      <vt:lpstr>EACS GUIDELINES - V10.1 – Oct 2020</vt:lpstr>
      <vt:lpstr>EACS GUIDELINES - V10.1 – Oct 2020</vt:lpstr>
      <vt:lpstr>INSTI Transmitted Drug Resistance</vt:lpstr>
      <vt:lpstr>GEMINI-1 and GEMINI-2 Study Design</vt:lpstr>
      <vt:lpstr>Snapshot Analysis of the Proportion of Participants  With Plasma HIV-1 RNA &lt;50 c/mL Through Week 144  by Visit in the Pooled ITT-E Population </vt:lpstr>
      <vt:lpstr>Snapshot Analysis of the Proportion of Participants With Plasma HIV-1 RNA &lt;50 c/mL Through Week 144 in the GEMINI-1, GEMINI-2, and Pooled ITT-E Populations</vt:lpstr>
      <vt:lpstr>Proportion of Participants With HIV-1 RNA &lt;50 c/mL by Baseline Viral Load and CD4+ Cell Count at Week 144: Snapshot Analysis for the Pooled Population</vt:lpstr>
      <vt:lpstr>Confirmed Virologic Withdrawal</vt:lpstr>
      <vt:lpstr>Safety</vt:lpstr>
      <vt:lpstr>The STAT study: feasibility, efficacy and safety of using dovato as a  first-line regimen in a test-and-treat setting for newly diagnosed PLHIV</vt:lpstr>
      <vt:lpstr>Selected Baseline Demographics and Participant Characteristics (ITT-E Population)</vt:lpstr>
      <vt:lpstr>Results of Efficacy Analyses: Virologic Outcomes at Week 24</vt:lpstr>
      <vt:lpstr>Participants Who Switched From DTG/3TC  at Any Time Point by Week 24</vt:lpstr>
      <vt:lpstr>Effectiveness and persistence of F/TAF-containing regimens (E/C/F/TAF, R/F/TAF or F/TAF+3rd agent) in late and very late presenters –  Final 24-month results from the german TAFNES cohort study</vt:lpstr>
      <vt:lpstr>Time on study/study drug stratified by late presentation (Kaplan-Meier analysis)</vt:lpstr>
      <vt:lpstr>HIV-RNA &lt; 50 cp/ml (discontinuation = failure, loss to follow-up/missing = excluded)</vt:lpstr>
      <vt:lpstr>Switch strategies</vt:lpstr>
      <vt:lpstr>Long-term follow-up after a switch to bictegravir, emtricitabine,  tenofovir alafenamide (B/F/TAF) from a boosted protease inhibitor-based regimen (1)</vt:lpstr>
      <vt:lpstr>Long-term follow-up after a switch to bictegravir, emtricitabine,  tenofovir alafenamide (B/F/TAF) from a boosted protease inhibitor-based regimen (2)</vt:lpstr>
      <vt:lpstr>Long-term follow-up after a switch to bictegravir, emtricitabine,  tenofovir alafenamide (B/F/TAF) from a boosted protease inhibitor-based regimen (3)</vt:lpstr>
      <vt:lpstr>Long-term follow-up after a switch to bictegravir, emtricitabine,  tenofovir alafenamide (B/F/TAF) from a boosted protease inhibitor-based regimen (4)</vt:lpstr>
      <vt:lpstr>Sustained viral suppression after switching to bictegravir/emtricitabine/tenofovir alafenamide among clinical trial participants with preexisting M184V/I (1)</vt:lpstr>
      <vt:lpstr>Sustained viral suppression after switching to bictegravir/emtricitabine/tenofovir alafenamide among clinical trial participants with preexisting M184V/I (2)</vt:lpstr>
      <vt:lpstr>Long-term treatment efficacy and safety following switch to doravirine/lamivudine/tenofovir disoproxil fumarate (DOR/3TC/TDF) : week 144 results of the DRIVE-SHIFT trial</vt:lpstr>
      <vt:lpstr>TANGO STUDY DTG/3TC Is Non-Inferior to TAF-Based Regimen at Week 96 (1)</vt:lpstr>
      <vt:lpstr>TANGO STUDY DTG/3TC Is Non-Inferior to TAF-Based Regimen at Week 96 (2)</vt:lpstr>
      <vt:lpstr>TANGO STUDY DTG/3TC Is Non-Inferior to TAF-Based Regimen at Week 96 (3)</vt:lpstr>
      <vt:lpstr>TANGO STUDY DTG/3TC Is Non-Inferior to TAF-Based Regimen at Week 96 (4)</vt:lpstr>
      <vt:lpstr>TANGO STUDY DTG/3TC Is Non-Inferior to TAF-Based Regimen at Week 96 (5)</vt:lpstr>
      <vt:lpstr>ATLAS-2M study week 48 results: outcome for women receiving long-acting cabotegravir + rilpvirine monthly  and every 2 months (1)</vt:lpstr>
      <vt:lpstr>ATLAS-2M study week 48 results: outcome for women receiving long-acting cabotegravir + rilpvirine monthly  and every 2 months (2)</vt:lpstr>
      <vt:lpstr>Factors associated with interest in a long-acting HIV regimen: perspectives of people living with HIV, and physicians in Western Europe (1)</vt:lpstr>
      <vt:lpstr>Factors associated with interest in a long-acting HIV regimen: perspectives of people living with HIV, and physicians in Western Europe (2)</vt:lpstr>
      <vt:lpstr>FLAIR OLI : Study Design</vt:lpstr>
      <vt:lpstr>FLAIR OLI : Snapshot Virologic Outcomes at Week 124  (Extension Switch)</vt:lpstr>
      <vt:lpstr>A COMBINATION OF VIRAL AND PARTICIPANT FACTORS INFLUENCE VIROLOGIC OUTCOME TO LONG-ACTING CABOTEGRAVIR + RILPIVIRINE: MULTIVARIABLE AND BASELINE FACTOR ANALYSES ACROSS ATLAS, FLAIR AND ATLAS-2M PHASE 3 STUDIES</vt:lpstr>
      <vt:lpstr>Multivariable Analysis : Participant, Baseline Virus and PK Factors Explored in Relation to CVF Outcome Through Week 48 of CAB + RPV LA IM</vt:lpstr>
      <vt:lpstr>Multivariable Analysis: Four Factors Were Associated With an Increased Odds Ratio of CVF, Three Are Baseline Factors </vt:lpstr>
      <vt:lpstr>New ARVs </vt:lpstr>
      <vt:lpstr>lslatravir in Combination With Doravirine Maintains HIV-1 Viral Suppression Through 96 Weeks (1)</vt:lpstr>
      <vt:lpstr>lslatravir in Combination With Doravirine Maintains HIV-1 Viral Suppression Through 96 Weeks (2)</vt:lpstr>
      <vt:lpstr>lslatravir Selects for HIV-1 Variants in MT4-GFP Cells That Profoundly Reduce Replicative Capacity in Peripheral Blood Mononuclear Cells (1)</vt:lpstr>
      <vt:lpstr>lslatravir Selects for HIV-1 Variants in MT4-GFP Cells That Profoundly Reduce Replicative Capacity in Peripheral Blood Mononuclear Cells (2)</vt:lpstr>
      <vt:lpstr>Safety, Tolerability and Pharmacokinetics Following Single- and Multiple-Dose Administration of the Novel NNRTI MK-8507 (1)</vt:lpstr>
      <vt:lpstr>Safety, Tolerability and Pharmacokinetics Following Single- and Multiple-Dose Administration of the Novel NNRTI MK-8507 (2)</vt:lpstr>
      <vt:lpstr>Single oral doses of MK-8507 reduced HIV-1 RNA levels for at least 1 week</vt:lpstr>
      <vt:lpstr>Viral Resistance Analysis</vt:lpstr>
      <vt:lpstr>Clinical significance of gp120 polymorphisms, TMR IC50 FC, and HIV-1 subtype in BRIGHTE (1)</vt:lpstr>
      <vt:lpstr>Clinical significance of gp120 polymorphisms, TMR IC50 FC, and HIV-1 subtype in BRIGHTE (2)</vt:lpstr>
      <vt:lpstr>Lenacapavir resistance analysis in a study Phase 1b Proof-of-concept clinical study</vt:lpstr>
      <vt:lpstr>Subcutaneous LEN: antiviral activity</vt:lpstr>
      <vt:lpstr>Capsid resistance analyses</vt:lpstr>
      <vt:lpstr>Participants with emerging LEN resistance</vt:lpstr>
      <vt:lpstr>Dose-response relationship LEN SC dose vs Predicted IQ</vt:lpstr>
      <vt:lpstr>Weight gain</vt:lpstr>
      <vt:lpstr>Fat distribution and density in PLWH  with &gt; 5% weight gain (1)</vt:lpstr>
      <vt:lpstr>Fat distribution and density in PLWH  with &gt; 5% weight gain (2)</vt:lpstr>
      <vt:lpstr>Fat distribution and density in PLWH  with &gt; 5% weight gain (3)</vt:lpstr>
      <vt:lpstr>Fat distribution and density in PLWH  with &gt; 5% weight gain (4)</vt:lpstr>
    </vt:vector>
  </TitlesOfParts>
  <Company>AEI - www.aei.fr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HIVGLASGOW 2020</dc:title>
  <dc:creator>Pedro Cahn, Anton Pozniak, François Raffi</dc:creator>
  <cp:lastModifiedBy>charles dufrene</cp:lastModifiedBy>
  <cp:revision>816</cp:revision>
  <dcterms:created xsi:type="dcterms:W3CDTF">2018-10-26T15:18:15Z</dcterms:created>
  <dcterms:modified xsi:type="dcterms:W3CDTF">2021-05-28T12:45:42Z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